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322" r:id="rId2"/>
    <p:sldId id="325" r:id="rId3"/>
    <p:sldId id="326" r:id="rId4"/>
    <p:sldId id="327" r:id="rId5"/>
    <p:sldId id="328" r:id="rId6"/>
    <p:sldId id="329" r:id="rId7"/>
    <p:sldId id="331" r:id="rId8"/>
    <p:sldId id="330" r:id="rId9"/>
    <p:sldId id="332" r:id="rId10"/>
    <p:sldId id="333" r:id="rId11"/>
    <p:sldId id="334" r:id="rId12"/>
    <p:sldId id="335" r:id="rId13"/>
    <p:sldId id="340" r:id="rId14"/>
    <p:sldId id="341" r:id="rId15"/>
    <p:sldId id="337" r:id="rId16"/>
    <p:sldId id="338" r:id="rId17"/>
    <p:sldId id="33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17" d="100"/>
          <a:sy n="117" d="100"/>
        </p:scale>
        <p:origin x="5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05.11.2023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637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05.11.2023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225746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05.11.2023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88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3" r:id="rId12"/>
    <p:sldLayoutId id="2147483684" r:id="rId13"/>
    <p:sldLayoutId id="214748368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copy/move operations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499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classes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r>
              <a:rPr lang="en-US" dirty="0"/>
              <a:t>Classes at the root of an inheritance hierarchy (usually abstract classes)</a:t>
            </a:r>
            <a:br>
              <a:rPr lang="en-US" dirty="0"/>
            </a:br>
            <a:r>
              <a:rPr lang="en-US" dirty="0"/>
              <a:t>must have a virtual destructor: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AbstractClass</a:t>
            </a:r>
            <a:r>
              <a:rPr lang="en-US" dirty="0"/>
              <a:t> { virtual ~</a:t>
            </a:r>
            <a:r>
              <a:rPr lang="en-US" dirty="0" err="1"/>
              <a:t>AbstractClass</a:t>
            </a:r>
            <a:r>
              <a:rPr lang="en-US" dirty="0"/>
              <a:t>() {} };</a:t>
            </a:r>
          </a:p>
          <a:p>
            <a:r>
              <a:rPr lang="en-US" dirty="0"/>
              <a:t>Such classes are usually used solely as dynamically allocated objects</a:t>
            </a:r>
          </a:p>
          <a:p>
            <a:pPr lvl="1"/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AbstractClass</a:t>
            </a:r>
            <a:r>
              <a:rPr lang="en-US" dirty="0"/>
              <a:t>&gt; is a NONSENSE in C++</a:t>
            </a:r>
          </a:p>
          <a:p>
            <a:pPr lvl="2"/>
            <a:r>
              <a:rPr lang="en-US" dirty="0"/>
              <a:t>Such a container cannot store any derived class!</a:t>
            </a:r>
          </a:p>
          <a:p>
            <a:pPr lvl="1"/>
            <a:r>
              <a:rPr lang="en-US" dirty="0" err="1"/>
              <a:t>std</a:t>
            </a:r>
            <a:r>
              <a:rPr lang="en-US" dirty="0"/>
              <a:t>::vector&lt;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AbstractClass</a:t>
            </a:r>
            <a:r>
              <a:rPr lang="en-US" dirty="0"/>
              <a:t>&gt;&gt; is the correct solution</a:t>
            </a:r>
          </a:p>
          <a:p>
            <a:r>
              <a:rPr lang="en-US" dirty="0"/>
              <a:t>With dynamically allocated objects, move is usually not needed</a:t>
            </a:r>
          </a:p>
          <a:p>
            <a:pPr lvl="1"/>
            <a:r>
              <a:rPr lang="en-US" dirty="0"/>
              <a:t>The (smart) pointers to them are moved instead</a:t>
            </a:r>
          </a:p>
          <a:p>
            <a:r>
              <a:rPr lang="en-US" dirty="0"/>
              <a:t>Often, objects with inheritance also have some kind of identity</a:t>
            </a:r>
          </a:p>
          <a:p>
            <a:pPr lvl="1"/>
            <a:r>
              <a:rPr lang="en-US" dirty="0"/>
              <a:t>Copying such objects usually has no sense</a:t>
            </a:r>
          </a:p>
          <a:p>
            <a:r>
              <a:rPr lang="en-US" dirty="0"/>
              <a:t>It is a good idea to disable copy and move methods for abstract classes</a:t>
            </a:r>
          </a:p>
          <a:p>
            <a:pPr lvl="1"/>
            <a:r>
              <a:rPr lang="en-US" dirty="0"/>
              <a:t>The disablement will automatically propagate to derived classes</a:t>
            </a:r>
          </a:p>
          <a:p>
            <a:pPr lvl="1"/>
            <a:r>
              <a:rPr lang="en-US" dirty="0"/>
              <a:t>Sometimes, a destructor is needed to clean-up a derived class</a:t>
            </a:r>
          </a:p>
          <a:p>
            <a:pPr lvl="2"/>
            <a:r>
              <a:rPr lang="en-US" dirty="0"/>
              <a:t>The disablement makes the rule-of-five satisfied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723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 allocation</a:t>
            </a:r>
          </a:p>
        </p:txBody>
      </p:sp>
    </p:spTree>
    <p:extLst>
      <p:ext uri="{BB962C8B-B14F-4D97-AF65-F5344CB8AC3E}">
        <p14:creationId xmlns:p14="http://schemas.microsoft.com/office/powerpoint/2010/main" val="2278756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allocation in C++11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dirty="0"/>
              <a:t>Use smart pointers instead of raw (T *) pointers</a:t>
            </a:r>
          </a:p>
          <a:p>
            <a:pPr lvl="4"/>
            <a:r>
              <a:rPr lang="en-US" dirty="0"/>
              <a:t>#include &lt;memory&gt;</a:t>
            </a:r>
          </a:p>
          <a:p>
            <a:pPr lvl="2"/>
            <a:r>
              <a:rPr lang="en-US" dirty="0"/>
              <a:t>one owner (pointer cannot be copied)</a:t>
            </a:r>
          </a:p>
          <a:p>
            <a:pPr lvl="3"/>
            <a:r>
              <a:rPr lang="en-US" dirty="0"/>
              <a:t>negligible runtime cost (almost the same as T *)</a:t>
            </a:r>
          </a:p>
          <a:p>
            <a:pPr lvl="4"/>
            <a:r>
              <a:rPr lang="en-US" dirty="0"/>
              <a:t>void f() 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 T&gt; p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make_unique</a:t>
            </a:r>
            <a:r>
              <a:rPr lang="en-US" dirty="0"/>
              <a:t>&lt; T&gt;();	// invokes new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unique_ptr</a:t>
            </a:r>
            <a:r>
              <a:rPr lang="en-US" dirty="0"/>
              <a:t>&lt; T&gt; q = </a:t>
            </a:r>
            <a:r>
              <a:rPr lang="en-US" dirty="0" err="1"/>
              <a:t>std</a:t>
            </a:r>
            <a:r>
              <a:rPr lang="en-US" dirty="0"/>
              <a:t>::move( p);	// pointer moved to q</a:t>
            </a:r>
          </a:p>
          <a:p>
            <a:pPr lvl="4"/>
            <a:r>
              <a:rPr lang="en-US" dirty="0"/>
              <a:t>  // p is </a:t>
            </a:r>
            <a:r>
              <a:rPr lang="en-US" dirty="0" err="1"/>
              <a:t>nullptr</a:t>
            </a:r>
            <a:r>
              <a:rPr lang="en-US" dirty="0"/>
              <a:t> now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dirty="0"/>
              <a:t>shared ownership </a:t>
            </a:r>
          </a:p>
          <a:p>
            <a:pPr lvl="3"/>
            <a:r>
              <a:rPr lang="en-US" dirty="0"/>
              <a:t>runtime cost of reference counting</a:t>
            </a:r>
          </a:p>
          <a:p>
            <a:pPr lvl="4"/>
            <a:r>
              <a:rPr lang="en-US" dirty="0"/>
              <a:t>void f() 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 T&gt; p =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make_shared</a:t>
            </a:r>
            <a:r>
              <a:rPr lang="en-US" dirty="0"/>
              <a:t>&lt; T&gt;();	// invokes new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 T&gt; q = p;	// pointer copied; object shared between q and p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Memory is deallocated when the last owner disappears</a:t>
            </a:r>
          </a:p>
          <a:p>
            <a:pPr lvl="2"/>
            <a:r>
              <a:rPr lang="en-US" dirty="0"/>
              <a:t>Destructor of (or assignment to) the smart pointer invokes delete when required</a:t>
            </a:r>
          </a:p>
          <a:p>
            <a:pPr lvl="2"/>
            <a:r>
              <a:rPr lang="en-US" dirty="0"/>
              <a:t>Reference counting cannot deallocate cyclic structures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01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allocation in C++11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dirty="0" err="1"/>
              <a:t>unique_ptr</a:t>
            </a:r>
            <a:r>
              <a:rPr lang="en-US" dirty="0"/>
              <a:t> is uncopiable, </a:t>
            </a:r>
            <a:r>
              <a:rPr lang="en-US" dirty="0" err="1"/>
              <a:t>shared_ptr</a:t>
            </a:r>
            <a:r>
              <a:rPr lang="en-US" dirty="0"/>
              <a:t> is expensive to copy</a:t>
            </a:r>
          </a:p>
          <a:p>
            <a:pPr lvl="2"/>
            <a:r>
              <a:rPr lang="en-US" dirty="0"/>
              <a:t>avoid copying whenever possible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When passing ownership, the parameter of the receiving function may be</a:t>
            </a:r>
          </a:p>
          <a:p>
            <a:pPr lvl="2"/>
            <a:r>
              <a:rPr lang="en-US" dirty="0"/>
              <a:t>passed by value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store_pointer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&lt;T&gt; a) {</a:t>
            </a:r>
          </a:p>
          <a:p>
            <a:pPr lvl="4"/>
            <a:r>
              <a:rPr lang="en-US" dirty="0"/>
              <a:t>  storage_ = </a:t>
            </a:r>
            <a:r>
              <a:rPr lang="en-US" dirty="0" err="1"/>
              <a:t>std</a:t>
            </a:r>
            <a:r>
              <a:rPr lang="en-US" dirty="0"/>
              <a:t>::move(a);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dirty="0"/>
              <a:t>passed by </a:t>
            </a:r>
            <a:r>
              <a:rPr lang="en-US" dirty="0" err="1"/>
              <a:t>r-value</a:t>
            </a:r>
            <a:r>
              <a:rPr lang="en-US" dirty="0"/>
              <a:t> reference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store_pointer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&lt;T&gt; &amp;&amp; a) {</a:t>
            </a:r>
          </a:p>
          <a:p>
            <a:pPr lvl="3"/>
            <a:r>
              <a:rPr lang="en-US" dirty="0"/>
              <a:t>the ownership transfer may be conditional</a:t>
            </a:r>
          </a:p>
          <a:p>
            <a:pPr lvl="4"/>
            <a:r>
              <a:rPr lang="en-US" dirty="0"/>
              <a:t>  if ( /*...*/ )</a:t>
            </a:r>
          </a:p>
          <a:p>
            <a:pPr lvl="4"/>
            <a:r>
              <a:rPr lang="en-US" dirty="0"/>
              <a:t>    storage_ = </a:t>
            </a:r>
            <a:r>
              <a:rPr lang="en-US" dirty="0" err="1"/>
              <a:t>std</a:t>
            </a:r>
            <a:r>
              <a:rPr lang="en-US" dirty="0"/>
              <a:t>::move(a);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In </a:t>
            </a:r>
            <a:r>
              <a:rPr lang="en-US" b="1" dirty="0"/>
              <a:t>both</a:t>
            </a:r>
            <a:r>
              <a:rPr lang="en-US" dirty="0"/>
              <a:t> cases, pass the actual argument using </a:t>
            </a:r>
            <a:r>
              <a:rPr lang="en-US" b="1" dirty="0"/>
              <a:t>move</a:t>
            </a:r>
            <a:r>
              <a:rPr lang="en-US" dirty="0"/>
              <a:t>:</a:t>
            </a:r>
          </a:p>
          <a:p>
            <a:pPr lvl="4"/>
            <a:r>
              <a:rPr lang="en-US" dirty="0" err="1"/>
              <a:t>store_pointer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::move(p));</a:t>
            </a:r>
          </a:p>
          <a:p>
            <a:pPr lvl="2"/>
            <a:r>
              <a:rPr lang="en-US" dirty="0"/>
              <a:t>if passed by value, the ownership is immediately moved to the argument a</a:t>
            </a:r>
          </a:p>
          <a:p>
            <a:pPr lvl="3"/>
            <a:r>
              <a:rPr lang="en-US" dirty="0"/>
              <a:t>and later moved again to the storage</a:t>
            </a:r>
          </a:p>
          <a:p>
            <a:pPr lvl="2"/>
            <a:r>
              <a:rPr lang="en-US" dirty="0"/>
              <a:t>if passed by reference, the ownership is moved directly to the storage</a:t>
            </a:r>
          </a:p>
          <a:p>
            <a:pPr lvl="3"/>
            <a:r>
              <a:rPr lang="en-US" dirty="0"/>
              <a:t>and may remain in the actual argument if not actually moved</a:t>
            </a:r>
          </a:p>
          <a:p>
            <a:pPr lvl="3"/>
            <a:r>
              <a:rPr lang="en-US" dirty="0"/>
              <a:t>if the calling function wants to use p after calling </a:t>
            </a:r>
            <a:r>
              <a:rPr lang="en-US" dirty="0" err="1"/>
              <a:t>store_pointer</a:t>
            </a:r>
            <a:r>
              <a:rPr lang="en-US" dirty="0"/>
              <a:t>(</a:t>
            </a:r>
            <a:r>
              <a:rPr lang="en-US" dirty="0" err="1"/>
              <a:t>std</a:t>
            </a:r>
            <a:r>
              <a:rPr lang="en-US" dirty="0"/>
              <a:t>::move(p)), there must be a mechanism informing it whether </a:t>
            </a:r>
            <a:r>
              <a:rPr lang="en-US" dirty="0" err="1"/>
              <a:t>store_pointer</a:t>
            </a:r>
            <a:r>
              <a:rPr lang="en-US" dirty="0"/>
              <a:t> actually moved or not</a:t>
            </a:r>
          </a:p>
          <a:p>
            <a:pPr lvl="4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38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allocation in C++11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dirty="0" err="1"/>
              <a:t>unique_ptr</a:t>
            </a:r>
            <a:r>
              <a:rPr lang="en-US" dirty="0"/>
              <a:t> is uncopiable, </a:t>
            </a:r>
            <a:r>
              <a:rPr lang="en-US" dirty="0" err="1"/>
              <a:t>shared_ptr</a:t>
            </a:r>
            <a:r>
              <a:rPr lang="en-US" dirty="0"/>
              <a:t> is expensive to copy</a:t>
            </a:r>
          </a:p>
          <a:p>
            <a:pPr lvl="2"/>
            <a:r>
              <a:rPr lang="en-US" dirty="0"/>
              <a:t>avoid copying whenever possible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you don't need to pass ownership, do not pass smart pointers</a:t>
            </a:r>
          </a:p>
          <a:p>
            <a:pPr lvl="2"/>
            <a:r>
              <a:rPr lang="en-US" dirty="0"/>
              <a:t>Use a raw pointer - </a:t>
            </a:r>
            <a:r>
              <a:rPr lang="en-US" b="1" dirty="0"/>
              <a:t>T *</a:t>
            </a:r>
            <a:r>
              <a:rPr lang="en-US" dirty="0"/>
              <a:t> or </a:t>
            </a:r>
            <a:r>
              <a:rPr lang="en-US" b="1" dirty="0"/>
              <a:t>const T *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in this case, it is termed a </a:t>
            </a:r>
            <a:r>
              <a:rPr lang="en-US" i="1" dirty="0"/>
              <a:t>(modifying)</a:t>
            </a:r>
            <a:r>
              <a:rPr lang="en-US" dirty="0"/>
              <a:t> </a:t>
            </a:r>
            <a:r>
              <a:rPr lang="en-US" i="1" dirty="0"/>
              <a:t>observer </a:t>
            </a:r>
            <a:r>
              <a:rPr lang="en-US" dirty="0"/>
              <a:t>(to distinguish from old-style owning T *)</a:t>
            </a:r>
          </a:p>
          <a:p>
            <a:pPr lvl="2"/>
            <a:r>
              <a:rPr lang="en-US" dirty="0"/>
              <a:t>Raw pointers are always passed by value</a:t>
            </a:r>
          </a:p>
          <a:p>
            <a:pPr lvl="4"/>
            <a:r>
              <a:rPr lang="en-US" dirty="0"/>
              <a:t>void </a:t>
            </a:r>
            <a:r>
              <a:rPr lang="en-US" dirty="0" err="1"/>
              <a:t>store_pointer</a:t>
            </a:r>
            <a:r>
              <a:rPr lang="en-US" dirty="0"/>
              <a:t>(T * a) {</a:t>
            </a:r>
          </a:p>
          <a:p>
            <a:pPr lvl="4"/>
            <a:r>
              <a:rPr lang="en-US" dirty="0"/>
              <a:t>  storage_ = a;</a:t>
            </a:r>
          </a:p>
          <a:p>
            <a:pPr lvl="4"/>
            <a:r>
              <a:rPr lang="en-US" dirty="0"/>
              <a:t>}</a:t>
            </a:r>
          </a:p>
          <a:p>
            <a:pPr lvl="1"/>
            <a:r>
              <a:rPr lang="en-US" dirty="0"/>
              <a:t>If the actual argument is a smart pointer, it must be explicitly converted</a:t>
            </a:r>
          </a:p>
          <a:p>
            <a:pPr lvl="4"/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&lt;T&gt; p = /*...*/</a:t>
            </a:r>
          </a:p>
          <a:p>
            <a:pPr lvl="4"/>
            <a:r>
              <a:rPr lang="en-US" dirty="0" err="1"/>
              <a:t>store_pointer</a:t>
            </a:r>
            <a:r>
              <a:rPr lang="en-US" dirty="0"/>
              <a:t>(</a:t>
            </a:r>
            <a:r>
              <a:rPr lang="en-US" dirty="0" err="1"/>
              <a:t>p</a:t>
            </a:r>
            <a:r>
              <a:rPr lang="en-US" dirty="0" err="1">
                <a:solidFill>
                  <a:srgbClr val="FF0000"/>
                </a:solidFill>
              </a:rPr>
              <a:t>.get</a:t>
            </a:r>
            <a:r>
              <a:rPr lang="en-US" dirty="0">
                <a:solidFill>
                  <a:srgbClr val="FF0000"/>
                </a:solidFill>
              </a:rPr>
              <a:t>()</a:t>
            </a:r>
            <a:r>
              <a:rPr lang="en-US" dirty="0"/>
              <a:t>);</a:t>
            </a:r>
          </a:p>
          <a:p>
            <a:pPr lvl="4"/>
            <a:r>
              <a:rPr lang="en-US" dirty="0" err="1"/>
              <a:t>store_pointer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&amp;*</a:t>
            </a:r>
            <a:r>
              <a:rPr lang="en-US" dirty="0"/>
              <a:t>p);</a:t>
            </a:r>
          </a:p>
          <a:p>
            <a:pPr lvl="2"/>
            <a:r>
              <a:rPr lang="en-US" dirty="0"/>
              <a:t>The &amp;* version is preferred – it works also on iterators or raw pointers</a:t>
            </a:r>
          </a:p>
          <a:p>
            <a:pPr lvl="3"/>
            <a:r>
              <a:rPr lang="en-US" dirty="0"/>
              <a:t>It is actually a user-defined operator</a:t>
            </a:r>
            <a:r>
              <a:rPr lang="en-US" b="1" dirty="0"/>
              <a:t>*</a:t>
            </a:r>
            <a:r>
              <a:rPr lang="en-US" dirty="0"/>
              <a:t> followed by the built-in </a:t>
            </a:r>
            <a:r>
              <a:rPr lang="en-US" b="1" dirty="0"/>
              <a:t>&amp;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 observers are not considered co-owners</a:t>
            </a:r>
          </a:p>
          <a:p>
            <a:pPr lvl="2"/>
            <a:r>
              <a:rPr lang="en-US" dirty="0"/>
              <a:t>The object may be destructed by an owner with observers present</a:t>
            </a:r>
          </a:p>
          <a:p>
            <a:pPr lvl="2"/>
            <a:r>
              <a:rPr lang="en-US" dirty="0"/>
              <a:t>It is the programmers responsibility to avoid using observers after owners die</a:t>
            </a:r>
          </a:p>
          <a:p>
            <a:pPr lvl="3"/>
            <a:r>
              <a:rPr lang="en-US" dirty="0"/>
              <a:t>This is the reason why the smart-to-observer conversion is not implicit</a:t>
            </a:r>
          </a:p>
          <a:p>
            <a:pPr lvl="4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629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pointers in modern C++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Owner of object</a:t>
            </a:r>
          </a:p>
          <a:p>
            <a:pPr lvl="1"/>
            <a:r>
              <a:rPr lang="en-US" dirty="0"/>
              <a:t>std::</a:t>
            </a:r>
            <a:r>
              <a:rPr lang="en-US" dirty="0" err="1"/>
              <a:t>unique_ptr</a:t>
            </a:r>
            <a:r>
              <a:rPr lang="en-US" dirty="0"/>
              <a:t>&lt; T&gt;, std::</a:t>
            </a:r>
            <a:r>
              <a:rPr lang="en-US" dirty="0" err="1"/>
              <a:t>shared_ptr</a:t>
            </a:r>
            <a:r>
              <a:rPr lang="en-US" dirty="0"/>
              <a:t>&lt; T&gt;</a:t>
            </a:r>
          </a:p>
          <a:p>
            <a:pPr lvl="1"/>
            <a:r>
              <a:rPr lang="en-US" dirty="0"/>
              <a:t>Use only if objects must be allocated one-by-one</a:t>
            </a:r>
          </a:p>
          <a:p>
            <a:pPr lvl="2"/>
            <a:r>
              <a:rPr lang="en-US" dirty="0"/>
              <a:t>Possible reasons: Inheritance, irregular life range, graph-like structure, singleton</a:t>
            </a:r>
          </a:p>
          <a:p>
            <a:pPr lvl="2"/>
            <a:r>
              <a:rPr lang="en-US" dirty="0"/>
              <a:t>For holding multiple objects of the same type, use std::vector&lt; T&gt;</a:t>
            </a:r>
          </a:p>
          <a:p>
            <a:pPr lvl="1"/>
            <a:r>
              <a:rPr lang="en-US" dirty="0"/>
              <a:t>std::</a:t>
            </a:r>
            <a:r>
              <a:rPr lang="en-US" dirty="0" err="1"/>
              <a:t>weak_ptr</a:t>
            </a:r>
            <a:r>
              <a:rPr lang="en-US" dirty="0"/>
              <a:t>&lt; T&gt;</a:t>
            </a:r>
          </a:p>
          <a:p>
            <a:pPr lvl="2"/>
            <a:r>
              <a:rPr lang="en-US" dirty="0"/>
              <a:t>To enable circular references with std::</a:t>
            </a:r>
            <a:r>
              <a:rPr lang="en-US" dirty="0" err="1"/>
              <a:t>shared_ptr</a:t>
            </a:r>
            <a:r>
              <a:rPr lang="en-US" dirty="0"/>
              <a:t>&lt; T&gt;, used rarely</a:t>
            </a:r>
          </a:p>
          <a:p>
            <a:r>
              <a:rPr lang="en-US" dirty="0"/>
              <a:t>Modifying observer</a:t>
            </a:r>
          </a:p>
          <a:p>
            <a:pPr lvl="1"/>
            <a:r>
              <a:rPr lang="en-US" dirty="0"/>
              <a:t>T *</a:t>
            </a:r>
          </a:p>
          <a:p>
            <a:pPr lvl="2"/>
            <a:r>
              <a:rPr lang="en-US" dirty="0"/>
              <a:t>In modern C++, native (raw, T*) pointers </a:t>
            </a:r>
            <a:r>
              <a:rPr lang="en-US" dirty="0">
                <a:solidFill>
                  <a:srgbClr val="FF0000"/>
                </a:solidFill>
              </a:rPr>
              <a:t>shall not represent ownership</a:t>
            </a:r>
          </a:p>
          <a:p>
            <a:pPr lvl="1"/>
            <a:r>
              <a:rPr lang="en-US" dirty="0"/>
              <a:t>Save T * in another object which needs to modify the T object</a:t>
            </a:r>
          </a:p>
          <a:p>
            <a:pPr lvl="2"/>
            <a:r>
              <a:rPr lang="en-US" dirty="0"/>
              <a:t>Beware of lifetime: </a:t>
            </a:r>
            <a:r>
              <a:rPr lang="en-US" dirty="0">
                <a:solidFill>
                  <a:srgbClr val="FF0000"/>
                </a:solidFill>
              </a:rPr>
              <a:t>The observer must stop observing before the owner dies</a:t>
            </a:r>
          </a:p>
          <a:p>
            <a:pPr lvl="2"/>
            <a:r>
              <a:rPr lang="en-US" dirty="0"/>
              <a:t>If you are not able to prevent premature owner death, you need shared ownership</a:t>
            </a:r>
          </a:p>
          <a:p>
            <a:r>
              <a:rPr lang="en-US" dirty="0"/>
              <a:t>Read-only observer</a:t>
            </a:r>
          </a:p>
          <a:p>
            <a:pPr lvl="1"/>
            <a:r>
              <a:rPr lang="en-US" dirty="0"/>
              <a:t>const T *</a:t>
            </a:r>
          </a:p>
          <a:p>
            <a:pPr lvl="1"/>
            <a:r>
              <a:rPr lang="en-US" dirty="0"/>
              <a:t>Save const T * in another object which needs to read the T object</a:t>
            </a:r>
          </a:p>
          <a:p>
            <a:r>
              <a:rPr lang="en-US" dirty="0"/>
              <a:t>Besides pointers, C++ has references (T &amp;, const T &amp;, T &amp;&amp;)</a:t>
            </a:r>
          </a:p>
          <a:p>
            <a:pPr lvl="1"/>
            <a:r>
              <a:rPr lang="en-US" dirty="0"/>
              <a:t>Used (by convention) for temporary access during a function call etc.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346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Owners and observers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 lnSpcReduction="10000"/>
          </a:bodyPr>
          <a:lstStyle/>
          <a:p>
            <a:pPr lvl="2"/>
            <a:r>
              <a:rPr lang="en-US" dirty="0"/>
              <a:t>Example</a:t>
            </a:r>
            <a:r>
              <a:rPr lang="cs-CZ" dirty="0"/>
              <a:t> – </a:t>
            </a:r>
            <a:r>
              <a:rPr lang="en-US" dirty="0"/>
              <a:t>unique ownership</a:t>
            </a:r>
            <a:endParaRPr lang="cs-CZ" dirty="0"/>
          </a:p>
          <a:p>
            <a:pPr lvl="4"/>
            <a:r>
              <a:rPr lang="en-US" dirty="0"/>
              <a:t>auto owner = std::</a:t>
            </a:r>
            <a:r>
              <a:rPr lang="en-US" dirty="0" err="1"/>
              <a:t>make_unique</a:t>
            </a:r>
            <a:r>
              <a:rPr lang="en-US" dirty="0"/>
              <a:t>&lt; T&gt;();		// std::</a:t>
            </a:r>
            <a:r>
              <a:rPr lang="en-US" dirty="0" err="1"/>
              <a:t>unique_ptr</a:t>
            </a:r>
            <a:r>
              <a:rPr lang="en-US" dirty="0"/>
              <a:t>&lt; T&gt;</a:t>
            </a:r>
          </a:p>
          <a:p>
            <a:pPr lvl="3"/>
            <a:r>
              <a:rPr lang="cs-CZ" dirty="0"/>
              <a:t>Observer</a:t>
            </a:r>
            <a:endParaRPr lang="en-US" dirty="0"/>
          </a:p>
          <a:p>
            <a:pPr lvl="4"/>
            <a:r>
              <a:rPr lang="en-US" dirty="0"/>
              <a:t>auto </a:t>
            </a:r>
            <a:r>
              <a:rPr lang="en-US" dirty="0" err="1"/>
              <a:t>modifying_observer</a:t>
            </a:r>
            <a:r>
              <a:rPr lang="en-US" dirty="0"/>
              <a:t> = </a:t>
            </a:r>
            <a:r>
              <a:rPr lang="en-US" dirty="0" err="1"/>
              <a:t>owner.get</a:t>
            </a:r>
            <a:r>
              <a:rPr lang="en-US" dirty="0"/>
              <a:t>();	// T *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modifying_observer2</a:t>
            </a:r>
            <a:r>
              <a:rPr lang="en-US" dirty="0"/>
              <a:t> = &amp;*owner;		// same effect as .get()</a:t>
            </a:r>
          </a:p>
          <a:p>
            <a:pPr lvl="3"/>
            <a:r>
              <a:rPr lang="cs-CZ" dirty="0"/>
              <a:t>Read-only observer</a:t>
            </a:r>
            <a:endParaRPr lang="en-US" dirty="0"/>
          </a:p>
          <a:p>
            <a:pPr lvl="4"/>
            <a:r>
              <a:rPr lang="en-US" dirty="0"/>
              <a:t>const T * </a:t>
            </a:r>
            <a:r>
              <a:rPr lang="en-US" dirty="0" err="1"/>
              <a:t>read_only_observer</a:t>
            </a:r>
            <a:r>
              <a:rPr lang="en-US" dirty="0"/>
              <a:t> = </a:t>
            </a:r>
            <a:r>
              <a:rPr lang="en-US" dirty="0" err="1"/>
              <a:t>owner.get</a:t>
            </a:r>
            <a:r>
              <a:rPr lang="en-US" dirty="0"/>
              <a:t>();	// implicit conversion of T * to const T *</a:t>
            </a:r>
          </a:p>
          <a:p>
            <a:pPr lvl="4"/>
            <a:r>
              <a:rPr lang="en-US" dirty="0"/>
              <a:t>auto </a:t>
            </a:r>
            <a:r>
              <a:rPr lang="en-US" dirty="0" err="1"/>
              <a:t>read_only_observer2</a:t>
            </a:r>
            <a:r>
              <a:rPr lang="en-US" dirty="0"/>
              <a:t> = (const T *)</a:t>
            </a:r>
            <a:r>
              <a:rPr lang="en-US" dirty="0" err="1"/>
              <a:t>owner.get</a:t>
            </a:r>
            <a:r>
              <a:rPr lang="en-US" dirty="0"/>
              <a:t>();	// explicit conversion</a:t>
            </a:r>
          </a:p>
          <a:p>
            <a:pPr lvl="4"/>
            <a:r>
              <a:rPr lang="en-US" dirty="0"/>
              <a:t>const T * </a:t>
            </a:r>
            <a:r>
              <a:rPr lang="en-US" dirty="0" err="1"/>
              <a:t>read_only_observer3</a:t>
            </a:r>
            <a:r>
              <a:rPr lang="en-US" dirty="0"/>
              <a:t> = </a:t>
            </a:r>
            <a:r>
              <a:rPr lang="en-US" dirty="0" err="1"/>
              <a:t>modifying_observer</a:t>
            </a:r>
            <a:r>
              <a:rPr lang="en-US" dirty="0"/>
              <a:t>;	// implicit conversion 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en-US" dirty="0"/>
              <a:t>Owner pointers can point only to a complete dynamically allocated block</a:t>
            </a:r>
          </a:p>
          <a:p>
            <a:pPr lvl="3"/>
            <a:r>
              <a:rPr lang="en-US" dirty="0"/>
              <a:t>Or to a base object (with virtual destructor) from which the complete object is derived</a:t>
            </a:r>
            <a:endParaRPr lang="cs-CZ" dirty="0"/>
          </a:p>
          <a:p>
            <a:pPr lvl="2"/>
            <a:r>
              <a:rPr lang="en-US" dirty="0"/>
              <a:t>Observer pointers can point to any piece of data anywhere</a:t>
            </a:r>
            <a:endParaRPr lang="cs-CZ" dirty="0"/>
          </a:p>
          <a:p>
            <a:pPr lvl="3"/>
            <a:r>
              <a:rPr lang="en-US" dirty="0"/>
              <a:t>Parts of objects</a:t>
            </a:r>
            <a:endParaRPr lang="cs-CZ" dirty="0"/>
          </a:p>
          <a:p>
            <a:pPr lvl="4"/>
            <a:r>
              <a:rPr lang="cs-CZ" dirty="0"/>
              <a:t>auto part_observer </a:t>
            </a:r>
            <a:r>
              <a:rPr lang="en-US" dirty="0"/>
              <a:t>= &amp; owner-&gt;member;</a:t>
            </a:r>
            <a:endParaRPr lang="cs-CZ" dirty="0"/>
          </a:p>
          <a:p>
            <a:pPr lvl="3"/>
            <a:r>
              <a:rPr lang="en-US" dirty="0"/>
              <a:t>Static data</a:t>
            </a:r>
          </a:p>
          <a:p>
            <a:pPr lvl="4"/>
            <a:r>
              <a:rPr lang="en-US" dirty="0"/>
              <a:t>static T </a:t>
            </a:r>
            <a:r>
              <a:rPr lang="en-US" dirty="0" err="1"/>
              <a:t>static_data</a:t>
            </a:r>
            <a:r>
              <a:rPr lang="en-US" dirty="0"/>
              <a:t>[ 2];</a:t>
            </a:r>
          </a:p>
          <a:p>
            <a:pPr lvl="4"/>
            <a:r>
              <a:rPr lang="en-US" dirty="0"/>
              <a:t>T* </a:t>
            </a:r>
            <a:r>
              <a:rPr lang="en-US" dirty="0" err="1"/>
              <a:t>observer_of_static</a:t>
            </a:r>
            <a:r>
              <a:rPr lang="en-US" dirty="0"/>
              <a:t> = &amp; </a:t>
            </a:r>
            <a:r>
              <a:rPr lang="en-US" dirty="0" err="1"/>
              <a:t>static_data</a:t>
            </a:r>
            <a:r>
              <a:rPr lang="en-US" dirty="0"/>
              <a:t>[ 0];	</a:t>
            </a:r>
            <a:endParaRPr lang="cs-CZ" dirty="0"/>
          </a:p>
          <a:p>
            <a:pPr lvl="3"/>
            <a:r>
              <a:rPr lang="en-US" dirty="0"/>
              <a:t>Local data </a:t>
            </a:r>
            <a:r>
              <a:rPr lang="cs-CZ" dirty="0"/>
              <a:t>(</a:t>
            </a:r>
            <a:r>
              <a:rPr lang="en-US" dirty="0"/>
              <a:t>beware: their lifetime is limited – avoid propagating observers outside of their scope</a:t>
            </a:r>
            <a:r>
              <a:rPr lang="cs-CZ" dirty="0"/>
              <a:t>)</a:t>
            </a:r>
            <a:endParaRPr lang="en-US" dirty="0"/>
          </a:p>
          <a:p>
            <a:pPr lvl="4"/>
            <a:r>
              <a:rPr lang="en-US" dirty="0"/>
              <a:t>void g( T * p);	// note: reference T&amp; instead of pointer is preferred here</a:t>
            </a:r>
          </a:p>
          <a:p>
            <a:pPr lvl="4"/>
            <a:r>
              <a:rPr lang="en-US" dirty="0"/>
              <a:t>void f() { T </a:t>
            </a:r>
            <a:r>
              <a:rPr lang="en-US" dirty="0" err="1"/>
              <a:t>local_data</a:t>
            </a:r>
            <a:r>
              <a:rPr lang="en-US" dirty="0"/>
              <a:t>; g( &amp; </a:t>
            </a:r>
            <a:r>
              <a:rPr lang="en-US" dirty="0" err="1"/>
              <a:t>local_data</a:t>
            </a:r>
            <a:r>
              <a:rPr lang="en-US" dirty="0"/>
              <a:t>); }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699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allocation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Dynamic allocation is slow</a:t>
            </a:r>
          </a:p>
          <a:p>
            <a:pPr lvl="1"/>
            <a:r>
              <a:rPr lang="en-US" dirty="0"/>
              <a:t>compared to static/automatic storage</a:t>
            </a:r>
          </a:p>
          <a:p>
            <a:pPr lvl="1"/>
            <a:r>
              <a:rPr lang="en-US" dirty="0"/>
              <a:t>the reason is cache behavior, not only the allocation itself</a:t>
            </a:r>
          </a:p>
          <a:p>
            <a:r>
              <a:rPr lang="en-US" dirty="0"/>
              <a:t>Use dynamic allocation only when necessary</a:t>
            </a:r>
          </a:p>
          <a:p>
            <a:pPr lvl="1"/>
            <a:r>
              <a:rPr lang="en-US" dirty="0"/>
              <a:t>variable-sized or large arrays</a:t>
            </a:r>
          </a:p>
          <a:p>
            <a:pPr lvl="2"/>
            <a:r>
              <a:rPr lang="en-US" dirty="0"/>
              <a:t>in most of these cases, dynamic allocation is used indirectly through containers</a:t>
            </a:r>
          </a:p>
          <a:p>
            <a:pPr lvl="1"/>
            <a:r>
              <a:rPr lang="en-US" dirty="0"/>
              <a:t>polymorphic containers (containing various objects using inheritance)</a:t>
            </a:r>
          </a:p>
          <a:p>
            <a:pPr lvl="4"/>
            <a:r>
              <a:rPr lang="en-US" dirty="0"/>
              <a:t>std::vector&lt;std::</a:t>
            </a:r>
            <a:r>
              <a:rPr lang="en-US" dirty="0" err="1"/>
              <a:t>unique_ptr</a:t>
            </a:r>
            <a:r>
              <a:rPr lang="en-US" dirty="0"/>
              <a:t>&lt;</a:t>
            </a:r>
            <a:r>
              <a:rPr lang="en-US" dirty="0" err="1"/>
              <a:t>common_base_class</a:t>
            </a:r>
            <a:r>
              <a:rPr lang="en-US" dirty="0"/>
              <a:t>&gt;&gt;</a:t>
            </a:r>
          </a:p>
          <a:p>
            <a:pPr lvl="1"/>
            <a:r>
              <a:rPr lang="en-US" dirty="0"/>
              <a:t>object lifetimes not corresponding to function invocations</a:t>
            </a:r>
          </a:p>
          <a:p>
            <a:pPr lvl="2"/>
            <a:r>
              <a:rPr lang="en-US" dirty="0"/>
              <a:t>however, this case can often be solved by moving the object contents</a:t>
            </a:r>
          </a:p>
          <a:p>
            <a:r>
              <a:rPr lang="en-US" dirty="0"/>
              <a:t>For speed, avoid data structures with individually allocated items</a:t>
            </a:r>
          </a:p>
          <a:p>
            <a:pPr lvl="1"/>
            <a:r>
              <a:rPr lang="en-US" dirty="0"/>
              <a:t>linked lists, binary trees, ...</a:t>
            </a:r>
          </a:p>
          <a:p>
            <a:pPr lvl="2"/>
            <a:r>
              <a:rPr lang="en-US" dirty="0"/>
              <a:t>std::list, std::map, ...</a:t>
            </a:r>
          </a:p>
          <a:p>
            <a:pPr lvl="1"/>
            <a:r>
              <a:rPr lang="en-US" dirty="0"/>
              <a:t>prefer contiguous structures (vectors, hash tables, B-trees, etc.)</a:t>
            </a:r>
          </a:p>
          <a:p>
            <a:pPr lvl="1"/>
            <a:r>
              <a:rPr lang="en-US" dirty="0"/>
              <a:t>avoiding is difficult - do it only if speed is important</a:t>
            </a:r>
          </a:p>
          <a:p>
            <a:endParaRPr lang="en-US" dirty="0"/>
          </a:p>
          <a:p>
            <a:r>
              <a:rPr lang="en-US" dirty="0"/>
              <a:t>This is how C++ programs may be made faster than C#/java</a:t>
            </a:r>
          </a:p>
          <a:p>
            <a:pPr lvl="1"/>
            <a:r>
              <a:rPr lang="en-US" dirty="0"/>
              <a:t>C#/java requires dynamic allocation of every class instance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49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3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copy operation on containers and similar types</a:t>
            </a:r>
          </a:p>
          <a:p>
            <a:pPr lvl="1"/>
            <a:r>
              <a:rPr lang="en-US" dirty="0"/>
              <a:t>Requires allocation and copying of dynamically-allocated data</a:t>
            </a:r>
          </a:p>
          <a:p>
            <a:pPr lvl="1"/>
            <a:r>
              <a:rPr lang="en-US" dirty="0"/>
              <a:t>It is slow and may throw exceptions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5" name="Rectangle 4"/>
          <p:cNvSpPr/>
          <p:nvPr/>
        </p:nvSpPr>
        <p:spPr>
          <a:xfrm>
            <a:off x="6206313" y="1268760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7640" y="620688"/>
            <a:ext cx="512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::vector&lt; char&gt; x { 'a', 'b', 'c' };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02257" y="220486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6206313" y="220486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9" name="Rectangle 8"/>
          <p:cNvSpPr/>
          <p:nvPr/>
        </p:nvSpPr>
        <p:spPr>
          <a:xfrm>
            <a:off x="6710369" y="220486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7210417" y="2204864"/>
            <a:ext cx="103399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2" idx="4"/>
          </p:cNvCxnSpPr>
          <p:nvPr/>
        </p:nvCxnSpPr>
        <p:spPr>
          <a:xfrm flipH="1">
            <a:off x="5702258" y="1476559"/>
            <a:ext cx="661633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300193" y="1348992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16217" y="1348992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48862" y="1348992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3" idx="4"/>
          </p:cNvCxnSpPr>
          <p:nvPr/>
        </p:nvCxnSpPr>
        <p:spPr>
          <a:xfrm>
            <a:off x="6579915" y="1476559"/>
            <a:ext cx="63451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12559" y="1485607"/>
            <a:ext cx="1431849" cy="719257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64089" y="2199544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06313" y="3255686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1520" y="3045056"/>
            <a:ext cx="3350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::vector&lt; char&gt; y = x;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702257" y="419179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206313" y="419179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10369" y="4191790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210417" y="4191790"/>
            <a:ext cx="103399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5" idx="4"/>
          </p:cNvCxnSpPr>
          <p:nvPr/>
        </p:nvCxnSpPr>
        <p:spPr>
          <a:xfrm flipH="1">
            <a:off x="5702258" y="3463485"/>
            <a:ext cx="661633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300193" y="333591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516217" y="333591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48862" y="3335918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6" idx="4"/>
          </p:cNvCxnSpPr>
          <p:nvPr/>
        </p:nvCxnSpPr>
        <p:spPr>
          <a:xfrm>
            <a:off x="6579915" y="3463485"/>
            <a:ext cx="634510" cy="728305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812559" y="3472533"/>
            <a:ext cx="1431849" cy="719257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364089" y="4186470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818846" y="124457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80612" y="321297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6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3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After moving, the source is </a:t>
            </a:r>
            <a:r>
              <a:rPr lang="en-US" i="1" dirty="0"/>
              <a:t>empty</a:t>
            </a:r>
          </a:p>
          <a:p>
            <a:pPr lvl="1"/>
            <a:r>
              <a:rPr lang="en-US" dirty="0"/>
              <a:t>Exact meaning depends on the type</a:t>
            </a:r>
          </a:p>
          <a:p>
            <a:r>
              <a:rPr lang="en-US" dirty="0"/>
              <a:t>A move operation usually does no allocation</a:t>
            </a:r>
          </a:p>
          <a:p>
            <a:pPr lvl="1"/>
            <a:r>
              <a:rPr lang="en-US" dirty="0"/>
              <a:t>It is fast and does not throw exceptions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5" name="Rectangle 4"/>
          <p:cNvSpPr/>
          <p:nvPr/>
        </p:nvSpPr>
        <p:spPr>
          <a:xfrm>
            <a:off x="6206313" y="1268760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7640" y="620688"/>
            <a:ext cx="5123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::vector&lt; char&gt; x { 'a', 'b', 'c' };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02257" y="220486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6206313" y="220486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9" name="Rectangle 8"/>
          <p:cNvSpPr/>
          <p:nvPr/>
        </p:nvSpPr>
        <p:spPr>
          <a:xfrm>
            <a:off x="6710369" y="2204864"/>
            <a:ext cx="504056" cy="28803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7210417" y="2204864"/>
            <a:ext cx="1033991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2" idx="4"/>
          </p:cNvCxnSpPr>
          <p:nvPr/>
        </p:nvCxnSpPr>
        <p:spPr>
          <a:xfrm flipH="1">
            <a:off x="5702258" y="1476559"/>
            <a:ext cx="661633" cy="728305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300193" y="1348992"/>
            <a:ext cx="127395" cy="12756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16217" y="1348992"/>
            <a:ext cx="127395" cy="12756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48862" y="1348992"/>
            <a:ext cx="127395" cy="12756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3" idx="4"/>
          </p:cNvCxnSpPr>
          <p:nvPr/>
        </p:nvCxnSpPr>
        <p:spPr>
          <a:xfrm>
            <a:off x="6579915" y="1476559"/>
            <a:ext cx="634510" cy="728305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12559" y="1485607"/>
            <a:ext cx="1431849" cy="719257"/>
          </a:xfrm>
          <a:prstGeom prst="straightConnector1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64089" y="2199544"/>
            <a:ext cx="338168" cy="288032"/>
          </a:xfrm>
          <a:prstGeom prst="rect">
            <a:avLst/>
          </a:prstGeom>
          <a:solidFill>
            <a:schemeClr val="accent6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06313" y="3687734"/>
            <a:ext cx="756084" cy="288032"/>
          </a:xfrm>
          <a:prstGeom prst="rect">
            <a:avLst/>
          </a:prstGeom>
          <a:solidFill>
            <a:schemeClr val="accent2"/>
          </a:solidFill>
          <a:ln w="28575"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1520" y="3045056"/>
            <a:ext cx="474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::vector&lt; char&gt; y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move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(x);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5" idx="4"/>
          </p:cNvCxnSpPr>
          <p:nvPr/>
        </p:nvCxnSpPr>
        <p:spPr>
          <a:xfrm flipH="1" flipV="1">
            <a:off x="5702257" y="2482182"/>
            <a:ext cx="661634" cy="1413351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300193" y="3767966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516217" y="3767966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48862" y="3767966"/>
            <a:ext cx="127395" cy="12756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6" idx="4"/>
          </p:cNvCxnSpPr>
          <p:nvPr/>
        </p:nvCxnSpPr>
        <p:spPr>
          <a:xfrm flipV="1">
            <a:off x="6579915" y="2482182"/>
            <a:ext cx="630502" cy="1413351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12559" y="2487576"/>
            <a:ext cx="1431849" cy="1422399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18846" y="124457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80612" y="364502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5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Move operation is invoked instead of copy, if</a:t>
            </a:r>
          </a:p>
          <a:p>
            <a:pPr lvl="1"/>
            <a:r>
              <a:rPr lang="en-US" dirty="0"/>
              <a:t>the source is explicitly marked with </a:t>
            </a:r>
            <a:r>
              <a:rPr lang="en-US" dirty="0" err="1"/>
              <a:t>std</a:t>
            </a:r>
            <a:r>
              <a:rPr lang="en-US" dirty="0"/>
              <a:t>::move(), or</a:t>
            </a:r>
          </a:p>
          <a:p>
            <a:pPr lvl="1"/>
            <a:r>
              <a:rPr lang="en-US" dirty="0"/>
              <a:t>the source is an </a:t>
            </a:r>
            <a:r>
              <a:rPr lang="en-US" dirty="0" err="1"/>
              <a:t>r-value</a:t>
            </a:r>
            <a:endParaRPr lang="en-US" dirty="0"/>
          </a:p>
          <a:p>
            <a:pPr lvl="2"/>
            <a:r>
              <a:rPr lang="en-US" dirty="0"/>
              <a:t>temporary object, which cannot be accessed repeatedly</a:t>
            </a:r>
          </a:p>
          <a:p>
            <a:pPr lvl="3"/>
            <a:r>
              <a:rPr lang="en-US" dirty="0"/>
              <a:t>return values from functions which return by value</a:t>
            </a:r>
          </a:p>
          <a:p>
            <a:pPr lvl="3"/>
            <a:r>
              <a:rPr lang="en-US" dirty="0"/>
              <a:t>explicitly created temporary objects</a:t>
            </a:r>
          </a:p>
          <a:p>
            <a:pPr lvl="3"/>
            <a:r>
              <a:rPr lang="en-US" dirty="0"/>
              <a:t>results of casts etc.</a:t>
            </a:r>
          </a:p>
          <a:p>
            <a:pPr lvl="3"/>
            <a:endParaRPr lang="en-US" dirty="0"/>
          </a:p>
          <a:p>
            <a:pPr lvl="1"/>
            <a:r>
              <a:rPr lang="en-US" dirty="0" err="1"/>
              <a:t>std</a:t>
            </a:r>
            <a:r>
              <a:rPr lang="en-US" dirty="0"/>
              <a:t>::move </a:t>
            </a:r>
          </a:p>
          <a:p>
            <a:pPr lvl="2"/>
            <a:r>
              <a:rPr lang="en-US" dirty="0"/>
              <a:t>actually a cast from </a:t>
            </a:r>
            <a:r>
              <a:rPr lang="en-US" dirty="0" err="1"/>
              <a:t>lvalue</a:t>
            </a:r>
            <a:r>
              <a:rPr lang="en-US" dirty="0"/>
              <a:t>-reference to </a:t>
            </a:r>
            <a:r>
              <a:rPr lang="en-US" dirty="0" err="1"/>
              <a:t>rvalue</a:t>
            </a:r>
            <a:r>
              <a:rPr lang="en-US" dirty="0"/>
              <a:t>-reference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T &amp;&amp; move(T &amp; x) { return </a:t>
            </a:r>
            <a:r>
              <a:rPr lang="en-US" dirty="0" err="1"/>
              <a:t>static_cast</a:t>
            </a:r>
            <a:r>
              <a:rPr lang="en-US" dirty="0"/>
              <a:t>&lt;T &amp;&amp;&gt;(x); }	// simplified</a:t>
            </a:r>
          </a:p>
          <a:p>
            <a:pPr lvl="2"/>
            <a:r>
              <a:rPr lang="en-US" dirty="0" err="1"/>
              <a:t>std</a:t>
            </a:r>
            <a:r>
              <a:rPr lang="en-US" dirty="0"/>
              <a:t>::move does NOT move anything</a:t>
            </a:r>
          </a:p>
          <a:p>
            <a:pPr lvl="2"/>
            <a:r>
              <a:rPr lang="en-US" dirty="0"/>
              <a:t>the cast (usually) changes the behavior AFTER the </a:t>
            </a:r>
            <a:r>
              <a:rPr lang="en-US" dirty="0" err="1"/>
              <a:t>std</a:t>
            </a:r>
            <a:r>
              <a:rPr lang="en-US" dirty="0"/>
              <a:t>::move call</a:t>
            </a:r>
          </a:p>
          <a:p>
            <a:pPr lvl="4" indent="-228600"/>
            <a:r>
              <a:rPr lang="en-US" dirty="0"/>
              <a:t>T z = y;					// invokes T(</a:t>
            </a:r>
            <a:r>
              <a:rPr lang="en-US" dirty="0" err="1"/>
              <a:t>const</a:t>
            </a:r>
            <a:r>
              <a:rPr lang="en-US" dirty="0"/>
              <a:t> T&amp;) because y is an l-value</a:t>
            </a:r>
          </a:p>
          <a:p>
            <a:pPr lvl="4" indent="-228600"/>
            <a:r>
              <a:rPr lang="en-US" dirty="0"/>
              <a:t>T z = </a:t>
            </a:r>
            <a:r>
              <a:rPr lang="en-US" dirty="0" err="1"/>
              <a:t>std</a:t>
            </a:r>
            <a:r>
              <a:rPr lang="en-US" dirty="0"/>
              <a:t>::move(y);		// invokes T(T&amp;&amp;) because </a:t>
            </a:r>
            <a:r>
              <a:rPr lang="en-US" dirty="0" err="1"/>
              <a:t>std</a:t>
            </a:r>
            <a:r>
              <a:rPr lang="en-US" dirty="0"/>
              <a:t>::move(y) is an </a:t>
            </a:r>
            <a:r>
              <a:rPr lang="en-US" dirty="0" err="1"/>
              <a:t>r-value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80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The meaning of</a:t>
            </a:r>
            <a:r>
              <a:rPr lang="cs-CZ" dirty="0"/>
              <a:t> copy </a:t>
            </a:r>
            <a:r>
              <a:rPr lang="en-US" dirty="0"/>
              <a:t>and</a:t>
            </a:r>
            <a:r>
              <a:rPr lang="cs-CZ" dirty="0"/>
              <a:t> move </a:t>
            </a:r>
            <a:r>
              <a:rPr lang="en-US" dirty="0"/>
              <a:t>operations depends on the type</a:t>
            </a:r>
          </a:p>
          <a:p>
            <a:pPr lvl="1"/>
            <a:r>
              <a:rPr lang="en-US" dirty="0"/>
              <a:t>The behavior is implemented as four special member functions</a:t>
            </a:r>
            <a:endParaRPr lang="cs-CZ" dirty="0"/>
          </a:p>
          <a:p>
            <a:pPr lvl="2"/>
            <a:r>
              <a:rPr lang="cs-CZ" dirty="0"/>
              <a:t>copy-constructor</a:t>
            </a:r>
            <a:r>
              <a:rPr lang="en-US" dirty="0"/>
              <a:t> – called when initializing a new object by copying</a:t>
            </a:r>
            <a:endParaRPr lang="cs-CZ" dirty="0"/>
          </a:p>
          <a:p>
            <a:pPr lvl="4"/>
            <a:r>
              <a:rPr lang="cs-CZ" dirty="0"/>
              <a:t>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T &amp;);</a:t>
            </a:r>
          </a:p>
          <a:p>
            <a:pPr lvl="2"/>
            <a:r>
              <a:rPr lang="en-US" dirty="0"/>
              <a:t>move</a:t>
            </a:r>
            <a:r>
              <a:rPr lang="cs-CZ" dirty="0"/>
              <a:t>-constructor</a:t>
            </a:r>
            <a:r>
              <a:rPr lang="en-US" dirty="0"/>
              <a:t> – called when initializing a new object by moving</a:t>
            </a:r>
            <a:endParaRPr lang="cs-CZ" dirty="0"/>
          </a:p>
          <a:p>
            <a:pPr lvl="4"/>
            <a:r>
              <a:rPr lang="cs-CZ" dirty="0"/>
              <a:t>T</a:t>
            </a:r>
            <a:r>
              <a:rPr lang="en-US" dirty="0"/>
              <a:t>( T &amp;&amp;);</a:t>
            </a:r>
          </a:p>
          <a:p>
            <a:pPr lvl="2"/>
            <a:r>
              <a:rPr lang="cs-CZ" dirty="0"/>
              <a:t>copy-</a:t>
            </a:r>
            <a:r>
              <a:rPr lang="en-US" dirty="0"/>
              <a:t>assignment – called when copying a new value to an old object</a:t>
            </a:r>
            <a:endParaRPr lang="cs-CZ" dirty="0"/>
          </a:p>
          <a:p>
            <a:pPr lvl="4"/>
            <a:r>
              <a:rPr lang="cs-CZ" dirty="0"/>
              <a:t>T</a:t>
            </a:r>
            <a:r>
              <a:rPr lang="en-US" dirty="0"/>
              <a:t> &amp; operator=( </a:t>
            </a:r>
            <a:r>
              <a:rPr lang="en-US" dirty="0" err="1"/>
              <a:t>const</a:t>
            </a:r>
            <a:r>
              <a:rPr lang="en-US" dirty="0"/>
              <a:t> T &amp;);</a:t>
            </a:r>
          </a:p>
          <a:p>
            <a:pPr lvl="2"/>
            <a:r>
              <a:rPr lang="en-US" dirty="0"/>
              <a:t>move</a:t>
            </a:r>
            <a:r>
              <a:rPr lang="cs-CZ" dirty="0"/>
              <a:t>-</a:t>
            </a:r>
            <a:r>
              <a:rPr lang="en-US" dirty="0"/>
              <a:t>assignment – called when moving a new value to an old object</a:t>
            </a:r>
            <a:endParaRPr lang="cs-CZ" dirty="0"/>
          </a:p>
          <a:p>
            <a:pPr lvl="4"/>
            <a:r>
              <a:rPr lang="cs-CZ" dirty="0"/>
              <a:t>T</a:t>
            </a:r>
            <a:r>
              <a:rPr lang="en-US" dirty="0"/>
              <a:t> &amp; operator=( T &amp;&amp;);</a:t>
            </a:r>
          </a:p>
          <a:p>
            <a:pPr lvl="1"/>
            <a:r>
              <a:rPr lang="en-US" dirty="0"/>
              <a:t>if not implemented by the programmer, the compiler will create them</a:t>
            </a:r>
          </a:p>
          <a:p>
            <a:pPr lvl="2"/>
            <a:r>
              <a:rPr lang="en-US" dirty="0"/>
              <a:t>only if some (rather complex) conditions ensuring backward compatibility are met</a:t>
            </a:r>
          </a:p>
          <a:p>
            <a:pPr lvl="3"/>
            <a:r>
              <a:rPr lang="en-US" dirty="0"/>
              <a:t>otherwise the respective copy/move operations are not supported by the type</a:t>
            </a:r>
          </a:p>
          <a:p>
            <a:pPr lvl="2"/>
            <a:r>
              <a:rPr lang="en-US" dirty="0"/>
              <a:t>the compiler-generated implementation calls the corresponding functions for all data members (and base classes)</a:t>
            </a:r>
          </a:p>
          <a:p>
            <a:pPr lvl="3"/>
            <a:r>
              <a:rPr lang="en-US" dirty="0"/>
              <a:t>if you follow C++11 guidelines, this behavior will probably meet your needs</a:t>
            </a:r>
            <a:endParaRPr lang="cs-CZ" dirty="0"/>
          </a:p>
          <a:p>
            <a:pPr lvl="1"/>
            <a:r>
              <a:rPr lang="en-US" dirty="0"/>
              <a:t>for</a:t>
            </a:r>
            <a:r>
              <a:rPr lang="cs-CZ" dirty="0"/>
              <a:t> </a:t>
            </a:r>
            <a:r>
              <a:rPr lang="en-US" dirty="0"/>
              <a:t>elementary types</a:t>
            </a:r>
            <a:r>
              <a:rPr lang="cs-CZ" dirty="0"/>
              <a:t> (</a:t>
            </a:r>
            <a:r>
              <a:rPr lang="en-US" dirty="0"/>
              <a:t>numbers</a:t>
            </a:r>
            <a:r>
              <a:rPr lang="cs-CZ" dirty="0"/>
              <a:t>, T *)</a:t>
            </a:r>
            <a:r>
              <a:rPr lang="en-US" dirty="0"/>
              <a:t>,</a:t>
            </a:r>
            <a:r>
              <a:rPr lang="cs-CZ" dirty="0"/>
              <a:t> move </a:t>
            </a:r>
            <a:r>
              <a:rPr lang="en-US" dirty="0"/>
              <a:t>is implemented as</a:t>
            </a:r>
            <a:r>
              <a:rPr lang="cs-CZ" dirty="0"/>
              <a:t> copy</a:t>
            </a:r>
          </a:p>
          <a:p>
            <a:pPr lvl="2"/>
            <a:r>
              <a:rPr lang="cs-CZ" dirty="0"/>
              <a:t>it may cause inconsistency between number and container members</a:t>
            </a:r>
            <a:endParaRPr lang="en-US" dirty="0"/>
          </a:p>
          <a:p>
            <a:pPr lvl="1"/>
            <a:r>
              <a:rPr lang="en-US" dirty="0"/>
              <a:t>when containers are </a:t>
            </a:r>
            <a:r>
              <a:rPr lang="cs-CZ" dirty="0"/>
              <a:t>move</a:t>
            </a:r>
            <a:r>
              <a:rPr lang="en-US" dirty="0"/>
              <a:t>d,</a:t>
            </a:r>
            <a:r>
              <a:rPr lang="cs-CZ" dirty="0"/>
              <a:t> </a:t>
            </a:r>
            <a:r>
              <a:rPr lang="en-US" dirty="0"/>
              <a:t>all elements are also moved</a:t>
            </a:r>
          </a:p>
          <a:p>
            <a:pPr lvl="2"/>
            <a:r>
              <a:rPr lang="en-US" dirty="0"/>
              <a:t>the source container becomes empty (except</a:t>
            </a:r>
            <a:r>
              <a:rPr lang="cs-CZ" dirty="0"/>
              <a:t> std::array</a:t>
            </a:r>
            <a:r>
              <a:rPr lang="en-US" dirty="0"/>
              <a:t> which cannot be resized)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13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Rule of Five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Consider what happens when your class is going to die...</a:t>
            </a:r>
          </a:p>
          <a:p>
            <a:r>
              <a:rPr lang="en-US" dirty="0"/>
              <a:t>... can all the data members clean-up themselves?</a:t>
            </a:r>
            <a:endParaRPr lang="cs-CZ" dirty="0"/>
          </a:p>
          <a:p>
            <a:pPr lvl="1"/>
            <a:r>
              <a:rPr lang="en-US" dirty="0"/>
              <a:t>Numbers need no clean-up</a:t>
            </a:r>
          </a:p>
          <a:p>
            <a:pPr lvl="1"/>
            <a:r>
              <a:rPr lang="en-US" dirty="0"/>
              <a:t>Smart pointers will automatically clean up their memory blocks if necessary</a:t>
            </a:r>
          </a:p>
          <a:p>
            <a:pPr lvl="1"/>
            <a:r>
              <a:rPr lang="en-US" dirty="0"/>
              <a:t>Raw (T*) pointers will just disappear, they can not do any clean-up automatically</a:t>
            </a:r>
          </a:p>
          <a:p>
            <a:pPr lvl="2"/>
            <a:r>
              <a:rPr lang="en-US" dirty="0"/>
              <a:t>If they are just observers, it is O.K. - they are not responsible for cleaning</a:t>
            </a:r>
          </a:p>
          <a:p>
            <a:pPr lvl="2"/>
            <a:r>
              <a:rPr lang="en-US" dirty="0"/>
              <a:t>If they represent ownership, you will need to call delete in a destructor </a:t>
            </a:r>
          </a:p>
          <a:p>
            <a:pPr lvl="4"/>
            <a:r>
              <a:rPr lang="en-US" dirty="0"/>
              <a:t>class T { public: </a:t>
            </a:r>
          </a:p>
          <a:p>
            <a:pPr lvl="4"/>
            <a:r>
              <a:rPr lang="en-US" dirty="0"/>
              <a:t>  ~T() { delete p_; } 	// destructor required</a:t>
            </a:r>
          </a:p>
          <a:p>
            <a:pPr lvl="4"/>
            <a:r>
              <a:rPr lang="en-US" dirty="0"/>
              <a:t>  U * p_;			// owner of a memory block</a:t>
            </a:r>
          </a:p>
          <a:p>
            <a:pPr lvl="4"/>
            <a:r>
              <a:rPr lang="en-US" dirty="0"/>
              <a:t>};</a:t>
            </a:r>
          </a:p>
          <a:p>
            <a:pPr lvl="4"/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Now, what happens if you copy the owner class T bit-by-bit?</a:t>
            </a:r>
          </a:p>
          <a:p>
            <a:pPr lvl="1"/>
            <a:r>
              <a:rPr lang="en-US" dirty="0"/>
              <a:t>There will be two T objects containing pointers to the same object U</a:t>
            </a:r>
          </a:p>
          <a:p>
            <a:pPr lvl="2"/>
            <a:r>
              <a:rPr lang="en-US" dirty="0"/>
              <a:t>The second call to ~T() will cause CRASH due to double delete on the same object</a:t>
            </a:r>
          </a:p>
          <a:p>
            <a:pPr lvl="2"/>
            <a:r>
              <a:rPr lang="en-US" dirty="0"/>
              <a:t>It is impossible to determine that an object was already deleted</a:t>
            </a:r>
          </a:p>
          <a:p>
            <a:pPr lvl="1"/>
            <a:r>
              <a:rPr lang="en-US" dirty="0"/>
              <a:t>Instead of shallow copying, deep copy must be used for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05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Rule of Five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The Rule of Five:</a:t>
            </a:r>
          </a:p>
          <a:p>
            <a:pPr lvl="1"/>
            <a:endParaRPr lang="en-US" dirty="0"/>
          </a:p>
          <a:p>
            <a:r>
              <a:rPr lang="en-US" dirty="0"/>
              <a:t>If something forced you to write the destructor,</a:t>
            </a:r>
            <a:br>
              <a:rPr lang="en-US" dirty="0"/>
            </a:br>
            <a:r>
              <a:rPr lang="en-US" dirty="0"/>
              <a:t>you also have to write the four copy/move functions</a:t>
            </a:r>
          </a:p>
          <a:p>
            <a:endParaRPr lang="en-US" dirty="0"/>
          </a:p>
          <a:p>
            <a:pPr lvl="1"/>
            <a:r>
              <a:rPr lang="en-US" dirty="0"/>
              <a:t>The implementation of the four by the compiler would not fit your needs</a:t>
            </a:r>
          </a:p>
          <a:p>
            <a:pPr lvl="2"/>
            <a:r>
              <a:rPr lang="en-US" dirty="0"/>
              <a:t>Your destructor is unlikely to survive double invocation on shallow copies</a:t>
            </a:r>
          </a:p>
          <a:p>
            <a:pPr lvl="2"/>
            <a:r>
              <a:rPr lang="en-US" dirty="0"/>
              <a:t>Besides ownership pointers, it also applies to open files, locks, ...</a:t>
            </a:r>
          </a:p>
          <a:p>
            <a:pPr lvl="1"/>
            <a:r>
              <a:rPr lang="en-US" dirty="0"/>
              <a:t>You can also disable them if you don't need </a:t>
            </a:r>
            <a:r>
              <a:rPr lang="en-US" dirty="0" err="1"/>
              <a:t>copyable</a:t>
            </a:r>
            <a:r>
              <a:rPr lang="en-US" dirty="0"/>
              <a:t>/movable class:</a:t>
            </a:r>
          </a:p>
          <a:p>
            <a:pPr lvl="4"/>
            <a:r>
              <a:rPr lang="cs-CZ" dirty="0"/>
              <a:t>T</a:t>
            </a:r>
            <a:r>
              <a:rPr lang="en-US" dirty="0"/>
              <a:t>( </a:t>
            </a:r>
            <a:r>
              <a:rPr lang="en-US" dirty="0" err="1"/>
              <a:t>const</a:t>
            </a:r>
            <a:r>
              <a:rPr lang="en-US" dirty="0"/>
              <a:t> T &amp;) = delete;</a:t>
            </a:r>
          </a:p>
          <a:p>
            <a:pPr lvl="4"/>
            <a:r>
              <a:rPr lang="cs-CZ" dirty="0"/>
              <a:t>T</a:t>
            </a:r>
            <a:r>
              <a:rPr lang="en-US" dirty="0"/>
              <a:t>( T &amp;&amp;) = delete;</a:t>
            </a:r>
          </a:p>
          <a:p>
            <a:pPr lvl="4"/>
            <a:r>
              <a:rPr lang="cs-CZ" dirty="0"/>
              <a:t>T</a:t>
            </a:r>
            <a:r>
              <a:rPr lang="en-US" dirty="0"/>
              <a:t> &amp; operator=( </a:t>
            </a:r>
            <a:r>
              <a:rPr lang="en-US" dirty="0" err="1"/>
              <a:t>const</a:t>
            </a:r>
            <a:r>
              <a:rPr lang="en-US" dirty="0"/>
              <a:t> T &amp;) = delete;</a:t>
            </a:r>
          </a:p>
          <a:p>
            <a:pPr lvl="4"/>
            <a:r>
              <a:rPr lang="cs-CZ" dirty="0"/>
              <a:t>T</a:t>
            </a:r>
            <a:r>
              <a:rPr lang="en-US" dirty="0"/>
              <a:t> &amp; operator=( T &amp;&amp;) = delete;</a:t>
            </a:r>
          </a:p>
          <a:p>
            <a:pPr lvl="3"/>
            <a:endParaRPr lang="en-US" dirty="0"/>
          </a:p>
          <a:p>
            <a:r>
              <a:rPr lang="en-US" dirty="0"/>
              <a:t>Implementing the Five functions is demanding and error-prone</a:t>
            </a:r>
          </a:p>
          <a:p>
            <a:pPr lvl="1"/>
            <a:r>
              <a:rPr lang="en-US" dirty="0"/>
              <a:t>Avoid using U* pointers where ownership is required</a:t>
            </a:r>
          </a:p>
          <a:p>
            <a:pPr lvl="1"/>
            <a:r>
              <a:rPr lang="en-US" dirty="0"/>
              <a:t>Use only types that can take care of themselves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064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Rule of Five – possible scenarios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r>
              <a:rPr lang="en-US" dirty="0"/>
              <a:t>All elements support copy and move in the required fashion</a:t>
            </a:r>
            <a:endParaRPr lang="cs-CZ" dirty="0"/>
          </a:p>
          <a:p>
            <a:pPr lvl="1"/>
            <a:r>
              <a:rPr lang="en-US" dirty="0"/>
              <a:t>None of the Five methods required </a:t>
            </a:r>
          </a:p>
          <a:p>
            <a:pPr lvl="1"/>
            <a:r>
              <a:rPr lang="en-US" dirty="0"/>
              <a:t>Beware of the incoherence between numbers and smarter elements:</a:t>
            </a:r>
          </a:p>
          <a:p>
            <a:pPr lvl="4"/>
            <a:r>
              <a:rPr lang="en-US" dirty="0"/>
              <a:t>class matrix { private: </a:t>
            </a:r>
            <a:r>
              <a:rPr lang="en-US" dirty="0" err="1"/>
              <a:t>std</a:t>
            </a:r>
            <a:r>
              <a:rPr lang="en-US" dirty="0"/>
              <a:t>::vector&lt;float&gt; v_;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size_t</a:t>
            </a:r>
            <a:r>
              <a:rPr lang="en-US" dirty="0"/>
              <a:t> rows_, cols_; };</a:t>
            </a:r>
          </a:p>
          <a:p>
            <a:pPr lvl="2"/>
            <a:r>
              <a:rPr lang="en-US" dirty="0"/>
              <a:t>Move makes the source vector empty but rows_/cols_ remain nonzero!</a:t>
            </a:r>
          </a:p>
          <a:p>
            <a:pPr lvl="2"/>
            <a:r>
              <a:rPr lang="en-US" dirty="0"/>
              <a:t>You may need explicit implementation of move and default copy</a:t>
            </a:r>
          </a:p>
          <a:p>
            <a:r>
              <a:rPr lang="en-US" dirty="0"/>
              <a:t>All elements support copy and move but copying has no sense</a:t>
            </a:r>
            <a:endParaRPr lang="cs-CZ" dirty="0"/>
          </a:p>
          <a:p>
            <a:pPr lvl="1"/>
            <a:r>
              <a:rPr lang="en-US" dirty="0"/>
              <a:t>Living objects in simulations/games etc.</a:t>
            </a:r>
          </a:p>
          <a:p>
            <a:pPr lvl="1"/>
            <a:r>
              <a:rPr lang="en-US" dirty="0"/>
              <a:t>Disable copy methods by “= delete”</a:t>
            </a:r>
          </a:p>
          <a:p>
            <a:pPr lvl="1"/>
            <a:r>
              <a:rPr lang="en-US" dirty="0"/>
              <a:t>If move methods remain useful, they have to be made accessible by “= default”</a:t>
            </a:r>
          </a:p>
          <a:p>
            <a:pPr lvl="2"/>
            <a:r>
              <a:rPr lang="en-US" dirty="0"/>
              <a:t>Touching any of the four methods automatically disables the others (C++20)</a:t>
            </a:r>
          </a:p>
          <a:p>
            <a:r>
              <a:rPr lang="en-US" dirty="0"/>
              <a:t>Elements support move in the required fashion, but copying is required</a:t>
            </a:r>
          </a:p>
          <a:p>
            <a:pPr lvl="1"/>
            <a:r>
              <a:rPr lang="en-US" dirty="0"/>
              <a:t>Copying elements does not work or behaves differently than required</a:t>
            </a:r>
          </a:p>
          <a:p>
            <a:pPr lvl="2"/>
            <a:r>
              <a:rPr lang="en-US" dirty="0"/>
              <a:t>E.g., elements are unique/</a:t>
            </a:r>
            <a:r>
              <a:rPr lang="en-US" dirty="0" err="1"/>
              <a:t>shared_ptr</a:t>
            </a:r>
            <a:r>
              <a:rPr lang="en-US" dirty="0"/>
              <a:t> but the class requires deep copy semantics</a:t>
            </a:r>
          </a:p>
          <a:p>
            <a:pPr lvl="1"/>
            <a:r>
              <a:rPr lang="en-US" dirty="0"/>
              <a:t>Implement copy methods, enable move methods by “= default”</a:t>
            </a:r>
          </a:p>
          <a:p>
            <a:r>
              <a:rPr lang="en-US" dirty="0"/>
              <a:t>Elements do not support copy/move in the required way</a:t>
            </a:r>
          </a:p>
          <a:p>
            <a:pPr lvl="1"/>
            <a:r>
              <a:rPr lang="en-US" dirty="0"/>
              <a:t>Implement all the copy and move methods and the destructor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893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destructor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r>
              <a:rPr lang="en-US" dirty="0"/>
              <a:t>Classes at the root of an inheritance hierarchy (usually abstract classes)</a:t>
            </a:r>
            <a:br>
              <a:rPr lang="en-US" dirty="0"/>
            </a:br>
            <a:r>
              <a:rPr lang="en-US" dirty="0"/>
              <a:t>must have a virtual destructor:</a:t>
            </a:r>
          </a:p>
          <a:p>
            <a:pPr lvl="4"/>
            <a:r>
              <a:rPr lang="en-US" dirty="0"/>
              <a:t>class C { virtual ~C() {} };</a:t>
            </a:r>
          </a:p>
          <a:p>
            <a:pPr lvl="1"/>
            <a:r>
              <a:rPr lang="en-US" dirty="0"/>
              <a:t>It enforces an advanced implementation of delete for pointers to the class</a:t>
            </a:r>
          </a:p>
          <a:p>
            <a:pPr lvl="2"/>
            <a:r>
              <a:rPr lang="en-US" dirty="0"/>
              <a:t>For speed, the default implementation of delete is dumb</a:t>
            </a:r>
          </a:p>
          <a:p>
            <a:pPr lvl="1"/>
            <a:r>
              <a:rPr lang="en-US" dirty="0"/>
              <a:t>A typical use of inheritance:</a:t>
            </a:r>
          </a:p>
          <a:p>
            <a:pPr lvl="4"/>
            <a:r>
              <a:rPr lang="en-US" dirty="0"/>
              <a:t>class D : public C {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shared_ptr</a:t>
            </a:r>
            <a:r>
              <a:rPr lang="en-US" dirty="0"/>
              <a:t>&lt;Z&gt; </a:t>
            </a:r>
            <a:r>
              <a:rPr lang="en-US" dirty="0" err="1"/>
              <a:t>zp</a:t>
            </a:r>
            <a:r>
              <a:rPr lang="en-US" dirty="0"/>
              <a:t>; }</a:t>
            </a:r>
          </a:p>
          <a:p>
            <a:pPr lvl="2"/>
            <a:r>
              <a:rPr lang="en-US" dirty="0"/>
              <a:t>A derived class object is dynamically allocated</a:t>
            </a:r>
          </a:p>
          <a:p>
            <a:pPr lvl="4"/>
            <a:r>
              <a:rPr lang="en-US" dirty="0"/>
              <a:t>D * </a:t>
            </a:r>
            <a:r>
              <a:rPr lang="en-US" dirty="0" err="1"/>
              <a:t>dptr</a:t>
            </a:r>
            <a:r>
              <a:rPr lang="en-US" dirty="0"/>
              <a:t> = new D;</a:t>
            </a:r>
          </a:p>
          <a:p>
            <a:pPr lvl="2"/>
            <a:r>
              <a:rPr lang="en-US" dirty="0"/>
              <a:t>A pointer to the derived object is then assigned to a pointer to the base class</a:t>
            </a:r>
          </a:p>
          <a:p>
            <a:pPr lvl="3"/>
            <a:r>
              <a:rPr lang="en-US" dirty="0"/>
              <a:t>This assignment is the core motivation for inheritance</a:t>
            </a:r>
          </a:p>
          <a:p>
            <a:pPr lvl="4"/>
            <a:r>
              <a:rPr lang="en-US" dirty="0"/>
              <a:t>C * </a:t>
            </a:r>
            <a:r>
              <a:rPr lang="en-US" dirty="0" err="1"/>
              <a:t>cptr</a:t>
            </a:r>
            <a:r>
              <a:rPr lang="en-US" dirty="0"/>
              <a:t> = </a:t>
            </a:r>
            <a:r>
              <a:rPr lang="en-US" dirty="0" err="1"/>
              <a:t>dptr</a:t>
            </a:r>
            <a:r>
              <a:rPr lang="en-US" dirty="0"/>
              <a:t>;	 // implicit conversion "derived to base class pointer"</a:t>
            </a:r>
          </a:p>
          <a:p>
            <a:pPr lvl="2"/>
            <a:r>
              <a:rPr lang="en-US" dirty="0"/>
              <a:t>Finally, the object is destroyed using the pointer to the base class</a:t>
            </a:r>
          </a:p>
          <a:p>
            <a:pPr lvl="3"/>
            <a:r>
              <a:rPr lang="en-US" dirty="0"/>
              <a:t>The compiler does not know the type of the object being deleted!</a:t>
            </a:r>
          </a:p>
          <a:p>
            <a:pPr lvl="4"/>
            <a:r>
              <a:rPr lang="en-US" dirty="0"/>
              <a:t>delete </a:t>
            </a:r>
            <a:r>
              <a:rPr lang="en-US" dirty="0" err="1"/>
              <a:t>cptr</a:t>
            </a:r>
            <a:r>
              <a:rPr lang="en-US" dirty="0"/>
              <a:t>;		// if C::~C() is virtual, it deletes the complete D object</a:t>
            </a:r>
          </a:p>
          <a:p>
            <a:pPr lvl="2"/>
            <a:r>
              <a:rPr lang="en-US" dirty="0"/>
              <a:t>Without virtual destructor, data members of derived classes will remain </a:t>
            </a:r>
            <a:r>
              <a:rPr lang="en-US" dirty="0" err="1"/>
              <a:t>undestructed</a:t>
            </a:r>
            <a:r>
              <a:rPr lang="en-US" dirty="0"/>
              <a:t>!</a:t>
            </a:r>
          </a:p>
          <a:p>
            <a:pPr lvl="3"/>
            <a:r>
              <a:rPr lang="en-US" dirty="0"/>
              <a:t>With multiple inheritance, the delete will also damage the allocation mechanism!</a:t>
            </a:r>
          </a:p>
          <a:p>
            <a:pPr lvl="1"/>
            <a:r>
              <a:rPr lang="en-US" dirty="0"/>
              <a:t>The same problem applies to smart pointers</a:t>
            </a:r>
          </a:p>
          <a:p>
            <a:pPr lvl="2"/>
            <a:r>
              <a:rPr lang="en-US" dirty="0"/>
              <a:t>Destructor of a smart pointer invokes delete on a raw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- 2019/2020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520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</TotalTime>
  <Words>2779</Words>
  <Application>Microsoft Office PowerPoint</Application>
  <PresentationFormat>On-screen Show (4:3)</PresentationFormat>
  <Paragraphs>310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Consolas</vt:lpstr>
      <vt:lpstr>Tahoma</vt:lpstr>
      <vt:lpstr>Office Theme</vt:lpstr>
      <vt:lpstr>copy/move operations</vt:lpstr>
      <vt:lpstr>Copy</vt:lpstr>
      <vt:lpstr>Move</vt:lpstr>
      <vt:lpstr>Move</vt:lpstr>
      <vt:lpstr>Move</vt:lpstr>
      <vt:lpstr>The Rule of Five</vt:lpstr>
      <vt:lpstr>The Rule of Five</vt:lpstr>
      <vt:lpstr>The Rule of Five – possible scenarios</vt:lpstr>
      <vt:lpstr>Virtual destructor</vt:lpstr>
      <vt:lpstr>Abstract classes</vt:lpstr>
      <vt:lpstr>Dynamic allocation</vt:lpstr>
      <vt:lpstr>Dynamic allocation in C++11</vt:lpstr>
      <vt:lpstr>Dynamic allocation in C++11</vt:lpstr>
      <vt:lpstr>Dynamic allocation in C++11</vt:lpstr>
      <vt:lpstr>Using pointers in modern C++</vt:lpstr>
      <vt:lpstr>Owners and observers</vt:lpstr>
      <vt:lpstr>Dynamic allocation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70</cp:revision>
  <dcterms:created xsi:type="dcterms:W3CDTF">2020-09-28T08:40:12Z</dcterms:created>
  <dcterms:modified xsi:type="dcterms:W3CDTF">2023-11-05T21:12:01Z</dcterms:modified>
</cp:coreProperties>
</file>