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2" r:id="rId2"/>
    <p:sldId id="273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4660"/>
  </p:normalViewPr>
  <p:slideViewPr>
    <p:cSldViewPr>
      <p:cViewPr varScale="1">
        <p:scale>
          <a:sx n="135" d="100"/>
          <a:sy n="135" d="100"/>
        </p:scale>
        <p:origin x="33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E1BF76-9247-40B2-B559-DB32352530A3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214773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E1BF76-9247-40B2-B559-DB32352530A3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116541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E1BF76-9247-40B2-B559-DB32352530A3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504348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61DAFB-A05B-4D5C-B461-B384F5627C15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89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89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144292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83A965-881C-41D8-910E-E4782850A15C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98988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83A965-881C-41D8-910E-E4782850A15C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445249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83A965-881C-41D8-910E-E4782850A15C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81787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E02AF7-8BCE-4F50-9065-37399D4FE10A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88101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D76EFF8-6A04-4570-885C-2EA37EC46F2A}" type="slidenum">
              <a:rPr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09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09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87630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noProof="1"/>
              <a:t>Containers</a:t>
            </a:r>
            <a:endParaRPr lang="en-US" noProof="1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73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Insertion/deletion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2"/>
            <a:r>
              <a:rPr lang="en-US" altLang="en-US" dirty="0"/>
              <a:t>Containers may be filled immediately upon construction</a:t>
            </a:r>
          </a:p>
          <a:p>
            <a:pPr lvl="3"/>
            <a:r>
              <a:rPr lang="en-US" altLang="en-US" dirty="0"/>
              <a:t>using n copies of the same object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::string&gt; c1( 10, "dummy");	</a:t>
            </a:r>
          </a:p>
          <a:p>
            <a:pPr lvl="3"/>
            <a:r>
              <a:rPr lang="en-US" altLang="en-US" dirty="0"/>
              <a:t>or by copying from another container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::string&gt; c2( c1.begin() + 2, c1.end() - 2);	</a:t>
            </a:r>
          </a:p>
          <a:p>
            <a:pPr lvl="1"/>
            <a:r>
              <a:rPr lang="en-US" altLang="en-US" dirty="0"/>
              <a:t>Expanding containers - insertion</a:t>
            </a:r>
          </a:p>
          <a:p>
            <a:pPr lvl="2"/>
            <a:r>
              <a:rPr lang="en-US" altLang="en-US" dirty="0"/>
              <a:t>insert - copy or move an object into container</a:t>
            </a:r>
          </a:p>
          <a:p>
            <a:pPr lvl="2"/>
            <a:r>
              <a:rPr lang="en-US" altLang="en-US" dirty="0"/>
              <a:t>emplace - construct a new object (with given parameters) inside container</a:t>
            </a:r>
          </a:p>
          <a:p>
            <a:pPr lvl="1"/>
            <a:r>
              <a:rPr lang="en-US" altLang="en-US" dirty="0"/>
              <a:t>Sequential containers</a:t>
            </a:r>
          </a:p>
          <a:p>
            <a:pPr lvl="2"/>
            <a:r>
              <a:rPr lang="en-US" altLang="en-US" dirty="0"/>
              <a:t>position specified explicitly by an iterator</a:t>
            </a:r>
          </a:p>
          <a:p>
            <a:pPr lvl="3"/>
            <a:r>
              <a:rPr lang="en-US" altLang="en-US" dirty="0"/>
              <a:t>new object(s) will be inserted before this position</a:t>
            </a:r>
          </a:p>
          <a:p>
            <a:pPr lvl="3"/>
            <a:endParaRPr lang="en-US" altLang="en-US" dirty="0"/>
          </a:p>
          <a:p>
            <a:pPr lvl="4"/>
            <a:r>
              <a:rPr lang="en-US" altLang="en-US" dirty="0"/>
              <a:t>c1.insert( c1.begin(), "front"); 	</a:t>
            </a:r>
          </a:p>
          <a:p>
            <a:pPr lvl="4"/>
            <a:r>
              <a:rPr lang="en-US" altLang="en-US" dirty="0"/>
              <a:t>c1.insert( c1.begin() + 5, "middle"); </a:t>
            </a:r>
          </a:p>
          <a:p>
            <a:pPr lvl="4"/>
            <a:r>
              <a:rPr lang="en-US" altLang="en-US" dirty="0"/>
              <a:t>c1.insert( c1.end(), "back"); 	 // same as c1.push_back( "back");</a:t>
            </a:r>
          </a:p>
        </p:txBody>
      </p:sp>
    </p:spTree>
    <p:extLst>
      <p:ext uri="{BB962C8B-B14F-4D97-AF65-F5344CB8AC3E}">
        <p14:creationId xmlns:p14="http://schemas.microsoft.com/office/powerpoint/2010/main" val="384669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insertion/deletion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 dirty="0"/>
              <a:t>insert by copy</a:t>
            </a:r>
          </a:p>
          <a:p>
            <a:pPr lvl="1"/>
            <a:r>
              <a:rPr lang="en-US" altLang="en-US" dirty="0"/>
              <a:t>slow if copy is expensive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int</a:t>
            </a:r>
            <a:r>
              <a:rPr lang="en-US" altLang="en-US" dirty="0"/>
              <a:t>&gt;&gt; c3;</a:t>
            </a:r>
          </a:p>
          <a:p>
            <a:pPr lvl="1"/>
            <a:r>
              <a:rPr lang="en-US" altLang="en-US" dirty="0"/>
              <a:t>not applicable if copy is prohibited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unique_ptr</a:t>
            </a:r>
            <a:r>
              <a:rPr lang="en-US" altLang="en-US" dirty="0"/>
              <a:t>&lt; T&gt;&gt; c4;</a:t>
            </a:r>
          </a:p>
          <a:p>
            <a:r>
              <a:rPr lang="en-US" altLang="en-US" dirty="0"/>
              <a:t>insert by move</a:t>
            </a:r>
          </a:p>
          <a:p>
            <a:pPr lvl="1"/>
            <a:r>
              <a:rPr lang="en-US" altLang="en-US" dirty="0"/>
              <a:t>explicitly using </a:t>
            </a:r>
            <a:r>
              <a:rPr lang="en-US" altLang="en-US" dirty="0" err="1"/>
              <a:t>std</a:t>
            </a:r>
            <a:r>
              <a:rPr lang="en-US" altLang="en-US" dirty="0"/>
              <a:t>::move</a:t>
            </a:r>
          </a:p>
          <a:p>
            <a:pPr lvl="4"/>
            <a:r>
              <a:rPr lang="en-US" altLang="en-US" dirty="0"/>
              <a:t>auto p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 T&gt;(/*…*/);</a:t>
            </a:r>
          </a:p>
          <a:p>
            <a:pPr lvl="4"/>
            <a:r>
              <a:rPr lang="en-US" altLang="en-US" dirty="0"/>
              <a:t>c4.push_back( </a:t>
            </a:r>
            <a:r>
              <a:rPr lang="en-US" altLang="en-US" dirty="0" err="1"/>
              <a:t>std</a:t>
            </a:r>
            <a:r>
              <a:rPr lang="en-US" altLang="en-US" dirty="0"/>
              <a:t>::move( p));</a:t>
            </a:r>
          </a:p>
          <a:p>
            <a:pPr lvl="1"/>
            <a:r>
              <a:rPr lang="en-US" altLang="en-US" dirty="0"/>
              <a:t>implicitly when argument is </a:t>
            </a:r>
            <a:r>
              <a:rPr lang="en-US" altLang="en-US" dirty="0" err="1"/>
              <a:t>rvalue</a:t>
            </a:r>
            <a:r>
              <a:rPr lang="en-US" altLang="en-US" dirty="0"/>
              <a:t> (temporal object)</a:t>
            </a:r>
            <a:endParaRPr lang="cs-CZ" altLang="en-US" dirty="0"/>
          </a:p>
          <a:p>
            <a:pPr lvl="4"/>
            <a:r>
              <a:rPr lang="en-US" altLang="en-US" dirty="0"/>
              <a:t>c3.insert( begin( c3), </a:t>
            </a:r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int</a:t>
            </a:r>
            <a:r>
              <a:rPr lang="en-US" altLang="en-US" dirty="0"/>
              <a:t>&gt;( 100, 0));</a:t>
            </a:r>
          </a:p>
          <a:p>
            <a:r>
              <a:rPr lang="en-US" altLang="en-US" dirty="0"/>
              <a:t>emplace</a:t>
            </a:r>
          </a:p>
          <a:p>
            <a:pPr lvl="1"/>
            <a:r>
              <a:rPr lang="en-US" altLang="en-US" dirty="0"/>
              <a:t>constructs a new element from given arguments</a:t>
            </a:r>
          </a:p>
          <a:p>
            <a:pPr lvl="4"/>
            <a:r>
              <a:rPr lang="en-US" altLang="en-US" dirty="0"/>
              <a:t>c3.emplace( begin( c3), 100, 0);</a:t>
            </a:r>
          </a:p>
        </p:txBody>
      </p:sp>
    </p:spTree>
    <p:extLst>
      <p:ext uri="{BB962C8B-B14F-4D97-AF65-F5344CB8AC3E}">
        <p14:creationId xmlns:p14="http://schemas.microsoft.com/office/powerpoint/2010/main" val="855436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insertion/deletion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/>
              <a:t>Shrinking containers - erase/pop</a:t>
            </a:r>
          </a:p>
          <a:p>
            <a:pPr lvl="1"/>
            <a:r>
              <a:rPr lang="en-US" altLang="en-US"/>
              <a:t>single object</a:t>
            </a:r>
          </a:p>
          <a:p>
            <a:pPr lvl="4"/>
            <a:r>
              <a:rPr lang="en-US" altLang="en-US"/>
              <a:t>my_iterator it = /*...*/;</a:t>
            </a:r>
          </a:p>
          <a:p>
            <a:pPr lvl="4"/>
            <a:r>
              <a:rPr lang="en-US" altLang="en-US"/>
              <a:t>c1.erase( it);</a:t>
            </a:r>
          </a:p>
          <a:p>
            <a:pPr lvl="4"/>
            <a:r>
              <a:rPr lang="en-US" altLang="en-US"/>
              <a:t>c2.erase( c2.end() - 1);	// same as c2.pop_back();</a:t>
            </a:r>
          </a:p>
          <a:p>
            <a:pPr lvl="1"/>
            <a:r>
              <a:rPr lang="en-US" altLang="en-US"/>
              <a:t>range of objects</a:t>
            </a:r>
          </a:p>
          <a:p>
            <a:pPr lvl="4"/>
            <a:r>
              <a:rPr lang="en-US" altLang="en-US"/>
              <a:t>my_iterator it1 = /*...*/, it2 = /*...*/;</a:t>
            </a:r>
          </a:p>
          <a:p>
            <a:pPr lvl="4"/>
            <a:r>
              <a:rPr lang="en-US" altLang="en-US"/>
              <a:t>c1.erase( it1, it2);</a:t>
            </a:r>
          </a:p>
          <a:p>
            <a:pPr lvl="4"/>
            <a:r>
              <a:rPr lang="en-US" altLang="en-US"/>
              <a:t>c2.erase( c2.begin(), c2.end());	// same as c2.clear();</a:t>
            </a:r>
          </a:p>
          <a:p>
            <a:pPr lvl="1"/>
            <a:r>
              <a:rPr lang="en-US" altLang="en-US"/>
              <a:t>by key (associative containers only)</a:t>
            </a:r>
          </a:p>
          <a:p>
            <a:pPr lvl="4"/>
            <a:r>
              <a:rPr lang="en-US" altLang="en-US"/>
              <a:t>my_key k = /*...*/;</a:t>
            </a:r>
          </a:p>
          <a:p>
            <a:pPr lvl="4"/>
            <a:r>
              <a:rPr lang="en-US" altLang="en-US"/>
              <a:t>c3.erase( k);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7858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noProof="1"/>
              <a:t>Range-for loop</a:t>
            </a:r>
            <a:endParaRPr lang="en-US" altLang="en-US" noProof="1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cs-CZ" altLang="en-US" b="1" dirty="0"/>
              <a:t>for</a:t>
            </a:r>
            <a:r>
              <a:rPr lang="cs-CZ" altLang="en-US" dirty="0"/>
              <a:t> </a:t>
            </a:r>
            <a:r>
              <a:rPr lang="en-US" altLang="en-US" dirty="0"/>
              <a:t>( </a:t>
            </a:r>
            <a:r>
              <a:rPr lang="en-US" altLang="en-US" i="1" dirty="0"/>
              <a:t>type</a:t>
            </a:r>
            <a:r>
              <a:rPr lang="en-US" altLang="en-US" dirty="0"/>
              <a:t> </a:t>
            </a:r>
            <a:r>
              <a:rPr lang="en-US" altLang="en-US" i="1" dirty="0"/>
              <a:t>variable</a:t>
            </a:r>
            <a:r>
              <a:rPr lang="en-US" altLang="en-US" dirty="0"/>
              <a:t> : </a:t>
            </a:r>
            <a:r>
              <a:rPr lang="en-US" altLang="en-US" i="1" dirty="0"/>
              <a:t>range</a:t>
            </a:r>
            <a:r>
              <a:rPr lang="en-US" altLang="en-US" dirty="0"/>
              <a:t> )</a:t>
            </a:r>
          </a:p>
          <a:p>
            <a:pPr lvl="4"/>
            <a:r>
              <a:rPr lang="en-US" altLang="en-US" dirty="0"/>
              <a:t>   </a:t>
            </a:r>
            <a:r>
              <a:rPr lang="en-US" altLang="en-US" i="1" dirty="0"/>
              <a:t>statement</a:t>
            </a:r>
            <a:r>
              <a:rPr lang="en-US" altLang="en-US" dirty="0"/>
              <a:t>;</a:t>
            </a:r>
          </a:p>
          <a:p>
            <a:pPr lvl="3"/>
            <a:r>
              <a:rPr lang="en-US" altLang="en-US" dirty="0"/>
              <a:t>range is anything that has begin() and end()</a:t>
            </a:r>
          </a:p>
          <a:p>
            <a:pPr lvl="2"/>
            <a:r>
              <a:rPr lang="en-US" altLang="en-US" dirty="0"/>
              <a:t>most often used with universal reference and a container: </a:t>
            </a:r>
          </a:p>
          <a:p>
            <a:pPr lvl="4"/>
            <a:r>
              <a:rPr lang="cs-CZ" altLang="en-US" b="1" dirty="0"/>
              <a:t>for</a:t>
            </a:r>
            <a:r>
              <a:rPr lang="cs-CZ" altLang="en-US" dirty="0"/>
              <a:t> </a:t>
            </a:r>
            <a:r>
              <a:rPr lang="en-US" altLang="en-US" dirty="0"/>
              <a:t>( </a:t>
            </a:r>
            <a:r>
              <a:rPr lang="en-US" altLang="en-US" b="1" dirty="0"/>
              <a:t>auto</a:t>
            </a:r>
            <a:r>
              <a:rPr lang="en-US" altLang="en-US" dirty="0"/>
              <a:t> &amp;&amp; </a:t>
            </a:r>
            <a:r>
              <a:rPr lang="en-US" altLang="en-US" i="1" dirty="0"/>
              <a:t>variable</a:t>
            </a:r>
            <a:r>
              <a:rPr lang="en-US" altLang="en-US" dirty="0"/>
              <a:t> : </a:t>
            </a:r>
            <a:r>
              <a:rPr lang="en-US" altLang="en-US" i="1" dirty="0"/>
              <a:t>container</a:t>
            </a:r>
            <a:r>
              <a:rPr lang="en-US" altLang="en-US" dirty="0"/>
              <a:t> )</a:t>
            </a:r>
          </a:p>
          <a:p>
            <a:pPr lvl="4"/>
            <a:r>
              <a:rPr lang="en-US" altLang="en-US" dirty="0"/>
              <a:t>   </a:t>
            </a:r>
            <a:r>
              <a:rPr lang="en-US" altLang="en-US" i="1" dirty="0"/>
              <a:t>statement</a:t>
            </a:r>
            <a:r>
              <a:rPr lang="en-US" altLang="en-US" dirty="0"/>
              <a:t>;</a:t>
            </a:r>
          </a:p>
          <a:p>
            <a:pPr lvl="3"/>
            <a:r>
              <a:rPr lang="en-US" altLang="en-US" dirty="0"/>
              <a:t>may be used to modify the contents of the container by modifying the variable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is by definition equivalent to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auto &amp;&amp; R = range;</a:t>
            </a:r>
          </a:p>
          <a:p>
            <a:pPr lvl="4"/>
            <a:r>
              <a:rPr lang="en-US" altLang="en-US" dirty="0"/>
              <a:t>  auto B = begin(R);	// or </a:t>
            </a:r>
            <a:r>
              <a:rPr lang="en-US" altLang="en-US" dirty="0" err="1"/>
              <a:t>R.begin</a:t>
            </a:r>
            <a:r>
              <a:rPr lang="en-US" altLang="en-US" dirty="0"/>
              <a:t>() if it exists</a:t>
            </a:r>
          </a:p>
          <a:p>
            <a:pPr lvl="4"/>
            <a:r>
              <a:rPr lang="en-US" altLang="en-US" dirty="0"/>
              <a:t>  auto E = end(R);		// or </a:t>
            </a:r>
            <a:r>
              <a:rPr lang="en-US" altLang="en-US" dirty="0" err="1"/>
              <a:t>R.end</a:t>
            </a:r>
            <a:r>
              <a:rPr lang="en-US" altLang="en-US" dirty="0"/>
              <a:t>() if it exists</a:t>
            </a:r>
          </a:p>
          <a:p>
            <a:pPr lvl="4"/>
            <a:r>
              <a:rPr lang="en-US" altLang="en-US" dirty="0"/>
              <a:t>  for (; B != E; ++ B)</a:t>
            </a:r>
          </a:p>
          <a:p>
            <a:pPr lvl="4"/>
            <a:r>
              <a:rPr lang="en-US" altLang="en-US" dirty="0"/>
              <a:t>  { type </a:t>
            </a:r>
            <a:r>
              <a:rPr lang="en-US" altLang="en-US" b="1" i="1" dirty="0"/>
              <a:t>variable</a:t>
            </a:r>
            <a:r>
              <a:rPr lang="en-US" altLang="en-US" dirty="0"/>
              <a:t> = * B;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i="1" dirty="0"/>
              <a:t>statement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8312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err="1">
                <a:effectLst>
                  <a:outerShdw blurRad="38100" dist="38100" dir="2700000" algn="tl">
                    <a:srgbClr val="C0C0C0"/>
                  </a:outerShdw>
                </a:effectLst>
              </a:rPr>
              <a:t>Algoritmy</a:t>
            </a:r>
            <a:endParaRPr lang="cs-CZ" noProof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2579" name="Rectangle 1027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869794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Algoritmy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cs-CZ"/>
              <a:t>Sada generických funkcí pro práci s kontejnery</a:t>
            </a:r>
            <a:endParaRPr lang="en-US"/>
          </a:p>
          <a:p>
            <a:pPr lvl="1"/>
            <a:r>
              <a:rPr lang="en-US"/>
              <a:t>cca 90 funkc</a:t>
            </a:r>
            <a:r>
              <a:rPr lang="cs-CZ"/>
              <a:t>í od triviálních po sort, make</a:t>
            </a:r>
            <a:r>
              <a:rPr lang="en-US"/>
              <a:t>_</a:t>
            </a:r>
            <a:r>
              <a:rPr lang="cs-CZ"/>
              <a:t>heap</a:t>
            </a:r>
            <a:r>
              <a:rPr lang="en-US"/>
              <a:t>, set_intersection, ...</a:t>
            </a:r>
            <a:endParaRPr lang="cs-CZ"/>
          </a:p>
          <a:p>
            <a:pPr lvl="4"/>
            <a:r>
              <a:rPr lang="en-US"/>
              <a:t>#</a:t>
            </a:r>
            <a:r>
              <a:rPr lang="cs-CZ"/>
              <a:t>include</a:t>
            </a:r>
            <a:r>
              <a:rPr lang="en-US"/>
              <a:t> &lt;algorithm&gt;</a:t>
            </a:r>
          </a:p>
          <a:p>
            <a:pPr lvl="1"/>
            <a:r>
              <a:rPr lang="en-US"/>
              <a:t>Kontejnery se zp</a:t>
            </a:r>
            <a:r>
              <a:rPr lang="cs-CZ"/>
              <a:t>řístupňují nepřímo - pomocí iterátorů</a:t>
            </a:r>
          </a:p>
          <a:p>
            <a:pPr lvl="2"/>
            <a:r>
              <a:rPr lang="cs-CZ"/>
              <a:t>Obvykle pomocí dvojice iterátorů - polouzavřený interval</a:t>
            </a:r>
            <a:endParaRPr lang="en-US"/>
          </a:p>
          <a:p>
            <a:pPr lvl="2"/>
            <a:r>
              <a:rPr lang="cs-CZ"/>
              <a:t>Lze pracovat s výřezem kontejneru</a:t>
            </a:r>
          </a:p>
          <a:p>
            <a:pPr lvl="2"/>
            <a:r>
              <a:rPr lang="cs-CZ"/>
              <a:t>Je možné použít cokoliv, co se chová jako iterátor požadované kategorie</a:t>
            </a:r>
          </a:p>
          <a:p>
            <a:pPr lvl="1"/>
            <a:r>
              <a:rPr lang="cs-CZ"/>
              <a:t>Některé algoritmy kontejner pouze čtou</a:t>
            </a:r>
          </a:p>
          <a:p>
            <a:pPr lvl="2"/>
            <a:r>
              <a:rPr lang="cs-CZ"/>
              <a:t>Typicky vracejí iterátor</a:t>
            </a:r>
          </a:p>
          <a:p>
            <a:pPr lvl="2"/>
            <a:r>
              <a:rPr lang="cs-CZ"/>
              <a:t>Např. hledání v setříděných sekvenčních kontejnerech</a:t>
            </a:r>
          </a:p>
          <a:p>
            <a:pPr lvl="1"/>
            <a:r>
              <a:rPr lang="cs-CZ"/>
              <a:t>Většina algoritmů modifikuje objekty v kontejneru</a:t>
            </a:r>
          </a:p>
          <a:p>
            <a:pPr lvl="2"/>
            <a:r>
              <a:rPr lang="cs-CZ"/>
              <a:t>Kopírování, přesun (pomocí std::move), výměna (pomocí std::swap)</a:t>
            </a:r>
          </a:p>
          <a:p>
            <a:pPr lvl="2"/>
            <a:r>
              <a:rPr lang="cs-CZ"/>
              <a:t>Aplikace uživatelem definované akce (funktor)</a:t>
            </a:r>
          </a:p>
          <a:p>
            <a:pPr lvl="1"/>
            <a:r>
              <a:rPr lang="cs-CZ"/>
              <a:t>Iterátory neumožňují přidávání/odebírání objektů v kontejneru</a:t>
            </a:r>
          </a:p>
          <a:p>
            <a:pPr lvl="2"/>
            <a:r>
              <a:rPr lang="cs-CZ"/>
              <a:t>Pro "nové" prvky musí být předem připraveno místo</a:t>
            </a:r>
          </a:p>
          <a:p>
            <a:pPr lvl="2"/>
            <a:r>
              <a:rPr lang="cs-CZ"/>
              <a:t>Odebrání nepotřebných prvků musí provést uživatel dodatečně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66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Algoritmy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cs-CZ" dirty="0"/>
              <a:t>Iterátory neumožňují přidávání/odebírání objektů v kontejneru</a:t>
            </a:r>
          </a:p>
          <a:p>
            <a:pPr lvl="2"/>
            <a:r>
              <a:rPr lang="cs-CZ" dirty="0"/>
              <a:t>Pro "nové" prvky musí být předem připraveno místo</a:t>
            </a:r>
          </a:p>
          <a:p>
            <a:pPr lvl="4"/>
            <a:r>
              <a:rPr lang="en-US" dirty="0" err="1"/>
              <a:t>my_container</a:t>
            </a:r>
            <a:r>
              <a:rPr lang="en-US" dirty="0"/>
              <a:t> </a:t>
            </a:r>
            <a:r>
              <a:rPr lang="en-US" dirty="0" err="1"/>
              <a:t>c2</a:t>
            </a:r>
            <a:r>
              <a:rPr lang="en-US" dirty="0"/>
              <a:t>( </a:t>
            </a:r>
            <a:r>
              <a:rPr lang="en-US" dirty="0" err="1"/>
              <a:t>c1.size</a:t>
            </a:r>
            <a:r>
              <a:rPr lang="en-US" dirty="0"/>
              <a:t>(), 0);</a:t>
            </a:r>
          </a:p>
          <a:p>
            <a:pPr lvl="4"/>
            <a:r>
              <a:rPr lang="en-US" dirty="0"/>
              <a:t>std::copy(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(), </a:t>
            </a:r>
            <a:r>
              <a:rPr lang="en-US" dirty="0" err="1"/>
              <a:t>c2.begin</a:t>
            </a:r>
            <a:r>
              <a:rPr lang="en-US" dirty="0"/>
              <a:t>());</a:t>
            </a:r>
          </a:p>
          <a:p>
            <a:pPr lvl="3"/>
            <a:r>
              <a:rPr lang="en-US" dirty="0" err="1"/>
              <a:t>Tento</a:t>
            </a:r>
            <a:r>
              <a:rPr lang="en-US" dirty="0"/>
              <a:t> p</a:t>
            </a:r>
            <a:r>
              <a:rPr lang="cs-CZ" dirty="0"/>
              <a:t>říklad lze zapsat bez algoritmů jako</a:t>
            </a:r>
          </a:p>
          <a:p>
            <a:pPr lvl="4"/>
            <a:r>
              <a:rPr lang="cs-CZ" dirty="0"/>
              <a:t>my</a:t>
            </a:r>
            <a:r>
              <a:rPr lang="en-US" dirty="0"/>
              <a:t>_container </a:t>
            </a:r>
            <a:r>
              <a:rPr lang="en-US" dirty="0" err="1"/>
              <a:t>c2</a:t>
            </a:r>
            <a:r>
              <a:rPr lang="en-US" dirty="0"/>
              <a:t>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());</a:t>
            </a:r>
          </a:p>
          <a:p>
            <a:pPr lvl="2"/>
            <a:endParaRPr lang="en-US" dirty="0"/>
          </a:p>
          <a:p>
            <a:pPr lvl="2"/>
            <a:r>
              <a:rPr lang="cs-CZ" dirty="0"/>
              <a:t>Odebrání nepotřebných prvků musí provést uživatel dodatečně</a:t>
            </a:r>
            <a:endParaRPr lang="en-US" dirty="0"/>
          </a:p>
          <a:p>
            <a:pPr lvl="4"/>
            <a:r>
              <a:rPr lang="en-US" dirty="0"/>
              <a:t>auto </a:t>
            </a:r>
            <a:r>
              <a:rPr lang="en-US" dirty="0" err="1"/>
              <a:t>my_predicate</a:t>
            </a:r>
            <a:r>
              <a:rPr lang="en-US" dirty="0"/>
              <a:t> = /*...*/;	// some condition</a:t>
            </a:r>
          </a:p>
          <a:p>
            <a:pPr lvl="4"/>
            <a:endParaRPr lang="en-US" dirty="0"/>
          </a:p>
          <a:p>
            <a:pPr lvl="4"/>
            <a:r>
              <a:rPr lang="en-US" dirty="0" err="1"/>
              <a:t>my_container</a:t>
            </a:r>
            <a:r>
              <a:rPr lang="en-US" dirty="0"/>
              <a:t> </a:t>
            </a:r>
            <a:r>
              <a:rPr lang="en-US" dirty="0" err="1"/>
              <a:t>c2</a:t>
            </a:r>
            <a:r>
              <a:rPr lang="en-US" dirty="0"/>
              <a:t>( </a:t>
            </a:r>
            <a:r>
              <a:rPr lang="en-US" dirty="0" err="1"/>
              <a:t>c1.size</a:t>
            </a:r>
            <a:r>
              <a:rPr lang="en-US" dirty="0"/>
              <a:t>(), 0);	// max size</a:t>
            </a:r>
          </a:p>
          <a:p>
            <a:pPr lvl="4"/>
            <a:r>
              <a:rPr lang="en-US" dirty="0" err="1"/>
              <a:t>my_iterator</a:t>
            </a:r>
            <a:r>
              <a:rPr lang="en-US" dirty="0"/>
              <a:t> </a:t>
            </a:r>
            <a:r>
              <a:rPr lang="en-US" dirty="0" err="1"/>
              <a:t>it2</a:t>
            </a:r>
            <a:r>
              <a:rPr lang="en-US" dirty="0"/>
              <a:t> = std::</a:t>
            </a:r>
            <a:r>
              <a:rPr lang="en-US" dirty="0" err="1"/>
              <a:t>copy_if</a:t>
            </a:r>
            <a:r>
              <a:rPr lang="en-US" dirty="0"/>
              <a:t>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(), </a:t>
            </a:r>
            <a:r>
              <a:rPr lang="en-US" dirty="0" err="1"/>
              <a:t>c2.begin</a:t>
            </a:r>
            <a:r>
              <a:rPr lang="en-US" dirty="0"/>
              <a:t>(), </a:t>
            </a:r>
            <a:r>
              <a:rPr lang="en-US" dirty="0" err="1"/>
              <a:t>my_predicate</a:t>
            </a:r>
            <a:r>
              <a:rPr lang="en-US" dirty="0"/>
              <a:t>);</a:t>
            </a:r>
          </a:p>
          <a:p>
            <a:pPr lvl="4"/>
            <a:r>
              <a:rPr lang="en-US" dirty="0" err="1"/>
              <a:t>c2.erase</a:t>
            </a:r>
            <a:r>
              <a:rPr lang="en-US" dirty="0"/>
              <a:t>( </a:t>
            </a:r>
            <a:r>
              <a:rPr lang="en-US" dirty="0" err="1"/>
              <a:t>it2</a:t>
            </a:r>
            <a:r>
              <a:rPr lang="en-US" dirty="0"/>
              <a:t>, </a:t>
            </a:r>
            <a:r>
              <a:rPr lang="en-US" dirty="0" err="1"/>
              <a:t>c2.end</a:t>
            </a:r>
            <a:r>
              <a:rPr lang="en-US" dirty="0"/>
              <a:t>());		// shrink to really required size</a:t>
            </a:r>
          </a:p>
          <a:p>
            <a:pPr lvl="4"/>
            <a:endParaRPr lang="en-US" dirty="0"/>
          </a:p>
          <a:p>
            <a:pPr lvl="4"/>
            <a:r>
              <a:rPr lang="en-US" dirty="0" err="1"/>
              <a:t>my_iterator</a:t>
            </a:r>
            <a:r>
              <a:rPr lang="en-US" dirty="0"/>
              <a:t> </a:t>
            </a:r>
            <a:r>
              <a:rPr lang="en-US" dirty="0" err="1"/>
              <a:t>it1</a:t>
            </a:r>
            <a:r>
              <a:rPr lang="en-US" dirty="0"/>
              <a:t> = std::</a:t>
            </a:r>
            <a:r>
              <a:rPr lang="en-US" dirty="0" err="1"/>
              <a:t>remove_if</a:t>
            </a:r>
            <a:r>
              <a:rPr lang="en-US" dirty="0"/>
              <a:t>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(), </a:t>
            </a:r>
            <a:r>
              <a:rPr lang="en-US" dirty="0" err="1"/>
              <a:t>my_predicate</a:t>
            </a:r>
            <a:r>
              <a:rPr lang="en-US" dirty="0"/>
              <a:t>);</a:t>
            </a:r>
          </a:p>
          <a:p>
            <a:pPr lvl="4"/>
            <a:r>
              <a:rPr lang="en-US" dirty="0" err="1"/>
              <a:t>c1.erase</a:t>
            </a:r>
            <a:r>
              <a:rPr lang="en-US" dirty="0"/>
              <a:t>( </a:t>
            </a:r>
            <a:r>
              <a:rPr lang="en-US" dirty="0" err="1"/>
              <a:t>it1</a:t>
            </a:r>
            <a:r>
              <a:rPr lang="en-US" dirty="0"/>
              <a:t>, </a:t>
            </a:r>
            <a:r>
              <a:rPr lang="en-US" dirty="0" err="1"/>
              <a:t>c1.end</a:t>
            </a:r>
            <a:r>
              <a:rPr lang="en-US" dirty="0"/>
              <a:t>());		// really remove unnecessary elements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802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en-US" altLang="en-US"/>
              <a:t>Algoritmy</a:t>
            </a:r>
            <a:endParaRPr lang="en-US" altLang="en-US" noProof="1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 err="1"/>
              <a:t>Fale</a:t>
            </a:r>
            <a:r>
              <a:rPr lang="cs-CZ" altLang="en-US" dirty="0"/>
              <a:t>šné iterátory</a:t>
            </a:r>
            <a:endParaRPr lang="en-US" altLang="en-US" dirty="0"/>
          </a:p>
          <a:p>
            <a:pPr lvl="2"/>
            <a:r>
              <a:rPr lang="cs-CZ" altLang="en-US" dirty="0"/>
              <a:t>Algoritmy dovedou pracovat s čímkoliv, co napodobuje iterátor</a:t>
            </a:r>
          </a:p>
          <a:p>
            <a:pPr lvl="2"/>
            <a:r>
              <a:rPr lang="cs-CZ" altLang="en-US" dirty="0"/>
              <a:t>Požadavky algoritmu na iterátory definovány pomocí kategorií</a:t>
            </a:r>
          </a:p>
          <a:p>
            <a:pPr lvl="3"/>
            <a:r>
              <a:rPr lang="cs-CZ" altLang="en-US" dirty="0"/>
              <a:t>Input, Output, Forward, Bidirectional, RandomAccess</a:t>
            </a:r>
            <a:endParaRPr lang="en-US" altLang="en-US" dirty="0"/>
          </a:p>
          <a:p>
            <a:pPr lvl="3"/>
            <a:r>
              <a:rPr lang="en-US" altLang="en-US" dirty="0"/>
              <a:t>[C++20] </a:t>
            </a:r>
            <a:r>
              <a:rPr lang="en-US" altLang="en-US" dirty="0" err="1"/>
              <a:t>tyto</a:t>
            </a:r>
            <a:r>
              <a:rPr lang="en-US" altLang="en-US" dirty="0"/>
              <a:t> </a:t>
            </a:r>
            <a:r>
              <a:rPr lang="en-US" altLang="en-US" dirty="0" err="1"/>
              <a:t>kategorie</a:t>
            </a:r>
            <a:r>
              <a:rPr lang="en-US" altLang="en-US" dirty="0"/>
              <a:t> </a:t>
            </a:r>
            <a:r>
              <a:rPr lang="en-US" altLang="en-US" dirty="0" err="1"/>
              <a:t>jsou</a:t>
            </a:r>
            <a:r>
              <a:rPr lang="en-US" altLang="en-US" dirty="0"/>
              <a:t> </a:t>
            </a:r>
            <a:r>
              <a:rPr lang="en-US" altLang="en-US" dirty="0" err="1"/>
              <a:t>reprezentov</a:t>
            </a:r>
            <a:r>
              <a:rPr lang="cs-CZ" altLang="en-US" dirty="0"/>
              <a:t>ány v jazyce jako </a:t>
            </a:r>
            <a:r>
              <a:rPr lang="cs-CZ" altLang="en-US" i="1" dirty="0"/>
              <a:t>Concepts</a:t>
            </a:r>
          </a:p>
          <a:p>
            <a:pPr lvl="2"/>
            <a:r>
              <a:rPr lang="cs-CZ" altLang="en-US" dirty="0"/>
              <a:t>Každý iterátor musí prozradit svou kategorii a další vlastnosti</a:t>
            </a:r>
          </a:p>
          <a:p>
            <a:pPr lvl="3"/>
            <a:r>
              <a:rPr lang="cs-CZ" altLang="en-US" dirty="0"/>
              <a:t>std:</a:t>
            </a:r>
            <a:r>
              <a:rPr lang="en-US" altLang="en-US" dirty="0"/>
              <a:t>:</a:t>
            </a:r>
            <a:r>
              <a:rPr lang="en-US" altLang="en-US" dirty="0" err="1"/>
              <a:t>iterator_traits</a:t>
            </a:r>
            <a:endParaRPr lang="en-US" altLang="en-US" dirty="0"/>
          </a:p>
          <a:p>
            <a:pPr lvl="3"/>
            <a:r>
              <a:rPr lang="en-US" altLang="en-US" dirty="0"/>
              <a:t>N</a:t>
            </a:r>
            <a:r>
              <a:rPr lang="cs-CZ" altLang="en-US" dirty="0"/>
              <a:t>ěkteré algoritmy se přizpůsobují kategorii svých parametrů (std::distance)</a:t>
            </a:r>
          </a:p>
          <a:p>
            <a:pPr lvl="3"/>
            <a:endParaRPr lang="cs-CZ" altLang="en-US" dirty="0"/>
          </a:p>
          <a:p>
            <a:pPr lvl="2"/>
            <a:r>
              <a:rPr lang="cs-CZ" altLang="en-US" dirty="0"/>
              <a:t>Insertery</a:t>
            </a:r>
          </a:p>
          <a:p>
            <a:pPr lvl="4"/>
            <a:r>
              <a:rPr lang="en-US" dirty="0" err="1"/>
              <a:t>my_container</a:t>
            </a:r>
            <a:r>
              <a:rPr lang="en-US" dirty="0"/>
              <a:t> c2;	</a:t>
            </a:r>
            <a:r>
              <a:rPr lang="cs-CZ" dirty="0"/>
              <a:t>	</a:t>
            </a:r>
            <a:r>
              <a:rPr lang="en-US" dirty="0"/>
              <a:t>// </a:t>
            </a:r>
            <a:r>
              <a:rPr lang="cs-CZ" dirty="0"/>
              <a:t>empty</a:t>
            </a:r>
          </a:p>
          <a:p>
            <a:pPr lvl="4"/>
            <a:r>
              <a:rPr lang="cs-CZ" dirty="0"/>
              <a:t>auto my</a:t>
            </a:r>
            <a:r>
              <a:rPr lang="en-US" dirty="0"/>
              <a:t>_inserter = </a:t>
            </a:r>
            <a:r>
              <a:rPr lang="cs-CZ" dirty="0"/>
              <a:t>std::</a:t>
            </a:r>
            <a:r>
              <a:rPr lang="en-US" dirty="0" err="1"/>
              <a:t>back_inserter</a:t>
            </a:r>
            <a:r>
              <a:rPr lang="en-US" dirty="0"/>
              <a:t>( c2);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copy_if</a:t>
            </a:r>
            <a:r>
              <a:rPr lang="en-US" dirty="0"/>
              <a:t>( c1.begin(), c1.end(), </a:t>
            </a:r>
            <a:r>
              <a:rPr lang="en-US" dirty="0" err="1"/>
              <a:t>my_inserter</a:t>
            </a:r>
            <a:r>
              <a:rPr lang="en-US" dirty="0"/>
              <a:t>, </a:t>
            </a:r>
            <a:r>
              <a:rPr lang="en-US" dirty="0" err="1"/>
              <a:t>my_predicate</a:t>
            </a:r>
            <a:r>
              <a:rPr lang="en-US" dirty="0"/>
              <a:t>);</a:t>
            </a:r>
          </a:p>
          <a:p>
            <a:endParaRPr lang="en-US" altLang="en-US" dirty="0"/>
          </a:p>
          <a:p>
            <a:pPr lvl="2"/>
            <a:r>
              <a:rPr lang="en-US" altLang="en-US" dirty="0" err="1"/>
              <a:t>Textov</a:t>
            </a:r>
            <a:r>
              <a:rPr lang="cs-CZ" altLang="en-US" dirty="0"/>
              <a:t>ý vstup/výstup</a:t>
            </a:r>
          </a:p>
          <a:p>
            <a:pPr lvl="4"/>
            <a:r>
              <a:rPr lang="cs-CZ" dirty="0"/>
              <a:t>auto my</a:t>
            </a:r>
            <a:r>
              <a:rPr lang="en-US" dirty="0"/>
              <a:t>_inserter2 = </a:t>
            </a:r>
            <a:r>
              <a:rPr lang="cs-CZ" dirty="0"/>
              <a:t>std::ostream</a:t>
            </a:r>
            <a:r>
              <a:rPr lang="en-US" dirty="0"/>
              <a:t>_iterator&lt; </a:t>
            </a:r>
            <a:r>
              <a:rPr lang="en-US" dirty="0" err="1"/>
              <a:t>int</a:t>
            </a:r>
            <a:r>
              <a:rPr lang="en-US" dirty="0"/>
              <a:t>&gt;(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cout</a:t>
            </a:r>
            <a:r>
              <a:rPr lang="en-US" dirty="0"/>
              <a:t>, " ");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::copy( c1.begin(), c1.end(), my_inserter2);</a:t>
            </a:r>
          </a:p>
        </p:txBody>
      </p:sp>
    </p:spTree>
    <p:extLst>
      <p:ext uri="{BB962C8B-B14F-4D97-AF65-F5344CB8AC3E}">
        <p14:creationId xmlns:p14="http://schemas.microsoft.com/office/powerpoint/2010/main" val="4227966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C++20 - ranges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[C++20] – </a:t>
            </a:r>
            <a:r>
              <a:rPr lang="en-US" dirty="0" err="1"/>
              <a:t>dvojice</a:t>
            </a:r>
            <a:r>
              <a:rPr lang="en-US" dirty="0"/>
              <a:t> </a:t>
            </a:r>
            <a:r>
              <a:rPr lang="en-US" dirty="0" err="1"/>
              <a:t>iter</a:t>
            </a:r>
            <a:r>
              <a:rPr lang="cs-CZ" dirty="0"/>
              <a:t>átorů nahrazena jedním </a:t>
            </a:r>
            <a:r>
              <a:rPr lang="cs-CZ" i="1" dirty="0"/>
              <a:t>range</a:t>
            </a:r>
            <a:endParaRPr lang="en-US" i="1" dirty="0"/>
          </a:p>
          <a:p>
            <a:pPr lvl="1"/>
            <a:r>
              <a:rPr lang="cs-CZ" i="1" dirty="0"/>
              <a:t>range</a:t>
            </a:r>
            <a:r>
              <a:rPr lang="cs-CZ" dirty="0"/>
              <a:t> je cokoliv, co má begin</a:t>
            </a:r>
            <a:r>
              <a:rPr lang="en-US" dirty="0"/>
              <a:t>()</a:t>
            </a:r>
            <a:r>
              <a:rPr lang="cs-CZ" dirty="0"/>
              <a:t> a end</a:t>
            </a:r>
            <a:r>
              <a:rPr lang="en-US" dirty="0"/>
              <a:t>()</a:t>
            </a:r>
            <a:endParaRPr lang="cs-CZ" dirty="0"/>
          </a:p>
          <a:p>
            <a:pPr lvl="2"/>
            <a:r>
              <a:rPr lang="cs-CZ" dirty="0"/>
              <a:t>Kontejner je </a:t>
            </a:r>
            <a:r>
              <a:rPr lang="cs-CZ" i="1" dirty="0"/>
              <a:t>range</a:t>
            </a:r>
            <a:r>
              <a:rPr lang="cs-CZ" dirty="0"/>
              <a:t> – tento druh range je vlastníkem dat</a:t>
            </a:r>
            <a:r>
              <a:rPr lang="en-US" dirty="0"/>
              <a:t>!</a:t>
            </a:r>
            <a:endParaRPr lang="cs-CZ" dirty="0"/>
          </a:p>
          <a:p>
            <a:pPr lvl="3"/>
            <a:r>
              <a:rPr lang="cs-CZ" dirty="0"/>
              <a:t>kopírování takového range znamená kopírování dat</a:t>
            </a:r>
            <a:endParaRPr lang="en-US" dirty="0"/>
          </a:p>
          <a:p>
            <a:pPr lvl="2"/>
            <a:r>
              <a:rPr lang="en-US" i="1" dirty="0"/>
              <a:t>view range </a:t>
            </a:r>
            <a:r>
              <a:rPr lang="en-US" dirty="0" err="1"/>
              <a:t>vznikaj</a:t>
            </a:r>
            <a:r>
              <a:rPr lang="cs-CZ" dirty="0"/>
              <a:t>í jako odkazy na data – nevlastní data</a:t>
            </a:r>
          </a:p>
          <a:p>
            <a:pPr lvl="3"/>
            <a:r>
              <a:rPr lang="cs-CZ" dirty="0"/>
              <a:t>view range lze kopírovat v konstantním čase</a:t>
            </a:r>
          </a:p>
          <a:p>
            <a:pPr lvl="3"/>
            <a:r>
              <a:rPr lang="cs-CZ" dirty="0"/>
              <a:t>all</a:t>
            </a:r>
            <a:r>
              <a:rPr lang="en-US" dirty="0"/>
              <a:t>_view(k) </a:t>
            </a:r>
            <a:r>
              <a:rPr lang="en-US" dirty="0" err="1"/>
              <a:t>reprezentuje</a:t>
            </a:r>
            <a:r>
              <a:rPr lang="en-US" dirty="0"/>
              <a:t> </a:t>
            </a:r>
            <a:r>
              <a:rPr lang="cs-CZ" dirty="0"/>
              <a:t>odkaz na </a:t>
            </a:r>
            <a:r>
              <a:rPr lang="en-US" dirty="0"/>
              <a:t>v</a:t>
            </a:r>
            <a:r>
              <a:rPr lang="cs-CZ" dirty="0"/>
              <a:t>šechny prvky kontejneru</a:t>
            </a:r>
          </a:p>
          <a:p>
            <a:pPr lvl="3"/>
            <a:r>
              <a:rPr lang="cs-CZ" dirty="0"/>
              <a:t>iota</a:t>
            </a:r>
            <a:r>
              <a:rPr lang="en-US" dirty="0"/>
              <a:t>_view(10,20) </a:t>
            </a:r>
            <a:r>
              <a:rPr lang="en-US" dirty="0" err="1"/>
              <a:t>reprezentuje</a:t>
            </a:r>
            <a:r>
              <a:rPr lang="en-US" dirty="0"/>
              <a:t> </a:t>
            </a:r>
            <a:r>
              <a:rPr lang="cs-CZ" dirty="0"/>
              <a:t>fiktivní kontejner s </a:t>
            </a:r>
            <a:r>
              <a:rPr lang="en-US" dirty="0" err="1"/>
              <a:t>obsahem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cs-CZ" dirty="0"/>
              <a:t>10,11,...,19</a:t>
            </a:r>
            <a:r>
              <a:rPr lang="en-US" dirty="0"/>
              <a:t>]</a:t>
            </a:r>
            <a:endParaRPr lang="cs-CZ" dirty="0"/>
          </a:p>
          <a:p>
            <a:pPr lvl="1"/>
            <a:r>
              <a:rPr lang="en-US" i="1" dirty="0"/>
              <a:t>range adaptor </a:t>
            </a:r>
            <a:r>
              <a:rPr lang="en-US" dirty="0" err="1"/>
              <a:t>umo</a:t>
            </a:r>
            <a:r>
              <a:rPr lang="cs-CZ" dirty="0"/>
              <a:t>žňuje upravit range filtrováním nebo transformací hodnot</a:t>
            </a:r>
          </a:p>
          <a:p>
            <a:pPr lvl="2"/>
            <a:r>
              <a:rPr lang="cs-CZ" dirty="0"/>
              <a:t>filter</a:t>
            </a:r>
            <a:r>
              <a:rPr lang="en-US" dirty="0"/>
              <a:t>_view(range, </a:t>
            </a:r>
            <a:r>
              <a:rPr lang="en-US" dirty="0" err="1"/>
              <a:t>pred</a:t>
            </a:r>
            <a:r>
              <a:rPr lang="en-US" dirty="0"/>
              <a:t>) </a:t>
            </a:r>
            <a:r>
              <a:rPr lang="en-US" dirty="0" err="1"/>
              <a:t>vrac</a:t>
            </a:r>
            <a:r>
              <a:rPr lang="cs-CZ" dirty="0"/>
              <a:t>í range reprezentující pouze prvky splňující predikát</a:t>
            </a:r>
          </a:p>
          <a:p>
            <a:pPr lvl="2"/>
            <a:r>
              <a:rPr lang="cs-CZ" dirty="0"/>
              <a:t>adaptéry je možné aplikovat i syntaxí </a:t>
            </a:r>
            <a:r>
              <a:rPr lang="en-US" dirty="0"/>
              <a:t>p</a:t>
            </a:r>
            <a:r>
              <a:rPr lang="cs-CZ" dirty="0"/>
              <a:t>řevzatou z unixových rour:</a:t>
            </a:r>
            <a:endParaRPr lang="en-US" dirty="0"/>
          </a:p>
          <a:p>
            <a:pPr lvl="4"/>
            <a:r>
              <a:rPr lang="en-US" dirty="0"/>
              <a:t>range</a:t>
            </a:r>
            <a:r>
              <a:rPr lang="cs-CZ" dirty="0"/>
              <a:t> </a:t>
            </a:r>
            <a:r>
              <a:rPr lang="en-US" dirty="0"/>
              <a:t>| </a:t>
            </a:r>
            <a:r>
              <a:rPr lang="cs-CZ" dirty="0"/>
              <a:t>filter</a:t>
            </a:r>
            <a:r>
              <a:rPr lang="en-US" dirty="0"/>
              <a:t>_view(</a:t>
            </a:r>
            <a:r>
              <a:rPr lang="en-US" dirty="0" err="1"/>
              <a:t>pred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Range </a:t>
            </a:r>
            <a:r>
              <a:rPr lang="en-US" dirty="0" err="1"/>
              <a:t>automaticky</a:t>
            </a:r>
            <a:r>
              <a:rPr lang="en-US" dirty="0"/>
              <a:t> </a:t>
            </a:r>
            <a:r>
              <a:rPr lang="en-US" dirty="0" err="1"/>
              <a:t>funguje</a:t>
            </a:r>
            <a:r>
              <a:rPr lang="en-US" dirty="0"/>
              <a:t> v range-based for</a:t>
            </a:r>
            <a:r>
              <a:rPr lang="cs-CZ" dirty="0"/>
              <a:t> </a:t>
            </a:r>
            <a:r>
              <a:rPr lang="en-US" dirty="0"/>
              <a:t>[C++11] </a:t>
            </a:r>
            <a:endParaRPr lang="cs-CZ" dirty="0"/>
          </a:p>
          <a:p>
            <a:pPr lvl="1"/>
            <a:r>
              <a:rPr lang="cs-CZ" dirty="0"/>
              <a:t>Stávající algoritmy dostanou další interface používající range</a:t>
            </a:r>
          </a:p>
          <a:p>
            <a:pPr lvl="2"/>
            <a:r>
              <a:rPr lang="cs-CZ" dirty="0"/>
              <a:t>nové verze jsou v namespace </a:t>
            </a:r>
            <a:r>
              <a:rPr lang="cs-CZ" b="1" dirty="0"/>
              <a:t>std::ranges</a:t>
            </a:r>
          </a:p>
          <a:p>
            <a:pPr lvl="2"/>
            <a:r>
              <a:rPr lang="cs-CZ" dirty="0"/>
              <a:t>nový systém stále není kompletní</a:t>
            </a:r>
            <a:r>
              <a:rPr lang="en-US" dirty="0"/>
              <a:t> ani v [C++23]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i="1" dirty="0"/>
              <a:t>ranges</a:t>
            </a:r>
            <a:r>
              <a:rPr lang="en-US" dirty="0"/>
              <a:t> </a:t>
            </a:r>
            <a:r>
              <a:rPr lang="cs-CZ" dirty="0"/>
              <a:t>využívají </a:t>
            </a:r>
            <a:r>
              <a:rPr lang="cs-CZ" i="1" dirty="0"/>
              <a:t>concepts</a:t>
            </a:r>
            <a:r>
              <a:rPr lang="en-US" dirty="0"/>
              <a:t>; </a:t>
            </a:r>
            <a:r>
              <a:rPr lang="cs-CZ" dirty="0"/>
              <a:t>ty jsou velkým rozšířením jazyka </a:t>
            </a:r>
            <a:r>
              <a:rPr lang="en-US" dirty="0"/>
              <a:t>[C++20]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19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Containers</a:t>
            </a:r>
            <a:endParaRPr lang="cs-CZ" altLang="en-US"/>
          </a:p>
          <a:p>
            <a:pPr lvl="1"/>
            <a:r>
              <a:rPr lang="en-US" altLang="en-US"/>
              <a:t>Generic data structures</a:t>
            </a:r>
          </a:p>
          <a:p>
            <a:pPr lvl="2"/>
            <a:r>
              <a:rPr lang="en-US" altLang="en-US"/>
              <a:t>Based on arrays, linked lists, trees, or hash-tables</a:t>
            </a:r>
            <a:endParaRPr lang="cs-CZ" altLang="en-US"/>
          </a:p>
          <a:p>
            <a:pPr lvl="1"/>
            <a:r>
              <a:rPr lang="en-US" altLang="en-US"/>
              <a:t>Store objects of given type (template parameter)</a:t>
            </a:r>
          </a:p>
          <a:p>
            <a:pPr lvl="1"/>
            <a:endParaRPr lang="cs-CZ" altLang="en-US"/>
          </a:p>
          <a:p>
            <a:pPr lvl="1"/>
            <a:r>
              <a:rPr lang="en-US" altLang="en-US" noProof="1"/>
              <a:t>The container takes care of allocation/deallocation of the stored objects</a:t>
            </a:r>
            <a:endParaRPr lang="cs-CZ" altLang="en-US" noProof="1"/>
          </a:p>
          <a:p>
            <a:pPr lvl="2"/>
            <a:r>
              <a:rPr lang="en-US" altLang="en-US" noProof="1"/>
              <a:t>All objects must be of the same type (defined by the template parameter)</a:t>
            </a:r>
          </a:p>
          <a:p>
            <a:pPr lvl="3"/>
            <a:r>
              <a:rPr lang="en-US" altLang="en-US"/>
              <a:t>Containers can not directly store polymorphic objects with inheritance</a:t>
            </a:r>
            <a:endParaRPr lang="cs-CZ" altLang="en-US"/>
          </a:p>
          <a:p>
            <a:pPr lvl="2"/>
            <a:r>
              <a:rPr lang="en-US" altLang="en-US"/>
              <a:t>New objects are inserted by copying/moving/constructing in place</a:t>
            </a:r>
          </a:p>
          <a:p>
            <a:pPr lvl="3"/>
            <a:r>
              <a:rPr lang="en-US" altLang="en-US" noProof="1"/>
              <a:t>Containers can not hold objects created outside them</a:t>
            </a:r>
            <a:endParaRPr lang="cs-CZ" altLang="en-US" noProof="1"/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Inserting/removing objects: Member functions of the container</a:t>
            </a:r>
            <a:endParaRPr lang="cs-CZ" altLang="en-US" noProof="1"/>
          </a:p>
          <a:p>
            <a:pPr lvl="1"/>
            <a:r>
              <a:rPr lang="en-US" altLang="en-US" noProof="1"/>
              <a:t>Reading/modifying objects: Iterators</a:t>
            </a:r>
            <a:endParaRPr lang="cs-CZ" altLang="en-US" noProof="1"/>
          </a:p>
          <a:p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07710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</a:t>
            </a:r>
            <a:endParaRPr lang="cs-CZ" alt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Sequential containers</a:t>
            </a:r>
            <a:endParaRPr lang="cs-CZ" altLang="en-US"/>
          </a:p>
          <a:p>
            <a:pPr lvl="1"/>
            <a:r>
              <a:rPr lang="en-US" altLang="en-US"/>
              <a:t>New objects are inserted in specified location</a:t>
            </a:r>
          </a:p>
          <a:p>
            <a:pPr lvl="1"/>
            <a:endParaRPr lang="en-US" altLang="en-US"/>
          </a:p>
          <a:p>
            <a:pPr lvl="1"/>
            <a:r>
              <a:rPr lang="en-US" altLang="en-US" noProof="1"/>
              <a:t>array&lt; T, N&gt; - fixed-size array (no insertion/removal)</a:t>
            </a:r>
          </a:p>
          <a:p>
            <a:pPr lvl="1"/>
            <a:r>
              <a:rPr lang="cs-CZ" altLang="en-US"/>
              <a:t>vector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/>
              <a:t>array, fast insertion/removal at the back end</a:t>
            </a:r>
          </a:p>
          <a:p>
            <a:pPr lvl="2"/>
            <a:r>
              <a:rPr lang="cs-CZ" altLang="en-US"/>
              <a:t>stack</a:t>
            </a:r>
            <a:r>
              <a:rPr lang="en-US" altLang="en-US"/>
              <a:t>&lt; T&gt;</a:t>
            </a:r>
            <a:r>
              <a:rPr lang="cs-CZ" altLang="en-US"/>
              <a:t> -</a:t>
            </a:r>
            <a:r>
              <a:rPr lang="en-US" altLang="en-US"/>
              <a:t> insertion/removal only at the top (back end)</a:t>
            </a:r>
            <a:endParaRPr lang="cs-CZ" altLang="en-US" noProof="1"/>
          </a:p>
          <a:p>
            <a:pPr lvl="2"/>
            <a:r>
              <a:rPr lang="cs-CZ" altLang="en-US" noProof="1"/>
              <a:t>priority_queue&lt; T&gt; - </a:t>
            </a:r>
            <a:r>
              <a:rPr lang="en-US" altLang="en-US" noProof="1"/>
              <a:t>priority queue (heap implemented in vector)</a:t>
            </a:r>
            <a:endParaRPr lang="cs-CZ" altLang="en-US"/>
          </a:p>
          <a:p>
            <a:pPr lvl="1"/>
            <a:r>
              <a:rPr lang="cs-CZ" altLang="en-US"/>
              <a:t>basic</a:t>
            </a:r>
            <a:r>
              <a:rPr lang="en-US" altLang="en-US"/>
              <a:t>_string&lt; T&gt; - </a:t>
            </a:r>
            <a:r>
              <a:rPr lang="cs-CZ" altLang="en-US"/>
              <a:t>like a vector, convertible to const char *</a:t>
            </a:r>
            <a:endParaRPr lang="en-US" altLang="en-US"/>
          </a:p>
          <a:p>
            <a:pPr lvl="2"/>
            <a:r>
              <a:rPr lang="en-US" altLang="en-US"/>
              <a:t>string = basic_string&lt; char&gt; </a:t>
            </a:r>
            <a:endParaRPr lang="en-US" altLang="en-US" noProof="1"/>
          </a:p>
          <a:p>
            <a:pPr lvl="2"/>
            <a:r>
              <a:rPr lang="cs-CZ" altLang="en-US"/>
              <a:t>u</a:t>
            </a:r>
            <a:r>
              <a:rPr lang="en-US" altLang="en-US"/>
              <a:t>32string = basic_string&lt; char32_t&gt;</a:t>
            </a:r>
            <a:endParaRPr lang="en-US" altLang="en-US" noProof="1"/>
          </a:p>
          <a:p>
            <a:pPr lvl="1"/>
            <a:r>
              <a:rPr lang="cs-CZ" altLang="en-US"/>
              <a:t>deque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 noProof="1"/>
              <a:t>fast insertion/removal at both ends</a:t>
            </a:r>
            <a:endParaRPr lang="cs-CZ" altLang="en-US" noProof="1"/>
          </a:p>
          <a:p>
            <a:pPr lvl="2"/>
            <a:r>
              <a:rPr lang="cs-CZ" altLang="en-US"/>
              <a:t>queue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 noProof="1"/>
              <a:t>FIFO (insert to back, remove from front)</a:t>
            </a:r>
            <a:endParaRPr lang="cs-CZ" altLang="en-US" noProof="1"/>
          </a:p>
          <a:p>
            <a:pPr lvl="1"/>
            <a:r>
              <a:rPr lang="en-US" altLang="en-US"/>
              <a:t>forward_</a:t>
            </a:r>
            <a:r>
              <a:rPr lang="cs-CZ" altLang="en-US"/>
              <a:t>list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/>
              <a:t>linked list</a:t>
            </a:r>
            <a:endParaRPr lang="en-US" altLang="en-US" noProof="1"/>
          </a:p>
          <a:p>
            <a:pPr lvl="1"/>
            <a:r>
              <a:rPr lang="cs-CZ" altLang="en-US"/>
              <a:t>list</a:t>
            </a:r>
            <a:r>
              <a:rPr lang="en-US" altLang="en-US"/>
              <a:t>&lt; T&gt;</a:t>
            </a:r>
            <a:r>
              <a:rPr lang="cs-CZ" altLang="en-US"/>
              <a:t> - </a:t>
            </a:r>
            <a:r>
              <a:rPr lang="en-US" altLang="en-US" noProof="1"/>
              <a:t>doubly-linked list</a:t>
            </a:r>
            <a:endParaRPr lang="cs-CZ" altLang="en-US" noProof="1"/>
          </a:p>
          <a:p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83028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</a:t>
            </a:r>
            <a:endParaRPr lang="cs-CZ" altLang="en-US" noProof="1"/>
          </a:p>
        </p:txBody>
      </p:sp>
      <p:sp>
        <p:nvSpPr>
          <p:cNvPr id="13824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altLang="en-US"/>
              <a:t>Associative containers</a:t>
            </a:r>
          </a:p>
          <a:p>
            <a:pPr lvl="1"/>
            <a:r>
              <a:rPr lang="en-US" altLang="en-US"/>
              <a:t>New objects are inserted at a position defined by their properties</a:t>
            </a:r>
          </a:p>
          <a:p>
            <a:pPr lvl="2"/>
            <a:r>
              <a:rPr lang="en-US" altLang="en-US"/>
              <a:t>sets: type T must define ordering relation or hash function</a:t>
            </a:r>
          </a:p>
          <a:p>
            <a:pPr lvl="2"/>
            <a:r>
              <a:rPr lang="en-US" altLang="en-US"/>
              <a:t>maps: stored objects are of type pair&lt; const K, T&gt;</a:t>
            </a:r>
          </a:p>
          <a:p>
            <a:pPr lvl="3"/>
            <a:r>
              <a:rPr lang="en-US" altLang="en-US"/>
              <a:t>type K must define ordering or hash</a:t>
            </a:r>
          </a:p>
          <a:p>
            <a:pPr lvl="2"/>
            <a:r>
              <a:rPr lang="en-US" altLang="en-US"/>
              <a:t>multi-: multiple objects with the same (equivalent) key value may be inserted</a:t>
            </a:r>
          </a:p>
          <a:p>
            <a:pPr lvl="1"/>
            <a:endParaRPr lang="en-US" altLang="en-US"/>
          </a:p>
          <a:p>
            <a:pPr lvl="1"/>
            <a:r>
              <a:rPr lang="en-US" altLang="en-US" noProof="1"/>
              <a:t>Ordered (implemented usually by red-black trees)</a:t>
            </a:r>
          </a:p>
          <a:p>
            <a:pPr lvl="2"/>
            <a:r>
              <a:rPr lang="cs-CZ" altLang="en-US"/>
              <a:t>set</a:t>
            </a:r>
            <a:r>
              <a:rPr lang="en-US" altLang="en-US"/>
              <a:t>&lt;T&gt;</a:t>
            </a:r>
            <a:endParaRPr lang="cs-CZ" altLang="en-US"/>
          </a:p>
          <a:p>
            <a:pPr lvl="2"/>
            <a:r>
              <a:rPr lang="cs-CZ" altLang="en-US"/>
              <a:t>multiset</a:t>
            </a:r>
            <a:r>
              <a:rPr lang="en-US" altLang="en-US"/>
              <a:t>&lt;T&gt;</a:t>
            </a:r>
            <a:r>
              <a:rPr lang="cs-CZ" altLang="en-US"/>
              <a:t> </a:t>
            </a:r>
            <a:endParaRPr lang="en-US" altLang="en-US"/>
          </a:p>
          <a:p>
            <a:pPr lvl="2"/>
            <a:r>
              <a:rPr lang="cs-CZ" altLang="en-US"/>
              <a:t>map</a:t>
            </a:r>
            <a:r>
              <a:rPr lang="en-US" altLang="en-US"/>
              <a:t>&lt;K,</a:t>
            </a:r>
            <a:r>
              <a:rPr lang="cs-CZ" altLang="en-US"/>
              <a:t>T</a:t>
            </a:r>
            <a:r>
              <a:rPr lang="en-US" altLang="en-US"/>
              <a:t>&gt;</a:t>
            </a:r>
            <a:endParaRPr lang="cs-CZ" altLang="en-US"/>
          </a:p>
          <a:p>
            <a:pPr lvl="2"/>
            <a:r>
              <a:rPr lang="cs-CZ" altLang="en-US"/>
              <a:t>multimap</a:t>
            </a:r>
            <a:r>
              <a:rPr lang="en-US" altLang="en-US"/>
              <a:t>&lt;K,T&gt;</a:t>
            </a:r>
            <a:endParaRPr lang="cs-CZ" altLang="en-US"/>
          </a:p>
          <a:p>
            <a:pPr lvl="1"/>
            <a:r>
              <a:rPr lang="en-US" altLang="en-US" noProof="1"/>
              <a:t>Hashed</a:t>
            </a:r>
          </a:p>
          <a:p>
            <a:pPr lvl="2"/>
            <a:r>
              <a:rPr lang="en-US" altLang="en-US"/>
              <a:t>unordered_</a:t>
            </a:r>
            <a:r>
              <a:rPr lang="cs-CZ" altLang="en-US"/>
              <a:t>set</a:t>
            </a:r>
            <a:r>
              <a:rPr lang="en-US" altLang="en-US"/>
              <a:t>&lt;T&gt;</a:t>
            </a:r>
            <a:endParaRPr lang="cs-CZ" altLang="en-US"/>
          </a:p>
          <a:p>
            <a:pPr lvl="2"/>
            <a:r>
              <a:rPr lang="en-US" altLang="en-US"/>
              <a:t>unordered_</a:t>
            </a:r>
            <a:r>
              <a:rPr lang="cs-CZ" altLang="en-US"/>
              <a:t>multiset</a:t>
            </a:r>
            <a:r>
              <a:rPr lang="en-US" altLang="en-US"/>
              <a:t>&lt;T&gt;</a:t>
            </a:r>
            <a:endParaRPr lang="cs-CZ" altLang="en-US" noProof="1"/>
          </a:p>
          <a:p>
            <a:pPr lvl="2"/>
            <a:r>
              <a:rPr lang="en-US" altLang="en-US"/>
              <a:t>unordered_</a:t>
            </a:r>
            <a:r>
              <a:rPr lang="cs-CZ" altLang="en-US"/>
              <a:t>map</a:t>
            </a:r>
            <a:r>
              <a:rPr lang="en-US" altLang="en-US"/>
              <a:t>&lt;K,</a:t>
            </a:r>
            <a:r>
              <a:rPr lang="cs-CZ" altLang="en-US"/>
              <a:t>T</a:t>
            </a:r>
            <a:r>
              <a:rPr lang="en-US" altLang="en-US"/>
              <a:t>&gt;</a:t>
            </a:r>
            <a:endParaRPr lang="cs-CZ" altLang="en-US"/>
          </a:p>
          <a:p>
            <a:pPr lvl="2"/>
            <a:r>
              <a:rPr lang="en-US" altLang="en-US"/>
              <a:t>unordered_</a:t>
            </a:r>
            <a:r>
              <a:rPr lang="cs-CZ" altLang="en-US"/>
              <a:t>multimap</a:t>
            </a:r>
            <a:r>
              <a:rPr lang="en-US" altLang="en-US"/>
              <a:t>&lt;K,T&gt;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03071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 - </a:t>
            </a:r>
            <a:r>
              <a:rPr lang="en-US" altLang="en-US"/>
              <a:t>Ordered Containers</a:t>
            </a:r>
            <a:endParaRPr lang="cs-CZ" altLang="en-US" noProof="1"/>
          </a:p>
        </p:txBody>
      </p:sp>
      <p:sp>
        <p:nvSpPr>
          <p:cNvPr id="14029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Ordered containers require ordering relation on the key type</a:t>
            </a:r>
            <a:endParaRPr lang="cs-CZ" altLang="en-US" dirty="0"/>
          </a:p>
          <a:p>
            <a:pPr lvl="2"/>
            <a:r>
              <a:rPr lang="en-US" altLang="en-US" dirty="0"/>
              <a:t>Only</a:t>
            </a:r>
            <a:r>
              <a:rPr lang="cs-CZ" altLang="en-US" dirty="0"/>
              <a:t> </a:t>
            </a:r>
            <a:r>
              <a:rPr lang="en-US" altLang="en-US" dirty="0"/>
              <a:t>&lt; is used (no need to define &gt;, &lt;=, &gt;=, ==, !=)</a:t>
            </a:r>
            <a:endParaRPr lang="cs-CZ" altLang="en-US" dirty="0"/>
          </a:p>
          <a:p>
            <a:pPr lvl="2"/>
            <a:r>
              <a:rPr lang="en-US" altLang="en-US" dirty="0"/>
              <a:t>In simplest cases, the type has a built-in ordering</a:t>
            </a:r>
            <a:endParaRPr lang="cs-CZ" altLang="en-US" dirty="0"/>
          </a:p>
          <a:p>
            <a:pPr lvl="4"/>
            <a:r>
              <a:rPr lang="cs-CZ" altLang="en-US" dirty="0"/>
              <a:t>std::map</a:t>
            </a:r>
            <a:r>
              <a:rPr lang="en-US" altLang="en-US" dirty="0"/>
              <a:t>&lt; </a:t>
            </a:r>
            <a:r>
              <a:rPr lang="en-US" altLang="en-US" dirty="0" err="1"/>
              <a:t>std</a:t>
            </a:r>
            <a:r>
              <a:rPr lang="en-US" altLang="en-US" dirty="0"/>
              <a:t>::string, </a:t>
            </a:r>
            <a:r>
              <a:rPr lang="en-US" altLang="en-US" dirty="0" err="1"/>
              <a:t>my_value</a:t>
            </a:r>
            <a:r>
              <a:rPr lang="en-US" altLang="en-US" dirty="0"/>
              <a:t>&gt; </a:t>
            </a:r>
            <a:r>
              <a:rPr lang="en-US" altLang="en-US" dirty="0" err="1"/>
              <a:t>my_map</a:t>
            </a:r>
            <a:r>
              <a:rPr lang="en-US" altLang="en-US" dirty="0"/>
              <a:t>;</a:t>
            </a:r>
          </a:p>
          <a:p>
            <a:endParaRPr lang="en-US" altLang="en-US" dirty="0"/>
          </a:p>
          <a:p>
            <a:pPr lvl="2"/>
            <a:r>
              <a:rPr lang="en-US" altLang="en-US" dirty="0"/>
              <a:t>If not built-in, ordering may be defined using a global function</a:t>
            </a:r>
            <a:endParaRPr lang="cs-CZ" altLang="en-US" dirty="0"/>
          </a:p>
          <a:p>
            <a:pPr lvl="4"/>
            <a:r>
              <a:rPr lang="cs-CZ" altLang="en-US" dirty="0"/>
              <a:t>bool operator</a:t>
            </a:r>
            <a:r>
              <a:rPr lang="en-US" altLang="en-US" dirty="0"/>
              <a:t>&lt;(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my_key</a:t>
            </a:r>
            <a:r>
              <a:rPr lang="en-US" altLang="en-US" dirty="0"/>
              <a:t> &amp; a,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my_key</a:t>
            </a:r>
            <a:r>
              <a:rPr lang="en-US" altLang="en-US" dirty="0"/>
              <a:t> &amp; b) { return /*...*/; }</a:t>
            </a:r>
            <a:endParaRPr lang="cs-CZ" altLang="en-US" dirty="0"/>
          </a:p>
          <a:p>
            <a:pPr lvl="4"/>
            <a:r>
              <a:rPr lang="cs-CZ" altLang="en-US" dirty="0"/>
              <a:t>std::map</a:t>
            </a:r>
            <a:r>
              <a:rPr lang="en-US" altLang="en-US" dirty="0"/>
              <a:t>&lt; </a:t>
            </a:r>
            <a:r>
              <a:rPr lang="en-US" altLang="en-US" dirty="0" err="1"/>
              <a:t>my_key</a:t>
            </a:r>
            <a:r>
              <a:rPr lang="en-US" altLang="en-US" dirty="0"/>
              <a:t>, </a:t>
            </a:r>
            <a:r>
              <a:rPr lang="en-US" altLang="en-US" dirty="0" err="1"/>
              <a:t>my_value</a:t>
            </a:r>
            <a:r>
              <a:rPr lang="en-US" altLang="en-US" dirty="0"/>
              <a:t>&gt; </a:t>
            </a:r>
            <a:r>
              <a:rPr lang="en-US" altLang="en-US" dirty="0" err="1"/>
              <a:t>mapa</a:t>
            </a:r>
            <a:r>
              <a:rPr lang="en-US" altLang="en-US" dirty="0"/>
              <a:t>;</a:t>
            </a:r>
          </a:p>
          <a:p>
            <a:pPr lvl="3"/>
            <a:endParaRPr lang="cs-CZ" altLang="en-US" dirty="0"/>
          </a:p>
          <a:p>
            <a:pPr lvl="2"/>
            <a:r>
              <a:rPr lang="en-US" altLang="en-US" dirty="0"/>
              <a:t>If global definition is not appropriate, ordering may be defined using a </a:t>
            </a:r>
            <a:r>
              <a:rPr lang="en-US" altLang="en-US" b="1" dirty="0" err="1"/>
              <a:t>functor</a:t>
            </a:r>
            <a:endParaRPr lang="cs-CZ" altLang="en-US" b="1" dirty="0"/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my_functor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bool operator()(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my_key</a:t>
            </a:r>
            <a:r>
              <a:rPr lang="en-US" altLang="en-US" dirty="0"/>
              <a:t> &amp; a,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my_key</a:t>
            </a:r>
            <a:r>
              <a:rPr lang="en-US" altLang="en-US" dirty="0"/>
              <a:t> &amp; b) </a:t>
            </a:r>
            <a:r>
              <a:rPr lang="en-US" altLang="en-US" dirty="0" err="1"/>
              <a:t>const</a:t>
            </a:r>
            <a:r>
              <a:rPr lang="en-US" altLang="en-US" dirty="0"/>
              <a:t> { return /*</a:t>
            </a:r>
            <a:r>
              <a:rPr lang="cs-CZ" altLang="en-US" dirty="0"/>
              <a:t>...</a:t>
            </a:r>
            <a:r>
              <a:rPr lang="en-US" altLang="en-US" dirty="0"/>
              <a:t>*/; 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cs-CZ" altLang="en-US" dirty="0"/>
              <a:t>std::map</a:t>
            </a:r>
            <a:r>
              <a:rPr lang="en-US" altLang="en-US" dirty="0"/>
              <a:t>&lt; </a:t>
            </a:r>
            <a:r>
              <a:rPr lang="en-US" altLang="en-US" dirty="0" err="1"/>
              <a:t>my_key</a:t>
            </a:r>
            <a:r>
              <a:rPr lang="en-US" altLang="en-US" dirty="0"/>
              <a:t>, </a:t>
            </a:r>
            <a:r>
              <a:rPr lang="en-US" altLang="en-US" dirty="0" err="1"/>
              <a:t>my_value</a:t>
            </a:r>
            <a:r>
              <a:rPr lang="cs-CZ" altLang="en-US" dirty="0"/>
              <a:t>, </a:t>
            </a:r>
            <a:r>
              <a:rPr lang="en-US" altLang="en-US" dirty="0" err="1"/>
              <a:t>my_functor</a:t>
            </a:r>
            <a:r>
              <a:rPr lang="en-US" altLang="en-US" dirty="0"/>
              <a:t>&gt; </a:t>
            </a:r>
            <a:r>
              <a:rPr lang="en-US" altLang="en-US" dirty="0" err="1"/>
              <a:t>my_map</a:t>
            </a:r>
            <a:r>
              <a:rPr lang="en-US" altLang="en-US" dirty="0"/>
              <a:t>;</a:t>
            </a:r>
          </a:p>
          <a:p>
            <a:endParaRPr lang="cs-CZ" altLang="en-US" dirty="0"/>
          </a:p>
          <a:p>
            <a:pPr lvl="2"/>
            <a:r>
              <a:rPr lang="en-US" altLang="en-US" dirty="0"/>
              <a:t>If the ordering has run-time parameters, the </a:t>
            </a:r>
            <a:r>
              <a:rPr lang="en-US" altLang="en-US" dirty="0" err="1"/>
              <a:t>functor</a:t>
            </a:r>
            <a:r>
              <a:rPr lang="en-US" altLang="en-US" dirty="0"/>
              <a:t> will carry them</a:t>
            </a:r>
            <a:endParaRPr lang="cs-CZ" altLang="en-US" dirty="0"/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my_functor</a:t>
            </a:r>
            <a:r>
              <a:rPr lang="en-US" altLang="en-US" dirty="0"/>
              <a:t> { </a:t>
            </a:r>
            <a:r>
              <a:rPr lang="en-US" altLang="en-US" dirty="0" err="1"/>
              <a:t>my_functor</a:t>
            </a:r>
            <a:r>
              <a:rPr lang="en-US" altLang="en-US" dirty="0"/>
              <a:t>( bool a); /*</a:t>
            </a:r>
            <a:r>
              <a:rPr lang="cs-CZ" altLang="en-US" dirty="0"/>
              <a:t>...</a:t>
            </a:r>
            <a:r>
              <a:rPr lang="en-US" altLang="en-US" dirty="0"/>
              <a:t>*/</a:t>
            </a:r>
            <a:r>
              <a:rPr lang="cs-CZ" altLang="en-US" dirty="0"/>
              <a:t> </a:t>
            </a:r>
            <a:r>
              <a:rPr lang="en-US" altLang="en-US" dirty="0"/>
              <a:t>bool ascending; };</a:t>
            </a:r>
          </a:p>
          <a:p>
            <a:pPr lvl="4"/>
            <a:r>
              <a:rPr lang="cs-CZ" altLang="en-US" dirty="0"/>
              <a:t>std::map</a:t>
            </a:r>
            <a:r>
              <a:rPr lang="en-US" altLang="en-US" dirty="0"/>
              <a:t>&lt; </a:t>
            </a:r>
            <a:r>
              <a:rPr lang="en-US" altLang="en-US" dirty="0" err="1"/>
              <a:t>my_key</a:t>
            </a:r>
            <a:r>
              <a:rPr lang="en-US" altLang="en-US" dirty="0"/>
              <a:t>, </a:t>
            </a:r>
            <a:r>
              <a:rPr lang="en-US" altLang="en-US" dirty="0" err="1"/>
              <a:t>my_value</a:t>
            </a:r>
            <a:r>
              <a:rPr lang="cs-CZ" altLang="en-US" dirty="0"/>
              <a:t>, </a:t>
            </a:r>
            <a:r>
              <a:rPr lang="en-US" altLang="en-US" dirty="0" err="1"/>
              <a:t>my_functor</a:t>
            </a:r>
            <a:r>
              <a:rPr lang="en-US" altLang="en-US" dirty="0"/>
              <a:t>&gt; </a:t>
            </a:r>
            <a:r>
              <a:rPr lang="en-US" altLang="en-US" dirty="0" err="1"/>
              <a:t>my_map</a:t>
            </a:r>
            <a:r>
              <a:rPr lang="en-US" altLang="en-US" dirty="0"/>
              <a:t>( </a:t>
            </a:r>
            <a:r>
              <a:rPr lang="en-US" altLang="en-US" dirty="0" err="1"/>
              <a:t>my_functor</a:t>
            </a:r>
            <a:r>
              <a:rPr lang="en-US" altLang="en-US" dirty="0"/>
              <a:t>( true));</a:t>
            </a:r>
          </a:p>
        </p:txBody>
      </p:sp>
    </p:spTree>
    <p:extLst>
      <p:ext uri="{BB962C8B-B14F-4D97-AF65-F5344CB8AC3E}">
        <p14:creationId xmlns:p14="http://schemas.microsoft.com/office/powerpoint/2010/main" val="1801569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STL - </a:t>
            </a:r>
            <a:r>
              <a:rPr lang="en-US" altLang="en-US"/>
              <a:t>Unordered containers</a:t>
            </a:r>
            <a:endParaRPr lang="cs-CZ" altLang="en-US" noProof="1"/>
          </a:p>
        </p:txBody>
      </p:sp>
      <p:sp>
        <p:nvSpPr>
          <p:cNvPr id="1423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/>
              <a:t>Hashed containers require two functors: </a:t>
            </a:r>
            <a:r>
              <a:rPr lang="cs-CZ" altLang="en-US"/>
              <a:t>hash</a:t>
            </a:r>
            <a:r>
              <a:rPr lang="en-US" altLang="en-US"/>
              <a:t> function</a:t>
            </a:r>
            <a:r>
              <a:rPr lang="cs-CZ" altLang="en-US"/>
              <a:t> a</a:t>
            </a:r>
            <a:r>
              <a:rPr lang="en-US" altLang="en-US"/>
              <a:t>nd</a:t>
            </a:r>
            <a:r>
              <a:rPr lang="cs-CZ" altLang="en-US"/>
              <a:t> </a:t>
            </a:r>
            <a:r>
              <a:rPr lang="en-US" altLang="en-US"/>
              <a:t>equality comparison</a:t>
            </a:r>
            <a:endParaRPr lang="cs-CZ" altLang="en-US"/>
          </a:p>
          <a:p>
            <a:pPr lvl="4"/>
            <a:r>
              <a:rPr lang="en-US" altLang="en-US"/>
              <a:t>struct my_</a:t>
            </a:r>
            <a:r>
              <a:rPr lang="cs-CZ" altLang="en-US"/>
              <a:t>hash</a:t>
            </a:r>
            <a:r>
              <a:rPr lang="en-US" altLang="en-US"/>
              <a:t> {</a:t>
            </a:r>
          </a:p>
          <a:p>
            <a:pPr lvl="4"/>
            <a:r>
              <a:rPr lang="en-US" altLang="en-US"/>
              <a:t>  </a:t>
            </a:r>
            <a:r>
              <a:rPr lang="cs-CZ" altLang="en-US"/>
              <a:t>std</a:t>
            </a:r>
            <a:r>
              <a:rPr lang="en-US" altLang="en-US"/>
              <a:t>::size_t operator()( const my_key &amp; a) const { /*...*/ }</a:t>
            </a:r>
          </a:p>
          <a:p>
            <a:pPr lvl="4"/>
            <a:r>
              <a:rPr lang="en-US" altLang="en-US"/>
              <a:t>};</a:t>
            </a:r>
          </a:p>
          <a:p>
            <a:pPr lvl="4"/>
            <a:r>
              <a:rPr lang="en-US" altLang="en-US"/>
              <a:t>struct my_equal {</a:t>
            </a:r>
            <a:r>
              <a:rPr lang="cs-CZ" altLang="en-US"/>
              <a:t> public:</a:t>
            </a:r>
          </a:p>
          <a:p>
            <a:pPr lvl="4"/>
            <a:r>
              <a:rPr lang="en-US" altLang="en-US"/>
              <a:t>  bool operator()( const my_key &amp; a, const my_key &amp; b) const { /*return a == b;*/ }</a:t>
            </a:r>
          </a:p>
          <a:p>
            <a:pPr lvl="4"/>
            <a:r>
              <a:rPr lang="en-US" altLang="en-US"/>
              <a:t>};</a:t>
            </a:r>
          </a:p>
          <a:p>
            <a:pPr lvl="4"/>
            <a:r>
              <a:rPr lang="en-US" altLang="en-US"/>
              <a:t>std::unordered_map&lt; my_key, my_value, my_hash, my_equal&gt; my_map;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If not explicitly defined by container template parameters, hashed containers try to use generic functors defined in the library</a:t>
            </a:r>
          </a:p>
          <a:p>
            <a:pPr lvl="3"/>
            <a:r>
              <a:rPr lang="en-US" altLang="en-US"/>
              <a:t>std::hash&lt; K&gt;</a:t>
            </a:r>
          </a:p>
          <a:p>
            <a:pPr lvl="3"/>
            <a:r>
              <a:rPr lang="en-US" altLang="en-US"/>
              <a:t>std::equal_to&lt; K&gt;</a:t>
            </a:r>
          </a:p>
          <a:p>
            <a:pPr lvl="2"/>
            <a:r>
              <a:rPr lang="en-US" altLang="en-US"/>
              <a:t>Defined for numeric types, strings, and some other library types</a:t>
            </a:r>
          </a:p>
          <a:p>
            <a:pPr lvl="4"/>
            <a:r>
              <a:rPr lang="en-US" altLang="en-US"/>
              <a:t>std::unordered_map&lt; std::string, my_value&gt; my_map;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323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cs-CZ" altLang="en-US"/>
              <a:t>Iterators</a:t>
            </a:r>
            <a:endParaRPr lang="cs-CZ" altLang="en-US" noProof="1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cs-CZ" altLang="en-US" dirty="0"/>
              <a:t>Each container defines two </a:t>
            </a:r>
            <a:r>
              <a:rPr lang="en-US" altLang="en-US" dirty="0"/>
              <a:t>member </a:t>
            </a:r>
            <a:r>
              <a:rPr lang="cs-CZ" altLang="en-US" dirty="0"/>
              <a:t>types</a:t>
            </a:r>
            <a:r>
              <a:rPr lang="en-US" altLang="en-US" dirty="0"/>
              <a:t>: iterator and </a:t>
            </a:r>
            <a:r>
              <a:rPr lang="en-US" altLang="en-US" dirty="0" err="1"/>
              <a:t>const_iterator</a:t>
            </a:r>
            <a:endParaRPr lang="en-US" altLang="en-US" dirty="0"/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my_container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::map&lt; </a:t>
            </a:r>
            <a:r>
              <a:rPr lang="en-US" altLang="en-US" dirty="0" err="1"/>
              <a:t>my_key</a:t>
            </a:r>
            <a:r>
              <a:rPr lang="en-US" altLang="en-US" dirty="0"/>
              <a:t>, </a:t>
            </a:r>
            <a:r>
              <a:rPr lang="en-US" altLang="en-US" dirty="0" err="1"/>
              <a:t>my_value</a:t>
            </a:r>
            <a:r>
              <a:rPr lang="en-US" altLang="en-US" dirty="0"/>
              <a:t>&gt;;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my_iterator</a:t>
            </a:r>
            <a:r>
              <a:rPr lang="en-US" altLang="en-US" dirty="0"/>
              <a:t> = </a:t>
            </a:r>
            <a:r>
              <a:rPr lang="en-US" altLang="en-US" dirty="0" err="1"/>
              <a:t>my_container</a:t>
            </a:r>
            <a:r>
              <a:rPr lang="en-US" altLang="en-US" dirty="0"/>
              <a:t>::iterator;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my_const_iterator</a:t>
            </a:r>
            <a:r>
              <a:rPr lang="en-US" altLang="en-US" dirty="0"/>
              <a:t> = </a:t>
            </a:r>
            <a:r>
              <a:rPr lang="en-US" altLang="en-US" dirty="0" err="1"/>
              <a:t>my_container</a:t>
            </a:r>
            <a:r>
              <a:rPr lang="en-US" altLang="en-US" dirty="0"/>
              <a:t>::</a:t>
            </a:r>
            <a:r>
              <a:rPr lang="en-US" altLang="en-US" dirty="0" err="1"/>
              <a:t>const_iterator</a:t>
            </a:r>
            <a:r>
              <a:rPr lang="en-US" altLang="en-US" dirty="0"/>
              <a:t>;</a:t>
            </a:r>
            <a:endParaRPr lang="cs-CZ" altLang="en-US" dirty="0"/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Iterators act like pointers to objects inside the container</a:t>
            </a:r>
          </a:p>
          <a:p>
            <a:pPr lvl="2"/>
            <a:r>
              <a:rPr lang="en-US" altLang="en-US" dirty="0"/>
              <a:t>objects are accessed using operators *, -&gt;</a:t>
            </a:r>
          </a:p>
          <a:p>
            <a:pPr lvl="2"/>
            <a:r>
              <a:rPr lang="en-US" altLang="en-US" dirty="0" err="1"/>
              <a:t>const_iterator</a:t>
            </a:r>
            <a:r>
              <a:rPr lang="en-US" altLang="en-US" dirty="0"/>
              <a:t> does not allow modification of the objects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An iterator may point </a:t>
            </a:r>
          </a:p>
          <a:p>
            <a:pPr lvl="2"/>
            <a:r>
              <a:rPr lang="en-US" altLang="en-US" dirty="0"/>
              <a:t>to an object inside the container</a:t>
            </a:r>
          </a:p>
          <a:p>
            <a:pPr lvl="2"/>
            <a:r>
              <a:rPr lang="en-US" altLang="en-US" dirty="0"/>
              <a:t>to an imaginary position behind the last object: end()</a:t>
            </a:r>
          </a:p>
          <a:p>
            <a:pPr lvl="2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9680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cs-CZ" altLang="en-US"/>
              <a:t>Iterators</a:t>
            </a:r>
            <a:endParaRPr lang="cs-CZ" altLang="en-US" noProof="1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85000" lnSpcReduction="20000"/>
          </a:bodyPr>
          <a:lstStyle/>
          <a:p>
            <a:pPr lvl="4"/>
            <a:r>
              <a:rPr lang="en-US" altLang="en-US" dirty="0"/>
              <a:t>void example( </a:t>
            </a:r>
            <a:r>
              <a:rPr lang="en-US" altLang="en-US" dirty="0" err="1"/>
              <a:t>my_container</a:t>
            </a:r>
            <a:r>
              <a:rPr lang="en-US" altLang="en-US" dirty="0"/>
              <a:t> &amp; c1,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my_container</a:t>
            </a:r>
            <a:r>
              <a:rPr lang="en-US" altLang="en-US" dirty="0"/>
              <a:t> &amp; c2)</a:t>
            </a:r>
          </a:p>
          <a:p>
            <a:pPr lvl="4"/>
            <a:r>
              <a:rPr lang="en-US" altLang="en-US" dirty="0"/>
              <a:t>{</a:t>
            </a:r>
          </a:p>
          <a:p>
            <a:pPr lvl="1"/>
            <a:r>
              <a:rPr lang="en-US" altLang="en-US" dirty="0"/>
              <a:t>Every container defines functions to access both ends of the container</a:t>
            </a:r>
          </a:p>
          <a:p>
            <a:pPr lvl="2"/>
            <a:r>
              <a:rPr lang="en-US" altLang="en-US" dirty="0"/>
              <a:t>begin(), </a:t>
            </a:r>
            <a:r>
              <a:rPr lang="en-US" altLang="en-US" dirty="0" err="1"/>
              <a:t>cbegin</a:t>
            </a:r>
            <a:r>
              <a:rPr lang="en-US" altLang="en-US" dirty="0"/>
              <a:t>() - the first object (same as end() if the container is empty)</a:t>
            </a:r>
          </a:p>
          <a:p>
            <a:pPr lvl="2"/>
            <a:r>
              <a:rPr lang="en-US" altLang="en-US" dirty="0"/>
              <a:t>end(), </a:t>
            </a:r>
            <a:r>
              <a:rPr lang="en-US" altLang="en-US" dirty="0" err="1"/>
              <a:t>cend</a:t>
            </a:r>
            <a:r>
              <a:rPr lang="en-US" altLang="en-US" dirty="0"/>
              <a:t>() - the imaginary position behind the last object</a:t>
            </a:r>
            <a:endParaRPr lang="cs-CZ" altLang="en-US" dirty="0"/>
          </a:p>
          <a:p>
            <a:pPr lvl="4"/>
            <a:r>
              <a:rPr lang="en-US" altLang="en-US" dirty="0"/>
              <a:t>  auto i1 = </a:t>
            </a:r>
            <a:r>
              <a:rPr lang="en-US" altLang="en-US" dirty="0">
                <a:solidFill>
                  <a:schemeClr val="accent1"/>
                </a:solidFill>
              </a:rPr>
              <a:t>begin</a:t>
            </a:r>
            <a:r>
              <a:rPr lang="en-US" altLang="en-US" dirty="0"/>
              <a:t>( c1);		// also c1.</a:t>
            </a:r>
            <a:r>
              <a:rPr lang="en-US" altLang="en-US" dirty="0">
                <a:solidFill>
                  <a:schemeClr val="accent1"/>
                </a:solidFill>
              </a:rPr>
              <a:t>begin</a:t>
            </a:r>
            <a:r>
              <a:rPr lang="en-US" altLang="en-US" dirty="0"/>
              <a:t>()</a:t>
            </a:r>
          </a:p>
          <a:p>
            <a:pPr lvl="2"/>
            <a:r>
              <a:rPr lang="en-US" altLang="en-US" dirty="0"/>
              <a:t>c*() always returns </a:t>
            </a:r>
            <a:r>
              <a:rPr lang="en-US" altLang="en-US" dirty="0" err="1"/>
              <a:t>const_iterator</a:t>
            </a:r>
            <a:endParaRPr lang="cs-CZ" altLang="en-US" dirty="0"/>
          </a:p>
          <a:p>
            <a:pPr lvl="4"/>
            <a:r>
              <a:rPr lang="en-US" altLang="en-US" dirty="0"/>
              <a:t>  auto i2 = </a:t>
            </a:r>
            <a:r>
              <a:rPr lang="en-US" altLang="en-US" dirty="0" err="1">
                <a:solidFill>
                  <a:schemeClr val="accent1"/>
                </a:solidFill>
              </a:rPr>
              <a:t>cbegin</a:t>
            </a:r>
            <a:r>
              <a:rPr lang="en-US" altLang="en-US" dirty="0"/>
              <a:t>( c1);		// also c1.</a:t>
            </a:r>
            <a:r>
              <a:rPr lang="en-US" altLang="en-US" dirty="0">
                <a:solidFill>
                  <a:schemeClr val="accent1"/>
                </a:solidFill>
              </a:rPr>
              <a:t>cbegin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  auto i3 = </a:t>
            </a:r>
            <a:r>
              <a:rPr lang="en-US" altLang="en-US" dirty="0" err="1">
                <a:solidFill>
                  <a:schemeClr val="accent1"/>
                </a:solidFill>
              </a:rPr>
              <a:t>cbegin</a:t>
            </a:r>
            <a:r>
              <a:rPr lang="en-US" altLang="en-US" dirty="0"/>
              <a:t>( c2);		// also c2.</a:t>
            </a:r>
            <a:r>
              <a:rPr lang="en-US" altLang="en-US" dirty="0">
                <a:solidFill>
                  <a:schemeClr val="accent1"/>
                </a:solidFill>
              </a:rPr>
              <a:t>cbegin</a:t>
            </a:r>
            <a:r>
              <a:rPr lang="en-US" altLang="en-US" dirty="0"/>
              <a:t>(), </a:t>
            </a:r>
            <a:r>
              <a:rPr lang="en-US" altLang="en-US" dirty="0">
                <a:solidFill>
                  <a:schemeClr val="accent1"/>
                </a:solidFill>
              </a:rPr>
              <a:t>begin</a:t>
            </a:r>
            <a:r>
              <a:rPr lang="en-US" altLang="en-US" dirty="0"/>
              <a:t>( c2), c2.</a:t>
            </a:r>
            <a:r>
              <a:rPr lang="en-US" altLang="en-US" dirty="0">
                <a:solidFill>
                  <a:schemeClr val="accent1"/>
                </a:solidFill>
              </a:rPr>
              <a:t>begin</a:t>
            </a:r>
            <a:r>
              <a:rPr lang="en-US" altLang="en-US" dirty="0"/>
              <a:t>()</a:t>
            </a:r>
          </a:p>
          <a:p>
            <a:pPr lvl="1"/>
            <a:r>
              <a:rPr lang="en-US" altLang="en-US" dirty="0"/>
              <a:t>Associative containers allow searching</a:t>
            </a:r>
          </a:p>
          <a:p>
            <a:pPr lvl="2"/>
            <a:r>
              <a:rPr lang="en-US" altLang="en-US" dirty="0"/>
              <a:t>find( k) - first object equal (i.e. not less and not greater) to k, end() if not found</a:t>
            </a:r>
          </a:p>
          <a:p>
            <a:pPr lvl="2"/>
            <a:r>
              <a:rPr lang="en-US" altLang="en-US" dirty="0" err="1"/>
              <a:t>lower_bound</a:t>
            </a:r>
            <a:r>
              <a:rPr lang="en-US" altLang="en-US" dirty="0"/>
              <a:t>( k) - first object not less than k, end() if no such object</a:t>
            </a:r>
          </a:p>
          <a:p>
            <a:pPr lvl="2"/>
            <a:r>
              <a:rPr lang="en-US" altLang="en-US" dirty="0" err="1"/>
              <a:t>upper_bound</a:t>
            </a:r>
            <a:r>
              <a:rPr lang="en-US" altLang="en-US" dirty="0"/>
              <a:t>( k) - first object greater than k, end() if no such object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my_key</a:t>
            </a:r>
            <a:r>
              <a:rPr lang="en-US" altLang="en-US" dirty="0"/>
              <a:t> k = /*...*/;</a:t>
            </a:r>
          </a:p>
          <a:p>
            <a:pPr lvl="4"/>
            <a:r>
              <a:rPr lang="en-US" altLang="en-US" dirty="0"/>
              <a:t>  auto i4 = c1.</a:t>
            </a:r>
            <a:r>
              <a:rPr lang="en-US" altLang="en-US" dirty="0">
                <a:solidFill>
                  <a:schemeClr val="accent1"/>
                </a:solidFill>
              </a:rPr>
              <a:t>find</a:t>
            </a:r>
            <a:r>
              <a:rPr lang="en-US" altLang="en-US" dirty="0"/>
              <a:t>( k);		// </a:t>
            </a:r>
            <a:r>
              <a:rPr lang="en-US" altLang="en-US" dirty="0" err="1"/>
              <a:t>my_container</a:t>
            </a:r>
            <a:r>
              <a:rPr lang="en-US" altLang="en-US" dirty="0"/>
              <a:t>::iterator</a:t>
            </a:r>
          </a:p>
          <a:p>
            <a:pPr lvl="4"/>
            <a:r>
              <a:rPr lang="en-US" altLang="en-US" dirty="0"/>
              <a:t>  auto i5 = c2.</a:t>
            </a:r>
            <a:r>
              <a:rPr lang="en-US" altLang="en-US" dirty="0">
                <a:solidFill>
                  <a:schemeClr val="accent1"/>
                </a:solidFill>
              </a:rPr>
              <a:t>find</a:t>
            </a:r>
            <a:r>
              <a:rPr lang="en-US" altLang="en-US" dirty="0"/>
              <a:t>( k);		// </a:t>
            </a:r>
            <a:r>
              <a:rPr lang="en-US" altLang="en-US" dirty="0" err="1"/>
              <a:t>my_container</a:t>
            </a:r>
            <a:r>
              <a:rPr lang="en-US" altLang="en-US" dirty="0"/>
              <a:t>::</a:t>
            </a:r>
            <a:r>
              <a:rPr lang="en-US" altLang="en-US" dirty="0" err="1"/>
              <a:t>const_iterator</a:t>
            </a:r>
            <a:endParaRPr lang="cs-CZ" altLang="en-US" dirty="0"/>
          </a:p>
          <a:p>
            <a:pPr lvl="1"/>
            <a:r>
              <a:rPr lang="en-US" altLang="en-US" dirty="0"/>
              <a:t>Iterators may be shifted to neighbors in the container</a:t>
            </a:r>
          </a:p>
          <a:p>
            <a:pPr lvl="2"/>
            <a:r>
              <a:rPr lang="en-US" altLang="en-US" dirty="0"/>
              <a:t>all container iterators allow shifting to the right and equality comparison</a:t>
            </a:r>
          </a:p>
          <a:p>
            <a:pPr lvl="4"/>
            <a:r>
              <a:rPr lang="en-US" altLang="en-US" dirty="0"/>
              <a:t>  for ( auto i6 = c1.begin(); i6 </a:t>
            </a:r>
            <a:r>
              <a:rPr lang="en-US" altLang="en-US" dirty="0">
                <a:solidFill>
                  <a:schemeClr val="accent1"/>
                </a:solidFill>
              </a:rPr>
              <a:t>!=</a:t>
            </a:r>
            <a:r>
              <a:rPr lang="en-US" altLang="en-US" dirty="0"/>
              <a:t> c1.end(); </a:t>
            </a:r>
            <a:r>
              <a:rPr lang="en-US" altLang="en-US" dirty="0">
                <a:solidFill>
                  <a:schemeClr val="accent1"/>
                </a:solidFill>
              </a:rPr>
              <a:t>++</a:t>
            </a:r>
            <a:r>
              <a:rPr lang="en-US" altLang="en-US" dirty="0"/>
              <a:t> i6 ) { /*...*/ }</a:t>
            </a:r>
          </a:p>
          <a:p>
            <a:pPr lvl="2"/>
            <a:r>
              <a:rPr lang="en-US" altLang="en-US" b="1" dirty="0"/>
              <a:t>bidirectional</a:t>
            </a:r>
            <a:r>
              <a:rPr lang="en-US" altLang="en-US" dirty="0"/>
              <a:t> iterators (all except </a:t>
            </a:r>
            <a:r>
              <a:rPr lang="en-US" altLang="en-US" dirty="0" err="1"/>
              <a:t>forward_list</a:t>
            </a:r>
            <a:r>
              <a:rPr lang="en-US" altLang="en-US" dirty="0"/>
              <a:t> and unordered_*) allow shifting to the left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--</a:t>
            </a:r>
            <a:r>
              <a:rPr lang="en-US" altLang="en-US" dirty="0"/>
              <a:t> i1;</a:t>
            </a:r>
          </a:p>
          <a:p>
            <a:pPr lvl="2"/>
            <a:r>
              <a:rPr lang="en-US" altLang="en-US" b="1" dirty="0"/>
              <a:t>random access </a:t>
            </a:r>
            <a:r>
              <a:rPr lang="en-US" altLang="en-US" dirty="0"/>
              <a:t>iterators (vector, string, </a:t>
            </a:r>
            <a:r>
              <a:rPr lang="en-US" altLang="en-US" dirty="0" err="1"/>
              <a:t>deque</a:t>
            </a:r>
            <a:r>
              <a:rPr lang="en-US" altLang="en-US" dirty="0"/>
              <a:t>) allow addition/subtraction of integers, difference and comparison</a:t>
            </a:r>
          </a:p>
          <a:p>
            <a:pPr lvl="4"/>
            <a:r>
              <a:rPr lang="en-US" altLang="en-US" dirty="0"/>
              <a:t>  auto delta = i4 </a:t>
            </a:r>
            <a:r>
              <a:rPr lang="en-US" altLang="en-US" dirty="0">
                <a:solidFill>
                  <a:schemeClr val="accent1"/>
                </a:solidFill>
              </a:rPr>
              <a:t>-</a:t>
            </a:r>
            <a:r>
              <a:rPr lang="en-US" altLang="en-US" dirty="0"/>
              <a:t> c1.begin();	// number of objects to the left of i4;</a:t>
            </a:r>
          </a:p>
          <a:p>
            <a:pPr lvl="4"/>
            <a:r>
              <a:rPr lang="en-US" altLang="en-US" dirty="0"/>
              <a:t>									// </a:t>
            </a:r>
            <a:r>
              <a:rPr lang="en-US" altLang="en-US" dirty="0" err="1"/>
              <a:t>my_container</a:t>
            </a:r>
            <a:r>
              <a:rPr lang="en-US" altLang="en-US" dirty="0"/>
              <a:t>::</a:t>
            </a:r>
            <a:r>
              <a:rPr lang="en-US" altLang="en-US" dirty="0" err="1"/>
              <a:t>difference_type</a:t>
            </a:r>
            <a:r>
              <a:rPr lang="en-US" altLang="en-US" dirty="0"/>
              <a:t> ===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ptrdiff_t</a:t>
            </a:r>
            <a:endParaRPr lang="en-US" altLang="en-US" dirty="0"/>
          </a:p>
          <a:p>
            <a:pPr lvl="4"/>
            <a:r>
              <a:rPr lang="en-US" altLang="en-US" dirty="0"/>
              <a:t>  auto i7 = c1.end() </a:t>
            </a:r>
            <a:r>
              <a:rPr lang="en-US" altLang="en-US" dirty="0">
                <a:solidFill>
                  <a:schemeClr val="accent1"/>
                </a:solidFill>
              </a:rPr>
              <a:t>-</a:t>
            </a:r>
            <a:r>
              <a:rPr lang="en-US" altLang="en-US" dirty="0"/>
              <a:t> delta;		// locate the same distance from the opposite end;</a:t>
            </a:r>
          </a:p>
          <a:p>
            <a:pPr lvl="4"/>
            <a:r>
              <a:rPr lang="en-US" altLang="en-US" dirty="0"/>
              <a:t>									// </a:t>
            </a:r>
            <a:r>
              <a:rPr lang="en-US" altLang="en-US" dirty="0" err="1"/>
              <a:t>my_container</a:t>
            </a:r>
            <a:r>
              <a:rPr lang="en-US" altLang="en-US" dirty="0"/>
              <a:t>::iterator</a:t>
            </a:r>
          </a:p>
          <a:p>
            <a:pPr lvl="4"/>
            <a:r>
              <a:rPr lang="en-US" altLang="en-US" dirty="0"/>
              <a:t>  if ( i4 </a:t>
            </a:r>
            <a:r>
              <a:rPr lang="en-US" altLang="en-US" dirty="0">
                <a:solidFill>
                  <a:schemeClr val="accent1"/>
                </a:solidFill>
              </a:rPr>
              <a:t>&lt;</a:t>
            </a:r>
            <a:r>
              <a:rPr lang="en-US" altLang="en-US" dirty="0"/>
              <a:t> i7 )		</a:t>
            </a:r>
          </a:p>
          <a:p>
            <a:pPr lvl="4"/>
            <a:r>
              <a:rPr lang="en-US" altLang="en-US" dirty="0"/>
              <a:t>    auto v = i4</a:t>
            </a:r>
            <a:r>
              <a:rPr lang="en-US" altLang="en-US" dirty="0">
                <a:solidFill>
                  <a:schemeClr val="accent1"/>
                </a:solidFill>
              </a:rPr>
              <a:t>[</a:t>
            </a:r>
            <a:r>
              <a:rPr lang="en-US" altLang="en-US" dirty="0"/>
              <a:t> delta</a:t>
            </a:r>
            <a:r>
              <a:rPr lang="en-US" altLang="en-US" dirty="0">
                <a:solidFill>
                  <a:schemeClr val="accent1"/>
                </a:solidFill>
              </a:rPr>
              <a:t>]</a:t>
            </a:r>
            <a:r>
              <a:rPr lang="en-US" altLang="en-US" dirty="0"/>
              <a:t>.second;	// same as (</a:t>
            </a:r>
            <a:r>
              <a:rPr lang="en-US" altLang="en-US" dirty="0">
                <a:solidFill>
                  <a:schemeClr val="accent1"/>
                </a:solidFill>
              </a:rPr>
              <a:t>*</a:t>
            </a:r>
            <a:r>
              <a:rPr lang="en-US" altLang="en-US" dirty="0"/>
              <a:t>(i4 </a:t>
            </a:r>
            <a:r>
              <a:rPr lang="en-US" altLang="en-US" dirty="0">
                <a:solidFill>
                  <a:schemeClr val="accent1"/>
                </a:solidFill>
              </a:rPr>
              <a:t>+</a:t>
            </a:r>
            <a:r>
              <a:rPr lang="en-US" altLang="en-US" dirty="0"/>
              <a:t> delta)).second, (i4 </a:t>
            </a:r>
            <a:r>
              <a:rPr lang="en-US" altLang="en-US" dirty="0">
                <a:solidFill>
                  <a:schemeClr val="accent1"/>
                </a:solidFill>
              </a:rPr>
              <a:t>+</a:t>
            </a:r>
            <a:r>
              <a:rPr lang="en-US" altLang="en-US" dirty="0"/>
              <a:t> delta)</a:t>
            </a:r>
            <a:r>
              <a:rPr lang="en-US" altLang="en-US" dirty="0">
                <a:solidFill>
                  <a:schemeClr val="accent1"/>
                </a:solidFill>
              </a:rPr>
              <a:t>-&gt;</a:t>
            </a:r>
            <a:r>
              <a:rPr lang="en-US" altLang="en-US" dirty="0"/>
              <a:t>second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79636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cs-CZ" altLang="en-US"/>
              <a:t>Iterators</a:t>
            </a:r>
            <a:endParaRPr lang="cs-CZ" altLang="en-US" noProof="1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Caution:</a:t>
            </a:r>
          </a:p>
          <a:p>
            <a:pPr lvl="2"/>
            <a:r>
              <a:rPr lang="en-US" altLang="en-US" dirty="0"/>
              <a:t>Shifting an iterator before begin() or after end() is </a:t>
            </a:r>
            <a:r>
              <a:rPr lang="en-US" altLang="en-US" b="1" dirty="0"/>
              <a:t>illegal</a:t>
            </a:r>
          </a:p>
          <a:p>
            <a:pPr lvl="4"/>
            <a:r>
              <a:rPr lang="en-US" altLang="en-US" dirty="0"/>
              <a:t>for (auto it=c1.end()-1; it&gt;=c1.begin(); --it) // ERROR: underruns begin()</a:t>
            </a:r>
          </a:p>
          <a:p>
            <a:pPr lvl="4"/>
            <a:r>
              <a:rPr lang="en-US" altLang="en-US" dirty="0"/>
              <a:t>for (auto it=c1.</a:t>
            </a:r>
            <a:r>
              <a:rPr lang="en-US" altLang="en-US" dirty="0">
                <a:solidFill>
                  <a:schemeClr val="accent1"/>
                </a:solidFill>
              </a:rPr>
              <a:t>rbegin</a:t>
            </a:r>
            <a:r>
              <a:rPr lang="en-US" altLang="en-US" dirty="0"/>
              <a:t>(); it</a:t>
            </a:r>
            <a:r>
              <a:rPr lang="en-US" altLang="en-US" dirty="0">
                <a:solidFill>
                  <a:schemeClr val="accent1"/>
                </a:solidFill>
              </a:rPr>
              <a:t>!=</a:t>
            </a:r>
            <a:r>
              <a:rPr lang="en-US" altLang="en-US" dirty="0"/>
              <a:t>c1.</a:t>
            </a:r>
            <a:r>
              <a:rPr lang="en-US" altLang="en-US" dirty="0">
                <a:solidFill>
                  <a:schemeClr val="accent1"/>
                </a:solidFill>
              </a:rPr>
              <a:t>rend</a:t>
            </a:r>
            <a:r>
              <a:rPr lang="en-US" altLang="en-US" dirty="0"/>
              <a:t>(); </a:t>
            </a:r>
            <a:r>
              <a:rPr lang="en-US" altLang="en-US" dirty="0">
                <a:solidFill>
                  <a:schemeClr val="accent1"/>
                </a:solidFill>
              </a:rPr>
              <a:t>++</a:t>
            </a:r>
            <a:r>
              <a:rPr lang="en-US" altLang="en-US" dirty="0"/>
              <a:t>it) // CORRECT: </a:t>
            </a:r>
            <a:r>
              <a:rPr lang="en-US" altLang="en-US" dirty="0">
                <a:solidFill>
                  <a:schemeClr val="accent1"/>
                </a:solidFill>
              </a:rPr>
              <a:t>reverse </a:t>
            </a:r>
            <a:r>
              <a:rPr lang="en-US" altLang="en-US" dirty="0"/>
              <a:t>iterator</a:t>
            </a:r>
          </a:p>
          <a:p>
            <a:pPr lvl="2"/>
            <a:r>
              <a:rPr lang="en-US" altLang="en-US" dirty="0"/>
              <a:t>Comparing iterators associated to different (instances of) containers is </a:t>
            </a:r>
            <a:r>
              <a:rPr lang="en-US" altLang="en-US" b="1" dirty="0"/>
              <a:t>illegal</a:t>
            </a:r>
          </a:p>
          <a:p>
            <a:pPr lvl="4"/>
            <a:r>
              <a:rPr lang="en-US" altLang="en-US" dirty="0"/>
              <a:t>if ( c1.begin() &lt; c2.begin() )	// ILLEGAL</a:t>
            </a:r>
          </a:p>
          <a:p>
            <a:pPr lvl="2"/>
            <a:r>
              <a:rPr lang="en-US" altLang="en-US" dirty="0"/>
              <a:t>Insertion/removal of objects in vector/</a:t>
            </a:r>
            <a:r>
              <a:rPr lang="en-US" altLang="en-US" dirty="0" err="1"/>
              <a:t>basic_string</a:t>
            </a:r>
            <a:r>
              <a:rPr lang="en-US" altLang="en-US" dirty="0"/>
              <a:t>/</a:t>
            </a:r>
            <a:r>
              <a:rPr lang="en-US" altLang="en-US" dirty="0" err="1"/>
              <a:t>deque</a:t>
            </a:r>
            <a:r>
              <a:rPr lang="en-US" altLang="en-US" dirty="0"/>
              <a:t> </a:t>
            </a:r>
            <a:r>
              <a:rPr lang="en-US" altLang="en-US" b="1" dirty="0"/>
              <a:t>invalidate</a:t>
            </a:r>
            <a:r>
              <a:rPr lang="en-US" altLang="en-US" dirty="0"/>
              <a:t> all associated iterators (except for some cases explicitly mentioned in the documentation)</a:t>
            </a:r>
          </a:p>
          <a:p>
            <a:pPr lvl="3"/>
            <a:r>
              <a:rPr lang="en-US" altLang="en-US" dirty="0"/>
              <a:t>The only valid iterator is the one returned from insert/erase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 </a:t>
            </a:r>
            <a:r>
              <a:rPr lang="en-US" altLang="en-US" dirty="0" err="1"/>
              <a:t>std</a:t>
            </a:r>
            <a:r>
              <a:rPr lang="en-US" altLang="en-US" dirty="0"/>
              <a:t>::string&gt; c( 10, "A");</a:t>
            </a:r>
          </a:p>
          <a:p>
            <a:pPr lvl="4"/>
            <a:r>
              <a:rPr lang="en-US" altLang="en-US" dirty="0"/>
              <a:t>auto it = </a:t>
            </a:r>
            <a:r>
              <a:rPr lang="en-US" altLang="en-US" dirty="0" err="1"/>
              <a:t>c.begin</a:t>
            </a:r>
            <a:r>
              <a:rPr lang="en-US" altLang="en-US" dirty="0"/>
              <a:t>() + 5;	// the sixth A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* it;</a:t>
            </a:r>
          </a:p>
          <a:p>
            <a:pPr lvl="4"/>
            <a:r>
              <a:rPr lang="en-US" altLang="en-US" dirty="0"/>
              <a:t>auto it2 = </a:t>
            </a:r>
            <a:r>
              <a:rPr lang="en-US" altLang="en-US" dirty="0" err="1"/>
              <a:t>c.</a:t>
            </a:r>
            <a:r>
              <a:rPr lang="en-US" altLang="en-US" dirty="0" err="1">
                <a:solidFill>
                  <a:schemeClr val="accent1"/>
                </a:solidFill>
              </a:rPr>
              <a:t>insert</a:t>
            </a:r>
            <a:r>
              <a:rPr lang="en-US" altLang="en-US" dirty="0"/>
              <a:t>(</a:t>
            </a:r>
            <a:r>
              <a:rPr lang="en-US" altLang="en-US" dirty="0" err="1"/>
              <a:t>c.begin</a:t>
            </a:r>
            <a:r>
              <a:rPr lang="en-US" altLang="en-US" dirty="0"/>
              <a:t>() + 2, "B");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* it;		// always ILLEGAL</a:t>
            </a:r>
          </a:p>
          <a:p>
            <a:pPr lvl="4"/>
            <a:r>
              <a:rPr lang="en-US" altLang="en-US" dirty="0"/>
              <a:t>							// may CRASH if insert needed to reallocate</a:t>
            </a:r>
          </a:p>
          <a:p>
            <a:pPr lvl="4"/>
            <a:r>
              <a:rPr lang="en-US" altLang="en-US" dirty="0"/>
              <a:t>it3 = it2 + 4;			// the sixth A</a:t>
            </a:r>
          </a:p>
          <a:p>
            <a:pPr lvl="4"/>
            <a:r>
              <a:rPr lang="en-US" altLang="en-US" dirty="0" err="1"/>
              <a:t>c.</a:t>
            </a:r>
            <a:r>
              <a:rPr lang="en-US" altLang="en-US" dirty="0" err="1">
                <a:solidFill>
                  <a:schemeClr val="accent1"/>
                </a:solidFill>
              </a:rPr>
              <a:t>push_back</a:t>
            </a:r>
            <a:r>
              <a:rPr lang="en-US" altLang="en-US" dirty="0"/>
              <a:t>( "C");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* it3;		// may CRASH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4572000" y="4329010"/>
            <a:ext cx="2700030" cy="288032"/>
            <a:chOff x="4572000" y="4329010"/>
            <a:chExt cx="2700030" cy="288032"/>
          </a:xfrm>
        </p:grpSpPr>
        <p:sp>
          <p:nvSpPr>
            <p:cNvPr id="6" name="Rectangle 5"/>
            <p:cNvSpPr/>
            <p:nvPr/>
          </p:nvSpPr>
          <p:spPr>
            <a:xfrm>
              <a:off x="4572000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42003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112006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82009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52012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22015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92018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2021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32024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002027" y="4329010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572000" y="5319021"/>
            <a:ext cx="2970033" cy="288032"/>
            <a:chOff x="4572000" y="5319021"/>
            <a:chExt cx="2970033" cy="288032"/>
          </a:xfrm>
        </p:grpSpPr>
        <p:sp>
          <p:nvSpPr>
            <p:cNvPr id="16" name="Rectangle 15"/>
            <p:cNvSpPr/>
            <p:nvPr/>
          </p:nvSpPr>
          <p:spPr>
            <a:xfrm>
              <a:off x="4572000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42003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12006" y="5319021"/>
              <a:ext cx="270003" cy="2880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82009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52012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22015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192018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462021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732024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002027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272030" y="5319021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572000" y="6309032"/>
            <a:ext cx="3240036" cy="288032"/>
            <a:chOff x="4572000" y="6309032"/>
            <a:chExt cx="3240036" cy="288032"/>
          </a:xfrm>
        </p:grpSpPr>
        <p:sp>
          <p:nvSpPr>
            <p:cNvPr id="27" name="Rectangle 26"/>
            <p:cNvSpPr/>
            <p:nvPr/>
          </p:nvSpPr>
          <p:spPr>
            <a:xfrm>
              <a:off x="4572000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42003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12006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382009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652012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22015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192018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62021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32024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002027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272030" y="6309032"/>
              <a:ext cx="270003" cy="288032"/>
            </a:xfrm>
            <a:prstGeom prst="rect">
              <a:avLst/>
            </a:prstGeom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542033" y="6309032"/>
              <a:ext cx="270003" cy="2880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8575"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</p:grpSp>
      <p:cxnSp>
        <p:nvCxnSpPr>
          <p:cNvPr id="39" name="Straight Arrow Connector 38"/>
          <p:cNvCxnSpPr>
            <a:stCxn id="44" idx="0"/>
            <a:endCxn id="11" idx="2"/>
          </p:cNvCxnSpPr>
          <p:nvPr/>
        </p:nvCxnSpPr>
        <p:spPr>
          <a:xfrm flipH="1" flipV="1">
            <a:off x="6057017" y="4617042"/>
            <a:ext cx="31199" cy="25197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5894413" y="4869016"/>
            <a:ext cx="387606" cy="288032"/>
          </a:xfrm>
          <a:prstGeom prst="rect">
            <a:avLst/>
          </a:prstGeom>
          <a:solidFill>
            <a:schemeClr val="accent1"/>
          </a:solidFill>
          <a:ln w="28575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it</a:t>
            </a:r>
          </a:p>
        </p:txBody>
      </p:sp>
      <p:cxnSp>
        <p:nvCxnSpPr>
          <p:cNvPr id="48" name="Straight Arrow Connector 47"/>
          <p:cNvCxnSpPr>
            <a:stCxn id="49" idx="0"/>
          </p:cNvCxnSpPr>
          <p:nvPr/>
        </p:nvCxnSpPr>
        <p:spPr>
          <a:xfrm flipH="1" flipV="1">
            <a:off x="5247008" y="5607053"/>
            <a:ext cx="31199" cy="25197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084404" y="5859027"/>
            <a:ext cx="387606" cy="288032"/>
          </a:xfrm>
          <a:prstGeom prst="rect">
            <a:avLst/>
          </a:prstGeom>
          <a:solidFill>
            <a:schemeClr val="accent1"/>
          </a:solidFill>
          <a:ln w="28575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it2</a:t>
            </a:r>
          </a:p>
        </p:txBody>
      </p:sp>
      <p:cxnSp>
        <p:nvCxnSpPr>
          <p:cNvPr id="52" name="Straight Arrow Connector 51"/>
          <p:cNvCxnSpPr>
            <a:stCxn id="53" idx="0"/>
            <a:endCxn id="22" idx="2"/>
          </p:cNvCxnSpPr>
          <p:nvPr/>
        </p:nvCxnSpPr>
        <p:spPr>
          <a:xfrm flipH="1" flipV="1">
            <a:off x="6327020" y="5607053"/>
            <a:ext cx="31199" cy="233945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164416" y="5840998"/>
            <a:ext cx="387606" cy="288032"/>
          </a:xfrm>
          <a:prstGeom prst="rect">
            <a:avLst/>
          </a:prstGeom>
          <a:solidFill>
            <a:schemeClr val="accent1"/>
          </a:solidFill>
          <a:ln w="28575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it3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4572000" y="4329010"/>
            <a:ext cx="2700030" cy="288032"/>
            <a:chOff x="4572000" y="4329010"/>
            <a:chExt cx="2700030" cy="288032"/>
          </a:xfrm>
          <a:solidFill>
            <a:schemeClr val="bg2"/>
          </a:solidFill>
        </p:grpSpPr>
        <p:sp>
          <p:nvSpPr>
            <p:cNvPr id="60" name="Rectangle 59"/>
            <p:cNvSpPr/>
            <p:nvPr/>
          </p:nvSpPr>
          <p:spPr>
            <a:xfrm>
              <a:off x="4572000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842003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12006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382009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652012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922015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192018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462021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732024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002027" y="4329010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572000" y="5319021"/>
            <a:ext cx="2970033" cy="288032"/>
            <a:chOff x="4572000" y="5319021"/>
            <a:chExt cx="2970033" cy="288032"/>
          </a:xfrm>
          <a:solidFill>
            <a:schemeClr val="bg2"/>
          </a:solidFill>
        </p:grpSpPr>
        <p:sp>
          <p:nvSpPr>
            <p:cNvPr id="71" name="Rectangle 70"/>
            <p:cNvSpPr/>
            <p:nvPr/>
          </p:nvSpPr>
          <p:spPr>
            <a:xfrm>
              <a:off x="4572000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842003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112006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382009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652012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922015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192018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462021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732024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002027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272030" y="5319021"/>
              <a:ext cx="270003" cy="288032"/>
            </a:xfrm>
            <a:prstGeom prst="rect">
              <a:avLst/>
            </a:prstGeom>
            <a:grpFill/>
            <a:ln w="28575">
              <a:solidFill>
                <a:schemeClr val="bg2">
                  <a:lumMod val="90000"/>
                </a:schemeClr>
              </a:solidFill>
              <a:prstDash val="soli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813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 animBg="1"/>
      <p:bldP spid="5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1507</TotalTime>
  <Words>2799</Words>
  <Application>Microsoft Office PowerPoint</Application>
  <PresentationFormat>On-screen Show (4:3)</PresentationFormat>
  <Paragraphs>344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Consolas</vt:lpstr>
      <vt:lpstr>Tahoma</vt:lpstr>
      <vt:lpstr>Office Theme</vt:lpstr>
      <vt:lpstr>Containers</vt:lpstr>
      <vt:lpstr>STL</vt:lpstr>
      <vt:lpstr>STL</vt:lpstr>
      <vt:lpstr>STL</vt:lpstr>
      <vt:lpstr>STL - Ordered Containers</vt:lpstr>
      <vt:lpstr>STL - Unordered containers</vt:lpstr>
      <vt:lpstr>STL – Iterators</vt:lpstr>
      <vt:lpstr>STL – Iterators</vt:lpstr>
      <vt:lpstr>STL – Iterators</vt:lpstr>
      <vt:lpstr>STL – Insertion/deletion</vt:lpstr>
      <vt:lpstr>STL – insertion/deletion</vt:lpstr>
      <vt:lpstr>STL – insertion/deletion</vt:lpstr>
      <vt:lpstr>Range-for loop</vt:lpstr>
      <vt:lpstr>Algoritmy</vt:lpstr>
      <vt:lpstr>Algoritmy</vt:lpstr>
      <vt:lpstr>Algoritmy</vt:lpstr>
      <vt:lpstr>STL – Algoritmy</vt:lpstr>
      <vt:lpstr>C++20 - ranges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82</cp:revision>
  <dcterms:created xsi:type="dcterms:W3CDTF">2020-09-28T08:40:12Z</dcterms:created>
  <dcterms:modified xsi:type="dcterms:W3CDTF">2023-11-30T11:50:53Z</dcterms:modified>
</cp:coreProperties>
</file>