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81" r:id="rId15"/>
    <p:sldId id="278" r:id="rId16"/>
    <p:sldId id="279" r:id="rId17"/>
    <p:sldId id="282" r:id="rId18"/>
    <p:sldId id="28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37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EE02AF7-8BCE-4F50-9065-37399D4FE10A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002068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D76EFF8-6A04-4570-885C-2EA37EC46F2A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409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09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6886958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BFD003-0705-4257-8EC1-76A7D4BEFF45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97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7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698660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FDD8781-970E-4831-B22A-5457426405A2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223398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ECF5C7F-7781-4747-8447-C262DF411756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0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194156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CDE6E85-C2CA-4ADF-927B-DC6305180A51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788582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27.11.2023</a:t>
            </a:fld>
            <a:endParaRPr lang="cs-CZ" dirty="0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>
          <a:xfrm>
            <a:off x="0" y="3212976"/>
            <a:ext cx="9144000" cy="404664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6677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11/27/2023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706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Algorithms</a:t>
            </a:r>
            <a:endParaRPr lang="cs-CZ" noProof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1715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/>
              <a:t>Algoritmy</a:t>
            </a:r>
            <a:endParaRPr lang="en-US" altLang="en-US" noProof="1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A f</a:t>
            </a:r>
            <a:r>
              <a:rPr lang="cs-CZ" altLang="en-US" dirty="0"/>
              <a:t>un</a:t>
            </a:r>
            <a:r>
              <a:rPr lang="en-US" altLang="en-US" dirty="0" err="1"/>
              <a:t>ctor</a:t>
            </a:r>
            <a:r>
              <a:rPr lang="cs-CZ" altLang="en-US" dirty="0"/>
              <a:t> </a:t>
            </a:r>
            <a:r>
              <a:rPr lang="en-US" altLang="en-US" dirty="0"/>
              <a:t>may modify its contents</a:t>
            </a:r>
            <a:endParaRPr lang="cs-CZ" altLang="en-US" dirty="0"/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my_functor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  double </a:t>
            </a:r>
            <a:r>
              <a:rPr lang="en-US" altLang="en-US" dirty="0">
                <a:solidFill>
                  <a:srgbClr val="C00000"/>
                </a:solidFill>
              </a:rPr>
              <a:t>s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void operator()( </a:t>
            </a:r>
            <a:r>
              <a:rPr lang="en-US" altLang="en-US" dirty="0" err="1"/>
              <a:t>const</a:t>
            </a:r>
            <a:r>
              <a:rPr lang="en-US" altLang="en-US" dirty="0"/>
              <a:t> double &amp; x) { </a:t>
            </a:r>
            <a:r>
              <a:rPr lang="en-US" altLang="en-US" dirty="0">
                <a:solidFill>
                  <a:srgbClr val="C00000"/>
                </a:solidFill>
              </a:rPr>
              <a:t>s</a:t>
            </a:r>
            <a:r>
              <a:rPr lang="en-US" altLang="en-US" dirty="0"/>
              <a:t> += x;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my_functor</a:t>
            </a:r>
            <a:r>
              <a:rPr lang="en-US" altLang="en-US" dirty="0"/>
              <a:t>() : </a:t>
            </a:r>
            <a:r>
              <a:rPr lang="en-US" altLang="en-US" dirty="0">
                <a:solidFill>
                  <a:srgbClr val="C00000"/>
                </a:solidFill>
              </a:rPr>
              <a:t>s</a:t>
            </a:r>
            <a:r>
              <a:rPr lang="en-US" altLang="en-US" dirty="0"/>
              <a:t>( 0.0) {}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double sum(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my_functor</a:t>
            </a:r>
            <a:r>
              <a:rPr lang="en-US" altLang="en-US" dirty="0"/>
              <a:t> f =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 err="1"/>
              <a:t>my_functor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  return </a:t>
            </a:r>
            <a:r>
              <a:rPr lang="en-US" altLang="en-US" dirty="0" err="1"/>
              <a:t>f.</a:t>
            </a:r>
            <a:r>
              <a:rPr lang="en-US" altLang="en-US" dirty="0" err="1">
                <a:solidFill>
                  <a:srgbClr val="C00000"/>
                </a:solidFill>
              </a:rPr>
              <a:t>s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1"/>
            <a:r>
              <a:rPr lang="en-US" altLang="en-US" dirty="0"/>
              <a:t>Using lambda (the generated </a:t>
            </a:r>
            <a:r>
              <a:rPr lang="en-US" altLang="en-US" dirty="0" err="1"/>
              <a:t>functor</a:t>
            </a:r>
            <a:r>
              <a:rPr lang="en-US" altLang="en-US" dirty="0"/>
              <a:t> contains a reference to s)</a:t>
            </a:r>
          </a:p>
          <a:p>
            <a:pPr lvl="4"/>
            <a:r>
              <a:rPr lang="en-US" altLang="en-US" dirty="0"/>
              <a:t>double sum(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  <a:r>
              <a:rPr lang="cs-CZ" altLang="en-US" dirty="0"/>
              <a:t>   double s</a:t>
            </a:r>
            <a:r>
              <a:rPr lang="en-US" altLang="en-US" dirty="0"/>
              <a:t> = 0.0;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[&amp; s]( </a:t>
            </a:r>
            <a:r>
              <a:rPr lang="en-US" altLang="en-US" dirty="0" err="1"/>
              <a:t>const</a:t>
            </a:r>
            <a:r>
              <a:rPr lang="en-US" altLang="en-US" dirty="0"/>
              <a:t> double &amp; x){ s += x;});</a:t>
            </a:r>
          </a:p>
          <a:p>
            <a:pPr lvl="4"/>
            <a:r>
              <a:rPr lang="en-US" altLang="en-US" dirty="0"/>
              <a:t>    return s;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9641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1026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1524000"/>
            <a:ext cx="9144000" cy="823913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noProof="1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Lambda [C++11]</a:t>
            </a:r>
            <a:endParaRPr lang="cs-CZ" sz="4800" noProof="1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0771" name="Rectangle 1027"/>
          <p:cNvSpPr>
            <a:spLocks noGrp="1" noChangeArrowheads="1"/>
          </p:cNvSpPr>
          <p:nvPr>
            <p:ph type="subTitle" idx="4294967295"/>
          </p:nvPr>
        </p:nvSpPr>
        <p:spPr>
          <a:xfrm>
            <a:off x="152400" y="2667000"/>
            <a:ext cx="8839200" cy="3962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altLang="en-US" sz="3200" noProof="1">
              <a:solidFill>
                <a:schemeClr val="bg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627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expressions</a:t>
            </a:r>
            <a:endParaRPr lang="cs-CZ" altLang="en-US" dirty="0"/>
          </a:p>
        </p:txBody>
      </p:sp>
      <p:sp>
        <p:nvSpPr>
          <p:cNvPr id="162819" name="Content Placeholder 2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Lambda expression [C++11]</a:t>
            </a:r>
            <a:endParaRPr lang="cs-CZ" altLang="en-US" dirty="0"/>
          </a:p>
          <a:p>
            <a:r>
              <a:rPr lang="en-US" altLang="en-US" dirty="0"/>
              <a:t>  [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C00000"/>
                </a:solidFill>
              </a:rPr>
              <a:t>capture</a:t>
            </a:r>
            <a:r>
              <a:rPr lang="cs-CZ" altLang="en-US" dirty="0"/>
              <a:t> </a:t>
            </a:r>
            <a:r>
              <a:rPr lang="en-US" altLang="en-US" dirty="0"/>
              <a:t>](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C00000"/>
                </a:solidFill>
              </a:rPr>
              <a:t>params</a:t>
            </a:r>
            <a:r>
              <a:rPr lang="cs-CZ" altLang="en-US" dirty="0"/>
              <a:t> </a:t>
            </a:r>
            <a:r>
              <a:rPr lang="en-US" altLang="en-US" dirty="0"/>
              <a:t>)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C00000"/>
                </a:solidFill>
              </a:rPr>
              <a:t>mutable</a:t>
            </a:r>
            <a:r>
              <a:rPr lang="cs-CZ" altLang="en-US" dirty="0"/>
              <a:t> </a:t>
            </a:r>
            <a:r>
              <a:rPr lang="en-US" altLang="en-US" dirty="0"/>
              <a:t>-&gt; </a:t>
            </a:r>
            <a:r>
              <a:rPr lang="en-US" altLang="en-US" dirty="0" err="1">
                <a:solidFill>
                  <a:srgbClr val="C00000"/>
                </a:solidFill>
              </a:rPr>
              <a:t>rettype</a:t>
            </a:r>
            <a:r>
              <a:rPr lang="en-US" altLang="en-US" dirty="0"/>
              <a:t> { </a:t>
            </a:r>
            <a:r>
              <a:rPr lang="en-US" altLang="en-US" dirty="0">
                <a:solidFill>
                  <a:srgbClr val="C00000"/>
                </a:solidFill>
              </a:rPr>
              <a:t>body</a:t>
            </a:r>
            <a:r>
              <a:rPr lang="en-US" altLang="en-US" dirty="0"/>
              <a:t> }</a:t>
            </a:r>
            <a:endParaRPr lang="cs-CZ" altLang="en-US" dirty="0"/>
          </a:p>
          <a:p>
            <a:pPr lvl="2"/>
            <a:r>
              <a:rPr lang="en-US" altLang="en-US" dirty="0"/>
              <a:t>Declares a class</a:t>
            </a:r>
            <a:r>
              <a:rPr lang="cs-CZ" altLang="en-US" dirty="0"/>
              <a:t> similar to this sketch: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 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ftor</a:t>
            </a:r>
            <a:r>
              <a:rPr lang="en-US" altLang="en-US" dirty="0"/>
              <a:t>(</a:t>
            </a:r>
            <a:r>
              <a:rPr lang="cs-CZ" altLang="en-US" dirty="0"/>
              <a:t>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/>
              <a:t>plist</a:t>
            </a:r>
            <a:r>
              <a:rPr lang="en-US" altLang="en-US" dirty="0"/>
              <a:t>) : </a:t>
            </a:r>
            <a:r>
              <a:rPr lang="en-US" altLang="en-US" dirty="0" err="1"/>
              <a:t>vlist</a:t>
            </a:r>
            <a:r>
              <a:rPr lang="en-US" altLang="en-US" dirty="0"/>
              <a:t>( </a:t>
            </a:r>
            <a:r>
              <a:rPr lang="en-US" altLang="en-US" dirty="0" err="1"/>
              <a:t>plist</a:t>
            </a:r>
            <a:r>
              <a:rPr lang="en-US" altLang="en-US" dirty="0"/>
              <a:t>) ... {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rettype</a:t>
            </a:r>
            <a:r>
              <a:rPr lang="en-US" altLang="en-US" dirty="0"/>
              <a:t> operator()(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C00000"/>
                </a:solidFill>
              </a:rPr>
              <a:t>params</a:t>
            </a:r>
            <a:r>
              <a:rPr lang="cs-CZ" altLang="en-US" dirty="0"/>
              <a:t> </a:t>
            </a:r>
            <a:r>
              <a:rPr lang="en-US" altLang="en-US" dirty="0"/>
              <a:t>) </a:t>
            </a:r>
            <a:r>
              <a:rPr lang="en-US" altLang="en-US" dirty="0" err="1">
                <a:solidFill>
                  <a:srgbClr val="C00000"/>
                </a:solidFill>
              </a:rPr>
              <a:t>const</a:t>
            </a:r>
            <a:r>
              <a:rPr lang="en-US" altLang="en-US" dirty="0"/>
              <a:t> { body }</a:t>
            </a:r>
          </a:p>
          <a:p>
            <a:pPr lvl="4"/>
            <a:r>
              <a:rPr lang="en-US" altLang="en-US" dirty="0"/>
              <a:t>private: 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TList</a:t>
            </a:r>
            <a:r>
              <a:rPr lang="en-US" altLang="en-US" dirty="0"/>
              <a:t> ... </a:t>
            </a:r>
            <a:r>
              <a:rPr lang="en-US" altLang="en-US" dirty="0" err="1"/>
              <a:t>vlist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};</a:t>
            </a:r>
          </a:p>
          <a:p>
            <a:pPr lvl="3"/>
            <a:r>
              <a:rPr lang="en-US" altLang="en-US" dirty="0" err="1">
                <a:solidFill>
                  <a:srgbClr val="C00000"/>
                </a:solidFill>
              </a:rPr>
              <a:t>vlist</a:t>
            </a:r>
            <a:r>
              <a:rPr lang="en-US" altLang="en-US" dirty="0"/>
              <a:t> determined by local variables used in the</a:t>
            </a:r>
            <a:r>
              <a:rPr lang="cs-CZ" altLang="en-US" dirty="0"/>
              <a:t> body</a:t>
            </a:r>
          </a:p>
          <a:p>
            <a:pPr lvl="3"/>
            <a:r>
              <a:rPr lang="cs-CZ" altLang="en-US" dirty="0">
                <a:solidFill>
                  <a:srgbClr val="C00000"/>
                </a:solidFill>
              </a:rPr>
              <a:t>TList</a:t>
            </a:r>
            <a:r>
              <a:rPr lang="cs-CZ" altLang="en-US" dirty="0"/>
              <a:t> </a:t>
            </a:r>
            <a:r>
              <a:rPr lang="en-US" altLang="en-US" dirty="0"/>
              <a:t>determined by their types and adjusted by</a:t>
            </a:r>
            <a:r>
              <a:rPr lang="cs-CZ" altLang="en-US" dirty="0"/>
              <a:t> capture</a:t>
            </a:r>
          </a:p>
          <a:p>
            <a:pPr lvl="3"/>
            <a:r>
              <a:rPr lang="cs-CZ" altLang="en-US" dirty="0"/>
              <a:t>operator</a:t>
            </a:r>
            <a:r>
              <a:rPr lang="en-US" altLang="en-US" dirty="0"/>
              <a:t>() is </a:t>
            </a:r>
            <a:r>
              <a:rPr lang="en-US" altLang="en-US" dirty="0" err="1">
                <a:solidFill>
                  <a:srgbClr val="C00000"/>
                </a:solidFill>
              </a:rPr>
              <a:t>const</a:t>
            </a:r>
            <a:r>
              <a:rPr lang="en-US" altLang="en-US" dirty="0"/>
              <a:t> if</a:t>
            </a:r>
            <a:r>
              <a:rPr lang="cs-CZ" altLang="en-US" dirty="0"/>
              <a:t> </a:t>
            </a:r>
            <a:r>
              <a:rPr lang="cs-CZ" altLang="en-US" dirty="0">
                <a:solidFill>
                  <a:srgbClr val="C00000"/>
                </a:solidFill>
              </a:rPr>
              <a:t>mutable</a:t>
            </a:r>
            <a:r>
              <a:rPr lang="en-US" altLang="en-US" dirty="0"/>
              <a:t> not present</a:t>
            </a:r>
            <a:endParaRPr lang="cs-CZ" altLang="en-US" dirty="0"/>
          </a:p>
          <a:p>
            <a:pPr lvl="2"/>
            <a:r>
              <a:rPr lang="en-US" altLang="en-US" dirty="0"/>
              <a:t>The lambda expression corresponds to creation of an anonymous object</a:t>
            </a:r>
            <a:endParaRPr lang="cs-CZ" altLang="en-US" dirty="0"/>
          </a:p>
          <a:p>
            <a:pPr lvl="4"/>
            <a:r>
              <a:rPr lang="cs-CZ" altLang="en-US" dirty="0"/>
              <a:t>ftor</a:t>
            </a:r>
            <a:r>
              <a:rPr lang="en-US" altLang="en-US" dirty="0"/>
              <a:t>( </a:t>
            </a:r>
            <a:r>
              <a:rPr lang="en-US" altLang="en-US" dirty="0" err="1"/>
              <a:t>vlist</a:t>
            </a:r>
            <a:r>
              <a:rPr lang="en-US" altLang="en-US" dirty="0"/>
              <a:t> ...)</a:t>
            </a:r>
          </a:p>
        </p:txBody>
      </p:sp>
    </p:spTree>
    <p:extLst>
      <p:ext uri="{BB962C8B-B14F-4D97-AF65-F5344CB8AC3E}">
        <p14:creationId xmlns:p14="http://schemas.microsoft.com/office/powerpoint/2010/main" val="37435982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expressions </a:t>
            </a:r>
            <a:r>
              <a:rPr lang="cs-CZ" altLang="en-US"/>
              <a:t>– </a:t>
            </a:r>
            <a:r>
              <a:rPr lang="en-US" altLang="en-US"/>
              <a:t>return types</a:t>
            </a:r>
            <a:endParaRPr lang="cs-CZ" altLang="en-US" dirty="0"/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Lambda: The return type of the operator()</a:t>
            </a:r>
            <a:endParaRPr lang="cs-CZ" altLang="en-US" dirty="0"/>
          </a:p>
          <a:p>
            <a:pPr lvl="2"/>
            <a:r>
              <a:rPr lang="en-US" altLang="en-US" dirty="0"/>
              <a:t>Explicitly defined</a:t>
            </a:r>
            <a:endParaRPr lang="cs-CZ" altLang="en-US" dirty="0"/>
          </a:p>
          <a:p>
            <a:pPr lvl="4"/>
            <a:r>
              <a:rPr lang="en-US" altLang="en-US" dirty="0"/>
              <a:t>[]()</a:t>
            </a:r>
            <a:r>
              <a:rPr lang="cs-CZ" altLang="en-US" dirty="0"/>
              <a:t> </a:t>
            </a:r>
            <a:r>
              <a:rPr lang="en-US" altLang="en-US" dirty="0"/>
              <a:t>-&gt;</a:t>
            </a:r>
            <a:r>
              <a:rPr lang="cs-CZ" altLang="en-US" dirty="0"/>
              <a:t> </a:t>
            </a:r>
            <a:r>
              <a:rPr lang="en-US" altLang="en-US" dirty="0" err="1"/>
              <a:t>int</a:t>
            </a:r>
            <a:r>
              <a:rPr lang="en-US" altLang="en-US" dirty="0"/>
              <a:t> { </a:t>
            </a:r>
            <a:r>
              <a:rPr lang="cs-CZ" altLang="en-US" dirty="0"/>
              <a:t>/*</a:t>
            </a:r>
            <a:r>
              <a:rPr lang="en-US" altLang="en-US" dirty="0"/>
              <a:t>...</a:t>
            </a:r>
            <a:r>
              <a:rPr lang="cs-CZ" altLang="en-US" dirty="0"/>
              <a:t>*/</a:t>
            </a:r>
            <a:r>
              <a:rPr lang="en-US" altLang="en-US" dirty="0"/>
              <a:t> }</a:t>
            </a:r>
          </a:p>
          <a:p>
            <a:pPr lvl="2"/>
            <a:r>
              <a:rPr lang="en-US" altLang="en-US" dirty="0"/>
              <a:t>Automatically derived</a:t>
            </a:r>
          </a:p>
          <a:p>
            <a:pPr lvl="3"/>
            <a:r>
              <a:rPr lang="en-US" altLang="en-US" dirty="0"/>
              <a:t>All the return statements inside must return the same type</a:t>
            </a:r>
            <a:endParaRPr lang="cs-CZ" altLang="en-US" dirty="0"/>
          </a:p>
          <a:p>
            <a:pPr lvl="4"/>
            <a:r>
              <a:rPr lang="en-US" altLang="en-US" dirty="0"/>
              <a:t>[]() { /*...*/ r</a:t>
            </a:r>
            <a:r>
              <a:rPr lang="cs-CZ" altLang="en-US" dirty="0"/>
              <a:t>eturn </a:t>
            </a:r>
            <a:r>
              <a:rPr lang="en-US" altLang="en-US" dirty="0"/>
              <a:t>/*...*/; }</a:t>
            </a:r>
          </a:p>
          <a:p>
            <a:pPr lvl="2"/>
            <a:r>
              <a:rPr lang="cs-CZ" altLang="en-US" dirty="0"/>
              <a:t>void</a:t>
            </a:r>
            <a:r>
              <a:rPr lang="en-US" altLang="en-US" dirty="0"/>
              <a:t> otherwise</a:t>
            </a:r>
          </a:p>
          <a:p>
            <a:pPr lvl="4"/>
            <a:r>
              <a:rPr lang="en-US" altLang="en-US" dirty="0"/>
              <a:t>[]() { /*...*/ }</a:t>
            </a:r>
          </a:p>
          <a:p>
            <a:pPr lvl="3"/>
            <a:endParaRPr lang="en-US" altLang="en-US" dirty="0"/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This return type syntax is also available with named functions [C++14]</a:t>
            </a:r>
          </a:p>
          <a:p>
            <a:pPr lvl="2"/>
            <a:r>
              <a:rPr lang="en-US" altLang="en-US" dirty="0"/>
              <a:t>Explicitly defined</a:t>
            </a:r>
          </a:p>
          <a:p>
            <a:pPr lvl="3"/>
            <a:r>
              <a:rPr lang="en-US" altLang="en-US" dirty="0"/>
              <a:t>Useful when the return type depends on the arguments (via </a:t>
            </a:r>
            <a:r>
              <a:rPr lang="en-US" altLang="en-US" dirty="0" err="1"/>
              <a:t>decltype</a:t>
            </a:r>
            <a:r>
              <a:rPr lang="en-US" altLang="en-US" dirty="0"/>
              <a:t> etc.)</a:t>
            </a:r>
          </a:p>
          <a:p>
            <a:pPr lvl="3"/>
            <a:r>
              <a:rPr lang="en-US" altLang="en-US" dirty="0"/>
              <a:t>Or when the return type name is nested in the class scope of the (member) function</a:t>
            </a:r>
          </a:p>
          <a:p>
            <a:pPr lvl="4"/>
            <a:r>
              <a:rPr lang="en-US" altLang="en-US" dirty="0"/>
              <a:t>auto f() -&gt; </a:t>
            </a:r>
            <a:r>
              <a:rPr lang="en-US" altLang="en-US" dirty="0" err="1"/>
              <a:t>int</a:t>
            </a:r>
            <a:r>
              <a:rPr lang="en-US" altLang="en-US" dirty="0"/>
              <a:t>;		// same as </a:t>
            </a:r>
            <a:r>
              <a:rPr lang="en-US" altLang="en-US" dirty="0" err="1"/>
              <a:t>int</a:t>
            </a:r>
            <a:r>
              <a:rPr lang="en-US" altLang="en-US" dirty="0"/>
              <a:t> f();</a:t>
            </a:r>
          </a:p>
          <a:p>
            <a:pPr lvl="2"/>
            <a:r>
              <a:rPr lang="en-US" altLang="en-US" dirty="0"/>
              <a:t>Automatically derived</a:t>
            </a:r>
          </a:p>
          <a:p>
            <a:pPr lvl="3"/>
            <a:r>
              <a:rPr lang="en-US" altLang="en-US" dirty="0"/>
              <a:t>Only in function definition, not in forward declarations</a:t>
            </a:r>
          </a:p>
          <a:p>
            <a:pPr lvl="3"/>
            <a:r>
              <a:rPr lang="en-US" altLang="en-US" dirty="0"/>
              <a:t>Therefore applicable to inline, i.e. short functions</a:t>
            </a:r>
          </a:p>
          <a:p>
            <a:pPr lvl="4"/>
            <a:r>
              <a:rPr lang="en-US" altLang="en-US" dirty="0"/>
              <a:t>auto f() { /*...*/ return /*...*/; }</a:t>
            </a:r>
          </a:p>
          <a:p>
            <a:pPr lvl="3"/>
            <a:r>
              <a:rPr lang="en-US" altLang="en-US" dirty="0"/>
              <a:t>Also available as (universal or </a:t>
            </a:r>
            <a:r>
              <a:rPr lang="en-US" altLang="en-US" dirty="0" err="1"/>
              <a:t>const</a:t>
            </a:r>
            <a:r>
              <a:rPr lang="en-US" altLang="en-US" dirty="0"/>
              <a:t>) reference</a:t>
            </a:r>
          </a:p>
          <a:p>
            <a:pPr lvl="4"/>
            <a:r>
              <a:rPr lang="en-US" altLang="en-US" dirty="0"/>
              <a:t>auto &amp;&amp; g() { /*...*/ return /*...*/; }</a:t>
            </a:r>
          </a:p>
          <a:p>
            <a:pPr lvl="4"/>
            <a:endParaRPr lang="en-US" altLang="en-US" dirty="0"/>
          </a:p>
          <a:p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4377328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Lambda expressions </a:t>
            </a:r>
            <a:r>
              <a:rPr lang="cs-CZ" altLang="en-US" dirty="0"/>
              <a:t>– </a:t>
            </a:r>
            <a:r>
              <a:rPr lang="en-US" altLang="en-US" dirty="0"/>
              <a:t>generic parameter types</a:t>
            </a:r>
            <a:endParaRPr lang="cs-CZ" altLang="en-US" dirty="0"/>
          </a:p>
        </p:txBody>
      </p:sp>
      <p:sp>
        <p:nvSpPr>
          <p:cNvPr id="163843" name="Content Placeholder 2"/>
          <p:cNvSpPr>
            <a:spLocks noGrp="1"/>
          </p:cNvSpPr>
          <p:nvPr>
            <p:ph idx="1"/>
          </p:nvPr>
        </p:nvSpPr>
        <p:spPr>
          <a:xfrm>
            <a:off x="71438" y="458788"/>
            <a:ext cx="9001125" cy="5940425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Generic lambdas [C++14]</a:t>
            </a:r>
          </a:p>
          <a:p>
            <a:pPr lvl="2"/>
            <a:r>
              <a:rPr lang="en-US" altLang="en-US" dirty="0"/>
              <a:t>Lambda parameters may be declared generic using auto</a:t>
            </a:r>
          </a:p>
          <a:p>
            <a:pPr lvl="4"/>
            <a:r>
              <a:rPr lang="en-US" altLang="en-US" dirty="0"/>
              <a:t>[](</a:t>
            </a:r>
            <a:r>
              <a:rPr lang="en-US" altLang="en-US" dirty="0">
                <a:solidFill>
                  <a:srgbClr val="C00000"/>
                </a:solidFill>
              </a:rPr>
              <a:t>auto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auto &amp;&amp; </a:t>
            </a:r>
            <a:r>
              <a:rPr lang="en-US" altLang="en-US" dirty="0"/>
              <a:t>y)</a:t>
            </a:r>
            <a:r>
              <a:rPr lang="cs-CZ" altLang="en-US" dirty="0"/>
              <a:t> </a:t>
            </a:r>
            <a:r>
              <a:rPr lang="en-US" altLang="en-US" dirty="0"/>
              <a:t>{ </a:t>
            </a:r>
            <a:r>
              <a:rPr lang="cs-CZ" altLang="en-US" dirty="0"/>
              <a:t>/*</a:t>
            </a:r>
            <a:r>
              <a:rPr lang="en-US" altLang="en-US" dirty="0"/>
              <a:t>...</a:t>
            </a:r>
            <a:r>
              <a:rPr lang="cs-CZ" altLang="en-US" dirty="0"/>
              <a:t>*/</a:t>
            </a:r>
            <a:r>
              <a:rPr lang="en-US" altLang="en-US" dirty="0"/>
              <a:t> }</a:t>
            </a:r>
          </a:p>
          <a:p>
            <a:pPr lvl="2"/>
            <a:r>
              <a:rPr lang="en-US" altLang="en-US" dirty="0"/>
              <a:t>It will generate a </a:t>
            </a:r>
            <a:r>
              <a:rPr lang="en-US" altLang="en-US" dirty="0" err="1"/>
              <a:t>functor</a:t>
            </a:r>
            <a:r>
              <a:rPr lang="en-US" altLang="en-US" dirty="0"/>
              <a:t> with generic (template) operator()</a:t>
            </a:r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ftor</a:t>
            </a:r>
            <a:r>
              <a:rPr lang="en-US" altLang="en-US" dirty="0"/>
              <a:t> { public:</a:t>
            </a:r>
          </a:p>
          <a:p>
            <a:pPr lvl="4"/>
            <a:r>
              <a:rPr lang="en-US" altLang="en-US" dirty="0"/>
              <a:t>  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U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  void operator()(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U &amp;&amp; </a:t>
            </a:r>
            <a:r>
              <a:rPr lang="en-US" altLang="en-US" dirty="0"/>
              <a:t>y) </a:t>
            </a:r>
            <a:r>
              <a:rPr lang="en-US" altLang="en-US" dirty="0" err="1"/>
              <a:t>const</a:t>
            </a:r>
            <a:endParaRPr lang="en-US" altLang="en-US" dirty="0"/>
          </a:p>
          <a:p>
            <a:pPr lvl="4"/>
            <a:r>
              <a:rPr lang="en-US" altLang="en-US" dirty="0"/>
              <a:t>  { /*...*/ }</a:t>
            </a:r>
          </a:p>
          <a:p>
            <a:pPr lvl="4"/>
            <a:r>
              <a:rPr lang="en-US" altLang="en-US" dirty="0"/>
              <a:t>};</a:t>
            </a:r>
          </a:p>
          <a:p>
            <a:pPr lvl="2"/>
            <a:r>
              <a:rPr lang="en-US" altLang="en-US" dirty="0"/>
              <a:t>Explicitly </a:t>
            </a:r>
            <a:r>
              <a:rPr lang="en-US" altLang="en-US" dirty="0" err="1"/>
              <a:t>templated</a:t>
            </a:r>
            <a:r>
              <a:rPr lang="en-US" altLang="en-US" dirty="0"/>
              <a:t> lambdas [C++20]</a:t>
            </a:r>
          </a:p>
          <a:p>
            <a:pPr lvl="3"/>
            <a:r>
              <a:rPr lang="en-US" altLang="en-US" dirty="0"/>
              <a:t>C++ has finally merged all the four kinds of parentheses into one syntactic construct!</a:t>
            </a:r>
          </a:p>
          <a:p>
            <a:pPr lvl="4"/>
            <a:r>
              <a:rPr lang="en-US" altLang="en-US" dirty="0"/>
              <a:t>[]&lt; </a:t>
            </a:r>
            <a:r>
              <a:rPr lang="en-US" altLang="en-US" dirty="0" err="1"/>
              <a:t>typename</a:t>
            </a:r>
            <a:r>
              <a:rPr lang="en-US" altLang="en-US" dirty="0"/>
              <a:t> T, </a:t>
            </a:r>
            <a:r>
              <a:rPr lang="en-US" altLang="en-US" dirty="0" err="1"/>
              <a:t>typename</a:t>
            </a:r>
            <a:r>
              <a:rPr lang="en-US" altLang="en-US" dirty="0"/>
              <a:t> U&gt;(T x, U &amp;&amp; y){ /*...*/ }</a:t>
            </a:r>
          </a:p>
          <a:p>
            <a:pPr lvl="3"/>
            <a:endParaRPr lang="en-US" altLang="en-US" dirty="0"/>
          </a:p>
          <a:p>
            <a:pPr lvl="1"/>
            <a:r>
              <a:rPr lang="en-US" altLang="en-US" dirty="0"/>
              <a:t>Conversely, named functions allow auto parameters [C++20]</a:t>
            </a:r>
          </a:p>
          <a:p>
            <a:pPr lvl="4"/>
            <a:r>
              <a:rPr lang="en-US" altLang="en-US" dirty="0"/>
              <a:t>void f(</a:t>
            </a:r>
            <a:r>
              <a:rPr lang="en-US" altLang="en-US" dirty="0">
                <a:solidFill>
                  <a:srgbClr val="C00000"/>
                </a:solidFill>
              </a:rPr>
              <a:t>auto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auto &amp;&amp; </a:t>
            </a:r>
            <a:r>
              <a:rPr lang="en-US" altLang="en-US" dirty="0"/>
              <a:t>y)</a:t>
            </a:r>
            <a:r>
              <a:rPr lang="cs-CZ" altLang="en-US" dirty="0"/>
              <a:t> </a:t>
            </a:r>
            <a:endParaRPr lang="en-US" altLang="en-US" dirty="0"/>
          </a:p>
          <a:p>
            <a:pPr lvl="4"/>
            <a:r>
              <a:rPr lang="en-US" altLang="en-US" dirty="0"/>
              <a:t>{ </a:t>
            </a:r>
            <a:r>
              <a:rPr lang="cs-CZ" altLang="en-US" dirty="0"/>
              <a:t>/*</a:t>
            </a:r>
            <a:r>
              <a:rPr lang="en-US" altLang="en-US" dirty="0"/>
              <a:t>...</a:t>
            </a:r>
            <a:r>
              <a:rPr lang="cs-CZ" altLang="en-US" dirty="0"/>
              <a:t>*/</a:t>
            </a:r>
            <a:r>
              <a:rPr lang="en-US" altLang="en-US" dirty="0"/>
              <a:t> }</a:t>
            </a:r>
          </a:p>
          <a:p>
            <a:pPr lvl="2"/>
            <a:r>
              <a:rPr lang="en-US" altLang="en-US" dirty="0"/>
              <a:t>As a shortcut for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, </a:t>
            </a:r>
            <a:r>
              <a:rPr lang="en-US" altLang="en-US" dirty="0" err="1"/>
              <a:t>typename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U</a:t>
            </a:r>
            <a:r>
              <a:rPr lang="en-US" altLang="en-US" dirty="0"/>
              <a:t>&gt;</a:t>
            </a:r>
          </a:p>
          <a:p>
            <a:pPr lvl="4"/>
            <a:r>
              <a:rPr lang="en-US" altLang="en-US" dirty="0"/>
              <a:t>void f(</a:t>
            </a:r>
            <a:r>
              <a:rPr lang="en-US" altLang="en-US" dirty="0">
                <a:solidFill>
                  <a:srgbClr val="C00000"/>
                </a:solidFill>
              </a:rPr>
              <a:t>T</a:t>
            </a:r>
            <a:r>
              <a:rPr lang="en-US" altLang="en-US" dirty="0"/>
              <a:t> x, </a:t>
            </a:r>
            <a:r>
              <a:rPr lang="en-US" altLang="en-US" dirty="0">
                <a:solidFill>
                  <a:srgbClr val="C00000"/>
                </a:solidFill>
              </a:rPr>
              <a:t>U &amp;&amp; </a:t>
            </a:r>
            <a:r>
              <a:rPr lang="en-US" altLang="en-US" dirty="0"/>
              <a:t>y)</a:t>
            </a:r>
          </a:p>
          <a:p>
            <a:pPr lvl="4"/>
            <a:r>
              <a:rPr lang="en-US" altLang="en-US" dirty="0"/>
              <a:t>{ /*...*/ }</a:t>
            </a:r>
          </a:p>
        </p:txBody>
      </p:sp>
    </p:spTree>
    <p:extLst>
      <p:ext uri="{BB962C8B-B14F-4D97-AF65-F5344CB8AC3E}">
        <p14:creationId xmlns:p14="http://schemas.microsoft.com/office/powerpoint/2010/main" val="10366031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Lambda expressions </a:t>
            </a:r>
            <a:r>
              <a:rPr lang="cs-CZ" altLang="en-US" dirty="0"/>
              <a:t>– capture</a:t>
            </a:r>
          </a:p>
        </p:txBody>
      </p:sp>
      <p:sp>
        <p:nvSpPr>
          <p:cNvPr id="164867" name="Content Placeholder 2"/>
          <p:cNvSpPr>
            <a:spLocks noGrp="1"/>
          </p:cNvSpPr>
          <p:nvPr>
            <p:ph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1"/>
            <a:r>
              <a:rPr lang="en-US" altLang="en-US" dirty="0"/>
              <a:t>Capture</a:t>
            </a:r>
          </a:p>
          <a:p>
            <a:pPr lvl="2"/>
            <a:r>
              <a:rPr lang="en-US" altLang="en-US" dirty="0"/>
              <a:t>Defines which external variables are accessible and how</a:t>
            </a:r>
            <a:endParaRPr lang="cs-CZ" altLang="en-US" dirty="0"/>
          </a:p>
          <a:p>
            <a:pPr lvl="3"/>
            <a:r>
              <a:rPr lang="en-US" altLang="en-US" dirty="0"/>
              <a:t>local variables in the enclosing function</a:t>
            </a:r>
            <a:endParaRPr lang="cs-CZ" altLang="en-US" dirty="0"/>
          </a:p>
          <a:p>
            <a:pPr lvl="3"/>
            <a:r>
              <a:rPr lang="cs-CZ" altLang="en-US" i="1" dirty="0"/>
              <a:t>this</a:t>
            </a:r>
            <a:r>
              <a:rPr lang="en-US" altLang="en-US" dirty="0"/>
              <a:t>, if used in a member function</a:t>
            </a:r>
            <a:endParaRPr lang="cs-CZ" altLang="en-US" dirty="0"/>
          </a:p>
          <a:p>
            <a:pPr lvl="2"/>
            <a:r>
              <a:rPr lang="en-US" altLang="en-US" dirty="0"/>
              <a:t>Determines the data members of the </a:t>
            </a:r>
            <a:r>
              <a:rPr lang="en-US" altLang="en-US" dirty="0" err="1"/>
              <a:t>functor</a:t>
            </a:r>
            <a:endParaRPr lang="cs-CZ" altLang="en-US" dirty="0"/>
          </a:p>
          <a:p>
            <a:pPr lvl="2"/>
            <a:r>
              <a:rPr lang="en-US" altLang="en-US" dirty="0"/>
              <a:t>Explicit capture</a:t>
            </a:r>
            <a:endParaRPr lang="cs-CZ" altLang="en-US" dirty="0"/>
          </a:p>
          <a:p>
            <a:pPr lvl="3"/>
            <a:r>
              <a:rPr lang="en-US" altLang="en-US" dirty="0"/>
              <a:t>The external variables explicitly listed</a:t>
            </a:r>
            <a:r>
              <a:rPr lang="cs-CZ" altLang="en-US" dirty="0"/>
              <a:t> </a:t>
            </a:r>
            <a:r>
              <a:rPr lang="en-US" altLang="en-US" dirty="0"/>
              <a:t>in</a:t>
            </a:r>
            <a:r>
              <a:rPr lang="cs-CZ" altLang="en-US" dirty="0"/>
              <a:t> </a:t>
            </a:r>
            <a:r>
              <a:rPr lang="cs-CZ" altLang="en-US" i="1" dirty="0"/>
              <a:t>capture</a:t>
            </a:r>
            <a:endParaRPr lang="cs-CZ" altLang="en-US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i="1" dirty="0" err="1">
                <a:solidFill>
                  <a:srgbClr val="FF0000"/>
                </a:solidFill>
              </a:rPr>
              <a:t>a,&amp;b,c,&amp;d</a:t>
            </a:r>
            <a:r>
              <a:rPr lang="cs-CZ" altLang="en-US" dirty="0">
                <a:solidFill>
                  <a:srgbClr val="FF0000"/>
                </a:solidFill>
              </a:rPr>
              <a:t>,this</a:t>
            </a:r>
            <a:r>
              <a:rPr lang="en-US" altLang="en-US" dirty="0"/>
              <a:t>]</a:t>
            </a:r>
            <a:endParaRPr lang="cs-CZ" altLang="en-US" dirty="0"/>
          </a:p>
          <a:p>
            <a:pPr lvl="3"/>
            <a:r>
              <a:rPr lang="en-US" altLang="en-US" dirty="0"/>
              <a:t>variables marked</a:t>
            </a:r>
            <a:r>
              <a:rPr lang="cs-CZ" altLang="en-US" dirty="0"/>
              <a:t> </a:t>
            </a:r>
            <a:r>
              <a:rPr lang="en-US" altLang="en-US" i="1" dirty="0">
                <a:solidFill>
                  <a:srgbClr val="FF0000"/>
                </a:solidFill>
              </a:rPr>
              <a:t>&amp;</a:t>
            </a:r>
            <a:r>
              <a:rPr lang="cs-CZ" altLang="en-US" i="1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passed by reference, the others by value</a:t>
            </a:r>
            <a:endParaRPr lang="cs-CZ" altLang="en-US" dirty="0"/>
          </a:p>
          <a:p>
            <a:pPr lvl="3"/>
            <a:r>
              <a:rPr lang="cs-CZ" altLang="en-US" dirty="0"/>
              <a:t>when returning lambdas from functions, beware of the lifetime of referenced variables</a:t>
            </a:r>
            <a:endParaRPr lang="en-US" altLang="en-US" dirty="0"/>
          </a:p>
          <a:p>
            <a:pPr lvl="2"/>
            <a:r>
              <a:rPr lang="en-US" altLang="en-US" dirty="0"/>
              <a:t>Implicit capture</a:t>
            </a:r>
            <a:endParaRPr lang="cs-CZ" altLang="en-US" dirty="0"/>
          </a:p>
          <a:p>
            <a:pPr lvl="3"/>
            <a:r>
              <a:rPr lang="en-US" altLang="en-US" dirty="0"/>
              <a:t>The required external variables determined automatically by the compiler</a:t>
            </a:r>
            <a:r>
              <a:rPr lang="cs-CZ" altLang="en-US" dirty="0"/>
              <a:t>,</a:t>
            </a:r>
            <a:br>
              <a:rPr lang="en-US" altLang="en-US" dirty="0"/>
            </a:br>
            <a:r>
              <a:rPr lang="cs-CZ" altLang="en-US" i="1" dirty="0"/>
              <a:t>capture </a:t>
            </a:r>
            <a:r>
              <a:rPr lang="en-US" altLang="en-US" dirty="0"/>
              <a:t>defines the mode of passing</a:t>
            </a:r>
            <a:endParaRPr lang="en-US" altLang="en-US" i="1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i="1" dirty="0">
                <a:solidFill>
                  <a:srgbClr val="FF0000"/>
                </a:solidFill>
              </a:rPr>
              <a:t>=</a:t>
            </a:r>
            <a:r>
              <a:rPr lang="en-US" altLang="en-US" dirty="0"/>
              <a:t>]</a:t>
            </a:r>
            <a:endParaRPr lang="cs-CZ" altLang="en-US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i="1" dirty="0">
                <a:solidFill>
                  <a:srgbClr val="FF0000"/>
                </a:solidFill>
              </a:rPr>
              <a:t>=</a:t>
            </a:r>
            <a:r>
              <a:rPr lang="cs-CZ" altLang="en-US" i="1" dirty="0">
                <a:solidFill>
                  <a:srgbClr val="FF0000"/>
                </a:solidFill>
              </a:rPr>
              <a:t>,</a:t>
            </a:r>
            <a:r>
              <a:rPr lang="en-US" altLang="en-US" i="1" dirty="0">
                <a:solidFill>
                  <a:srgbClr val="FF0000"/>
                </a:solidFill>
              </a:rPr>
              <a:t>&amp;</a:t>
            </a:r>
            <a:r>
              <a:rPr lang="en-US" altLang="en-US" i="1" dirty="0" err="1">
                <a:solidFill>
                  <a:srgbClr val="FF0000"/>
                </a:solidFill>
              </a:rPr>
              <a:t>b,&amp;d</a:t>
            </a:r>
            <a:r>
              <a:rPr lang="en-US" altLang="en-US" dirty="0"/>
              <a:t>]</a:t>
            </a:r>
            <a:endParaRPr lang="cs-CZ" altLang="en-US" dirty="0"/>
          </a:p>
          <a:p>
            <a:pPr lvl="3"/>
            <a:r>
              <a:rPr lang="en-US" altLang="en-US" dirty="0"/>
              <a:t>passed by value, the listed exceptions by reference</a:t>
            </a:r>
            <a:endParaRPr lang="cs-CZ" altLang="en-US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i="1" dirty="0">
                <a:solidFill>
                  <a:srgbClr val="FF0000"/>
                </a:solidFill>
              </a:rPr>
              <a:t>&amp;</a:t>
            </a:r>
            <a:r>
              <a:rPr lang="en-US" altLang="en-US" dirty="0"/>
              <a:t>]</a:t>
            </a:r>
            <a:endParaRPr lang="cs-CZ" altLang="en-US" dirty="0"/>
          </a:p>
          <a:p>
            <a:pPr lvl="4">
              <a:buFont typeface="Wingdings" pitchFamily="2" charset="2"/>
              <a:buNone/>
            </a:pPr>
            <a:r>
              <a:rPr lang="en-US" altLang="en-US" dirty="0"/>
              <a:t>[</a:t>
            </a:r>
            <a:r>
              <a:rPr lang="en-US" altLang="en-US" i="1" dirty="0">
                <a:solidFill>
                  <a:srgbClr val="FF0000"/>
                </a:solidFill>
              </a:rPr>
              <a:t>&amp;</a:t>
            </a:r>
            <a:r>
              <a:rPr lang="cs-CZ" altLang="en-US" i="1" dirty="0">
                <a:solidFill>
                  <a:srgbClr val="FF0000"/>
                </a:solidFill>
              </a:rPr>
              <a:t>,</a:t>
            </a:r>
            <a:r>
              <a:rPr lang="en-US" altLang="en-US" i="1" dirty="0" err="1">
                <a:solidFill>
                  <a:srgbClr val="FF0000"/>
                </a:solidFill>
              </a:rPr>
              <a:t>a,c</a:t>
            </a:r>
            <a:r>
              <a:rPr lang="en-US" altLang="en-US" dirty="0"/>
              <a:t>]</a:t>
            </a:r>
            <a:endParaRPr lang="cs-CZ" altLang="en-US" dirty="0"/>
          </a:p>
          <a:p>
            <a:pPr lvl="3"/>
            <a:r>
              <a:rPr lang="en-US" altLang="en-US" dirty="0"/>
              <a:t>passed by reference, the listed exceptions by value</a:t>
            </a:r>
          </a:p>
          <a:p>
            <a:pPr lvl="2"/>
            <a:r>
              <a:rPr lang="en-US" altLang="en-US" dirty="0"/>
              <a:t>Explicitly initialized capture [C++14]</a:t>
            </a:r>
          </a:p>
          <a:p>
            <a:pPr lvl="4"/>
            <a:r>
              <a:rPr lang="en-US" altLang="en-US" dirty="0"/>
              <a:t>[</a:t>
            </a:r>
            <a:r>
              <a:rPr lang="en-US" altLang="en-US" dirty="0">
                <a:solidFill>
                  <a:srgbClr val="C00000"/>
                </a:solidFill>
              </a:rPr>
              <a:t>x</a:t>
            </a:r>
            <a:r>
              <a:rPr lang="en-US" altLang="en-US" dirty="0"/>
              <a:t>=</a:t>
            </a:r>
            <a:r>
              <a:rPr lang="en-US" altLang="en-US" dirty="0" err="1"/>
              <a:t>std</a:t>
            </a:r>
            <a:r>
              <a:rPr lang="en-US" altLang="en-US" dirty="0"/>
              <a:t>::move(a),</a:t>
            </a:r>
            <a:r>
              <a:rPr lang="en-US" altLang="en-US" dirty="0">
                <a:solidFill>
                  <a:srgbClr val="C00000"/>
                </a:solidFill>
              </a:rPr>
              <a:t>&amp;y</a:t>
            </a:r>
            <a:r>
              <a:rPr lang="en-US" altLang="en-US" dirty="0"/>
              <a:t>=b[i]]</a:t>
            </a:r>
          </a:p>
          <a:p>
            <a:pPr lvl="3"/>
            <a:r>
              <a:rPr lang="en-US" altLang="en-US" dirty="0"/>
              <a:t>works as if the following declarations were visible inside the lambda</a:t>
            </a:r>
          </a:p>
          <a:p>
            <a:pPr lvl="4"/>
            <a:r>
              <a:rPr lang="en-US" altLang="en-US" dirty="0">
                <a:solidFill>
                  <a:srgbClr val="C00000"/>
                </a:solidFill>
              </a:rPr>
              <a:t>auto x</a:t>
            </a:r>
            <a:r>
              <a:rPr lang="en-US" altLang="en-US" dirty="0"/>
              <a:t>=</a:t>
            </a:r>
            <a:r>
              <a:rPr lang="en-US" altLang="en-US" dirty="0" err="1"/>
              <a:t>std</a:t>
            </a:r>
            <a:r>
              <a:rPr lang="en-US" altLang="en-US" dirty="0"/>
              <a:t>::move(a); auto </a:t>
            </a:r>
            <a:r>
              <a:rPr lang="en-US" altLang="en-US" dirty="0">
                <a:solidFill>
                  <a:srgbClr val="C00000"/>
                </a:solidFill>
              </a:rPr>
              <a:t>&amp;&amp; y</a:t>
            </a:r>
            <a:r>
              <a:rPr lang="en-US" altLang="en-US" dirty="0"/>
              <a:t>=b[i];</a:t>
            </a:r>
          </a:p>
          <a:p>
            <a:pPr lvl="3"/>
            <a:r>
              <a:rPr lang="en-US" altLang="en-US" dirty="0"/>
              <a:t>[</a:t>
            </a:r>
            <a:r>
              <a:rPr lang="en-US" altLang="en-US" dirty="0" err="1"/>
              <a:t>x,&amp;y</a:t>
            </a:r>
            <a:r>
              <a:rPr lang="en-US" altLang="en-US" dirty="0"/>
              <a:t>] is actually a shortcut for [x=</a:t>
            </a:r>
            <a:r>
              <a:rPr lang="en-US" altLang="en-US" dirty="0" err="1"/>
              <a:t>x,&amp;y</a:t>
            </a:r>
            <a:r>
              <a:rPr lang="en-US" altLang="en-US" dirty="0"/>
              <a:t>=y]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761045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expressions</a:t>
            </a:r>
            <a:endParaRPr lang="cs-CZ" altLang="en-US" dirty="0"/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Every lambda creates a new (anonymous) type</a:t>
            </a:r>
          </a:p>
          <a:p>
            <a:pPr lvl="2"/>
            <a:r>
              <a:rPr lang="en-US" altLang="en-US" dirty="0"/>
              <a:t>Functions accepting lambdas must be templates</a:t>
            </a:r>
            <a:endParaRPr lang="cs-CZ" altLang="en-US" dirty="0"/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F&gt;</a:t>
            </a:r>
          </a:p>
          <a:p>
            <a:pPr lvl="4"/>
            <a:r>
              <a:rPr lang="en-US" altLang="en-US" dirty="0"/>
              <a:t>void g( F f)	// usually passed by value but (F &amp;&amp; f) is also used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f(/*...*/);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The functionality of lambda is passed by the type (F), not by the value (f)</a:t>
            </a:r>
            <a:endParaRPr lang="cs-CZ" altLang="en-US" dirty="0"/>
          </a:p>
          <a:p>
            <a:pPr lvl="3"/>
            <a:r>
              <a:rPr lang="en-US" altLang="en-US" dirty="0"/>
              <a:t>It is done at compile time – no run-time cost (same as if the function were called directly)</a:t>
            </a:r>
          </a:p>
          <a:p>
            <a:pPr lvl="2"/>
            <a:r>
              <a:rPr lang="en-US" altLang="en-US" dirty="0"/>
              <a:t>At runtime, the values of (or references to) the captured variables are passed (via f)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dirty="0"/>
              <a:t>Lambda may be held by a local auto variable</a:t>
            </a:r>
          </a:p>
          <a:p>
            <a:pPr lvl="2"/>
            <a:r>
              <a:rPr lang="en-US" altLang="en-US" dirty="0"/>
              <a:t>It acts as a nested function definition</a:t>
            </a:r>
          </a:p>
          <a:p>
            <a:pPr lvl="3"/>
            <a:r>
              <a:rPr lang="en-US" altLang="en-US" dirty="0"/>
              <a:t>With the ability to access the surrounding variables through capture</a:t>
            </a:r>
          </a:p>
          <a:p>
            <a:pPr lvl="4"/>
            <a:r>
              <a:rPr lang="en-US" altLang="en-US" dirty="0"/>
              <a:t>void f(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ostream</a:t>
            </a:r>
            <a:r>
              <a:rPr lang="en-US" altLang="en-US" dirty="0"/>
              <a:t> &amp; out)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	auto print = [&amp; out](auto &amp;&amp; x){ out &lt;&lt; x &lt;&lt;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endl</a:t>
            </a:r>
            <a:r>
              <a:rPr lang="en-US" altLang="en-US" dirty="0"/>
              <a:t>;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   for (auto &amp;&amp; a : k) { print(a); }</a:t>
            </a:r>
          </a:p>
          <a:p>
            <a:pPr lvl="4"/>
            <a:r>
              <a:rPr lang="en-US" altLang="en-US" dirty="0"/>
              <a:t>   // same as</a:t>
            </a:r>
          </a:p>
          <a:p>
            <a:pPr lvl="4"/>
            <a:r>
              <a:rPr lang="en-US" altLang="en-US" dirty="0"/>
              <a:t>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k.begin</a:t>
            </a:r>
            <a:r>
              <a:rPr lang="en-US" altLang="en-US" dirty="0"/>
              <a:t>(), </a:t>
            </a:r>
            <a:r>
              <a:rPr lang="en-US" altLang="en-US" dirty="0" err="1"/>
              <a:t>k.end</a:t>
            </a:r>
            <a:r>
              <a:rPr lang="en-US" altLang="en-US" dirty="0"/>
              <a:t>(), print);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3822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expressions</a:t>
            </a:r>
            <a:endParaRPr lang="cs-CZ" altLang="en-US" dirty="0"/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altLang="en-US" dirty="0"/>
          </a:p>
          <a:p>
            <a:pPr lvl="1"/>
            <a:r>
              <a:rPr lang="en-US" altLang="en-US" dirty="0"/>
              <a:t>It is difficult (and dangerous) to return lambdas from functions</a:t>
            </a:r>
          </a:p>
          <a:p>
            <a:pPr lvl="4"/>
            <a:r>
              <a:rPr lang="en-US" altLang="en-US" dirty="0">
                <a:solidFill>
                  <a:srgbClr val="C00000"/>
                </a:solidFill>
              </a:rPr>
              <a:t>auto</a:t>
            </a:r>
            <a:r>
              <a:rPr lang="en-US" altLang="en-US" dirty="0"/>
              <a:t> h(</a:t>
            </a:r>
            <a:r>
              <a:rPr lang="en-US" altLang="en-US" dirty="0" err="1"/>
              <a:t>int</a:t>
            </a:r>
            <a:r>
              <a:rPr lang="en-US" altLang="en-US" dirty="0"/>
              <a:t> p) { return [p](</a:t>
            </a:r>
            <a:r>
              <a:rPr lang="en-US" altLang="en-US" dirty="0" err="1"/>
              <a:t>int</a:t>
            </a:r>
            <a:r>
              <a:rPr lang="en-US" altLang="en-US" dirty="0"/>
              <a:t> &amp; x){ x += p}; }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It is difficult to use lambda outside of parameters or local variables</a:t>
            </a:r>
          </a:p>
          <a:p>
            <a:pPr lvl="2"/>
            <a:r>
              <a:rPr lang="en-US" altLang="en-US" dirty="0"/>
              <a:t>e.g. for defining comparison in containers</a:t>
            </a:r>
            <a:endParaRPr lang="cs-CZ" altLang="en-US" dirty="0"/>
          </a:p>
          <a:p>
            <a:pPr lvl="4"/>
            <a:r>
              <a:rPr lang="en-US" altLang="en-US" dirty="0"/>
              <a:t>using M = </a:t>
            </a:r>
            <a:r>
              <a:rPr lang="en-US" altLang="en-US" dirty="0" err="1"/>
              <a:t>std</a:t>
            </a:r>
            <a:r>
              <a:rPr lang="en-US" altLang="en-US" dirty="0"/>
              <a:t>::map&lt;</a:t>
            </a:r>
            <a:r>
              <a:rPr lang="en-US" altLang="en-US" dirty="0" err="1"/>
              <a:t>K,T,</a:t>
            </a:r>
            <a:r>
              <a:rPr lang="en-US" altLang="en-US" dirty="0" err="1">
                <a:solidFill>
                  <a:srgbClr val="C00000"/>
                </a:solidFill>
              </a:rPr>
              <a:t>decltype</a:t>
            </a:r>
            <a:r>
              <a:rPr lang="en-US" altLang="en-US" dirty="0">
                <a:solidFill>
                  <a:srgbClr val="C00000"/>
                </a:solidFill>
              </a:rPr>
              <a:t>(</a:t>
            </a:r>
            <a:r>
              <a:rPr lang="en-US" altLang="en-US" dirty="0"/>
              <a:t>[](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K&amp;a</a:t>
            </a:r>
            <a:r>
              <a:rPr lang="en-US" altLang="en-US" dirty="0"/>
              <a:t>, 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K&amp;b</a:t>
            </a:r>
            <a:r>
              <a:rPr lang="en-US" altLang="en-US" dirty="0"/>
              <a:t>){ return /*...*/; }</a:t>
            </a:r>
            <a:r>
              <a:rPr lang="en-US" altLang="en-US" dirty="0">
                <a:solidFill>
                  <a:srgbClr val="C00000"/>
                </a:solidFill>
              </a:rPr>
              <a:t>)</a:t>
            </a:r>
            <a:r>
              <a:rPr lang="en-US" altLang="en-US" dirty="0"/>
              <a:t>&gt;;</a:t>
            </a:r>
          </a:p>
          <a:p>
            <a:pPr lvl="1"/>
            <a:endParaRPr lang="en-US" altLang="en-US" dirty="0"/>
          </a:p>
          <a:p>
            <a:pPr lvl="1"/>
            <a:r>
              <a:rPr lang="en-US" altLang="en-US" dirty="0"/>
              <a:t>It is impossible to directly mix different lambdas in one expression/container</a:t>
            </a:r>
          </a:p>
          <a:p>
            <a:pPr lvl="2"/>
            <a:r>
              <a:rPr lang="en-US" altLang="en-US" dirty="0"/>
              <a:t>Even if lambda functions have the same signature, the generated </a:t>
            </a:r>
            <a:r>
              <a:rPr lang="en-US" altLang="en-US" dirty="0" err="1"/>
              <a:t>functors</a:t>
            </a:r>
            <a:r>
              <a:rPr lang="en-US" altLang="en-US" dirty="0"/>
              <a:t> are of different unrelated types</a:t>
            </a:r>
          </a:p>
          <a:p>
            <a:pPr lvl="4"/>
            <a:r>
              <a:rPr lang="en-US" altLang="en-US" dirty="0" err="1"/>
              <a:t>cond</a:t>
            </a:r>
            <a:r>
              <a:rPr lang="en-US" altLang="en-US" dirty="0"/>
              <a:t> ? [](</a:t>
            </a:r>
            <a:r>
              <a:rPr lang="en-US" altLang="en-US" dirty="0" err="1"/>
              <a:t>int</a:t>
            </a:r>
            <a:r>
              <a:rPr lang="en-US" altLang="en-US" dirty="0"/>
              <a:t> &amp; x){ ++x; } : [](</a:t>
            </a:r>
            <a:r>
              <a:rPr lang="en-US" altLang="en-US" dirty="0" err="1"/>
              <a:t>int</a:t>
            </a:r>
            <a:r>
              <a:rPr lang="en-US" altLang="en-US" dirty="0"/>
              <a:t> &amp; x){ --x; }	// ERROR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k[0] = [](</a:t>
            </a:r>
            <a:r>
              <a:rPr lang="en-US" altLang="en-US" dirty="0" err="1"/>
              <a:t>int</a:t>
            </a:r>
            <a:r>
              <a:rPr lang="en-US" altLang="en-US" dirty="0"/>
              <a:t> &amp; x){ ++x; }; k[1] = [](</a:t>
            </a:r>
            <a:r>
              <a:rPr lang="en-US" altLang="en-US" dirty="0" err="1"/>
              <a:t>int</a:t>
            </a:r>
            <a:r>
              <a:rPr lang="en-US" altLang="en-US" dirty="0"/>
              <a:t> &amp; x){ --x; };	// ERROR</a:t>
            </a:r>
          </a:p>
        </p:txBody>
      </p:sp>
    </p:spTree>
    <p:extLst>
      <p:ext uri="{BB962C8B-B14F-4D97-AF65-F5344CB8AC3E}">
        <p14:creationId xmlns:p14="http://schemas.microsoft.com/office/powerpoint/2010/main" val="12782051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Lambda expressions</a:t>
            </a:r>
            <a:endParaRPr lang="cs-CZ" altLang="en-US" dirty="0"/>
          </a:p>
        </p:txBody>
      </p:sp>
      <p:sp>
        <p:nvSpPr>
          <p:cNvPr id="1648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err="1"/>
              <a:t>std</a:t>
            </a:r>
            <a:r>
              <a:rPr lang="en-US" altLang="en-US" dirty="0"/>
              <a:t>::function</a:t>
            </a:r>
          </a:p>
          <a:p>
            <a:pPr lvl="1"/>
            <a:r>
              <a:rPr lang="en-US" altLang="en-US" dirty="0" err="1"/>
              <a:t>std</a:t>
            </a:r>
            <a:r>
              <a:rPr lang="en-US" altLang="en-US" dirty="0"/>
              <a:t>::function can pack any lambdas of the same signature</a:t>
            </a:r>
          </a:p>
          <a:p>
            <a:pPr lvl="2"/>
            <a:r>
              <a:rPr lang="en-US" altLang="en-US" dirty="0"/>
              <a:t>the signature is specified as a (function) type argument</a:t>
            </a:r>
          </a:p>
          <a:p>
            <a:pPr lvl="4"/>
            <a:r>
              <a:rPr lang="en-US" altLang="en-US" dirty="0"/>
              <a:t>using </a:t>
            </a:r>
            <a:r>
              <a:rPr lang="en-US" altLang="en-US" dirty="0" err="1"/>
              <a:t>fnc_t</a:t>
            </a:r>
            <a:r>
              <a:rPr lang="en-US" altLang="en-US" dirty="0"/>
              <a:t> = </a:t>
            </a:r>
            <a:r>
              <a:rPr lang="en-US" altLang="en-US" dirty="0" err="1"/>
              <a:t>std</a:t>
            </a:r>
            <a:r>
              <a:rPr lang="en-US" altLang="en-US" dirty="0"/>
              <a:t>::function&lt;</a:t>
            </a:r>
            <a:r>
              <a:rPr lang="en-US" altLang="en-US" dirty="0">
                <a:solidFill>
                  <a:srgbClr val="C00000"/>
                </a:solidFill>
              </a:rPr>
              <a:t>void(</a:t>
            </a:r>
            <a:r>
              <a:rPr lang="en-US" altLang="en-US" dirty="0" err="1">
                <a:solidFill>
                  <a:srgbClr val="C00000"/>
                </a:solidFill>
              </a:rPr>
              <a:t>int</a:t>
            </a:r>
            <a:r>
              <a:rPr lang="en-US" altLang="en-US" dirty="0">
                <a:solidFill>
                  <a:srgbClr val="C00000"/>
                </a:solidFill>
              </a:rPr>
              <a:t>&amp;)</a:t>
            </a:r>
            <a:r>
              <a:rPr lang="en-US" altLang="en-US" dirty="0"/>
              <a:t>&gt;;</a:t>
            </a:r>
          </a:p>
          <a:p>
            <a:pPr lvl="4"/>
            <a:r>
              <a:rPr lang="en-US" altLang="en-US" dirty="0" err="1"/>
              <a:t>std</a:t>
            </a:r>
            <a:r>
              <a:rPr lang="en-US" altLang="en-US" dirty="0"/>
              <a:t>::vector&lt;</a:t>
            </a:r>
            <a:r>
              <a:rPr lang="en-US" altLang="en-US" dirty="0" err="1"/>
              <a:t>fnc_t</a:t>
            </a:r>
            <a:r>
              <a:rPr lang="en-US" altLang="en-US" dirty="0"/>
              <a:t>&gt; k(2);</a:t>
            </a:r>
          </a:p>
          <a:p>
            <a:pPr lvl="2"/>
            <a:r>
              <a:rPr lang="en-US" altLang="en-US" dirty="0"/>
              <a:t>implicit conversion from a lambda to </a:t>
            </a:r>
            <a:r>
              <a:rPr lang="en-US" altLang="en-US" dirty="0" err="1"/>
              <a:t>std</a:t>
            </a:r>
            <a:r>
              <a:rPr lang="en-US" altLang="en-US" dirty="0"/>
              <a:t>::function (of the same signature)</a:t>
            </a:r>
          </a:p>
          <a:p>
            <a:pPr lvl="4"/>
            <a:r>
              <a:rPr lang="en-US" altLang="en-US" dirty="0"/>
              <a:t>k[0] = [](</a:t>
            </a:r>
            <a:r>
              <a:rPr lang="en-US" altLang="en-US" dirty="0" err="1"/>
              <a:t>int</a:t>
            </a:r>
            <a:r>
              <a:rPr lang="en-US" altLang="en-US" dirty="0"/>
              <a:t> &amp; x){ ++x; }; </a:t>
            </a:r>
          </a:p>
          <a:p>
            <a:pPr lvl="4"/>
            <a:r>
              <a:rPr lang="en-US" altLang="en-US" dirty="0"/>
              <a:t>k[1] = [](</a:t>
            </a:r>
            <a:r>
              <a:rPr lang="en-US" altLang="en-US" dirty="0" err="1"/>
              <a:t>int</a:t>
            </a:r>
            <a:r>
              <a:rPr lang="en-US" altLang="en-US" dirty="0"/>
              <a:t> &amp; x){ --x; };	</a:t>
            </a:r>
          </a:p>
          <a:p>
            <a:pPr lvl="4"/>
            <a:endParaRPr lang="en-US" altLang="en-US" dirty="0"/>
          </a:p>
          <a:p>
            <a:pPr lvl="1"/>
            <a:r>
              <a:rPr lang="en-US" altLang="en-US" dirty="0" err="1"/>
              <a:t>std</a:t>
            </a:r>
            <a:r>
              <a:rPr lang="en-US" altLang="en-US" dirty="0"/>
              <a:t>::function replaces the compile-time mechanism by a run-time mechanism</a:t>
            </a:r>
          </a:p>
          <a:p>
            <a:pPr lvl="2"/>
            <a:r>
              <a:rPr lang="en-US" altLang="en-US" dirty="0"/>
              <a:t>There is both memory and time cost for using </a:t>
            </a:r>
            <a:r>
              <a:rPr lang="en-US" altLang="en-US" dirty="0" err="1"/>
              <a:t>std</a:t>
            </a:r>
            <a:r>
              <a:rPr lang="en-US" altLang="en-US" dirty="0"/>
              <a:t>::function (</a:t>
            </a:r>
            <a:r>
              <a:rPr lang="en-US" altLang="en-US" dirty="0" err="1"/>
              <a:t>wrt</a:t>
            </a:r>
            <a:r>
              <a:rPr lang="en-US" altLang="en-US" dirty="0"/>
              <a:t>. lambda)</a:t>
            </a:r>
          </a:p>
          <a:p>
            <a:pPr lvl="3"/>
            <a:r>
              <a:rPr lang="en-US" altLang="en-US" dirty="0"/>
              <a:t>The </a:t>
            </a:r>
            <a:r>
              <a:rPr lang="en-US" altLang="en-US" dirty="0" err="1"/>
              <a:t>functor</a:t>
            </a:r>
            <a:r>
              <a:rPr lang="en-US" altLang="en-US" dirty="0"/>
              <a:t>/lambda is copied/moved into a dynamically allocated object</a:t>
            </a:r>
          </a:p>
          <a:p>
            <a:pPr lvl="3"/>
            <a:r>
              <a:rPr lang="en-US" altLang="en-US" dirty="0" err="1"/>
              <a:t>std</a:t>
            </a:r>
            <a:r>
              <a:rPr lang="en-US" altLang="en-US" dirty="0"/>
              <a:t>::function acts as a shared owner of this object</a:t>
            </a:r>
          </a:p>
          <a:p>
            <a:pPr lvl="2"/>
            <a:r>
              <a:rPr lang="en-US" altLang="en-US" dirty="0"/>
              <a:t>Use </a:t>
            </a:r>
            <a:r>
              <a:rPr lang="en-US" altLang="en-US" dirty="0" err="1"/>
              <a:t>std</a:t>
            </a:r>
            <a:r>
              <a:rPr lang="en-US" altLang="en-US" dirty="0"/>
              <a:t>::function only if necessary</a:t>
            </a:r>
          </a:p>
          <a:p>
            <a:pPr lvl="3"/>
            <a:r>
              <a:rPr lang="en-US" altLang="en-US" dirty="0"/>
              <a:t>Containers containing different </a:t>
            </a:r>
            <a:r>
              <a:rPr lang="en-US" altLang="en-US" dirty="0" err="1"/>
              <a:t>functors</a:t>
            </a:r>
            <a:r>
              <a:rPr lang="en-US" altLang="en-US" dirty="0"/>
              <a:t>/lambdas</a:t>
            </a:r>
          </a:p>
          <a:p>
            <a:pPr lvl="3"/>
            <a:r>
              <a:rPr lang="en-US" altLang="en-US" dirty="0"/>
              <a:t>Non-local variables to store </a:t>
            </a:r>
          </a:p>
          <a:p>
            <a:pPr lvl="2"/>
            <a:r>
              <a:rPr lang="en-US" altLang="en-US" dirty="0" err="1"/>
              <a:t>std</a:t>
            </a:r>
            <a:r>
              <a:rPr lang="en-US" altLang="en-US" dirty="0"/>
              <a:t>::function may make the lifetime of a lambda long/unpredictable</a:t>
            </a:r>
          </a:p>
          <a:p>
            <a:pPr lvl="3"/>
            <a:r>
              <a:rPr lang="en-US" altLang="en-US" dirty="0"/>
              <a:t>Do not use capture by reference in the lambda</a:t>
            </a:r>
          </a:p>
          <a:p>
            <a:pPr lvl="1"/>
            <a:r>
              <a:rPr lang="en-US" altLang="en-US" dirty="0" err="1"/>
              <a:t>std</a:t>
            </a:r>
            <a:r>
              <a:rPr lang="en-US" altLang="en-US" dirty="0"/>
              <a:t>::function itself behaves like a </a:t>
            </a:r>
            <a:r>
              <a:rPr lang="en-US" altLang="en-US" dirty="0" err="1"/>
              <a:t>functor</a:t>
            </a:r>
            <a:endParaRPr lang="en-US" altLang="en-US" dirty="0"/>
          </a:p>
          <a:p>
            <a:pPr lvl="2"/>
            <a:r>
              <a:rPr lang="en-US" altLang="en-US" dirty="0"/>
              <a:t>It may be used as an argument to algorithms etc.</a:t>
            </a:r>
          </a:p>
          <a:p>
            <a:pPr lvl="3"/>
            <a:r>
              <a:rPr lang="en-US" altLang="en-US" dirty="0"/>
              <a:t>It will be slower than a directly passed lambda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2317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Set of </a:t>
            </a:r>
            <a:r>
              <a:rPr lang="cs-CZ" dirty="0"/>
              <a:t>generic fun</a:t>
            </a:r>
            <a:r>
              <a:rPr lang="en-US" dirty="0" err="1"/>
              <a:t>ctions</a:t>
            </a:r>
            <a:r>
              <a:rPr lang="en-US" dirty="0"/>
              <a:t> working on containers</a:t>
            </a:r>
          </a:p>
          <a:p>
            <a:pPr lvl="1"/>
            <a:r>
              <a:rPr lang="en-US" dirty="0" err="1"/>
              <a:t>cca</a:t>
            </a:r>
            <a:r>
              <a:rPr lang="en-US" dirty="0"/>
              <a:t> 90 functions, </a:t>
            </a:r>
            <a:r>
              <a:rPr lang="cs-CZ" dirty="0"/>
              <a:t>trivi</a:t>
            </a:r>
            <a:r>
              <a:rPr lang="en-US" dirty="0"/>
              <a:t>al or sophisticated</a:t>
            </a:r>
            <a:r>
              <a:rPr lang="cs-CZ" dirty="0"/>
              <a:t> </a:t>
            </a:r>
            <a:r>
              <a:rPr lang="en-US" dirty="0"/>
              <a:t>(</a:t>
            </a:r>
            <a:r>
              <a:rPr lang="cs-CZ" dirty="0"/>
              <a:t>sort, make</a:t>
            </a:r>
            <a:r>
              <a:rPr lang="en-US" dirty="0"/>
              <a:t>_</a:t>
            </a:r>
            <a:r>
              <a:rPr lang="cs-CZ" dirty="0"/>
              <a:t>heap</a:t>
            </a:r>
            <a:r>
              <a:rPr lang="en-US" dirty="0"/>
              <a:t>, </a:t>
            </a:r>
            <a:r>
              <a:rPr lang="en-US" dirty="0" err="1"/>
              <a:t>set_intersection</a:t>
            </a:r>
            <a:r>
              <a:rPr lang="en-US" dirty="0"/>
              <a:t>, ...)</a:t>
            </a:r>
          </a:p>
          <a:p>
            <a:pPr lvl="2"/>
            <a:r>
              <a:rPr lang="en-US" dirty="0"/>
              <a:t>Some of the algorithms have parallel versions</a:t>
            </a:r>
            <a:endParaRPr lang="cs-CZ" dirty="0"/>
          </a:p>
          <a:p>
            <a:pPr lvl="4"/>
            <a:r>
              <a:rPr lang="en-US" dirty="0"/>
              <a:t>#</a:t>
            </a:r>
            <a:r>
              <a:rPr lang="cs-CZ" dirty="0"/>
              <a:t>include</a:t>
            </a:r>
            <a:r>
              <a:rPr lang="en-US" dirty="0"/>
              <a:t> &lt;algorithm&gt;</a:t>
            </a:r>
          </a:p>
          <a:p>
            <a:pPr lvl="4"/>
            <a:endParaRPr lang="en-US" dirty="0"/>
          </a:p>
          <a:p>
            <a:r>
              <a:rPr lang="en-US" dirty="0"/>
              <a:t>Containers are accessed indirectly </a:t>
            </a:r>
            <a:r>
              <a:rPr lang="cs-CZ" dirty="0"/>
              <a:t>- </a:t>
            </a:r>
            <a:r>
              <a:rPr lang="en-US" dirty="0"/>
              <a:t>using iterators</a:t>
            </a:r>
            <a:endParaRPr lang="cs-CZ" dirty="0"/>
          </a:p>
          <a:p>
            <a:pPr lvl="2"/>
            <a:r>
              <a:rPr lang="en-US" dirty="0"/>
              <a:t>Typically a pair of iterator</a:t>
            </a:r>
            <a:r>
              <a:rPr lang="cs-CZ" dirty="0"/>
              <a:t> </a:t>
            </a:r>
            <a:r>
              <a:rPr lang="en-US" dirty="0"/>
              <a:t>specifies a range inside a container</a:t>
            </a:r>
            <a:endParaRPr lang="cs-CZ" dirty="0"/>
          </a:p>
          <a:p>
            <a:pPr lvl="2"/>
            <a:r>
              <a:rPr lang="en-US" dirty="0"/>
              <a:t>Algorithms may be run on complete containers or parts</a:t>
            </a:r>
            <a:endParaRPr lang="cs-CZ" dirty="0"/>
          </a:p>
          <a:p>
            <a:pPr lvl="2"/>
            <a:r>
              <a:rPr lang="en-US" dirty="0"/>
              <a:t>Anything that looks like an iterator may be used</a:t>
            </a:r>
            <a:endParaRPr lang="cs-CZ" dirty="0"/>
          </a:p>
          <a:p>
            <a:pPr lvl="1"/>
            <a:r>
              <a:rPr lang="en-US" dirty="0"/>
              <a:t>Some algorithms are read-only</a:t>
            </a:r>
            <a:endParaRPr lang="cs-CZ" dirty="0"/>
          </a:p>
          <a:p>
            <a:pPr lvl="2"/>
            <a:r>
              <a:rPr lang="en-US" dirty="0"/>
              <a:t>The result is often an iterator</a:t>
            </a:r>
            <a:endParaRPr lang="cs-CZ" dirty="0"/>
          </a:p>
          <a:p>
            <a:pPr lvl="2"/>
            <a:r>
              <a:rPr lang="en-US" dirty="0"/>
              <a:t>E.g., searching in non-associative containers</a:t>
            </a:r>
            <a:endParaRPr lang="cs-CZ" dirty="0"/>
          </a:p>
          <a:p>
            <a:pPr lvl="1"/>
            <a:r>
              <a:rPr lang="en-US" dirty="0"/>
              <a:t>Most algorithms modify the contents of a container</a:t>
            </a:r>
            <a:endParaRPr lang="cs-CZ" dirty="0"/>
          </a:p>
          <a:p>
            <a:pPr lvl="2"/>
            <a:r>
              <a:rPr lang="en-US" dirty="0"/>
              <a:t>Copying</a:t>
            </a:r>
            <a:r>
              <a:rPr lang="cs-CZ" dirty="0"/>
              <a:t>, </a:t>
            </a:r>
            <a:r>
              <a:rPr lang="en-US" dirty="0"/>
              <a:t>moving </a:t>
            </a:r>
            <a:r>
              <a:rPr lang="cs-CZ" dirty="0"/>
              <a:t>(</a:t>
            </a:r>
            <a:r>
              <a:rPr lang="en-US" dirty="0"/>
              <a:t>using</a:t>
            </a:r>
            <a:r>
              <a:rPr lang="cs-CZ" dirty="0"/>
              <a:t> std::move), </a:t>
            </a:r>
            <a:r>
              <a:rPr lang="en-US" dirty="0"/>
              <a:t>or swapping</a:t>
            </a:r>
            <a:r>
              <a:rPr lang="cs-CZ" dirty="0"/>
              <a:t> (using std::swap)</a:t>
            </a:r>
            <a:r>
              <a:rPr lang="en-US" dirty="0"/>
              <a:t> elements</a:t>
            </a:r>
            <a:endParaRPr lang="cs-CZ" dirty="0"/>
          </a:p>
          <a:p>
            <a:pPr lvl="2"/>
            <a:r>
              <a:rPr lang="en-US" dirty="0"/>
              <a:t>Applying user-defined action on elements </a:t>
            </a:r>
            <a:r>
              <a:rPr lang="cs-CZ" dirty="0"/>
              <a:t>(</a:t>
            </a:r>
            <a:r>
              <a:rPr lang="en-US" dirty="0"/>
              <a:t>defined by </a:t>
            </a:r>
            <a:r>
              <a:rPr lang="en-US" dirty="0" err="1"/>
              <a:t>functors</a:t>
            </a:r>
            <a:r>
              <a:rPr lang="cs-CZ" dirty="0"/>
              <a:t>)</a:t>
            </a:r>
          </a:p>
          <a:p>
            <a:pPr lvl="1"/>
            <a:r>
              <a:rPr lang="en-US" dirty="0"/>
              <a:t>Iterators do not allow insertion/deletion of container elements</a:t>
            </a:r>
            <a:endParaRPr lang="cs-CZ" dirty="0"/>
          </a:p>
          <a:p>
            <a:pPr lvl="2"/>
            <a:r>
              <a:rPr lang="en-US" dirty="0"/>
              <a:t>The space for </a:t>
            </a:r>
            <a:r>
              <a:rPr lang="cs-CZ" dirty="0"/>
              <a:t>"</a:t>
            </a:r>
            <a:r>
              <a:rPr lang="en-US" dirty="0"/>
              <a:t>new</a:t>
            </a:r>
            <a:r>
              <a:rPr lang="cs-CZ" dirty="0"/>
              <a:t>" </a:t>
            </a:r>
            <a:r>
              <a:rPr lang="en-US" dirty="0"/>
              <a:t>elements</a:t>
            </a:r>
            <a:r>
              <a:rPr lang="cs-CZ" dirty="0"/>
              <a:t> </a:t>
            </a:r>
            <a:r>
              <a:rPr lang="en-US" dirty="0"/>
              <a:t>must be created before calling an algorithm</a:t>
            </a:r>
            <a:endParaRPr lang="cs-CZ" dirty="0"/>
          </a:p>
          <a:p>
            <a:pPr lvl="2"/>
            <a:r>
              <a:rPr lang="en-US" dirty="0"/>
              <a:t>Removal of unnecessary elements must be done after returning from an algorithm</a:t>
            </a:r>
          </a:p>
          <a:p>
            <a:pPr lvl="1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15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dirty="0"/>
              <a:t>Iterators do not allow insertion/deletion of container elements</a:t>
            </a:r>
            <a:endParaRPr lang="cs-CZ" dirty="0"/>
          </a:p>
          <a:p>
            <a:pPr lvl="2"/>
            <a:r>
              <a:rPr lang="en-US" dirty="0"/>
              <a:t>The space for </a:t>
            </a:r>
            <a:r>
              <a:rPr lang="cs-CZ" dirty="0"/>
              <a:t>"</a:t>
            </a:r>
            <a:r>
              <a:rPr lang="en-US" dirty="0"/>
              <a:t>new</a:t>
            </a:r>
            <a:r>
              <a:rPr lang="cs-CZ" dirty="0"/>
              <a:t>" </a:t>
            </a:r>
            <a:r>
              <a:rPr lang="en-US" dirty="0"/>
              <a:t>elements</a:t>
            </a:r>
            <a:r>
              <a:rPr lang="cs-CZ" dirty="0"/>
              <a:t> </a:t>
            </a:r>
            <a:r>
              <a:rPr lang="en-US" dirty="0"/>
              <a:t>must be created before calling an algorithm</a:t>
            </a:r>
          </a:p>
          <a:p>
            <a:pPr lvl="4"/>
            <a:r>
              <a:rPr lang="en-US" dirty="0" err="1"/>
              <a:t>my_container</a:t>
            </a:r>
            <a:r>
              <a:rPr lang="en-US" dirty="0"/>
              <a:t> </a:t>
            </a:r>
            <a:r>
              <a:rPr lang="en-US" dirty="0" err="1"/>
              <a:t>c2</a:t>
            </a:r>
            <a:r>
              <a:rPr lang="en-US" dirty="0"/>
              <a:t>( </a:t>
            </a:r>
            <a:r>
              <a:rPr lang="en-US" dirty="0" err="1"/>
              <a:t>c1.size</a:t>
            </a:r>
            <a:r>
              <a:rPr lang="en-US" dirty="0"/>
              <a:t>(), 0);</a:t>
            </a:r>
          </a:p>
          <a:p>
            <a:pPr lvl="4"/>
            <a:r>
              <a:rPr lang="en-US" dirty="0"/>
              <a:t>std::copy(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c2.begin</a:t>
            </a:r>
            <a:r>
              <a:rPr lang="en-US" dirty="0"/>
              <a:t>());</a:t>
            </a:r>
          </a:p>
          <a:p>
            <a:pPr lvl="3"/>
            <a:r>
              <a:rPr lang="en-US" dirty="0"/>
              <a:t>Note: This example</a:t>
            </a:r>
            <a:r>
              <a:rPr lang="cs-CZ" dirty="0"/>
              <a:t> </a:t>
            </a:r>
            <a:r>
              <a:rPr lang="en-US" dirty="0"/>
              <a:t>does not require algorithms:</a:t>
            </a:r>
            <a:endParaRPr lang="cs-CZ" dirty="0"/>
          </a:p>
          <a:p>
            <a:pPr lvl="4"/>
            <a:r>
              <a:rPr lang="cs-CZ" dirty="0"/>
              <a:t>my</a:t>
            </a:r>
            <a:r>
              <a:rPr lang="en-US" dirty="0"/>
              <a:t>_container </a:t>
            </a:r>
            <a:r>
              <a:rPr lang="en-US" dirty="0" err="1"/>
              <a:t>c2</a:t>
            </a:r>
            <a:r>
              <a:rPr lang="en-US" dirty="0"/>
              <a:t>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());</a:t>
            </a:r>
          </a:p>
          <a:p>
            <a:pPr lvl="2"/>
            <a:endParaRPr lang="en-US" dirty="0"/>
          </a:p>
          <a:p>
            <a:pPr lvl="2"/>
            <a:r>
              <a:rPr lang="en-US" dirty="0"/>
              <a:t>Removal of unnecessary elements must be done after returning from an algorithm</a:t>
            </a:r>
            <a:endParaRPr lang="cs-CZ" dirty="0"/>
          </a:p>
          <a:p>
            <a:pPr lvl="4"/>
            <a:r>
              <a:rPr lang="en-US" dirty="0"/>
              <a:t>auto </a:t>
            </a:r>
            <a:r>
              <a:rPr lang="en-US" dirty="0" err="1"/>
              <a:t>my_predicate</a:t>
            </a:r>
            <a:r>
              <a:rPr lang="en-US" dirty="0"/>
              <a:t> = /*...*/;	// some condition</a:t>
            </a:r>
          </a:p>
          <a:p>
            <a:pPr lvl="4"/>
            <a:endParaRPr lang="en-US" dirty="0"/>
          </a:p>
          <a:p>
            <a:pPr lvl="4"/>
            <a:r>
              <a:rPr lang="en-US" dirty="0" err="1"/>
              <a:t>my_container</a:t>
            </a:r>
            <a:r>
              <a:rPr lang="en-US" dirty="0"/>
              <a:t> </a:t>
            </a:r>
            <a:r>
              <a:rPr lang="en-US" dirty="0" err="1"/>
              <a:t>c2</a:t>
            </a:r>
            <a:r>
              <a:rPr lang="en-US" dirty="0"/>
              <a:t>( </a:t>
            </a:r>
            <a:r>
              <a:rPr lang="en-US" dirty="0" err="1"/>
              <a:t>c1.size</a:t>
            </a:r>
            <a:r>
              <a:rPr lang="en-US" dirty="0"/>
              <a:t>(), 0);	// max size</a:t>
            </a:r>
          </a:p>
          <a:p>
            <a:pPr lvl="4"/>
            <a:r>
              <a:rPr lang="en-US" dirty="0" err="1"/>
              <a:t>my_iterator</a:t>
            </a:r>
            <a:r>
              <a:rPr lang="en-US" dirty="0"/>
              <a:t> </a:t>
            </a:r>
            <a:r>
              <a:rPr lang="en-US" dirty="0" err="1"/>
              <a:t>it2</a:t>
            </a:r>
            <a:r>
              <a:rPr lang="en-US" dirty="0"/>
              <a:t> = std::</a:t>
            </a:r>
            <a:r>
              <a:rPr lang="en-US" dirty="0" err="1"/>
              <a:t>copy_if</a:t>
            </a:r>
            <a:r>
              <a:rPr lang="en-US" dirty="0"/>
              <a:t>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c2.begin</a:t>
            </a:r>
            <a:r>
              <a:rPr lang="en-US" dirty="0"/>
              <a:t>(), </a:t>
            </a:r>
            <a:r>
              <a:rPr lang="en-US" dirty="0" err="1"/>
              <a:t>my_predicate</a:t>
            </a:r>
            <a:r>
              <a:rPr lang="en-US" dirty="0"/>
              <a:t>);</a:t>
            </a:r>
          </a:p>
          <a:p>
            <a:pPr lvl="4"/>
            <a:r>
              <a:rPr lang="en-US" dirty="0" err="1"/>
              <a:t>c2.erase</a:t>
            </a:r>
            <a:r>
              <a:rPr lang="en-US" dirty="0"/>
              <a:t>( </a:t>
            </a:r>
            <a:r>
              <a:rPr lang="en-US" dirty="0" err="1"/>
              <a:t>it2</a:t>
            </a:r>
            <a:r>
              <a:rPr lang="en-US" dirty="0"/>
              <a:t>, </a:t>
            </a:r>
            <a:r>
              <a:rPr lang="en-US" dirty="0" err="1"/>
              <a:t>c2.end</a:t>
            </a:r>
            <a:r>
              <a:rPr lang="en-US" dirty="0"/>
              <a:t>());		// shrink to really required size</a:t>
            </a:r>
          </a:p>
          <a:p>
            <a:pPr lvl="4"/>
            <a:endParaRPr lang="en-US" dirty="0"/>
          </a:p>
          <a:p>
            <a:pPr lvl="4"/>
            <a:r>
              <a:rPr lang="en-US" dirty="0" err="1"/>
              <a:t>my_iterator</a:t>
            </a:r>
            <a:r>
              <a:rPr lang="en-US" dirty="0"/>
              <a:t> </a:t>
            </a:r>
            <a:r>
              <a:rPr lang="en-US" dirty="0" err="1"/>
              <a:t>it1</a:t>
            </a:r>
            <a:r>
              <a:rPr lang="en-US" dirty="0"/>
              <a:t> = std::</a:t>
            </a:r>
            <a:r>
              <a:rPr lang="en-US" dirty="0" err="1"/>
              <a:t>remove_if</a:t>
            </a:r>
            <a:r>
              <a:rPr lang="en-US" dirty="0"/>
              <a:t>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my_predicate</a:t>
            </a:r>
            <a:r>
              <a:rPr lang="en-US" dirty="0"/>
              <a:t>);</a:t>
            </a:r>
          </a:p>
          <a:p>
            <a:pPr lvl="4"/>
            <a:r>
              <a:rPr lang="en-US" dirty="0" err="1"/>
              <a:t>c1.erase</a:t>
            </a:r>
            <a:r>
              <a:rPr lang="en-US" dirty="0"/>
              <a:t>( </a:t>
            </a:r>
            <a:r>
              <a:rPr lang="en-US" dirty="0" err="1"/>
              <a:t>it1</a:t>
            </a:r>
            <a:r>
              <a:rPr lang="en-US" dirty="0"/>
              <a:t>, </a:t>
            </a:r>
            <a:r>
              <a:rPr lang="en-US" dirty="0" err="1"/>
              <a:t>c1.end</a:t>
            </a:r>
            <a:r>
              <a:rPr lang="en-US" dirty="0"/>
              <a:t>());		// really remove unnecessary elements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37764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/>
              <a:t>Algorithms</a:t>
            </a:r>
            <a:endParaRPr lang="en-US" altLang="en-US" noProof="1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Fake iterators</a:t>
            </a:r>
          </a:p>
          <a:p>
            <a:pPr lvl="2"/>
            <a:r>
              <a:rPr lang="en-US" altLang="en-US" dirty="0"/>
              <a:t>Algorithms can accept anything that works like an iterator</a:t>
            </a:r>
            <a:endParaRPr lang="cs-CZ" altLang="en-US" dirty="0"/>
          </a:p>
          <a:p>
            <a:pPr lvl="2"/>
            <a:r>
              <a:rPr lang="en-US" altLang="en-US" dirty="0"/>
              <a:t>The required functionality is specified by iterator category</a:t>
            </a:r>
            <a:endParaRPr lang="cs-CZ" altLang="en-US" dirty="0"/>
          </a:p>
          <a:p>
            <a:pPr lvl="3"/>
            <a:r>
              <a:rPr lang="cs-CZ" altLang="en-US" dirty="0"/>
              <a:t>Input, Output, Forward, Bidirectional, RandomAccess</a:t>
            </a:r>
          </a:p>
          <a:p>
            <a:pPr lvl="2"/>
            <a:r>
              <a:rPr lang="en-US" altLang="en-US" dirty="0"/>
              <a:t>Every iterator must specify its category and some other properties</a:t>
            </a:r>
            <a:endParaRPr lang="cs-CZ" altLang="en-US" dirty="0"/>
          </a:p>
          <a:p>
            <a:pPr lvl="3"/>
            <a:r>
              <a:rPr lang="cs-CZ" altLang="en-US" dirty="0"/>
              <a:t>std:</a:t>
            </a:r>
            <a:r>
              <a:rPr lang="en-US" altLang="en-US" dirty="0"/>
              <a:t>:</a:t>
            </a:r>
            <a:r>
              <a:rPr lang="en-US" altLang="en-US" dirty="0" err="1"/>
              <a:t>iterator_traits</a:t>
            </a:r>
            <a:endParaRPr lang="en-US" altLang="en-US" dirty="0"/>
          </a:p>
          <a:p>
            <a:pPr lvl="3"/>
            <a:r>
              <a:rPr lang="en-US" altLang="en-US" dirty="0"/>
              <a:t>Some algorithms change their implementation based on the category</a:t>
            </a:r>
            <a:r>
              <a:rPr lang="cs-CZ" altLang="en-US" dirty="0"/>
              <a:t> (std::distance)</a:t>
            </a:r>
          </a:p>
          <a:p>
            <a:pPr lvl="3"/>
            <a:endParaRPr lang="cs-CZ" altLang="en-US" dirty="0"/>
          </a:p>
          <a:p>
            <a:pPr lvl="2"/>
            <a:r>
              <a:rPr lang="cs-CZ" altLang="en-US" dirty="0"/>
              <a:t>Inserter</a:t>
            </a:r>
            <a:r>
              <a:rPr lang="en-US" altLang="en-US" dirty="0"/>
              <a:t>s</a:t>
            </a:r>
            <a:endParaRPr lang="cs-CZ" altLang="en-US" dirty="0"/>
          </a:p>
          <a:p>
            <a:pPr lvl="4"/>
            <a:r>
              <a:rPr lang="en-US" dirty="0" err="1"/>
              <a:t>my_container</a:t>
            </a:r>
            <a:r>
              <a:rPr lang="en-US" dirty="0"/>
              <a:t> </a:t>
            </a:r>
            <a:r>
              <a:rPr lang="en-US" dirty="0" err="1"/>
              <a:t>c2</a:t>
            </a:r>
            <a:r>
              <a:rPr lang="en-US" dirty="0"/>
              <a:t>;	</a:t>
            </a:r>
            <a:r>
              <a:rPr lang="cs-CZ" dirty="0"/>
              <a:t>	</a:t>
            </a:r>
            <a:r>
              <a:rPr lang="en-US" dirty="0"/>
              <a:t>// </a:t>
            </a:r>
            <a:r>
              <a:rPr lang="cs-CZ" dirty="0"/>
              <a:t>empty</a:t>
            </a:r>
          </a:p>
          <a:p>
            <a:pPr lvl="4"/>
            <a:r>
              <a:rPr lang="cs-CZ" dirty="0"/>
              <a:t>auto my</a:t>
            </a:r>
            <a:r>
              <a:rPr lang="en-US" dirty="0"/>
              <a:t>_inserter = </a:t>
            </a:r>
            <a:r>
              <a:rPr lang="cs-CZ" dirty="0"/>
              <a:t>std::</a:t>
            </a:r>
            <a:r>
              <a:rPr lang="en-US" dirty="0" err="1"/>
              <a:t>back_inserter</a:t>
            </a:r>
            <a:r>
              <a:rPr lang="en-US" dirty="0"/>
              <a:t>( </a:t>
            </a:r>
            <a:r>
              <a:rPr lang="en-US" dirty="0" err="1"/>
              <a:t>c2</a:t>
            </a:r>
            <a:r>
              <a:rPr lang="en-US" dirty="0"/>
              <a:t>);</a:t>
            </a:r>
          </a:p>
          <a:p>
            <a:pPr lvl="4"/>
            <a:r>
              <a:rPr lang="en-US" dirty="0"/>
              <a:t>std::</a:t>
            </a:r>
            <a:r>
              <a:rPr lang="en-US" dirty="0" err="1"/>
              <a:t>copy_if</a:t>
            </a:r>
            <a:r>
              <a:rPr lang="en-US" dirty="0"/>
              <a:t>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my_inserter</a:t>
            </a:r>
            <a:r>
              <a:rPr lang="en-US" dirty="0"/>
              <a:t>, </a:t>
            </a:r>
            <a:r>
              <a:rPr lang="en-US" dirty="0" err="1"/>
              <a:t>my_predicate</a:t>
            </a:r>
            <a:r>
              <a:rPr lang="en-US" dirty="0"/>
              <a:t>);</a:t>
            </a:r>
          </a:p>
          <a:p>
            <a:endParaRPr lang="en-US" altLang="en-US" dirty="0"/>
          </a:p>
          <a:p>
            <a:pPr lvl="2"/>
            <a:r>
              <a:rPr lang="en-US" altLang="en-US" dirty="0"/>
              <a:t>Text input/output</a:t>
            </a:r>
            <a:endParaRPr lang="cs-CZ" altLang="en-US" dirty="0"/>
          </a:p>
          <a:p>
            <a:pPr lvl="4"/>
            <a:r>
              <a:rPr lang="cs-CZ" dirty="0"/>
              <a:t>auto my</a:t>
            </a:r>
            <a:r>
              <a:rPr lang="en-US" dirty="0"/>
              <a:t>_</a:t>
            </a:r>
            <a:r>
              <a:rPr lang="en-US" dirty="0" err="1"/>
              <a:t>inserter2</a:t>
            </a:r>
            <a:r>
              <a:rPr lang="en-US" dirty="0"/>
              <a:t> = </a:t>
            </a:r>
            <a:r>
              <a:rPr lang="cs-CZ" dirty="0"/>
              <a:t>std::ostream</a:t>
            </a:r>
            <a:r>
              <a:rPr lang="en-US" dirty="0"/>
              <a:t>_iterator&lt; int&gt;( std::</a:t>
            </a:r>
            <a:r>
              <a:rPr lang="en-US" dirty="0" err="1"/>
              <a:t>cout</a:t>
            </a:r>
            <a:r>
              <a:rPr lang="en-US" dirty="0"/>
              <a:t>, " ");</a:t>
            </a:r>
          </a:p>
          <a:p>
            <a:pPr lvl="4"/>
            <a:r>
              <a:rPr lang="en-US" dirty="0"/>
              <a:t>std::copy( </a:t>
            </a:r>
            <a:r>
              <a:rPr lang="en-US" dirty="0" err="1"/>
              <a:t>c1.begin</a:t>
            </a:r>
            <a:r>
              <a:rPr lang="en-US" dirty="0"/>
              <a:t>(), </a:t>
            </a:r>
            <a:r>
              <a:rPr lang="en-US" dirty="0" err="1"/>
              <a:t>c1.end</a:t>
            </a:r>
            <a:r>
              <a:rPr lang="en-US" dirty="0"/>
              <a:t>(), </a:t>
            </a:r>
            <a:r>
              <a:rPr lang="en-US" dirty="0" err="1"/>
              <a:t>my_inserter2</a:t>
            </a:r>
            <a:r>
              <a:rPr lang="en-US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36622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C++20 - ranges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r>
              <a:rPr lang="en-US" dirty="0"/>
              <a:t>[C++20] – a pair of iterators replaced by a</a:t>
            </a:r>
            <a:r>
              <a:rPr lang="cs-CZ" dirty="0"/>
              <a:t> </a:t>
            </a:r>
            <a:r>
              <a:rPr lang="cs-CZ" i="1" dirty="0"/>
              <a:t>range</a:t>
            </a:r>
            <a:endParaRPr lang="en-US" i="1" dirty="0"/>
          </a:p>
          <a:p>
            <a:pPr lvl="1"/>
            <a:r>
              <a:rPr lang="cs-CZ" i="1" dirty="0"/>
              <a:t>range</a:t>
            </a:r>
            <a:r>
              <a:rPr lang="cs-CZ" dirty="0"/>
              <a:t> </a:t>
            </a:r>
            <a:r>
              <a:rPr lang="en-US" dirty="0"/>
              <a:t>is anything equipped with </a:t>
            </a:r>
            <a:r>
              <a:rPr lang="cs-CZ" dirty="0"/>
              <a:t>begin</a:t>
            </a:r>
            <a:r>
              <a:rPr lang="en-US" dirty="0"/>
              <a:t>()</a:t>
            </a:r>
            <a:r>
              <a:rPr lang="cs-CZ" dirty="0"/>
              <a:t> a</a:t>
            </a:r>
            <a:r>
              <a:rPr lang="en-US" dirty="0" err="1"/>
              <a:t>nd</a:t>
            </a:r>
            <a:r>
              <a:rPr lang="cs-CZ" dirty="0"/>
              <a:t> end</a:t>
            </a:r>
            <a:r>
              <a:rPr lang="en-US" dirty="0"/>
              <a:t>()</a:t>
            </a:r>
            <a:endParaRPr lang="cs-CZ" dirty="0"/>
          </a:p>
          <a:p>
            <a:pPr lvl="2"/>
            <a:r>
              <a:rPr lang="en-US" dirty="0"/>
              <a:t>Any container is a </a:t>
            </a:r>
            <a:r>
              <a:rPr lang="en-US" i="1" dirty="0"/>
              <a:t>range</a:t>
            </a:r>
            <a:r>
              <a:rPr lang="cs-CZ" dirty="0"/>
              <a:t> – </a:t>
            </a:r>
            <a:r>
              <a:rPr lang="en-US" dirty="0"/>
              <a:t>this kind of range is the owner of the data!</a:t>
            </a:r>
            <a:endParaRPr lang="cs-CZ" dirty="0"/>
          </a:p>
          <a:p>
            <a:pPr lvl="3"/>
            <a:r>
              <a:rPr lang="en-US" dirty="0"/>
              <a:t>copying such a range copies the data</a:t>
            </a:r>
          </a:p>
          <a:p>
            <a:pPr lvl="2"/>
            <a:r>
              <a:rPr lang="en-US" i="1" dirty="0"/>
              <a:t>view range </a:t>
            </a:r>
            <a:r>
              <a:rPr lang="en-US" dirty="0"/>
              <a:t>is a reference to the data</a:t>
            </a:r>
            <a:r>
              <a:rPr lang="cs-CZ" dirty="0"/>
              <a:t> – </a:t>
            </a:r>
            <a:r>
              <a:rPr lang="en-US" dirty="0"/>
              <a:t>not the owner</a:t>
            </a:r>
            <a:endParaRPr lang="cs-CZ" dirty="0"/>
          </a:p>
          <a:p>
            <a:pPr lvl="3"/>
            <a:r>
              <a:rPr lang="cs-CZ" dirty="0"/>
              <a:t>view range </a:t>
            </a:r>
            <a:r>
              <a:rPr lang="en-US" dirty="0"/>
              <a:t>may be copied in constant time</a:t>
            </a:r>
            <a:endParaRPr lang="cs-CZ" dirty="0"/>
          </a:p>
          <a:p>
            <a:pPr lvl="3"/>
            <a:r>
              <a:rPr lang="cs-CZ" dirty="0"/>
              <a:t>all</a:t>
            </a:r>
            <a:r>
              <a:rPr lang="en-US" dirty="0"/>
              <a:t>_view(k) is a reference to all elements in a container</a:t>
            </a:r>
            <a:endParaRPr lang="cs-CZ" dirty="0"/>
          </a:p>
          <a:p>
            <a:pPr lvl="3"/>
            <a:r>
              <a:rPr lang="cs-CZ" dirty="0"/>
              <a:t>iota</a:t>
            </a:r>
            <a:r>
              <a:rPr lang="en-US" dirty="0"/>
              <a:t>_view(10,20) is a virtual container containing</a:t>
            </a:r>
            <a:r>
              <a:rPr lang="cs-CZ" dirty="0"/>
              <a:t> </a:t>
            </a:r>
            <a:r>
              <a:rPr lang="en-US" dirty="0"/>
              <a:t>[</a:t>
            </a:r>
            <a:r>
              <a:rPr lang="cs-CZ" dirty="0"/>
              <a:t>10,11,...,19</a:t>
            </a:r>
            <a:r>
              <a:rPr lang="en-US" dirty="0"/>
              <a:t>]</a:t>
            </a:r>
            <a:endParaRPr lang="cs-CZ" dirty="0"/>
          </a:p>
          <a:p>
            <a:pPr lvl="1"/>
            <a:r>
              <a:rPr lang="en-US" i="1" dirty="0"/>
              <a:t>range adaptor </a:t>
            </a:r>
            <a:r>
              <a:rPr lang="en-US" dirty="0"/>
              <a:t>allows filtration or transformation of data</a:t>
            </a:r>
            <a:endParaRPr lang="cs-CZ" dirty="0"/>
          </a:p>
          <a:p>
            <a:pPr lvl="2"/>
            <a:r>
              <a:rPr lang="cs-CZ" dirty="0"/>
              <a:t>filter</a:t>
            </a:r>
            <a:r>
              <a:rPr lang="en-US" dirty="0"/>
              <a:t>_view(range, </a:t>
            </a:r>
            <a:r>
              <a:rPr lang="en-US" dirty="0" err="1"/>
              <a:t>pred</a:t>
            </a:r>
            <a:r>
              <a:rPr lang="en-US" dirty="0"/>
              <a:t>) returns only the elements of range which satisfy </a:t>
            </a:r>
            <a:r>
              <a:rPr lang="en-US" dirty="0" err="1"/>
              <a:t>pred</a:t>
            </a:r>
            <a:endParaRPr lang="cs-CZ" dirty="0"/>
          </a:p>
          <a:p>
            <a:pPr lvl="2"/>
            <a:r>
              <a:rPr lang="en-US" dirty="0"/>
              <a:t>adapters may be also applied using </a:t>
            </a:r>
            <a:r>
              <a:rPr lang="en-US" dirty="0" err="1"/>
              <a:t>unix</a:t>
            </a:r>
            <a:r>
              <a:rPr lang="en-US" dirty="0"/>
              <a:t>-like pipe syntax</a:t>
            </a:r>
            <a:r>
              <a:rPr lang="cs-CZ" dirty="0"/>
              <a:t>:</a:t>
            </a:r>
            <a:endParaRPr lang="en-US" dirty="0"/>
          </a:p>
          <a:p>
            <a:pPr lvl="4"/>
            <a:r>
              <a:rPr lang="en-US" dirty="0"/>
              <a:t>range</a:t>
            </a:r>
            <a:r>
              <a:rPr lang="cs-CZ" dirty="0"/>
              <a:t> </a:t>
            </a:r>
            <a:r>
              <a:rPr lang="en-US" dirty="0"/>
              <a:t>| </a:t>
            </a:r>
            <a:r>
              <a:rPr lang="cs-CZ" dirty="0"/>
              <a:t>filter</a:t>
            </a:r>
            <a:r>
              <a:rPr lang="en-US" dirty="0"/>
              <a:t>_view(</a:t>
            </a:r>
            <a:r>
              <a:rPr lang="en-US" dirty="0" err="1"/>
              <a:t>pred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Existing algorithms will be presented also with</a:t>
            </a:r>
            <a:r>
              <a:rPr lang="cs-CZ" dirty="0"/>
              <a:t> </a:t>
            </a:r>
            <a:r>
              <a:rPr lang="cs-CZ" i="1" dirty="0"/>
              <a:t>range</a:t>
            </a:r>
            <a:r>
              <a:rPr lang="en-US" dirty="0"/>
              <a:t> interfaces</a:t>
            </a:r>
          </a:p>
          <a:p>
            <a:pPr lvl="1"/>
            <a:r>
              <a:rPr lang="en-US" i="1" dirty="0"/>
              <a:t>Range</a:t>
            </a:r>
            <a:r>
              <a:rPr lang="en-US" dirty="0"/>
              <a:t> fits into the [C++11] range-based for</a:t>
            </a:r>
            <a:endParaRPr lang="cs-CZ" dirty="0"/>
          </a:p>
          <a:p>
            <a:pPr lvl="4"/>
            <a:r>
              <a:rPr lang="en-US" dirty="0"/>
              <a:t>for ( auto i : </a:t>
            </a:r>
            <a:r>
              <a:rPr lang="en-US" dirty="0" err="1"/>
              <a:t>std</a:t>
            </a:r>
            <a:r>
              <a:rPr lang="en-US" dirty="0"/>
              <a:t>::</a:t>
            </a:r>
            <a:r>
              <a:rPr lang="en-US" dirty="0" err="1"/>
              <a:t>iota_view</a:t>
            </a:r>
            <a:r>
              <a:rPr lang="en-US" dirty="0"/>
              <a:t>(0,n) )	// same as for(</a:t>
            </a:r>
            <a:r>
              <a:rPr lang="en-US" dirty="0" err="1"/>
              <a:t>int</a:t>
            </a:r>
            <a:r>
              <a:rPr lang="en-US" dirty="0"/>
              <a:t> i=0; i&lt;n; ++i)</a:t>
            </a:r>
          </a:p>
          <a:p>
            <a:pPr lvl="1"/>
            <a:endParaRPr lang="en-US" i="1" dirty="0"/>
          </a:p>
          <a:p>
            <a:pPr lvl="1"/>
            <a:r>
              <a:rPr lang="en-US" i="1" dirty="0"/>
              <a:t>ranges</a:t>
            </a:r>
            <a:r>
              <a:rPr lang="en-US" dirty="0"/>
              <a:t> require</a:t>
            </a:r>
            <a:r>
              <a:rPr lang="cs-CZ" dirty="0"/>
              <a:t> </a:t>
            </a:r>
            <a:r>
              <a:rPr lang="cs-CZ" i="1" dirty="0"/>
              <a:t>concepts</a:t>
            </a:r>
            <a:r>
              <a:rPr lang="en-US" dirty="0"/>
              <a:t> that are a major language extension [C++20]</a:t>
            </a:r>
          </a:p>
          <a:p>
            <a:pPr lvl="2"/>
            <a:r>
              <a:rPr lang="en-US" dirty="0"/>
              <a:t>the implementation of </a:t>
            </a:r>
            <a:r>
              <a:rPr lang="en-US" i="1" dirty="0"/>
              <a:t>ranges </a:t>
            </a:r>
            <a:r>
              <a:rPr lang="en-US" dirty="0"/>
              <a:t>is not reliable and complete yet (as of 2020)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4473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Programming in C++ - 2019/2020 David Bednárek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Functors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214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/>
              <a:t>Functors</a:t>
            </a:r>
            <a:endParaRPr lang="en-US" altLang="en-US" noProof="1"/>
          </a:p>
        </p:txBody>
      </p:sp>
      <p:sp>
        <p:nvSpPr>
          <p:cNvPr id="15360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1438" y="458788"/>
            <a:ext cx="9001125" cy="5940425"/>
          </a:xfrm>
        </p:spPr>
        <p:txBody>
          <a:bodyPr/>
          <a:lstStyle/>
          <a:p>
            <a:pPr lvl="1"/>
            <a:r>
              <a:rPr lang="en-US" altLang="en-US" dirty="0"/>
              <a:t>Example </a:t>
            </a:r>
            <a:r>
              <a:rPr lang="cs-CZ" altLang="en-US" dirty="0"/>
              <a:t>- </a:t>
            </a:r>
            <a:r>
              <a:rPr lang="en-US" altLang="en-US" dirty="0" err="1"/>
              <a:t>for_each</a:t>
            </a:r>
            <a:endParaRPr lang="en-US" altLang="en-US" dirty="0"/>
          </a:p>
          <a:p>
            <a:pPr lvl="4"/>
            <a:r>
              <a:rPr lang="en-US" altLang="en-US" noProof="1"/>
              <a:t>template&lt;class InputIterator, class Function&gt;</a:t>
            </a:r>
          </a:p>
          <a:p>
            <a:pPr lvl="4"/>
            <a:r>
              <a:rPr lang="en-US" altLang="en-US" noProof="1"/>
              <a:t>Function for_each(</a:t>
            </a:r>
            <a:r>
              <a:rPr lang="cs-CZ" altLang="en-US" dirty="0"/>
              <a:t> </a:t>
            </a:r>
            <a:r>
              <a:rPr lang="cs-CZ" altLang="en-US" noProof="1"/>
              <a:t>InputIterator first, InputIterator last, Function f)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for (; first != last; ++first)</a:t>
            </a:r>
          </a:p>
          <a:p>
            <a:pPr lvl="4"/>
            <a:r>
              <a:rPr lang="en-US" altLang="en-US" dirty="0"/>
              <a:t>        f( * first);</a:t>
            </a:r>
          </a:p>
          <a:p>
            <a:pPr lvl="4"/>
            <a:r>
              <a:rPr lang="en-US" altLang="en-US" dirty="0"/>
              <a:t>    return f;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cs-CZ" altLang="en-US" dirty="0"/>
              <a:t>f </a:t>
            </a:r>
            <a:r>
              <a:rPr lang="en-US" altLang="en-US" dirty="0"/>
              <a:t>may be anything</a:t>
            </a:r>
            <a:r>
              <a:rPr lang="cs-CZ" altLang="en-US" dirty="0"/>
              <a:t> </a:t>
            </a:r>
            <a:r>
              <a:rPr lang="en-US" altLang="en-US" dirty="0"/>
              <a:t>that supports the operation</a:t>
            </a:r>
            <a:r>
              <a:rPr lang="cs-CZ" altLang="en-US" dirty="0"/>
              <a:t> f(x)</a:t>
            </a:r>
          </a:p>
          <a:p>
            <a:pPr lvl="3"/>
            <a:r>
              <a:rPr lang="en-US" altLang="en-US" dirty="0"/>
              <a:t>a global function </a:t>
            </a:r>
            <a:r>
              <a:rPr lang="cs-CZ" altLang="en-US" dirty="0"/>
              <a:t>(</a:t>
            </a:r>
            <a:r>
              <a:rPr lang="en-US" altLang="en-US" dirty="0"/>
              <a:t>pointer to function</a:t>
            </a:r>
            <a:r>
              <a:rPr lang="cs-CZ" altLang="en-US" dirty="0"/>
              <a:t>), </a:t>
            </a:r>
            <a:r>
              <a:rPr lang="en-US" altLang="en-US" dirty="0"/>
              <a:t>or</a:t>
            </a:r>
            <a:endParaRPr lang="cs-CZ" altLang="en-US" dirty="0"/>
          </a:p>
          <a:p>
            <a:pPr lvl="3"/>
            <a:r>
              <a:rPr lang="en-US" altLang="en-US" dirty="0"/>
              <a:t>a </a:t>
            </a:r>
            <a:r>
              <a:rPr lang="cs-CZ" altLang="en-US" i="1" dirty="0"/>
              <a:t>fun</a:t>
            </a:r>
            <a:r>
              <a:rPr lang="en-US" altLang="en-US" i="1" dirty="0"/>
              <a:t>c</a:t>
            </a:r>
            <a:r>
              <a:rPr lang="cs-CZ" altLang="en-US" i="1" dirty="0"/>
              <a:t>tor</a:t>
            </a:r>
            <a:r>
              <a:rPr lang="cs-CZ" altLang="en-US" dirty="0"/>
              <a:t>, </a:t>
            </a:r>
            <a:r>
              <a:rPr lang="en-US" altLang="en-US" dirty="0"/>
              <a:t>i.e.</a:t>
            </a:r>
            <a:r>
              <a:rPr lang="cs-CZ" altLang="en-US" dirty="0"/>
              <a:t> </a:t>
            </a:r>
            <a:r>
              <a:rPr lang="en-US" altLang="en-US" dirty="0"/>
              <a:t>a class</a:t>
            </a:r>
            <a:r>
              <a:rPr lang="cs-CZ" altLang="en-US" dirty="0"/>
              <a:t> </a:t>
            </a:r>
            <a:r>
              <a:rPr lang="en-US" altLang="en-US" dirty="0"/>
              <a:t>containing</a:t>
            </a:r>
            <a:r>
              <a:rPr lang="cs-CZ" altLang="en-US" dirty="0"/>
              <a:t> operator</a:t>
            </a:r>
            <a:r>
              <a:rPr lang="en-US" altLang="en-US" dirty="0"/>
              <a:t>()</a:t>
            </a:r>
          </a:p>
          <a:p>
            <a:pPr lvl="2"/>
            <a:r>
              <a:rPr lang="en-US" altLang="en-US" dirty="0"/>
              <a:t>The function f (its </a:t>
            </a:r>
            <a:r>
              <a:rPr lang="cs-CZ" altLang="en-US" dirty="0"/>
              <a:t>operator()) </a:t>
            </a:r>
            <a:r>
              <a:rPr lang="en-US" altLang="en-US" dirty="0"/>
              <a:t>is called for each</a:t>
            </a:r>
            <a:r>
              <a:rPr lang="cs-CZ" altLang="en-US" dirty="0"/>
              <a:t> </a:t>
            </a:r>
            <a:r>
              <a:rPr lang="en-US" altLang="en-US" dirty="0"/>
              <a:t>element in the given range</a:t>
            </a:r>
            <a:endParaRPr lang="cs-CZ" altLang="en-US" dirty="0"/>
          </a:p>
          <a:p>
            <a:pPr lvl="3"/>
            <a:r>
              <a:rPr lang="en-US" altLang="en-US" dirty="0"/>
              <a:t>The element is accessed using the </a:t>
            </a:r>
            <a:r>
              <a:rPr lang="cs-CZ" altLang="en-US" dirty="0"/>
              <a:t>*</a:t>
            </a:r>
            <a:r>
              <a:rPr lang="en-US" altLang="en-US" dirty="0"/>
              <a:t> operator which typically return a reference</a:t>
            </a:r>
            <a:endParaRPr lang="cs-CZ" altLang="en-US" dirty="0"/>
          </a:p>
          <a:p>
            <a:pPr lvl="3"/>
            <a:r>
              <a:rPr lang="en-US" altLang="en-US" dirty="0"/>
              <a:t>The function </a:t>
            </a:r>
            <a:r>
              <a:rPr lang="cs-CZ" altLang="en-US" dirty="0"/>
              <a:t>f </a:t>
            </a:r>
            <a:r>
              <a:rPr lang="en-US" altLang="en-US" dirty="0"/>
              <a:t>can</a:t>
            </a:r>
            <a:r>
              <a:rPr lang="cs-CZ" altLang="en-US" dirty="0"/>
              <a:t> modif</a:t>
            </a:r>
            <a:r>
              <a:rPr lang="en-US" altLang="en-US" dirty="0"/>
              <a:t>y</a:t>
            </a:r>
            <a:r>
              <a:rPr lang="cs-CZ" altLang="en-US" dirty="0"/>
              <a:t> </a:t>
            </a:r>
            <a:r>
              <a:rPr lang="en-US" altLang="en-US" dirty="0"/>
              <a:t>the elements of the container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219354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 dirty="0"/>
              <a:t>Algorithms</a:t>
            </a:r>
            <a:endParaRPr lang="en-US" altLang="en-US" noProof="1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A simple application of </a:t>
            </a:r>
            <a:r>
              <a:rPr lang="en-US" altLang="en-US" dirty="0" err="1"/>
              <a:t>for_each</a:t>
            </a:r>
            <a:endParaRPr lang="cs-CZ" altLang="en-US" dirty="0"/>
          </a:p>
          <a:p>
            <a:pPr lvl="4"/>
            <a:r>
              <a:rPr lang="en-US" altLang="en-US" dirty="0"/>
              <a:t>void </a:t>
            </a:r>
            <a:r>
              <a:rPr lang="en-US" altLang="en-US" dirty="0" err="1"/>
              <a:t>my_function</a:t>
            </a:r>
            <a:r>
              <a:rPr lang="en-US" altLang="en-US" dirty="0"/>
              <a:t>( double &amp; x)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x += 1;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r>
              <a:rPr lang="en-US" altLang="en-US" dirty="0"/>
              <a:t>void increment(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 err="1"/>
              <a:t>my_function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</a:t>
            </a:r>
          </a:p>
          <a:p>
            <a:pPr lvl="1"/>
            <a:endParaRPr lang="cs-CZ" altLang="en-US" dirty="0"/>
          </a:p>
          <a:p>
            <a:pPr lvl="1"/>
            <a:r>
              <a:rPr lang="en-US" altLang="en-US" dirty="0"/>
              <a:t>[C++11] Lambda</a:t>
            </a:r>
          </a:p>
          <a:p>
            <a:pPr lvl="2"/>
            <a:r>
              <a:rPr lang="en-US" altLang="en-US" dirty="0"/>
              <a:t>An expression that generates a </a:t>
            </a:r>
            <a:r>
              <a:rPr lang="en-US" altLang="en-US" dirty="0" err="1"/>
              <a:t>functor</a:t>
            </a:r>
            <a:endParaRPr lang="cs-CZ" altLang="en-US" dirty="0"/>
          </a:p>
          <a:p>
            <a:pPr lvl="4"/>
            <a:r>
              <a:rPr lang="en-US" altLang="en-US" dirty="0"/>
              <a:t>void increment(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>
                <a:solidFill>
                  <a:srgbClr val="FF0000"/>
                </a:solidFill>
              </a:rPr>
              <a:t>[]( double &amp; x){ x += 1;}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616733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noProof="1"/>
              <a:t>STL – </a:t>
            </a:r>
            <a:r>
              <a:rPr lang="en-US" altLang="en-US" dirty="0"/>
              <a:t>Algorithms</a:t>
            </a:r>
            <a:endParaRPr lang="en-US" altLang="en-US" noProof="1"/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7950" y="549275"/>
            <a:ext cx="8928100" cy="5903913"/>
          </a:xfrm>
        </p:spPr>
        <p:txBody>
          <a:bodyPr>
            <a:normAutofit/>
          </a:bodyPr>
          <a:lstStyle/>
          <a:p>
            <a:pPr lvl="1"/>
            <a:r>
              <a:rPr lang="en-US" altLang="en-US" dirty="0"/>
              <a:t>Passing parameters requires a </a:t>
            </a:r>
            <a:r>
              <a:rPr lang="en-US" altLang="en-US" dirty="0" err="1"/>
              <a:t>functor</a:t>
            </a:r>
            <a:endParaRPr lang="cs-CZ" altLang="en-US" dirty="0"/>
          </a:p>
          <a:p>
            <a:pPr lvl="4"/>
            <a:r>
              <a:rPr lang="en-US" altLang="en-US" dirty="0"/>
              <a:t>class </a:t>
            </a:r>
            <a:r>
              <a:rPr lang="en-US" altLang="en-US" dirty="0" err="1"/>
              <a:t>my_functor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public:</a:t>
            </a:r>
          </a:p>
          <a:p>
            <a:pPr lvl="4"/>
            <a:r>
              <a:rPr lang="en-US" altLang="en-US" dirty="0"/>
              <a:t>    double </a:t>
            </a:r>
            <a:r>
              <a:rPr lang="en-US" altLang="en-US" dirty="0">
                <a:solidFill>
                  <a:srgbClr val="C00000"/>
                </a:solidFill>
              </a:rPr>
              <a:t>v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void operator()( double &amp; x) </a:t>
            </a:r>
            <a:r>
              <a:rPr lang="en-US" altLang="en-US" dirty="0" err="1"/>
              <a:t>const</a:t>
            </a:r>
            <a:r>
              <a:rPr lang="en-US" altLang="en-US" dirty="0"/>
              <a:t> { x += </a:t>
            </a:r>
            <a:r>
              <a:rPr lang="en-US" altLang="en-US" dirty="0">
                <a:solidFill>
                  <a:srgbClr val="C00000"/>
                </a:solidFill>
              </a:rPr>
              <a:t>v</a:t>
            </a:r>
            <a:r>
              <a:rPr lang="en-US" altLang="en-US" dirty="0"/>
              <a:t>;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my_functor</a:t>
            </a:r>
            <a:r>
              <a:rPr lang="en-US" altLang="en-US" dirty="0"/>
              <a:t>( double </a:t>
            </a:r>
            <a:r>
              <a:rPr lang="en-US" altLang="en-US" dirty="0">
                <a:solidFill>
                  <a:srgbClr val="C00000"/>
                </a:solidFill>
              </a:rPr>
              <a:t>p</a:t>
            </a:r>
            <a:r>
              <a:rPr lang="en-US" altLang="en-US" dirty="0"/>
              <a:t>) : </a:t>
            </a:r>
            <a:r>
              <a:rPr lang="en-US" altLang="en-US" dirty="0">
                <a:solidFill>
                  <a:srgbClr val="C00000"/>
                </a:solidFill>
              </a:rPr>
              <a:t>v</a:t>
            </a:r>
            <a:r>
              <a:rPr lang="en-US" altLang="en-US" dirty="0"/>
              <a:t>( </a:t>
            </a:r>
            <a:r>
              <a:rPr lang="en-US" altLang="en-US" dirty="0">
                <a:solidFill>
                  <a:srgbClr val="C00000"/>
                </a:solidFill>
              </a:rPr>
              <a:t>p</a:t>
            </a:r>
            <a:r>
              <a:rPr lang="en-US" altLang="en-US" dirty="0"/>
              <a:t>) {}</a:t>
            </a:r>
          </a:p>
          <a:p>
            <a:pPr lvl="4"/>
            <a:r>
              <a:rPr lang="en-US" altLang="en-US" dirty="0"/>
              <a:t>};</a:t>
            </a:r>
          </a:p>
          <a:p>
            <a:pPr lvl="4"/>
            <a:r>
              <a:rPr lang="en-US" altLang="en-US" dirty="0"/>
              <a:t>void add(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c, double </a:t>
            </a:r>
            <a:r>
              <a:rPr lang="en-US" altLang="en-US" dirty="0">
                <a:solidFill>
                  <a:srgbClr val="C00000"/>
                </a:solidFill>
              </a:rPr>
              <a:t>value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</a:t>
            </a:r>
            <a:r>
              <a:rPr lang="en-US" altLang="en-US" dirty="0" err="1"/>
              <a:t>my_functor</a:t>
            </a:r>
            <a:r>
              <a:rPr lang="en-US" altLang="en-US" dirty="0"/>
              <a:t>( </a:t>
            </a:r>
            <a:r>
              <a:rPr lang="en-US" altLang="en-US" dirty="0">
                <a:solidFill>
                  <a:srgbClr val="C00000"/>
                </a:solidFill>
              </a:rPr>
              <a:t>value</a:t>
            </a:r>
            <a:r>
              <a:rPr lang="en-US" altLang="en-US" dirty="0"/>
              <a:t>));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4"/>
            <a:endParaRPr lang="cs-CZ" altLang="en-US" dirty="0"/>
          </a:p>
          <a:p>
            <a:pPr lvl="1"/>
            <a:r>
              <a:rPr lang="en-US" altLang="en-US" dirty="0"/>
              <a:t>Equivalent implementation using lambda</a:t>
            </a:r>
          </a:p>
          <a:p>
            <a:pPr lvl="4"/>
            <a:r>
              <a:rPr lang="en-US" altLang="en-US" dirty="0"/>
              <a:t>void add( </a:t>
            </a:r>
            <a:r>
              <a:rPr lang="en-US" altLang="en-US" dirty="0" err="1"/>
              <a:t>std</a:t>
            </a:r>
            <a:r>
              <a:rPr lang="en-US" altLang="en-US" dirty="0"/>
              <a:t>::list&lt; double&gt; &amp; c, double </a:t>
            </a:r>
            <a:r>
              <a:rPr lang="en-US" altLang="en-US" dirty="0">
                <a:solidFill>
                  <a:srgbClr val="C00000"/>
                </a:solidFill>
              </a:rPr>
              <a:t>value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for_each</a:t>
            </a:r>
            <a:r>
              <a:rPr lang="en-US" altLang="en-US" dirty="0"/>
              <a:t>( </a:t>
            </a:r>
            <a:r>
              <a:rPr lang="en-US" altLang="en-US" dirty="0" err="1"/>
              <a:t>c.begin</a:t>
            </a:r>
            <a:r>
              <a:rPr lang="en-US" altLang="en-US" dirty="0"/>
              <a:t>(), </a:t>
            </a:r>
            <a:r>
              <a:rPr lang="en-US" altLang="en-US" dirty="0" err="1"/>
              <a:t>c.end</a:t>
            </a:r>
            <a:r>
              <a:rPr lang="en-US" altLang="en-US" dirty="0"/>
              <a:t>(), [</a:t>
            </a:r>
            <a:r>
              <a:rPr lang="cs-CZ" altLang="en-US" dirty="0">
                <a:solidFill>
                  <a:srgbClr val="C00000"/>
                </a:solidFill>
              </a:rPr>
              <a:t>value</a:t>
            </a:r>
            <a:r>
              <a:rPr lang="en-US" altLang="en-US" dirty="0"/>
              <a:t>]( double &amp; x){ x += </a:t>
            </a:r>
            <a:r>
              <a:rPr lang="cs-CZ" altLang="en-US" dirty="0">
                <a:solidFill>
                  <a:srgbClr val="C00000"/>
                </a:solidFill>
              </a:rPr>
              <a:t>value</a:t>
            </a:r>
            <a:r>
              <a:rPr lang="en-US" altLang="en-US" dirty="0"/>
              <a:t>;});</a:t>
            </a:r>
          </a:p>
          <a:p>
            <a:pPr lvl="4"/>
            <a:r>
              <a:rPr lang="en-US" alt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5384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1670</TotalTime>
  <Words>2504</Words>
  <Application>Microsoft Office PowerPoint</Application>
  <PresentationFormat>On-screen Show (4:3)</PresentationFormat>
  <Paragraphs>294</Paragraphs>
  <Slides>18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Consolas</vt:lpstr>
      <vt:lpstr>Tahoma</vt:lpstr>
      <vt:lpstr>Wingdings</vt:lpstr>
      <vt:lpstr>Office Theme</vt:lpstr>
      <vt:lpstr>Algorithms</vt:lpstr>
      <vt:lpstr>Algorithms</vt:lpstr>
      <vt:lpstr>Algorithms</vt:lpstr>
      <vt:lpstr>STL – Algorithms</vt:lpstr>
      <vt:lpstr>C++20 - ranges</vt:lpstr>
      <vt:lpstr>Functors</vt:lpstr>
      <vt:lpstr>STL – Functors</vt:lpstr>
      <vt:lpstr>STL – Algorithms</vt:lpstr>
      <vt:lpstr>STL – Algorithms</vt:lpstr>
      <vt:lpstr>STL – Algoritmy</vt:lpstr>
      <vt:lpstr>Lambda [C++11]</vt:lpstr>
      <vt:lpstr>Lambda expressions</vt:lpstr>
      <vt:lpstr>Lambda expressions – return types</vt:lpstr>
      <vt:lpstr>Lambda expressions – generic parameter types</vt:lpstr>
      <vt:lpstr>Lambda expressions – capture</vt:lpstr>
      <vt:lpstr>Lambda expressions</vt:lpstr>
      <vt:lpstr>Lambda expressions</vt:lpstr>
      <vt:lpstr>Lambda expressions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92</cp:revision>
  <dcterms:created xsi:type="dcterms:W3CDTF">2020-09-28T08:40:12Z</dcterms:created>
  <dcterms:modified xsi:type="dcterms:W3CDTF">2023-11-27T13:00:04Z</dcterms:modified>
</cp:coreProperties>
</file>