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2"/>
  </p:notesMasterIdLst>
  <p:sldIdLst>
    <p:sldId id="553" r:id="rId3"/>
    <p:sldId id="301" r:id="rId4"/>
    <p:sldId id="294" r:id="rId5"/>
    <p:sldId id="298" r:id="rId6"/>
    <p:sldId id="300" r:id="rId7"/>
    <p:sldId id="472" r:id="rId8"/>
    <p:sldId id="545" r:id="rId9"/>
    <p:sldId id="413" r:id="rId10"/>
    <p:sldId id="55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CC"/>
    <a:srgbClr val="456A1C"/>
    <a:srgbClr val="ECF7FE"/>
    <a:srgbClr val="FFCCCC"/>
    <a:srgbClr val="FFBDBD"/>
    <a:srgbClr val="E6A21A"/>
    <a:srgbClr val="EDF9FD"/>
    <a:srgbClr val="CCE9AD"/>
    <a:srgbClr val="F6F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8326" autoAdjust="0"/>
  </p:normalViewPr>
  <p:slideViewPr>
    <p:cSldViewPr snapToGrid="0">
      <p:cViewPr varScale="1">
        <p:scale>
          <a:sx n="98" d="100"/>
          <a:sy n="98" d="100"/>
        </p:scale>
        <p:origin x="157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F80F3-9C1D-4126-8F9D-17F3367548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BF09E-1E28-41A0-9780-531B32293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8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76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3BF09E-1E28-41A0-9780-531B32293C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8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853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16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37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8177"/>
            <a:ext cx="7772400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20074" y="3209574"/>
            <a:ext cx="5638126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820074" y="3155894"/>
            <a:ext cx="423618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20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 hasCustomPrompt="1"/>
          </p:nvPr>
        </p:nvSpPr>
        <p:spPr>
          <a:xfrm>
            <a:off x="44506" y="594765"/>
            <a:ext cx="9046485" cy="626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7800" indent="-177800">
              <a:buClr>
                <a:srgbClr val="0070C0"/>
              </a:buClr>
              <a:buFont typeface="Arial" panose="020B0604020202020204" pitchFamily="34" charset="0"/>
              <a:buChar char="•"/>
              <a:defRPr/>
            </a:lvl1pPr>
            <a:lvl2pPr marL="357188" indent="-179388">
              <a:buClr>
                <a:srgbClr val="0070C0"/>
              </a:buClr>
              <a:defRPr/>
            </a:lvl2pPr>
            <a:lvl3pPr marL="539750" indent="-182563">
              <a:buClr>
                <a:srgbClr val="0070C0"/>
              </a:buClr>
              <a:defRPr/>
            </a:lvl3pPr>
            <a:lvl4pPr marL="717550" indent="-177800">
              <a:buClr>
                <a:srgbClr val="0070C0"/>
              </a:buClr>
              <a:defRPr/>
            </a:lvl4pPr>
            <a:lvl5pPr marL="896938" indent="-179388">
              <a:buClr>
                <a:srgbClr val="0070C0"/>
              </a:buClr>
              <a:defRPr/>
            </a:lvl5pPr>
          </a:lstStyle>
          <a:p>
            <a:pPr lvl="0"/>
            <a:r>
              <a:rPr lang="cs-CZ" dirty="0"/>
              <a:t>First level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619919" y="755374"/>
            <a:ext cx="3471072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class sentence {</a:t>
            </a:r>
          </a:p>
          <a:p>
            <a:r>
              <a:rPr lang="en-US" sz="13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urier New" pitchFamily="49" charset="0"/>
              </a:rPr>
              <a:t>public:</a:t>
            </a: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nsolas" panose="020B0609020204030204" pitchFamily="49" charset="0"/>
                <a:cs typeface="Courier New" pitchFamily="49" charset="0"/>
              </a:rPr>
              <a:t>struct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nsolas" panose="020B0609020204030204" pitchFamily="49" charset="0"/>
                <a:cs typeface="Courier New" pitchFamily="49" charset="0"/>
              </a:rPr>
              <a:t>const_iterator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   char operator</a:t>
            </a:r>
            <a:r>
              <a:rPr lang="en-US" sz="1300" b="1" dirty="0">
                <a:latin typeface="Consolas" panose="020B0609020204030204" pitchFamily="49" charset="0"/>
                <a:cs typeface="Courier New" pitchFamily="49" charset="0"/>
              </a:rPr>
              <a:t>*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() </a:t>
            </a:r>
            <a:r>
              <a:rPr lang="en-US" sz="1300" dirty="0" err="1">
                <a:latin typeface="Consolas" panose="020B0609020204030204" pitchFamily="49" charset="0"/>
                <a:cs typeface="Courier New" pitchFamily="49" charset="0"/>
              </a:rPr>
              <a:t>const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    void operator</a:t>
            </a:r>
            <a:r>
              <a:rPr lang="en-US" sz="1300" b="1" dirty="0">
                <a:latin typeface="Consolas" panose="020B0609020204030204" pitchFamily="49" charset="0"/>
                <a:cs typeface="Courier New" pitchFamily="49" charset="0"/>
              </a:rPr>
              <a:t>++</a:t>
            </a:r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() { ++index_; }</a:t>
            </a:r>
            <a:endParaRPr lang="cs-CZ" sz="1300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300" dirty="0">
                <a:latin typeface="Consolas" panose="020B0609020204030204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Rectangular Callout 4"/>
          <p:cNvSpPr/>
          <p:nvPr userDrawn="1"/>
        </p:nvSpPr>
        <p:spPr>
          <a:xfrm>
            <a:off x="7188621" y="2221966"/>
            <a:ext cx="848139" cy="274291"/>
          </a:xfrm>
          <a:prstGeom prst="wedgeRectCallout">
            <a:avLst>
              <a:gd name="adj1" fmla="val -104495"/>
              <a:gd name="adj2" fmla="val -164474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456A1C"/>
                </a:solidFill>
                <a:latin typeface="+mj-lt"/>
              </a:rPr>
              <a:t>callout</a:t>
            </a:r>
          </a:p>
        </p:txBody>
      </p:sp>
    </p:spTree>
    <p:extLst>
      <p:ext uri="{BB962C8B-B14F-4D97-AF65-F5344CB8AC3E}">
        <p14:creationId xmlns:p14="http://schemas.microsoft.com/office/powerpoint/2010/main" val="88484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20074" y="2375462"/>
            <a:ext cx="5638126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20074" y="3399692"/>
            <a:ext cx="5638126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820074" y="3155894"/>
            <a:ext cx="423618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7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92704" y="577294"/>
            <a:ext cx="8971233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2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940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7"/>
            <a:ext cx="9144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539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7"/>
            <a:ext cx="9144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488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0074" y="2129624"/>
            <a:ext cx="5685018" cy="890124"/>
          </a:xfrm>
        </p:spPr>
        <p:txBody>
          <a:bodyPr/>
          <a:lstStyle/>
          <a:p>
            <a:r>
              <a:rPr lang="cs-CZ" dirty="0"/>
              <a:t>Programování v C+</a:t>
            </a:r>
            <a:r>
              <a:rPr lang="en-US" dirty="0"/>
              <a:t>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0074" y="3399690"/>
            <a:ext cx="5638126" cy="4385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Filip Zavoral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" y="173387"/>
            <a:ext cx="2589848" cy="261479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C4FFE54-9816-80A4-C463-7EF53E25EEC6}"/>
              </a:ext>
            </a:extLst>
          </p:cNvPr>
          <p:cNvCxnSpPr/>
          <p:nvPr/>
        </p:nvCxnSpPr>
        <p:spPr>
          <a:xfrm flipV="1">
            <a:off x="35738" y="279919"/>
            <a:ext cx="2836506" cy="220202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89045D-7278-F2E9-4F2E-60817C414FDA}"/>
              </a:ext>
            </a:extLst>
          </p:cNvPr>
          <p:cNvCxnSpPr>
            <a:cxnSpLocks/>
          </p:cNvCxnSpPr>
          <p:nvPr/>
        </p:nvCxnSpPr>
        <p:spPr>
          <a:xfrm>
            <a:off x="2872244" y="3569350"/>
            <a:ext cx="17837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81071C9-131A-E774-4227-D55665BF5B3B}"/>
              </a:ext>
            </a:extLst>
          </p:cNvPr>
          <p:cNvSpPr txBox="1"/>
          <p:nvPr/>
        </p:nvSpPr>
        <p:spPr>
          <a:xfrm>
            <a:off x="2810744" y="3915346"/>
            <a:ext cx="3405675" cy="95410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Consolas" panose="020B0609020204030204" pitchFamily="49" charset="0"/>
                <a:cs typeface="Courier New" pitchFamily="49" charset="0"/>
              </a:rPr>
              <a:t>Petr </a:t>
            </a:r>
            <a:r>
              <a:rPr lang="cs-CZ" sz="2800" i="1" dirty="0">
                <a:latin typeface="Consolas" panose="020B0609020204030204" pitchFamily="49" charset="0"/>
                <a:cs typeface="Courier New" pitchFamily="49" charset="0"/>
              </a:rPr>
              <a:t>Škoda </a:t>
            </a:r>
            <a:r>
              <a:rPr lang="en-US" sz="2800" i="1" dirty="0">
                <a:latin typeface="Consolas" panose="020B0609020204030204" pitchFamily="49" charset="0"/>
                <a:cs typeface="Courier New" pitchFamily="49" charset="0"/>
              </a:rPr>
              <a:t>Edition</a:t>
            </a:r>
          </a:p>
        </p:txBody>
      </p:sp>
    </p:spTree>
    <p:extLst>
      <p:ext uri="{BB962C8B-B14F-4D97-AF65-F5344CB8AC3E}">
        <p14:creationId xmlns:p14="http://schemas.microsoft.com/office/powerpoint/2010/main" val="300888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Kontejnery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Od Základů k Expertnímu Využití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Skryté Poklady Programování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Vládněte Datovým Strukturám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38D6C71-4C09-D6B3-A18C-8FA257550851}"/>
              </a:ext>
            </a:extLst>
          </p:cNvPr>
          <p:cNvSpPr txBox="1">
            <a:spLocks/>
          </p:cNvSpPr>
          <p:nvPr/>
        </p:nvSpPr>
        <p:spPr>
          <a:xfrm>
            <a:off x="2820074" y="4865336"/>
            <a:ext cx="5638126" cy="364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By ChatGPT 2023/2024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8802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599" y="1371600"/>
            <a:ext cx="3371557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/>
              <a:t>map&lt;</a:t>
            </a:r>
            <a:r>
              <a:rPr lang="en-US" b="1" dirty="0" err="1"/>
              <a:t>string,int</a:t>
            </a:r>
            <a:r>
              <a:rPr lang="en-US" b="1" dirty="0"/>
              <a:t>&gt;</a:t>
            </a:r>
            <a:r>
              <a:rPr lang="en-US" dirty="0"/>
              <a:t> </a:t>
            </a:r>
            <a:r>
              <a:rPr lang="en-US" dirty="0" err="1"/>
              <a:t>frekvence</a:t>
            </a:r>
            <a:r>
              <a:rPr lang="en-US" dirty="0"/>
              <a:t>;</a:t>
            </a:r>
          </a:p>
          <a:p>
            <a:r>
              <a:rPr lang="en-US" b="1" dirty="0"/>
              <a:t>map&lt;</a:t>
            </a:r>
            <a:r>
              <a:rPr lang="en-US" b="1" dirty="0" err="1"/>
              <a:t>string,int</a:t>
            </a:r>
            <a:r>
              <a:rPr lang="en-US" b="1" dirty="0"/>
              <a:t>&gt;</a:t>
            </a:r>
            <a:r>
              <a:rPr lang="en-US" dirty="0"/>
              <a:t>::</a:t>
            </a:r>
            <a:r>
              <a:rPr lang="en-US" dirty="0" err="1"/>
              <a:t>const_iterator</a:t>
            </a:r>
            <a:r>
              <a:rPr lang="en-US" dirty="0"/>
              <a:t> it;</a:t>
            </a:r>
          </a:p>
          <a:p>
            <a:r>
              <a:rPr lang="en-US" dirty="0" err="1"/>
              <a:t>fce</a:t>
            </a:r>
            <a:r>
              <a:rPr lang="en-US" dirty="0"/>
              <a:t>( </a:t>
            </a:r>
            <a:r>
              <a:rPr lang="en-US" b="1" dirty="0"/>
              <a:t>map&lt;</a:t>
            </a:r>
            <a:r>
              <a:rPr lang="en-US" b="1" dirty="0" err="1"/>
              <a:t>string,int</a:t>
            </a:r>
            <a:r>
              <a:rPr lang="en-US" b="1" dirty="0"/>
              <a:t>&gt;</a:t>
            </a:r>
            <a:r>
              <a:rPr lang="en-US" dirty="0"/>
              <a:t>&amp; </a:t>
            </a:r>
            <a:r>
              <a:rPr lang="cs-CZ" dirty="0"/>
              <a:t>fr</a:t>
            </a:r>
            <a:r>
              <a:rPr lang="en-US" dirty="0"/>
              <a:t>);</a:t>
            </a:r>
            <a:endParaRPr lang="cs-CZ" dirty="0"/>
          </a:p>
        </p:txBody>
      </p:sp>
      <p:grpSp>
        <p:nvGrpSpPr>
          <p:cNvPr id="8" name="Group 17"/>
          <p:cNvGrpSpPr/>
          <p:nvPr/>
        </p:nvGrpSpPr>
        <p:grpSpPr>
          <a:xfrm>
            <a:off x="1529597" y="1066800"/>
            <a:ext cx="1368936" cy="1295400"/>
            <a:chOff x="3352800" y="3962400"/>
            <a:chExt cx="990600" cy="1066800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4724401" y="1914959"/>
            <a:ext cx="3484990" cy="112338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b="1" dirty="0"/>
              <a:t>using</a:t>
            </a:r>
            <a:r>
              <a:rPr lang="cs-CZ" dirty="0"/>
              <a:t> </a:t>
            </a:r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cs-CZ" dirty="0"/>
              <a:t> =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map&lt;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string,int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&gt;</a:t>
            </a:r>
            <a:r>
              <a:rPr lang="en-US" dirty="0"/>
              <a:t>;</a:t>
            </a:r>
          </a:p>
          <a:p>
            <a:r>
              <a:rPr lang="cs-CZ" b="1" dirty="0"/>
              <a:t>typedef</a:t>
            </a:r>
            <a:r>
              <a:rPr lang="cs-CZ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map&lt;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string,int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&gt;</a:t>
            </a:r>
            <a:r>
              <a:rPr lang="en-US" dirty="0"/>
              <a:t> </a:t>
            </a:r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en-US" dirty="0"/>
              <a:t>;</a:t>
            </a:r>
            <a:endParaRPr lang="cs-CZ" dirty="0"/>
          </a:p>
          <a:p>
            <a:endParaRPr lang="en-US" dirty="0"/>
          </a:p>
          <a:p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en-US" dirty="0"/>
              <a:t>::</a:t>
            </a:r>
            <a:r>
              <a:rPr lang="en-US" dirty="0" err="1"/>
              <a:t>const_iterator</a:t>
            </a:r>
            <a:r>
              <a:rPr lang="en-US" dirty="0"/>
              <a:t> it;</a:t>
            </a:r>
          </a:p>
          <a:p>
            <a:r>
              <a:rPr lang="en-US" dirty="0" err="1"/>
              <a:t>fce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en-US" dirty="0"/>
              <a:t>&amp; </a:t>
            </a:r>
            <a:r>
              <a:rPr lang="cs-CZ" dirty="0"/>
              <a:t>fr</a:t>
            </a:r>
            <a:r>
              <a:rPr lang="en-US" dirty="0"/>
              <a:t>);</a:t>
            </a:r>
            <a:endParaRPr lang="cs-CZ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1529597" y="2705100"/>
            <a:ext cx="1771884" cy="533400"/>
          </a:xfrm>
          <a:prstGeom prst="wedgeRoundRectCallout">
            <a:avLst>
              <a:gd name="adj1" fmla="val -21987"/>
              <a:gd name="adj2" fmla="val -13781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neopisujte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st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le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deklarace 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!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784789" y="4432604"/>
            <a:ext cx="2671174" cy="1237448"/>
          </a:xfrm>
          <a:prstGeom prst="wedgeRoundRectCallout">
            <a:avLst>
              <a:gd name="adj1" fmla="val 10186"/>
              <a:gd name="adj2" fmla="val -4966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rgbClr val="456A1C"/>
                </a:solidFill>
                <a:latin typeface="+mj-lt"/>
              </a:rPr>
              <a:t>Proč: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56A1C"/>
                </a:solidFill>
                <a:latin typeface="+mj-lt"/>
              </a:rPr>
              <a:t>neupíšu 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56A1C"/>
                </a:solidFill>
                <a:latin typeface="+mj-lt"/>
              </a:rPr>
              <a:t>změna druhu nebo typu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56A1C"/>
                </a:solidFill>
                <a:latin typeface="+mj-lt"/>
              </a:rPr>
              <a:t>čitelnost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456A1C"/>
                </a:solidFill>
                <a:latin typeface="+mj-lt"/>
              </a:rPr>
              <a:t>rozlišení logicky různých typů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4304970"/>
            <a:ext cx="3484989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 err="1"/>
              <a:t>struct</a:t>
            </a:r>
            <a:r>
              <a:rPr lang="en-US" dirty="0"/>
              <a:t> T {</a:t>
            </a:r>
            <a:endParaRPr lang="cs-CZ" dirty="0"/>
          </a:p>
          <a:p>
            <a:r>
              <a:rPr lang="en-US" dirty="0"/>
              <a:t>  </a:t>
            </a:r>
            <a:r>
              <a:rPr lang="cs-CZ" dirty="0"/>
              <a:t>using </a:t>
            </a:r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cs-CZ" dirty="0"/>
              <a:t> = </a:t>
            </a:r>
            <a:r>
              <a:rPr lang="en-US" dirty="0"/>
              <a:t>map&lt;</a:t>
            </a:r>
            <a:r>
              <a:rPr lang="en-US" dirty="0" err="1"/>
              <a:t>string,int</a:t>
            </a:r>
            <a:r>
              <a:rPr lang="en-US" dirty="0"/>
              <a:t>&gt;;</a:t>
            </a:r>
          </a:p>
          <a:p>
            <a:r>
              <a:rPr lang="cs-CZ" dirty="0"/>
              <a:t>  </a:t>
            </a:r>
            <a:r>
              <a:rPr lang="en-US" dirty="0" err="1"/>
              <a:t>fce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en-US" dirty="0"/>
              <a:t>&amp; </a:t>
            </a:r>
            <a:r>
              <a:rPr lang="cs-CZ" dirty="0"/>
              <a:t>fr</a:t>
            </a:r>
            <a:r>
              <a:rPr lang="en-US" dirty="0"/>
              <a:t>);</a:t>
            </a:r>
          </a:p>
          <a:p>
            <a:r>
              <a:rPr lang="en-US" dirty="0"/>
              <a:t>};</a:t>
            </a:r>
          </a:p>
          <a:p>
            <a:endParaRPr lang="en-US" dirty="0"/>
          </a:p>
          <a:p>
            <a:r>
              <a:rPr lang="en-US" dirty="0"/>
              <a:t>T::</a:t>
            </a:r>
            <a:r>
              <a:rPr lang="cs-CZ" dirty="0">
                <a:solidFill>
                  <a:srgbClr val="0033CC"/>
                </a:solidFill>
              </a:rPr>
              <a:t>Frekvence</a:t>
            </a:r>
            <a:r>
              <a:rPr lang="en-US" dirty="0"/>
              <a:t> </a:t>
            </a:r>
            <a:r>
              <a:rPr lang="cs-CZ" dirty="0"/>
              <a:t>f</a:t>
            </a:r>
            <a:r>
              <a:rPr lang="en-US" dirty="0"/>
              <a:t>;</a:t>
            </a:r>
            <a:endParaRPr lang="cs-CZ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5562600" y="3258549"/>
            <a:ext cx="2471986" cy="605378"/>
          </a:xfrm>
          <a:prstGeom prst="wedgeRoundRectCallout">
            <a:avLst>
              <a:gd name="adj1" fmla="val -9513"/>
              <a:gd name="adj2" fmla="val -4925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scope - oblast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platnosti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: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glob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ální, třída, funkce/metoda</a:t>
            </a:r>
          </a:p>
        </p:txBody>
      </p:sp>
      <p:sp>
        <p:nvSpPr>
          <p:cNvPr id="2" name="Arc 1"/>
          <p:cNvSpPr/>
          <p:nvPr/>
        </p:nvSpPr>
        <p:spPr>
          <a:xfrm>
            <a:off x="2497015" y="1456372"/>
            <a:ext cx="2988976" cy="829628"/>
          </a:xfrm>
          <a:prstGeom prst="arc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Po</a:t>
            </a:r>
            <a:r>
              <a:rPr lang="cs-CZ" sz="2400" dirty="0"/>
              <a:t>jmenování typů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86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8" grpId="0" animBg="1"/>
      <p:bldP spid="19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0717" y="669388"/>
            <a:ext cx="2507566" cy="2492990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#include &lt;vector&gt;</a:t>
            </a:r>
          </a:p>
          <a:p>
            <a:r>
              <a:rPr lang="cs-CZ" dirty="0"/>
              <a:t>#include &lt;algorithm&gt;</a:t>
            </a:r>
          </a:p>
          <a:p>
            <a:endParaRPr lang="cs-CZ" dirty="0"/>
          </a:p>
          <a:p>
            <a:r>
              <a:rPr lang="cs-CZ" dirty="0"/>
              <a:t>string s;</a:t>
            </a:r>
          </a:p>
          <a:p>
            <a:r>
              <a:rPr lang="cs-CZ" b="1" dirty="0"/>
              <a:t>vector</a:t>
            </a:r>
            <a:r>
              <a:rPr lang="cs-CZ" dirty="0"/>
              <a:t>&lt;string&gt; v;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dirty="0"/>
              <a:t>  </a:t>
            </a:r>
            <a:r>
              <a:rPr lang="cs-CZ" dirty="0"/>
              <a:t>v.push</a:t>
            </a:r>
            <a:r>
              <a:rPr lang="en-US" dirty="0"/>
              <a:t>_</a:t>
            </a:r>
            <a:r>
              <a:rPr lang="cs-CZ" dirty="0"/>
              <a:t>back(s);</a:t>
            </a:r>
          </a:p>
          <a:p>
            <a:r>
              <a:rPr lang="cs-CZ" dirty="0"/>
              <a:t>}</a:t>
            </a:r>
          </a:p>
          <a:p>
            <a:r>
              <a:rPr lang="cs-CZ" b="1" dirty="0"/>
              <a:t>sort</a:t>
            </a:r>
            <a:r>
              <a:rPr lang="cs-CZ" dirty="0"/>
              <a:t>(</a:t>
            </a:r>
            <a:r>
              <a:rPr lang="en-US" dirty="0"/>
              <a:t> </a:t>
            </a:r>
            <a:r>
              <a:rPr lang="cs-CZ" dirty="0"/>
              <a:t>v.begin(),v.end());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13649" y="669388"/>
            <a:ext cx="5569633" cy="229293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#</a:t>
            </a:r>
            <a:r>
              <a:rPr lang="cs-CZ" dirty="0" err="1"/>
              <a:t>include</a:t>
            </a:r>
            <a:r>
              <a:rPr lang="en-US" dirty="0"/>
              <a:t> &lt;list&gt;</a:t>
            </a:r>
            <a:endParaRPr lang="cs-CZ" dirty="0"/>
          </a:p>
          <a:p>
            <a:endParaRPr lang="en-US" dirty="0"/>
          </a:p>
          <a:p>
            <a:r>
              <a:rPr lang="en-US" dirty="0"/>
              <a:t>string s;</a:t>
            </a:r>
            <a:endParaRPr lang="cs-CZ" dirty="0"/>
          </a:p>
          <a:p>
            <a:r>
              <a:rPr lang="cs-CZ" b="1" dirty="0"/>
              <a:t>list</a:t>
            </a:r>
            <a:r>
              <a:rPr lang="cs-CZ" dirty="0"/>
              <a:t>&lt;string&gt; v;</a:t>
            </a:r>
          </a:p>
          <a:p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(;;) {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if(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cin.fail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())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break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r>
              <a:rPr lang="en-US" dirty="0"/>
              <a:t>  </a:t>
            </a:r>
            <a:r>
              <a:rPr lang="cs-CZ" dirty="0" err="1"/>
              <a:t>for</a:t>
            </a:r>
            <a:r>
              <a:rPr lang="cs-CZ" dirty="0"/>
              <a:t>( </a:t>
            </a:r>
            <a:r>
              <a:rPr lang="en-US" dirty="0"/>
              <a:t>auto </a:t>
            </a:r>
            <a:r>
              <a:rPr lang="cs-CZ" dirty="0"/>
              <a:t>i = </a:t>
            </a:r>
            <a:r>
              <a:rPr lang="cs-CZ" dirty="0" err="1"/>
              <a:t>v.begin</a:t>
            </a:r>
            <a:r>
              <a:rPr lang="cs-CZ" dirty="0"/>
              <a:t>(); i != </a:t>
            </a:r>
            <a:r>
              <a:rPr lang="cs-CZ" dirty="0" err="1"/>
              <a:t>v.end</a:t>
            </a:r>
            <a:r>
              <a:rPr lang="cs-CZ" dirty="0"/>
              <a:t>() &amp;&amp; *i &lt;= s; ++i);</a:t>
            </a:r>
          </a:p>
          <a:p>
            <a:r>
              <a:rPr lang="en-US" dirty="0"/>
              <a:t>  </a:t>
            </a:r>
            <a:r>
              <a:rPr lang="cs-CZ" dirty="0"/>
              <a:t>v.</a:t>
            </a:r>
            <a:r>
              <a:rPr lang="cs-CZ" b="1" dirty="0"/>
              <a:t>insert</a:t>
            </a:r>
            <a:r>
              <a:rPr lang="cs-CZ" dirty="0"/>
              <a:t>( i, s);		</a:t>
            </a:r>
          </a:p>
          <a:p>
            <a:r>
              <a:rPr lang="cs-CZ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5837" y="4881808"/>
            <a:ext cx="1779563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string s;</a:t>
            </a:r>
          </a:p>
          <a:p>
            <a:r>
              <a:rPr lang="cs-CZ" b="1" dirty="0"/>
              <a:t>set</a:t>
            </a:r>
            <a:r>
              <a:rPr lang="cs-CZ" dirty="0"/>
              <a:t>&lt;string&gt; v;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dirty="0"/>
              <a:t>  </a:t>
            </a:r>
            <a:r>
              <a:rPr lang="cs-CZ" dirty="0"/>
              <a:t>v.</a:t>
            </a:r>
            <a:r>
              <a:rPr lang="cs-CZ" b="1" dirty="0"/>
              <a:t>insert</a:t>
            </a:r>
            <a:r>
              <a:rPr lang="cs-CZ" dirty="0"/>
              <a:t>(s);</a:t>
            </a:r>
          </a:p>
          <a:p>
            <a:r>
              <a:rPr lang="cs-CZ" dirty="0"/>
              <a:t>}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883308" y="5619953"/>
            <a:ext cx="1877389" cy="593350"/>
          </a:xfrm>
          <a:prstGeom prst="wedgeRoundRectCallout">
            <a:avLst>
              <a:gd name="adj1" fmla="val 73556"/>
              <a:gd name="adj2" fmla="val 6123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pPr algn="r"/>
            <a:r>
              <a:rPr lang="cs-CZ" dirty="0"/>
              <a:t> </a:t>
            </a:r>
            <a:r>
              <a:rPr lang="en-US" dirty="0" err="1"/>
              <a:t>jak</a:t>
            </a:r>
            <a:r>
              <a:rPr lang="en-US" dirty="0"/>
              <a:t> to set</a:t>
            </a:r>
            <a:r>
              <a:rPr lang="cs-CZ" dirty="0"/>
              <a:t>řídit? 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Kontejnery</a:t>
            </a:r>
            <a:r>
              <a:rPr lang="en-US" sz="2400" dirty="0"/>
              <a:t> a </a:t>
            </a:r>
            <a:r>
              <a:rPr lang="en-US" sz="2400" dirty="0" err="1"/>
              <a:t>třídění</a:t>
            </a:r>
            <a:r>
              <a:rPr lang="en-US" sz="2400" dirty="0"/>
              <a:t> - vector, list, set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84406" y="3695114"/>
            <a:ext cx="8830994" cy="301048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/>
              <a:t>dva problémy</a:t>
            </a:r>
          </a:p>
          <a:p>
            <a:pPr lvl="1"/>
            <a:r>
              <a:rPr lang="cs-CZ" sz="1600" dirty="0"/>
              <a:t>chci jiné setřídění než standardní</a:t>
            </a:r>
          </a:p>
          <a:p>
            <a:pPr lvl="2"/>
            <a:r>
              <a:rPr lang="cs-CZ" sz="1400" dirty="0"/>
              <a:t>např. řetězce primárně dle délky </a:t>
            </a:r>
          </a:p>
          <a:p>
            <a:pPr lvl="1"/>
            <a:r>
              <a:rPr lang="cs-CZ" sz="1600" dirty="0"/>
              <a:t>kontejner složených typů</a:t>
            </a:r>
          </a:p>
          <a:p>
            <a:pPr lvl="2"/>
            <a:r>
              <a:rPr lang="cs-CZ" sz="1400" dirty="0"/>
              <a:t>není na něm definováno standardní porovnání - </a:t>
            </a:r>
            <a:r>
              <a:rPr lang="cs-CZ" sz="1400" dirty="0" err="1"/>
              <a:t>operator</a:t>
            </a:r>
            <a:r>
              <a:rPr lang="cs-CZ" sz="1400" dirty="0"/>
              <a:t> &lt;</a:t>
            </a:r>
          </a:p>
          <a:p>
            <a:pPr lvl="2"/>
            <a:r>
              <a:rPr lang="cs-CZ" sz="1400" dirty="0"/>
              <a:t>struktury, objekty, ...</a:t>
            </a:r>
          </a:p>
          <a:p>
            <a:pPr lvl="2"/>
            <a:endParaRPr lang="cs-CZ" sz="1400" dirty="0"/>
          </a:p>
          <a:p>
            <a:r>
              <a:rPr lang="cs-CZ" sz="2000" dirty="0"/>
              <a:t>řešení - vlastní komparátor</a:t>
            </a:r>
          </a:p>
          <a:p>
            <a:pPr lvl="1"/>
            <a:r>
              <a:rPr lang="cs-CZ" sz="1600" dirty="0" err="1"/>
              <a:t>operator</a:t>
            </a:r>
            <a:r>
              <a:rPr lang="cs-CZ" sz="1600" dirty="0"/>
              <a:t>&lt;</a:t>
            </a:r>
          </a:p>
          <a:p>
            <a:pPr lvl="1"/>
            <a:r>
              <a:rPr lang="cs-CZ" sz="1600" dirty="0"/>
              <a:t>externí komparátor - funkce / funktor / lambda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573" y="5439474"/>
            <a:ext cx="484601" cy="48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2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2944" y="4976861"/>
            <a:ext cx="4767189" cy="1492716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bool </a:t>
            </a:r>
            <a:r>
              <a:rPr lang="cs-CZ" b="1" dirty="0"/>
              <a:t>mysort</a:t>
            </a:r>
            <a:r>
              <a:rPr lang="en-US" dirty="0"/>
              <a:t>(</a:t>
            </a:r>
            <a:r>
              <a:rPr lang="cs-CZ" dirty="0"/>
              <a:t> const </a:t>
            </a:r>
            <a:r>
              <a:rPr lang="en-US" dirty="0"/>
              <a:t>string&amp; s1, </a:t>
            </a:r>
            <a:r>
              <a:rPr lang="en-US" dirty="0" err="1"/>
              <a:t>const</a:t>
            </a:r>
            <a:r>
              <a:rPr lang="en-US" dirty="0"/>
              <a:t> string&amp; s2) {</a:t>
            </a:r>
          </a:p>
          <a:p>
            <a:r>
              <a:rPr lang="en-US" dirty="0"/>
              <a:t>  return s1.size() &lt; s2.size() ? true : </a:t>
            </a:r>
          </a:p>
          <a:p>
            <a:r>
              <a:rPr lang="en-US" dirty="0"/>
              <a:t>        (s2.size() &lt; s1.size() ? false : s1&lt;s2);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cs-CZ" dirty="0"/>
              <a:t>vector&lt;string&gt; v;</a:t>
            </a:r>
          </a:p>
          <a:p>
            <a:r>
              <a:rPr lang="cs-CZ" b="1" dirty="0"/>
              <a:t>sort</a:t>
            </a:r>
            <a:r>
              <a:rPr lang="cs-CZ" dirty="0"/>
              <a:t>(</a:t>
            </a:r>
            <a:r>
              <a:rPr lang="en-US" dirty="0"/>
              <a:t> </a:t>
            </a:r>
            <a:r>
              <a:rPr lang="cs-CZ" dirty="0"/>
              <a:t>v.begin(),v.end()</a:t>
            </a:r>
            <a:r>
              <a:rPr lang="en-US" dirty="0"/>
              <a:t>, </a:t>
            </a:r>
            <a:r>
              <a:rPr lang="en-US" b="1" dirty="0" err="1"/>
              <a:t>mysort</a:t>
            </a:r>
            <a:r>
              <a:rPr lang="cs-CZ" dirty="0"/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54924" y="1956869"/>
            <a:ext cx="4165209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 err="1"/>
              <a:t>struct</a:t>
            </a:r>
            <a:r>
              <a:rPr lang="cs-CZ" dirty="0"/>
              <a:t> T</a:t>
            </a:r>
            <a:r>
              <a:rPr lang="en-US" dirty="0"/>
              <a:t> { </a:t>
            </a:r>
          </a:p>
          <a:p>
            <a:r>
              <a:rPr lang="en-US" dirty="0"/>
              <a:t>  string s;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 bool </a:t>
            </a:r>
            <a:r>
              <a:rPr lang="en-US" b="1" dirty="0"/>
              <a:t>operator&lt;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&amp; y) </a:t>
            </a:r>
            <a:r>
              <a:rPr lang="en-US" dirty="0" err="1"/>
              <a:t>const</a:t>
            </a:r>
            <a:endParaRPr lang="en-US" dirty="0"/>
          </a:p>
          <a:p>
            <a:r>
              <a:rPr lang="en-US" dirty="0"/>
              <a:t>    { return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y.i</a:t>
            </a:r>
            <a:r>
              <a:rPr lang="en-US" dirty="0"/>
              <a:t> || (</a:t>
            </a:r>
            <a:r>
              <a:rPr lang="en-US" dirty="0" err="1"/>
              <a:t>i</a:t>
            </a:r>
            <a:r>
              <a:rPr lang="en-US" dirty="0"/>
              <a:t> == </a:t>
            </a:r>
            <a:r>
              <a:rPr lang="en-US" dirty="0" err="1"/>
              <a:t>y.i</a:t>
            </a:r>
            <a:r>
              <a:rPr lang="en-US" dirty="0"/>
              <a:t> &amp;&amp; s&lt;</a:t>
            </a:r>
            <a:r>
              <a:rPr lang="en-US" dirty="0" err="1"/>
              <a:t>y.s</a:t>
            </a:r>
            <a:r>
              <a:rPr lang="en-US" dirty="0"/>
              <a:t>); }</a:t>
            </a:r>
          </a:p>
          <a:p>
            <a:r>
              <a:rPr lang="en-US" dirty="0"/>
              <a:t>};</a:t>
            </a:r>
            <a:endParaRPr lang="cs-CZ" dirty="0"/>
          </a:p>
          <a:p>
            <a:endParaRPr lang="en-US" dirty="0"/>
          </a:p>
          <a:p>
            <a:r>
              <a:rPr lang="cs-CZ" b="1" dirty="0"/>
              <a:t>set</a:t>
            </a:r>
            <a:r>
              <a:rPr lang="cs-CZ" dirty="0"/>
              <a:t>&lt;T&gt; v;</a:t>
            </a:r>
          </a:p>
          <a:p>
            <a:r>
              <a:rPr lang="cs-CZ" dirty="0"/>
              <a:t>v.insert(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 {"</a:t>
            </a:r>
            <a:r>
              <a:rPr lang="en-US" dirty="0" err="1"/>
              <a:t>jedna</a:t>
            </a:r>
            <a:r>
              <a:rPr lang="en-US" dirty="0"/>
              <a:t>", 1}</a:t>
            </a:r>
            <a:r>
              <a:rPr lang="cs-CZ" dirty="0"/>
              <a:t>);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84407" y="539202"/>
            <a:ext cx="4866972" cy="620206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/>
              <a:t>vlastní (interní) komparátor</a:t>
            </a:r>
          </a:p>
          <a:p>
            <a:pPr lvl="1"/>
            <a:r>
              <a:rPr lang="cs-CZ" sz="1800" dirty="0"/>
              <a:t>operator</a:t>
            </a:r>
            <a:r>
              <a:rPr lang="en-US" sz="1800" dirty="0"/>
              <a:t>&lt;</a:t>
            </a:r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800" dirty="0"/>
              <a:t>lze u třídící funkce i šablony kontejneru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cs-CZ" sz="1800" dirty="0"/>
              <a:t>jen jeden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cs-CZ" sz="1800" dirty="0"/>
              <a:t>nelze měnit pro primitivní typy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r>
              <a:rPr lang="en-US" sz="2200" dirty="0"/>
              <a:t>extern</a:t>
            </a:r>
            <a:r>
              <a:rPr lang="cs-CZ" sz="2200" dirty="0"/>
              <a:t>í</a:t>
            </a:r>
            <a:r>
              <a:rPr lang="en-US" sz="2200" dirty="0"/>
              <a:t> </a:t>
            </a:r>
            <a:r>
              <a:rPr lang="en-US" sz="2200" dirty="0" err="1"/>
              <a:t>kompar</a:t>
            </a:r>
            <a:r>
              <a:rPr lang="cs-CZ" sz="2200" dirty="0"/>
              <a:t>á</a:t>
            </a:r>
            <a:r>
              <a:rPr lang="en-US" sz="2200" dirty="0"/>
              <a:t>tor - </a:t>
            </a:r>
            <a:r>
              <a:rPr lang="en-US" sz="2200" dirty="0" err="1"/>
              <a:t>funkce</a:t>
            </a:r>
            <a:endParaRPr lang="cs-CZ" sz="2200" dirty="0"/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800" dirty="0"/>
              <a:t>může jich být několik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cs-CZ" sz="1800" dirty="0"/>
              <a:t>nelze jako parametr šablony kontejneru</a:t>
            </a:r>
            <a:endParaRPr lang="en-US" sz="1800" dirty="0"/>
          </a:p>
          <a:p>
            <a:pPr lvl="2"/>
            <a:r>
              <a:rPr lang="en-US" sz="1600" dirty="0"/>
              <a:t>parameter </a:t>
            </a:r>
            <a:r>
              <a:rPr lang="cs-CZ" sz="1600" dirty="0"/>
              <a:t>šablony musí být typ</a:t>
            </a:r>
          </a:p>
          <a:p>
            <a:pPr lvl="2"/>
            <a:r>
              <a:rPr lang="cs-CZ" sz="1600" dirty="0"/>
              <a:t>funkce není typ</a:t>
            </a:r>
          </a:p>
          <a:p>
            <a:pPr lvl="2"/>
            <a:endParaRPr lang="cs-CZ" sz="1400" dirty="0"/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2145353" y="2494094"/>
            <a:ext cx="2111326" cy="527876"/>
          </a:xfrm>
          <a:prstGeom prst="wedgeRoundRectCallout">
            <a:avLst>
              <a:gd name="adj1" fmla="val 75126"/>
              <a:gd name="adj2" fmla="val -4380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r>
              <a:rPr lang="cs-CZ" dirty="0"/>
              <a:t>přetížení operátoru</a:t>
            </a:r>
          </a:p>
          <a:p>
            <a:r>
              <a:rPr lang="en-US" dirty="0"/>
              <a:t>a </a:t>
            </a:r>
            <a:r>
              <a:rPr lang="en-US" dirty="0">
                <a:sym typeface="Wingdings" panose="05000000000000000000" pitchFamily="2" charset="2"/>
              </a:rPr>
              <a:t></a:t>
            </a:r>
            <a:r>
              <a:rPr lang="en-US" dirty="0"/>
              <a:t> b  ≡  </a:t>
            </a:r>
            <a:r>
              <a:rPr lang="en-US" dirty="0" err="1"/>
              <a:t>a.operator</a:t>
            </a:r>
            <a:r>
              <a:rPr lang="en-US" dirty="0">
                <a:sym typeface="Wingdings" panose="05000000000000000000" pitchFamily="2" charset="2"/>
              </a:rPr>
              <a:t></a:t>
            </a:r>
            <a:r>
              <a:rPr lang="en-US" dirty="0"/>
              <a:t>(b)</a:t>
            </a:r>
            <a:endParaRPr lang="cs-CZ" dirty="0"/>
          </a:p>
        </p:txBody>
      </p:sp>
      <p:sp>
        <p:nvSpPr>
          <p:cNvPr id="17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Třídění</a:t>
            </a:r>
            <a:r>
              <a:rPr lang="en-US" sz="2400" dirty="0"/>
              <a:t> - </a:t>
            </a:r>
            <a:r>
              <a:rPr lang="en-US" sz="2400" dirty="0" err="1"/>
              <a:t>vlastní</a:t>
            </a:r>
            <a:r>
              <a:rPr lang="en-US" sz="2400" dirty="0"/>
              <a:t> </a:t>
            </a:r>
            <a:r>
              <a:rPr lang="en-US" sz="2400" dirty="0" err="1"/>
              <a:t>kritéria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67996" y="6177189"/>
            <a:ext cx="2722371" cy="29238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strike="sngStrike" dirty="0">
                <a:solidFill>
                  <a:srgbClr val="FF0000"/>
                </a:solidFill>
              </a:rPr>
              <a:t>set</a:t>
            </a:r>
            <a:r>
              <a:rPr lang="cs-CZ" strike="sngStrike" dirty="0">
                <a:solidFill>
                  <a:srgbClr val="FF0000"/>
                </a:solidFill>
              </a:rPr>
              <a:t>&lt;</a:t>
            </a:r>
            <a:r>
              <a:rPr lang="en-US" strike="sngStrike" dirty="0" err="1">
                <a:solidFill>
                  <a:srgbClr val="FF0000"/>
                </a:solidFill>
              </a:rPr>
              <a:t>string,mysort</a:t>
            </a:r>
            <a:r>
              <a:rPr lang="cs-CZ" strike="sngStrike" dirty="0">
                <a:solidFill>
                  <a:srgbClr val="FF0000"/>
                </a:solidFill>
              </a:rPr>
              <a:t>&gt; </a:t>
            </a:r>
            <a:r>
              <a:rPr lang="en-US" strike="sngStrike" dirty="0">
                <a:solidFill>
                  <a:srgbClr val="FF0000"/>
                </a:solidFill>
              </a:rPr>
              <a:t>m</a:t>
            </a:r>
            <a:r>
              <a:rPr lang="cs-CZ" strike="sngStrike" dirty="0">
                <a:solidFill>
                  <a:srgbClr val="FF00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1800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84407" y="539201"/>
            <a:ext cx="4702745" cy="62263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200" dirty="0"/>
              <a:t>externí komparátor - funktor</a:t>
            </a:r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800" dirty="0"/>
              <a:t>nejobecnější, může jich být víc</a:t>
            </a:r>
          </a:p>
          <a:p>
            <a:pPr lvl="1"/>
            <a:r>
              <a:rPr lang="en-US" sz="1800" b="1" dirty="0">
                <a:solidFill>
                  <a:srgbClr val="FFC000"/>
                </a:solidFill>
                <a:sym typeface="Wingdings" panose="05000000000000000000" pitchFamily="2" charset="2"/>
              </a:rPr>
              <a:t>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cs-CZ" sz="1800" dirty="0"/>
              <a:t>malinko složitější</a:t>
            </a:r>
          </a:p>
          <a:p>
            <a:pPr lvl="3"/>
            <a:endParaRPr lang="cs-CZ" sz="1600" dirty="0"/>
          </a:p>
          <a:p>
            <a:pPr lvl="1"/>
            <a:r>
              <a:rPr lang="cs-CZ" sz="1800" dirty="0"/>
              <a:t>funktor</a:t>
            </a:r>
          </a:p>
          <a:p>
            <a:pPr lvl="2"/>
            <a:r>
              <a:rPr lang="cs-CZ" sz="1600" dirty="0"/>
              <a:t>třída s přetíženým operator</a:t>
            </a:r>
            <a:r>
              <a:rPr lang="en-US" sz="1600" dirty="0"/>
              <a:t>()</a:t>
            </a:r>
            <a:endParaRPr lang="cs-CZ" sz="1600" dirty="0"/>
          </a:p>
          <a:p>
            <a:pPr lvl="2"/>
            <a:r>
              <a:rPr lang="en-US" sz="1600" dirty="0" err="1"/>
              <a:t>objekty</a:t>
            </a:r>
            <a:r>
              <a:rPr lang="en-US" sz="1600" dirty="0"/>
              <a:t> </a:t>
            </a:r>
            <a:r>
              <a:rPr lang="en-US" sz="1600" dirty="0" err="1"/>
              <a:t>mohou</a:t>
            </a:r>
            <a:r>
              <a:rPr lang="en-US" sz="1600" dirty="0"/>
              <a:t> b</a:t>
            </a:r>
            <a:r>
              <a:rPr lang="cs-CZ" sz="1600" dirty="0"/>
              <a:t>ý</a:t>
            </a:r>
            <a:r>
              <a:rPr lang="en-US" sz="1600" dirty="0"/>
              <a:t>t </a:t>
            </a:r>
            <a:r>
              <a:rPr lang="cs-CZ" sz="1600" dirty="0"/>
              <a:t>volané jako funkce</a:t>
            </a:r>
            <a:endParaRPr lang="en-US" sz="1600" dirty="0"/>
          </a:p>
          <a:p>
            <a:pPr lvl="2"/>
            <a:endParaRPr lang="en-US" sz="1600" dirty="0"/>
          </a:p>
          <a:p>
            <a:endParaRPr lang="en-US" sz="2200" dirty="0"/>
          </a:p>
          <a:p>
            <a:r>
              <a:rPr lang="cs-CZ" sz="2200" dirty="0"/>
              <a:t>externí komparátor - </a:t>
            </a:r>
            <a:r>
              <a:rPr lang="en-US" sz="2200" dirty="0"/>
              <a:t>lambda</a:t>
            </a:r>
            <a:endParaRPr lang="cs-CZ" sz="2200" dirty="0"/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800" dirty="0"/>
              <a:t>kompaktnější než funktor</a:t>
            </a:r>
          </a:p>
          <a:p>
            <a:pPr lvl="1"/>
            <a:r>
              <a:rPr lang="en-US" sz="1800" b="1" dirty="0">
                <a:solidFill>
                  <a:srgbClr val="FFC000"/>
                </a:solidFill>
                <a:sym typeface="Wingdings" panose="05000000000000000000" pitchFamily="2" charset="2"/>
              </a:rPr>
              <a:t>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trochu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/>
              <a:t>pokro</a:t>
            </a:r>
            <a:r>
              <a:rPr lang="cs-CZ" sz="1800" dirty="0"/>
              <a:t>čilejší syntaxe</a:t>
            </a:r>
            <a:endParaRPr lang="en-US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 </a:t>
            </a:r>
            <a:r>
              <a:rPr lang="en-US" sz="1800" dirty="0" err="1">
                <a:sym typeface="Wingdings" panose="05000000000000000000" pitchFamily="2" charset="2"/>
              </a:rPr>
              <a:t>nelze</a:t>
            </a:r>
            <a:r>
              <a:rPr lang="en-US" sz="1800" dirty="0">
                <a:sym typeface="Wingdings" panose="05000000000000000000" pitchFamily="2" charset="2"/>
              </a:rPr>
              <a:t> v </a:t>
            </a:r>
            <a:r>
              <a:rPr lang="en-US" sz="1800" dirty="0" err="1">
                <a:sym typeface="Wingdings" panose="05000000000000000000" pitchFamily="2" charset="2"/>
              </a:rPr>
              <a:t>deklaraci</a:t>
            </a:r>
            <a:r>
              <a:rPr lang="en-US" sz="1800" dirty="0">
                <a:sym typeface="Wingdings" panose="05000000000000000000" pitchFamily="2" charset="2"/>
              </a:rPr>
              <a:t> t</a:t>
            </a:r>
            <a:r>
              <a:rPr lang="cs-CZ" sz="1800" dirty="0">
                <a:sym typeface="Wingdings" panose="05000000000000000000" pitchFamily="2" charset="2"/>
              </a:rPr>
              <a:t>ří</a:t>
            </a:r>
            <a:r>
              <a:rPr lang="en-US" sz="1800" dirty="0" err="1">
                <a:sym typeface="Wingdings" panose="05000000000000000000" pitchFamily="2" charset="2"/>
              </a:rPr>
              <a:t>dy</a:t>
            </a:r>
            <a:endParaRPr lang="cs-CZ" sz="1800" dirty="0"/>
          </a:p>
          <a:p>
            <a:pPr lvl="1"/>
            <a:endParaRPr lang="cs-CZ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399856" y="1274692"/>
            <a:ext cx="4540348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 { string s;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 }; </a:t>
            </a:r>
          </a:p>
          <a:p>
            <a:endParaRPr lang="en-US" dirty="0"/>
          </a:p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b="1" dirty="0" err="1"/>
              <a:t>cmp</a:t>
            </a:r>
            <a:r>
              <a:rPr lang="en-US" dirty="0"/>
              <a:t> {</a:t>
            </a:r>
          </a:p>
          <a:p>
            <a:r>
              <a:rPr lang="en-US" dirty="0"/>
              <a:t>  bool </a:t>
            </a:r>
            <a:r>
              <a:rPr lang="en-US" b="1" dirty="0"/>
              <a:t>operator()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&amp; x,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&amp; y) </a:t>
            </a:r>
            <a:r>
              <a:rPr lang="en-US" dirty="0" err="1"/>
              <a:t>const</a:t>
            </a:r>
            <a:endParaRPr lang="en-US" dirty="0"/>
          </a:p>
          <a:p>
            <a:r>
              <a:rPr lang="en-US" dirty="0"/>
              <a:t>    { return </a:t>
            </a:r>
            <a:r>
              <a:rPr lang="en-US" dirty="0" err="1"/>
              <a:t>x.i</a:t>
            </a:r>
            <a:r>
              <a:rPr lang="en-US" dirty="0"/>
              <a:t>&lt;</a:t>
            </a:r>
            <a:r>
              <a:rPr lang="en-US" dirty="0" err="1"/>
              <a:t>y.i</a:t>
            </a:r>
            <a:r>
              <a:rPr lang="en-US" dirty="0"/>
              <a:t>  || .....; }</a:t>
            </a:r>
          </a:p>
          <a:p>
            <a:r>
              <a:rPr lang="en-US" dirty="0"/>
              <a:t>};</a:t>
            </a:r>
            <a:endParaRPr lang="cs-CZ" dirty="0"/>
          </a:p>
          <a:p>
            <a:endParaRPr lang="en-US" dirty="0"/>
          </a:p>
          <a:p>
            <a:r>
              <a:rPr lang="cs-CZ" b="1" dirty="0"/>
              <a:t>set</a:t>
            </a:r>
            <a:r>
              <a:rPr lang="cs-CZ" dirty="0"/>
              <a:t>&lt;T, </a:t>
            </a:r>
            <a:r>
              <a:rPr lang="en-US" b="1" dirty="0" err="1"/>
              <a:t>cmp</a:t>
            </a:r>
            <a:r>
              <a:rPr lang="cs-CZ" dirty="0"/>
              <a:t>&gt; v;</a:t>
            </a:r>
          </a:p>
          <a:p>
            <a:r>
              <a:rPr lang="cs-CZ" dirty="0"/>
              <a:t>v.insert( T</a:t>
            </a:r>
            <a:r>
              <a:rPr lang="en-US" dirty="0"/>
              <a:t>{"</a:t>
            </a:r>
            <a:r>
              <a:rPr lang="en-US" dirty="0" err="1"/>
              <a:t>jedna</a:t>
            </a:r>
            <a:r>
              <a:rPr lang="en-US" dirty="0"/>
              <a:t>", 1}</a:t>
            </a:r>
            <a:r>
              <a:rPr lang="cs-CZ" dirty="0"/>
              <a:t>);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7403145" y="1451361"/>
            <a:ext cx="884558" cy="285201"/>
          </a:xfrm>
          <a:prstGeom prst="wedgeRoundRectCallout">
            <a:avLst>
              <a:gd name="adj1" fmla="val -208365"/>
              <a:gd name="adj2" fmla="val 7930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r>
              <a:rPr lang="en-US" dirty="0" err="1"/>
              <a:t>funktor</a:t>
            </a:r>
            <a:endParaRPr lang="cs-CZ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7374692" y="2517802"/>
            <a:ext cx="853441" cy="456406"/>
          </a:xfrm>
          <a:prstGeom prst="wedgeRoundRectCallout">
            <a:avLst>
              <a:gd name="adj1" fmla="val -115607"/>
              <a:gd name="adj2" fmla="val -7646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r>
              <a:rPr lang="en-US" dirty="0" err="1"/>
              <a:t>cmp</a:t>
            </a:r>
            <a:r>
              <a:rPr lang="en-US" dirty="0"/>
              <a:t> x;</a:t>
            </a:r>
          </a:p>
          <a:p>
            <a:r>
              <a:rPr lang="en-US" dirty="0"/>
              <a:t>x(t1,t2);</a:t>
            </a:r>
            <a:endParaRPr lang="cs-CZ" dirty="0"/>
          </a:p>
        </p:txBody>
      </p:sp>
      <p:sp>
        <p:nvSpPr>
          <p:cNvPr id="17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Třídění</a:t>
            </a:r>
            <a:r>
              <a:rPr lang="en-US" sz="2400" dirty="0"/>
              <a:t> - </a:t>
            </a:r>
            <a:r>
              <a:rPr lang="en-US" sz="2400" dirty="0" err="1"/>
              <a:t>vlastní</a:t>
            </a:r>
            <a:r>
              <a:rPr lang="en-US" sz="2400" dirty="0"/>
              <a:t> </a:t>
            </a:r>
            <a:r>
              <a:rPr lang="en-US" sz="2400" dirty="0" err="1"/>
              <a:t>kritéria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863462" y="3979536"/>
            <a:ext cx="5076742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/>
              <a:t>auto </a:t>
            </a:r>
            <a:r>
              <a:rPr lang="en-US" dirty="0" err="1"/>
              <a:t>cmp</a:t>
            </a:r>
            <a:r>
              <a:rPr lang="en-US" dirty="0"/>
              <a:t> = </a:t>
            </a:r>
            <a:r>
              <a:rPr lang="en-US" b="1" dirty="0"/>
              <a:t>[]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T&amp; s1, </a:t>
            </a:r>
            <a:r>
              <a:rPr lang="en-US" dirty="0" err="1"/>
              <a:t>const</a:t>
            </a:r>
            <a:r>
              <a:rPr lang="en-US" dirty="0"/>
              <a:t> T&amp; s2) { return .. };</a:t>
            </a:r>
          </a:p>
          <a:p>
            <a:r>
              <a:rPr lang="en-US" b="1" dirty="0"/>
              <a:t>set</a:t>
            </a:r>
            <a:r>
              <a:rPr lang="en-US" dirty="0"/>
              <a:t>&lt; T, </a:t>
            </a:r>
            <a:r>
              <a:rPr lang="en-US" b="1" dirty="0" err="1"/>
              <a:t>decltype</a:t>
            </a:r>
            <a:r>
              <a:rPr lang="en-US" b="1" dirty="0"/>
              <a:t>(</a:t>
            </a:r>
            <a:r>
              <a:rPr lang="en-US" b="1" dirty="0" err="1"/>
              <a:t>cmp</a:t>
            </a:r>
            <a:r>
              <a:rPr lang="en-US" b="1" dirty="0"/>
              <a:t>)</a:t>
            </a:r>
            <a:r>
              <a:rPr lang="en-US" dirty="0"/>
              <a:t>&gt; v;</a:t>
            </a:r>
          </a:p>
        </p:txBody>
      </p:sp>
      <p:sp>
        <p:nvSpPr>
          <p:cNvPr id="20" name="Text Placeholder 7"/>
          <p:cNvSpPr txBox="1">
            <a:spLocks/>
          </p:cNvSpPr>
          <p:nvPr/>
        </p:nvSpPr>
        <p:spPr>
          <a:xfrm>
            <a:off x="5630355" y="4744993"/>
            <a:ext cx="1066449" cy="311721"/>
          </a:xfrm>
          <a:prstGeom prst="wedgeRoundRectCallout">
            <a:avLst>
              <a:gd name="adj1" fmla="val -72820"/>
              <a:gd name="adj2" fmla="val -13085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rgbClr val="456A1C"/>
                </a:solidFill>
                <a:latin typeface="+mj-lt"/>
              </a:defRPr>
            </a:lvl1pPr>
          </a:lstStyle>
          <a:p>
            <a:r>
              <a:rPr lang="cs-CZ" dirty="0"/>
              <a:t>typ lambdy</a:t>
            </a:r>
          </a:p>
        </p:txBody>
      </p:sp>
    </p:spTree>
    <p:extLst>
      <p:ext uri="{BB962C8B-B14F-4D97-AF65-F5344CB8AC3E}">
        <p14:creationId xmlns:p14="http://schemas.microsoft.com/office/powerpoint/2010/main" val="361753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" y="600222"/>
            <a:ext cx="8869680" cy="6105378"/>
          </a:xfrm>
        </p:spPr>
        <p:txBody>
          <a:bodyPr>
            <a:normAutofit/>
          </a:bodyPr>
          <a:lstStyle/>
          <a:p>
            <a:r>
              <a:rPr lang="cs-CZ" i="1" dirty="0"/>
              <a:t>"Nejdřív jsem to chtěl mít funkční, potom bych to zoptimalizoval a zkrášlil</a:t>
            </a:r>
            <a:r>
              <a:rPr lang="en-US" i="1" dirty="0"/>
              <a:t>"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i="1" dirty="0"/>
          </a:p>
          <a:p>
            <a:r>
              <a:rPr lang="en-US" i="1" dirty="0"/>
              <a:t>"</a:t>
            </a:r>
            <a:r>
              <a:rPr lang="cs-CZ" i="1" dirty="0"/>
              <a:t>N</a:t>
            </a:r>
            <a:r>
              <a:rPr lang="en-US" i="1" dirty="0" err="1"/>
              <a:t>ech</a:t>
            </a:r>
            <a:r>
              <a:rPr lang="cs-CZ" i="1" dirty="0"/>
              <a:t>ápu, proč je to tak pomalé</a:t>
            </a:r>
            <a:r>
              <a:rPr lang="en-US" i="1" dirty="0"/>
              <a:t>"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"</a:t>
            </a:r>
            <a:r>
              <a:rPr lang="cs-CZ" i="1" dirty="0"/>
              <a:t>Mám to </a:t>
            </a:r>
            <a:r>
              <a:rPr lang="en-US" i="1" dirty="0" err="1"/>
              <a:t>ur</a:t>
            </a:r>
            <a:r>
              <a:rPr lang="cs-CZ" i="1" dirty="0"/>
              <a:t>čitě správně, na mém počítači to funguje, ale Recodex hlásí Signal 6</a:t>
            </a:r>
            <a:r>
              <a:rPr lang="en-US" i="1" dirty="0"/>
              <a:t>"</a:t>
            </a:r>
          </a:p>
          <a:p>
            <a:pPr lvl="2"/>
            <a:endParaRPr lang="en-US" i="1" dirty="0"/>
          </a:p>
          <a:p>
            <a:r>
              <a:rPr lang="en-US" i="1" dirty="0"/>
              <a:t>"</a:t>
            </a:r>
            <a:r>
              <a:rPr lang="en-US" i="1" dirty="0" err="1"/>
              <a:t>Kd</a:t>
            </a:r>
            <a:r>
              <a:rPr lang="cs-CZ" i="1" dirty="0"/>
              <a:t>yž jsem přidal funktor, tak to v Recodexu odletělo, asi to gcc neumí</a:t>
            </a:r>
            <a:r>
              <a:rPr lang="en-US" i="1" dirty="0"/>
              <a:t>"</a:t>
            </a:r>
            <a:endParaRPr lang="cs-CZ" i="1" dirty="0"/>
          </a:p>
          <a:p>
            <a:pPr lvl="2"/>
            <a:endParaRPr lang="en-US" i="1" dirty="0"/>
          </a:p>
          <a:p>
            <a:r>
              <a:rPr lang="en-US" i="1" dirty="0"/>
              <a:t>"</a:t>
            </a:r>
            <a:r>
              <a:rPr lang="en-US" i="1" dirty="0" err="1"/>
              <a:t>Kdy</a:t>
            </a:r>
            <a:r>
              <a:rPr lang="cs-CZ" i="1" dirty="0"/>
              <a:t>ž jsou testy v OS X, předpokládal bych, že ...</a:t>
            </a:r>
            <a:r>
              <a:rPr lang="en-US" i="1" dirty="0"/>
              <a:t>"</a:t>
            </a:r>
            <a:endParaRPr lang="cs-CZ" i="1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Příhody z natáčení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712097" y="1092116"/>
            <a:ext cx="5722775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int main</a:t>
            </a:r>
            <a:r>
              <a:rPr lang="en-US" dirty="0"/>
              <a:t>() {</a:t>
            </a:r>
            <a:endParaRPr lang="cs-CZ" dirty="0"/>
          </a:p>
          <a:p>
            <a:r>
              <a:rPr lang="en-US" dirty="0"/>
              <a:t>  </a:t>
            </a:r>
            <a:r>
              <a:rPr lang="cs-CZ" dirty="0"/>
              <a:t>vector</a:t>
            </a:r>
            <a:r>
              <a:rPr lang="en-US" dirty="0"/>
              <a:t>&lt;tuple&lt;</a:t>
            </a:r>
            <a:r>
              <a:rPr lang="en-US" dirty="0" err="1"/>
              <a:t>string,string,string,string,string</a:t>
            </a:r>
            <a:r>
              <a:rPr lang="en-US" dirty="0"/>
              <a:t>&gt;&gt; </a:t>
            </a:r>
            <a:r>
              <a:rPr lang="en-US" dirty="0" err="1"/>
              <a:t>slovnik</a:t>
            </a:r>
            <a:r>
              <a:rPr lang="en-US" dirty="0"/>
              <a:t>;</a:t>
            </a:r>
          </a:p>
          <a:p>
            <a:r>
              <a:rPr lang="en-US" dirty="0"/>
              <a:t>  for( x : </a:t>
            </a:r>
            <a:r>
              <a:rPr lang="en-US" dirty="0" err="1"/>
              <a:t>slovnik</a:t>
            </a:r>
            <a:r>
              <a:rPr lang="en-US" dirty="0"/>
              <a:t>) ....</a:t>
            </a:r>
          </a:p>
          <a:p>
            <a:r>
              <a:rPr lang="en-US" dirty="0"/>
              <a:t>}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4827038" y="2684822"/>
            <a:ext cx="3607834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bool </a:t>
            </a:r>
            <a:r>
              <a:rPr lang="en-US" dirty="0" err="1"/>
              <a:t>cmp</a:t>
            </a:r>
            <a:r>
              <a:rPr lang="en-US" dirty="0"/>
              <a:t>( </a:t>
            </a:r>
            <a:r>
              <a:rPr lang="en-US" b="1" dirty="0"/>
              <a:t>string</a:t>
            </a:r>
            <a:r>
              <a:rPr lang="en-US" dirty="0"/>
              <a:t> lhs, </a:t>
            </a:r>
            <a:r>
              <a:rPr lang="en-US" b="1" dirty="0"/>
              <a:t>string </a:t>
            </a:r>
            <a:r>
              <a:rPr lang="en-US" dirty="0" err="1"/>
              <a:t>rhs</a:t>
            </a:r>
            <a:r>
              <a:rPr lang="en-US" dirty="0"/>
              <a:t>);</a:t>
            </a:r>
          </a:p>
          <a:p>
            <a:r>
              <a:rPr lang="cs-CZ" dirty="0"/>
              <a:t>vector</a:t>
            </a:r>
            <a:r>
              <a:rPr lang="en-US" dirty="0"/>
              <a:t>&lt;string&gt; find( </a:t>
            </a:r>
            <a:r>
              <a:rPr lang="en-US" b="1" dirty="0"/>
              <a:t>string </a:t>
            </a:r>
            <a:r>
              <a:rPr lang="en-US" dirty="0" err="1"/>
              <a:t>slovo</a:t>
            </a:r>
            <a:r>
              <a:rPr lang="en-US" dirty="0"/>
              <a:t>) {</a:t>
            </a:r>
          </a:p>
          <a:p>
            <a:r>
              <a:rPr lang="en-US" dirty="0"/>
              <a:t>  vector&lt;</a:t>
            </a:r>
            <a:r>
              <a:rPr lang="en-US" b="1" dirty="0"/>
              <a:t>string</a:t>
            </a:r>
            <a:r>
              <a:rPr lang="en-US" dirty="0"/>
              <a:t>&gt; v;</a:t>
            </a:r>
          </a:p>
          <a:p>
            <a:r>
              <a:rPr lang="en-US" dirty="0"/>
              <a:t>  for(....)</a:t>
            </a:r>
          </a:p>
          <a:p>
            <a:r>
              <a:rPr lang="en-US" dirty="0"/>
              <a:t>    .... </a:t>
            </a:r>
            <a:r>
              <a:rPr lang="en-US" dirty="0" err="1"/>
              <a:t>v.push_back</a:t>
            </a:r>
            <a:r>
              <a:rPr lang="en-US" dirty="0"/>
              <a:t>( ..);</a:t>
            </a:r>
          </a:p>
          <a:p>
            <a:r>
              <a:rPr lang="en-US" dirty="0"/>
              <a:t>  </a:t>
            </a:r>
            <a:r>
              <a:rPr lang="en-US" b="1" dirty="0"/>
              <a:t>sort</a:t>
            </a:r>
            <a:r>
              <a:rPr lang="en-US" dirty="0"/>
              <a:t>( </a:t>
            </a:r>
            <a:r>
              <a:rPr lang="en-US" dirty="0" err="1"/>
              <a:t>v.begin</a:t>
            </a:r>
            <a:r>
              <a:rPr lang="en-US" dirty="0"/>
              <a:t>(), </a:t>
            </a:r>
            <a:r>
              <a:rPr lang="en-US" dirty="0" err="1"/>
              <a:t>v.end</a:t>
            </a:r>
            <a:r>
              <a:rPr lang="en-US" dirty="0"/>
              <a:t>(), </a:t>
            </a:r>
            <a:r>
              <a:rPr lang="en-US" b="1" dirty="0" err="1"/>
              <a:t>cmp</a:t>
            </a:r>
            <a:r>
              <a:rPr lang="en-US" dirty="0"/>
              <a:t>);</a:t>
            </a:r>
          </a:p>
          <a:p>
            <a:r>
              <a:rPr lang="en-US" dirty="0"/>
              <a:t>  return v;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594" y="3094575"/>
            <a:ext cx="3831772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for( x = </a:t>
            </a:r>
            <a:r>
              <a:rPr lang="en-US" dirty="0" err="1"/>
              <a:t>dict</a:t>
            </a:r>
            <a:r>
              <a:rPr lang="en-US" b="1" dirty="0"/>
              <a:t>[</a:t>
            </a:r>
            <a:r>
              <a:rPr lang="en-US" b="1" dirty="0" err="1"/>
              <a:t>slovo</a:t>
            </a:r>
            <a:r>
              <a:rPr lang="en-US" b="1" dirty="0"/>
              <a:t>]</a:t>
            </a:r>
            <a:r>
              <a:rPr lang="en-US" dirty="0"/>
              <a:t>.begin();</a:t>
            </a:r>
          </a:p>
          <a:p>
            <a:r>
              <a:rPr lang="en-US" dirty="0"/>
              <a:t>     x &lt; </a:t>
            </a:r>
            <a:r>
              <a:rPr lang="en-US" dirty="0" err="1"/>
              <a:t>dict</a:t>
            </a:r>
            <a:r>
              <a:rPr lang="en-US" b="1" dirty="0"/>
              <a:t>[</a:t>
            </a:r>
            <a:r>
              <a:rPr lang="en-US" b="1" dirty="0" err="1"/>
              <a:t>slovo</a:t>
            </a:r>
            <a:r>
              <a:rPr lang="en-US" b="1" dirty="0"/>
              <a:t>]</a:t>
            </a:r>
            <a:r>
              <a:rPr lang="en-US" dirty="0"/>
              <a:t>.end(); ++x)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if( </a:t>
            </a:r>
            <a:r>
              <a:rPr lang="en-US" dirty="0" err="1"/>
              <a:t>dict</a:t>
            </a:r>
            <a:r>
              <a:rPr lang="en-US" b="1" dirty="0"/>
              <a:t>[</a:t>
            </a:r>
            <a:r>
              <a:rPr lang="en-US" b="1" dirty="0" err="1"/>
              <a:t>slovo</a:t>
            </a:r>
            <a:r>
              <a:rPr lang="en-US" b="1" dirty="0"/>
              <a:t>]</a:t>
            </a:r>
            <a:r>
              <a:rPr lang="en-US" dirty="0"/>
              <a:t>.xxx &lt; </a:t>
            </a:r>
            <a:r>
              <a:rPr lang="en-US" dirty="0" err="1"/>
              <a:t>dict</a:t>
            </a:r>
            <a:r>
              <a:rPr lang="en-US" b="1" dirty="0"/>
              <a:t>[</a:t>
            </a:r>
            <a:r>
              <a:rPr lang="en-US" b="1" dirty="0" err="1"/>
              <a:t>slovo</a:t>
            </a:r>
            <a:r>
              <a:rPr lang="en-US" b="1" dirty="0"/>
              <a:t>]</a:t>
            </a:r>
            <a:r>
              <a:rPr lang="en-US" dirty="0"/>
              <a:t>.</a:t>
            </a:r>
            <a:r>
              <a:rPr lang="en-US" dirty="0" err="1"/>
              <a:t>yyy</a:t>
            </a:r>
            <a:r>
              <a:rPr lang="en-US" dirty="0"/>
              <a:t>)</a:t>
            </a:r>
          </a:p>
          <a:p>
            <a:r>
              <a:rPr lang="en-US" dirty="0"/>
              <a:t>    ....</a:t>
            </a:r>
          </a:p>
          <a:p>
            <a:r>
              <a:rPr lang="en-US" dirty="0"/>
              <a:t>}</a:t>
            </a:r>
          </a:p>
        </p:txBody>
      </p:sp>
      <p:pic>
        <p:nvPicPr>
          <p:cNvPr id="8" name="Picture 7" descr="A picture containing text, indoor, wall, house&#10;&#10;Description automatically generated">
            <a:extLst>
              <a:ext uri="{FF2B5EF4-FFF2-40B4-BE49-F238E27FC236}">
                <a16:creationId xmlns:a16="http://schemas.microsoft.com/office/drawing/2014/main" id="{A6F09826-8BB8-A9B7-6B96-297A46B68D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50" t="5825" r="28239" b="4188"/>
          <a:stretch/>
        </p:blipFill>
        <p:spPr>
          <a:xfrm>
            <a:off x="558594" y="1061836"/>
            <a:ext cx="1692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6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945156" y="2664900"/>
            <a:ext cx="2731554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&gt; </a:t>
            </a:r>
            <a:r>
              <a:rPr lang="cs-CZ" dirty="0"/>
              <a:t>prefix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cs-CZ" dirty="0"/>
              <a:t> </a:t>
            </a:r>
          </a:p>
          <a:p>
            <a:r>
              <a:rPr lang="en-US" dirty="0" err="1"/>
              <a:t>slovoxxx</a:t>
            </a:r>
            <a:r>
              <a:rPr lang="en-US" dirty="0"/>
              <a:t> </a:t>
            </a:r>
            <a:r>
              <a:rPr lang="en-US" dirty="0" err="1"/>
              <a:t>ciz</a:t>
            </a:r>
            <a:r>
              <a:rPr lang="en-US" dirty="0"/>
              <a:t> </a:t>
            </a:r>
            <a:r>
              <a:rPr lang="en-US" dirty="0" err="1"/>
              <a:t>cizi</a:t>
            </a:r>
            <a:r>
              <a:rPr lang="en-US" dirty="0"/>
              <a:t> </a:t>
            </a:r>
          </a:p>
          <a:p>
            <a:r>
              <a:rPr lang="cs-CZ" dirty="0"/>
              <a:t>S</a:t>
            </a:r>
            <a:r>
              <a:rPr lang="en-US" dirty="0" err="1"/>
              <a:t>lovoYyy</a:t>
            </a:r>
            <a:r>
              <a:rPr lang="en-US" dirty="0"/>
              <a:t> </a:t>
            </a:r>
            <a:r>
              <a:rPr lang="en-US" dirty="0" err="1"/>
              <a:t>cizi</a:t>
            </a:r>
            <a:endParaRPr lang="en-US" dirty="0"/>
          </a:p>
          <a:p>
            <a:r>
              <a:rPr lang="en-US" dirty="0" err="1"/>
              <a:t>slovozzz</a:t>
            </a:r>
            <a:r>
              <a:rPr lang="en-US" dirty="0"/>
              <a:t> ci </a:t>
            </a:r>
            <a:r>
              <a:rPr lang="en-US" dirty="0" err="1"/>
              <a:t>ciz</a:t>
            </a:r>
            <a:endParaRPr lang="en-US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93738" y="617488"/>
            <a:ext cx="5558366" cy="610988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err="1"/>
              <a:t>slovn</a:t>
            </a:r>
            <a:r>
              <a:rPr lang="cs-CZ" sz="2000" dirty="0"/>
              <a:t>ík</a:t>
            </a:r>
          </a:p>
          <a:p>
            <a:pPr lvl="1"/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řidat slovo a jeho překlad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  <a:p>
            <a:pPr lvl="2"/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akceptovat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v</a:t>
            </a:r>
            <a:r>
              <a:rPr lang="cs-CZ" sz="1600" b="1" dirty="0">
                <a:solidFill>
                  <a:schemeClr val="bg1">
                    <a:lumMod val="75000"/>
                  </a:schemeClr>
                </a:solidFill>
              </a:rPr>
              <a:t>íce </a:t>
            </a:r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překladů jednoho slova</a:t>
            </a:r>
          </a:p>
          <a:p>
            <a:pPr lvl="1"/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odebrat jeden překlad slova</a:t>
            </a:r>
          </a:p>
          <a:p>
            <a:pPr lvl="1"/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odebrat všechny překlady slova</a:t>
            </a:r>
          </a:p>
          <a:p>
            <a:pPr lvl="1"/>
            <a:r>
              <a:rPr lang="cs-CZ" sz="1800" dirty="0"/>
              <a:t>nalézt všechny překlady slova</a:t>
            </a:r>
          </a:p>
          <a:p>
            <a:pPr lvl="2"/>
            <a:r>
              <a:rPr lang="cs-CZ" sz="1600" dirty="0"/>
              <a:t>v pořadí </a:t>
            </a:r>
            <a:r>
              <a:rPr lang="cs-CZ" sz="1600" b="1" dirty="0"/>
              <a:t>podle délky</a:t>
            </a:r>
            <a:r>
              <a:rPr lang="cs-CZ" sz="1600" dirty="0"/>
              <a:t> překladu</a:t>
            </a:r>
            <a:endParaRPr lang="cs-CZ" sz="1000" dirty="0"/>
          </a:p>
          <a:p>
            <a:pPr lvl="1"/>
            <a:r>
              <a:rPr lang="cs-CZ" sz="1800" dirty="0"/>
              <a:t>nalézt překlady všech slov začínajících prefixem</a:t>
            </a:r>
          </a:p>
          <a:p>
            <a:pPr lvl="2"/>
            <a:r>
              <a:rPr lang="cs-CZ" sz="1600" dirty="0"/>
              <a:t>v abecedním pořadí překládaných slov</a:t>
            </a:r>
          </a:p>
          <a:p>
            <a:pPr lvl="2"/>
            <a:r>
              <a:rPr lang="cs-CZ" sz="1600" dirty="0"/>
              <a:t>ignorovat </a:t>
            </a:r>
            <a:r>
              <a:rPr lang="cs-CZ" sz="1600" b="1" dirty="0"/>
              <a:t>malá/velká</a:t>
            </a:r>
            <a:r>
              <a:rPr lang="cs-CZ" sz="1600" dirty="0"/>
              <a:t> písmena</a:t>
            </a:r>
            <a:r>
              <a:rPr lang="en-US" sz="1600" dirty="0"/>
              <a:t> (</a:t>
            </a:r>
            <a:r>
              <a:rPr lang="en-US" sz="1400" dirty="0"/>
              <a:t>ne</a:t>
            </a:r>
            <a:r>
              <a:rPr lang="cs-CZ" sz="1400" dirty="0"/>
              <a:t>řešte diakritiku</a:t>
            </a:r>
            <a:r>
              <a:rPr lang="en-US" sz="1400" dirty="0"/>
              <a:t>)</a:t>
            </a:r>
            <a:endParaRPr lang="cs-CZ" sz="1400" dirty="0"/>
          </a:p>
          <a:p>
            <a:pPr lvl="2"/>
            <a:r>
              <a:rPr lang="cs-CZ" sz="1600" dirty="0"/>
              <a:t>překlady opět dle délky</a:t>
            </a:r>
          </a:p>
          <a:p>
            <a:r>
              <a:rPr lang="cs-CZ" sz="2000" dirty="0"/>
              <a:t>efektivita</a:t>
            </a:r>
          </a:p>
          <a:p>
            <a:pPr lvl="1"/>
            <a:r>
              <a:rPr lang="cs-CZ" sz="1600" dirty="0"/>
              <a:t>vhodné datové struktury / kontejnery</a:t>
            </a:r>
          </a:p>
          <a:p>
            <a:pPr lvl="2"/>
            <a:r>
              <a:rPr lang="cs-CZ" sz="1400" dirty="0"/>
              <a:t>nejdřív přemýšlejte</a:t>
            </a:r>
          </a:p>
          <a:p>
            <a:pPr lvl="1"/>
            <a:r>
              <a:rPr lang="cs-CZ" sz="1600" dirty="0"/>
              <a:t>optimalizace na prováděné operace</a:t>
            </a:r>
          </a:p>
          <a:p>
            <a:pPr lvl="1"/>
            <a:r>
              <a:rPr lang="cs-CZ" sz="1600" dirty="0"/>
              <a:t>prohledávání celého slovníku opravdu </a:t>
            </a:r>
            <a:r>
              <a:rPr lang="cs-CZ" sz="1600" b="1" dirty="0">
                <a:solidFill>
                  <a:srgbClr val="FF0000"/>
                </a:solidFill>
              </a:rPr>
              <a:t>NENÍ</a:t>
            </a:r>
            <a:r>
              <a:rPr lang="cs-CZ" sz="1600" dirty="0"/>
              <a:t> efektivní</a:t>
            </a:r>
          </a:p>
          <a:p>
            <a:r>
              <a:rPr lang="en-US" sz="2000" dirty="0"/>
              <a:t>r</a:t>
            </a:r>
            <a:r>
              <a:rPr lang="cs-CZ" sz="2000" dirty="0"/>
              <a:t>ozhraní</a:t>
            </a:r>
          </a:p>
          <a:p>
            <a:pPr lvl="1"/>
            <a:r>
              <a:rPr lang="cs-CZ" sz="1800" dirty="0"/>
              <a:t>API</a:t>
            </a:r>
            <a:r>
              <a:rPr lang="en-US" sz="1800" dirty="0"/>
              <a:t> - public </a:t>
            </a:r>
            <a:r>
              <a:rPr lang="en-US" sz="1800" dirty="0" err="1"/>
              <a:t>metody</a:t>
            </a:r>
            <a:endParaRPr lang="cs-CZ" sz="1800" dirty="0"/>
          </a:p>
          <a:p>
            <a:pPr lvl="2"/>
            <a:r>
              <a:rPr lang="cs-CZ" sz="1600" dirty="0"/>
              <a:t>bez kopírování parametrů i výsledků</a:t>
            </a:r>
            <a:endParaRPr lang="en-US" sz="1600" dirty="0"/>
          </a:p>
          <a:p>
            <a:pPr lvl="1"/>
            <a:r>
              <a:rPr lang="cs-CZ" sz="1600" dirty="0"/>
              <a:t>striktní oddělení API vs. I/O</a:t>
            </a:r>
            <a:endParaRPr lang="cs-CZ" sz="1400" dirty="0"/>
          </a:p>
          <a:p>
            <a:pPr lvl="2"/>
            <a:r>
              <a:rPr lang="en-US" sz="1400" dirty="0"/>
              <a:t>&lt;&lt; </a:t>
            </a:r>
            <a:r>
              <a:rPr lang="en-US" sz="1400" dirty="0" err="1"/>
              <a:t>nem</a:t>
            </a:r>
            <a:r>
              <a:rPr lang="cs-CZ" sz="1400" dirty="0"/>
              <a:t>á co dělat v </a:t>
            </a:r>
            <a:r>
              <a:rPr lang="en-US" sz="1400" dirty="0"/>
              <a:t>z</a:t>
            </a:r>
            <a:r>
              <a:rPr lang="cs-CZ" sz="1400" dirty="0"/>
              <a:t>ákladní metodě třídy</a:t>
            </a: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P</a:t>
            </a:r>
            <a:r>
              <a:rPr lang="cs-CZ" sz="2400" dirty="0" err="1"/>
              <a:t>řekladový</a:t>
            </a:r>
            <a:r>
              <a:rPr lang="cs-CZ" sz="2400" dirty="0"/>
              <a:t> slovník</a:t>
            </a:r>
            <a:r>
              <a:rPr lang="en-US" sz="2400" dirty="0"/>
              <a:t> </a:t>
            </a:r>
            <a:r>
              <a:rPr lang="cs-CZ" sz="2400" dirty="0"/>
              <a:t>(</a:t>
            </a:r>
            <a:r>
              <a:rPr lang="en-US" sz="2400" dirty="0"/>
              <a:t>full</a:t>
            </a:r>
            <a:r>
              <a:rPr lang="cs-CZ" sz="2400" dirty="0"/>
              <a:t>) : </a:t>
            </a:r>
            <a:r>
              <a:rPr lang="cs-CZ" sz="2400" dirty="0" err="1"/>
              <a:t>gitlab</a:t>
            </a:r>
            <a:r>
              <a:rPr lang="en-US" sz="2400" dirty="0"/>
              <a:t>:./labs/06-dictionary/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CEC5F-28F7-A53D-DE15-6B709A473E38}"/>
              </a:ext>
            </a:extLst>
          </p:cNvPr>
          <p:cNvSpPr txBox="1"/>
          <p:nvPr/>
        </p:nvSpPr>
        <p:spPr>
          <a:xfrm>
            <a:off x="5945156" y="5855176"/>
            <a:ext cx="2731554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cs-CZ" dirty="0"/>
              <a:t>cctype</a:t>
            </a:r>
            <a:r>
              <a:rPr lang="en-US" dirty="0"/>
              <a:t>&gt;</a:t>
            </a:r>
            <a:endParaRPr lang="cs-CZ" dirty="0"/>
          </a:p>
          <a:p>
            <a:r>
              <a:rPr lang="cs-CZ" dirty="0"/>
              <a:t>islower, isupper</a:t>
            </a:r>
          </a:p>
          <a:p>
            <a:r>
              <a:rPr lang="cs-CZ" dirty="0"/>
              <a:t>tolower, toupper</a:t>
            </a:r>
          </a:p>
        </p:txBody>
      </p:sp>
    </p:spTree>
    <p:extLst>
      <p:ext uri="{BB962C8B-B14F-4D97-AF65-F5344CB8AC3E}">
        <p14:creationId xmlns:p14="http://schemas.microsoft.com/office/powerpoint/2010/main" val="1761109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0" y="0"/>
            <a:ext cx="9144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/>
              <a:t>Filmová databáze</a:t>
            </a:r>
            <a:r>
              <a:rPr lang="en-US" sz="2400" dirty="0"/>
              <a:t>: </a:t>
            </a:r>
            <a:r>
              <a:rPr lang="cs-CZ" sz="2400" dirty="0" err="1"/>
              <a:t>gitlab</a:t>
            </a:r>
            <a:r>
              <a:rPr lang="en-US" sz="2400" dirty="0"/>
              <a:t>:./labs/06-movies/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096" y="617488"/>
            <a:ext cx="8900809" cy="61140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000" dirty="0"/>
              <a:t>fi</a:t>
            </a:r>
            <a:r>
              <a:rPr lang="cs-CZ" sz="2000" dirty="0"/>
              <a:t>l</a:t>
            </a:r>
            <a:r>
              <a:rPr lang="en-US" sz="2000" dirty="0" err="1"/>
              <a:t>mov</a:t>
            </a:r>
            <a:r>
              <a:rPr lang="cs-CZ" sz="2000" dirty="0"/>
              <a:t>á</a:t>
            </a:r>
            <a:r>
              <a:rPr lang="en-US" sz="2000" dirty="0"/>
              <a:t> </a:t>
            </a:r>
            <a:r>
              <a:rPr lang="en-US" sz="2000" dirty="0" err="1"/>
              <a:t>datab</a:t>
            </a:r>
            <a:r>
              <a:rPr lang="cs-CZ" sz="2000" dirty="0"/>
              <a:t>á</a:t>
            </a:r>
            <a:r>
              <a:rPr lang="en-US" sz="2000" dirty="0" err="1"/>
              <a:t>ze</a:t>
            </a:r>
            <a:endParaRPr lang="en-US" sz="2000" dirty="0"/>
          </a:p>
          <a:p>
            <a:r>
              <a:rPr lang="cs-CZ" sz="2200" dirty="0"/>
              <a:t>název filmu, režisér, rok, ...</a:t>
            </a:r>
            <a:endParaRPr lang="en-US" sz="2200" dirty="0"/>
          </a:p>
          <a:p>
            <a:r>
              <a:rPr lang="cs-CZ" sz="2200" dirty="0"/>
              <a:t>setříděné</a:t>
            </a:r>
            <a:r>
              <a:rPr lang="en-US" sz="2200" dirty="0"/>
              <a:t> </a:t>
            </a:r>
            <a:r>
              <a:rPr lang="cs-CZ" sz="2200" dirty="0"/>
              <a:t>dle </a:t>
            </a:r>
            <a:r>
              <a:rPr lang="cs-CZ" sz="2200" b="1" dirty="0"/>
              <a:t>roku</a:t>
            </a:r>
            <a:r>
              <a:rPr lang="cs-CZ" sz="2200" dirty="0"/>
              <a:t> a </a:t>
            </a:r>
            <a:r>
              <a:rPr lang="cs-CZ" sz="2200" b="1" dirty="0"/>
              <a:t>názvu </a:t>
            </a:r>
            <a:r>
              <a:rPr lang="cs-CZ" sz="2200" dirty="0"/>
              <a:t>filmu</a:t>
            </a:r>
            <a:endParaRPr lang="en-US" sz="2200" dirty="0"/>
          </a:p>
          <a:p>
            <a:r>
              <a:rPr lang="en-US" sz="2200" dirty="0"/>
              <a:t>ne</a:t>
            </a:r>
            <a:r>
              <a:rPr lang="cs-CZ" sz="2200" dirty="0"/>
              <a:t>řešte vstup - </a:t>
            </a:r>
            <a:r>
              <a:rPr lang="en-US" sz="2200" dirty="0" err="1"/>
              <a:t>jen</a:t>
            </a:r>
            <a:r>
              <a:rPr lang="en-US" sz="2200" dirty="0"/>
              <a:t> API</a:t>
            </a:r>
            <a:br>
              <a:rPr lang="en-US" sz="2200" dirty="0"/>
            </a:br>
            <a:r>
              <a:rPr lang="en-US" sz="2200" dirty="0" err="1"/>
              <a:t>sta</a:t>
            </a:r>
            <a:r>
              <a:rPr lang="cs-CZ" sz="2200" dirty="0"/>
              <a:t>čí hard-</a:t>
            </a:r>
            <a:r>
              <a:rPr lang="cs-CZ" sz="2200" dirty="0" err="1"/>
              <a:t>coded</a:t>
            </a:r>
            <a:r>
              <a:rPr lang="cs-CZ" sz="2200" dirty="0"/>
              <a:t> sada volání z </a:t>
            </a:r>
            <a:r>
              <a:rPr lang="cs-CZ" sz="2200" dirty="0" err="1"/>
              <a:t>main</a:t>
            </a:r>
            <a:r>
              <a:rPr lang="cs-CZ" sz="2200" dirty="0"/>
              <a:t> metody</a:t>
            </a:r>
          </a:p>
          <a:p>
            <a:r>
              <a:rPr lang="cs-CZ" sz="2200" dirty="0"/>
              <a:t>vyzkoušejte </a:t>
            </a:r>
            <a:r>
              <a:rPr lang="en-US" sz="2200" b="1" dirty="0"/>
              <a:t>v</a:t>
            </a:r>
            <a:r>
              <a:rPr lang="cs-CZ" sz="2200" b="1" dirty="0"/>
              <a:t>šechny </a:t>
            </a:r>
            <a:r>
              <a:rPr lang="en-US" sz="2200" dirty="0" err="1"/>
              <a:t>druhy</a:t>
            </a:r>
            <a:r>
              <a:rPr lang="en-US" sz="2200" dirty="0"/>
              <a:t> </a:t>
            </a:r>
            <a:r>
              <a:rPr lang="cs-CZ" sz="2200" dirty="0"/>
              <a:t>komparátorů</a:t>
            </a:r>
            <a:endParaRPr lang="en-US" sz="2200" dirty="0"/>
          </a:p>
          <a:p>
            <a:pPr marL="109728" indent="0"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cs-CZ" sz="2200"/>
              <a:t>Jde </a:t>
            </a:r>
            <a:r>
              <a:rPr lang="cs-CZ" sz="2200" dirty="0"/>
              <a:t>pouze o přítomnost jazykových konstruktů a možnost kompilace.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3120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lip.potx" id="{01285272-40B9-47FD-B148-ADFCF19A85B1}" vid="{E191ED48-4388-4FE4-8EC3-776821571A70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Filip</Template>
  <TotalTime>10108</TotalTime>
  <Words>1136</Words>
  <Application>Microsoft Office PowerPoint</Application>
  <PresentationFormat>On-screen Show (4:3)</PresentationFormat>
  <Paragraphs>214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Wingdings</vt:lpstr>
      <vt:lpstr>Office Theme</vt:lpstr>
      <vt:lpstr>Filip</vt:lpstr>
      <vt:lpstr>Programování v C++</vt:lpstr>
      <vt:lpstr>Kontejnery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Počítačové systémy</dc:title>
  <dc:creator>Filip O Zavoral</dc:creator>
  <cp:lastModifiedBy>Petr Škoda</cp:lastModifiedBy>
  <cp:revision>701</cp:revision>
  <dcterms:created xsi:type="dcterms:W3CDTF">2020-02-10T18:04:36Z</dcterms:created>
  <dcterms:modified xsi:type="dcterms:W3CDTF">2024-11-06T10:31:51Z</dcterms:modified>
</cp:coreProperties>
</file>