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notesMasterIdLst>
    <p:notesMasterId r:id="rId17"/>
  </p:notesMasterIdLst>
  <p:sldIdLst>
    <p:sldId id="256" r:id="rId3"/>
    <p:sldId id="281" r:id="rId4"/>
    <p:sldId id="285" r:id="rId5"/>
    <p:sldId id="301" r:id="rId6"/>
    <p:sldId id="287" r:id="rId7"/>
    <p:sldId id="292" r:id="rId8"/>
    <p:sldId id="288" r:id="rId9"/>
    <p:sldId id="293" r:id="rId10"/>
    <p:sldId id="289" r:id="rId11"/>
    <p:sldId id="290" r:id="rId12"/>
    <p:sldId id="291" r:id="rId13"/>
    <p:sldId id="296" r:id="rId14"/>
    <p:sldId id="297" r:id="rId15"/>
    <p:sldId id="29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33CC"/>
    <a:srgbClr val="456A1C"/>
    <a:srgbClr val="ECF7FE"/>
    <a:srgbClr val="FFCCCC"/>
    <a:srgbClr val="FFBDBD"/>
    <a:srgbClr val="E6A21A"/>
    <a:srgbClr val="EDF9FD"/>
    <a:srgbClr val="CCE9AD"/>
    <a:srgbClr val="F6FF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99" autoAdjust="0"/>
    <p:restoredTop sz="69610" autoAdjust="0"/>
  </p:normalViewPr>
  <p:slideViewPr>
    <p:cSldViewPr snapToGrid="0">
      <p:cViewPr varScale="1">
        <p:scale>
          <a:sx n="77" d="100"/>
          <a:sy n="77" d="100"/>
        </p:scale>
        <p:origin x="2334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F80F3-9C1D-4126-8F9D-17F3367548B5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BF09E-1E28-41A0-9780-531B32293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07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BF09E-1E28-41A0-9780-531B32293C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288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7653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058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asociativn</a:t>
            </a:r>
            <a:r>
              <a:rPr lang="cs-CZ" dirty="0"/>
              <a:t>í třeba set a map co bylo dříve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3BF09E-1E28-41A0-9780-531B32293CE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491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Bez </a:t>
            </a:r>
            <a:r>
              <a:rPr lang="en-US" dirty="0" err="1"/>
              <a:t>noexcept</a:t>
            </a:r>
            <a:r>
              <a:rPr lang="en-US" dirty="0"/>
              <a:t> (strong exception safety) se </a:t>
            </a:r>
            <a:r>
              <a:rPr lang="en-US" dirty="0" err="1"/>
              <a:t>nepou</a:t>
            </a:r>
            <a:r>
              <a:rPr lang="cs-CZ" dirty="0"/>
              <a:t>ž</a:t>
            </a:r>
            <a:r>
              <a:rPr lang="en-US" dirty="0" err="1"/>
              <a:t>ije</a:t>
            </a:r>
            <a:r>
              <a:rPr lang="en-US" dirty="0"/>
              <a:t> pro resize vector!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439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40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55000">
              <a:schemeClr val="accent1">
                <a:lumMod val="5000"/>
                <a:lumOff val="95000"/>
              </a:schemeClr>
            </a:gs>
            <a:gs pos="25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598177"/>
            <a:ext cx="7772400" cy="890124"/>
          </a:xfrm>
        </p:spPr>
        <p:txBody>
          <a:bodyPr anchor="b">
            <a:normAutofit/>
          </a:bodyPr>
          <a:lstStyle>
            <a:lvl1pPr algn="l">
              <a:defRPr sz="4400">
                <a:latin typeface="+mj-lt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820074" y="3209574"/>
            <a:ext cx="5638126" cy="165576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2820074" y="3155894"/>
            <a:ext cx="4236181" cy="8092"/>
          </a:xfrm>
          <a:prstGeom prst="line">
            <a:avLst/>
          </a:prstGeom>
          <a:ln w="25400">
            <a:solidFill>
              <a:srgbClr val="E6A2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6205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en-US" dirty="0" err="1"/>
              <a:t>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 hasCustomPrompt="1"/>
          </p:nvPr>
        </p:nvSpPr>
        <p:spPr>
          <a:xfrm>
            <a:off x="44506" y="594765"/>
            <a:ext cx="9046485" cy="6263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indent="-177800">
              <a:buClr>
                <a:srgbClr val="0070C0"/>
              </a:buClr>
              <a:buFont typeface="Arial" panose="020B0604020202020204" pitchFamily="34" charset="0"/>
              <a:buChar char="•"/>
              <a:defRPr/>
            </a:lvl1pPr>
            <a:lvl2pPr marL="357188" indent="-179388">
              <a:buClr>
                <a:srgbClr val="0070C0"/>
              </a:buClr>
              <a:defRPr/>
            </a:lvl2pPr>
            <a:lvl3pPr marL="539750" indent="-182563">
              <a:buClr>
                <a:srgbClr val="0070C0"/>
              </a:buClr>
              <a:defRPr/>
            </a:lvl3pPr>
            <a:lvl4pPr marL="717550" indent="-177800">
              <a:buClr>
                <a:srgbClr val="0070C0"/>
              </a:buClr>
              <a:defRPr/>
            </a:lvl4pPr>
            <a:lvl5pPr marL="896938" indent="-179388">
              <a:buClr>
                <a:srgbClr val="0070C0"/>
              </a:buClr>
              <a:defRPr/>
            </a:lvl5pPr>
          </a:lstStyle>
          <a:p>
            <a:pPr lvl="0"/>
            <a:r>
              <a:rPr lang="cs-CZ" dirty="0"/>
              <a:t>First level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5619919" y="755374"/>
            <a:ext cx="3471072" cy="1292662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300" dirty="0">
                <a:latin typeface="Consolas" panose="020B0609020204030204" pitchFamily="49" charset="0"/>
                <a:cs typeface="Courier New" pitchFamily="49" charset="0"/>
              </a:rPr>
              <a:t>class sentence {</a:t>
            </a:r>
          </a:p>
          <a:p>
            <a:r>
              <a:rPr lang="en-US" sz="13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ourier New" pitchFamily="49" charset="0"/>
              </a:rPr>
              <a:t>public:</a:t>
            </a:r>
          </a:p>
          <a:p>
            <a:r>
              <a:rPr lang="en-US" sz="1300" dirty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US" sz="1300" dirty="0" err="1">
                <a:latin typeface="Consolas" panose="020B0609020204030204" pitchFamily="49" charset="0"/>
                <a:cs typeface="Courier New" pitchFamily="49" charset="0"/>
              </a:rPr>
              <a:t>struct</a:t>
            </a:r>
            <a:r>
              <a:rPr lang="en-US" sz="1300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nsolas" panose="020B0609020204030204" pitchFamily="49" charset="0"/>
                <a:cs typeface="Courier New" pitchFamily="49" charset="0"/>
              </a:rPr>
              <a:t>const_iterator</a:t>
            </a:r>
            <a:r>
              <a:rPr lang="en-US" sz="1300" dirty="0">
                <a:latin typeface="Consolas" panose="020B0609020204030204" pitchFamily="49" charset="0"/>
                <a:cs typeface="Courier New" pitchFamily="49" charset="0"/>
              </a:rPr>
              <a:t> {</a:t>
            </a:r>
          </a:p>
          <a:p>
            <a:r>
              <a:rPr lang="en-US" sz="1300" dirty="0">
                <a:latin typeface="Consolas" panose="020B0609020204030204" pitchFamily="49" charset="0"/>
                <a:cs typeface="Courier New" pitchFamily="49" charset="0"/>
              </a:rPr>
              <a:t>    char operator</a:t>
            </a:r>
            <a:r>
              <a:rPr lang="en-US" sz="1300" b="1" dirty="0">
                <a:latin typeface="Consolas" panose="020B0609020204030204" pitchFamily="49" charset="0"/>
                <a:cs typeface="Courier New" pitchFamily="49" charset="0"/>
              </a:rPr>
              <a:t>*</a:t>
            </a:r>
            <a:r>
              <a:rPr lang="en-US" sz="1300" dirty="0">
                <a:latin typeface="Consolas" panose="020B0609020204030204" pitchFamily="49" charset="0"/>
                <a:cs typeface="Courier New" pitchFamily="49" charset="0"/>
              </a:rPr>
              <a:t>() </a:t>
            </a:r>
            <a:r>
              <a:rPr lang="en-US" sz="1300" dirty="0" err="1">
                <a:latin typeface="Consolas" panose="020B0609020204030204" pitchFamily="49" charset="0"/>
                <a:cs typeface="Courier New" pitchFamily="49" charset="0"/>
              </a:rPr>
              <a:t>const</a:t>
            </a:r>
            <a:r>
              <a:rPr lang="en-US" sz="1300" dirty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r>
              <a:rPr lang="en-US" sz="1300" dirty="0">
                <a:latin typeface="Consolas" panose="020B0609020204030204" pitchFamily="49" charset="0"/>
                <a:cs typeface="Courier New" pitchFamily="49" charset="0"/>
              </a:rPr>
              <a:t>    void operator</a:t>
            </a:r>
            <a:r>
              <a:rPr lang="en-US" sz="1300" b="1" dirty="0">
                <a:latin typeface="Consolas" panose="020B0609020204030204" pitchFamily="49" charset="0"/>
                <a:cs typeface="Courier New" pitchFamily="49" charset="0"/>
              </a:rPr>
              <a:t>++</a:t>
            </a:r>
            <a:r>
              <a:rPr lang="en-US" sz="1300" dirty="0">
                <a:latin typeface="Consolas" panose="020B0609020204030204" pitchFamily="49" charset="0"/>
                <a:cs typeface="Courier New" pitchFamily="49" charset="0"/>
              </a:rPr>
              <a:t>() { ++index_; }</a:t>
            </a:r>
            <a:endParaRPr lang="cs-CZ" sz="1300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US" sz="1300" dirty="0">
                <a:latin typeface="Consolas" panose="020B0609020204030204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5" name="Rectangular Callout 4"/>
          <p:cNvSpPr/>
          <p:nvPr userDrawn="1"/>
        </p:nvSpPr>
        <p:spPr>
          <a:xfrm>
            <a:off x="7188621" y="2221966"/>
            <a:ext cx="848139" cy="274291"/>
          </a:xfrm>
          <a:prstGeom prst="wedgeRectCallout">
            <a:avLst>
              <a:gd name="adj1" fmla="val -104495"/>
              <a:gd name="adj2" fmla="val -164474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456A1C"/>
                </a:solidFill>
                <a:latin typeface="+mj-lt"/>
              </a:rPr>
              <a:t>callout</a:t>
            </a:r>
          </a:p>
        </p:txBody>
      </p:sp>
    </p:spTree>
    <p:extLst>
      <p:ext uri="{BB962C8B-B14F-4D97-AF65-F5344CB8AC3E}">
        <p14:creationId xmlns:p14="http://schemas.microsoft.com/office/powerpoint/2010/main" val="884847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bg>
      <p:bgPr>
        <a:gradFill>
          <a:gsLst>
            <a:gs pos="55000">
              <a:schemeClr val="accent1">
                <a:lumMod val="5000"/>
                <a:lumOff val="95000"/>
              </a:schemeClr>
            </a:gs>
            <a:gs pos="25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20074" y="2375462"/>
            <a:ext cx="5638126" cy="890124"/>
          </a:xfrm>
        </p:spPr>
        <p:txBody>
          <a:bodyPr anchor="b">
            <a:normAutofit/>
          </a:bodyPr>
          <a:lstStyle>
            <a:lvl1pPr algn="l">
              <a:defRPr sz="4400">
                <a:latin typeface="+mj-lt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820074" y="3399692"/>
            <a:ext cx="5638126" cy="1465644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2820074" y="3155894"/>
            <a:ext cx="4236181" cy="8092"/>
          </a:xfrm>
          <a:prstGeom prst="line">
            <a:avLst/>
          </a:prstGeom>
          <a:ln w="25400">
            <a:solidFill>
              <a:srgbClr val="E6A2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474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0" hasCustomPrompt="1"/>
          </p:nvPr>
        </p:nvSpPr>
        <p:spPr>
          <a:xfrm>
            <a:off x="92704" y="577294"/>
            <a:ext cx="8971233" cy="6202750"/>
          </a:xfrm>
        </p:spPr>
        <p:txBody>
          <a:bodyPr/>
          <a:lstStyle>
            <a:lvl1pPr marL="180975" indent="-180975">
              <a:defRPr sz="2000"/>
            </a:lvl1pPr>
            <a:lvl2pPr marL="358775" indent="-177800">
              <a:defRPr/>
            </a:lvl2pPr>
            <a:lvl3pPr marL="539750" indent="-180975">
              <a:defRPr/>
            </a:lvl3pPr>
            <a:lvl4pPr marL="715963" indent="-176213">
              <a:defRPr/>
            </a:lvl4pPr>
            <a:lvl5pPr marL="896938" indent="-180975">
              <a:defRPr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en-US" dirty="0" err="1"/>
              <a:t>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426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867400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563562"/>
          </a:xfrm>
        </p:spPr>
        <p:txBody>
          <a:bodyPr rtlCol="0">
            <a:normAutofit/>
          </a:bodyPr>
          <a:lstStyle>
            <a:lvl1pPr>
              <a:defRPr sz="3600" baseline="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59409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836613"/>
            <a:ext cx="8435975" cy="5832475"/>
          </a:xfrm>
        </p:spPr>
        <p:txBody>
          <a:bodyPr/>
          <a:lstStyle/>
          <a:p>
            <a:pPr lvl="0"/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651094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8000">
              <a:schemeClr val="accent1">
                <a:lumMod val="5000"/>
                <a:lumOff val="95000"/>
              </a:schemeClr>
            </a:gs>
            <a:gs pos="4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668977"/>
            <a:ext cx="9144000" cy="6189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65399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8000">
              <a:schemeClr val="accent1">
                <a:lumMod val="5000"/>
                <a:lumOff val="95000"/>
              </a:schemeClr>
            </a:gs>
            <a:gs pos="4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668977"/>
            <a:ext cx="9144000" cy="6189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14887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0074" y="2129624"/>
            <a:ext cx="5685018" cy="890124"/>
          </a:xfrm>
        </p:spPr>
        <p:txBody>
          <a:bodyPr/>
          <a:lstStyle/>
          <a:p>
            <a:r>
              <a:rPr lang="cs-CZ" dirty="0"/>
              <a:t>Programování v C+</a:t>
            </a:r>
            <a:r>
              <a:rPr lang="en-US" dirty="0"/>
              <a:t>+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20074" y="3399690"/>
            <a:ext cx="5638126" cy="43856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Filip Zavoral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67" y="173387"/>
            <a:ext cx="2589848" cy="2614790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C4FFE54-9816-80A4-C463-7EF53E25EEC6}"/>
              </a:ext>
            </a:extLst>
          </p:cNvPr>
          <p:cNvCxnSpPr/>
          <p:nvPr/>
        </p:nvCxnSpPr>
        <p:spPr>
          <a:xfrm flipV="1">
            <a:off x="35738" y="279919"/>
            <a:ext cx="2836506" cy="220202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89045D-7278-F2E9-4F2E-60817C414FDA}"/>
              </a:ext>
            </a:extLst>
          </p:cNvPr>
          <p:cNvCxnSpPr>
            <a:cxnSpLocks/>
          </p:cNvCxnSpPr>
          <p:nvPr/>
        </p:nvCxnSpPr>
        <p:spPr>
          <a:xfrm>
            <a:off x="2872244" y="3569350"/>
            <a:ext cx="17837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81071C9-131A-E774-4227-D55665BF5B3B}"/>
              </a:ext>
            </a:extLst>
          </p:cNvPr>
          <p:cNvSpPr txBox="1"/>
          <p:nvPr/>
        </p:nvSpPr>
        <p:spPr>
          <a:xfrm>
            <a:off x="2810744" y="3915346"/>
            <a:ext cx="3405675" cy="954107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Consolas" panose="020B0609020204030204" pitchFamily="49" charset="0"/>
                <a:cs typeface="Courier New" pitchFamily="49" charset="0"/>
              </a:rPr>
              <a:t>Petr </a:t>
            </a:r>
            <a:r>
              <a:rPr lang="cs-CZ" sz="2800" i="1" dirty="0">
                <a:latin typeface="Consolas" panose="020B0609020204030204" pitchFamily="49" charset="0"/>
                <a:cs typeface="Courier New" pitchFamily="49" charset="0"/>
              </a:rPr>
              <a:t>Škoda </a:t>
            </a:r>
            <a:r>
              <a:rPr lang="en-US" sz="2800" i="1" dirty="0">
                <a:latin typeface="Consolas" panose="020B0609020204030204" pitchFamily="49" charset="0"/>
                <a:cs typeface="Courier New" pitchFamily="49" charset="0"/>
              </a:rPr>
              <a:t>Edition</a:t>
            </a:r>
          </a:p>
        </p:txBody>
      </p:sp>
    </p:spTree>
    <p:extLst>
      <p:ext uri="{BB962C8B-B14F-4D97-AF65-F5344CB8AC3E}">
        <p14:creationId xmlns:p14="http://schemas.microsoft.com/office/powerpoint/2010/main" val="458383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binaryTree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9349" y="728583"/>
            <a:ext cx="2519294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90" y="611005"/>
            <a:ext cx="8876123" cy="5986645"/>
          </a:xfrm>
        </p:spPr>
        <p:txBody>
          <a:bodyPr/>
          <a:lstStyle/>
          <a:p>
            <a:r>
              <a:rPr lang="en-US" sz="2000" b="1" dirty="0"/>
              <a:t>set</a:t>
            </a:r>
            <a:r>
              <a:rPr lang="cs-CZ" sz="2000" b="1" dirty="0"/>
              <a:t>říděné</a:t>
            </a:r>
          </a:p>
          <a:p>
            <a:pPr lvl="1"/>
            <a:r>
              <a:rPr lang="cs-CZ" sz="1600" dirty="0"/>
              <a:t>setříděné podle operátoru </a:t>
            </a:r>
            <a:r>
              <a:rPr lang="en-US" sz="1600" b="1" dirty="0"/>
              <a:t>&lt;</a:t>
            </a:r>
          </a:p>
          <a:p>
            <a:pPr lvl="2"/>
            <a:r>
              <a:rPr lang="en-US" sz="1400" dirty="0"/>
              <a:t>pro </a:t>
            </a:r>
            <a:r>
              <a:rPr lang="en-US" sz="1400" dirty="0" err="1"/>
              <a:t>neprimitivn</a:t>
            </a:r>
            <a:r>
              <a:rPr lang="cs-CZ" sz="1400" dirty="0"/>
              <a:t>í</a:t>
            </a:r>
            <a:r>
              <a:rPr lang="en-US" sz="1400" dirty="0"/>
              <a:t> </a:t>
            </a:r>
            <a:r>
              <a:rPr lang="en-US" sz="1400" dirty="0" err="1"/>
              <a:t>typy</a:t>
            </a:r>
            <a:r>
              <a:rPr lang="en-US" sz="1400" dirty="0"/>
              <a:t> </a:t>
            </a:r>
            <a:r>
              <a:rPr lang="cs-CZ" sz="1400" dirty="0"/>
              <a:t>(třídy) nadefinovat operator</a:t>
            </a:r>
            <a:r>
              <a:rPr lang="en-US" sz="1400" dirty="0"/>
              <a:t>&lt;</a:t>
            </a:r>
          </a:p>
          <a:p>
            <a:pPr lvl="1"/>
            <a:r>
              <a:rPr lang="cs-CZ" sz="1600" b="1" dirty="0"/>
              <a:t>set</a:t>
            </a:r>
            <a:r>
              <a:rPr lang="cs-CZ" sz="1600" dirty="0"/>
              <a:t>&lt;V&gt; - množina</a:t>
            </a:r>
          </a:p>
          <a:p>
            <a:pPr lvl="1"/>
            <a:r>
              <a:rPr lang="cs-CZ" sz="1600" b="1" dirty="0"/>
              <a:t>multiset</a:t>
            </a:r>
            <a:r>
              <a:rPr lang="cs-CZ" sz="1600" dirty="0"/>
              <a:t>&lt;V&gt; - množina s opakováním</a:t>
            </a:r>
          </a:p>
          <a:p>
            <a:pPr lvl="1"/>
            <a:r>
              <a:rPr lang="cs-CZ" sz="1600" b="1" dirty="0"/>
              <a:t>map</a:t>
            </a:r>
            <a:r>
              <a:rPr lang="cs-CZ" sz="1600" dirty="0"/>
              <a:t>&lt;K,V&gt; - asociativní pole</a:t>
            </a:r>
            <a:endParaRPr lang="en-US" sz="1600" dirty="0"/>
          </a:p>
          <a:p>
            <a:pPr lvl="2"/>
            <a:r>
              <a:rPr lang="en-US" sz="1400" dirty="0"/>
              <a:t>it = find(K)</a:t>
            </a:r>
            <a:endParaRPr lang="cs-CZ" sz="1400" dirty="0"/>
          </a:p>
          <a:p>
            <a:pPr lvl="2"/>
            <a:r>
              <a:rPr lang="en-US" sz="1400" dirty="0"/>
              <a:t>it1 = </a:t>
            </a:r>
            <a:r>
              <a:rPr lang="en-US" sz="1400" dirty="0" err="1"/>
              <a:t>lower_bound</a:t>
            </a:r>
            <a:r>
              <a:rPr lang="en-US" sz="1400" dirty="0"/>
              <a:t>(K1), it2 = </a:t>
            </a:r>
            <a:r>
              <a:rPr lang="en-US" sz="1400" dirty="0" err="1"/>
              <a:t>upper_bound</a:t>
            </a:r>
            <a:r>
              <a:rPr lang="en-US" sz="1400" dirty="0"/>
              <a:t>(K2) - </a:t>
            </a:r>
            <a:r>
              <a:rPr lang="en-US" sz="1400" dirty="0" err="1"/>
              <a:t>intervalov</a:t>
            </a:r>
            <a:r>
              <a:rPr lang="cs-CZ" sz="1400" dirty="0"/>
              <a:t>é vyhledávání</a:t>
            </a:r>
            <a:endParaRPr lang="en-US" sz="1400" dirty="0"/>
          </a:p>
          <a:p>
            <a:pPr lvl="1"/>
            <a:r>
              <a:rPr lang="cs-CZ" sz="1600" b="1" dirty="0"/>
              <a:t>multimap</a:t>
            </a:r>
            <a:r>
              <a:rPr lang="cs-CZ" sz="1600" dirty="0"/>
              <a:t>&lt;K,V&gt; - relace s rychlým vyhledáváním podle klíče K</a:t>
            </a:r>
          </a:p>
          <a:p>
            <a:pPr lvl="2"/>
            <a:r>
              <a:rPr lang="en-US" sz="1400" dirty="0"/>
              <a:t>it1 = </a:t>
            </a:r>
            <a:r>
              <a:rPr lang="en-US" sz="1400" dirty="0" err="1"/>
              <a:t>lower_bound</a:t>
            </a:r>
            <a:r>
              <a:rPr lang="en-US" sz="1400" dirty="0"/>
              <a:t>(K), it2 = </a:t>
            </a:r>
            <a:r>
              <a:rPr lang="en-US" sz="1400" dirty="0" err="1"/>
              <a:t>upper_bound</a:t>
            </a:r>
            <a:r>
              <a:rPr lang="en-US" sz="1400" dirty="0"/>
              <a:t>(K)</a:t>
            </a:r>
            <a:endParaRPr lang="cs-CZ" sz="1400" dirty="0"/>
          </a:p>
          <a:p>
            <a:pPr lvl="2"/>
            <a:r>
              <a:rPr lang="cs-CZ" sz="1400" dirty="0"/>
              <a:t>equal</a:t>
            </a:r>
            <a:r>
              <a:rPr lang="en-US" sz="1400" dirty="0"/>
              <a:t>_</a:t>
            </a:r>
            <a:r>
              <a:rPr lang="cs-CZ" sz="1400" dirty="0"/>
              <a:t>range</a:t>
            </a:r>
            <a:r>
              <a:rPr lang="en-US" sz="1400" dirty="0"/>
              <a:t>(K)</a:t>
            </a:r>
          </a:p>
          <a:p>
            <a:pPr lvl="2"/>
            <a:r>
              <a:rPr lang="en-US" sz="1400" dirty="0" err="1"/>
              <a:t>polootev</a:t>
            </a:r>
            <a:r>
              <a:rPr lang="cs-CZ" sz="1400" dirty="0"/>
              <a:t>řený interval</a:t>
            </a:r>
            <a:endParaRPr lang="en-US" sz="1400" dirty="0"/>
          </a:p>
          <a:p>
            <a:pPr lvl="1"/>
            <a:r>
              <a:rPr lang="cs-CZ" sz="1600" dirty="0"/>
              <a:t>pair&lt;A,B&gt; - pomocná šablona </a:t>
            </a:r>
            <a:r>
              <a:rPr lang="en-US" sz="1600" dirty="0"/>
              <a:t>- </a:t>
            </a:r>
            <a:r>
              <a:rPr lang="cs-CZ" sz="1600" dirty="0"/>
              <a:t>uspořádané dvojice</a:t>
            </a:r>
            <a:endParaRPr lang="en-US" sz="1600" dirty="0"/>
          </a:p>
          <a:p>
            <a:pPr lvl="2"/>
            <a:r>
              <a:rPr lang="en-US" sz="1400" dirty="0"/>
              <a:t>polo</a:t>
            </a:r>
            <a:r>
              <a:rPr lang="cs-CZ" sz="1400" dirty="0"/>
              <a:t>žky first, second</a:t>
            </a:r>
            <a:endParaRPr lang="en-US" sz="1400" dirty="0"/>
          </a:p>
          <a:p>
            <a:pPr lvl="2"/>
            <a:endParaRPr lang="en-US" sz="500" b="1" dirty="0"/>
          </a:p>
          <a:p>
            <a:r>
              <a:rPr lang="cs-CZ" sz="2000" b="1" dirty="0"/>
              <a:t>nesetříděné</a:t>
            </a:r>
          </a:p>
          <a:p>
            <a:pPr lvl="1"/>
            <a:r>
              <a:rPr lang="en-US" sz="1600" b="1" dirty="0" err="1"/>
              <a:t>unordered_set</a:t>
            </a:r>
            <a:r>
              <a:rPr lang="en-US" sz="1600" b="1" dirty="0"/>
              <a:t>/m</a:t>
            </a:r>
            <a:r>
              <a:rPr lang="cs-CZ" sz="1600" b="1" dirty="0"/>
              <a:t>ulti</a:t>
            </a:r>
            <a:r>
              <a:rPr lang="en-US" sz="1600" b="1" dirty="0"/>
              <a:t>s</a:t>
            </a:r>
            <a:r>
              <a:rPr lang="cs-CZ" sz="1600" b="1" dirty="0"/>
              <a:t>et</a:t>
            </a:r>
            <a:r>
              <a:rPr lang="en-US" sz="1600" b="1" dirty="0"/>
              <a:t>/m</a:t>
            </a:r>
            <a:r>
              <a:rPr lang="cs-CZ" sz="1600" b="1" dirty="0"/>
              <a:t>ap</a:t>
            </a:r>
            <a:r>
              <a:rPr lang="en-US" sz="1600" b="1" dirty="0"/>
              <a:t>/m</a:t>
            </a:r>
            <a:r>
              <a:rPr lang="cs-CZ" sz="1600" b="1" dirty="0"/>
              <a:t>ulti</a:t>
            </a:r>
            <a:r>
              <a:rPr lang="en-US" sz="1600" b="1" dirty="0"/>
              <a:t>m</a:t>
            </a:r>
            <a:r>
              <a:rPr lang="cs-CZ" sz="1600" b="1" dirty="0"/>
              <a:t>ap</a:t>
            </a:r>
            <a:r>
              <a:rPr lang="en-US" sz="1600" b="1" dirty="0"/>
              <a:t> </a:t>
            </a:r>
            <a:endParaRPr lang="cs-CZ" sz="1600" b="1" dirty="0"/>
          </a:p>
          <a:p>
            <a:pPr lvl="1"/>
            <a:r>
              <a:rPr lang="en-US" sz="1600" dirty="0"/>
              <a:t>hash table - ne</a:t>
            </a:r>
            <a:r>
              <a:rPr lang="cs-CZ" sz="1600" dirty="0"/>
              <a:t>setříděné, vyhledávání </a:t>
            </a:r>
            <a:r>
              <a:rPr lang="en-US" sz="1600" dirty="0" err="1"/>
              <a:t>pouze</a:t>
            </a:r>
            <a:r>
              <a:rPr lang="en-US" sz="1600" dirty="0"/>
              <a:t> </a:t>
            </a:r>
            <a:r>
              <a:rPr lang="cs-CZ" sz="1600" dirty="0"/>
              <a:t>na </a:t>
            </a:r>
            <a:r>
              <a:rPr lang="en-US" sz="1600" b="1" dirty="0"/>
              <a:t>==</a:t>
            </a:r>
          </a:p>
          <a:p>
            <a:pPr lvl="1"/>
            <a:r>
              <a:rPr lang="en-US" sz="1600" dirty="0"/>
              <a:t>pro </a:t>
            </a:r>
            <a:r>
              <a:rPr lang="en-US" sz="1600" dirty="0" err="1"/>
              <a:t>neprimitivn</a:t>
            </a:r>
            <a:r>
              <a:rPr lang="cs-CZ" sz="1600" dirty="0"/>
              <a:t>í</a:t>
            </a:r>
            <a:r>
              <a:rPr lang="en-US" sz="1600" dirty="0"/>
              <a:t> </a:t>
            </a:r>
            <a:r>
              <a:rPr lang="en-US" sz="1600" dirty="0" err="1"/>
              <a:t>typy</a:t>
            </a:r>
            <a:r>
              <a:rPr lang="en-US" sz="1600" dirty="0"/>
              <a:t> </a:t>
            </a:r>
            <a:r>
              <a:rPr lang="cs-CZ" sz="1600" dirty="0"/>
              <a:t>(třídy) nadefinovat</a:t>
            </a:r>
            <a:endParaRPr lang="en-US" sz="1600" dirty="0"/>
          </a:p>
          <a:p>
            <a:pPr lvl="2"/>
            <a:r>
              <a:rPr lang="en-US" sz="1400" dirty="0" err="1"/>
              <a:t>porovn</a:t>
            </a:r>
            <a:r>
              <a:rPr lang="cs-CZ" sz="1400" dirty="0"/>
              <a:t>ání: bool </a:t>
            </a:r>
            <a:r>
              <a:rPr lang="cs-CZ" sz="1400" b="1" dirty="0"/>
              <a:t>operator</a:t>
            </a:r>
            <a:r>
              <a:rPr lang="en-US" sz="1400" b="1" dirty="0"/>
              <a:t>==</a:t>
            </a:r>
            <a:r>
              <a:rPr lang="en-US" sz="1400" dirty="0"/>
              <a:t> ( </a:t>
            </a:r>
            <a:r>
              <a:rPr lang="en-US" sz="1400" dirty="0" err="1"/>
              <a:t>const</a:t>
            </a:r>
            <a:r>
              <a:rPr lang="en-US" sz="1400" dirty="0"/>
              <a:t> X&amp;)</a:t>
            </a:r>
          </a:p>
          <a:p>
            <a:pPr lvl="2"/>
            <a:r>
              <a:rPr lang="en-US" sz="1400" dirty="0" err="1"/>
              <a:t>hashovac</a:t>
            </a:r>
            <a:r>
              <a:rPr lang="cs-CZ" sz="1400" dirty="0"/>
              <a:t>í funkci</a:t>
            </a:r>
            <a:r>
              <a:rPr lang="en-US" sz="1400" dirty="0"/>
              <a:t>: </a:t>
            </a:r>
            <a:r>
              <a:rPr lang="cs-CZ" sz="1400" dirty="0"/>
              <a:t>size</a:t>
            </a:r>
            <a:r>
              <a:rPr lang="en-US" sz="1400" dirty="0"/>
              <a:t>_t </a:t>
            </a:r>
            <a:r>
              <a:rPr lang="en-US" sz="1400" b="1" dirty="0"/>
              <a:t>hash</a:t>
            </a:r>
            <a:r>
              <a:rPr lang="en-US" sz="1400" dirty="0"/>
              <a:t>&lt;X&gt;( </a:t>
            </a:r>
            <a:r>
              <a:rPr lang="cs-CZ" sz="1400" dirty="0"/>
              <a:t>const X&amp;</a:t>
            </a:r>
            <a:r>
              <a:rPr lang="en-US" sz="1400" dirty="0"/>
              <a:t>)</a:t>
            </a:r>
            <a:endParaRPr lang="cs-CZ" sz="1400" dirty="0"/>
          </a:p>
        </p:txBody>
      </p:sp>
      <p:pic>
        <p:nvPicPr>
          <p:cNvPr id="1026" name="Picture 2" descr="http://people.cs.uchicago.edu/~amr/122/labs/images/HashTab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711" y="4198961"/>
            <a:ext cx="1814792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2"/>
          <p:cNvSpPr txBox="1">
            <a:spLocks/>
          </p:cNvSpPr>
          <p:nvPr/>
        </p:nvSpPr>
        <p:spPr>
          <a:xfrm>
            <a:off x="0" y="0"/>
            <a:ext cx="9144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dirty="0"/>
              <a:t>Asociativní kontejnery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2749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918" y="547797"/>
            <a:ext cx="8818482" cy="615780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000" dirty="0"/>
              <a:t>jednotné rozhraní nezávislé na typu kontejneru</a:t>
            </a:r>
          </a:p>
          <a:p>
            <a:pPr lvl="1">
              <a:lnSpc>
                <a:spcPct val="90000"/>
              </a:lnSpc>
            </a:pPr>
            <a:r>
              <a:rPr lang="en-US" sz="1600" b="1" dirty="0">
                <a:solidFill>
                  <a:srgbClr val="FF0000"/>
                </a:solidFill>
              </a:rPr>
              <a:t>!!</a:t>
            </a:r>
            <a:r>
              <a:rPr lang="cs-CZ" sz="1600" dirty="0"/>
              <a:t> ne všechny kontejnery podporují vše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/>
              <a:t>vkládání</a:t>
            </a:r>
          </a:p>
          <a:p>
            <a:pPr lvl="1">
              <a:lnSpc>
                <a:spcPct val="90000"/>
              </a:lnSpc>
            </a:pPr>
            <a:r>
              <a:rPr lang="en-US" sz="1600" dirty="0" err="1"/>
              <a:t>push_back</a:t>
            </a:r>
            <a:r>
              <a:rPr lang="en-US" sz="1600" dirty="0"/>
              <a:t>(</a:t>
            </a:r>
            <a:r>
              <a:rPr lang="cs-CZ" sz="1600" dirty="0"/>
              <a:t>V</a:t>
            </a:r>
            <a:r>
              <a:rPr lang="en-US" sz="1600" dirty="0"/>
              <a:t>)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</a:rPr>
              <a:t>push_front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cs-CZ" sz="1600" dirty="0">
                <a:solidFill>
                  <a:schemeClr val="bg1">
                    <a:lumMod val="50000"/>
                  </a:schemeClr>
                </a:solidFill>
              </a:rPr>
              <a:t>V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cs-CZ" sz="1600" dirty="0"/>
              <a:t>	</a:t>
            </a:r>
            <a:r>
              <a:rPr lang="en-US" sz="1600" dirty="0"/>
              <a:t>p</a:t>
            </a:r>
            <a:r>
              <a:rPr lang="cs-CZ" sz="1600" dirty="0"/>
              <a:t>řidání prvku na konec</a:t>
            </a:r>
            <a:r>
              <a:rPr lang="en-US" sz="1600" dirty="0"/>
              <a:t>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/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cs-CZ" sz="1600" dirty="0">
                <a:solidFill>
                  <a:schemeClr val="bg1">
                    <a:lumMod val="50000"/>
                  </a:schemeClr>
                </a:solidFill>
              </a:rPr>
              <a:t>čátek</a:t>
            </a:r>
            <a:r>
              <a:rPr lang="en-US" sz="1600" dirty="0"/>
              <a:t> - copy/move</a:t>
            </a:r>
          </a:p>
          <a:p>
            <a:pPr lvl="1">
              <a:lnSpc>
                <a:spcPct val="90000"/>
              </a:lnSpc>
            </a:pPr>
            <a:r>
              <a:rPr lang="en-US" sz="1600" dirty="0" err="1"/>
              <a:t>emplace_back</a:t>
            </a:r>
            <a:r>
              <a:rPr lang="en-US" sz="1600" dirty="0"/>
              <a:t>(par), emplace	</a:t>
            </a:r>
            <a:r>
              <a:rPr lang="cs-CZ" sz="1600" dirty="0"/>
              <a:t>konstrukce prvku na místě (v kontejneru)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cs-CZ" sz="1600" dirty="0"/>
              <a:t>insert</a:t>
            </a:r>
            <a:r>
              <a:rPr lang="en-US" sz="1600" dirty="0"/>
              <a:t> (</a:t>
            </a:r>
            <a:r>
              <a:rPr lang="cs-CZ" sz="1600" dirty="0"/>
              <a:t>V</a:t>
            </a:r>
            <a:r>
              <a:rPr lang="en-US" sz="1600" dirty="0"/>
              <a:t>), (</a:t>
            </a:r>
            <a:r>
              <a:rPr lang="cs-CZ" sz="1600" dirty="0"/>
              <a:t>it, V</a:t>
            </a:r>
            <a:r>
              <a:rPr lang="en-US" sz="1600" dirty="0"/>
              <a:t>)</a:t>
            </a:r>
            <a:r>
              <a:rPr lang="cs-CZ" sz="1600" dirty="0"/>
              <a:t>	 </a:t>
            </a:r>
            <a:r>
              <a:rPr lang="en-US" sz="1600" dirty="0"/>
              <a:t>	</a:t>
            </a:r>
            <a:r>
              <a:rPr lang="cs-CZ" sz="1600" dirty="0"/>
              <a:t>vložení prvku</a:t>
            </a:r>
            <a:r>
              <a:rPr lang="en-US" sz="1600" dirty="0"/>
              <a:t>,</a:t>
            </a:r>
            <a:r>
              <a:rPr lang="cs-CZ" sz="1600" dirty="0"/>
              <a:t> před prvek</a:t>
            </a:r>
          </a:p>
          <a:p>
            <a:pPr lvl="1">
              <a:lnSpc>
                <a:spcPct val="90000"/>
              </a:lnSpc>
            </a:pPr>
            <a:r>
              <a:rPr lang="cs-CZ" sz="1600" dirty="0"/>
              <a:t>insert</a:t>
            </a:r>
            <a:r>
              <a:rPr lang="en-US" sz="1600" dirty="0"/>
              <a:t>( it,</a:t>
            </a:r>
            <a:r>
              <a:rPr lang="cs-CZ" sz="1600" dirty="0"/>
              <a:t> </a:t>
            </a:r>
            <a:r>
              <a:rPr lang="en-US" sz="1600" dirty="0"/>
              <a:t>it b,</a:t>
            </a:r>
            <a:r>
              <a:rPr lang="cs-CZ" sz="1600" dirty="0"/>
              <a:t> </a:t>
            </a:r>
            <a:r>
              <a:rPr lang="en-US" sz="1600" dirty="0"/>
              <a:t>it e)	</a:t>
            </a:r>
            <a:r>
              <a:rPr lang="cs-CZ" sz="1600" dirty="0"/>
              <a:t>	vložení interval</a:t>
            </a:r>
            <a:r>
              <a:rPr lang="en-US" sz="1600" dirty="0"/>
              <a:t>u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z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</a:rPr>
              <a:t>jin</a:t>
            </a:r>
            <a:r>
              <a:rPr lang="cs-CZ" sz="1600" dirty="0">
                <a:solidFill>
                  <a:schemeClr val="bg1">
                    <a:lumMod val="50000"/>
                  </a:schemeClr>
                </a:solidFill>
              </a:rPr>
              <a:t>ého kontejneru</a:t>
            </a:r>
          </a:p>
          <a:p>
            <a:pPr lvl="1">
              <a:lnSpc>
                <a:spcPct val="90000"/>
              </a:lnSpc>
            </a:pPr>
            <a:r>
              <a:rPr lang="cs-CZ" sz="1600" dirty="0"/>
              <a:t>insert</a:t>
            </a:r>
            <a:r>
              <a:rPr lang="en-US" sz="1600" dirty="0"/>
              <a:t>( pair{K,</a:t>
            </a:r>
            <a:r>
              <a:rPr lang="cs-CZ" sz="1600" dirty="0"/>
              <a:t>V</a:t>
            </a:r>
            <a:r>
              <a:rPr lang="en-US" sz="1600" dirty="0"/>
              <a:t>}) 	</a:t>
            </a:r>
            <a:r>
              <a:rPr lang="cs-CZ" sz="1600" dirty="0"/>
              <a:t>	vložení </a:t>
            </a:r>
            <a:r>
              <a:rPr lang="en-US" sz="1600" dirty="0"/>
              <a:t>do </a:t>
            </a:r>
            <a:r>
              <a:rPr lang="en-US" sz="1600" dirty="0" err="1"/>
              <a:t>mapy</a:t>
            </a:r>
            <a:r>
              <a:rPr lang="cs-CZ" sz="1600" dirty="0"/>
              <a:t> </a:t>
            </a:r>
            <a:r>
              <a:rPr lang="cs-CZ" sz="1600" dirty="0">
                <a:solidFill>
                  <a:schemeClr val="bg1">
                    <a:lumMod val="50000"/>
                  </a:schemeClr>
                </a:solidFill>
              </a:rPr>
              <a:t>- klíč, hodnota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sz="2000" dirty="0"/>
              <a:t>přístup k prvkům</a:t>
            </a:r>
          </a:p>
          <a:p>
            <a:pPr lvl="1">
              <a:lnSpc>
                <a:spcPct val="90000"/>
              </a:lnSpc>
            </a:pPr>
            <a:r>
              <a:rPr lang="cs-CZ" sz="1600" dirty="0"/>
              <a:t>front</a:t>
            </a:r>
            <a:r>
              <a:rPr lang="en-US" sz="1600" dirty="0"/>
              <a:t>(), back()		</a:t>
            </a:r>
            <a:r>
              <a:rPr lang="cs-CZ" sz="1600" dirty="0"/>
              <a:t>	</a:t>
            </a:r>
            <a:r>
              <a:rPr lang="en-US" sz="1600" dirty="0" err="1"/>
              <a:t>prv</a:t>
            </a:r>
            <a:r>
              <a:rPr lang="cs-CZ" sz="1600" dirty="0"/>
              <a:t>e</a:t>
            </a:r>
            <a:r>
              <a:rPr lang="en-US" sz="1600" dirty="0"/>
              <a:t>k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dirty="0" err="1"/>
              <a:t>za</a:t>
            </a:r>
            <a:r>
              <a:rPr lang="cs-CZ" sz="1600" dirty="0"/>
              <a:t>čá</a:t>
            </a:r>
            <a:r>
              <a:rPr lang="en-US" sz="1600" dirty="0" err="1"/>
              <a:t>tku</a:t>
            </a:r>
            <a:r>
              <a:rPr lang="cs-CZ" sz="1600" dirty="0"/>
              <a:t> / konci</a:t>
            </a:r>
          </a:p>
          <a:p>
            <a:pPr lvl="1">
              <a:lnSpc>
                <a:spcPct val="90000"/>
              </a:lnSpc>
            </a:pPr>
            <a:r>
              <a:rPr lang="cs-CZ" sz="1600" dirty="0"/>
              <a:t>operator</a:t>
            </a:r>
            <a:r>
              <a:rPr lang="en-US" sz="1600" dirty="0"/>
              <a:t>[], at()		</a:t>
            </a:r>
            <a:r>
              <a:rPr lang="cs-CZ" sz="1600" dirty="0"/>
              <a:t>přímý přístup k prvku</a:t>
            </a:r>
            <a:endParaRPr lang="en-US" sz="1600" dirty="0"/>
          </a:p>
          <a:p>
            <a:pPr lvl="2">
              <a:lnSpc>
                <a:spcPct val="90000"/>
              </a:lnSpc>
            </a:pPr>
            <a:r>
              <a:rPr lang="en-US" sz="1400" dirty="0"/>
              <a:t>bez </a:t>
            </a:r>
            <a:r>
              <a:rPr lang="en-US" sz="1400" dirty="0" err="1"/>
              <a:t>kontroly</a:t>
            </a:r>
            <a:r>
              <a:rPr lang="en-US" sz="1400" dirty="0"/>
              <a:t> / s </a:t>
            </a:r>
            <a:r>
              <a:rPr lang="en-US" sz="1400" dirty="0" err="1"/>
              <a:t>kontrolou</a:t>
            </a:r>
            <a:r>
              <a:rPr lang="en-US" sz="1400" dirty="0"/>
              <a:t> </a:t>
            </a:r>
            <a:r>
              <a:rPr lang="cs-CZ" sz="1400" dirty="0"/>
              <a:t>(výjimka)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find(T)			</a:t>
            </a:r>
            <a:r>
              <a:rPr lang="cs-CZ" sz="1600" dirty="0"/>
              <a:t>vy</a:t>
            </a:r>
            <a:r>
              <a:rPr lang="en-US" sz="1600" dirty="0" err="1"/>
              <a:t>hled</a:t>
            </a:r>
            <a:r>
              <a:rPr lang="cs-CZ" sz="1600" dirty="0"/>
              <a:t>ání prvku</a:t>
            </a:r>
            <a:endParaRPr lang="en-US" sz="1600" dirty="0"/>
          </a:p>
          <a:p>
            <a:pPr lvl="1"/>
            <a:r>
              <a:rPr lang="en-US" sz="1600" dirty="0" err="1"/>
              <a:t>lower_bound</a:t>
            </a:r>
            <a:r>
              <a:rPr lang="en-US" sz="1600" dirty="0"/>
              <a:t>, </a:t>
            </a:r>
            <a:r>
              <a:rPr lang="en-US" sz="1600" dirty="0" err="1"/>
              <a:t>upper_bound</a:t>
            </a:r>
            <a:r>
              <a:rPr lang="cs-CZ" sz="1600" dirty="0"/>
              <a:t>	</a:t>
            </a:r>
            <a:r>
              <a:rPr lang="en-US" sz="1600" dirty="0" err="1"/>
              <a:t>intervalov</a:t>
            </a:r>
            <a:r>
              <a:rPr lang="cs-CZ" sz="1600" dirty="0"/>
              <a:t>é hledání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další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size(), empty()</a:t>
            </a:r>
            <a:r>
              <a:rPr lang="cs-CZ" sz="1600" dirty="0"/>
              <a:t>	 </a:t>
            </a:r>
            <a:r>
              <a:rPr lang="en-US" sz="1600" dirty="0"/>
              <a:t>	</a:t>
            </a:r>
            <a:r>
              <a:rPr lang="en-US" sz="1600" dirty="0" err="1"/>
              <a:t>velikost</a:t>
            </a:r>
            <a:r>
              <a:rPr lang="en-US" sz="1600" dirty="0"/>
              <a:t> /</a:t>
            </a:r>
            <a:r>
              <a:rPr lang="cs-CZ" sz="1600" dirty="0"/>
              <a:t> neprázdost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p</a:t>
            </a:r>
            <a:r>
              <a:rPr lang="cs-CZ" sz="1600" dirty="0"/>
              <a:t>op</a:t>
            </a:r>
            <a:r>
              <a:rPr lang="en-US" sz="1600" dirty="0"/>
              <a:t>_front(), p</a:t>
            </a:r>
            <a:r>
              <a:rPr lang="cs-CZ" sz="1600" dirty="0"/>
              <a:t>op</a:t>
            </a:r>
            <a:r>
              <a:rPr lang="en-US" sz="1600" dirty="0"/>
              <a:t>_back()</a:t>
            </a:r>
            <a:r>
              <a:rPr lang="cs-CZ" sz="1600" dirty="0"/>
              <a:t>		odebrání ze začátku / konce</a:t>
            </a:r>
          </a:p>
          <a:p>
            <a:pPr lvl="2">
              <a:lnSpc>
                <a:spcPct val="90000"/>
              </a:lnSpc>
            </a:pPr>
            <a:r>
              <a:rPr lang="cs-CZ" sz="1400" dirty="0"/>
              <a:t>nevrací hodnotu, jen odebírá</a:t>
            </a:r>
            <a:r>
              <a:rPr lang="en-US" sz="1400" dirty="0"/>
              <a:t>!</a:t>
            </a:r>
            <a:endParaRPr lang="cs-CZ" sz="1400" dirty="0"/>
          </a:p>
          <a:p>
            <a:pPr lvl="1">
              <a:lnSpc>
                <a:spcPct val="90000"/>
              </a:lnSpc>
            </a:pPr>
            <a:r>
              <a:rPr lang="cs-CZ" sz="1600" dirty="0"/>
              <a:t>erase</a:t>
            </a:r>
            <a:r>
              <a:rPr lang="en-US" sz="1600" dirty="0"/>
              <a:t>(it), erase(it b, it e)	</a:t>
            </a:r>
            <a:r>
              <a:rPr lang="cs-CZ" sz="1600" dirty="0"/>
              <a:t>	</a:t>
            </a:r>
            <a:r>
              <a:rPr lang="en-US" sz="1600" dirty="0" err="1"/>
              <a:t>smaz</a:t>
            </a:r>
            <a:r>
              <a:rPr lang="cs-CZ" sz="1600" dirty="0"/>
              <a:t>ání prvku, intervalu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cs-CZ" sz="1600" dirty="0"/>
              <a:t>clear</a:t>
            </a:r>
            <a:r>
              <a:rPr lang="en-US" sz="1600" dirty="0"/>
              <a:t>()</a:t>
            </a:r>
            <a:r>
              <a:rPr lang="cs-CZ" sz="1600" dirty="0"/>
              <a:t>		</a:t>
            </a:r>
            <a:r>
              <a:rPr lang="en-US" sz="1600" dirty="0"/>
              <a:t>	</a:t>
            </a:r>
            <a:r>
              <a:rPr lang="cs-CZ" sz="1600" dirty="0"/>
              <a:t>smazání kontejneru</a:t>
            </a:r>
            <a:endParaRPr lang="en-US" sz="1600" dirty="0"/>
          </a:p>
          <a:p>
            <a:pPr lvl="1">
              <a:lnSpc>
                <a:spcPct val="90000"/>
              </a:lnSpc>
            </a:pPr>
            <a:endParaRPr lang="cs-CZ" sz="800" dirty="0"/>
          </a:p>
          <a:p>
            <a:pPr marL="457200" lvl="1" indent="0">
              <a:lnSpc>
                <a:spcPct val="90000"/>
              </a:lnSpc>
              <a:buNone/>
            </a:pPr>
            <a:r>
              <a:rPr lang="cs-CZ" sz="1600" i="1" dirty="0"/>
              <a:t>	</a:t>
            </a:r>
            <a:r>
              <a:rPr lang="en-US" sz="1600" i="1" dirty="0"/>
              <a:t>			</a:t>
            </a:r>
            <a:r>
              <a:rPr lang="cs-CZ" sz="1600" i="1" dirty="0"/>
              <a:t>... and many </a:t>
            </a:r>
            <a:r>
              <a:rPr lang="cs-CZ" sz="1600" b="1" i="1" dirty="0"/>
              <a:t>many</a:t>
            </a:r>
            <a:r>
              <a:rPr lang="cs-CZ" sz="1600" i="1" dirty="0"/>
              <a:t> others</a:t>
            </a:r>
            <a:r>
              <a:rPr lang="en-US" sz="1600" i="1" dirty="0"/>
              <a:t> </a:t>
            </a:r>
            <a:r>
              <a:rPr lang="en-US" sz="1600" i="1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⇝</a:t>
            </a:r>
            <a:r>
              <a:rPr lang="en-US" sz="1600" i="1" dirty="0"/>
              <a:t> cppreference.com</a:t>
            </a:r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0" y="0"/>
            <a:ext cx="9144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err="1"/>
              <a:t>Základní</a:t>
            </a:r>
            <a:r>
              <a:rPr lang="en-US" sz="2400" dirty="0"/>
              <a:t> </a:t>
            </a:r>
            <a:r>
              <a:rPr lang="en-US" sz="2400" dirty="0" err="1"/>
              <a:t>metody</a:t>
            </a:r>
            <a:r>
              <a:rPr lang="en-US" sz="2400" dirty="0"/>
              <a:t> </a:t>
            </a:r>
            <a:r>
              <a:rPr lang="en-US" sz="2400" dirty="0" err="1"/>
              <a:t>kontejnerů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9156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26" name="Group 13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2885706"/>
              </p:ext>
            </p:extLst>
          </p:nvPr>
        </p:nvGraphicFramePr>
        <p:xfrm>
          <a:off x="225440" y="632775"/>
          <a:ext cx="8667734" cy="4680857"/>
        </p:xfrm>
        <a:graphic>
          <a:graphicData uri="http://schemas.openxmlformats.org/drawingml/2006/table">
            <a:tbl>
              <a:tblPr/>
              <a:tblGrid>
                <a:gridCol w="972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6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51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51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35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51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277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složitost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řidání 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odebrání na začátku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řídání 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odebrání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 </a:t>
                      </a:r>
                      <a:r>
                        <a:rPr kumimoji="0" lang="en-US" sz="1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-t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é pozici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řídání 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odebrání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 prvků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řídání 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odebrání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konci</a:t>
                      </a:r>
                      <a:endParaRPr kumimoji="0" lang="cs-CZ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přístup k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i-tému prvku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8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funkce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pu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sh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_front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pop_front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insert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erase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insert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erase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push</a:t>
                      </a: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_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back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pop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_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back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begin()</a:t>
                      </a: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+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[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]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,at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7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list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b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přesuny mezi sezn. (splice)</a:t>
                      </a:r>
                      <a:endParaRPr kumimoji="0" lang="cs-CZ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deque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min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(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 - 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 +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min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(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 - 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0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vector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NA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-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 + 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-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(*)</a:t>
                      </a:r>
                      <a:endParaRPr kumimoji="0" lang="cs-CZ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7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asocia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tivní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 klicem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b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 klicem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 +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nalezení podle hodnoty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10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unsorted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Rounded Rectangular Callout 3"/>
          <p:cNvSpPr/>
          <p:nvPr/>
        </p:nvSpPr>
        <p:spPr>
          <a:xfrm>
            <a:off x="6358662" y="5791200"/>
            <a:ext cx="2534513" cy="581644"/>
          </a:xfrm>
          <a:prstGeom prst="wedgeRoundRectCallout">
            <a:avLst>
              <a:gd name="adj1" fmla="val -30538"/>
              <a:gd name="adj2" fmla="val -323619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+mj-lt"/>
              </a:rPr>
              <a:t>p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ři překročení kapacity rozšíření</a:t>
            </a:r>
            <a:br>
              <a:rPr lang="cs-CZ" sz="1400" dirty="0">
                <a:solidFill>
                  <a:srgbClr val="456A1C"/>
                </a:solidFill>
                <a:latin typeface="+mj-lt"/>
              </a:rPr>
            </a:br>
            <a:r>
              <a:rPr lang="cs-CZ" sz="1400" dirty="0">
                <a:solidFill>
                  <a:srgbClr val="456A1C"/>
                </a:solidFill>
                <a:latin typeface="+mj-lt"/>
              </a:rPr>
              <a:t>a kopie stávajících prvků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1143000" y="5791200"/>
            <a:ext cx="3782961" cy="581644"/>
          </a:xfrm>
          <a:prstGeom prst="wedgeRoundRectCallout">
            <a:avLst>
              <a:gd name="adj1" fmla="val 23149"/>
              <a:gd name="adj2" fmla="val -48936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rgbClr val="456A1C"/>
                </a:solidFill>
                <a:latin typeface="+mj-lt"/>
              </a:rPr>
              <a:t>fyzick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á velikost:	capacity</a:t>
            </a:r>
            <a:r>
              <a:rPr lang="en-US" sz="1400" dirty="0">
                <a:solidFill>
                  <a:srgbClr val="456A1C"/>
                </a:solidFill>
                <a:latin typeface="+mj-lt"/>
              </a:rPr>
              <a:t>() ↭ reserve()</a:t>
            </a:r>
            <a:endParaRPr lang="cs-CZ" sz="1400" dirty="0">
              <a:solidFill>
                <a:srgbClr val="456A1C"/>
              </a:solidFill>
              <a:latin typeface="+mj-lt"/>
            </a:endParaRPr>
          </a:p>
          <a:p>
            <a:r>
              <a:rPr lang="cs-CZ" sz="1400" dirty="0">
                <a:solidFill>
                  <a:srgbClr val="456A1C"/>
                </a:solidFill>
                <a:latin typeface="+mj-lt"/>
              </a:rPr>
              <a:t>logická obsazenost:	</a:t>
            </a:r>
            <a:r>
              <a:rPr lang="en-US" sz="1400" dirty="0">
                <a:solidFill>
                  <a:srgbClr val="456A1C"/>
                </a:solidFill>
                <a:latin typeface="+mj-lt"/>
              </a:rPr>
              <a:t>size() ↭ resize()</a:t>
            </a:r>
            <a:endParaRPr lang="cs-CZ" sz="1400" dirty="0">
              <a:solidFill>
                <a:srgbClr val="456A1C"/>
              </a:solidFill>
              <a:latin typeface="+mj-lt"/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0" y="0"/>
            <a:ext cx="9144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Složitost operací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8232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68913" y="891100"/>
            <a:ext cx="4343400" cy="1738938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/>
              <a:t>class MyClass {</a:t>
            </a:r>
          </a:p>
          <a:p>
            <a:r>
              <a:rPr lang="en-US" dirty="0"/>
              <a:t> </a:t>
            </a:r>
            <a:r>
              <a:rPr lang="cs-CZ" dirty="0"/>
              <a:t> MyClass( </a:t>
            </a:r>
            <a:r>
              <a:rPr lang="en-US" dirty="0"/>
              <a:t>X </a:t>
            </a:r>
            <a:r>
              <a:rPr lang="cs-CZ" dirty="0"/>
              <a:t>x</a:t>
            </a:r>
            <a:r>
              <a:rPr lang="en-US" dirty="0"/>
              <a:t>, Y </a:t>
            </a:r>
            <a:r>
              <a:rPr lang="en-US" dirty="0" err="1"/>
              <a:t>y</a:t>
            </a:r>
            <a:r>
              <a:rPr lang="cs-CZ" dirty="0"/>
              <a:t>);</a:t>
            </a:r>
          </a:p>
          <a:p>
            <a:r>
              <a:rPr lang="en-US" dirty="0"/>
              <a:t> </a:t>
            </a:r>
            <a:r>
              <a:rPr lang="cs-CZ" dirty="0"/>
              <a:t> MyClass(const </a:t>
            </a:r>
            <a:r>
              <a:rPr lang="en-US" dirty="0"/>
              <a:t> </a:t>
            </a:r>
            <a:r>
              <a:rPr lang="cs-CZ" dirty="0"/>
              <a:t>MyClass&amp; mc);</a:t>
            </a:r>
          </a:p>
          <a:p>
            <a:r>
              <a:rPr lang="cs-CZ" dirty="0"/>
              <a:t>  MyClass(MyClass&amp;&amp; mc) noexcept;</a:t>
            </a:r>
          </a:p>
          <a:p>
            <a:r>
              <a:rPr lang="cs-CZ" dirty="0"/>
              <a:t>  MyClass&amp; operator=(const MyClass&amp; mc);</a:t>
            </a:r>
          </a:p>
          <a:p>
            <a:r>
              <a:rPr lang="cs-CZ" dirty="0"/>
              <a:t>  MyClass&amp; operator=(MyClass&amp;&amp; mc) noexcept;</a:t>
            </a:r>
          </a:p>
          <a:p>
            <a:r>
              <a:rPr lang="cs-CZ" dirty="0"/>
              <a:t>  ~MyClass();</a:t>
            </a:r>
          </a:p>
          <a:p>
            <a:r>
              <a:rPr lang="cs-CZ" dirty="0"/>
              <a:t>};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75860" y="2425687"/>
            <a:ext cx="1981200" cy="492443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/>
              <a:t>vector&lt;MyClass&gt; v;</a:t>
            </a:r>
          </a:p>
          <a:p>
            <a:r>
              <a:rPr lang="cs-CZ" dirty="0"/>
              <a:t>MyClass m{ </a:t>
            </a:r>
            <a:r>
              <a:rPr lang="en-US" dirty="0"/>
              <a:t>x, y</a:t>
            </a:r>
            <a:r>
              <a:rPr lang="cs-CZ" dirty="0"/>
              <a:t> };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13653" y="3462004"/>
          <a:ext cx="8716694" cy="161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2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5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87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push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emplace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v.push_back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( 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v.emplace_back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( 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ctor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) </a:t>
                      </a:r>
                      <a:r>
                        <a:rPr lang="en-US" sz="1400" dirty="0" err="1">
                          <a:solidFill>
                            <a:srgbClr val="FF0000"/>
                          </a:solidFill>
                          <a:latin typeface="Consolas" panose="020B0609020204030204" pitchFamily="49" charset="0"/>
                        </a:rPr>
                        <a:t>copy_ctor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dtor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)</a:t>
                      </a:r>
                      <a:endParaRPr lang="en-US" sz="1400" dirty="0">
                        <a:solidFill>
                          <a:srgbClr val="FF0000"/>
                        </a:solidFill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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v.push_back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( </a:t>
                      </a:r>
                      <a:r>
                        <a:rPr lang="cs-CZ" sz="1400" dirty="0">
                          <a:latin typeface="Consolas" panose="020B0609020204030204" pitchFamily="49" charset="0"/>
                        </a:rPr>
                        <a:t>move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cs-CZ" sz="1400" dirty="0">
                          <a:latin typeface="Consolas" panose="020B0609020204030204" pitchFamily="49" charset="0"/>
                        </a:rPr>
                        <a:t> m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)) </a:t>
                      </a: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v.push_back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( </a:t>
                      </a: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MyClass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{</a:t>
                      </a: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x,y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})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v.emplace_back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( move( m))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v.emplace_back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( </a:t>
                      </a: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MyClass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{</a:t>
                      </a: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x,y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})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ctor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,</a:t>
                      </a:r>
                      <a:r>
                        <a:rPr lang="en-US" sz="1400" baseline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1400" baseline="0" dirty="0" err="1">
                          <a:latin typeface="Consolas" panose="020B0609020204030204" pitchFamily="49" charset="0"/>
                        </a:rPr>
                        <a:t>move_ctor</a:t>
                      </a:r>
                      <a:r>
                        <a:rPr lang="en-US" sz="1400" baseline="0" dirty="0">
                          <a:latin typeface="Consolas" panose="020B0609020204030204" pitchFamily="49" charset="0"/>
                        </a:rPr>
                        <a:t>, </a:t>
                      </a:r>
                      <a:r>
                        <a:rPr lang="en-US" sz="1400" baseline="0" dirty="0" err="1">
                          <a:latin typeface="Consolas" panose="020B0609020204030204" pitchFamily="49" charset="0"/>
                        </a:rPr>
                        <a:t>dtor</a:t>
                      </a:r>
                      <a:endParaRPr lang="en-US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C000"/>
                          </a:solidFill>
                          <a:sym typeface="Wingdings" panose="05000000000000000000" pitchFamily="2" charset="2"/>
                        </a:rPr>
                        <a:t></a:t>
                      </a:r>
                      <a:endParaRPr lang="en-US" sz="16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v.emplace_back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cs-CZ" sz="140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x,y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ctor</a:t>
                      </a:r>
                      <a:endParaRPr lang="en-US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8000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en-US" sz="1600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itle 2"/>
          <p:cNvSpPr txBox="1">
            <a:spLocks/>
          </p:cNvSpPr>
          <p:nvPr/>
        </p:nvSpPr>
        <p:spPr>
          <a:xfrm>
            <a:off x="0" y="0"/>
            <a:ext cx="9144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400" dirty="0"/>
              <a:t>Konstruktory </a:t>
            </a:r>
            <a:r>
              <a:rPr lang="en-US" sz="2400" dirty="0"/>
              <a:t>a </a:t>
            </a:r>
            <a:r>
              <a:rPr lang="en-US" sz="2400" dirty="0" err="1"/>
              <a:t>vk</a:t>
            </a:r>
            <a:r>
              <a:rPr lang="cs-CZ" sz="2400" dirty="0"/>
              <a:t>ládání do kontejneru</a:t>
            </a:r>
            <a:endParaRPr lang="en-US" sz="2400" dirty="0"/>
          </a:p>
        </p:txBody>
      </p:sp>
      <p:sp>
        <p:nvSpPr>
          <p:cNvPr id="9" name="Rectangular Callout 8"/>
          <p:cNvSpPr/>
          <p:nvPr/>
        </p:nvSpPr>
        <p:spPr>
          <a:xfrm>
            <a:off x="4717448" y="1008330"/>
            <a:ext cx="1261322" cy="525047"/>
          </a:xfrm>
          <a:prstGeom prst="wedgeRectCallout">
            <a:avLst>
              <a:gd name="adj1" fmla="val -65818"/>
              <a:gd name="adj2" fmla="val 3237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+mj-lt"/>
              </a:rPr>
              <a:t>typická sada konstruktorů</a:t>
            </a:r>
            <a:endParaRPr lang="en-US" sz="1400" dirty="0">
              <a:solidFill>
                <a:srgbClr val="456A1C"/>
              </a:solidFill>
              <a:latin typeface="+mj-lt"/>
            </a:endParaRPr>
          </a:p>
        </p:txBody>
      </p:sp>
      <p:sp>
        <p:nvSpPr>
          <p:cNvPr id="3" name="Rectangular Callout 8">
            <a:extLst>
              <a:ext uri="{FF2B5EF4-FFF2-40B4-BE49-F238E27FC236}">
                <a16:creationId xmlns:a16="http://schemas.microsoft.com/office/drawing/2014/main" id="{53E801AC-A755-4735-BA0F-6FCABAEECA2C}"/>
              </a:ext>
            </a:extLst>
          </p:cNvPr>
          <p:cNvSpPr/>
          <p:nvPr/>
        </p:nvSpPr>
        <p:spPr>
          <a:xfrm>
            <a:off x="5460082" y="1498045"/>
            <a:ext cx="1261322" cy="525047"/>
          </a:xfrm>
          <a:prstGeom prst="wedgeRectCallout">
            <a:avLst>
              <a:gd name="adj1" fmla="val -48996"/>
              <a:gd name="adj2" fmla="val 7360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+mj-lt"/>
              </a:rPr>
              <a:t>automaticky generované</a:t>
            </a:r>
            <a:endParaRPr lang="en-US" sz="1400" dirty="0">
              <a:solidFill>
                <a:srgbClr val="456A1C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3CEB45-ACD2-12AA-5559-C5C327F5BE63}"/>
              </a:ext>
            </a:extLst>
          </p:cNvPr>
          <p:cNvSpPr txBox="1"/>
          <p:nvPr/>
        </p:nvSpPr>
        <p:spPr>
          <a:xfrm>
            <a:off x="1974716" y="5689178"/>
            <a:ext cx="2043952" cy="492443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/>
              <a:t>vector&lt;</a:t>
            </a:r>
            <a:r>
              <a:rPr lang="en-US" dirty="0" err="1"/>
              <a:t>BigClass</a:t>
            </a:r>
            <a:r>
              <a:rPr lang="en-US" dirty="0"/>
              <a:t>&gt; v;</a:t>
            </a:r>
          </a:p>
          <a:p>
            <a:r>
              <a:rPr lang="en-US" dirty="0"/>
              <a:t>sort( v);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604738-1B69-F6C3-8DE5-084A86BB1B32}"/>
              </a:ext>
            </a:extLst>
          </p:cNvPr>
          <p:cNvSpPr txBox="1"/>
          <p:nvPr/>
        </p:nvSpPr>
        <p:spPr>
          <a:xfrm>
            <a:off x="4366406" y="5689178"/>
            <a:ext cx="2991296" cy="492443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/>
              <a:t>vector&lt;</a:t>
            </a:r>
            <a:r>
              <a:rPr lang="en-US" dirty="0" err="1"/>
              <a:t>unique_ptr</a:t>
            </a:r>
            <a:r>
              <a:rPr lang="en-US" dirty="0"/>
              <a:t>&lt;</a:t>
            </a:r>
            <a:r>
              <a:rPr lang="en-US" dirty="0" err="1"/>
              <a:t>BigClass</a:t>
            </a:r>
            <a:r>
              <a:rPr lang="en-US" dirty="0"/>
              <a:t>&gt;&gt; v;</a:t>
            </a:r>
          </a:p>
          <a:p>
            <a:r>
              <a:rPr lang="en-US" dirty="0"/>
              <a:t>sort( v);</a:t>
            </a:r>
          </a:p>
        </p:txBody>
      </p:sp>
      <p:sp>
        <p:nvSpPr>
          <p:cNvPr id="11" name="Rounded Rectangular Callout 18">
            <a:extLst>
              <a:ext uri="{FF2B5EF4-FFF2-40B4-BE49-F238E27FC236}">
                <a16:creationId xmlns:a16="http://schemas.microsoft.com/office/drawing/2014/main" id="{A0A7ABD0-AF40-D82B-AC6C-DC7F5239E4D2}"/>
              </a:ext>
            </a:extLst>
          </p:cNvPr>
          <p:cNvSpPr/>
          <p:nvPr/>
        </p:nvSpPr>
        <p:spPr>
          <a:xfrm>
            <a:off x="758790" y="5695743"/>
            <a:ext cx="745446" cy="492443"/>
          </a:xfrm>
          <a:prstGeom prst="wedgeRoundRectCallout">
            <a:avLst>
              <a:gd name="adj1" fmla="val 110323"/>
              <a:gd name="adj2" fmla="val 2924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+mj-lt"/>
                <a:sym typeface="Wingdings" panose="05000000000000000000" pitchFamily="2" charset="2"/>
              </a:rPr>
              <a:t></a:t>
            </a:r>
            <a:endParaRPr lang="cs-CZ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2" name="Rounded Rectangular Callout 18">
            <a:extLst>
              <a:ext uri="{FF2B5EF4-FFF2-40B4-BE49-F238E27FC236}">
                <a16:creationId xmlns:a16="http://schemas.microsoft.com/office/drawing/2014/main" id="{1049B825-EA12-7BEA-111F-1DB66BAEF5EA}"/>
              </a:ext>
            </a:extLst>
          </p:cNvPr>
          <p:cNvSpPr/>
          <p:nvPr/>
        </p:nvSpPr>
        <p:spPr>
          <a:xfrm>
            <a:off x="7758482" y="5689178"/>
            <a:ext cx="745446" cy="492443"/>
          </a:xfrm>
          <a:prstGeom prst="wedgeRoundRectCallout">
            <a:avLst>
              <a:gd name="adj1" fmla="val -106964"/>
              <a:gd name="adj2" fmla="val 4273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8000"/>
                </a:solidFill>
                <a:latin typeface="+mj-lt"/>
                <a:sym typeface="Wingdings" panose="05000000000000000000" pitchFamily="2" charset="2"/>
              </a:rPr>
              <a:t></a:t>
            </a:r>
            <a:endParaRPr lang="cs-CZ" dirty="0">
              <a:solidFill>
                <a:srgbClr val="008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22673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116882" y="2416482"/>
            <a:ext cx="3532482" cy="892552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b="1" dirty="0"/>
              <a:t>add</a:t>
            </a:r>
            <a:r>
              <a:rPr lang="en-US" dirty="0"/>
              <a:t>( </a:t>
            </a:r>
            <a:r>
              <a:rPr lang="en-US" dirty="0" err="1"/>
              <a:t>slovo</a:t>
            </a:r>
            <a:r>
              <a:rPr lang="en-US" dirty="0"/>
              <a:t>, </a:t>
            </a:r>
            <a:r>
              <a:rPr lang="en-US" dirty="0" err="1"/>
              <a:t>cizi</a:t>
            </a:r>
            <a:r>
              <a:rPr lang="en-US" dirty="0"/>
              <a:t>);</a:t>
            </a:r>
          </a:p>
          <a:p>
            <a:r>
              <a:rPr lang="en-US" b="1" dirty="0"/>
              <a:t>del</a:t>
            </a:r>
            <a:r>
              <a:rPr lang="en-US" dirty="0"/>
              <a:t>( </a:t>
            </a:r>
            <a:r>
              <a:rPr lang="en-US" dirty="0" err="1"/>
              <a:t>slovo</a:t>
            </a:r>
            <a:r>
              <a:rPr lang="en-US" dirty="0"/>
              <a:t>, </a:t>
            </a:r>
            <a:r>
              <a:rPr lang="en-US" dirty="0" err="1"/>
              <a:t>cizi</a:t>
            </a:r>
            <a:r>
              <a:rPr lang="en-US" dirty="0"/>
              <a:t>);</a:t>
            </a:r>
          </a:p>
          <a:p>
            <a:r>
              <a:rPr lang="en-US" b="1" dirty="0"/>
              <a:t>del</a:t>
            </a:r>
            <a:r>
              <a:rPr lang="en-US" dirty="0"/>
              <a:t>( </a:t>
            </a:r>
            <a:r>
              <a:rPr lang="en-US" dirty="0" err="1"/>
              <a:t>slovo</a:t>
            </a:r>
            <a:r>
              <a:rPr lang="en-US" dirty="0"/>
              <a:t>);</a:t>
            </a:r>
          </a:p>
          <a:p>
            <a:r>
              <a:rPr lang="en-US" dirty="0"/>
              <a:t>?? </a:t>
            </a:r>
            <a:r>
              <a:rPr lang="en-US" b="1" dirty="0"/>
              <a:t>find</a:t>
            </a:r>
            <a:r>
              <a:rPr lang="en-US" dirty="0"/>
              <a:t>( </a:t>
            </a:r>
            <a:r>
              <a:rPr lang="en-US" dirty="0" err="1"/>
              <a:t>slovo</a:t>
            </a:r>
            <a:r>
              <a:rPr lang="en-US" dirty="0"/>
              <a:t>);</a:t>
            </a:r>
            <a:r>
              <a:rPr lang="cs-CZ" dirty="0"/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// -&gt;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cizi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cizi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cizi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110067" y="579967"/>
            <a:ext cx="4679873" cy="6172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cs-CZ" sz="1400" i="1" dirty="0"/>
              <a:t>k jednomu slovu může být více překladů</a:t>
            </a:r>
          </a:p>
          <a:p>
            <a:r>
              <a:rPr lang="en-US" sz="2000" dirty="0"/>
              <a:t>o</a:t>
            </a:r>
            <a:r>
              <a:rPr lang="cs-CZ" sz="2000" dirty="0" err="1"/>
              <a:t>perace</a:t>
            </a:r>
            <a:r>
              <a:rPr lang="cs-CZ" sz="2000" dirty="0"/>
              <a:t> </a:t>
            </a:r>
          </a:p>
          <a:p>
            <a:pPr lvl="1"/>
            <a:r>
              <a:rPr lang="en-US" sz="1600" dirty="0"/>
              <a:t>p</a:t>
            </a:r>
            <a:r>
              <a:rPr lang="cs-CZ" sz="1600" dirty="0"/>
              <a:t>řidat slovo a jeho překlad</a:t>
            </a:r>
            <a:br>
              <a:rPr lang="cs-CZ" sz="1600" dirty="0"/>
            </a:br>
            <a:r>
              <a:rPr lang="en-US" sz="1600" dirty="0" err="1"/>
              <a:t>akceptovat</a:t>
            </a:r>
            <a:r>
              <a:rPr lang="en-US" sz="1600" dirty="0"/>
              <a:t> </a:t>
            </a:r>
            <a:r>
              <a:rPr lang="en-US" sz="1600" b="1" dirty="0"/>
              <a:t>v</a:t>
            </a:r>
            <a:r>
              <a:rPr lang="cs-CZ" sz="1600" b="1" dirty="0" err="1"/>
              <a:t>íce</a:t>
            </a:r>
            <a:r>
              <a:rPr lang="cs-CZ" sz="1600" b="1" dirty="0"/>
              <a:t> </a:t>
            </a:r>
            <a:r>
              <a:rPr lang="cs-CZ" sz="1600" dirty="0"/>
              <a:t>překladů jednoho slova</a:t>
            </a:r>
          </a:p>
          <a:p>
            <a:pPr lvl="1"/>
            <a:r>
              <a:rPr lang="cs-CZ" sz="1600" dirty="0"/>
              <a:t>odebrat jeden překlad slova</a:t>
            </a:r>
            <a:endParaRPr lang="en-US" sz="1600" dirty="0"/>
          </a:p>
          <a:p>
            <a:pPr lvl="1"/>
            <a:r>
              <a:rPr lang="cs-CZ" sz="1600" dirty="0"/>
              <a:t>odebrat všechny překlady slova</a:t>
            </a:r>
          </a:p>
          <a:p>
            <a:pPr lvl="1"/>
            <a:r>
              <a:rPr lang="cs-CZ" sz="1600" dirty="0"/>
              <a:t>nalézt všechny překlady slova</a:t>
            </a:r>
          </a:p>
          <a:p>
            <a:pPr lvl="1"/>
            <a:endParaRPr lang="cs-CZ" sz="1600" dirty="0"/>
          </a:p>
          <a:p>
            <a:r>
              <a:rPr lang="en-US" sz="2000" dirty="0"/>
              <a:t>k </a:t>
            </a:r>
            <a:r>
              <a:rPr lang="en-US" sz="2000" dirty="0" err="1"/>
              <a:t>rozmy</a:t>
            </a:r>
            <a:r>
              <a:rPr lang="cs-CZ" sz="2000" dirty="0"/>
              <a:t>šlení</a:t>
            </a:r>
          </a:p>
          <a:p>
            <a:pPr lvl="1"/>
            <a:r>
              <a:rPr lang="cs-CZ" sz="1600" dirty="0"/>
              <a:t>kontejner</a:t>
            </a:r>
            <a:r>
              <a:rPr lang="en-US" sz="1600" dirty="0"/>
              <a:t>(y) </a:t>
            </a:r>
            <a:r>
              <a:rPr lang="cs-CZ" sz="1600" dirty="0"/>
              <a:t>pro ukládání dat</a:t>
            </a:r>
            <a:endParaRPr lang="en-US" sz="1600" dirty="0"/>
          </a:p>
          <a:p>
            <a:pPr lvl="2"/>
            <a:r>
              <a:rPr lang="en-US" sz="1400" dirty="0" err="1"/>
              <a:t>efektivita</a:t>
            </a:r>
            <a:r>
              <a:rPr lang="en-US" sz="1400" dirty="0"/>
              <a:t> </a:t>
            </a:r>
            <a:r>
              <a:rPr lang="en-US" sz="1400" dirty="0" err="1"/>
              <a:t>operac</a:t>
            </a:r>
            <a:r>
              <a:rPr lang="cs-CZ" sz="1400" dirty="0"/>
              <a:t>í</a:t>
            </a:r>
          </a:p>
          <a:p>
            <a:pPr lvl="1"/>
            <a:r>
              <a:rPr lang="en-US" sz="1600" dirty="0" err="1"/>
              <a:t>jak</a:t>
            </a:r>
            <a:r>
              <a:rPr lang="en-US" sz="1600" dirty="0"/>
              <a:t> '</a:t>
            </a:r>
            <a:r>
              <a:rPr lang="en-US" sz="1600" dirty="0" err="1"/>
              <a:t>vracet</a:t>
            </a:r>
            <a:r>
              <a:rPr lang="en-US" sz="1600" dirty="0"/>
              <a:t>' v</a:t>
            </a:r>
            <a:r>
              <a:rPr lang="cs-CZ" sz="1600" dirty="0"/>
              <a:t>í</a:t>
            </a:r>
            <a:r>
              <a:rPr lang="en-US" sz="1600" dirty="0" err="1"/>
              <a:t>ce</a:t>
            </a:r>
            <a:r>
              <a:rPr lang="en-US" sz="1600" dirty="0"/>
              <a:t> </a:t>
            </a:r>
            <a:r>
              <a:rPr lang="en-US" sz="1600" dirty="0" err="1"/>
              <a:t>slov</a:t>
            </a:r>
            <a:endParaRPr lang="cs-CZ" sz="1600" dirty="0"/>
          </a:p>
          <a:p>
            <a:pPr lvl="2"/>
            <a:r>
              <a:rPr lang="cs-CZ" sz="1400" dirty="0"/>
              <a:t>kontejner hodnot </a:t>
            </a:r>
            <a:r>
              <a:rPr lang="cs-CZ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※</a:t>
            </a:r>
            <a:r>
              <a:rPr lang="cs-CZ" sz="1400" dirty="0"/>
              <a:t> rozmezí</a:t>
            </a:r>
            <a:br>
              <a:rPr lang="cs-CZ" sz="1400" dirty="0"/>
            </a:br>
            <a:endParaRPr lang="cs-CZ" sz="1400" dirty="0"/>
          </a:p>
          <a:p>
            <a:r>
              <a:rPr lang="en-US" sz="2000" dirty="0"/>
              <a:t>r</a:t>
            </a:r>
            <a:r>
              <a:rPr lang="cs-CZ" sz="2000" dirty="0"/>
              <a:t>ozhraní</a:t>
            </a:r>
          </a:p>
          <a:p>
            <a:pPr lvl="1"/>
            <a:r>
              <a:rPr lang="cs-CZ" sz="1600" dirty="0"/>
              <a:t>API</a:t>
            </a:r>
            <a:r>
              <a:rPr lang="en-US" sz="1600" dirty="0"/>
              <a:t> - public </a:t>
            </a:r>
            <a:r>
              <a:rPr lang="en-US" sz="1600" dirty="0" err="1"/>
              <a:t>metody</a:t>
            </a:r>
            <a:endParaRPr lang="cs-CZ" sz="1600" dirty="0"/>
          </a:p>
          <a:p>
            <a:pPr lvl="2"/>
            <a:r>
              <a:rPr lang="cs-CZ" sz="1400" dirty="0"/>
              <a:t>volání metod s konstantami z </a:t>
            </a:r>
            <a:r>
              <a:rPr lang="en-US" sz="1400" dirty="0"/>
              <a:t>'</a:t>
            </a:r>
            <a:r>
              <a:rPr lang="cs-CZ" sz="1400" dirty="0"/>
              <a:t>main</a:t>
            </a:r>
            <a:r>
              <a:rPr lang="en-US" sz="1400" dirty="0"/>
              <a:t>'</a:t>
            </a:r>
            <a:endParaRPr lang="cs-CZ" sz="1400" dirty="0"/>
          </a:p>
          <a:p>
            <a:pPr lvl="2"/>
            <a:r>
              <a:rPr lang="cs-CZ" sz="1400" dirty="0"/>
              <a:t>metody třídy nijak nekomunikují s cin/cout</a:t>
            </a:r>
          </a:p>
          <a:p>
            <a:pPr lvl="1"/>
            <a:r>
              <a:rPr lang="cs-CZ" sz="1600" dirty="0"/>
              <a:t>až potom parsování cin</a:t>
            </a:r>
          </a:p>
          <a:p>
            <a:pPr lvl="2"/>
            <a:r>
              <a:rPr lang="cs-CZ" sz="1400" dirty="0"/>
              <a:t>console UI</a:t>
            </a:r>
          </a:p>
          <a:p>
            <a:pPr lvl="2"/>
            <a:r>
              <a:rPr lang="cs-CZ" sz="1400" dirty="0"/>
              <a:t>řádkově orientovaný vstup</a:t>
            </a:r>
            <a:endParaRPr lang="en-US" sz="1400" dirty="0"/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0" y="0"/>
            <a:ext cx="9144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P</a:t>
            </a:r>
            <a:r>
              <a:rPr lang="cs-CZ" sz="2400" dirty="0"/>
              <a:t>řekladový slovník (basic) : </a:t>
            </a:r>
            <a:r>
              <a:rPr lang="cs-CZ" sz="2400" dirty="0" err="1"/>
              <a:t>gitlab</a:t>
            </a:r>
            <a:r>
              <a:rPr lang="en-US" sz="2400" dirty="0"/>
              <a:t>: ./labs/03-dictionary/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16882" y="5569712"/>
            <a:ext cx="1616116" cy="692497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/>
              <a:t>add </a:t>
            </a:r>
            <a:r>
              <a:rPr lang="en-US" dirty="0" err="1"/>
              <a:t>slovo</a:t>
            </a:r>
            <a:r>
              <a:rPr lang="en-US" dirty="0"/>
              <a:t> </a:t>
            </a:r>
            <a:r>
              <a:rPr lang="en-US" dirty="0" err="1"/>
              <a:t>cizi</a:t>
            </a:r>
            <a:endParaRPr lang="en-US" dirty="0"/>
          </a:p>
          <a:p>
            <a:r>
              <a:rPr lang="en-US" dirty="0"/>
              <a:t>find </a:t>
            </a:r>
            <a:r>
              <a:rPr lang="en-US" dirty="0" err="1"/>
              <a:t>slovo</a:t>
            </a:r>
            <a:endParaRPr lang="en-US" dirty="0"/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....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2544239" y="5068881"/>
            <a:ext cx="53067" cy="68717"/>
          </a:xfrm>
          <a:prstGeom prst="wedgeRoundRectCallout">
            <a:avLst>
              <a:gd name="adj1" fmla="val 4806930"/>
              <a:gd name="adj2" fmla="val -3587653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400">
                <a:solidFill>
                  <a:srgbClr val="456A1C"/>
                </a:solidFill>
                <a:latin typeface="+mj-lt"/>
              </a:defRPr>
            </a:lvl1pPr>
          </a:lstStyle>
          <a:p>
            <a:endParaRPr lang="cs-CZ" dirty="0"/>
          </a:p>
        </p:txBody>
      </p:sp>
      <p:sp>
        <p:nvSpPr>
          <p:cNvPr id="12" name="Text Placeholder 7"/>
          <p:cNvSpPr txBox="1">
            <a:spLocks/>
          </p:cNvSpPr>
          <p:nvPr/>
        </p:nvSpPr>
        <p:spPr>
          <a:xfrm>
            <a:off x="2819500" y="6193492"/>
            <a:ext cx="53067" cy="68717"/>
          </a:xfrm>
          <a:prstGeom prst="wedgeRoundRectCallout">
            <a:avLst>
              <a:gd name="adj1" fmla="val 3935530"/>
              <a:gd name="adj2" fmla="val -638447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400">
                <a:solidFill>
                  <a:srgbClr val="456A1C"/>
                </a:solidFill>
                <a:latin typeface="+mj-lt"/>
              </a:defRPr>
            </a:lvl1pPr>
          </a:lstStyle>
          <a:p>
            <a:endParaRPr lang="cs-CZ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0D211A-B6BB-3ACF-C560-FF209A21ECC9}"/>
              </a:ext>
            </a:extLst>
          </p:cNvPr>
          <p:cNvSpPr txBox="1"/>
          <p:nvPr/>
        </p:nvSpPr>
        <p:spPr>
          <a:xfrm>
            <a:off x="5116882" y="4076866"/>
            <a:ext cx="3532482" cy="1384995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sz="1200" dirty="0"/>
              <a:t>string </a:t>
            </a:r>
            <a:r>
              <a:rPr lang="en-US" sz="1200" dirty="0"/>
              <a:t>r, </a:t>
            </a:r>
            <a:r>
              <a:rPr lang="cs-CZ" sz="1200" dirty="0"/>
              <a:t>cmd</a:t>
            </a:r>
            <a:r>
              <a:rPr lang="en-US" sz="1200" dirty="0"/>
              <a:t>, </a:t>
            </a:r>
            <a:r>
              <a:rPr lang="cs-CZ" sz="1200" dirty="0"/>
              <a:t>arg;</a:t>
            </a:r>
          </a:p>
          <a:p>
            <a:r>
              <a:rPr lang="cs-CZ" sz="1200" dirty="0">
                <a:solidFill>
                  <a:schemeClr val="bg1">
                    <a:lumMod val="50000"/>
                  </a:schemeClr>
                </a:solidFill>
              </a:rPr>
              <a:t>for( ;;) {</a:t>
            </a:r>
          </a:p>
          <a:p>
            <a:r>
              <a:rPr lang="cs-CZ" sz="1200" dirty="0"/>
              <a:t>  </a:t>
            </a:r>
            <a:r>
              <a:rPr lang="cs-CZ" sz="1200" b="1" dirty="0"/>
              <a:t>getline</a:t>
            </a:r>
            <a:r>
              <a:rPr lang="cs-CZ" sz="1200" dirty="0"/>
              <a:t>( f, </a:t>
            </a:r>
            <a:r>
              <a:rPr lang="en-US" sz="1200" dirty="0"/>
              <a:t>r</a:t>
            </a:r>
            <a:r>
              <a:rPr lang="cs-CZ" sz="1200" dirty="0"/>
              <a:t>);</a:t>
            </a:r>
          </a:p>
          <a:p>
            <a:r>
              <a:rPr lang="cs-CZ" sz="1200" dirty="0"/>
              <a:t>  </a:t>
            </a:r>
            <a:r>
              <a:rPr lang="cs-CZ" sz="1200" dirty="0">
                <a:solidFill>
                  <a:schemeClr val="bg1">
                    <a:lumMod val="50000"/>
                  </a:schemeClr>
                </a:solidFill>
              </a:rPr>
              <a:t>if( f.fail())  break;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v-SE" sz="1200" dirty="0"/>
              <a:t>  </a:t>
            </a:r>
            <a:r>
              <a:rPr lang="sv-SE" sz="1200" b="1" dirty="0"/>
              <a:t>istringstream</a:t>
            </a:r>
            <a:r>
              <a:rPr lang="sv-SE" sz="1200" dirty="0"/>
              <a:t> </a:t>
            </a:r>
            <a:r>
              <a:rPr lang="cs-CZ" sz="1200" dirty="0"/>
              <a:t>line</a:t>
            </a:r>
            <a:r>
              <a:rPr lang="sv-SE" sz="1200" dirty="0"/>
              <a:t>(r);</a:t>
            </a:r>
          </a:p>
          <a:p>
            <a:r>
              <a:rPr lang="sv-SE" sz="1200" dirty="0"/>
              <a:t>  </a:t>
            </a:r>
            <a:r>
              <a:rPr lang="cs-CZ" sz="1200" dirty="0"/>
              <a:t>line</a:t>
            </a:r>
            <a:r>
              <a:rPr lang="sv-SE" sz="1200" dirty="0"/>
              <a:t> </a:t>
            </a:r>
            <a:r>
              <a:rPr lang="sv-SE" sz="1200" b="1" dirty="0"/>
              <a:t>&gt;&gt;</a:t>
            </a:r>
            <a:r>
              <a:rPr lang="sv-SE" sz="1200" dirty="0"/>
              <a:t> </a:t>
            </a:r>
            <a:r>
              <a:rPr lang="cs-CZ" sz="1200" dirty="0"/>
              <a:t>cmd</a:t>
            </a:r>
            <a:r>
              <a:rPr lang="sv-SE" sz="1200" dirty="0"/>
              <a:t> </a:t>
            </a:r>
            <a:r>
              <a:rPr lang="sv-SE" sz="1200" b="1" dirty="0"/>
              <a:t>&gt;&gt;</a:t>
            </a:r>
            <a:r>
              <a:rPr lang="sv-SE" sz="1200" dirty="0"/>
              <a:t> </a:t>
            </a:r>
            <a:r>
              <a:rPr lang="cs-CZ" sz="1200" dirty="0"/>
              <a:t>arg</a:t>
            </a:r>
            <a:r>
              <a:rPr lang="sv-SE" sz="1200" dirty="0"/>
              <a:t>;</a:t>
            </a:r>
            <a:endParaRPr lang="cs-CZ" sz="1200" dirty="0"/>
          </a:p>
          <a:p>
            <a:r>
              <a:rPr lang="en-US" sz="1200" dirty="0"/>
              <a:t>}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155950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92704" y="577294"/>
            <a:ext cx="4086057" cy="6202750"/>
          </a:xfrm>
        </p:spPr>
        <p:txBody>
          <a:bodyPr>
            <a:noAutofit/>
          </a:bodyPr>
          <a:lstStyle/>
          <a:p>
            <a:r>
              <a:rPr lang="cs-CZ" dirty="0"/>
              <a:t>spočtěte</a:t>
            </a:r>
          </a:p>
          <a:p>
            <a:pPr lvl="1"/>
            <a:r>
              <a:rPr lang="cs-CZ" dirty="0"/>
              <a:t>počet znaků, řádek, slov, vět</a:t>
            </a:r>
            <a:endParaRPr lang="en-US" dirty="0"/>
          </a:p>
          <a:p>
            <a:pPr lvl="1"/>
            <a:r>
              <a:rPr lang="en-US" dirty="0" err="1"/>
              <a:t>po</a:t>
            </a:r>
            <a:r>
              <a:rPr lang="cs-CZ" dirty="0"/>
              <a:t>čet a součet čísel</a:t>
            </a:r>
          </a:p>
          <a:p>
            <a:pPr lvl="2"/>
            <a:endParaRPr lang="cs-CZ" sz="800" dirty="0"/>
          </a:p>
          <a:p>
            <a:r>
              <a:rPr lang="cs-CZ" dirty="0"/>
              <a:t>upřesnění zadání</a:t>
            </a:r>
          </a:p>
          <a:p>
            <a:pPr lvl="1"/>
            <a:r>
              <a:rPr lang="cs-CZ" dirty="0"/>
              <a:t>zdroj dat: cin, obecný istream</a:t>
            </a:r>
          </a:p>
          <a:p>
            <a:pPr lvl="1"/>
            <a:r>
              <a:rPr lang="en-US" dirty="0" err="1"/>
              <a:t>rozhran</a:t>
            </a:r>
            <a:r>
              <a:rPr lang="cs-CZ" dirty="0"/>
              <a:t>í</a:t>
            </a:r>
            <a:endParaRPr lang="en-US" dirty="0"/>
          </a:p>
          <a:p>
            <a:pPr lvl="2"/>
            <a:r>
              <a:rPr lang="cs-CZ" dirty="0"/>
              <a:t>aplikační logika vs. I/O</a:t>
            </a:r>
          </a:p>
          <a:p>
            <a:pPr lvl="2"/>
            <a:r>
              <a:rPr lang="en-US" dirty="0"/>
              <a:t>n</a:t>
            </a:r>
            <a:r>
              <a:rPr lang="cs-CZ" dirty="0"/>
              <a:t>ávratové hodnoty</a:t>
            </a:r>
            <a:endParaRPr lang="en-US" dirty="0"/>
          </a:p>
          <a:p>
            <a:pPr lvl="1"/>
            <a:r>
              <a:rPr lang="cs-CZ" dirty="0"/>
              <a:t>co to je slovo, věta</a:t>
            </a:r>
          </a:p>
          <a:p>
            <a:pPr lvl="2"/>
            <a:endParaRPr lang="cs-CZ" sz="800" dirty="0"/>
          </a:p>
          <a:p>
            <a:r>
              <a:rPr lang="cs-CZ" dirty="0"/>
              <a:t>postup</a:t>
            </a:r>
          </a:p>
          <a:p>
            <a:pPr marL="180975" lvl="1" indent="0">
              <a:buNone/>
            </a:pPr>
            <a:r>
              <a:rPr lang="cs-CZ" dirty="0"/>
              <a:t>1. funkční návrh</a:t>
            </a:r>
          </a:p>
          <a:p>
            <a:pPr marL="180975" lvl="1" indent="0">
              <a:buNone/>
            </a:pPr>
            <a:r>
              <a:rPr lang="cs-CZ" dirty="0"/>
              <a:t>2. objektový návrh</a:t>
            </a:r>
            <a:endParaRPr lang="en-US" dirty="0"/>
          </a:p>
          <a:p>
            <a:pPr lvl="2"/>
            <a:r>
              <a:rPr lang="en-US" dirty="0" err="1"/>
              <a:t>dekompozice</a:t>
            </a:r>
            <a:r>
              <a:rPr lang="en-US" dirty="0"/>
              <a:t>, </a:t>
            </a:r>
            <a:r>
              <a:rPr lang="cs-CZ" dirty="0"/>
              <a:t>encapsulace</a:t>
            </a:r>
          </a:p>
          <a:p>
            <a:pPr lvl="2"/>
            <a:r>
              <a:rPr lang="cs-CZ" dirty="0"/>
              <a:t>rozh</a:t>
            </a:r>
            <a:r>
              <a:rPr lang="en-US" dirty="0"/>
              <a:t>r</a:t>
            </a:r>
            <a:r>
              <a:rPr lang="cs-CZ" dirty="0"/>
              <a:t>aní</a:t>
            </a:r>
            <a:endParaRPr lang="en-US" dirty="0"/>
          </a:p>
          <a:p>
            <a:pPr marL="180975" lvl="1" indent="0">
              <a:buNone/>
            </a:pPr>
            <a:r>
              <a:rPr lang="cs-CZ" dirty="0"/>
              <a:t>3. </a:t>
            </a:r>
            <a:r>
              <a:rPr lang="en-US" dirty="0" err="1"/>
              <a:t>implementace</a:t>
            </a:r>
            <a:endParaRPr lang="cs-CZ" dirty="0"/>
          </a:p>
          <a:p>
            <a:pPr marL="180975" lvl="1" indent="0">
              <a:buNone/>
            </a:pPr>
            <a:r>
              <a:rPr lang="cs-CZ" dirty="0"/>
              <a:t>4. ladění - data</a:t>
            </a:r>
            <a:r>
              <a:rPr lang="en-US" dirty="0"/>
              <a:t>!</a:t>
            </a:r>
          </a:p>
          <a:p>
            <a:pPr lvl="2"/>
            <a:r>
              <a:rPr lang="en-US" dirty="0" err="1"/>
              <a:t>dostate</a:t>
            </a:r>
            <a:r>
              <a:rPr lang="cs-CZ" dirty="0"/>
              <a:t>čně velká a ošklivá</a:t>
            </a:r>
          </a:p>
          <a:p>
            <a:pPr lvl="2"/>
            <a:r>
              <a:rPr lang="cs-CZ" dirty="0"/>
              <a:t>okrajové případy</a:t>
            </a: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Počítání oveček</a:t>
            </a:r>
            <a:r>
              <a:rPr lang="en-US" dirty="0"/>
              <a:t>, </a:t>
            </a:r>
            <a:r>
              <a:rPr lang="en-US" dirty="0" err="1"/>
              <a:t>streamy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25983" y="683158"/>
            <a:ext cx="1999929" cy="2585323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/>
              <a:t>#</a:t>
            </a:r>
            <a:r>
              <a:rPr lang="cs-CZ" dirty="0"/>
              <a:t>include </a:t>
            </a:r>
            <a:r>
              <a:rPr lang="en-US" dirty="0"/>
              <a:t>&lt;</a:t>
            </a:r>
            <a:r>
              <a:rPr lang="en-US" dirty="0" err="1">
                <a:solidFill>
                  <a:srgbClr val="0033CC"/>
                </a:solidFill>
              </a:rPr>
              <a:t>iostream</a:t>
            </a:r>
            <a:r>
              <a:rPr lang="en-US" dirty="0"/>
              <a:t>&gt;</a:t>
            </a:r>
          </a:p>
          <a:p>
            <a:endParaRPr lang="en-US" sz="600" dirty="0"/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fc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en-US" dirty="0"/>
              <a:t>( </a:t>
            </a:r>
            <a:r>
              <a:rPr lang="en-US" dirty="0" err="1">
                <a:solidFill>
                  <a:srgbClr val="0033CC"/>
                </a:solidFill>
              </a:rPr>
              <a:t>istream</a:t>
            </a:r>
            <a:r>
              <a:rPr lang="en-US" dirty="0"/>
              <a:t>&amp; s) {</a:t>
            </a:r>
          </a:p>
          <a:p>
            <a:r>
              <a:rPr lang="cs-CZ" dirty="0"/>
              <a:t>  char c;</a:t>
            </a:r>
            <a:endParaRPr lang="en-US" dirty="0"/>
          </a:p>
          <a:p>
            <a:r>
              <a:rPr lang="cs-CZ" dirty="0"/>
              <a:t>  </a:t>
            </a:r>
            <a:r>
              <a:rPr lang="en-US" dirty="0"/>
              <a:t>string word;</a:t>
            </a:r>
            <a:endParaRPr lang="cs-CZ" dirty="0"/>
          </a:p>
          <a:p>
            <a:r>
              <a:rPr lang="cs-CZ" dirty="0"/>
              <a:t>  for(;;) {</a:t>
            </a:r>
          </a:p>
          <a:p>
            <a:r>
              <a:rPr lang="en-US" dirty="0"/>
              <a:t>  </a:t>
            </a:r>
            <a:r>
              <a:rPr lang="cs-CZ" dirty="0"/>
              <a:t>  c = s.</a:t>
            </a:r>
            <a:r>
              <a:rPr lang="cs-CZ" dirty="0">
                <a:solidFill>
                  <a:srgbClr val="0033CC"/>
                </a:solidFill>
              </a:rPr>
              <a:t>get</a:t>
            </a:r>
            <a:r>
              <a:rPr lang="cs-CZ" dirty="0"/>
              <a:t>();</a:t>
            </a:r>
          </a:p>
          <a:p>
            <a:r>
              <a:rPr lang="cs-CZ" dirty="0"/>
              <a:t>    s </a:t>
            </a:r>
            <a:r>
              <a:rPr lang="en-US" dirty="0">
                <a:solidFill>
                  <a:srgbClr val="0033CC"/>
                </a:solidFill>
              </a:rPr>
              <a:t>&gt;&gt;</a:t>
            </a:r>
            <a:r>
              <a:rPr lang="en-US" dirty="0"/>
              <a:t> word;</a:t>
            </a:r>
            <a:endParaRPr lang="cs-CZ" dirty="0"/>
          </a:p>
          <a:p>
            <a:r>
              <a:rPr lang="en-US" dirty="0"/>
              <a:t>  </a:t>
            </a:r>
            <a:r>
              <a:rPr lang="cs-CZ" dirty="0"/>
              <a:t>  if( s.</a:t>
            </a:r>
            <a:r>
              <a:rPr lang="cs-CZ" dirty="0">
                <a:solidFill>
                  <a:srgbClr val="0033CC"/>
                </a:solidFill>
              </a:rPr>
              <a:t>fail</a:t>
            </a:r>
            <a:r>
              <a:rPr lang="cs-CZ" dirty="0"/>
              <a:t>())</a:t>
            </a:r>
          </a:p>
          <a:p>
            <a:r>
              <a:rPr lang="en-US" dirty="0"/>
              <a:t>    </a:t>
            </a:r>
            <a:r>
              <a:rPr lang="cs-CZ" dirty="0"/>
              <a:t>  return;</a:t>
            </a:r>
          </a:p>
          <a:p>
            <a:r>
              <a:rPr lang="cs-CZ" dirty="0"/>
              <a:t>  </a:t>
            </a:r>
            <a:r>
              <a:rPr lang="en-US" dirty="0"/>
              <a:t>  </a:t>
            </a:r>
            <a:r>
              <a:rPr lang="cs-CZ" dirty="0"/>
              <a:t>process( c);</a:t>
            </a:r>
          </a:p>
          <a:p>
            <a:r>
              <a:rPr lang="cs-CZ" dirty="0"/>
              <a:t>  </a:t>
            </a:r>
            <a:r>
              <a:rPr lang="en-US" dirty="0"/>
              <a:t>}</a:t>
            </a:r>
            <a:endParaRPr lang="cs-CZ" dirty="0"/>
          </a:p>
          <a:p>
            <a:r>
              <a:rPr lang="cs-CZ" dirty="0"/>
              <a:t>}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4401961" y="1238597"/>
            <a:ext cx="1966640" cy="623852"/>
          </a:xfrm>
          <a:prstGeom prst="wedgeRoundRectCallout">
            <a:avLst>
              <a:gd name="adj1" fmla="val 87441"/>
              <a:gd name="adj2" fmla="val 53581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+mj-lt"/>
              </a:rPr>
              <a:t>(</a:t>
            </a:r>
            <a:r>
              <a:rPr lang="en-US" sz="1400" dirty="0" err="1">
                <a:solidFill>
                  <a:srgbClr val="456A1C"/>
                </a:solidFill>
                <a:latin typeface="+mj-lt"/>
              </a:rPr>
              <a:t>pokus</a:t>
            </a:r>
            <a:r>
              <a:rPr lang="en-US" sz="1400" dirty="0">
                <a:solidFill>
                  <a:srgbClr val="456A1C"/>
                </a:solidFill>
                <a:latin typeface="+mj-lt"/>
              </a:rPr>
              <a:t> o) </a:t>
            </a:r>
            <a:r>
              <a:rPr lang="en-US" sz="1400" dirty="0" err="1">
                <a:solidFill>
                  <a:srgbClr val="456A1C"/>
                </a:solidFill>
                <a:latin typeface="+mj-lt"/>
              </a:rPr>
              <a:t>na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č</a:t>
            </a:r>
            <a:r>
              <a:rPr lang="en-US" sz="1400" dirty="0">
                <a:solidFill>
                  <a:srgbClr val="456A1C"/>
                </a:solidFill>
                <a:latin typeface="+mj-lt"/>
              </a:rPr>
              <a:t>ten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í</a:t>
            </a:r>
            <a:r>
              <a:rPr lang="en-US" sz="1400" dirty="0">
                <a:solidFill>
                  <a:srgbClr val="456A1C"/>
                </a:solidFill>
                <a:latin typeface="+mj-lt"/>
              </a:rPr>
              <a:t> </a:t>
            </a:r>
            <a:r>
              <a:rPr lang="en-US" sz="1400" dirty="0" err="1">
                <a:solidFill>
                  <a:srgbClr val="456A1C"/>
                </a:solidFill>
                <a:latin typeface="+mj-lt"/>
              </a:rPr>
              <a:t>znaku</a:t>
            </a:r>
            <a:endParaRPr lang="cs-CZ" sz="1400" dirty="0">
              <a:solidFill>
                <a:srgbClr val="456A1C"/>
              </a:solidFill>
              <a:latin typeface="+mj-lt"/>
            </a:endParaRPr>
          </a:p>
          <a:p>
            <a:pPr algn="ctr"/>
            <a:r>
              <a:rPr lang="cs-CZ" sz="1400" b="1" dirty="0">
                <a:solidFill>
                  <a:srgbClr val="456A1C"/>
                </a:solidFill>
                <a:latin typeface="+mj-lt"/>
              </a:rPr>
              <a:t>nemusí se povést</a:t>
            </a:r>
            <a:r>
              <a:rPr lang="en-US" sz="1400" b="1" dirty="0">
                <a:solidFill>
                  <a:srgbClr val="456A1C"/>
                </a:solidFill>
                <a:latin typeface="+mj-lt"/>
              </a:rPr>
              <a:t>!</a:t>
            </a:r>
            <a:endParaRPr lang="cs-CZ" sz="1400" b="1" dirty="0">
              <a:solidFill>
                <a:srgbClr val="456A1C"/>
              </a:solidFill>
              <a:latin typeface="+mj-lt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4392994" y="552143"/>
            <a:ext cx="1965739" cy="609600"/>
          </a:xfrm>
          <a:prstGeom prst="wedgeRoundRectCallout">
            <a:avLst>
              <a:gd name="adj1" fmla="val 97665"/>
              <a:gd name="adj2" fmla="val 31077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+mj-lt"/>
              </a:rPr>
              <a:t>jakýkoliv vstupní stream</a:t>
            </a:r>
          </a:p>
          <a:p>
            <a:pPr algn="ctr"/>
            <a:r>
              <a:rPr lang="cs-CZ" sz="1400" dirty="0">
                <a:solidFill>
                  <a:srgbClr val="456A1C"/>
                </a:solidFill>
                <a:latin typeface="+mj-lt"/>
              </a:rPr>
              <a:t>(cin, soubor, řetězec, ...)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4411829" y="2406667"/>
            <a:ext cx="1956772" cy="609600"/>
          </a:xfrm>
          <a:prstGeom prst="wedgeRoundRectCallout">
            <a:avLst>
              <a:gd name="adj1" fmla="val 87298"/>
              <a:gd name="adj2" fmla="val -51623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rgbClr val="456A1C"/>
                </a:solidFill>
                <a:latin typeface="+mj-lt"/>
              </a:rPr>
              <a:t>detekce 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jakékoliv chyby (např. EOF)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4411829" y="3097876"/>
            <a:ext cx="1956772" cy="381000"/>
          </a:xfrm>
          <a:prstGeom prst="wedgeRoundRectCallout">
            <a:avLst>
              <a:gd name="adj1" fmla="val 124269"/>
              <a:gd name="adj2" fmla="val -119402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+mj-lt"/>
              </a:rPr>
              <a:t>platná načtená hodnota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16114" y="3643612"/>
            <a:ext cx="1999930" cy="1477328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/>
              <a:t>#include &lt;</a:t>
            </a:r>
            <a:r>
              <a:rPr lang="en-US" dirty="0" err="1">
                <a:solidFill>
                  <a:srgbClr val="0033CC"/>
                </a:solidFill>
              </a:rPr>
              <a:t>fstream</a:t>
            </a:r>
            <a:r>
              <a:rPr lang="en-US" dirty="0"/>
              <a:t>&gt;</a:t>
            </a:r>
          </a:p>
          <a:p>
            <a:endParaRPr lang="en-US" sz="600" dirty="0"/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f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ce</a:t>
            </a:r>
            <a:r>
              <a:rPr lang="en-US" dirty="0"/>
              <a:t>( </a:t>
            </a:r>
            <a:r>
              <a:rPr lang="en-US" dirty="0" err="1"/>
              <a:t>cin</a:t>
            </a:r>
            <a:r>
              <a:rPr lang="en-US" dirty="0"/>
              <a:t>);</a:t>
            </a:r>
            <a:endParaRPr lang="cs-CZ" dirty="0"/>
          </a:p>
          <a:p>
            <a:endParaRPr lang="cs-CZ" sz="600" dirty="0"/>
          </a:p>
          <a:p>
            <a:r>
              <a:rPr lang="en-US" dirty="0">
                <a:solidFill>
                  <a:srgbClr val="0033CC"/>
                </a:solidFill>
              </a:rPr>
              <a:t>if</a:t>
            </a:r>
            <a:r>
              <a:rPr lang="cs-CZ" dirty="0">
                <a:solidFill>
                  <a:srgbClr val="0033CC"/>
                </a:solidFill>
              </a:rPr>
              <a:t>stream </a:t>
            </a:r>
            <a:r>
              <a:rPr lang="en-US" dirty="0"/>
              <a:t>f</a:t>
            </a:r>
            <a:r>
              <a:rPr lang="cs-CZ" dirty="0"/>
              <a:t>;</a:t>
            </a:r>
          </a:p>
          <a:p>
            <a:r>
              <a:rPr lang="en-US" dirty="0"/>
              <a:t>f</a:t>
            </a:r>
            <a:r>
              <a:rPr lang="cs-CZ" dirty="0"/>
              <a:t>.</a:t>
            </a:r>
            <a:r>
              <a:rPr lang="cs-CZ" dirty="0">
                <a:solidFill>
                  <a:srgbClr val="0033CC"/>
                </a:solidFill>
              </a:rPr>
              <a:t>open</a:t>
            </a:r>
            <a:r>
              <a:rPr lang="cs-CZ" dirty="0"/>
              <a:t>( "file.txt");</a:t>
            </a:r>
          </a:p>
          <a:p>
            <a:r>
              <a:rPr lang="cs-CZ" dirty="0"/>
              <a:t>if( ! </a:t>
            </a:r>
            <a:r>
              <a:rPr lang="en-US" dirty="0"/>
              <a:t>f</a:t>
            </a:r>
            <a:r>
              <a:rPr lang="cs-CZ" dirty="0"/>
              <a:t>.</a:t>
            </a:r>
            <a:r>
              <a:rPr lang="cs-CZ" dirty="0">
                <a:solidFill>
                  <a:srgbClr val="0033CC"/>
                </a:solidFill>
              </a:rPr>
              <a:t>good</a:t>
            </a:r>
            <a:r>
              <a:rPr lang="cs-CZ" dirty="0"/>
              <a:t>()) ....</a:t>
            </a: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fce</a:t>
            </a:r>
            <a:r>
              <a:rPr lang="en-US" dirty="0"/>
              <a:t>( f);</a:t>
            </a:r>
            <a:endParaRPr lang="cs-CZ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4401961" y="3890588"/>
            <a:ext cx="1956772" cy="381000"/>
          </a:xfrm>
          <a:prstGeom prst="wedgeRoundRectCallout">
            <a:avLst>
              <a:gd name="adj1" fmla="val 71381"/>
              <a:gd name="adj2" fmla="val 4724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rgbClr val="456A1C"/>
                </a:solidFill>
                <a:latin typeface="+mj-lt"/>
              </a:rPr>
              <a:t>zpracov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ání std vstupu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4401961" y="4573053"/>
            <a:ext cx="1956772" cy="340492"/>
          </a:xfrm>
          <a:prstGeom prst="wedgeRoundRectCallout">
            <a:avLst>
              <a:gd name="adj1" fmla="val 70583"/>
              <a:gd name="adj2" fmla="val 51230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rgbClr val="456A1C"/>
                </a:solidFill>
                <a:latin typeface="+mj-lt"/>
              </a:rPr>
              <a:t>zpracov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ání souboru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4401961" y="1944058"/>
            <a:ext cx="1956772" cy="381000"/>
          </a:xfrm>
          <a:prstGeom prst="wedgeRoundRectCallout">
            <a:avLst>
              <a:gd name="adj1" fmla="val 84793"/>
              <a:gd name="adj2" fmla="val -262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rgbClr val="456A1C"/>
                </a:solidFill>
                <a:latin typeface="+mj-lt"/>
              </a:rPr>
              <a:t>na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čtení řetězce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2512931" y="5169629"/>
            <a:ext cx="1722747" cy="759222"/>
          </a:xfrm>
          <a:prstGeom prst="wedgeRoundRectCallout">
            <a:avLst>
              <a:gd name="adj1" fmla="val -84009"/>
              <a:gd name="adj2" fmla="val -42541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+mj-lt"/>
              </a:rPr>
              <a:t>napište si rozhraní </a:t>
            </a:r>
            <a:r>
              <a:rPr lang="cs-CZ" sz="1400" b="1" dirty="0">
                <a:solidFill>
                  <a:srgbClr val="456A1C"/>
                </a:solidFill>
                <a:latin typeface="+mj-lt"/>
              </a:rPr>
              <a:t>před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 napsáním prvního příkazu</a:t>
            </a:r>
          </a:p>
        </p:txBody>
      </p:sp>
      <p:sp>
        <p:nvSpPr>
          <p:cNvPr id="14" name="AutoShape 28"/>
          <p:cNvSpPr>
            <a:spLocks noChangeArrowheads="1"/>
          </p:cNvSpPr>
          <p:nvPr/>
        </p:nvSpPr>
        <p:spPr bwMode="auto">
          <a:xfrm>
            <a:off x="5041830" y="5787237"/>
            <a:ext cx="3269021" cy="497369"/>
          </a:xfrm>
          <a:prstGeom prst="wedgeRoundRectCallout">
            <a:avLst>
              <a:gd name="adj1" fmla="val 16801"/>
              <a:gd name="adj2" fmla="val -49533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rgbClr val="456A1C"/>
                </a:solidFill>
                <a:latin typeface="+mj-lt"/>
              </a:rPr>
              <a:t>multiplatformnost</a:t>
            </a:r>
            <a:r>
              <a:rPr lang="en-US" sz="1400" dirty="0">
                <a:solidFill>
                  <a:srgbClr val="456A1C"/>
                </a:solidFill>
                <a:latin typeface="+mj-lt"/>
              </a:rPr>
              <a:t> - Visual Studio / WSL2</a:t>
            </a:r>
          </a:p>
        </p:txBody>
      </p:sp>
    </p:spTree>
    <p:extLst>
      <p:ext uri="{BB962C8B-B14F-4D97-AF65-F5344CB8AC3E}">
        <p14:creationId xmlns:p14="http://schemas.microsoft.com/office/powerpoint/2010/main" val="1862547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/>
              <a:t>počet </a:t>
            </a:r>
            <a:r>
              <a:rPr lang="cs-CZ" b="1" dirty="0"/>
              <a:t>znaků</a:t>
            </a:r>
            <a:r>
              <a:rPr lang="cs-CZ" dirty="0"/>
              <a:t>, </a:t>
            </a:r>
            <a:r>
              <a:rPr lang="cs-CZ" b="1" dirty="0"/>
              <a:t>řádek</a:t>
            </a:r>
            <a:r>
              <a:rPr lang="cs-CZ" dirty="0"/>
              <a:t>, </a:t>
            </a:r>
            <a:r>
              <a:rPr lang="cs-CZ" b="1" dirty="0"/>
              <a:t>slov</a:t>
            </a:r>
            <a:r>
              <a:rPr lang="cs-CZ" dirty="0"/>
              <a:t>, </a:t>
            </a:r>
            <a:r>
              <a:rPr lang="cs-CZ" b="1" dirty="0"/>
              <a:t>vět</a:t>
            </a:r>
            <a:r>
              <a:rPr lang="en-US" dirty="0"/>
              <a:t>, </a:t>
            </a:r>
            <a:r>
              <a:rPr lang="en-US" b="1" dirty="0" err="1"/>
              <a:t>po</a:t>
            </a:r>
            <a:r>
              <a:rPr lang="cs-CZ" b="1" dirty="0"/>
              <a:t>čet</a:t>
            </a:r>
            <a:r>
              <a:rPr lang="cs-CZ" dirty="0"/>
              <a:t> a </a:t>
            </a:r>
            <a:r>
              <a:rPr lang="cs-CZ" b="1" dirty="0"/>
              <a:t>součet</a:t>
            </a:r>
            <a:r>
              <a:rPr lang="cs-CZ" dirty="0"/>
              <a:t> čísel</a:t>
            </a:r>
          </a:p>
          <a:p>
            <a:pPr lvl="1"/>
            <a:r>
              <a:rPr lang="en-US" b="1" dirty="0" err="1"/>
              <a:t>znaky</a:t>
            </a:r>
            <a:r>
              <a:rPr lang="cs-CZ" dirty="0"/>
              <a:t>:</a:t>
            </a:r>
            <a:r>
              <a:rPr lang="en-US" dirty="0"/>
              <a:t> </a:t>
            </a:r>
            <a:r>
              <a:rPr lang="en-US" dirty="0" err="1"/>
              <a:t>vše</a:t>
            </a:r>
            <a:r>
              <a:rPr lang="en-US" dirty="0"/>
              <a:t> </a:t>
            </a:r>
            <a:r>
              <a:rPr lang="en-US" dirty="0" err="1"/>
              <a:t>včetně</a:t>
            </a:r>
            <a:r>
              <a:rPr lang="en-US" dirty="0"/>
              <a:t> </a:t>
            </a:r>
            <a:r>
              <a:rPr lang="en-US" dirty="0" err="1"/>
              <a:t>mezer</a:t>
            </a:r>
            <a:r>
              <a:rPr lang="en-US" dirty="0"/>
              <a:t>, </a:t>
            </a:r>
            <a:r>
              <a:rPr lang="en-US" dirty="0" err="1"/>
              <a:t>konců</a:t>
            </a:r>
            <a:r>
              <a:rPr lang="en-US" dirty="0"/>
              <a:t> </a:t>
            </a:r>
            <a:r>
              <a:rPr lang="en-US" dirty="0" err="1"/>
              <a:t>řádek</a:t>
            </a:r>
            <a:r>
              <a:rPr lang="en-US" dirty="0"/>
              <a:t> </a:t>
            </a:r>
            <a:r>
              <a:rPr lang="en-US" dirty="0" err="1"/>
              <a:t>apod</a:t>
            </a:r>
            <a:r>
              <a:rPr lang="en-US" dirty="0"/>
              <a:t>.</a:t>
            </a:r>
          </a:p>
          <a:p>
            <a:pPr lvl="1"/>
            <a:r>
              <a:rPr lang="en-US" b="1" dirty="0" err="1"/>
              <a:t>slovo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cs-CZ" dirty="0"/>
              <a:t>nejdelší </a:t>
            </a:r>
            <a:r>
              <a:rPr lang="en-US" dirty="0" err="1"/>
              <a:t>posloupnost</a:t>
            </a:r>
            <a:r>
              <a:rPr lang="en-US" dirty="0"/>
              <a:t> </a:t>
            </a:r>
            <a:r>
              <a:rPr lang="cs-CZ" dirty="0"/>
              <a:t>alfanumerických znaků nezačínající číslicí</a:t>
            </a:r>
          </a:p>
          <a:p>
            <a:pPr lvl="2"/>
            <a:r>
              <a:rPr lang="cs-CZ" dirty="0"/>
              <a:t>n</a:t>
            </a:r>
            <a:r>
              <a:rPr lang="en-US" dirty="0" err="1"/>
              <a:t>euva</a:t>
            </a:r>
            <a:r>
              <a:rPr lang="cs-CZ" dirty="0"/>
              <a:t>žujte diakritiku</a:t>
            </a:r>
            <a:r>
              <a:rPr lang="en-US" dirty="0"/>
              <a:t>, </a:t>
            </a:r>
            <a:r>
              <a:rPr lang="en-US" dirty="0" err="1"/>
              <a:t>resp</a:t>
            </a:r>
            <a:r>
              <a:rPr lang="cs-CZ" dirty="0"/>
              <a:t>.</a:t>
            </a:r>
            <a:r>
              <a:rPr lang="en-US" dirty="0"/>
              <a:t> v</a:t>
            </a:r>
            <a:r>
              <a:rPr lang="cs-CZ" dirty="0"/>
              <a:t>šechny speciální</a:t>
            </a:r>
            <a:r>
              <a:rPr lang="en-US" dirty="0"/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(ne-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isalnum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())</a:t>
            </a:r>
            <a:r>
              <a:rPr lang="en-US" dirty="0"/>
              <a:t> </a:t>
            </a:r>
            <a:r>
              <a:rPr lang="en-US" dirty="0" err="1"/>
              <a:t>znaky</a:t>
            </a:r>
            <a:r>
              <a:rPr lang="en-US" dirty="0"/>
              <a:t> </a:t>
            </a:r>
            <a:r>
              <a:rPr lang="cs-CZ" dirty="0"/>
              <a:t>považujte za nepísmena</a:t>
            </a:r>
            <a:endParaRPr lang="en-US" dirty="0"/>
          </a:p>
          <a:p>
            <a:pPr lvl="1"/>
            <a:r>
              <a:rPr lang="cs-CZ" b="1" dirty="0"/>
              <a:t>číslo</a:t>
            </a:r>
            <a:r>
              <a:rPr lang="en-US" dirty="0"/>
              <a:t>: </a:t>
            </a:r>
            <a:r>
              <a:rPr lang="cs-CZ" dirty="0"/>
              <a:t>posloupnost číslic následující za nealfanumerickým znakem</a:t>
            </a:r>
          </a:p>
          <a:p>
            <a:pPr lvl="2"/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'.12ab.' </a:t>
            </a:r>
            <a:r>
              <a:rPr lang="en-US" dirty="0"/>
              <a:t>je </a:t>
            </a:r>
            <a:r>
              <a:rPr lang="en-US" dirty="0" err="1"/>
              <a:t>jedno</a:t>
            </a:r>
            <a:r>
              <a:rPr lang="en-US" dirty="0"/>
              <a:t> </a:t>
            </a:r>
            <a:r>
              <a:rPr lang="cs-CZ" dirty="0"/>
              <a:t>číslo a žádné slovo</a:t>
            </a:r>
          </a:p>
          <a:p>
            <a:pPr lvl="1"/>
            <a:r>
              <a:rPr lang="cs-CZ" b="1" dirty="0"/>
              <a:t>řádky: </a:t>
            </a:r>
            <a:r>
              <a:rPr lang="cs-CZ" dirty="0"/>
              <a:t>započítat jen ty, kde je alespoň jedno slovo nebo číslo</a:t>
            </a:r>
            <a:endParaRPr lang="en-US" dirty="0"/>
          </a:p>
          <a:p>
            <a:pPr lvl="2"/>
            <a:r>
              <a:rPr lang="cs-CZ" dirty="0"/>
              <a:t>poslední řádka nemusí být ukončená </a:t>
            </a:r>
            <a:r>
              <a:rPr lang="en-US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'\n'</a:t>
            </a:r>
          </a:p>
          <a:p>
            <a:pPr lvl="1"/>
            <a:r>
              <a:rPr lang="cs-CZ" b="1" dirty="0"/>
              <a:t>věta:</a:t>
            </a:r>
            <a:r>
              <a:rPr lang="cs-CZ" dirty="0"/>
              <a:t> neprázdná posloupnost </a:t>
            </a:r>
            <a:r>
              <a:rPr lang="cs-CZ" b="1" dirty="0"/>
              <a:t>slov</a:t>
            </a:r>
            <a:r>
              <a:rPr lang="cs-CZ" dirty="0"/>
              <a:t> ukončená oddělovačem</a:t>
            </a:r>
          </a:p>
          <a:p>
            <a:pPr lvl="2"/>
            <a:r>
              <a:rPr lang="cs-CZ" sz="1800" dirty="0"/>
              <a:t>oddělovače </a:t>
            </a:r>
            <a:r>
              <a:rPr lang="en-US" sz="1800" dirty="0"/>
              <a:t>v</a:t>
            </a:r>
            <a:r>
              <a:rPr lang="cs-CZ" sz="1800" dirty="0"/>
              <a:t>ět jsou </a:t>
            </a:r>
            <a:r>
              <a:rPr lang="en-US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'.'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'!'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'?'</a:t>
            </a:r>
          </a:p>
          <a:p>
            <a:pPr lvl="2"/>
            <a:r>
              <a:rPr lang="en-US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cs-CZ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r>
              <a:rPr lang="en-US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cs-CZ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/>
              <a:t>ani </a:t>
            </a:r>
            <a:r>
              <a:rPr lang="en-US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'31.12.2049'</a:t>
            </a:r>
            <a:r>
              <a:rPr lang="en-US" dirty="0"/>
              <a:t> ne</a:t>
            </a:r>
            <a:r>
              <a:rPr lang="cs-CZ" dirty="0"/>
              <a:t>ní několik vět</a:t>
            </a:r>
          </a:p>
          <a:p>
            <a:pPr lvl="1"/>
            <a:r>
              <a:rPr lang="cs-CZ" dirty="0"/>
              <a:t>spočítat z </a:t>
            </a:r>
            <a:r>
              <a:rPr lang="cs-CZ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cs-CZ" dirty="0"/>
              <a:t> nebo ze </a:t>
            </a:r>
            <a:r>
              <a:rPr lang="cs-CZ" b="1" dirty="0"/>
              <a:t>všech</a:t>
            </a:r>
            <a:r>
              <a:rPr lang="cs-CZ" dirty="0"/>
              <a:t> souborů uvedených na příkazové řádce</a:t>
            </a:r>
            <a:endParaRPr lang="cs-CZ" sz="700" dirty="0"/>
          </a:p>
          <a:p>
            <a:pPr lvl="2"/>
            <a:r>
              <a:rPr lang="cs-CZ" dirty="0"/>
              <a:t>žádné číslo/slovo/věta/řádek nejde přes hranici souboru</a:t>
            </a:r>
            <a:endParaRPr lang="en-US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cs-CZ" dirty="0"/>
              <a:t>dekompozice, objektovost, modularita, efektivita</a:t>
            </a:r>
          </a:p>
          <a:p>
            <a:pPr lvl="2"/>
            <a:r>
              <a:rPr lang="cs-CZ" dirty="0"/>
              <a:t>elegantní a efektivní rozhraní třídy pro vstup (data) a výstup (výsledky)</a:t>
            </a:r>
          </a:p>
          <a:p>
            <a:pPr lvl="2"/>
            <a:r>
              <a:rPr lang="cs-CZ" dirty="0"/>
              <a:t>separace výpočtu a I/O</a:t>
            </a:r>
            <a:endParaRPr lang="en-US" dirty="0"/>
          </a:p>
          <a:p>
            <a:pPr lvl="1"/>
            <a:r>
              <a:rPr lang="cs-CZ" dirty="0"/>
              <a:t>DÚ - </a:t>
            </a:r>
            <a:r>
              <a:rPr lang="cs-CZ" b="1" dirty="0"/>
              <a:t>Recodex</a:t>
            </a:r>
            <a:endParaRPr lang="cs-CZ" i="1" dirty="0"/>
          </a:p>
          <a:p>
            <a:pPr lvl="2"/>
            <a:r>
              <a:rPr lang="en-US" dirty="0"/>
              <a:t>d</a:t>
            </a:r>
            <a:r>
              <a:rPr lang="cs-CZ" dirty="0"/>
              <a:t>ůkladně otestujte vč. okrajových případů</a:t>
            </a:r>
            <a:endParaRPr lang="en-US" dirty="0"/>
          </a:p>
          <a:p>
            <a:pPr lvl="2"/>
            <a:r>
              <a:rPr lang="en-US" dirty="0"/>
              <a:t>bez warning</a:t>
            </a:r>
            <a:r>
              <a:rPr lang="cs-CZ" dirty="0"/>
              <a:t>ů</a:t>
            </a:r>
            <a:r>
              <a:rPr lang="en-US" dirty="0"/>
              <a:t>, </a:t>
            </a:r>
            <a:r>
              <a:rPr lang="en-US" dirty="0" err="1"/>
              <a:t>pln</a:t>
            </a:r>
            <a:r>
              <a:rPr lang="cs-CZ" dirty="0"/>
              <a:t>ě</a:t>
            </a:r>
            <a:r>
              <a:rPr lang="en-US" dirty="0"/>
              <a:t> </a:t>
            </a:r>
            <a:r>
              <a:rPr lang="en-US" dirty="0" err="1"/>
              <a:t>uspokojit</a:t>
            </a:r>
            <a:r>
              <a:rPr lang="en-US" dirty="0"/>
              <a:t> </a:t>
            </a:r>
            <a:r>
              <a:rPr lang="en-US" dirty="0" err="1"/>
              <a:t>Recodex</a:t>
            </a:r>
            <a:endParaRPr lang="cs-CZ" dirty="0"/>
          </a:p>
          <a:p>
            <a:pPr lvl="2"/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</a:t>
            </a:r>
            <a:r>
              <a:rPr lang="cs-CZ" dirty="0"/>
              <a:t>čítání oveček </a:t>
            </a:r>
            <a:r>
              <a:rPr lang="en-US" dirty="0"/>
              <a:t>– up</a:t>
            </a:r>
            <a:r>
              <a:rPr lang="cs-CZ" dirty="0"/>
              <a:t>řesnění</a:t>
            </a:r>
            <a:endParaRPr lang="en-US" dirty="0"/>
          </a:p>
        </p:txBody>
      </p:sp>
      <p:sp>
        <p:nvSpPr>
          <p:cNvPr id="4" name="AutoShape 28"/>
          <p:cNvSpPr>
            <a:spLocks noChangeArrowheads="1"/>
          </p:cNvSpPr>
          <p:nvPr/>
        </p:nvSpPr>
        <p:spPr bwMode="auto">
          <a:xfrm>
            <a:off x="7588899" y="3865116"/>
            <a:ext cx="1270419" cy="1459611"/>
          </a:xfrm>
          <a:prstGeom prst="wedgeRoundRectCallout">
            <a:avLst>
              <a:gd name="adj1" fmla="val 16801"/>
              <a:gd name="adj2" fmla="val -49533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400" dirty="0">
                <a:solidFill>
                  <a:srgbClr val="456A1C"/>
                </a:solidFill>
                <a:latin typeface="+mj-lt"/>
              </a:rPr>
              <a:t>znaku: 999</a:t>
            </a:r>
            <a:endParaRPr lang="cs-CZ" sz="1400" dirty="0">
              <a:solidFill>
                <a:srgbClr val="456A1C"/>
              </a:solidFill>
              <a:latin typeface="+mj-lt"/>
            </a:endParaRPr>
          </a:p>
          <a:p>
            <a:r>
              <a:rPr lang="nb-NO" sz="1400" dirty="0">
                <a:solidFill>
                  <a:srgbClr val="456A1C"/>
                </a:solidFill>
                <a:latin typeface="+mj-lt"/>
              </a:rPr>
              <a:t>slov: 999</a:t>
            </a:r>
            <a:endParaRPr lang="cs-CZ" sz="1400" dirty="0">
              <a:solidFill>
                <a:srgbClr val="456A1C"/>
              </a:solidFill>
              <a:latin typeface="+mj-lt"/>
            </a:endParaRPr>
          </a:p>
          <a:p>
            <a:r>
              <a:rPr lang="nb-NO" sz="1400" dirty="0">
                <a:solidFill>
                  <a:srgbClr val="456A1C"/>
                </a:solidFill>
                <a:latin typeface="+mj-lt"/>
              </a:rPr>
              <a:t>vet: 999</a:t>
            </a:r>
            <a:endParaRPr lang="cs-CZ" sz="1400" dirty="0">
              <a:solidFill>
                <a:srgbClr val="456A1C"/>
              </a:solidFill>
              <a:latin typeface="+mj-lt"/>
            </a:endParaRPr>
          </a:p>
          <a:p>
            <a:r>
              <a:rPr lang="nb-NO" sz="1400" dirty="0">
                <a:solidFill>
                  <a:srgbClr val="456A1C"/>
                </a:solidFill>
                <a:latin typeface="+mj-lt"/>
              </a:rPr>
              <a:t>radku: 999</a:t>
            </a:r>
            <a:endParaRPr lang="cs-CZ" sz="1400" dirty="0">
              <a:solidFill>
                <a:srgbClr val="456A1C"/>
              </a:solidFill>
              <a:latin typeface="+mj-lt"/>
            </a:endParaRPr>
          </a:p>
          <a:p>
            <a:r>
              <a:rPr lang="nb-NO" sz="1400" dirty="0">
                <a:solidFill>
                  <a:srgbClr val="456A1C"/>
                </a:solidFill>
                <a:latin typeface="+mj-lt"/>
              </a:rPr>
              <a:t>cisel: 999</a:t>
            </a:r>
            <a:endParaRPr lang="cs-CZ" sz="1400" dirty="0">
              <a:solidFill>
                <a:srgbClr val="456A1C"/>
              </a:solidFill>
              <a:latin typeface="+mj-lt"/>
            </a:endParaRPr>
          </a:p>
          <a:p>
            <a:r>
              <a:rPr lang="nb-NO" sz="1400" dirty="0">
                <a:solidFill>
                  <a:srgbClr val="456A1C"/>
                </a:solidFill>
                <a:latin typeface="+mj-lt"/>
              </a:rPr>
              <a:t>soucet: 999</a:t>
            </a:r>
          </a:p>
        </p:txBody>
      </p:sp>
      <p:sp>
        <p:nvSpPr>
          <p:cNvPr id="5" name="AutoShape 28"/>
          <p:cNvSpPr>
            <a:spLocks noChangeArrowheads="1"/>
          </p:cNvSpPr>
          <p:nvPr/>
        </p:nvSpPr>
        <p:spPr bwMode="auto">
          <a:xfrm>
            <a:off x="7042228" y="5765714"/>
            <a:ext cx="1817090" cy="665870"/>
          </a:xfrm>
          <a:prstGeom prst="wedgeRoundRectCallout">
            <a:avLst>
              <a:gd name="adj1" fmla="val 16801"/>
              <a:gd name="adj2" fmla="val -49533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rgbClr val="456A1C"/>
                </a:solidFill>
                <a:latin typeface="+mj-lt"/>
              </a:rPr>
              <a:t>multiplatformnost</a:t>
            </a:r>
            <a:endParaRPr lang="en-US" sz="1400" dirty="0">
              <a:solidFill>
                <a:srgbClr val="456A1C"/>
              </a:solidFill>
              <a:latin typeface="+mj-lt"/>
            </a:endParaRPr>
          </a:p>
          <a:p>
            <a:r>
              <a:rPr lang="en-US" sz="1400" dirty="0">
                <a:solidFill>
                  <a:srgbClr val="456A1C"/>
                </a:solidFill>
                <a:latin typeface="+mj-lt"/>
              </a:rPr>
              <a:t>Visual Studio -&gt; WSL2</a:t>
            </a:r>
            <a:endParaRPr lang="nb-NO" sz="1400" dirty="0">
              <a:solidFill>
                <a:srgbClr val="456A1C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09906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Kontejnery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027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132" y="585723"/>
            <a:ext cx="8863481" cy="6011928"/>
          </a:xfrm>
        </p:spPr>
        <p:txBody>
          <a:bodyPr>
            <a:normAutofit/>
          </a:bodyPr>
          <a:lstStyle/>
          <a:p>
            <a:r>
              <a:rPr lang="cs-CZ" sz="2000" dirty="0" err="1"/>
              <a:t>s</a:t>
            </a:r>
            <a:r>
              <a:rPr lang="en-US" sz="2000" dirty="0" err="1"/>
              <a:t>ekven</a:t>
            </a:r>
            <a:r>
              <a:rPr lang="cs-CZ" sz="2000" dirty="0"/>
              <a:t>ční kontejnery</a:t>
            </a:r>
            <a:endParaRPr lang="en-US" sz="2000" dirty="0"/>
          </a:p>
          <a:p>
            <a:pPr lvl="2"/>
            <a:r>
              <a:rPr lang="cs-CZ" b="1" dirty="0"/>
              <a:t>vector</a:t>
            </a:r>
            <a:r>
              <a:rPr lang="cs-CZ" dirty="0"/>
              <a:t>  - pole prvků s přidáváním zprava</a:t>
            </a:r>
            <a:endParaRPr lang="en-US" dirty="0"/>
          </a:p>
          <a:p>
            <a:pPr lvl="2"/>
            <a:r>
              <a:rPr lang="cs-CZ" b="1" dirty="0"/>
              <a:t>deque</a:t>
            </a:r>
            <a:r>
              <a:rPr lang="cs-CZ" dirty="0"/>
              <a:t> </a:t>
            </a:r>
            <a:r>
              <a:rPr lang="en-US" dirty="0"/>
              <a:t>[</a:t>
            </a:r>
            <a:r>
              <a:rPr lang="en-US" dirty="0" err="1"/>
              <a:t>dek</a:t>
            </a:r>
            <a:r>
              <a:rPr lang="en-US" dirty="0"/>
              <a:t>] </a:t>
            </a:r>
            <a:r>
              <a:rPr lang="cs-CZ" dirty="0"/>
              <a:t> - </a:t>
            </a:r>
            <a:r>
              <a:rPr lang="en-US" dirty="0"/>
              <a:t>double-ended queue</a:t>
            </a:r>
          </a:p>
          <a:p>
            <a:pPr lvl="2"/>
            <a:r>
              <a:rPr lang="cs-CZ" b="1" dirty="0"/>
              <a:t>list</a:t>
            </a:r>
            <a:r>
              <a:rPr lang="en-US" b="1" dirty="0"/>
              <a:t>, forward_</a:t>
            </a:r>
            <a:r>
              <a:rPr lang="cs-CZ" b="1" dirty="0"/>
              <a:t>list</a:t>
            </a:r>
            <a:r>
              <a:rPr lang="cs-CZ" dirty="0"/>
              <a:t>  - obousměrně </a:t>
            </a:r>
            <a:r>
              <a:rPr lang="en-US" dirty="0"/>
              <a:t>/ </a:t>
            </a:r>
            <a:r>
              <a:rPr lang="en-US" dirty="0" err="1"/>
              <a:t>jednosm</a:t>
            </a:r>
            <a:r>
              <a:rPr lang="cs-CZ" dirty="0"/>
              <a:t>ěrně vázaný seznam</a:t>
            </a:r>
          </a:p>
          <a:p>
            <a:pPr lvl="2"/>
            <a:r>
              <a:rPr lang="en-US" b="1" dirty="0"/>
              <a:t>array</a:t>
            </a:r>
            <a:r>
              <a:rPr lang="en-US" dirty="0"/>
              <a:t> </a:t>
            </a:r>
            <a:r>
              <a:rPr lang="cs-CZ" dirty="0"/>
              <a:t> </a:t>
            </a:r>
            <a:r>
              <a:rPr lang="en-US" dirty="0"/>
              <a:t>- pole </a:t>
            </a:r>
            <a:r>
              <a:rPr lang="en-US" dirty="0" err="1"/>
              <a:t>pevn</a:t>
            </a:r>
            <a:r>
              <a:rPr lang="cs-CZ" dirty="0"/>
              <a:t>é velikosti</a:t>
            </a:r>
          </a:p>
          <a:p>
            <a:r>
              <a:rPr lang="cs-CZ" sz="2000" dirty="0"/>
              <a:t>asociativní kontejnery</a:t>
            </a:r>
          </a:p>
          <a:p>
            <a:pPr lvl="1"/>
            <a:r>
              <a:rPr lang="en-US" b="1" dirty="0"/>
              <a:t>set</a:t>
            </a:r>
            <a:r>
              <a:rPr lang="cs-CZ" b="1" dirty="0"/>
              <a:t>říděné  - </a:t>
            </a:r>
            <a:r>
              <a:rPr lang="cs-CZ" dirty="0"/>
              <a:t>dle operátoru </a:t>
            </a:r>
            <a:r>
              <a:rPr lang="en-US" b="1" dirty="0"/>
              <a:t>&lt;</a:t>
            </a:r>
            <a:endParaRPr lang="cs-CZ" b="1" dirty="0"/>
          </a:p>
          <a:p>
            <a:pPr lvl="2"/>
            <a:r>
              <a:rPr lang="cs-CZ" b="1" dirty="0"/>
              <a:t>set</a:t>
            </a:r>
            <a:r>
              <a:rPr lang="en-US" b="1" dirty="0"/>
              <a:t>/</a:t>
            </a:r>
            <a:r>
              <a:rPr lang="cs-CZ" b="1" dirty="0"/>
              <a:t>multiset</a:t>
            </a:r>
            <a:r>
              <a:rPr lang="cs-CZ" dirty="0"/>
              <a:t>&lt;V&gt;  - množina</a:t>
            </a:r>
            <a:r>
              <a:rPr lang="en-US" dirty="0"/>
              <a:t> </a:t>
            </a:r>
            <a:r>
              <a:rPr lang="cs-CZ" dirty="0"/>
              <a:t>/ s opakováním</a:t>
            </a:r>
          </a:p>
          <a:p>
            <a:pPr lvl="2"/>
            <a:r>
              <a:rPr lang="cs-CZ" b="1" dirty="0"/>
              <a:t>map</a:t>
            </a:r>
            <a:r>
              <a:rPr lang="en-US" b="1" dirty="0"/>
              <a:t>/</a:t>
            </a:r>
            <a:r>
              <a:rPr lang="en-US" b="1" dirty="0" err="1"/>
              <a:t>multimap</a:t>
            </a:r>
            <a:r>
              <a:rPr lang="cs-CZ" dirty="0"/>
              <a:t>&lt;K,V&gt;  - asociativní pole</a:t>
            </a:r>
            <a:r>
              <a:rPr lang="en-US" dirty="0"/>
              <a:t> /</a:t>
            </a:r>
            <a:r>
              <a:rPr lang="cs-CZ" dirty="0"/>
              <a:t> relace </a:t>
            </a:r>
            <a:endParaRPr lang="en-US" dirty="0"/>
          </a:p>
          <a:p>
            <a:pPr lvl="1"/>
            <a:r>
              <a:rPr lang="cs-CZ" sz="1800" b="1" dirty="0"/>
              <a:t>nesetříděné  </a:t>
            </a:r>
            <a:r>
              <a:rPr lang="cs-CZ" sz="1800" dirty="0"/>
              <a:t>- hash table, vyhledávání pouze ==</a:t>
            </a:r>
          </a:p>
          <a:p>
            <a:pPr lvl="2"/>
            <a:r>
              <a:rPr lang="en-US" b="1" dirty="0" err="1"/>
              <a:t>unordered_set</a:t>
            </a:r>
            <a:r>
              <a:rPr lang="en-US" b="1" dirty="0"/>
              <a:t>/m</a:t>
            </a:r>
            <a:r>
              <a:rPr lang="cs-CZ" b="1" dirty="0"/>
              <a:t>ulti</a:t>
            </a:r>
            <a:r>
              <a:rPr lang="en-US" b="1" dirty="0"/>
              <a:t>s</a:t>
            </a:r>
            <a:r>
              <a:rPr lang="cs-CZ" b="1" dirty="0"/>
              <a:t>et</a:t>
            </a:r>
            <a:r>
              <a:rPr lang="en-US" b="1" dirty="0"/>
              <a:t>/m</a:t>
            </a:r>
            <a:r>
              <a:rPr lang="cs-CZ" b="1" dirty="0"/>
              <a:t>ap</a:t>
            </a:r>
            <a:r>
              <a:rPr lang="en-US" b="1" dirty="0"/>
              <a:t>/m</a:t>
            </a:r>
            <a:r>
              <a:rPr lang="cs-CZ" b="1" dirty="0"/>
              <a:t>ulti</a:t>
            </a:r>
            <a:r>
              <a:rPr lang="en-US" b="1" dirty="0"/>
              <a:t>m</a:t>
            </a:r>
            <a:r>
              <a:rPr lang="cs-CZ" b="1" dirty="0"/>
              <a:t>ap</a:t>
            </a:r>
          </a:p>
          <a:p>
            <a:pPr lvl="1"/>
            <a:endParaRPr lang="cs-CZ" dirty="0"/>
          </a:p>
          <a:p>
            <a:r>
              <a:rPr lang="cs-CZ" sz="2000" dirty="0"/>
              <a:t>iterátor</a:t>
            </a:r>
          </a:p>
          <a:p>
            <a:pPr lvl="1">
              <a:lnSpc>
                <a:spcPct val="90000"/>
              </a:lnSpc>
            </a:pPr>
            <a:r>
              <a:rPr lang="pl-PL" dirty="0"/>
              <a:t>odkaz na prvky kontejneru + </a:t>
            </a:r>
            <a:r>
              <a:rPr lang="cs-CZ" dirty="0"/>
              <a:t>operátory</a:t>
            </a:r>
          </a:p>
          <a:p>
            <a:pPr lvl="1">
              <a:lnSpc>
                <a:spcPct val="90000"/>
              </a:lnSpc>
            </a:pPr>
            <a:r>
              <a:rPr lang="cs-CZ" i="1" dirty="0"/>
              <a:t>konte</a:t>
            </a:r>
            <a:r>
              <a:rPr lang="en-US" i="1" dirty="0" err="1"/>
              <a:t>jn</a:t>
            </a:r>
            <a:r>
              <a:rPr lang="cs-CZ" i="1" dirty="0"/>
              <a:t>e</a:t>
            </a:r>
            <a:r>
              <a:rPr lang="en-US" i="1" dirty="0"/>
              <a:t>r</a:t>
            </a:r>
            <a:r>
              <a:rPr lang="en-US" dirty="0"/>
              <a:t>&lt;T&gt;::iterator, </a:t>
            </a:r>
            <a:r>
              <a:rPr lang="cs-CZ" b="1" dirty="0"/>
              <a:t>const</a:t>
            </a:r>
            <a:r>
              <a:rPr lang="en-US" b="1" dirty="0"/>
              <a:t>_iterator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k.</a:t>
            </a:r>
            <a:r>
              <a:rPr lang="en-US" b="1" dirty="0"/>
              <a:t>begin</a:t>
            </a:r>
            <a:r>
              <a:rPr lang="en-US" dirty="0"/>
              <a:t>(), </a:t>
            </a:r>
            <a:r>
              <a:rPr lang="en-US" b="1" dirty="0" err="1"/>
              <a:t>cbegin</a:t>
            </a:r>
            <a:r>
              <a:rPr lang="en-US" dirty="0"/>
              <a:t>, </a:t>
            </a:r>
            <a:r>
              <a:rPr lang="en-US" b="1" dirty="0"/>
              <a:t>end</a:t>
            </a:r>
            <a:r>
              <a:rPr lang="en-US" dirty="0"/>
              <a:t>, </a:t>
            </a:r>
            <a:r>
              <a:rPr lang="en-US" b="1" dirty="0" err="1"/>
              <a:t>cend</a:t>
            </a:r>
            <a:r>
              <a:rPr lang="en-US" dirty="0"/>
              <a:t> </a:t>
            </a:r>
            <a:r>
              <a:rPr lang="cs-CZ" dirty="0"/>
              <a:t> </a:t>
            </a:r>
            <a:r>
              <a:rPr lang="en-US" dirty="0"/>
              <a:t>- </a:t>
            </a:r>
            <a:r>
              <a:rPr lang="cs-CZ" dirty="0"/>
              <a:t>iterátor na začátek </a:t>
            </a:r>
            <a:r>
              <a:rPr lang="en-US" dirty="0"/>
              <a:t>/</a:t>
            </a:r>
            <a:r>
              <a:rPr lang="cs-CZ" dirty="0"/>
              <a:t> </a:t>
            </a:r>
            <a:r>
              <a:rPr lang="cs-CZ" b="1" dirty="0"/>
              <a:t>za</a:t>
            </a:r>
            <a:r>
              <a:rPr lang="en-US" dirty="0"/>
              <a:t>(!) </a:t>
            </a:r>
            <a:r>
              <a:rPr lang="en-US" dirty="0" err="1"/>
              <a:t>konec</a:t>
            </a:r>
            <a:r>
              <a:rPr lang="en-US" dirty="0"/>
              <a:t> </a:t>
            </a:r>
            <a:r>
              <a:rPr lang="en-US" dirty="0" err="1"/>
              <a:t>kontejneru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b="1" dirty="0"/>
              <a:t>*</a:t>
            </a:r>
            <a:r>
              <a:rPr lang="cs-CZ" dirty="0"/>
              <a:t>it, </a:t>
            </a:r>
            <a:r>
              <a:rPr lang="en-US" dirty="0"/>
              <a:t> </a:t>
            </a:r>
            <a:r>
              <a:rPr lang="cs-CZ" dirty="0"/>
              <a:t>it</a:t>
            </a:r>
            <a:r>
              <a:rPr lang="en-US" b="1" dirty="0"/>
              <a:t>-&gt;</a:t>
            </a:r>
            <a:r>
              <a:rPr lang="cs-CZ" dirty="0"/>
              <a:t>x  - </a:t>
            </a:r>
            <a:r>
              <a:rPr lang="en-US" dirty="0"/>
              <a:t>p</a:t>
            </a:r>
            <a:r>
              <a:rPr lang="cs-CZ" dirty="0"/>
              <a:t>řístup k prvku</a:t>
            </a:r>
            <a:r>
              <a:rPr lang="en-US" dirty="0"/>
              <a:t>/polo</a:t>
            </a:r>
            <a:r>
              <a:rPr lang="cs-CZ" dirty="0"/>
              <a:t>žce přes iterátor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++</a:t>
            </a:r>
            <a:r>
              <a:rPr lang="cs-CZ" dirty="0"/>
              <a:t>it  - posun na následující prvek</a:t>
            </a:r>
            <a:endParaRPr lang="cs-CZ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553200" y="1299649"/>
            <a:ext cx="2209800" cy="907941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b="1" dirty="0"/>
              <a:t>vector</a:t>
            </a:r>
            <a:r>
              <a:rPr lang="en-US" dirty="0"/>
              <a:t>&lt;</a:t>
            </a:r>
            <a:r>
              <a:rPr lang="en-US" dirty="0" err="1"/>
              <a:t>int</a:t>
            </a:r>
            <a:r>
              <a:rPr lang="en-US" dirty="0"/>
              <a:t>&gt; x;</a:t>
            </a:r>
          </a:p>
          <a:p>
            <a:r>
              <a:rPr lang="en-US" b="1" dirty="0"/>
              <a:t>list</a:t>
            </a:r>
            <a:r>
              <a:rPr lang="en-US" dirty="0"/>
              <a:t>&lt;string&gt; y;</a:t>
            </a:r>
          </a:p>
          <a:p>
            <a:r>
              <a:rPr lang="en-US" b="1" dirty="0"/>
              <a:t>array</a:t>
            </a:r>
            <a:r>
              <a:rPr lang="en-US" dirty="0"/>
              <a:t>&lt;</a:t>
            </a:r>
            <a:r>
              <a:rPr lang="en-US" dirty="0" err="1"/>
              <a:t>MyClass</a:t>
            </a:r>
            <a:r>
              <a:rPr lang="en-US" dirty="0"/>
              <a:t>, 8&gt; z;</a:t>
            </a:r>
            <a:endParaRPr lang="cs-CZ" dirty="0"/>
          </a:p>
          <a:p>
            <a:r>
              <a:rPr lang="cs-CZ" b="1" dirty="0"/>
              <a:t>map</a:t>
            </a:r>
            <a:r>
              <a:rPr lang="en-US" dirty="0"/>
              <a:t>&lt;</a:t>
            </a:r>
            <a:r>
              <a:rPr lang="cs-CZ" dirty="0"/>
              <a:t>string,int</a:t>
            </a:r>
            <a:r>
              <a:rPr lang="en-US" dirty="0"/>
              <a:t>&gt; m;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6553200" y="2819400"/>
            <a:ext cx="2209800" cy="838200"/>
          </a:xfrm>
          <a:prstGeom prst="wedgeRoundRectCallout">
            <a:avLst>
              <a:gd name="adj1" fmla="val 49830"/>
              <a:gd name="adj2" fmla="val -8431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rgbClr val="456A1C"/>
                </a:solidFill>
                <a:latin typeface="+mj-lt"/>
              </a:rPr>
              <a:t>kontejnery</a:t>
            </a:r>
            <a:r>
              <a:rPr lang="en-US" sz="1400" dirty="0">
                <a:solidFill>
                  <a:srgbClr val="456A1C"/>
                </a:solidFill>
                <a:latin typeface="+mj-lt"/>
              </a:rPr>
              <a:t> </a:t>
            </a:r>
            <a:r>
              <a:rPr lang="en-US" sz="1400" dirty="0" err="1">
                <a:solidFill>
                  <a:srgbClr val="456A1C"/>
                </a:solidFill>
                <a:latin typeface="+mj-lt"/>
              </a:rPr>
              <a:t>obsahuj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í</a:t>
            </a:r>
            <a:br>
              <a:rPr lang="en-US" sz="1400" dirty="0">
                <a:solidFill>
                  <a:srgbClr val="456A1C"/>
                </a:solidFill>
                <a:latin typeface="+mj-lt"/>
              </a:rPr>
            </a:br>
            <a:r>
              <a:rPr lang="cs-CZ" sz="1400" dirty="0">
                <a:solidFill>
                  <a:srgbClr val="456A1C"/>
                </a:solidFill>
                <a:latin typeface="+mj-lt"/>
              </a:rPr>
              <a:t>vždy hodnoty</a:t>
            </a:r>
          </a:p>
          <a:p>
            <a:pPr algn="ctr"/>
            <a:r>
              <a:rPr lang="cs-CZ" sz="1400" b="1" dirty="0">
                <a:solidFill>
                  <a:srgbClr val="456A1C"/>
                </a:solidFill>
                <a:latin typeface="+mj-lt"/>
              </a:rPr>
              <a:t>vložení</a:t>
            </a:r>
            <a:r>
              <a:rPr lang="en-US" sz="1400" b="1" dirty="0">
                <a:solidFill>
                  <a:srgbClr val="456A1C"/>
                </a:solidFill>
                <a:latin typeface="+mj-lt"/>
              </a:rPr>
              <a:t> = </a:t>
            </a:r>
            <a:r>
              <a:rPr lang="en-US" sz="1400" b="1" dirty="0" err="1">
                <a:solidFill>
                  <a:srgbClr val="456A1C"/>
                </a:solidFill>
                <a:latin typeface="+mj-lt"/>
              </a:rPr>
              <a:t>kopie</a:t>
            </a:r>
            <a:endParaRPr lang="cs-CZ" sz="1400" b="1" dirty="0">
              <a:solidFill>
                <a:srgbClr val="456A1C"/>
              </a:solidFill>
              <a:latin typeface="+mj-lt"/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0" y="0"/>
            <a:ext cx="9144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err="1"/>
              <a:t>Kontejnery</a:t>
            </a:r>
            <a:r>
              <a:rPr lang="en-US" sz="2400" dirty="0"/>
              <a:t> a </a:t>
            </a:r>
            <a:r>
              <a:rPr lang="en-US" sz="2400" dirty="0" err="1"/>
              <a:t>iterátory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92983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125" y="602577"/>
            <a:ext cx="8755275" cy="61030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000" dirty="0"/>
              <a:t>iterátor</a:t>
            </a:r>
          </a:p>
          <a:p>
            <a:pPr lvl="1">
              <a:lnSpc>
                <a:spcPct val="90000"/>
              </a:lnSpc>
            </a:pPr>
            <a:r>
              <a:rPr lang="pl-PL" sz="1600" dirty="0"/>
              <a:t>objekt reprezentující odkazy na prvky kontejneru</a:t>
            </a:r>
          </a:p>
          <a:p>
            <a:pPr lvl="1">
              <a:lnSpc>
                <a:spcPct val="90000"/>
              </a:lnSpc>
            </a:pPr>
            <a:r>
              <a:rPr lang="cs-CZ" sz="1600" dirty="0"/>
              <a:t>operátory pro přístup k prvkům</a:t>
            </a:r>
          </a:p>
          <a:p>
            <a:pPr lvl="1">
              <a:lnSpc>
                <a:spcPct val="90000"/>
              </a:lnSpc>
            </a:pPr>
            <a:r>
              <a:rPr lang="cs-CZ" sz="1600" dirty="0"/>
              <a:t>operátory pro procházení kontejneru</a:t>
            </a:r>
          </a:p>
          <a:p>
            <a:pPr lvl="1"/>
            <a:endParaRPr lang="cs-CZ" i="1" dirty="0"/>
          </a:p>
          <a:p>
            <a:pPr>
              <a:lnSpc>
                <a:spcPct val="90000"/>
              </a:lnSpc>
            </a:pPr>
            <a:r>
              <a:rPr lang="cs-CZ" sz="2000" dirty="0"/>
              <a:t>deklarace</a:t>
            </a:r>
          </a:p>
          <a:p>
            <a:pPr lvl="1">
              <a:lnSpc>
                <a:spcPct val="90000"/>
              </a:lnSpc>
            </a:pPr>
            <a:r>
              <a:rPr lang="cs-CZ" sz="1600" i="1" dirty="0"/>
              <a:t>konte</a:t>
            </a:r>
            <a:r>
              <a:rPr lang="en-US" sz="1600" i="1" dirty="0" err="1"/>
              <a:t>jn</a:t>
            </a:r>
            <a:r>
              <a:rPr lang="cs-CZ" sz="1600" i="1" dirty="0"/>
              <a:t>e</a:t>
            </a:r>
            <a:r>
              <a:rPr lang="en-US" sz="1600" i="1" dirty="0"/>
              <a:t>r</a:t>
            </a:r>
            <a:r>
              <a:rPr lang="en-US" sz="1600" dirty="0"/>
              <a:t>&lt;T&gt;::</a:t>
            </a:r>
            <a:r>
              <a:rPr lang="cs-CZ" sz="1600" b="1" dirty="0"/>
              <a:t>const</a:t>
            </a:r>
            <a:r>
              <a:rPr lang="en-US" sz="1600" b="1" dirty="0"/>
              <a:t>_iterator</a:t>
            </a:r>
            <a:r>
              <a:rPr lang="en-US" sz="1600" dirty="0"/>
              <a:t>	</a:t>
            </a:r>
            <a:r>
              <a:rPr lang="en-US" sz="1600" dirty="0" err="1"/>
              <a:t>konstantn</a:t>
            </a:r>
            <a:r>
              <a:rPr lang="cs-CZ" sz="1600" dirty="0"/>
              <a:t>í </a:t>
            </a:r>
            <a:r>
              <a:rPr lang="en-US" sz="1600" dirty="0" err="1"/>
              <a:t>iter</a:t>
            </a:r>
            <a:r>
              <a:rPr lang="cs-CZ" sz="1600" dirty="0"/>
              <a:t>átor - </a:t>
            </a:r>
            <a:r>
              <a:rPr lang="cs-CZ" sz="1600" b="1" dirty="0"/>
              <a:t>používejte</a:t>
            </a:r>
            <a:r>
              <a:rPr lang="en-US" sz="1600" b="1" dirty="0"/>
              <a:t>!</a:t>
            </a:r>
          </a:p>
          <a:p>
            <a:pPr lvl="1">
              <a:lnSpc>
                <a:spcPct val="90000"/>
              </a:lnSpc>
            </a:pPr>
            <a:r>
              <a:rPr lang="cs-CZ" sz="1600" i="1" dirty="0"/>
              <a:t>konte</a:t>
            </a:r>
            <a:r>
              <a:rPr lang="en-US" sz="1600" i="1" dirty="0" err="1"/>
              <a:t>jn</a:t>
            </a:r>
            <a:r>
              <a:rPr lang="cs-CZ" sz="1600" i="1" dirty="0"/>
              <a:t>e</a:t>
            </a:r>
            <a:r>
              <a:rPr lang="en-US" sz="1600" i="1" dirty="0"/>
              <a:t>r</a:t>
            </a:r>
            <a:r>
              <a:rPr lang="en-US" sz="1600" dirty="0"/>
              <a:t>&lt;T&gt;::iterator	</a:t>
            </a:r>
            <a:r>
              <a:rPr lang="cs-CZ" sz="1600" dirty="0"/>
              <a:t>	</a:t>
            </a:r>
            <a:r>
              <a:rPr lang="en-US" sz="1600" dirty="0"/>
              <a:t>(</a:t>
            </a:r>
            <a:r>
              <a:rPr lang="en-US" sz="1600" dirty="0" err="1"/>
              <a:t>mutabiln</a:t>
            </a:r>
            <a:r>
              <a:rPr lang="cs-CZ" sz="1600" dirty="0"/>
              <a:t>í) </a:t>
            </a:r>
            <a:r>
              <a:rPr lang="en-US" sz="1600" dirty="0" err="1"/>
              <a:t>iter</a:t>
            </a:r>
            <a:r>
              <a:rPr lang="cs-CZ" sz="1600" dirty="0"/>
              <a:t>átor příslušného kontejneru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b="1" dirty="0"/>
              <a:t>auto</a:t>
            </a:r>
            <a:r>
              <a:rPr lang="en-US" sz="1600" dirty="0"/>
              <a:t> it = ....			</a:t>
            </a:r>
            <a:r>
              <a:rPr lang="en-US" sz="1600" dirty="0" err="1"/>
              <a:t>typov</a:t>
            </a:r>
            <a:r>
              <a:rPr lang="cs-CZ" sz="1600" dirty="0"/>
              <a:t>á dedukce - používejte všude, kde lze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/>
              <a:t>vytvoření</a:t>
            </a:r>
          </a:p>
          <a:p>
            <a:pPr lvl="1">
              <a:lnSpc>
                <a:spcPct val="90000"/>
              </a:lnSpc>
            </a:pPr>
            <a:r>
              <a:rPr lang="cs-CZ" sz="1600" dirty="0"/>
              <a:t>k.</a:t>
            </a:r>
            <a:r>
              <a:rPr lang="en-US" sz="1600" b="1" dirty="0"/>
              <a:t>begin</a:t>
            </a:r>
            <a:r>
              <a:rPr lang="en-US" sz="1600" dirty="0"/>
              <a:t>(), </a:t>
            </a:r>
            <a:r>
              <a:rPr lang="en-US" sz="1600" b="1" dirty="0" err="1"/>
              <a:t>cbegin</a:t>
            </a:r>
            <a:r>
              <a:rPr lang="en-US" sz="1600" dirty="0"/>
              <a:t>, </a:t>
            </a:r>
            <a:r>
              <a:rPr lang="en-US" sz="1600" b="1" dirty="0"/>
              <a:t>end</a:t>
            </a:r>
            <a:r>
              <a:rPr lang="en-US" sz="1600" dirty="0"/>
              <a:t>, </a:t>
            </a:r>
            <a:r>
              <a:rPr lang="en-US" sz="1600" b="1" dirty="0" err="1"/>
              <a:t>cend</a:t>
            </a:r>
            <a:r>
              <a:rPr lang="en-US" sz="1600" dirty="0"/>
              <a:t>	</a:t>
            </a:r>
            <a:r>
              <a:rPr lang="cs-CZ" sz="1600" dirty="0"/>
              <a:t>iterátor na začátek </a:t>
            </a:r>
            <a:r>
              <a:rPr lang="en-US" sz="1600" dirty="0"/>
              <a:t>/</a:t>
            </a:r>
            <a:r>
              <a:rPr lang="cs-CZ" sz="1600" dirty="0"/>
              <a:t> </a:t>
            </a:r>
            <a:r>
              <a:rPr lang="cs-CZ" sz="1600" b="1" dirty="0"/>
              <a:t>za</a:t>
            </a:r>
            <a:r>
              <a:rPr lang="en-US" sz="1600" dirty="0"/>
              <a:t>(!) </a:t>
            </a:r>
            <a:r>
              <a:rPr lang="en-US" sz="1600" dirty="0" err="1"/>
              <a:t>konec</a:t>
            </a:r>
            <a:r>
              <a:rPr lang="en-US" sz="1600" dirty="0"/>
              <a:t> </a:t>
            </a:r>
            <a:r>
              <a:rPr lang="en-US" sz="1600" dirty="0" err="1"/>
              <a:t>kontejneru</a:t>
            </a:r>
            <a:endParaRPr lang="en-US" sz="1200" dirty="0"/>
          </a:p>
          <a:p>
            <a:pPr eaLnBrk="1" hangingPunct="1">
              <a:lnSpc>
                <a:spcPct val="90000"/>
              </a:lnSpc>
            </a:pPr>
            <a:r>
              <a:rPr lang="cs-CZ" sz="2000" dirty="0"/>
              <a:t>operátory</a:t>
            </a:r>
          </a:p>
          <a:p>
            <a:pPr lvl="1">
              <a:lnSpc>
                <a:spcPct val="90000"/>
              </a:lnSpc>
            </a:pPr>
            <a:r>
              <a:rPr lang="en-US" sz="1600" b="1" dirty="0"/>
              <a:t>*</a:t>
            </a:r>
            <a:r>
              <a:rPr lang="cs-CZ" sz="1600" i="1" dirty="0"/>
              <a:t>it</a:t>
            </a:r>
            <a:r>
              <a:rPr lang="cs-CZ" sz="1600" dirty="0"/>
              <a:t>, </a:t>
            </a:r>
            <a:r>
              <a:rPr lang="en-US" sz="1600" dirty="0"/>
              <a:t> </a:t>
            </a:r>
            <a:r>
              <a:rPr lang="cs-CZ" sz="1600" i="1" dirty="0"/>
              <a:t>it</a:t>
            </a:r>
            <a:r>
              <a:rPr lang="en-US" sz="1600" b="1" dirty="0"/>
              <a:t>-&gt;</a:t>
            </a:r>
            <a:r>
              <a:rPr lang="cs-CZ" sz="1600" dirty="0"/>
              <a:t>x		</a:t>
            </a:r>
            <a:r>
              <a:rPr lang="en-US" sz="1600" dirty="0"/>
              <a:t>	p</a:t>
            </a:r>
            <a:r>
              <a:rPr lang="cs-CZ" sz="1600" dirty="0"/>
              <a:t>řístup k prvku</a:t>
            </a:r>
            <a:r>
              <a:rPr lang="en-US" sz="1600" dirty="0"/>
              <a:t>/polo</a:t>
            </a:r>
            <a:r>
              <a:rPr lang="cs-CZ" sz="1600" dirty="0"/>
              <a:t>žce přes iterátor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dirty="0"/>
              <a:t>++</a:t>
            </a:r>
            <a:r>
              <a:rPr lang="cs-CZ" sz="1600" i="1" dirty="0"/>
              <a:t>it</a:t>
            </a:r>
            <a:r>
              <a:rPr lang="cs-CZ" sz="1600" dirty="0"/>
              <a:t> 			posun na následující prvek</a:t>
            </a:r>
          </a:p>
          <a:p>
            <a:pPr lvl="1">
              <a:lnSpc>
                <a:spcPct val="90000"/>
              </a:lnSpc>
            </a:pPr>
            <a:r>
              <a:rPr lang="cs-CZ" sz="1600" dirty="0"/>
              <a:t>+</a:t>
            </a:r>
            <a:r>
              <a:rPr lang="en-US" sz="1600" dirty="0"/>
              <a:t>(</a:t>
            </a:r>
            <a:r>
              <a:rPr lang="en-US" sz="1600" i="1" dirty="0" err="1"/>
              <a:t>int</a:t>
            </a:r>
            <a:r>
              <a:rPr lang="en-US" sz="1600" dirty="0"/>
              <a:t>) </a:t>
            </a:r>
            <a:r>
              <a:rPr lang="cs-CZ" sz="1600" dirty="0"/>
              <a:t>  </a:t>
            </a:r>
            <a:r>
              <a:rPr lang="en-US" sz="1600" dirty="0"/>
              <a:t>-(</a:t>
            </a:r>
            <a:r>
              <a:rPr lang="en-US" sz="1600" i="1" dirty="0" err="1"/>
              <a:t>int</a:t>
            </a:r>
            <a:r>
              <a:rPr lang="en-US" sz="1600" dirty="0"/>
              <a:t>)</a:t>
            </a:r>
            <a:r>
              <a:rPr lang="cs-CZ" sz="1600" dirty="0"/>
              <a:t>	</a:t>
            </a:r>
            <a:r>
              <a:rPr lang="en-US" sz="1600" dirty="0"/>
              <a:t>	</a:t>
            </a:r>
            <a:r>
              <a:rPr lang="cs-CZ" sz="1600" dirty="0"/>
              <a:t>	</a:t>
            </a:r>
            <a:r>
              <a:rPr lang="en-US" sz="1600" dirty="0" err="1"/>
              <a:t>posun</a:t>
            </a:r>
            <a:r>
              <a:rPr lang="en-US" sz="1600" dirty="0"/>
              <a:t> </a:t>
            </a:r>
            <a:r>
              <a:rPr lang="en-US" sz="1600" dirty="0" err="1"/>
              <a:t>iter</a:t>
            </a:r>
            <a:r>
              <a:rPr lang="cs-CZ" sz="1600" dirty="0"/>
              <a:t>á</a:t>
            </a:r>
            <a:r>
              <a:rPr lang="en-US" sz="1600" dirty="0" err="1"/>
              <a:t>toru</a:t>
            </a:r>
            <a:endParaRPr lang="cs-CZ" sz="1600" dirty="0"/>
          </a:p>
          <a:p>
            <a:pPr eaLnBrk="1" hangingPunct="1">
              <a:lnSpc>
                <a:spcPct val="90000"/>
              </a:lnSpc>
            </a:pPr>
            <a:endParaRPr lang="en-US" sz="900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3168972" y="2036682"/>
            <a:ext cx="1891656" cy="381000"/>
          </a:xfrm>
          <a:prstGeom prst="wedgeRoundRectCallout">
            <a:avLst>
              <a:gd name="adj1" fmla="val -109389"/>
              <a:gd name="adj2" fmla="val 75868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rgbClr val="456A1C"/>
                </a:solidFill>
                <a:latin typeface="+mj-lt"/>
              </a:rPr>
              <a:t>iter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átor vždy typovaný</a:t>
            </a: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70398" y="5425952"/>
            <a:ext cx="4267201" cy="1279648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</p:spPr>
      </p:pic>
      <p:sp>
        <p:nvSpPr>
          <p:cNvPr id="8" name="Rounded Rectangular Callout 7"/>
          <p:cNvSpPr/>
          <p:nvPr/>
        </p:nvSpPr>
        <p:spPr>
          <a:xfrm>
            <a:off x="1758220" y="5612113"/>
            <a:ext cx="1524000" cy="533400"/>
          </a:xfrm>
          <a:prstGeom prst="wedgeRoundRectCallout">
            <a:avLst>
              <a:gd name="adj1" fmla="val 95074"/>
              <a:gd name="adj2" fmla="val 55765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+mj-lt"/>
              </a:rPr>
              <a:t>polo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otevřený interval</a:t>
            </a:r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0" y="0"/>
            <a:ext cx="9144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dirty="0"/>
              <a:t>Iterátory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19706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4097376" y="3321590"/>
            <a:ext cx="3124200" cy="2108269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/>
              <a:t>#include &lt;</a:t>
            </a:r>
            <a:r>
              <a:rPr lang="en-US" b="1" dirty="0"/>
              <a:t>map</a:t>
            </a:r>
            <a:r>
              <a:rPr lang="en-US" dirty="0"/>
              <a:t>&gt;</a:t>
            </a:r>
          </a:p>
          <a:p>
            <a:endParaRPr lang="en-US" sz="600" b="1" dirty="0"/>
          </a:p>
          <a:p>
            <a:r>
              <a:rPr lang="en-US" b="1" dirty="0"/>
              <a:t>map</a:t>
            </a:r>
            <a:r>
              <a:rPr lang="en-US" dirty="0"/>
              <a:t>&lt;</a:t>
            </a:r>
            <a:r>
              <a:rPr lang="en-US" dirty="0" err="1"/>
              <a:t>string,int</a:t>
            </a:r>
            <a:r>
              <a:rPr lang="en-US" dirty="0"/>
              <a:t>&gt; m;</a:t>
            </a:r>
          </a:p>
          <a:p>
            <a:r>
              <a:rPr lang="en-US" dirty="0" err="1"/>
              <a:t>m.</a:t>
            </a:r>
            <a:r>
              <a:rPr lang="en-US" b="1" dirty="0" err="1"/>
              <a:t>insert</a:t>
            </a:r>
            <a:r>
              <a:rPr lang="en-US" dirty="0"/>
              <a:t>( </a:t>
            </a:r>
            <a:r>
              <a:rPr lang="en-US" b="1" dirty="0"/>
              <a:t>pair</a:t>
            </a:r>
            <a:r>
              <a:rPr lang="en-US" dirty="0"/>
              <a:t>{ "</a:t>
            </a:r>
            <a:r>
              <a:rPr lang="en-US" dirty="0" err="1"/>
              <a:t>jedna</a:t>
            </a:r>
            <a:r>
              <a:rPr lang="en-US" dirty="0"/>
              <a:t>", 1});</a:t>
            </a:r>
            <a:endParaRPr lang="cs-CZ" dirty="0"/>
          </a:p>
          <a:p>
            <a:endParaRPr lang="en-US" sz="600" b="1" dirty="0"/>
          </a:p>
          <a:p>
            <a:r>
              <a:rPr lang="en-US" b="1" dirty="0"/>
              <a:t>auto</a:t>
            </a:r>
            <a:r>
              <a:rPr lang="en-US" dirty="0"/>
              <a:t> it = m.</a:t>
            </a:r>
            <a:r>
              <a:rPr lang="cs-CZ" b="1" dirty="0"/>
              <a:t>find</a:t>
            </a:r>
            <a:r>
              <a:rPr lang="en-US" dirty="0"/>
              <a:t>( "</a:t>
            </a:r>
            <a:r>
              <a:rPr lang="en-US" dirty="0" err="1"/>
              <a:t>jedna</a:t>
            </a:r>
            <a:r>
              <a:rPr lang="en-US" dirty="0"/>
              <a:t>");</a:t>
            </a:r>
            <a:endParaRPr lang="cs-CZ" dirty="0"/>
          </a:p>
          <a:p>
            <a:r>
              <a:rPr lang="cs-CZ" dirty="0"/>
              <a:t>if</a:t>
            </a:r>
            <a:r>
              <a:rPr lang="en-US" dirty="0"/>
              <a:t>( it </a:t>
            </a:r>
            <a:r>
              <a:rPr lang="en-US" b="1" dirty="0"/>
              <a:t>!=</a:t>
            </a:r>
            <a:r>
              <a:rPr lang="en-US" dirty="0"/>
              <a:t> </a:t>
            </a:r>
            <a:r>
              <a:rPr lang="en-US" dirty="0" err="1"/>
              <a:t>m.</a:t>
            </a:r>
            <a:r>
              <a:rPr lang="en-US" b="1" dirty="0" err="1"/>
              <a:t>end</a:t>
            </a:r>
            <a:r>
              <a:rPr lang="en-US" dirty="0"/>
              <a:t>())</a:t>
            </a:r>
          </a:p>
          <a:p>
            <a:r>
              <a:rPr lang="en-US" dirty="0"/>
              <a:t>  *it = ....;</a:t>
            </a:r>
          </a:p>
          <a:p>
            <a:endParaRPr lang="en-US" sz="600" dirty="0"/>
          </a:p>
          <a:p>
            <a:r>
              <a:rPr lang="en-US" dirty="0"/>
              <a:t>m</a:t>
            </a:r>
            <a:r>
              <a:rPr lang="en-US" b="1" dirty="0"/>
              <a:t>[</a:t>
            </a:r>
            <a:r>
              <a:rPr lang="en-US" dirty="0"/>
              <a:t>"</a:t>
            </a:r>
            <a:r>
              <a:rPr lang="en-US" dirty="0" err="1"/>
              <a:t>dva</a:t>
            </a:r>
            <a:r>
              <a:rPr lang="en-US" dirty="0"/>
              <a:t>"</a:t>
            </a:r>
            <a:r>
              <a:rPr lang="en-US" b="1" dirty="0"/>
              <a:t>]</a:t>
            </a:r>
            <a:r>
              <a:rPr lang="en-US" dirty="0"/>
              <a:t> = 2;</a:t>
            </a:r>
          </a:p>
          <a:p>
            <a:endParaRPr lang="en-US" sz="600" dirty="0"/>
          </a:p>
          <a:p>
            <a:r>
              <a:rPr lang="en-US" dirty="0" err="1"/>
              <a:t>cout</a:t>
            </a:r>
            <a:r>
              <a:rPr lang="en-US" dirty="0"/>
              <a:t> &lt;&lt; it-&gt;</a:t>
            </a:r>
            <a:r>
              <a:rPr lang="en-US" b="1" dirty="0"/>
              <a:t>first</a:t>
            </a:r>
            <a:r>
              <a:rPr lang="en-US" dirty="0"/>
              <a:t> &lt;&lt; it-&gt;</a:t>
            </a:r>
            <a:r>
              <a:rPr lang="en-US" b="1" dirty="0"/>
              <a:t>second;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4026" y="753287"/>
            <a:ext cx="3381946" cy="1846659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/>
              <a:t>#include &lt;vector&gt; </a:t>
            </a:r>
            <a:r>
              <a:rPr lang="cs-CZ" dirty="0"/>
              <a:t> .. </a:t>
            </a:r>
            <a:r>
              <a:rPr lang="en-US" dirty="0"/>
              <a:t>list, map, ..</a:t>
            </a:r>
          </a:p>
          <a:p>
            <a:endParaRPr lang="en-US" sz="600" dirty="0"/>
          </a:p>
          <a:p>
            <a:r>
              <a:rPr lang="cs-CZ" dirty="0"/>
              <a:t>vector&lt;int&gt; pole</a:t>
            </a:r>
            <a:r>
              <a:rPr lang="en-US" dirty="0"/>
              <a:t> { 0, 10, 20 };</a:t>
            </a:r>
          </a:p>
          <a:p>
            <a:r>
              <a:rPr lang="en-US" dirty="0" err="1"/>
              <a:t>pole.push_back</a:t>
            </a:r>
            <a:r>
              <a:rPr lang="en-US" dirty="0"/>
              <a:t>( 30);</a:t>
            </a:r>
          </a:p>
          <a:p>
            <a:r>
              <a:rPr lang="en-US" dirty="0"/>
              <a:t>x = pole[</a:t>
            </a:r>
            <a:r>
              <a:rPr lang="cs-CZ" dirty="0"/>
              <a:t>3</a:t>
            </a:r>
            <a:r>
              <a:rPr lang="en-US" dirty="0"/>
              <a:t>];</a:t>
            </a:r>
          </a:p>
          <a:p>
            <a:endParaRPr lang="en-US" sz="700" dirty="0"/>
          </a:p>
          <a:p>
            <a:r>
              <a:rPr lang="en-US" dirty="0">
                <a:solidFill>
                  <a:srgbClr val="FF0000"/>
                </a:solidFill>
              </a:rPr>
              <a:t>x = pole[99]</a:t>
            </a:r>
          </a:p>
          <a:p>
            <a:endParaRPr lang="en-US" sz="600" dirty="0"/>
          </a:p>
          <a:p>
            <a:r>
              <a:rPr lang="cs-CZ" dirty="0"/>
              <a:t>for( auto</a:t>
            </a:r>
            <a:r>
              <a:rPr lang="en-US" dirty="0"/>
              <a:t>&amp;&amp; </a:t>
            </a:r>
            <a:r>
              <a:rPr lang="cs-CZ" dirty="0"/>
              <a:t>x</a:t>
            </a:r>
            <a:r>
              <a:rPr lang="en-US" dirty="0"/>
              <a:t> :</a:t>
            </a:r>
            <a:r>
              <a:rPr lang="cs-CZ" dirty="0"/>
              <a:t> pole)</a:t>
            </a:r>
          </a:p>
          <a:p>
            <a:r>
              <a:rPr lang="cs-CZ" dirty="0"/>
              <a:t>  x </a:t>
            </a:r>
            <a:r>
              <a:rPr lang="en-US" dirty="0"/>
              <a:t>*= 2</a:t>
            </a:r>
            <a:r>
              <a:rPr lang="cs-CZ" dirty="0"/>
              <a:t>;</a:t>
            </a:r>
            <a:endParaRPr lang="en-US" dirty="0"/>
          </a:p>
        </p:txBody>
      </p:sp>
      <p:sp>
        <p:nvSpPr>
          <p:cNvPr id="16" name="Rounded Rectangular Callout 15"/>
          <p:cNvSpPr/>
          <p:nvPr/>
        </p:nvSpPr>
        <p:spPr>
          <a:xfrm>
            <a:off x="3962399" y="801676"/>
            <a:ext cx="1697078" cy="369533"/>
          </a:xfrm>
          <a:prstGeom prst="wedgeRoundRectCallout">
            <a:avLst>
              <a:gd name="adj1" fmla="val -86147"/>
              <a:gd name="adj2" fmla="val 52614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+mj-lt"/>
              </a:rPr>
              <a:t>i</a:t>
            </a:r>
            <a:r>
              <a:rPr lang="en-US" sz="1400" dirty="0" err="1">
                <a:solidFill>
                  <a:srgbClr val="456A1C"/>
                </a:solidFill>
                <a:latin typeface="+mj-lt"/>
              </a:rPr>
              <a:t>nitializers</a:t>
            </a:r>
            <a:endParaRPr lang="cs-CZ" sz="1400" dirty="0">
              <a:solidFill>
                <a:srgbClr val="456A1C"/>
              </a:solidFill>
              <a:latin typeface="+mj-lt"/>
            </a:endParaRPr>
          </a:p>
        </p:txBody>
      </p:sp>
      <p:sp>
        <p:nvSpPr>
          <p:cNvPr id="17" name="Rounded Rectangular Callout 16"/>
          <p:cNvSpPr/>
          <p:nvPr/>
        </p:nvSpPr>
        <p:spPr>
          <a:xfrm>
            <a:off x="3962399" y="1288930"/>
            <a:ext cx="1697078" cy="340135"/>
          </a:xfrm>
          <a:prstGeom prst="wedgeRoundRectCallout">
            <a:avLst>
              <a:gd name="adj1" fmla="val -142840"/>
              <a:gd name="adj2" fmla="val -17409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+mj-lt"/>
              </a:rPr>
              <a:t>př</a:t>
            </a:r>
            <a:r>
              <a:rPr lang="en-US" sz="1400" dirty="0">
                <a:solidFill>
                  <a:srgbClr val="456A1C"/>
                </a:solidFill>
                <a:latin typeface="+mj-lt"/>
              </a:rPr>
              <a:t>id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á</a:t>
            </a:r>
            <a:r>
              <a:rPr lang="en-US" sz="1400" dirty="0">
                <a:solidFill>
                  <a:srgbClr val="456A1C"/>
                </a:solidFill>
                <a:latin typeface="+mj-lt"/>
              </a:rPr>
              <a:t>n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í</a:t>
            </a:r>
            <a:r>
              <a:rPr lang="en-US" sz="1400" dirty="0">
                <a:solidFill>
                  <a:srgbClr val="456A1C"/>
                </a:solidFill>
                <a:latin typeface="+mj-lt"/>
              </a:rPr>
              <a:t> 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z</a:t>
            </a:r>
            <a:r>
              <a:rPr lang="en-US" sz="1400" dirty="0">
                <a:solidFill>
                  <a:srgbClr val="456A1C"/>
                </a:solidFill>
                <a:latin typeface="+mj-lt"/>
              </a:rPr>
              <a:t>a </a:t>
            </a:r>
            <a:r>
              <a:rPr lang="en-US" sz="1400" dirty="0" err="1">
                <a:solidFill>
                  <a:srgbClr val="456A1C"/>
                </a:solidFill>
                <a:latin typeface="+mj-lt"/>
              </a:rPr>
              <a:t>konec</a:t>
            </a:r>
            <a:endParaRPr lang="cs-CZ" sz="1400" dirty="0">
              <a:solidFill>
                <a:srgbClr val="456A1C"/>
              </a:solidFill>
              <a:latin typeface="+mj-lt"/>
            </a:endParaRPr>
          </a:p>
        </p:txBody>
      </p:sp>
      <p:sp>
        <p:nvSpPr>
          <p:cNvPr id="22" name="Rounded Rectangular Callout 21"/>
          <p:cNvSpPr/>
          <p:nvPr/>
        </p:nvSpPr>
        <p:spPr>
          <a:xfrm>
            <a:off x="3983076" y="1746501"/>
            <a:ext cx="2824124" cy="510610"/>
          </a:xfrm>
          <a:prstGeom prst="wedgeRoundRectCallout">
            <a:avLst>
              <a:gd name="adj1" fmla="val -179791"/>
              <a:gd name="adj2" fmla="val -1378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rgbClr val="456A1C"/>
                </a:solidFill>
                <a:latin typeface="+mj-lt"/>
              </a:rPr>
              <a:t>nen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í </a:t>
            </a:r>
            <a:r>
              <a:rPr lang="en-US" sz="1400" dirty="0" err="1">
                <a:solidFill>
                  <a:srgbClr val="456A1C"/>
                </a:solidFill>
                <a:latin typeface="+mj-lt"/>
              </a:rPr>
              <a:t>kontrola</a:t>
            </a:r>
            <a:r>
              <a:rPr lang="en-US" sz="1400" dirty="0">
                <a:solidFill>
                  <a:srgbClr val="456A1C"/>
                </a:solidFill>
                <a:latin typeface="+mj-lt"/>
              </a:rPr>
              <a:t> </a:t>
            </a:r>
            <a:r>
              <a:rPr lang="en-US" sz="1400" dirty="0" err="1">
                <a:solidFill>
                  <a:srgbClr val="456A1C"/>
                </a:solidFill>
                <a:latin typeface="+mj-lt"/>
              </a:rPr>
              <a:t>mez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í, přístup mimo </a:t>
            </a:r>
            <a:r>
              <a:rPr lang="cs-CZ" sz="1400" dirty="0">
                <a:solidFill>
                  <a:srgbClr val="FF0000"/>
                </a:solidFill>
                <a:latin typeface="+mj-lt"/>
              </a:rPr>
              <a:t>není definován</a:t>
            </a:r>
          </a:p>
        </p:txBody>
      </p:sp>
      <p:sp>
        <p:nvSpPr>
          <p:cNvPr id="23" name="Rounded Rectangular Callout 22"/>
          <p:cNvSpPr/>
          <p:nvPr/>
        </p:nvSpPr>
        <p:spPr>
          <a:xfrm>
            <a:off x="2300747" y="3260173"/>
            <a:ext cx="1531857" cy="558909"/>
          </a:xfrm>
          <a:prstGeom prst="wedgeRoundRectCallout">
            <a:avLst>
              <a:gd name="adj1" fmla="val 68643"/>
              <a:gd name="adj2" fmla="val 46926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+mj-lt"/>
              </a:rPr>
              <a:t>přidání do mapy</a:t>
            </a:r>
            <a:endParaRPr lang="en-US" sz="1400" dirty="0">
              <a:solidFill>
                <a:srgbClr val="456A1C"/>
              </a:solidFill>
              <a:latin typeface="+mj-lt"/>
            </a:endParaRPr>
          </a:p>
          <a:p>
            <a:pPr algn="ctr"/>
            <a:r>
              <a:rPr lang="cs-CZ" sz="1400" dirty="0">
                <a:solidFill>
                  <a:srgbClr val="456A1C"/>
                </a:solidFill>
                <a:latin typeface="+mj-lt"/>
              </a:rPr>
              <a:t>v</a:t>
            </a:r>
            <a:r>
              <a:rPr lang="en-US" sz="1400" dirty="0" err="1">
                <a:solidFill>
                  <a:srgbClr val="456A1C"/>
                </a:solidFill>
                <a:latin typeface="+mj-lt"/>
              </a:rPr>
              <a:t>ytvo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ření pairu</a:t>
            </a:r>
          </a:p>
        </p:txBody>
      </p:sp>
      <p:sp>
        <p:nvSpPr>
          <p:cNvPr id="24" name="Rounded Rectangular Callout 23"/>
          <p:cNvSpPr/>
          <p:nvPr/>
        </p:nvSpPr>
        <p:spPr>
          <a:xfrm>
            <a:off x="2026849" y="4769923"/>
            <a:ext cx="1805755" cy="558909"/>
          </a:xfrm>
          <a:prstGeom prst="wedgeRoundRectCallout">
            <a:avLst>
              <a:gd name="adj1" fmla="val 64807"/>
              <a:gd name="adj2" fmla="val -22057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rgbClr val="456A1C"/>
                </a:solidFill>
                <a:latin typeface="+mj-lt"/>
              </a:rPr>
              <a:t>vyhled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ání a změna</a:t>
            </a:r>
            <a:br>
              <a:rPr lang="cs-CZ" sz="1400" dirty="0">
                <a:solidFill>
                  <a:srgbClr val="456A1C"/>
                </a:solidFill>
                <a:latin typeface="+mj-lt"/>
              </a:rPr>
            </a:br>
            <a:r>
              <a:rPr lang="cs-CZ" sz="1400" i="1" dirty="0">
                <a:solidFill>
                  <a:srgbClr val="456A1C"/>
                </a:solidFill>
                <a:latin typeface="+mj-lt"/>
              </a:rPr>
              <a:t>nebo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 vložení hodnoty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1310499" y="3993612"/>
            <a:ext cx="2522105" cy="601781"/>
          </a:xfrm>
          <a:prstGeom prst="wedgeRoundRectCallout">
            <a:avLst>
              <a:gd name="adj1" fmla="val 61473"/>
              <a:gd name="adj2" fmla="val -8310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+mj-lt"/>
              </a:rPr>
              <a:t>iterator - </a:t>
            </a:r>
            <a:r>
              <a:rPr lang="en-US" sz="1400" dirty="0" err="1">
                <a:solidFill>
                  <a:srgbClr val="456A1C"/>
                </a:solidFill>
                <a:latin typeface="+mj-lt"/>
              </a:rPr>
              <a:t>typov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á dedukce</a:t>
            </a:r>
          </a:p>
          <a:p>
            <a:pPr algn="ctr"/>
            <a:r>
              <a:rPr lang="cs-CZ" sz="1400" i="1" dirty="0">
                <a:solidFill>
                  <a:srgbClr val="456A1C"/>
                </a:solidFill>
                <a:latin typeface="+mj-lt"/>
              </a:rPr>
              <a:t>map</a:t>
            </a:r>
            <a:r>
              <a:rPr lang="en-US" sz="1400" i="1" dirty="0">
                <a:solidFill>
                  <a:srgbClr val="456A1C"/>
                </a:solidFill>
                <a:latin typeface="+mj-lt"/>
              </a:rPr>
              <a:t>&lt;</a:t>
            </a:r>
            <a:r>
              <a:rPr lang="cs-CZ" sz="1400" i="1" dirty="0">
                <a:solidFill>
                  <a:srgbClr val="456A1C"/>
                </a:solidFill>
                <a:latin typeface="+mj-lt"/>
              </a:rPr>
              <a:t>string,int</a:t>
            </a:r>
            <a:r>
              <a:rPr lang="en-US" sz="1400" i="1" dirty="0">
                <a:solidFill>
                  <a:srgbClr val="456A1C"/>
                </a:solidFill>
                <a:latin typeface="+mj-lt"/>
              </a:rPr>
              <a:t>&gt;::</a:t>
            </a:r>
            <a:r>
              <a:rPr lang="cs-CZ" sz="1400" i="1" dirty="0">
                <a:solidFill>
                  <a:srgbClr val="456A1C"/>
                </a:solidFill>
                <a:latin typeface="+mj-lt"/>
              </a:rPr>
              <a:t>const</a:t>
            </a:r>
            <a:r>
              <a:rPr lang="en-US" sz="1400" i="1" dirty="0">
                <a:solidFill>
                  <a:srgbClr val="456A1C"/>
                </a:solidFill>
                <a:latin typeface="+mj-lt"/>
              </a:rPr>
              <a:t>_</a:t>
            </a:r>
            <a:r>
              <a:rPr lang="cs-CZ" sz="1400" i="1" dirty="0">
                <a:solidFill>
                  <a:srgbClr val="456A1C"/>
                </a:solidFill>
                <a:latin typeface="+mj-lt"/>
              </a:rPr>
              <a:t>iterator</a:t>
            </a:r>
          </a:p>
        </p:txBody>
      </p:sp>
      <p:sp>
        <p:nvSpPr>
          <p:cNvPr id="20" name="Rounded Rectangular Callout 19"/>
          <p:cNvSpPr/>
          <p:nvPr/>
        </p:nvSpPr>
        <p:spPr>
          <a:xfrm>
            <a:off x="3962399" y="2354760"/>
            <a:ext cx="1697077" cy="338784"/>
          </a:xfrm>
          <a:prstGeom prst="wedgeRoundRectCallout">
            <a:avLst>
              <a:gd name="adj1" fmla="val -139215"/>
              <a:gd name="adj2" fmla="val -92321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+mj-lt"/>
              </a:rPr>
              <a:t>cyklus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57999" y="1755067"/>
            <a:ext cx="952500" cy="308589"/>
            <a:chOff x="533400" y="2129812"/>
            <a:chExt cx="952500" cy="308589"/>
          </a:xfrm>
        </p:grpSpPr>
        <p:cxnSp>
          <p:nvCxnSpPr>
            <p:cNvPr id="3" name="Straight Connector 2"/>
            <p:cNvCxnSpPr/>
            <p:nvPr/>
          </p:nvCxnSpPr>
          <p:spPr>
            <a:xfrm flipH="1">
              <a:off x="533400" y="2129812"/>
              <a:ext cx="952500" cy="308588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 flipV="1">
              <a:off x="533400" y="2129812"/>
              <a:ext cx="952500" cy="308589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ounded Rectangular Callout 25"/>
          <p:cNvSpPr/>
          <p:nvPr/>
        </p:nvSpPr>
        <p:spPr>
          <a:xfrm>
            <a:off x="7321710" y="4595393"/>
            <a:ext cx="1374746" cy="582219"/>
          </a:xfrm>
          <a:prstGeom prst="wedgeRoundRectCallout">
            <a:avLst>
              <a:gd name="adj1" fmla="val -165546"/>
              <a:gd name="adj2" fmla="val -33938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+mj-lt"/>
              </a:rPr>
              <a:t>p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řístup k </a:t>
            </a:r>
            <a:r>
              <a:rPr lang="en-US" sz="1400" dirty="0" err="1">
                <a:solidFill>
                  <a:srgbClr val="456A1C"/>
                </a:solidFill>
                <a:latin typeface="+mj-lt"/>
              </a:rPr>
              <a:t>prvk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u přes iterátor</a:t>
            </a:r>
          </a:p>
        </p:txBody>
      </p:sp>
      <p:sp>
        <p:nvSpPr>
          <p:cNvPr id="29" name="Rounded Rectangular Callout 28"/>
          <p:cNvSpPr/>
          <p:nvPr/>
        </p:nvSpPr>
        <p:spPr>
          <a:xfrm>
            <a:off x="5792368" y="5753650"/>
            <a:ext cx="1257124" cy="582219"/>
          </a:xfrm>
          <a:prstGeom prst="wedgeRoundRectCallout">
            <a:avLst>
              <a:gd name="adj1" fmla="val -62548"/>
              <a:gd name="adj2" fmla="val -113380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rgbClr val="456A1C"/>
                </a:solidFill>
                <a:latin typeface="+mj-lt"/>
              </a:rPr>
              <a:t>prvkem</a:t>
            </a:r>
            <a:r>
              <a:rPr lang="en-US" sz="1400" dirty="0">
                <a:solidFill>
                  <a:srgbClr val="456A1C"/>
                </a:solidFill>
                <a:latin typeface="+mj-lt"/>
              </a:rPr>
              <a:t> </a:t>
            </a:r>
            <a:r>
              <a:rPr lang="en-US" sz="1400" dirty="0" err="1">
                <a:solidFill>
                  <a:srgbClr val="456A1C"/>
                </a:solidFill>
                <a:latin typeface="+mj-lt"/>
              </a:rPr>
              <a:t>mapy</a:t>
            </a:r>
            <a:br>
              <a:rPr lang="cs-CZ" sz="1400" dirty="0">
                <a:solidFill>
                  <a:srgbClr val="456A1C"/>
                </a:solidFill>
                <a:latin typeface="+mj-lt"/>
              </a:rPr>
            </a:br>
            <a:r>
              <a:rPr lang="en-US" sz="1400" dirty="0">
                <a:solidFill>
                  <a:srgbClr val="456A1C"/>
                </a:solidFill>
                <a:latin typeface="+mj-lt"/>
              </a:rPr>
              <a:t> je pair</a:t>
            </a:r>
            <a:endParaRPr lang="cs-CZ" sz="1400" dirty="0">
              <a:solidFill>
                <a:srgbClr val="456A1C"/>
              </a:solidFill>
              <a:latin typeface="+mj-lt"/>
            </a:endParaRPr>
          </a:p>
        </p:txBody>
      </p:sp>
      <p:sp>
        <p:nvSpPr>
          <p:cNvPr id="30" name="Rounded Rectangular Callout 29"/>
          <p:cNvSpPr/>
          <p:nvPr/>
        </p:nvSpPr>
        <p:spPr>
          <a:xfrm>
            <a:off x="7321709" y="4211832"/>
            <a:ext cx="1374746" cy="327784"/>
          </a:xfrm>
          <a:prstGeom prst="wedgeRoundRectCallout">
            <a:avLst>
              <a:gd name="adj1" fmla="val -139962"/>
              <a:gd name="adj2" fmla="val 18514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rgbClr val="456A1C"/>
                </a:solidFill>
                <a:latin typeface="+mj-lt"/>
              </a:rPr>
              <a:t>kontrola</a:t>
            </a:r>
            <a:r>
              <a:rPr lang="en-US" sz="1400" dirty="0">
                <a:solidFill>
                  <a:srgbClr val="456A1C"/>
                </a:solidFill>
                <a:latin typeface="+mj-lt"/>
              </a:rPr>
              <a:t>!!!</a:t>
            </a:r>
            <a:endParaRPr lang="cs-CZ" sz="1400" dirty="0">
              <a:solidFill>
                <a:srgbClr val="456A1C"/>
              </a:solidFill>
              <a:latin typeface="+mj-lt"/>
            </a:endParaRPr>
          </a:p>
        </p:txBody>
      </p:sp>
      <p:sp>
        <p:nvSpPr>
          <p:cNvPr id="31" name="Title 2"/>
          <p:cNvSpPr txBox="1">
            <a:spLocks/>
          </p:cNvSpPr>
          <p:nvPr/>
        </p:nvSpPr>
        <p:spPr>
          <a:xfrm>
            <a:off x="0" y="0"/>
            <a:ext cx="9144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err="1"/>
              <a:t>Základní</a:t>
            </a:r>
            <a:r>
              <a:rPr lang="en-US" sz="2400" dirty="0"/>
              <a:t> </a:t>
            </a:r>
            <a:r>
              <a:rPr lang="en-US" sz="2400" dirty="0" err="1"/>
              <a:t>práce</a:t>
            </a:r>
            <a:r>
              <a:rPr lang="en-US" sz="2400" dirty="0"/>
              <a:t> s </a:t>
            </a:r>
            <a:r>
              <a:rPr lang="en-US" sz="2400" dirty="0" err="1"/>
              <a:t>kontejnery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17238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3" grpId="0" animBg="1"/>
      <p:bldP spid="24" grpId="0" animBg="1"/>
      <p:bldP spid="14" grpId="0" animBg="1"/>
      <p:bldP spid="26" grpId="0" animBg="1"/>
      <p:bldP spid="29" grpId="0" animBg="1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837" y="889509"/>
            <a:ext cx="4454226" cy="892552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/>
              <a:t>vector&lt;int&gt; pole</a:t>
            </a:r>
            <a:r>
              <a:rPr lang="en-US" dirty="0"/>
              <a:t>;</a:t>
            </a:r>
          </a:p>
          <a:p>
            <a:r>
              <a:rPr lang="cs-CZ" dirty="0"/>
              <a:t>vector&lt;int&gt;::</a:t>
            </a:r>
            <a:r>
              <a:rPr lang="en-US" b="1" dirty="0"/>
              <a:t>const_</a:t>
            </a:r>
            <a:r>
              <a:rPr lang="cs-CZ" b="1" dirty="0"/>
              <a:t>iterator </a:t>
            </a:r>
            <a:r>
              <a:rPr lang="cs-CZ" dirty="0"/>
              <a:t>i;</a:t>
            </a:r>
          </a:p>
          <a:p>
            <a:r>
              <a:rPr lang="cs-CZ" dirty="0"/>
              <a:t>for( i = pole.</a:t>
            </a:r>
            <a:r>
              <a:rPr lang="cs-CZ" b="1" dirty="0"/>
              <a:t>cbegin</a:t>
            </a:r>
            <a:r>
              <a:rPr lang="cs-CZ" dirty="0"/>
              <a:t>(); i != pole.</a:t>
            </a:r>
            <a:r>
              <a:rPr lang="en-US" b="1" dirty="0"/>
              <a:t>c</a:t>
            </a:r>
            <a:r>
              <a:rPr lang="cs-CZ" b="1" dirty="0"/>
              <a:t>end</a:t>
            </a:r>
            <a:r>
              <a:rPr lang="cs-CZ" dirty="0"/>
              <a:t>(); ++i)</a:t>
            </a:r>
          </a:p>
          <a:p>
            <a:r>
              <a:rPr lang="cs-CZ" dirty="0"/>
              <a:t>  cout &lt;&lt; </a:t>
            </a:r>
            <a:r>
              <a:rPr lang="cs-CZ" b="1" dirty="0"/>
              <a:t>*</a:t>
            </a:r>
            <a:r>
              <a:rPr lang="cs-CZ" dirty="0"/>
              <a:t>i;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604010" y="3338119"/>
            <a:ext cx="2145779" cy="692497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/>
              <a:t>vector&lt;int&gt; pole</a:t>
            </a:r>
            <a:r>
              <a:rPr lang="en-US" dirty="0"/>
              <a:t>;</a:t>
            </a:r>
          </a:p>
          <a:p>
            <a:r>
              <a:rPr lang="cs-CZ" dirty="0"/>
              <a:t>for( </a:t>
            </a:r>
            <a:r>
              <a:rPr lang="cs-CZ" b="1" dirty="0"/>
              <a:t>auto</a:t>
            </a:r>
            <a:r>
              <a:rPr lang="en-US" b="1" dirty="0"/>
              <a:t>&amp;&amp; x</a:t>
            </a:r>
            <a:r>
              <a:rPr lang="cs-CZ" b="1" dirty="0"/>
              <a:t> </a:t>
            </a:r>
            <a:r>
              <a:rPr lang="en-US" dirty="0"/>
              <a:t>: </a:t>
            </a:r>
            <a:r>
              <a:rPr lang="cs-CZ" dirty="0"/>
              <a:t>pole)</a:t>
            </a:r>
          </a:p>
          <a:p>
            <a:r>
              <a:rPr lang="cs-CZ" dirty="0"/>
              <a:t>  cout &lt;&lt; </a:t>
            </a:r>
            <a:r>
              <a:rPr lang="en-US" b="1" dirty="0"/>
              <a:t>x</a:t>
            </a:r>
            <a:r>
              <a:rPr lang="cs-CZ" dirty="0"/>
              <a:t>;</a:t>
            </a:r>
            <a:endParaRPr lang="en-US" dirty="0"/>
          </a:p>
        </p:txBody>
      </p:sp>
      <p:sp>
        <p:nvSpPr>
          <p:cNvPr id="22" name="Rounded Rectangular Callout 21"/>
          <p:cNvSpPr/>
          <p:nvPr/>
        </p:nvSpPr>
        <p:spPr>
          <a:xfrm>
            <a:off x="3100344" y="583982"/>
            <a:ext cx="1471656" cy="457200"/>
          </a:xfrm>
          <a:prstGeom prst="wedgeRoundRectCallout">
            <a:avLst>
              <a:gd name="adj1" fmla="val -44249"/>
              <a:gd name="adj2" fmla="val 111996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+mj-lt"/>
              </a:rPr>
              <a:t>cyklus s iterátory</a:t>
            </a:r>
          </a:p>
        </p:txBody>
      </p:sp>
      <p:sp>
        <p:nvSpPr>
          <p:cNvPr id="18" name="Rounded Rectangular Callout 17"/>
          <p:cNvSpPr/>
          <p:nvPr/>
        </p:nvSpPr>
        <p:spPr>
          <a:xfrm>
            <a:off x="2317604" y="3511039"/>
            <a:ext cx="2040972" cy="556736"/>
          </a:xfrm>
          <a:prstGeom prst="wedgeRoundRectCallout">
            <a:avLst>
              <a:gd name="adj1" fmla="val 61145"/>
              <a:gd name="adj2" fmla="val -19820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+mj-lt"/>
              </a:rPr>
              <a:t>range</a:t>
            </a:r>
            <a:r>
              <a:rPr lang="en-US" sz="1400" dirty="0">
                <a:solidFill>
                  <a:srgbClr val="456A1C"/>
                </a:solidFill>
                <a:latin typeface="+mj-lt"/>
              </a:rPr>
              <a:t>-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based for</a:t>
            </a:r>
            <a:endParaRPr lang="en-US" sz="1400" dirty="0">
              <a:solidFill>
                <a:srgbClr val="456A1C"/>
              </a:solidFill>
              <a:latin typeface="+mj-lt"/>
            </a:endParaRPr>
          </a:p>
          <a:p>
            <a:pPr algn="ctr"/>
            <a:r>
              <a:rPr lang="en-US" sz="1400" dirty="0" err="1">
                <a:solidFill>
                  <a:srgbClr val="456A1C"/>
                </a:solidFill>
                <a:latin typeface="+mj-lt"/>
              </a:rPr>
              <a:t>pouze</a:t>
            </a:r>
            <a:r>
              <a:rPr lang="en-US" sz="1400" dirty="0">
                <a:solidFill>
                  <a:srgbClr val="456A1C"/>
                </a:solidFill>
                <a:latin typeface="+mj-lt"/>
              </a:rPr>
              <a:t> pro </a:t>
            </a:r>
            <a:r>
              <a:rPr lang="en-US" sz="1400" dirty="0" err="1">
                <a:solidFill>
                  <a:srgbClr val="456A1C"/>
                </a:solidFill>
                <a:latin typeface="+mj-lt"/>
              </a:rPr>
              <a:t>cel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ý kontejner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67471" y="2348141"/>
            <a:ext cx="4882061" cy="692497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/>
              <a:t>vector&lt;int&gt; pole</a:t>
            </a:r>
            <a:r>
              <a:rPr lang="en-US" dirty="0"/>
              <a:t>;</a:t>
            </a:r>
          </a:p>
          <a:p>
            <a:r>
              <a:rPr lang="cs-CZ" dirty="0"/>
              <a:t>for( </a:t>
            </a:r>
            <a:r>
              <a:rPr lang="cs-CZ" b="1" dirty="0"/>
              <a:t>auto</a:t>
            </a:r>
            <a:r>
              <a:rPr lang="en-US" dirty="0"/>
              <a:t> </a:t>
            </a:r>
            <a:r>
              <a:rPr lang="cs-CZ" dirty="0"/>
              <a:t>i = pole.</a:t>
            </a:r>
            <a:r>
              <a:rPr lang="cs-CZ" b="1" dirty="0"/>
              <a:t>cbegin</a:t>
            </a:r>
            <a:r>
              <a:rPr lang="cs-CZ" dirty="0"/>
              <a:t>(); i != pole.cend(); ++i)</a:t>
            </a:r>
          </a:p>
          <a:p>
            <a:r>
              <a:rPr lang="cs-CZ" dirty="0"/>
              <a:t>  cout &lt;&lt; </a:t>
            </a:r>
            <a:r>
              <a:rPr lang="en-US" dirty="0"/>
              <a:t>*</a:t>
            </a:r>
            <a:r>
              <a:rPr lang="cs-CZ" dirty="0"/>
              <a:t>i;</a:t>
            </a:r>
            <a:endParaRPr lang="en-US" dirty="0"/>
          </a:p>
        </p:txBody>
      </p:sp>
      <p:sp>
        <p:nvSpPr>
          <p:cNvPr id="20" name="Rounded Rectangular Callout 19"/>
          <p:cNvSpPr/>
          <p:nvPr/>
        </p:nvSpPr>
        <p:spPr>
          <a:xfrm>
            <a:off x="405598" y="3040638"/>
            <a:ext cx="1404461" cy="556736"/>
          </a:xfrm>
          <a:prstGeom prst="wedgeRoundRectCallout">
            <a:avLst>
              <a:gd name="adj1" fmla="val 81562"/>
              <a:gd name="adj2" fmla="val -89815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+mj-lt"/>
              </a:rPr>
              <a:t>auto</a:t>
            </a:r>
            <a:br>
              <a:rPr lang="cs-CZ" sz="1400" dirty="0">
                <a:solidFill>
                  <a:srgbClr val="456A1C"/>
                </a:solidFill>
                <a:latin typeface="+mj-lt"/>
              </a:rPr>
            </a:br>
            <a:r>
              <a:rPr lang="cs-CZ" sz="1400" dirty="0">
                <a:solidFill>
                  <a:srgbClr val="456A1C"/>
                </a:solidFill>
                <a:latin typeface="+mj-lt"/>
              </a:rPr>
              <a:t>typová </a:t>
            </a:r>
            <a:r>
              <a:rPr lang="en-US" sz="1400" dirty="0" err="1">
                <a:solidFill>
                  <a:srgbClr val="456A1C"/>
                </a:solidFill>
                <a:latin typeface="+mj-lt"/>
              </a:rPr>
              <a:t>deduk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ce</a:t>
            </a:r>
          </a:p>
        </p:txBody>
      </p:sp>
      <p:sp>
        <p:nvSpPr>
          <p:cNvPr id="28" name="Rounded Rectangular Callout 27"/>
          <p:cNvSpPr/>
          <p:nvPr/>
        </p:nvSpPr>
        <p:spPr>
          <a:xfrm>
            <a:off x="6140339" y="4126529"/>
            <a:ext cx="152400" cy="76362"/>
          </a:xfrm>
          <a:prstGeom prst="wedgeRoundRectCallout">
            <a:avLst>
              <a:gd name="adj1" fmla="val -229444"/>
              <a:gd name="adj2" fmla="val -203190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 dirty="0">
              <a:solidFill>
                <a:srgbClr val="456A1C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2398" y="4423209"/>
            <a:ext cx="3112498" cy="692497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b="1" dirty="0"/>
              <a:t>map</a:t>
            </a:r>
            <a:r>
              <a:rPr lang="cs-CZ" dirty="0"/>
              <a:t>&lt;</a:t>
            </a:r>
            <a:r>
              <a:rPr lang="en-US" dirty="0"/>
              <a:t>string,</a:t>
            </a:r>
            <a:r>
              <a:rPr lang="cs-CZ" dirty="0"/>
              <a:t>int&gt; </a:t>
            </a:r>
            <a:r>
              <a:rPr lang="en-US" dirty="0" err="1"/>
              <a:t>mapa</a:t>
            </a:r>
            <a:r>
              <a:rPr lang="en-US" dirty="0"/>
              <a:t>;</a:t>
            </a:r>
          </a:p>
          <a:p>
            <a:r>
              <a:rPr lang="cs-CZ" dirty="0"/>
              <a:t>for( </a:t>
            </a:r>
            <a:r>
              <a:rPr lang="cs-CZ" b="1" dirty="0"/>
              <a:t>auto</a:t>
            </a:r>
            <a:r>
              <a:rPr lang="en-US" b="1" dirty="0"/>
              <a:t>&amp;&amp; </a:t>
            </a:r>
            <a:r>
              <a:rPr lang="en-US" dirty="0"/>
              <a:t>x</a:t>
            </a:r>
            <a:r>
              <a:rPr lang="cs-CZ" dirty="0"/>
              <a:t> </a:t>
            </a:r>
            <a:r>
              <a:rPr lang="en-US" dirty="0"/>
              <a:t>: </a:t>
            </a:r>
            <a:r>
              <a:rPr lang="en-US" dirty="0" err="1"/>
              <a:t>mapa</a:t>
            </a:r>
            <a:r>
              <a:rPr lang="cs-CZ" dirty="0"/>
              <a:t>)</a:t>
            </a:r>
          </a:p>
          <a:p>
            <a:r>
              <a:rPr lang="cs-CZ" dirty="0"/>
              <a:t>  cout &lt;&lt; </a:t>
            </a:r>
            <a:r>
              <a:rPr lang="en-US" dirty="0" err="1"/>
              <a:t>x.</a:t>
            </a:r>
            <a:r>
              <a:rPr lang="en-US" b="1" dirty="0" err="1"/>
              <a:t>first</a:t>
            </a:r>
            <a:r>
              <a:rPr lang="en-US" dirty="0"/>
              <a:t> &lt;&lt; </a:t>
            </a:r>
            <a:r>
              <a:rPr lang="en-US" dirty="0" err="1"/>
              <a:t>x.</a:t>
            </a:r>
            <a:r>
              <a:rPr lang="en-US" b="1" dirty="0" err="1"/>
              <a:t>second</a:t>
            </a:r>
            <a:r>
              <a:rPr lang="cs-CZ" dirty="0"/>
              <a:t>;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676900" y="5545731"/>
            <a:ext cx="3273648" cy="692497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/>
              <a:t>map</a:t>
            </a:r>
            <a:r>
              <a:rPr lang="cs-CZ" dirty="0"/>
              <a:t>&lt;</a:t>
            </a:r>
            <a:r>
              <a:rPr lang="en-US" dirty="0"/>
              <a:t>string,</a:t>
            </a:r>
            <a:r>
              <a:rPr lang="cs-CZ" dirty="0"/>
              <a:t>int&gt; </a:t>
            </a:r>
            <a:r>
              <a:rPr lang="en-US" dirty="0" err="1"/>
              <a:t>mapa</a:t>
            </a:r>
            <a:r>
              <a:rPr lang="en-US" dirty="0"/>
              <a:t>;</a:t>
            </a:r>
          </a:p>
          <a:p>
            <a:r>
              <a:rPr lang="cs-CZ" dirty="0"/>
              <a:t>for( </a:t>
            </a:r>
            <a:r>
              <a:rPr lang="cs-CZ" b="1" dirty="0"/>
              <a:t>auto</a:t>
            </a:r>
            <a:r>
              <a:rPr lang="en-US" b="1" dirty="0"/>
              <a:t>&amp;&amp; [key, value]</a:t>
            </a:r>
            <a:r>
              <a:rPr lang="cs-CZ" dirty="0"/>
              <a:t> </a:t>
            </a:r>
            <a:r>
              <a:rPr lang="en-US" dirty="0"/>
              <a:t>: </a:t>
            </a:r>
            <a:r>
              <a:rPr lang="en-US" dirty="0" err="1"/>
              <a:t>mapa</a:t>
            </a:r>
            <a:r>
              <a:rPr lang="cs-CZ" dirty="0"/>
              <a:t>)</a:t>
            </a:r>
          </a:p>
          <a:p>
            <a:r>
              <a:rPr lang="cs-CZ" dirty="0"/>
              <a:t>  cout &lt;&lt; </a:t>
            </a:r>
            <a:r>
              <a:rPr lang="en-US" b="1" dirty="0"/>
              <a:t>key</a:t>
            </a:r>
            <a:r>
              <a:rPr lang="en-US" dirty="0"/>
              <a:t> &lt;&lt; </a:t>
            </a:r>
            <a:r>
              <a:rPr lang="en-US" b="1" dirty="0"/>
              <a:t>value</a:t>
            </a:r>
            <a:r>
              <a:rPr lang="cs-CZ" dirty="0"/>
              <a:t>;</a:t>
            </a:r>
            <a:endParaRPr lang="en-US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3564896" y="5471384"/>
            <a:ext cx="1583367" cy="394865"/>
          </a:xfrm>
          <a:prstGeom prst="wedgeRoundRectCallout">
            <a:avLst>
              <a:gd name="adj1" fmla="val 77532"/>
              <a:gd name="adj2" fmla="val 51005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+mj-lt"/>
              </a:rPr>
              <a:t>structural 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bindings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3900034" y="4514173"/>
            <a:ext cx="2245115" cy="556736"/>
          </a:xfrm>
          <a:prstGeom prst="wedgeRoundRectCallout">
            <a:avLst>
              <a:gd name="adj1" fmla="val -74593"/>
              <a:gd name="adj2" fmla="val 33343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rgbClr val="456A1C"/>
                </a:solidFill>
                <a:latin typeface="+mj-lt"/>
              </a:rPr>
              <a:t>prvkem</a:t>
            </a:r>
            <a:r>
              <a:rPr lang="en-US" sz="1400" dirty="0">
                <a:solidFill>
                  <a:srgbClr val="456A1C"/>
                </a:solidFill>
                <a:latin typeface="+mj-lt"/>
              </a:rPr>
              <a:t> </a:t>
            </a:r>
            <a:r>
              <a:rPr lang="en-US" sz="1400" dirty="0" err="1">
                <a:solidFill>
                  <a:srgbClr val="456A1C"/>
                </a:solidFill>
                <a:latin typeface="+mj-lt"/>
              </a:rPr>
              <a:t>mapy</a:t>
            </a:r>
            <a:r>
              <a:rPr lang="en-US" sz="1400" dirty="0">
                <a:solidFill>
                  <a:srgbClr val="456A1C"/>
                </a:solidFill>
                <a:latin typeface="+mj-lt"/>
              </a:rPr>
              <a:t> je pair</a:t>
            </a:r>
          </a:p>
          <a:p>
            <a:pPr algn="ctr"/>
            <a:r>
              <a:rPr lang="en-US" sz="1400" dirty="0">
                <a:solidFill>
                  <a:srgbClr val="456A1C"/>
                </a:solidFill>
                <a:latin typeface="+mj-lt"/>
              </a:rPr>
              <a:t>v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ždy first, second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2142977" y="6020955"/>
            <a:ext cx="3005285" cy="556736"/>
          </a:xfrm>
          <a:prstGeom prst="wedgeRoundRectCallout">
            <a:avLst>
              <a:gd name="adj1" fmla="val 65579"/>
              <a:gd name="adj2" fmla="val -65436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+mj-lt"/>
              </a:rPr>
              <a:t>Project / Properties / C++ / Language / Standard / ISO C++20</a:t>
            </a:r>
            <a:r>
              <a:rPr lang="en-US" sz="14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 (</a:t>
            </a:r>
            <a:r>
              <a:rPr lang="en-US" sz="1400" dirty="0" err="1">
                <a:solidFill>
                  <a:schemeClr val="bg1">
                    <a:lumMod val="75000"/>
                  </a:schemeClr>
                </a:solidFill>
                <a:latin typeface="+mj-lt"/>
              </a:rPr>
              <a:t>nebo</a:t>
            </a:r>
            <a:r>
              <a:rPr lang="en-US" sz="14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 latest)</a:t>
            </a:r>
            <a:endParaRPr lang="cs-CZ" sz="14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29045" y="3533063"/>
            <a:ext cx="1921503" cy="292388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/>
              <a:t>for( </a:t>
            </a:r>
            <a:r>
              <a:rPr lang="cs-CZ" dirty="0">
                <a:solidFill>
                  <a:srgbClr val="FF0000"/>
                </a:solidFill>
              </a:rPr>
              <a:t>auto</a:t>
            </a:r>
            <a:r>
              <a:rPr lang="en-US" dirty="0"/>
              <a:t> x</a:t>
            </a:r>
            <a:r>
              <a:rPr lang="cs-CZ" dirty="0"/>
              <a:t> </a:t>
            </a:r>
            <a:r>
              <a:rPr lang="en-US" dirty="0"/>
              <a:t>: </a:t>
            </a:r>
            <a:r>
              <a:rPr lang="cs-CZ" dirty="0"/>
              <a:t>pole)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44261" y="1320857"/>
            <a:ext cx="3506287" cy="692497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/>
              <a:t>vector&lt;int&gt; pole</a:t>
            </a:r>
            <a:r>
              <a:rPr lang="en-US" dirty="0"/>
              <a:t>;</a:t>
            </a:r>
          </a:p>
          <a:p>
            <a:r>
              <a:rPr lang="cs-CZ" dirty="0"/>
              <a:t>for( </a:t>
            </a:r>
            <a:r>
              <a:rPr lang="en-US" dirty="0" err="1"/>
              <a:t>size_t</a:t>
            </a:r>
            <a:r>
              <a:rPr lang="en-US" dirty="0"/>
              <a:t> </a:t>
            </a:r>
            <a:r>
              <a:rPr lang="cs-CZ" dirty="0"/>
              <a:t>i=</a:t>
            </a:r>
            <a:r>
              <a:rPr lang="en-US" dirty="0"/>
              <a:t>0</a:t>
            </a:r>
            <a:r>
              <a:rPr lang="cs-CZ" dirty="0"/>
              <a:t>; i</a:t>
            </a:r>
            <a:r>
              <a:rPr lang="en-US" dirty="0"/>
              <a:t>&lt;</a:t>
            </a:r>
            <a:r>
              <a:rPr lang="cs-CZ" dirty="0"/>
              <a:t>pole.</a:t>
            </a:r>
            <a:r>
              <a:rPr lang="en-US" dirty="0"/>
              <a:t>size</a:t>
            </a:r>
            <a:r>
              <a:rPr lang="cs-CZ" dirty="0"/>
              <a:t>();</a:t>
            </a:r>
            <a:r>
              <a:rPr lang="en-US" dirty="0"/>
              <a:t> </a:t>
            </a:r>
            <a:r>
              <a:rPr lang="cs-CZ" dirty="0"/>
              <a:t>++i)</a:t>
            </a:r>
          </a:p>
          <a:p>
            <a:r>
              <a:rPr lang="cs-CZ" dirty="0"/>
              <a:t>  cout &lt;&lt; </a:t>
            </a:r>
            <a:r>
              <a:rPr lang="en-US" dirty="0">
                <a:solidFill>
                  <a:srgbClr val="FF0000"/>
                </a:solidFill>
              </a:rPr>
              <a:t>pole[</a:t>
            </a:r>
            <a:r>
              <a:rPr lang="cs-CZ" dirty="0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]</a:t>
            </a:r>
            <a:r>
              <a:rPr lang="cs-CZ" dirty="0"/>
              <a:t>;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047230" y="1120802"/>
            <a:ext cx="952500" cy="1191456"/>
            <a:chOff x="6781800" y="307091"/>
            <a:chExt cx="952500" cy="308589"/>
          </a:xfrm>
        </p:grpSpPr>
        <p:cxnSp>
          <p:nvCxnSpPr>
            <p:cNvPr id="24" name="Straight Connector 23"/>
            <p:cNvCxnSpPr/>
            <p:nvPr/>
          </p:nvCxnSpPr>
          <p:spPr>
            <a:xfrm flipH="1">
              <a:off x="6781800" y="307091"/>
              <a:ext cx="952500" cy="308588"/>
            </a:xfrm>
            <a:prstGeom prst="line">
              <a:avLst/>
            </a:prstGeom>
            <a:ln w="127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 flipV="1">
              <a:off x="6781800" y="307091"/>
              <a:ext cx="952500" cy="308589"/>
            </a:xfrm>
            <a:prstGeom prst="line">
              <a:avLst/>
            </a:prstGeom>
            <a:ln w="127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7880350" y="3252725"/>
            <a:ext cx="952500" cy="906878"/>
            <a:chOff x="6781800" y="307091"/>
            <a:chExt cx="952500" cy="308589"/>
          </a:xfrm>
        </p:grpSpPr>
        <p:cxnSp>
          <p:nvCxnSpPr>
            <p:cNvPr id="29" name="Straight Connector 28"/>
            <p:cNvCxnSpPr/>
            <p:nvPr/>
          </p:nvCxnSpPr>
          <p:spPr>
            <a:xfrm flipH="1">
              <a:off x="6781800" y="307091"/>
              <a:ext cx="952500" cy="308588"/>
            </a:xfrm>
            <a:prstGeom prst="line">
              <a:avLst/>
            </a:prstGeom>
            <a:ln w="127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 flipV="1">
              <a:off x="6781800" y="307091"/>
              <a:ext cx="952500" cy="308589"/>
            </a:xfrm>
            <a:prstGeom prst="line">
              <a:avLst/>
            </a:prstGeom>
            <a:ln w="127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ounded Rectangular Callout 20"/>
          <p:cNvSpPr/>
          <p:nvPr/>
        </p:nvSpPr>
        <p:spPr>
          <a:xfrm>
            <a:off x="7880350" y="2685548"/>
            <a:ext cx="730250" cy="457200"/>
          </a:xfrm>
          <a:prstGeom prst="wedgeRoundRectCallout">
            <a:avLst>
              <a:gd name="adj1" fmla="val -56075"/>
              <a:gd name="adj2" fmla="val 140065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rgbClr val="456A1C"/>
                </a:solidFill>
                <a:latin typeface="+mj-lt"/>
              </a:rPr>
              <a:t>kopie</a:t>
            </a:r>
            <a:r>
              <a:rPr lang="en-US" sz="1400" dirty="0">
                <a:solidFill>
                  <a:srgbClr val="456A1C"/>
                </a:solidFill>
                <a:latin typeface="+mj-lt"/>
              </a:rPr>
              <a:t> !</a:t>
            </a:r>
            <a:endParaRPr lang="cs-CZ" sz="1400" dirty="0">
              <a:solidFill>
                <a:srgbClr val="456A1C"/>
              </a:solidFill>
              <a:latin typeface="+mj-lt"/>
            </a:endParaRPr>
          </a:p>
        </p:txBody>
      </p:sp>
      <p:sp>
        <p:nvSpPr>
          <p:cNvPr id="31" name="Title 2"/>
          <p:cNvSpPr txBox="1">
            <a:spLocks/>
          </p:cNvSpPr>
          <p:nvPr/>
        </p:nvSpPr>
        <p:spPr>
          <a:xfrm>
            <a:off x="0" y="0"/>
            <a:ext cx="9144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err="1"/>
              <a:t>Procházení</a:t>
            </a:r>
            <a:r>
              <a:rPr lang="en-US" sz="2400" dirty="0"/>
              <a:t> </a:t>
            </a:r>
            <a:r>
              <a:rPr lang="en-US" sz="2400" dirty="0" err="1"/>
              <a:t>kontejnerů</a:t>
            </a:r>
            <a:endParaRPr lang="en-US" sz="2400" dirty="0"/>
          </a:p>
        </p:txBody>
      </p:sp>
      <p:sp>
        <p:nvSpPr>
          <p:cNvPr id="32" name="Rounded Rectangular Callout 31"/>
          <p:cNvSpPr/>
          <p:nvPr/>
        </p:nvSpPr>
        <p:spPr>
          <a:xfrm>
            <a:off x="6749532" y="570839"/>
            <a:ext cx="1211421" cy="625105"/>
          </a:xfrm>
          <a:prstGeom prst="wedgeRoundRectCallout">
            <a:avLst>
              <a:gd name="adj1" fmla="val 2498"/>
              <a:gd name="adj2" fmla="val 104516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rgbClr val="456A1C"/>
                </a:solidFill>
                <a:latin typeface="+mj-lt"/>
              </a:rPr>
              <a:t>efektivita</a:t>
            </a:r>
            <a:endParaRPr lang="en-US" sz="1400" dirty="0">
              <a:solidFill>
                <a:srgbClr val="456A1C"/>
              </a:solidFill>
              <a:latin typeface="+mj-lt"/>
            </a:endParaRPr>
          </a:p>
          <a:p>
            <a:pPr algn="ctr"/>
            <a:r>
              <a:rPr lang="en-US" sz="1400" dirty="0" err="1">
                <a:solidFill>
                  <a:srgbClr val="456A1C"/>
                </a:solidFill>
                <a:latin typeface="+mj-lt"/>
              </a:rPr>
              <a:t>asociativn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í k.</a:t>
            </a:r>
          </a:p>
        </p:txBody>
      </p:sp>
    </p:spTree>
    <p:extLst>
      <p:ext uri="{BB962C8B-B14F-4D97-AF65-F5344CB8AC3E}">
        <p14:creationId xmlns:p14="http://schemas.microsoft.com/office/powerpoint/2010/main" val="3797846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25" grpId="0" animBg="1"/>
      <p:bldP spid="20" grpId="0" animBg="1"/>
      <p:bldP spid="28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23" grpId="0" animBg="1"/>
      <p:bldP spid="21" grpId="0" animBg="1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04" y="560439"/>
            <a:ext cx="8871909" cy="6188091"/>
          </a:xfrm>
        </p:spPr>
        <p:txBody>
          <a:bodyPr>
            <a:normAutofit/>
          </a:bodyPr>
          <a:lstStyle/>
          <a:p>
            <a:r>
              <a:rPr lang="cs-CZ" sz="2000" b="1" dirty="0"/>
              <a:t>vector</a:t>
            </a:r>
            <a:r>
              <a:rPr lang="cs-CZ" sz="2000" dirty="0"/>
              <a:t> - pole prvků s přidáváním zprava</a:t>
            </a:r>
            <a:endParaRPr lang="en-US" sz="2000" dirty="0"/>
          </a:p>
          <a:p>
            <a:pPr lvl="1"/>
            <a:r>
              <a:rPr lang="cs-CZ" dirty="0"/>
              <a:t>celočíselně indexováno, </a:t>
            </a:r>
            <a:r>
              <a:rPr lang="en-US" dirty="0"/>
              <a:t>v</a:t>
            </a:r>
            <a:r>
              <a:rPr lang="cs-CZ" dirty="0"/>
              <a:t>ždy od 0</a:t>
            </a:r>
          </a:p>
          <a:p>
            <a:pPr lvl="1"/>
            <a:r>
              <a:rPr lang="en-US" dirty="0"/>
              <a:t>v</a:t>
            </a:r>
            <a:r>
              <a:rPr lang="cs-CZ" dirty="0"/>
              <a:t>š</a:t>
            </a:r>
            <a:r>
              <a:rPr lang="en-US" dirty="0" err="1"/>
              <a:t>echny</a:t>
            </a:r>
            <a:r>
              <a:rPr lang="en-US" dirty="0"/>
              <a:t> </a:t>
            </a:r>
            <a:r>
              <a:rPr lang="en-US" dirty="0" err="1"/>
              <a:t>prvky</a:t>
            </a:r>
            <a:r>
              <a:rPr lang="en-US" dirty="0"/>
              <a:t> </a:t>
            </a:r>
            <a:r>
              <a:rPr lang="cs-CZ" dirty="0"/>
              <a:t>umístěny v paměti </a:t>
            </a:r>
            <a:r>
              <a:rPr lang="cs-CZ" b="1" dirty="0"/>
              <a:t>souvisle</a:t>
            </a:r>
            <a:r>
              <a:rPr lang="cs-CZ" dirty="0"/>
              <a:t> za sebou</a:t>
            </a:r>
            <a:endParaRPr lang="en-US" dirty="0"/>
          </a:p>
          <a:p>
            <a:pPr lvl="1"/>
            <a:r>
              <a:rPr lang="cs-CZ" dirty="0"/>
              <a:t>při přidání možná změna lokace </a:t>
            </a:r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⇝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neplatnost iterátorů a referencí</a:t>
            </a:r>
            <a:r>
              <a:rPr lang="en-US" b="1" dirty="0">
                <a:solidFill>
                  <a:srgbClr val="FF0000"/>
                </a:solidFill>
              </a:rPr>
              <a:t>!</a:t>
            </a:r>
          </a:p>
          <a:p>
            <a:pPr lvl="1"/>
            <a:r>
              <a:rPr lang="cs-CZ" dirty="0"/>
              <a:t>odvozené: queue, stack, priority</a:t>
            </a:r>
            <a:r>
              <a:rPr lang="en-US" dirty="0"/>
              <a:t>_</a:t>
            </a:r>
            <a:r>
              <a:rPr lang="cs-CZ" dirty="0"/>
              <a:t>queue</a:t>
            </a:r>
          </a:p>
          <a:p>
            <a:pPr eaLnBrk="1" hangingPunct="1"/>
            <a:r>
              <a:rPr lang="cs-CZ" sz="2000" b="1" dirty="0"/>
              <a:t>deque</a:t>
            </a:r>
            <a:r>
              <a:rPr lang="cs-CZ" sz="2000" dirty="0"/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[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dek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]</a:t>
            </a:r>
            <a:r>
              <a:rPr lang="en-US" sz="2000" dirty="0"/>
              <a:t> - </a:t>
            </a:r>
            <a:r>
              <a:rPr lang="cs-CZ" sz="2000" dirty="0"/>
              <a:t>fronta s přidáváním a odebíráním z obou stran</a:t>
            </a:r>
          </a:p>
          <a:p>
            <a:pPr lvl="1"/>
            <a:r>
              <a:rPr lang="en-US" dirty="0"/>
              <a:t>double-ended queue</a:t>
            </a:r>
            <a:endParaRPr lang="cs-CZ" dirty="0"/>
          </a:p>
          <a:p>
            <a:pPr lvl="2"/>
            <a:r>
              <a:rPr lang="cs-CZ" dirty="0"/>
              <a:t>lze přidávat i zepředu</a:t>
            </a:r>
          </a:p>
          <a:p>
            <a:pPr lvl="1"/>
            <a:r>
              <a:rPr lang="cs-CZ" dirty="0"/>
              <a:t>libovolný rozsah indexů</a:t>
            </a:r>
            <a:endParaRPr lang="en-US" dirty="0"/>
          </a:p>
          <a:p>
            <a:pPr lvl="1"/>
            <a:r>
              <a:rPr lang="cs-CZ" dirty="0"/>
              <a:t>prvky nemusejí být umístěny v paměti souvisle</a:t>
            </a:r>
            <a:endParaRPr lang="en-US" dirty="0"/>
          </a:p>
          <a:p>
            <a:pPr lvl="2"/>
            <a:r>
              <a:rPr lang="en-US" dirty="0"/>
              <a:t>p</a:t>
            </a:r>
            <a:r>
              <a:rPr lang="cs-CZ" dirty="0"/>
              <a:t>řidávání neinvaliduje reference </a:t>
            </a:r>
            <a:r>
              <a:rPr lang="cs-CZ" dirty="0">
                <a:solidFill>
                  <a:srgbClr val="008000"/>
                </a:solidFill>
                <a:sym typeface="Wingdings" panose="05000000000000000000" pitchFamily="2" charset="2"/>
              </a:rPr>
              <a:t></a:t>
            </a:r>
            <a:endParaRPr lang="cs-CZ" sz="1400" dirty="0">
              <a:solidFill>
                <a:srgbClr val="008000"/>
              </a:solidFill>
            </a:endParaRPr>
          </a:p>
          <a:p>
            <a:r>
              <a:rPr lang="en-US" sz="2000" b="1" dirty="0"/>
              <a:t>forward_</a:t>
            </a:r>
            <a:r>
              <a:rPr lang="cs-CZ" sz="2000" b="1" dirty="0"/>
              <a:t>list</a:t>
            </a:r>
            <a:r>
              <a:rPr lang="cs-CZ" sz="2000" dirty="0"/>
              <a:t> - </a:t>
            </a:r>
            <a:r>
              <a:rPr lang="en-US" sz="2000" dirty="0" err="1"/>
              <a:t>jednosm</a:t>
            </a:r>
            <a:r>
              <a:rPr lang="cs-CZ" sz="2000" dirty="0"/>
              <a:t>ěrně vázaný seznam</a:t>
            </a:r>
          </a:p>
          <a:p>
            <a:r>
              <a:rPr lang="cs-CZ" sz="2000" b="1" dirty="0"/>
              <a:t>list</a:t>
            </a:r>
            <a:r>
              <a:rPr lang="cs-CZ" sz="2000" dirty="0"/>
              <a:t> - obousměrně vázaný seznam</a:t>
            </a:r>
          </a:p>
          <a:p>
            <a:pPr lvl="1"/>
            <a:r>
              <a:rPr lang="cs-CZ" dirty="0"/>
              <a:t>vždy zachovává umístění prvků</a:t>
            </a:r>
          </a:p>
          <a:p>
            <a:pPr lvl="1"/>
            <a:r>
              <a:rPr lang="cs-CZ" dirty="0"/>
              <a:t>nepodporuje přímou indexaci</a:t>
            </a:r>
            <a:r>
              <a:rPr lang="en-US" dirty="0"/>
              <a:t> []</a:t>
            </a:r>
            <a:endParaRPr lang="cs-CZ" dirty="0"/>
          </a:p>
          <a:p>
            <a:pPr lvl="1"/>
            <a:r>
              <a:rPr lang="cs-CZ" dirty="0"/>
              <a:t>vkládání doprostřed</a:t>
            </a:r>
            <a:endParaRPr lang="cs-CZ" sz="1600" dirty="0"/>
          </a:p>
          <a:p>
            <a:r>
              <a:rPr lang="en-US" sz="2000" b="1" dirty="0"/>
              <a:t>array</a:t>
            </a:r>
            <a:r>
              <a:rPr lang="en-US" sz="2000" dirty="0"/>
              <a:t> - pole </a:t>
            </a:r>
            <a:r>
              <a:rPr lang="en-US" sz="2000" dirty="0" err="1"/>
              <a:t>pevn</a:t>
            </a:r>
            <a:r>
              <a:rPr lang="cs-CZ" sz="2000" dirty="0"/>
              <a:t>é velikosti</a:t>
            </a:r>
          </a:p>
          <a:p>
            <a:pPr eaLnBrk="1" hangingPunct="1"/>
            <a:r>
              <a:rPr lang="cs-CZ" sz="2000" b="1" dirty="0"/>
              <a:t>basic_string</a:t>
            </a:r>
            <a:r>
              <a:rPr lang="cs-CZ" sz="2000" dirty="0"/>
              <a:t> -</a:t>
            </a:r>
            <a:r>
              <a:rPr lang="en-US" sz="2000" dirty="0"/>
              <a:t> string, </a:t>
            </a:r>
            <a:r>
              <a:rPr lang="en-US" sz="2000" dirty="0" err="1"/>
              <a:t>wstring</a:t>
            </a:r>
            <a:endParaRPr lang="en-US" sz="2000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7150860" y="2905125"/>
            <a:ext cx="1612139" cy="552450"/>
          </a:xfrm>
          <a:prstGeom prst="wedgeRoundRectCallout">
            <a:avLst>
              <a:gd name="adj1" fmla="val -49700"/>
              <a:gd name="adj2" fmla="val 27339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+mj-lt"/>
              </a:rPr>
              <a:t>[</a:t>
            </a:r>
            <a:r>
              <a:rPr lang="en-US" sz="1400" dirty="0" err="1">
                <a:solidFill>
                  <a:srgbClr val="456A1C"/>
                </a:solidFill>
                <a:latin typeface="+mj-lt"/>
              </a:rPr>
              <a:t>dekj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ú</a:t>
            </a:r>
            <a:r>
              <a:rPr lang="en-US" sz="1400" dirty="0">
                <a:solidFill>
                  <a:srgbClr val="456A1C"/>
                </a:solidFill>
                <a:latin typeface="+mj-lt"/>
              </a:rPr>
              <a:t>] ≈ </a:t>
            </a:r>
            <a:r>
              <a:rPr lang="en-US" sz="1400" dirty="0" err="1">
                <a:solidFill>
                  <a:srgbClr val="456A1C"/>
                </a:solidFill>
                <a:latin typeface="+mj-lt"/>
              </a:rPr>
              <a:t>dequeue</a:t>
            </a:r>
            <a:endParaRPr lang="en-US" sz="1400" dirty="0">
              <a:solidFill>
                <a:srgbClr val="456A1C"/>
              </a:solidFill>
              <a:latin typeface="+mj-lt"/>
            </a:endParaRPr>
          </a:p>
          <a:p>
            <a:pPr algn="ctr"/>
            <a:r>
              <a:rPr lang="en-US" sz="1400" i="1" dirty="0" err="1">
                <a:solidFill>
                  <a:srgbClr val="456A1C"/>
                </a:solidFill>
                <a:latin typeface="+mj-lt"/>
              </a:rPr>
              <a:t>odebrat</a:t>
            </a:r>
            <a:r>
              <a:rPr lang="en-US" sz="1400" i="1" dirty="0">
                <a:solidFill>
                  <a:srgbClr val="456A1C"/>
                </a:solidFill>
                <a:latin typeface="+mj-lt"/>
              </a:rPr>
              <a:t> z </a:t>
            </a:r>
            <a:r>
              <a:rPr lang="en-US" sz="1400" i="1" dirty="0" err="1">
                <a:solidFill>
                  <a:srgbClr val="456A1C"/>
                </a:solidFill>
                <a:latin typeface="+mj-lt"/>
              </a:rPr>
              <a:t>fronty</a:t>
            </a:r>
            <a:endParaRPr lang="cs-CZ" sz="1400" i="1" dirty="0">
              <a:solidFill>
                <a:srgbClr val="456A1C"/>
              </a:solidFill>
              <a:latin typeface="+mj-lt"/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0" y="0"/>
            <a:ext cx="9144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dirty="0"/>
              <a:t>Sekvenční kontejnery</a:t>
            </a:r>
            <a:endParaRPr lang="en-US" sz="2400" dirty="0"/>
          </a:p>
        </p:txBody>
      </p:sp>
      <p:pic>
        <p:nvPicPr>
          <p:cNvPr id="2" name="Picture 2" descr="C++ Standard Library Sequence Containers | hacking C++">
            <a:extLst>
              <a:ext uri="{FF2B5EF4-FFF2-40B4-BE49-F238E27FC236}">
                <a16:creationId xmlns:a16="http://schemas.microsoft.com/office/drawing/2014/main" id="{11498591-DA5A-206B-A98A-97D7630FD6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1754" y="3968001"/>
            <a:ext cx="3632859" cy="2270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7DA46D0-113A-07A1-E053-E99B158BAD75}"/>
              </a:ext>
            </a:extLst>
          </p:cNvPr>
          <p:cNvSpPr txBox="1"/>
          <p:nvPr/>
        </p:nvSpPr>
        <p:spPr>
          <a:xfrm>
            <a:off x="5331754" y="6202478"/>
            <a:ext cx="2517836" cy="292388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cs-CZ" sz="1300" dirty="0">
                <a:latin typeface="Consolas" panose="020B0609020204030204" pitchFamily="49" charset="0"/>
                <a:cs typeface="Courier New" pitchFamily="49" charset="0"/>
              </a:rPr>
              <a:t>By </a:t>
            </a:r>
            <a:r>
              <a:rPr lang="en-US" sz="1300" dirty="0" err="1">
                <a:latin typeface="Consolas" panose="020B0609020204030204" pitchFamily="49" charset="0"/>
                <a:cs typeface="Courier New" pitchFamily="49" charset="0"/>
              </a:rPr>
              <a:t>Jiří</a:t>
            </a:r>
            <a:r>
              <a:rPr lang="en-US" sz="1300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300" dirty="0" err="1">
                <a:latin typeface="Consolas" panose="020B0609020204030204" pitchFamily="49" charset="0"/>
                <a:cs typeface="Courier New" pitchFamily="49" charset="0"/>
              </a:rPr>
              <a:t>Klepl</a:t>
            </a:r>
            <a:r>
              <a:rPr lang="en-US" sz="1300" dirty="0">
                <a:latin typeface="Consolas" panose="020B0609020204030204" pitchFamily="49" charset="0"/>
                <a:cs typeface="Courier New" pitchFamily="49" charset="0"/>
              </a:rPr>
              <a:t> 2023/2024</a:t>
            </a:r>
          </a:p>
        </p:txBody>
      </p:sp>
    </p:spTree>
    <p:extLst>
      <p:ext uri="{BB962C8B-B14F-4D97-AF65-F5344CB8AC3E}">
        <p14:creationId xmlns:p14="http://schemas.microsoft.com/office/powerpoint/2010/main" val="3922865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lip.potx" id="{01285272-40B9-47FD-B148-ADFCF19A85B1}" vid="{E191ED48-4388-4FE4-8EC3-776821571A70}"/>
    </a:ext>
  </a:extLst>
</a:theme>
</file>

<file path=ppt/theme/theme2.xml><?xml version="1.0" encoding="utf-8"?>
<a:theme xmlns:a="http://schemas.openxmlformats.org/drawingml/2006/main" name="Filip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6FFED"/>
        </a:solidFill>
        <a:ln w="25400">
          <a:solidFill>
            <a:srgbClr val="CCE9AD"/>
          </a:solidFill>
        </a:ln>
      </a:spPr>
      <a:bodyPr rtlCol="0" anchor="ctr"/>
      <a:lstStyle>
        <a:defPPr algn="ctr">
          <a:defRPr sz="1600" dirty="0" smtClean="0">
            <a:solidFill>
              <a:srgbClr val="456A1C"/>
            </a:solidFill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rgbClr val="ECF7FE"/>
        </a:solidFill>
        <a:ln w="25400">
          <a:solidFill>
            <a:schemeClr val="accent4">
              <a:lumMod val="60000"/>
              <a:lumOff val="40000"/>
            </a:schemeClr>
          </a:solidFill>
        </a:ln>
      </a:spPr>
      <a:bodyPr wrap="square" rtlCol="0">
        <a:spAutoFit/>
      </a:bodyPr>
      <a:lstStyle>
        <a:defPPr>
          <a:defRPr sz="1300" dirty="0" smtClean="0">
            <a:latin typeface="Consolas" panose="020B0609020204030204" pitchFamily="49" charset="0"/>
            <a:cs typeface="Courier New" pitchFamily="49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Filip.potx" id="{000E9219-D670-4400-B712-7B521C35260B}" vid="{40126A51-81E9-4FC2-9D21-64839CF5A1F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Filip</Template>
  <TotalTime>9206</TotalTime>
  <Words>2331</Words>
  <Application>Microsoft Office PowerPoint</Application>
  <PresentationFormat>On-screen Show (4:3)</PresentationFormat>
  <Paragraphs>395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Arial Unicode MS</vt:lpstr>
      <vt:lpstr>Calibri</vt:lpstr>
      <vt:lpstr>Calibri Light</vt:lpstr>
      <vt:lpstr>Consolas</vt:lpstr>
      <vt:lpstr>Courier New</vt:lpstr>
      <vt:lpstr>Lucida Sans Unicode</vt:lpstr>
      <vt:lpstr>Wingdings</vt:lpstr>
      <vt:lpstr>Office Theme</vt:lpstr>
      <vt:lpstr>Filip</vt:lpstr>
      <vt:lpstr>Programování v C++</vt:lpstr>
      <vt:lpstr>Počítání oveček, streamy</vt:lpstr>
      <vt:lpstr>Počítání oveček – upřesnění</vt:lpstr>
      <vt:lpstr>Kontejnery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Počítačové systémy</dc:title>
  <dc:creator>Filip O Zavoral</dc:creator>
  <cp:lastModifiedBy>Petr Škoda</cp:lastModifiedBy>
  <cp:revision>708</cp:revision>
  <dcterms:created xsi:type="dcterms:W3CDTF">2020-02-10T18:04:36Z</dcterms:created>
  <dcterms:modified xsi:type="dcterms:W3CDTF">2024-10-22T17:52:49Z</dcterms:modified>
</cp:coreProperties>
</file>