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42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2" autoAdjust="0"/>
    <p:restoredTop sz="90364" autoAdjust="0"/>
  </p:normalViewPr>
  <p:slideViewPr>
    <p:cSldViewPr snapToGrid="0">
      <p:cViewPr varScale="1">
        <p:scale>
          <a:sx n="114" d="100"/>
          <a:sy n="114" d="100"/>
        </p:scale>
        <p:origin x="42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31152-1C1E-8E7D-6E2B-AADB1795A31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A852E-54E6-1921-B651-CDD71FD1E6BB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746038-2F1C-4B52-8CC9-F2CED3CCBCE1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12/16/2023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FEC3E-41E4-0B16-8499-203DA1DD829D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17651-4D7B-CC0D-CA03-D50326E0B24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526836-6080-4B3C-84EE-66E1F1A16786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27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F6C23-0455-434D-BB33-04CAA24688E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4E05B9-C9AF-EC88-98C0-1112FDEC893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ADA4102-3624-4DDC-8FE6-F394FCAFE770}" type="datetime1">
              <a:rPr lang="en-US"/>
              <a:pPr lvl="0"/>
              <a:t>12/16/2023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8BC5F9-24D2-43E1-4EA6-E2116C364D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274F7D2-3EBE-4175-AE3A-AF3FDC9AC6C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42E28-41A5-99A6-1ACE-B51A8DFDF31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765B7-87C4-62F9-2E17-C40ED25EB7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0E47BC6-0BD9-4F3B-91FA-5E854F7B2E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2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0FDAB-6B52-05B0-DA8C-8CD741177D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en-US" sz="48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05C60-19BB-24E1-20EA-456DEC19854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en-US" sz="2400" b="0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Light" pitchFamily="2"/>
                <a:cs typeface="Arial" pitchFamily="34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86E9CCAC-833A-546C-495E-BE9B2FE62ED9}"/>
              </a:ext>
            </a:extLst>
          </p:cNvPr>
          <p:cNvCxnSpPr/>
          <p:nvPr/>
        </p:nvCxnSpPr>
        <p:spPr>
          <a:xfrm>
            <a:off x="1354976" y="3509960"/>
            <a:ext cx="9626135" cy="0"/>
          </a:xfrm>
          <a:prstGeom prst="straightConnector1">
            <a:avLst/>
          </a:prstGeom>
          <a:noFill/>
          <a:ln w="19046" cap="flat">
            <a:solidFill>
              <a:srgbClr val="ED7D31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31566474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E3AA071-5922-B1E3-C10A-63BC8D82BED1}"/>
              </a:ext>
            </a:extLst>
          </p:cNvPr>
          <p:cNvSpPr/>
          <p:nvPr/>
        </p:nvSpPr>
        <p:spPr>
          <a:xfrm>
            <a:off x="0" y="6608615"/>
            <a:ext cx="12191996" cy="246503"/>
          </a:xfrm>
          <a:prstGeom prst="rect">
            <a:avLst/>
          </a:prstGeom>
          <a:solidFill>
            <a:srgbClr val="44546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Roboto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354C8A-614B-D67D-A7C4-03718406D8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648391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txBody>
          <a:bodyPr vert="horz" wrap="square" lIns="274320" tIns="182880" rIns="91440" bIns="45720" anchor="t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en-US" sz="24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Black" pitchFamily="2"/>
                <a:cs typeface="Arial" pitchFamily="34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0CA06B5C-8428-781F-43C0-26C646ECCD54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r>
              <a:rPr lang="en-US"/>
              <a:t>2023/2024</a:t>
            </a:r>
            <a:endParaRPr lang="cs-CZ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60CA5CC-F851-3D25-D139-B5CBE402C0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defRPr>
            </a:lvl1pPr>
          </a:lstStyle>
          <a:p>
            <a:pPr lvl="0"/>
            <a:r>
              <a:rPr lang="en-GB"/>
              <a:t>Programming in C++ (labs)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7E4FC2-A8AF-C14E-1174-0053B07565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fld id="{91FAE053-8039-492E-BF46-0BE14E1EE603}" type="slidenum">
              <a:t>‹#›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A4CFA6-3B67-D5FF-C775-5ECE92D3C216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274640" y="906463"/>
            <a:ext cx="11545891" cy="5328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en-US" sz="20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n-US" sz="18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n-US" sz="16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79485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Mock</a:t>
            </a:r>
            <a:r>
              <a:rPr lang="cs-CZ" dirty="0"/>
              <a:t> term test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62ADF-7863-A367-B2D8-E3F0C26CE84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/>
              <a:t>CLI </a:t>
            </a:r>
            <a:r>
              <a:rPr lang="cs-CZ" dirty="0" err="1"/>
              <a:t>parser</a:t>
            </a:r>
            <a:r>
              <a:rPr lang="cs-CZ" dirty="0"/>
              <a:t> - </a:t>
            </a:r>
            <a:r>
              <a:rPr lang="cs-CZ" dirty="0" err="1"/>
              <a:t>extension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0559C5-510D-191E-A052-E493B204256C}"/>
              </a:ext>
            </a:extLst>
          </p:cNvPr>
          <p:cNvSpPr txBox="1"/>
          <p:nvPr/>
        </p:nvSpPr>
        <p:spPr>
          <a:xfrm>
            <a:off x="1222159" y="4232355"/>
            <a:ext cx="1458897" cy="16557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Thin" pitchFamily="2"/>
              <a:ea typeface="Roboto Thin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18. 1</a:t>
            </a:r>
            <a:r>
              <a:rPr lang="en-US" dirty="0">
                <a:solidFill>
                  <a:srgbClr val="FFFFFF"/>
                </a:solidFill>
                <a:latin typeface="Roboto Light" pitchFamily="2"/>
                <a:ea typeface="Roboto Light" pitchFamily="2"/>
              </a:rPr>
              <a:t>2</a:t>
            </a: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. 2023</a:t>
            </a: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0229303-87C1-4EB5-8D4E-75E1166F3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3" y="6158602"/>
            <a:ext cx="1143000" cy="40005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Mock</a:t>
            </a:r>
            <a:r>
              <a:rPr lang="cs-CZ" dirty="0"/>
              <a:t> t</a:t>
            </a:r>
            <a:r>
              <a:rPr lang="en-US" dirty="0"/>
              <a:t>erm test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9542" y="894922"/>
            <a:ext cx="5493770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Do not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communicate</a:t>
            </a: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with</a:t>
            </a: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each</a:t>
            </a:r>
            <a:r>
              <a:rPr lang="cs-CZ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other</a:t>
            </a:r>
            <a:r>
              <a:rPr lang="cs-CZ" sz="1800" dirty="0">
                <a:latin typeface="Arial" pitchFamily="34"/>
                <a:cs typeface="Arial" pitchFamily="34"/>
              </a:rPr>
              <a:t>, </a:t>
            </a:r>
            <a:r>
              <a:rPr lang="cs-CZ" sz="1800" dirty="0" err="1">
                <a:latin typeface="Arial" pitchFamily="34"/>
                <a:cs typeface="Arial" pitchFamily="34"/>
              </a:rPr>
              <a:t>ask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me</a:t>
            </a:r>
            <a:r>
              <a:rPr lang="en-US" sz="1800" dirty="0">
                <a:latin typeface="Arial" pitchFamily="34"/>
                <a:cs typeface="Arial" pitchFamily="34"/>
              </a:rPr>
              <a:t> instead</a:t>
            </a:r>
            <a:endParaRPr lang="cs-CZ" sz="18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Using </a:t>
            </a:r>
            <a:r>
              <a:rPr lang="en-US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only lab computers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The </a:t>
            </a:r>
            <a:r>
              <a:rPr lang="en-US" sz="18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only allowed sites</a:t>
            </a:r>
            <a:r>
              <a:rPr lang="en-US" sz="1800" dirty="0">
                <a:latin typeface="Arial" pitchFamily="34"/>
                <a:cs typeface="Arial" pitchFamily="34"/>
              </a:rPr>
              <a:t>: </a:t>
            </a:r>
          </a:p>
          <a:p>
            <a:pPr lvl="1">
              <a:buSzPct val="100000"/>
            </a:pPr>
            <a:r>
              <a:rPr lang="en-US" sz="1400" dirty="0">
                <a:latin typeface="Arial" pitchFamily="34"/>
                <a:cs typeface="Arial" pitchFamily="34"/>
              </a:rPr>
              <a:t>https://cppreference.com</a:t>
            </a:r>
          </a:p>
          <a:p>
            <a:pPr lvl="1">
              <a:buSzPct val="100000"/>
            </a:pPr>
            <a:r>
              <a:rPr lang="en-US" sz="1400" dirty="0">
                <a:latin typeface="Arial" pitchFamily="34"/>
                <a:cs typeface="Arial" pitchFamily="34"/>
              </a:rPr>
              <a:t>https://recodex.mff.cuni.cz</a:t>
            </a:r>
          </a:p>
          <a:p>
            <a:pPr lvl="1">
              <a:buSzPct val="100000"/>
            </a:pPr>
            <a:r>
              <a:rPr lang="en-GB" sz="1400" dirty="0">
                <a:latin typeface="Arial" pitchFamily="34"/>
                <a:cs typeface="Arial" pitchFamily="34"/>
              </a:rPr>
              <a:t>https://gitlab.mff.cuni.cz</a:t>
            </a:r>
          </a:p>
          <a:p>
            <a:pPr>
              <a:buSzPct val="100000"/>
            </a:pPr>
            <a:r>
              <a:rPr lang="cs-CZ" sz="1800" dirty="0" err="1">
                <a:latin typeface="Arial" pitchFamily="34"/>
                <a:cs typeface="Arial" pitchFamily="34"/>
              </a:rPr>
              <a:t>The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assignment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is</a:t>
            </a:r>
            <a:r>
              <a:rPr lang="cs-CZ" sz="1800" dirty="0">
                <a:latin typeface="Arial" pitchFamily="34"/>
                <a:cs typeface="Arial" pitchFamily="34"/>
              </a:rPr>
              <a:t> in </a:t>
            </a:r>
            <a:r>
              <a:rPr lang="cs-CZ" sz="1800" dirty="0" err="1">
                <a:latin typeface="Arial" pitchFamily="34"/>
                <a:cs typeface="Arial" pitchFamily="34"/>
              </a:rPr>
              <a:t>ReCodex</a:t>
            </a:r>
            <a:r>
              <a:rPr lang="cs-CZ" sz="1800" dirty="0">
                <a:latin typeface="Arial" pitchFamily="34"/>
                <a:cs typeface="Arial" pitchFamily="34"/>
              </a:rPr>
              <a:t> - CLI </a:t>
            </a:r>
            <a:r>
              <a:rPr lang="cs-CZ" sz="1800" dirty="0" err="1">
                <a:latin typeface="Arial" pitchFamily="34"/>
                <a:cs typeface="Arial" pitchFamily="34"/>
              </a:rPr>
              <a:t>Raster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Ext</a:t>
            </a:r>
            <a:endParaRPr lang="cs-CZ" sz="18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1400" dirty="0">
                <a:latin typeface="Arial" pitchFamily="34"/>
                <a:cs typeface="Arial" pitchFamily="34"/>
              </a:rPr>
              <a:t>All test </a:t>
            </a:r>
            <a:r>
              <a:rPr lang="cs-CZ" sz="1400" dirty="0" err="1">
                <a:latin typeface="Arial" pitchFamily="34"/>
                <a:cs typeface="Arial" pitchFamily="34"/>
              </a:rPr>
              <a:t>cases</a:t>
            </a:r>
            <a:r>
              <a:rPr lang="cs-CZ" sz="1400" dirty="0">
                <a:latin typeface="Arial" pitchFamily="34"/>
                <a:cs typeface="Arial" pitchFamily="34"/>
              </a:rPr>
              <a:t> are </a:t>
            </a:r>
            <a:r>
              <a:rPr lang="cs-CZ" sz="1400" dirty="0" err="1">
                <a:latin typeface="Arial" pitchFamily="34"/>
                <a:cs typeface="Arial" pitchFamily="34"/>
              </a:rPr>
              <a:t>stated</a:t>
            </a:r>
            <a:r>
              <a:rPr lang="cs-CZ" sz="1400" dirty="0">
                <a:latin typeface="Arial" pitchFamily="34"/>
                <a:cs typeface="Arial" pitchFamily="34"/>
              </a:rPr>
              <a:t> in </a:t>
            </a:r>
            <a:r>
              <a:rPr lang="cs-CZ" sz="1400" dirty="0" err="1">
                <a:latin typeface="Arial" pitchFamily="34"/>
                <a:cs typeface="Arial" pitchFamily="34"/>
              </a:rPr>
              <a:t>the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assignment's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examples</a:t>
            </a:r>
            <a:endParaRPr lang="cs-CZ" sz="1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cs-CZ" sz="1800" dirty="0">
                <a:latin typeface="Arial" pitchFamily="34"/>
                <a:cs typeface="Arial" pitchFamily="34"/>
              </a:rPr>
              <a:t>Use </a:t>
            </a:r>
            <a:r>
              <a:rPr lang="cs-CZ" sz="1800" dirty="0" err="1">
                <a:latin typeface="Arial" pitchFamily="34"/>
                <a:cs typeface="Arial" pitchFamily="34"/>
              </a:rPr>
              <a:t>your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solution</a:t>
            </a:r>
            <a:r>
              <a:rPr lang="cs-CZ" sz="1800" dirty="0"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latin typeface="Arial" pitchFamily="34"/>
                <a:cs typeface="Arial" pitchFamily="34"/>
              </a:rPr>
              <a:t>from</a:t>
            </a:r>
            <a:r>
              <a:rPr lang="cs-CZ" sz="1800" dirty="0">
                <a:latin typeface="Arial" pitchFamily="34"/>
                <a:cs typeface="Arial" pitchFamily="34"/>
              </a:rPr>
              <a:t> CLI </a:t>
            </a:r>
            <a:r>
              <a:rPr lang="cs-CZ" sz="1800" dirty="0" err="1">
                <a:latin typeface="Arial" pitchFamily="34"/>
                <a:cs typeface="Arial" pitchFamily="34"/>
              </a:rPr>
              <a:t>Raster</a:t>
            </a:r>
            <a:r>
              <a:rPr lang="cs-CZ" sz="1800">
                <a:latin typeface="Arial" pitchFamily="34"/>
                <a:cs typeface="Arial" pitchFamily="34"/>
              </a:rPr>
              <a:t> </a:t>
            </a:r>
            <a:endParaRPr lang="cs-CZ" sz="18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1400" dirty="0" err="1">
                <a:latin typeface="Arial" pitchFamily="34"/>
                <a:cs typeface="Arial" pitchFamily="34"/>
              </a:rPr>
              <a:t>You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can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also</a:t>
            </a:r>
            <a:r>
              <a:rPr lang="cs-CZ" sz="1400" dirty="0">
                <a:latin typeface="Arial" pitchFamily="34"/>
                <a:cs typeface="Arial" pitchFamily="34"/>
              </a:rPr>
              <a:t> use a </a:t>
            </a:r>
            <a:r>
              <a:rPr lang="cs-CZ" sz="1400" dirty="0" err="1">
                <a:latin typeface="Arial" pitchFamily="34"/>
                <a:cs typeface="Arial" pitchFamily="34"/>
              </a:rPr>
              <a:t>baseline</a:t>
            </a:r>
            <a:r>
              <a:rPr lang="cs-CZ" sz="1400" dirty="0"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latin typeface="Arial" pitchFamily="34"/>
                <a:cs typeface="Arial" pitchFamily="34"/>
              </a:rPr>
              <a:t>solution</a:t>
            </a:r>
            <a:r>
              <a:rPr lang="cs-CZ" sz="1400" dirty="0">
                <a:latin typeface="Arial" pitchFamily="34"/>
                <a:cs typeface="Arial" pitchFamily="34"/>
              </a:rPr>
              <a:t>: https://shorturl.at/jmGMX</a:t>
            </a:r>
          </a:p>
          <a:p>
            <a:pPr lvl="1">
              <a:buSzPct val="100000"/>
            </a:pPr>
            <a:r>
              <a:rPr lang="cs-CZ" sz="1400" dirty="0">
                <a:latin typeface="Arial" pitchFamily="34"/>
                <a:cs typeface="Arial" pitchFamily="34"/>
              </a:rPr>
              <a:t>https://gitlab.mff.cuni.cz/teaching/nprg041/mejzlik/labs-cpp-pub/-/blob/master/recodex/cli-raster/cli-raster-baseline.cpp</a:t>
            </a:r>
            <a:endParaRPr lang="en-GB" sz="1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18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Submit to </a:t>
            </a:r>
            <a:r>
              <a:rPr lang="en-GB" sz="1800" b="1" dirty="0" err="1">
                <a:solidFill>
                  <a:schemeClr val="accent6"/>
                </a:solidFill>
                <a:latin typeface="Arial" pitchFamily="34"/>
                <a:cs typeface="Arial" pitchFamily="34"/>
              </a:rPr>
              <a:t>ReCodex</a:t>
            </a:r>
            <a:r>
              <a:rPr lang="en-GB" sz="18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, before 15:40</a:t>
            </a:r>
          </a:p>
          <a:p>
            <a:pPr>
              <a:buSzPct val="100000"/>
            </a:pPr>
            <a:endParaRPr lang="en-GB" sz="1800" dirty="0">
              <a:solidFill>
                <a:schemeClr val="accent6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CB227-A093-BCC9-96AD-8CE0CC63AC60}"/>
              </a:ext>
            </a:extLst>
          </p:cNvPr>
          <p:cNvSpPr txBox="1"/>
          <p:nvPr/>
        </p:nvSpPr>
        <p:spPr>
          <a:xfrm>
            <a:off x="7187550" y="3644286"/>
            <a:ext cx="3946196" cy="310854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&lt;algorithm&gt;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::set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Point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::set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Point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ys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::set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Point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out;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... 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set_symmetric_difference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cbegin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ys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cbegin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ys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inserter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(out,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std::</a:t>
            </a:r>
            <a:r>
              <a:rPr lang="en-GB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set_union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std::</a:t>
            </a:r>
            <a:r>
              <a:rPr lang="en-GB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set_intersection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F6824-BE27-8269-9324-C90FB0ACB447}"/>
              </a:ext>
            </a:extLst>
          </p:cNvPr>
          <p:cNvSpPr txBox="1"/>
          <p:nvPr/>
        </p:nvSpPr>
        <p:spPr>
          <a:xfrm>
            <a:off x="5563312" y="484629"/>
            <a:ext cx="6628688" cy="2677656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Scene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   // ...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ShapeType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add_</a:t>
            </a:r>
            <a:r>
              <a:rPr lang="en-GB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spec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_shape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ShapeId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ShapeId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l_id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ShapeId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r_id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       // ...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unique_ptr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Shape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left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/* ... */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unique_ptr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Shape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right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/* ... */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       // ...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_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shapes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emplace_back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make_unique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ShapeType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id,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move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(left),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move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(right)));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53056DE-4DD9-043F-3837-BA65FA7DB085}"/>
              </a:ext>
            </a:extLst>
          </p:cNvPr>
          <p:cNvSpPr/>
          <p:nvPr/>
        </p:nvSpPr>
        <p:spPr>
          <a:xfrm>
            <a:off x="9465681" y="3456326"/>
            <a:ext cx="1474864" cy="46284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Hint 2</a:t>
            </a:r>
          </a:p>
        </p:txBody>
      </p:sp>
      <p:sp>
        <p:nvSpPr>
          <p:cNvPr id="13" name="AutoShape 372">
            <a:extLst>
              <a:ext uri="{FF2B5EF4-FFF2-40B4-BE49-F238E27FC236}">
                <a16:creationId xmlns:a16="http://schemas.microsoft.com/office/drawing/2014/main" id="{404D5A2B-4347-3272-75BF-5636B5CA2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7398" y="553724"/>
            <a:ext cx="2517299" cy="456073"/>
          </a:xfrm>
          <a:prstGeom prst="wedgeRoundRectCallout">
            <a:avLst>
              <a:gd name="adj1" fmla="val -74271"/>
              <a:gd name="adj2" fmla="val 43491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Same body for just different types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696531A-3E7F-A5DF-CE03-2FF576957BD6}"/>
              </a:ext>
            </a:extLst>
          </p:cNvPr>
          <p:cNvSpPr/>
          <p:nvPr/>
        </p:nvSpPr>
        <p:spPr>
          <a:xfrm>
            <a:off x="7691214" y="119928"/>
            <a:ext cx="1474864" cy="46284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Hint 1</a:t>
            </a:r>
          </a:p>
        </p:txBody>
      </p:sp>
      <p:sp>
        <p:nvSpPr>
          <p:cNvPr id="15" name="AutoShape 372">
            <a:extLst>
              <a:ext uri="{FF2B5EF4-FFF2-40B4-BE49-F238E27FC236}">
                <a16:creationId xmlns:a16="http://schemas.microsoft.com/office/drawing/2014/main" id="{E4BAD506-EF1E-744A-1B31-0B4A82752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0648" y="2744124"/>
            <a:ext cx="2870252" cy="348626"/>
          </a:xfrm>
          <a:prstGeom prst="wedgeRoundRectCallout">
            <a:avLst>
              <a:gd name="adj1" fmla="val 13655"/>
              <a:gd name="adj2" fmla="val -102664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To differentiate the correct </a:t>
            </a:r>
            <a:r>
              <a:rPr lang="en-US" sz="1600" dirty="0" err="1">
                <a:solidFill>
                  <a:schemeClr val="bg1"/>
                </a:solidFill>
              </a:rPr>
              <a:t>ctor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AutoShape 372">
            <a:extLst>
              <a:ext uri="{FF2B5EF4-FFF2-40B4-BE49-F238E27FC236}">
                <a16:creationId xmlns:a16="http://schemas.microsoft.com/office/drawing/2014/main" id="{E811F274-2F18-772D-84C1-D50672DD6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845" y="4086277"/>
            <a:ext cx="2863155" cy="456073"/>
          </a:xfrm>
          <a:prstGeom prst="wedgeRoundRectCallout">
            <a:avLst>
              <a:gd name="adj1" fmla="val -47707"/>
              <a:gd name="adj2" fmla="val 133432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Works on all sorted containers, e.g. on sorted vector</a:t>
            </a:r>
          </a:p>
        </p:txBody>
      </p:sp>
    </p:spTree>
    <p:extLst>
      <p:ext uri="{BB962C8B-B14F-4D97-AF65-F5344CB8AC3E}">
        <p14:creationId xmlns:p14="http://schemas.microsoft.com/office/powerpoint/2010/main" val="340225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6586</TotalTime>
  <Words>355</Words>
  <Application>Microsoft Office PowerPoint</Application>
  <PresentationFormat>Widescreen</PresentationFormat>
  <Paragraphs>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Consolas</vt:lpstr>
      <vt:lpstr>Roboto</vt:lpstr>
      <vt:lpstr>Roboto Black</vt:lpstr>
      <vt:lpstr>Roboto Light</vt:lpstr>
      <vt:lpstr>Roboto Thin</vt:lpstr>
      <vt:lpstr>Office Theme</vt:lpstr>
      <vt:lpstr>Mock term test</vt:lpstr>
      <vt:lpstr>Mock term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 (labs)</dc:title>
  <dc:creator>Frantisek Mejzlik</dc:creator>
  <cp:lastModifiedBy>František Mejzlík</cp:lastModifiedBy>
  <cp:revision>161</cp:revision>
  <dcterms:created xsi:type="dcterms:W3CDTF">2023-08-26T15:59:31Z</dcterms:created>
  <dcterms:modified xsi:type="dcterms:W3CDTF">2023-12-16T13:50:04Z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258917-277f-42cd-a3cd-14c4e9ee58bc_Enabled">
    <vt:lpwstr>true</vt:lpwstr>
  </property>
  <property fmtid="{D5CDD505-2E9C-101B-9397-08002B2CF9AE}" pid="3" name="MSIP_Label_9d258917-277f-42cd-a3cd-14c4e9ee58bc_SetDate">
    <vt:lpwstr>2023-09-11T19:35:28Z</vt:lpwstr>
  </property>
  <property fmtid="{D5CDD505-2E9C-101B-9397-08002B2CF9AE}" pid="4" name="MSIP_Label_9d258917-277f-42cd-a3cd-14c4e9ee58bc_Method">
    <vt:lpwstr>Standard</vt:lpwstr>
  </property>
  <property fmtid="{D5CDD505-2E9C-101B-9397-08002B2CF9AE}" pid="5" name="MSIP_Label_9d258917-277f-42cd-a3cd-14c4e9ee58bc_Name">
    <vt:lpwstr>restricted</vt:lpwstr>
  </property>
  <property fmtid="{D5CDD505-2E9C-101B-9397-08002B2CF9AE}" pid="6" name="MSIP_Label_9d258917-277f-42cd-a3cd-14c4e9ee58bc_SiteId">
    <vt:lpwstr>38ae3bcd-9579-4fd4-adda-b42e1495d55a</vt:lpwstr>
  </property>
  <property fmtid="{D5CDD505-2E9C-101B-9397-08002B2CF9AE}" pid="7" name="MSIP_Label_9d258917-277f-42cd-a3cd-14c4e9ee58bc_ActionId">
    <vt:lpwstr>c5e4586b-82cf-409e-9602-139d892a0f40</vt:lpwstr>
  </property>
  <property fmtid="{D5CDD505-2E9C-101B-9397-08002B2CF9AE}" pid="8" name="MSIP_Label_9d258917-277f-42cd-a3cd-14c4e9ee58bc_ContentBits">
    <vt:lpwstr>0</vt:lpwstr>
  </property>
</Properties>
</file>