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42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2" autoAdjust="0"/>
    <p:restoredTop sz="90364" autoAdjust="0"/>
  </p:normalViewPr>
  <p:slideViewPr>
    <p:cSldViewPr snapToGrid="0">
      <p:cViewPr varScale="1">
        <p:scale>
          <a:sx n="114" d="100"/>
          <a:sy n="114" d="100"/>
        </p:scale>
        <p:origin x="42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12/16/2023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12/16/2023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Mock</a:t>
            </a:r>
            <a:r>
              <a:rPr lang="cs-CZ" dirty="0"/>
              <a:t> term test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/>
              <a:t>CLI </a:t>
            </a:r>
            <a:r>
              <a:rPr lang="cs-CZ" dirty="0" err="1"/>
              <a:t>parser</a:t>
            </a:r>
            <a:r>
              <a:rPr lang="cs-CZ" dirty="0"/>
              <a:t> - </a:t>
            </a:r>
            <a:r>
              <a:rPr lang="cs-CZ" dirty="0" err="1"/>
              <a:t>extension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18. 1</a:t>
            </a:r>
            <a:r>
              <a:rPr lang="en-US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2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2023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Mock</a:t>
            </a:r>
            <a:r>
              <a:rPr lang="cs-CZ" dirty="0"/>
              <a:t> t</a:t>
            </a:r>
            <a:r>
              <a:rPr lang="en-US" dirty="0"/>
              <a:t>erm test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9542" y="894922"/>
            <a:ext cx="5493770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Do not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communicate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with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each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other</a:t>
            </a:r>
            <a:r>
              <a:rPr lang="cs-CZ" sz="1800" dirty="0">
                <a:latin typeface="Arial" pitchFamily="34"/>
                <a:cs typeface="Arial" pitchFamily="34"/>
              </a:rPr>
              <a:t>, </a:t>
            </a:r>
            <a:r>
              <a:rPr lang="cs-CZ" sz="1800" dirty="0" err="1">
                <a:latin typeface="Arial" pitchFamily="34"/>
                <a:cs typeface="Arial" pitchFamily="34"/>
              </a:rPr>
              <a:t>ask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me</a:t>
            </a:r>
            <a:r>
              <a:rPr lang="en-US" sz="1800" dirty="0">
                <a:latin typeface="Arial" pitchFamily="34"/>
                <a:cs typeface="Arial" pitchFamily="34"/>
              </a:rPr>
              <a:t> instead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Using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lab computers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The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allowed sites</a:t>
            </a:r>
            <a:r>
              <a:rPr lang="en-US" sz="1800" dirty="0">
                <a:latin typeface="Arial" pitchFamily="34"/>
                <a:cs typeface="Arial" pitchFamily="34"/>
              </a:rPr>
              <a:t>: </a:t>
            </a:r>
          </a:p>
          <a:p>
            <a:pPr lvl="1">
              <a:buSzPct val="100000"/>
            </a:pPr>
            <a:r>
              <a:rPr lang="en-US" sz="1400" dirty="0">
                <a:latin typeface="Arial" pitchFamily="34"/>
                <a:cs typeface="Arial" pitchFamily="34"/>
              </a:rPr>
              <a:t>https://cppreference.com</a:t>
            </a:r>
          </a:p>
          <a:p>
            <a:pPr lvl="1">
              <a:buSzPct val="100000"/>
            </a:pPr>
            <a:r>
              <a:rPr lang="en-US" sz="1400" dirty="0">
                <a:latin typeface="Arial" pitchFamily="34"/>
                <a:cs typeface="Arial" pitchFamily="34"/>
              </a:rPr>
              <a:t>https://recodex.mff.cuni.cz</a:t>
            </a:r>
          </a:p>
          <a:p>
            <a:pPr lvl="1">
              <a:buSzPct val="100000"/>
            </a:pPr>
            <a:r>
              <a:rPr lang="en-GB" sz="1400" dirty="0">
                <a:latin typeface="Arial" pitchFamily="34"/>
                <a:cs typeface="Arial" pitchFamily="34"/>
              </a:rPr>
              <a:t>https://gitlab.mff.cuni.cz</a:t>
            </a:r>
          </a:p>
          <a:p>
            <a:pPr>
              <a:buSzPct val="100000"/>
            </a:pPr>
            <a:r>
              <a:rPr lang="cs-CZ" sz="1800" dirty="0" err="1">
                <a:latin typeface="Arial" pitchFamily="34"/>
                <a:cs typeface="Arial" pitchFamily="34"/>
              </a:rPr>
              <a:t>The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assignment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is</a:t>
            </a:r>
            <a:r>
              <a:rPr lang="cs-CZ" sz="1800" dirty="0">
                <a:latin typeface="Arial" pitchFamily="34"/>
                <a:cs typeface="Arial" pitchFamily="34"/>
              </a:rPr>
              <a:t> in </a:t>
            </a:r>
            <a:r>
              <a:rPr lang="cs-CZ" sz="1800" dirty="0" err="1">
                <a:latin typeface="Arial" pitchFamily="34"/>
                <a:cs typeface="Arial" pitchFamily="34"/>
              </a:rPr>
              <a:t>ReCodex</a:t>
            </a:r>
            <a:r>
              <a:rPr lang="cs-CZ" sz="1800" dirty="0">
                <a:latin typeface="Arial" pitchFamily="34"/>
                <a:cs typeface="Arial" pitchFamily="34"/>
              </a:rPr>
              <a:t> - CLI </a:t>
            </a:r>
            <a:r>
              <a:rPr lang="cs-CZ" sz="1800" dirty="0" err="1">
                <a:latin typeface="Arial" pitchFamily="34"/>
                <a:cs typeface="Arial" pitchFamily="34"/>
              </a:rPr>
              <a:t>Raster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Ext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400" dirty="0">
                <a:latin typeface="Arial" pitchFamily="34"/>
                <a:cs typeface="Arial" pitchFamily="34"/>
              </a:rPr>
              <a:t>All test </a:t>
            </a:r>
            <a:r>
              <a:rPr lang="cs-CZ" sz="1400" dirty="0" err="1">
                <a:latin typeface="Arial" pitchFamily="34"/>
                <a:cs typeface="Arial" pitchFamily="34"/>
              </a:rPr>
              <a:t>cases</a:t>
            </a:r>
            <a:r>
              <a:rPr lang="cs-CZ" sz="1400" dirty="0">
                <a:latin typeface="Arial" pitchFamily="34"/>
                <a:cs typeface="Arial" pitchFamily="34"/>
              </a:rPr>
              <a:t> are </a:t>
            </a:r>
            <a:r>
              <a:rPr lang="cs-CZ" sz="1400" dirty="0" err="1">
                <a:latin typeface="Arial" pitchFamily="34"/>
                <a:cs typeface="Arial" pitchFamily="34"/>
              </a:rPr>
              <a:t>stated</a:t>
            </a:r>
            <a:r>
              <a:rPr lang="cs-CZ" sz="1400" dirty="0">
                <a:latin typeface="Arial" pitchFamily="34"/>
                <a:cs typeface="Arial" pitchFamily="34"/>
              </a:rPr>
              <a:t> in </a:t>
            </a:r>
            <a:r>
              <a:rPr lang="cs-CZ" sz="1400" dirty="0" err="1"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assignment's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examples</a:t>
            </a:r>
            <a:endParaRPr lang="cs-CZ" sz="1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1800" dirty="0">
                <a:latin typeface="Arial" pitchFamily="34"/>
                <a:cs typeface="Arial" pitchFamily="34"/>
              </a:rPr>
              <a:t>Use </a:t>
            </a:r>
            <a:r>
              <a:rPr lang="cs-CZ" sz="1800" dirty="0" err="1">
                <a:latin typeface="Arial" pitchFamily="34"/>
                <a:cs typeface="Arial" pitchFamily="34"/>
              </a:rPr>
              <a:t>your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solution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from</a:t>
            </a:r>
            <a:r>
              <a:rPr lang="cs-CZ" sz="1800" dirty="0">
                <a:latin typeface="Arial" pitchFamily="34"/>
                <a:cs typeface="Arial" pitchFamily="34"/>
              </a:rPr>
              <a:t> CLI </a:t>
            </a:r>
            <a:r>
              <a:rPr lang="cs-CZ" sz="1800" dirty="0" err="1">
                <a:latin typeface="Arial" pitchFamily="34"/>
                <a:cs typeface="Arial" pitchFamily="34"/>
              </a:rPr>
              <a:t>Raster</a:t>
            </a:r>
            <a:r>
              <a:rPr lang="cs-CZ" sz="1800">
                <a:latin typeface="Arial" pitchFamily="34"/>
                <a:cs typeface="Arial" pitchFamily="34"/>
              </a:rPr>
              <a:t> 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400" dirty="0" err="1">
                <a:latin typeface="Arial" pitchFamily="34"/>
                <a:cs typeface="Arial" pitchFamily="34"/>
              </a:rPr>
              <a:t>You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can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also</a:t>
            </a:r>
            <a:r>
              <a:rPr lang="cs-CZ" sz="1400" dirty="0">
                <a:latin typeface="Arial" pitchFamily="34"/>
                <a:cs typeface="Arial" pitchFamily="34"/>
              </a:rPr>
              <a:t> use a </a:t>
            </a:r>
            <a:r>
              <a:rPr lang="cs-CZ" sz="1400" dirty="0" err="1">
                <a:latin typeface="Arial" pitchFamily="34"/>
                <a:cs typeface="Arial" pitchFamily="34"/>
              </a:rPr>
              <a:t>baseline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solution</a:t>
            </a:r>
            <a:r>
              <a:rPr lang="cs-CZ" sz="1400" dirty="0">
                <a:latin typeface="Arial" pitchFamily="34"/>
                <a:cs typeface="Arial" pitchFamily="34"/>
              </a:rPr>
              <a:t>: https://shorturl.at/jmGMX</a:t>
            </a:r>
          </a:p>
          <a:p>
            <a:pPr lvl="1">
              <a:buSzPct val="100000"/>
            </a:pPr>
            <a:r>
              <a:rPr lang="cs-CZ" sz="1400" dirty="0">
                <a:latin typeface="Arial" pitchFamily="34"/>
                <a:cs typeface="Arial" pitchFamily="34"/>
              </a:rPr>
              <a:t>https://gitlab.mff.cuni.cz/teaching/nprg041/mejzlik/labs-cpp-pub/-/blob/master/recodex/cli-raster/cli-raster-baseline.cpp</a:t>
            </a:r>
            <a:endParaRPr lang="en-GB" sz="1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18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Submit to </a:t>
            </a:r>
            <a:r>
              <a:rPr lang="en-GB" sz="18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ReCodex</a:t>
            </a:r>
            <a:r>
              <a:rPr lang="en-GB" sz="18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, before 15:40</a:t>
            </a:r>
          </a:p>
          <a:p>
            <a:pPr>
              <a:buSzPct val="100000"/>
            </a:pPr>
            <a:endParaRPr lang="en-GB" sz="1800" dirty="0">
              <a:solidFill>
                <a:schemeClr val="accent6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CB227-A093-BCC9-96AD-8CE0CC63AC60}"/>
              </a:ext>
            </a:extLst>
          </p:cNvPr>
          <p:cNvSpPr txBox="1"/>
          <p:nvPr/>
        </p:nvSpPr>
        <p:spPr>
          <a:xfrm>
            <a:off x="7187550" y="3644286"/>
            <a:ext cx="3946196" cy="310854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&lt;algorithm&gt;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::set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Point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::set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Point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ys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::set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Point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out;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... 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set_symmetric_difference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inserter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(out,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std::</a:t>
            </a:r>
            <a:r>
              <a:rPr lang="en-GB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set_union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std::</a:t>
            </a:r>
            <a:r>
              <a:rPr lang="en-GB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set_intersection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F6824-BE27-8269-9324-C90FB0ACB447}"/>
              </a:ext>
            </a:extLst>
          </p:cNvPr>
          <p:cNvSpPr txBox="1"/>
          <p:nvPr/>
        </p:nvSpPr>
        <p:spPr>
          <a:xfrm>
            <a:off x="5563312" y="484629"/>
            <a:ext cx="6628688" cy="267765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Scene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...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ShapeType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add_</a:t>
            </a:r>
            <a:r>
              <a:rPr lang="en-GB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spec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_shape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ShapeId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ShapeId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l_id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ShapeId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r_id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    // ...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Shape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left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/* ... */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Shape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right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/* ... */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    // ...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shapes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emplace_back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ShapeType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id,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move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(left),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move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(right)));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3056DE-4DD9-043F-3837-BA65FA7DB085}"/>
              </a:ext>
            </a:extLst>
          </p:cNvPr>
          <p:cNvSpPr/>
          <p:nvPr/>
        </p:nvSpPr>
        <p:spPr>
          <a:xfrm>
            <a:off x="9465681" y="3456326"/>
            <a:ext cx="1474864" cy="46284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Hint 2</a:t>
            </a:r>
          </a:p>
        </p:txBody>
      </p:sp>
      <p:sp>
        <p:nvSpPr>
          <p:cNvPr id="13" name="AutoShape 372">
            <a:extLst>
              <a:ext uri="{FF2B5EF4-FFF2-40B4-BE49-F238E27FC236}">
                <a16:creationId xmlns:a16="http://schemas.microsoft.com/office/drawing/2014/main" id="{404D5A2B-4347-3272-75BF-5636B5CA2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7398" y="553724"/>
            <a:ext cx="2517299" cy="456073"/>
          </a:xfrm>
          <a:prstGeom prst="wedgeRoundRectCallout">
            <a:avLst>
              <a:gd name="adj1" fmla="val -74271"/>
              <a:gd name="adj2" fmla="val 43491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Same body for just different types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696531A-3E7F-A5DF-CE03-2FF576957BD6}"/>
              </a:ext>
            </a:extLst>
          </p:cNvPr>
          <p:cNvSpPr/>
          <p:nvPr/>
        </p:nvSpPr>
        <p:spPr>
          <a:xfrm>
            <a:off x="7691214" y="119928"/>
            <a:ext cx="1474864" cy="46284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Hint 1</a:t>
            </a:r>
          </a:p>
        </p:txBody>
      </p:sp>
      <p:sp>
        <p:nvSpPr>
          <p:cNvPr id="15" name="AutoShape 372">
            <a:extLst>
              <a:ext uri="{FF2B5EF4-FFF2-40B4-BE49-F238E27FC236}">
                <a16:creationId xmlns:a16="http://schemas.microsoft.com/office/drawing/2014/main" id="{E4BAD506-EF1E-744A-1B31-0B4A8275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0648" y="2744124"/>
            <a:ext cx="2870252" cy="348626"/>
          </a:xfrm>
          <a:prstGeom prst="wedgeRoundRectCallout">
            <a:avLst>
              <a:gd name="adj1" fmla="val 13655"/>
              <a:gd name="adj2" fmla="val -10266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To differentiate the correct </a:t>
            </a:r>
            <a:r>
              <a:rPr lang="en-US" sz="1600" dirty="0" err="1">
                <a:solidFill>
                  <a:schemeClr val="bg1"/>
                </a:solidFill>
              </a:rPr>
              <a:t>ctor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AutoShape 372">
            <a:extLst>
              <a:ext uri="{FF2B5EF4-FFF2-40B4-BE49-F238E27FC236}">
                <a16:creationId xmlns:a16="http://schemas.microsoft.com/office/drawing/2014/main" id="{E811F274-2F18-772D-84C1-D50672DD6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845" y="4086277"/>
            <a:ext cx="2863155" cy="456073"/>
          </a:xfrm>
          <a:prstGeom prst="wedgeRoundRectCallout">
            <a:avLst>
              <a:gd name="adj1" fmla="val -47707"/>
              <a:gd name="adj2" fmla="val 13343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Works on all sorted containers, e.g. on sorted vector</a:t>
            </a:r>
          </a:p>
        </p:txBody>
      </p:sp>
    </p:spTree>
    <p:extLst>
      <p:ext uri="{BB962C8B-B14F-4D97-AF65-F5344CB8AC3E}">
        <p14:creationId xmlns:p14="http://schemas.microsoft.com/office/powerpoint/2010/main" val="340225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355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Consolas</vt:lpstr>
      <vt:lpstr>Roboto</vt:lpstr>
      <vt:lpstr>Roboto Black</vt:lpstr>
      <vt:lpstr>Roboto Light</vt:lpstr>
      <vt:lpstr>Roboto Thin</vt:lpstr>
      <vt:lpstr>Office Theme</vt:lpstr>
      <vt:lpstr>Mock term test</vt:lpstr>
      <vt:lpstr>Mock term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František Mejzlík</cp:lastModifiedBy>
  <cp:revision>161</cp:revision>
  <dcterms:created xsi:type="dcterms:W3CDTF">2023-08-26T15:59:31Z</dcterms:created>
  <dcterms:modified xsi:type="dcterms:W3CDTF">2023-12-16T13:50:04Z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