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75" r:id="rId2"/>
    <p:sldId id="413" r:id="rId3"/>
    <p:sldId id="417" r:id="rId4"/>
    <p:sldId id="391" r:id="rId5"/>
    <p:sldId id="424" r:id="rId6"/>
    <p:sldId id="423" r:id="rId7"/>
    <p:sldId id="419" r:id="rId8"/>
    <p:sldId id="445" r:id="rId9"/>
    <p:sldId id="446" r:id="rId10"/>
    <p:sldId id="447" r:id="rId11"/>
    <p:sldId id="448" r:id="rId12"/>
    <p:sldId id="449" r:id="rId13"/>
    <p:sldId id="450" r:id="rId14"/>
    <p:sldId id="464" r:id="rId15"/>
    <p:sldId id="465" r:id="rId16"/>
    <p:sldId id="466" r:id="rId17"/>
    <p:sldId id="451" r:id="rId18"/>
    <p:sldId id="420" r:id="rId19"/>
    <p:sldId id="421" r:id="rId20"/>
    <p:sldId id="453" r:id="rId21"/>
    <p:sldId id="452" r:id="rId22"/>
    <p:sldId id="440" r:id="rId23"/>
    <p:sldId id="460" r:id="rId24"/>
    <p:sldId id="461" r:id="rId25"/>
    <p:sldId id="442" r:id="rId26"/>
    <p:sldId id="462" r:id="rId27"/>
    <p:sldId id="454" r:id="rId28"/>
    <p:sldId id="455" r:id="rId29"/>
    <p:sldId id="463" r:id="rId30"/>
    <p:sldId id="456" r:id="rId31"/>
    <p:sldId id="458" r:id="rId32"/>
    <p:sldId id="459" r:id="rId33"/>
    <p:sldId id="393" r:id="rId34"/>
    <p:sldId id="443" r:id="rId35"/>
    <p:sldId id="394" r:id="rId36"/>
    <p:sldId id="422" r:id="rId37"/>
    <p:sldId id="425" r:id="rId38"/>
    <p:sldId id="33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2" autoAdjust="0"/>
    <p:restoredTop sz="90364" autoAdjust="0"/>
  </p:normalViewPr>
  <p:slideViewPr>
    <p:cSldViewPr snapToGrid="0">
      <p:cViewPr varScale="1">
        <p:scale>
          <a:sx n="114" d="100"/>
          <a:sy n="114" d="100"/>
        </p:scale>
        <p:origin x="42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731152-1C1E-8E7D-6E2B-AADB1795A31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A852E-54E6-1921-B651-CDD71FD1E6B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746038-2F1C-4B52-8CC9-F2CED3CCBCE1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12/11/2023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FEC3E-41E4-0B16-8499-203DA1DD829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17651-4D7B-CC0D-CA03-D50326E0B24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526836-6080-4B3C-84EE-66E1F1A16786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F6C23-0455-434D-BB33-04CAA24688E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4E05B9-C9AF-EC88-98C0-1112FDEC893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DA4102-3624-4DDC-8FE6-F394FCAFE770}" type="datetime1">
              <a:rPr lang="en-US"/>
              <a:pPr lvl="0"/>
              <a:t>12/11/2023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8BC5F9-24D2-43E1-4EA6-E2116C364D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74F7D2-3EBE-4175-AE3A-AF3FDC9AC6C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42E28-41A5-99A6-1ACE-B51A8DFDF3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765B7-87C4-62F9-2E17-C40ED25EB7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0E47BC6-0BD9-4F3B-91FA-5E854F7B2E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FDAB-6B52-05B0-DA8C-8CD741177D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05C60-19BB-24E1-20EA-456DEC19854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en-US" sz="2400" b="0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Light" pitchFamily="2"/>
                <a:cs typeface="Arial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86E9CCAC-833A-546C-495E-BE9B2FE62ED9}"/>
              </a:ext>
            </a:extLst>
          </p:cNvPr>
          <p:cNvCxnSpPr/>
          <p:nvPr/>
        </p:nvCxnSpPr>
        <p:spPr>
          <a:xfrm>
            <a:off x="1354976" y="3509960"/>
            <a:ext cx="9626135" cy="0"/>
          </a:xfrm>
          <a:prstGeom prst="straightConnector1">
            <a:avLst/>
          </a:prstGeom>
          <a:noFill/>
          <a:ln w="19046" cap="flat">
            <a:solidFill>
              <a:srgbClr val="ED7D31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1566474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E3AA071-5922-B1E3-C10A-63BC8D82BED1}"/>
              </a:ext>
            </a:extLst>
          </p:cNvPr>
          <p:cNvSpPr/>
          <p:nvPr/>
        </p:nvSpPr>
        <p:spPr>
          <a:xfrm>
            <a:off x="0" y="6608615"/>
            <a:ext cx="12191996" cy="246503"/>
          </a:xfrm>
          <a:prstGeom prst="rect">
            <a:avLst/>
          </a:prstGeom>
          <a:solidFill>
            <a:srgbClr val="44546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Roboto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354C8A-614B-D67D-A7C4-03718406D8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64839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txBody>
          <a:bodyPr vert="horz" wrap="square" lIns="274320" tIns="182880" rIns="91440" bIns="45720" anchor="t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en-US" sz="24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Black" pitchFamily="2"/>
                <a:cs typeface="Arial" pitchFamily="34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0CA06B5C-8428-781F-43C0-26C646ECCD54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r>
              <a:rPr lang="en-US"/>
              <a:t>2023/2024</a:t>
            </a:r>
            <a:endParaRPr lang="cs-CZ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60CA5CC-F851-3D25-D139-B5CBE402C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defRPr>
            </a:lvl1pPr>
          </a:lstStyle>
          <a:p>
            <a:pPr lvl="0"/>
            <a:r>
              <a:rPr lang="en-GB"/>
              <a:t>Programming in C++ (labs)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7E4FC2-A8AF-C14E-1174-0053B0756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fld id="{91FAE053-8039-492E-BF46-0BE14E1EE603}" type="slidenum">
              <a:t>‹#›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A4CFA6-3B67-D5FF-C775-5ECE92D3C216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274640" y="906463"/>
            <a:ext cx="11545891" cy="5328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7948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Lab 1</a:t>
            </a:r>
            <a:r>
              <a:rPr lang="cs-CZ" dirty="0"/>
              <a:t>1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62ADF-7863-A367-B2D8-E3F0C26CE84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 err="1"/>
              <a:t>parsing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grammar</a:t>
            </a:r>
            <a:r>
              <a:rPr lang="en-US" dirty="0"/>
              <a:t>,</a:t>
            </a:r>
          </a:p>
          <a:p>
            <a:pPr lvl="0"/>
            <a:r>
              <a:rPr lang="en-US" dirty="0"/>
              <a:t>b</a:t>
            </a:r>
            <a:r>
              <a:rPr lang="cs-CZ" dirty="0" err="1"/>
              <a:t>asics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generic</a:t>
            </a:r>
            <a:r>
              <a:rPr lang="cs-CZ" dirty="0"/>
              <a:t> </a:t>
            </a:r>
            <a:r>
              <a:rPr lang="cs-CZ" dirty="0" err="1"/>
              <a:t>programming</a:t>
            </a:r>
            <a:r>
              <a:rPr lang="cs-CZ" dirty="0"/>
              <a:t>,</a:t>
            </a:r>
            <a:endParaRPr lang="en-US" dirty="0"/>
          </a:p>
          <a:p>
            <a:pPr lvl="0"/>
            <a:r>
              <a:rPr lang="en-US" dirty="0"/>
              <a:t>final </a:t>
            </a:r>
            <a:r>
              <a:rPr lang="en-US" dirty="0" err="1"/>
              <a:t>recodex</a:t>
            </a:r>
            <a:r>
              <a:rPr lang="en-US" dirty="0"/>
              <a:t> assignment</a:t>
            </a:r>
          </a:p>
          <a:p>
            <a:pPr lvl="0"/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0559C5-510D-191E-A052-E493B204256C}"/>
              </a:ext>
            </a:extLst>
          </p:cNvPr>
          <p:cNvSpPr txBox="1"/>
          <p:nvPr/>
        </p:nvSpPr>
        <p:spPr>
          <a:xfrm>
            <a:off x="1222159" y="4232355"/>
            <a:ext cx="1458897" cy="16557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Thin" pitchFamily="2"/>
              <a:ea typeface="Roboto Thin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>
                <a:solidFill>
                  <a:srgbClr val="FFFFFF"/>
                </a:solidFill>
                <a:latin typeface="Roboto Light" pitchFamily="2"/>
                <a:ea typeface="Roboto Light" pitchFamily="2"/>
              </a:rPr>
              <a:t>11</a:t>
            </a: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. 1</a:t>
            </a:r>
            <a:r>
              <a:rPr lang="en-US" dirty="0">
                <a:solidFill>
                  <a:srgbClr val="FFFFFF"/>
                </a:solidFill>
                <a:latin typeface="Roboto Light" pitchFamily="2"/>
                <a:ea typeface="Roboto Light" pitchFamily="2"/>
              </a:rPr>
              <a:t>2</a:t>
            </a: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. 2023</a:t>
            </a: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0229303-87C1-4EB5-8D4E-75E1166F3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3" y="6158602"/>
            <a:ext cx="1143000" cy="40005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67718F6-C646-5FCD-E8FD-104DFB4E0B45}"/>
              </a:ext>
            </a:extLst>
          </p:cNvPr>
          <p:cNvSpPr/>
          <p:nvPr/>
        </p:nvSpPr>
        <p:spPr>
          <a:xfrm>
            <a:off x="6652470" y="1625756"/>
            <a:ext cx="5350621" cy="164520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It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left-recursive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Problem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if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we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try</a:t>
            </a:r>
            <a:r>
              <a:rPr lang="cs-CZ" sz="2000" dirty="0">
                <a:latin typeface="Arial" pitchFamily="34"/>
                <a:cs typeface="Arial" pitchFamily="34"/>
              </a:rPr>
              <a:t> to </a:t>
            </a:r>
            <a:r>
              <a:rPr lang="cs-CZ" sz="2000" dirty="0" err="1">
                <a:latin typeface="Arial" pitchFamily="34"/>
                <a:cs typeface="Arial" pitchFamily="34"/>
              </a:rPr>
              <a:t>implement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recursive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descent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parsing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Mechanical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transformation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that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eliminates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this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property</a:t>
            </a:r>
            <a:endParaRPr lang="en-GB" sz="2000" dirty="0">
              <a:latin typeface="Arial" pitchFamily="34"/>
              <a:cs typeface="Arial" pitchFamily="34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74C5D46-27F0-3245-A5D0-DA81862C88C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719263"/>
            <a:ext cx="3108121" cy="44116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A </a:t>
            </a:r>
            <a:r>
              <a:rPr lang="cs-CZ" dirty="0">
                <a:cs typeface="Arial" charset="0"/>
              </a:rPr>
              <a:t>→ A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dirty="0">
                <a:cs typeface="Arial" charset="0"/>
              </a:rPr>
              <a:t> M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A </a:t>
            </a:r>
            <a:r>
              <a:rPr lang="cs-CZ" dirty="0">
                <a:cs typeface="Arial" charset="0"/>
              </a:rPr>
              <a:t>→ M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M </a:t>
            </a:r>
            <a:r>
              <a:rPr lang="cs-CZ" dirty="0">
                <a:cs typeface="Arial" charset="0"/>
              </a:rPr>
              <a:t>→ M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dirty="0">
                <a:cs typeface="Arial" charset="0"/>
              </a:rPr>
              <a:t> P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M </a:t>
            </a:r>
            <a:r>
              <a:rPr lang="cs-CZ" dirty="0">
                <a:cs typeface="Arial" charset="0"/>
              </a:rPr>
              <a:t>→ P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P </a:t>
            </a:r>
            <a:r>
              <a:rPr lang="cs-CZ" dirty="0">
                <a:cs typeface="Arial" charset="0"/>
              </a:rPr>
              <a:t>→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dirty="0">
                <a:cs typeface="Arial" charset="0"/>
              </a:rPr>
              <a:t> A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P </a:t>
            </a:r>
            <a:r>
              <a:rPr lang="cs-CZ" dirty="0">
                <a:cs typeface="Arial" charset="0"/>
              </a:rPr>
              <a:t>→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lit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72987474-D60A-C406-CA78-D9EB58DB2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5449" y="1891750"/>
            <a:ext cx="208756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/>
              <a:t>A </a:t>
            </a:r>
            <a:r>
              <a:rPr lang="cs-CZ" sz="2600" dirty="0">
                <a:cs typeface="Arial" charset="0"/>
              </a:rPr>
              <a:t>→ A</a:t>
            </a:r>
            <a:r>
              <a:rPr lang="el-GR" sz="2600" dirty="0">
                <a:cs typeface="Arial" charset="0"/>
              </a:rPr>
              <a:t>α</a:t>
            </a:r>
            <a:endParaRPr lang="cs-CZ" sz="2600" dirty="0">
              <a:cs typeface="Arial" charset="0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>
                <a:cs typeface="Arial" charset="0"/>
              </a:rPr>
              <a:t>A → </a:t>
            </a:r>
            <a:r>
              <a:rPr lang="el-GR" sz="2600" dirty="0">
                <a:cs typeface="Arial" charset="0"/>
              </a:rPr>
              <a:t>β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9E9F0F1-661A-126D-251F-0401A5B19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5176" y="1733710"/>
            <a:ext cx="2376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/>
              <a:t>A </a:t>
            </a:r>
            <a:r>
              <a:rPr lang="cs-CZ" sz="2600" dirty="0">
                <a:cs typeface="Arial" charset="0"/>
              </a:rPr>
              <a:t>→ </a:t>
            </a:r>
            <a:r>
              <a:rPr lang="el-GR" sz="2600" dirty="0">
                <a:cs typeface="Arial" charset="0"/>
              </a:rPr>
              <a:t>β</a:t>
            </a:r>
            <a:r>
              <a:rPr lang="cs-CZ" sz="2600" dirty="0">
                <a:cs typeface="Arial" charset="0"/>
              </a:rPr>
              <a:t>A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>
                <a:cs typeface="Arial" charset="0"/>
              </a:rPr>
              <a:t>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→ </a:t>
            </a:r>
            <a:r>
              <a:rPr lang="el-GR" sz="2600" dirty="0">
                <a:cs typeface="Arial" charset="0"/>
              </a:rPr>
              <a:t>α</a:t>
            </a:r>
            <a:r>
              <a:rPr lang="en-US" sz="2600" dirty="0">
                <a:cs typeface="Arial" charset="0"/>
              </a:rPr>
              <a:t>A’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>
                <a:cs typeface="Arial" charset="0"/>
              </a:rPr>
              <a:t>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→</a:t>
            </a:r>
            <a:r>
              <a:rPr lang="en-US" sz="2600" dirty="0">
                <a:cs typeface="Arial" charset="0"/>
              </a:rPr>
              <a:t>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5667CE3-F8C9-0F57-7BE5-106B91AEB454}"/>
              </a:ext>
            </a:extLst>
          </p:cNvPr>
          <p:cNvSpPr/>
          <p:nvPr/>
        </p:nvSpPr>
        <p:spPr>
          <a:xfrm>
            <a:off x="8626681" y="2268708"/>
            <a:ext cx="1006679" cy="32717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EAB47104-EBE3-ECAA-C050-FA545DF6C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9738" y="4151157"/>
            <a:ext cx="34331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/>
              <a:t>A </a:t>
            </a:r>
            <a:r>
              <a:rPr lang="cs-CZ" sz="2600" dirty="0">
                <a:cs typeface="Arial" charset="0"/>
              </a:rPr>
              <a:t>→ A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 :: </a:t>
            </a:r>
            <a:r>
              <a:rPr lang="el-GR" sz="2600" dirty="0">
                <a:cs typeface="Arial" charset="0"/>
              </a:rPr>
              <a:t>α</a:t>
            </a:r>
            <a:r>
              <a:rPr lang="cs-CZ" sz="2600" dirty="0">
                <a:cs typeface="Arial" charset="0"/>
              </a:rPr>
              <a:t>: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 dirty="0">
                <a:cs typeface="Arial" charset="0"/>
              </a:rPr>
              <a:t> M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>
                <a:cs typeface="Arial" charset="0"/>
              </a:rPr>
              <a:t>A → </a:t>
            </a:r>
            <a:r>
              <a:rPr lang="el-GR" sz="2600" dirty="0">
                <a:cs typeface="Arial" charset="0"/>
              </a:rPr>
              <a:t>β</a:t>
            </a:r>
            <a:r>
              <a:rPr lang="cs-CZ" sz="2600" dirty="0">
                <a:cs typeface="Arial" charset="0"/>
              </a:rPr>
              <a:t>  ::   </a:t>
            </a:r>
            <a:r>
              <a:rPr lang="el-GR" sz="2600" dirty="0">
                <a:cs typeface="Arial" charset="0"/>
              </a:rPr>
              <a:t>β</a:t>
            </a:r>
            <a:r>
              <a:rPr lang="cs-CZ" sz="2600" dirty="0">
                <a:cs typeface="Arial" charset="0"/>
              </a:rPr>
              <a:t>: M</a:t>
            </a:r>
            <a:endParaRPr lang="el-GR" sz="2600" dirty="0">
              <a:cs typeface="Arial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A05964BD-7C44-209F-6680-6409FCF57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9933" y="3940146"/>
            <a:ext cx="2376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/>
              <a:t>A </a:t>
            </a:r>
            <a:r>
              <a:rPr lang="cs-CZ" sz="2600" dirty="0">
                <a:cs typeface="Arial" charset="0"/>
              </a:rPr>
              <a:t>→ MA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>
                <a:cs typeface="Arial" charset="0"/>
              </a:rPr>
              <a:t>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 dirty="0">
                <a:cs typeface="Arial" charset="0"/>
              </a:rPr>
              <a:t> M</a:t>
            </a:r>
            <a:r>
              <a:rPr lang="en-US" sz="2600" dirty="0">
                <a:cs typeface="Arial" charset="0"/>
              </a:rPr>
              <a:t>A’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600" dirty="0">
                <a:cs typeface="Arial" charset="0"/>
              </a:rPr>
              <a:t>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→</a:t>
            </a:r>
            <a:r>
              <a:rPr lang="en-US" sz="2600" dirty="0">
                <a:cs typeface="Arial" charset="0"/>
              </a:rPr>
              <a:t>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CFD42C5-BD68-0B0F-41C0-C394D28D38CC}"/>
              </a:ext>
            </a:extLst>
          </p:cNvPr>
          <p:cNvSpPr/>
          <p:nvPr/>
        </p:nvSpPr>
        <p:spPr>
          <a:xfrm>
            <a:off x="7650063" y="4528115"/>
            <a:ext cx="1006679" cy="32717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6121B6-2333-25D5-F1A0-4C67B55DCB17}"/>
              </a:ext>
            </a:extLst>
          </p:cNvPr>
          <p:cNvSpPr txBox="1"/>
          <p:nvPr/>
        </p:nvSpPr>
        <p:spPr>
          <a:xfrm>
            <a:off x="4611266" y="3755480"/>
            <a:ext cx="310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Eliminating</a:t>
            </a:r>
            <a:r>
              <a:rPr lang="cs-CZ" dirty="0"/>
              <a:t> </a:t>
            </a:r>
            <a:r>
              <a:rPr lang="cs-CZ" dirty="0" err="1"/>
              <a:t>recursive</a:t>
            </a:r>
            <a:r>
              <a:rPr lang="cs-CZ" dirty="0"/>
              <a:t> rule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992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transform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left-recursive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Problem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if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we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try</a:t>
            </a:r>
            <a:r>
              <a:rPr lang="cs-CZ" sz="2000" dirty="0">
                <a:latin typeface="Arial" pitchFamily="34"/>
                <a:cs typeface="Arial" pitchFamily="34"/>
              </a:rPr>
              <a:t> to </a:t>
            </a:r>
            <a:r>
              <a:rPr lang="cs-CZ" sz="2000" dirty="0" err="1">
                <a:latin typeface="Arial" pitchFamily="34"/>
                <a:cs typeface="Arial" pitchFamily="34"/>
              </a:rPr>
              <a:t>implement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recursive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descent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parsing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There must not be a rule that would cause our code to recurse infinitely</a:t>
            </a:r>
            <a:endParaRPr lang="cs-CZ" sz="16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Mechanical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transformation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that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eliminates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this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property</a:t>
            </a:r>
            <a:endParaRPr lang="en-GB" sz="2000" dirty="0">
              <a:latin typeface="Arial" pitchFamily="34"/>
              <a:cs typeface="Arial" pitchFamily="34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74C5D46-27F0-3245-A5D0-DA81862C88C6}"/>
              </a:ext>
            </a:extLst>
          </p:cNvPr>
          <p:cNvSpPr txBox="1">
            <a:spLocks noChangeArrowheads="1"/>
          </p:cNvSpPr>
          <p:nvPr/>
        </p:nvSpPr>
        <p:spPr>
          <a:xfrm>
            <a:off x="524312" y="2188468"/>
            <a:ext cx="3108121" cy="44116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A </a:t>
            </a:r>
            <a:r>
              <a:rPr lang="cs-CZ" dirty="0">
                <a:cs typeface="Arial" charset="0"/>
              </a:rPr>
              <a:t>→ A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dirty="0">
                <a:cs typeface="Arial" charset="0"/>
              </a:rPr>
              <a:t> M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A </a:t>
            </a:r>
            <a:r>
              <a:rPr lang="cs-CZ" dirty="0">
                <a:cs typeface="Arial" charset="0"/>
              </a:rPr>
              <a:t>→ M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M </a:t>
            </a:r>
            <a:r>
              <a:rPr lang="cs-CZ" dirty="0">
                <a:cs typeface="Arial" charset="0"/>
              </a:rPr>
              <a:t>→ M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dirty="0">
                <a:cs typeface="Arial" charset="0"/>
              </a:rPr>
              <a:t> P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M </a:t>
            </a:r>
            <a:r>
              <a:rPr lang="cs-CZ" dirty="0">
                <a:cs typeface="Arial" charset="0"/>
              </a:rPr>
              <a:t>→ P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P </a:t>
            </a:r>
            <a:r>
              <a:rPr lang="cs-CZ" dirty="0">
                <a:cs typeface="Arial" charset="0"/>
              </a:rPr>
              <a:t>→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dirty="0">
                <a:cs typeface="Arial" charset="0"/>
              </a:rPr>
              <a:t> A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P </a:t>
            </a:r>
            <a:r>
              <a:rPr lang="cs-CZ" dirty="0">
                <a:cs typeface="Arial" charset="0"/>
              </a:rPr>
              <a:t>→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lit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4F06C90-F2B1-059F-6010-5525E04239AC}"/>
              </a:ext>
            </a:extLst>
          </p:cNvPr>
          <p:cNvSpPr txBox="1">
            <a:spLocks noChangeArrowheads="1"/>
          </p:cNvSpPr>
          <p:nvPr/>
        </p:nvSpPr>
        <p:spPr>
          <a:xfrm>
            <a:off x="7508846" y="1819931"/>
            <a:ext cx="4038600" cy="44116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 </a:t>
            </a:r>
            <a:r>
              <a:rPr lang="cs-CZ" sz="2600" dirty="0">
                <a:cs typeface="Arial" charset="0"/>
              </a:rPr>
              <a:t>→ MA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 dirty="0">
                <a:cs typeface="Arial" charset="0"/>
              </a:rPr>
              <a:t> MA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>
                <a:cs typeface="Arial" charset="0"/>
              </a:rPr>
              <a:t>A</a:t>
            </a:r>
            <a:r>
              <a:rPr lang="en-US" sz="2600" dirty="0">
                <a:cs typeface="Arial" charset="0"/>
              </a:rPr>
              <a:t>’ →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 </a:t>
            </a:r>
            <a:r>
              <a:rPr lang="cs-CZ" sz="2600" dirty="0">
                <a:cs typeface="Arial" charset="0"/>
              </a:rPr>
              <a:t>→ PM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 dirty="0">
                <a:cs typeface="Arial" charset="0"/>
              </a:rPr>
              <a:t> PM</a:t>
            </a:r>
            <a:r>
              <a:rPr lang="en-US" sz="2600" dirty="0">
                <a:cs typeface="Arial" charset="0"/>
              </a:rPr>
              <a:t>’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>
                <a:cs typeface="Arial" charset="0"/>
              </a:rPr>
              <a:t>M</a:t>
            </a:r>
            <a:r>
              <a:rPr lang="en-US" sz="2600" dirty="0">
                <a:cs typeface="Arial" charset="0"/>
              </a:rPr>
              <a:t>’ →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P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A</a:t>
            </a:r>
            <a:r>
              <a:rPr lang="cs-CZ" sz="2600" dirty="0">
                <a:cs typeface="Arial" charset="0"/>
              </a:rPr>
              <a:t>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P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lit</a:t>
            </a:r>
          </a:p>
        </p:txBody>
      </p:sp>
      <p:sp>
        <p:nvSpPr>
          <p:cNvPr id="8" name="AutoShape 372">
            <a:extLst>
              <a:ext uri="{FF2B5EF4-FFF2-40B4-BE49-F238E27FC236}">
                <a16:creationId xmlns:a16="http://schemas.microsoft.com/office/drawing/2014/main" id="{18F55898-E671-CD4E-1108-BC5DF7FDB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581" y="4317479"/>
            <a:ext cx="2517299" cy="456073"/>
          </a:xfrm>
          <a:prstGeom prst="wedgeRoundRectCallout">
            <a:avLst>
              <a:gd name="adj1" fmla="val -62050"/>
              <a:gd name="adj2" fmla="val -12722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Empty string, sometimes</a:t>
            </a:r>
            <a:r>
              <a:rPr lang="el-GR" sz="1600" dirty="0">
                <a:solidFill>
                  <a:schemeClr val="bg1"/>
                </a:solidFill>
              </a:rPr>
              <a:t> ε</a:t>
            </a:r>
            <a:r>
              <a:rPr lang="en-US" sz="16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84747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Recursive-descent</a:t>
            </a:r>
            <a:r>
              <a:rPr lang="cs-CZ" dirty="0"/>
              <a:t> </a:t>
            </a:r>
            <a:r>
              <a:rPr lang="cs-CZ" dirty="0" err="1"/>
              <a:t>parsing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57194" y="902394"/>
            <a:ext cx="786268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Implement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b="1" dirty="0" err="1">
                <a:latin typeface="Arial" pitchFamily="34"/>
                <a:cs typeface="Arial" pitchFamily="34"/>
              </a:rPr>
              <a:t>one</a:t>
            </a:r>
            <a:r>
              <a:rPr lang="cs-CZ" sz="2000" b="1" dirty="0">
                <a:latin typeface="Arial" pitchFamily="34"/>
                <a:cs typeface="Arial" pitchFamily="34"/>
              </a:rPr>
              <a:t> </a:t>
            </a:r>
            <a:r>
              <a:rPr lang="cs-CZ" sz="2000" b="1" dirty="0" err="1">
                <a:latin typeface="Arial" pitchFamily="34"/>
                <a:cs typeface="Arial" pitchFamily="34"/>
              </a:rPr>
              <a:t>function</a:t>
            </a:r>
            <a:r>
              <a:rPr lang="cs-CZ" sz="2000" b="1" dirty="0">
                <a:latin typeface="Arial" pitchFamily="34"/>
                <a:cs typeface="Arial" pitchFamily="34"/>
              </a:rPr>
              <a:t> </a:t>
            </a:r>
            <a:r>
              <a:rPr lang="cs-CZ" sz="2000" b="1" dirty="0" err="1">
                <a:latin typeface="Arial" pitchFamily="34"/>
                <a:cs typeface="Arial" pitchFamily="34"/>
              </a:rPr>
              <a:t>for</a:t>
            </a:r>
            <a:r>
              <a:rPr lang="cs-CZ" sz="2000" b="1" dirty="0">
                <a:latin typeface="Arial" pitchFamily="34"/>
                <a:cs typeface="Arial" pitchFamily="34"/>
              </a:rPr>
              <a:t> </a:t>
            </a:r>
            <a:r>
              <a:rPr lang="cs-CZ" sz="2000" b="1" dirty="0" err="1">
                <a:latin typeface="Arial" pitchFamily="34"/>
                <a:cs typeface="Arial" pitchFamily="34"/>
              </a:rPr>
              <a:t>each</a:t>
            </a:r>
            <a:r>
              <a:rPr lang="cs-CZ" sz="2000" b="1" dirty="0">
                <a:latin typeface="Arial" pitchFamily="34"/>
                <a:cs typeface="Arial" pitchFamily="34"/>
              </a:rPr>
              <a:t> non-</a:t>
            </a:r>
            <a:r>
              <a:rPr lang="cs-CZ" sz="2000" b="1" dirty="0" err="1">
                <a:latin typeface="Arial" pitchFamily="34"/>
                <a:cs typeface="Arial" pitchFamily="34"/>
              </a:rPr>
              <a:t>terminal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</a:p>
          <a:p>
            <a:pPr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The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function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does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two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things</a:t>
            </a:r>
            <a:r>
              <a:rPr lang="cs-CZ" sz="2000" dirty="0">
                <a:latin typeface="Arial" pitchFamily="34"/>
                <a:cs typeface="Arial" pitchFamily="34"/>
              </a:rPr>
              <a:t>:</a:t>
            </a:r>
          </a:p>
          <a:p>
            <a:pPr lvl="1">
              <a:buSzPct val="100000"/>
            </a:pPr>
            <a:r>
              <a:rPr lang="cs-CZ" sz="1600" dirty="0" err="1">
                <a:latin typeface="Arial" pitchFamily="34"/>
                <a:cs typeface="Arial" pitchFamily="34"/>
              </a:rPr>
              <a:t>Decide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b="1" dirty="0" err="1">
                <a:latin typeface="Arial" pitchFamily="34"/>
                <a:cs typeface="Arial" pitchFamily="34"/>
              </a:rPr>
              <a:t>what</a:t>
            </a:r>
            <a:r>
              <a:rPr lang="cs-CZ" sz="1600" b="1" dirty="0">
                <a:latin typeface="Arial" pitchFamily="34"/>
                <a:cs typeface="Arial" pitchFamily="34"/>
              </a:rPr>
              <a:t> </a:t>
            </a:r>
            <a:r>
              <a:rPr lang="cs-CZ" sz="1600" b="1" dirty="0" err="1">
                <a:latin typeface="Arial" pitchFamily="34"/>
                <a:cs typeface="Arial" pitchFamily="34"/>
              </a:rPr>
              <a:t>production</a:t>
            </a:r>
            <a:r>
              <a:rPr lang="cs-CZ" sz="1600" b="1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will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be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used</a:t>
            </a:r>
            <a:r>
              <a:rPr lang="cs-CZ" sz="1600" dirty="0">
                <a:latin typeface="Arial" pitchFamily="34"/>
                <a:cs typeface="Arial" pitchFamily="34"/>
              </a:rPr>
              <a:t> (</a:t>
            </a:r>
            <a:r>
              <a:rPr lang="cs-CZ" sz="1600" dirty="0" err="1">
                <a:latin typeface="Arial" pitchFamily="34"/>
                <a:cs typeface="Arial" pitchFamily="34"/>
              </a:rPr>
              <a:t>the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expansions</a:t>
            </a:r>
            <a:r>
              <a:rPr lang="cs-CZ" sz="1600" dirty="0">
                <a:latin typeface="Arial" pitchFamily="34"/>
                <a:cs typeface="Arial" pitchFamily="34"/>
              </a:rPr>
              <a:t> on </a:t>
            </a:r>
            <a:r>
              <a:rPr lang="cs-CZ" sz="1600" dirty="0" err="1">
                <a:latin typeface="Arial" pitchFamily="34"/>
                <a:cs typeface="Arial" pitchFamily="34"/>
              </a:rPr>
              <a:t>the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right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side</a:t>
            </a:r>
            <a:r>
              <a:rPr lang="cs-CZ" sz="1600" dirty="0">
                <a:latin typeface="Arial" pitchFamily="34"/>
                <a:cs typeface="Arial" pitchFamily="34"/>
              </a:rPr>
              <a:t>) </a:t>
            </a:r>
            <a:r>
              <a:rPr lang="cs-CZ" sz="1600" b="1" dirty="0" err="1">
                <a:latin typeface="Arial" pitchFamily="34"/>
                <a:cs typeface="Arial" pitchFamily="34"/>
              </a:rPr>
              <a:t>based</a:t>
            </a:r>
            <a:r>
              <a:rPr lang="cs-CZ" sz="1600" b="1" dirty="0">
                <a:latin typeface="Arial" pitchFamily="34"/>
                <a:cs typeface="Arial" pitchFamily="34"/>
              </a:rPr>
              <a:t> on </a:t>
            </a:r>
            <a:r>
              <a:rPr lang="cs-CZ" sz="1600" b="1" dirty="0" err="1">
                <a:latin typeface="Arial" pitchFamily="34"/>
                <a:cs typeface="Arial" pitchFamily="34"/>
              </a:rPr>
              <a:t>look-ahead</a:t>
            </a:r>
            <a:r>
              <a:rPr lang="cs-CZ" sz="1600" b="1" dirty="0">
                <a:latin typeface="Arial" pitchFamily="34"/>
                <a:cs typeface="Arial" pitchFamily="34"/>
              </a:rPr>
              <a:t> </a:t>
            </a:r>
            <a:r>
              <a:rPr lang="cs-CZ" sz="1600" dirty="0">
                <a:latin typeface="Arial" pitchFamily="34"/>
                <a:cs typeface="Arial" pitchFamily="34"/>
              </a:rPr>
              <a:t>(</a:t>
            </a:r>
            <a:r>
              <a:rPr lang="cs-CZ" sz="1600" dirty="0" err="1">
                <a:latin typeface="Arial" pitchFamily="34"/>
                <a:cs typeface="Arial" pitchFamily="34"/>
              </a:rPr>
              <a:t>constant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number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of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tokens</a:t>
            </a:r>
            <a:r>
              <a:rPr lang="cs-CZ" sz="1600" dirty="0">
                <a:latin typeface="Arial" pitchFamily="34"/>
                <a:cs typeface="Arial" pitchFamily="34"/>
              </a:rPr>
              <a:t> to </a:t>
            </a:r>
            <a:r>
              <a:rPr lang="cs-CZ" sz="1600" dirty="0" err="1">
                <a:latin typeface="Arial" pitchFamily="34"/>
                <a:cs typeface="Arial" pitchFamily="34"/>
              </a:rPr>
              <a:t>follow</a:t>
            </a:r>
            <a:r>
              <a:rPr lang="cs-CZ" sz="1600" dirty="0">
                <a:latin typeface="Arial" pitchFamily="34"/>
                <a:cs typeface="Arial" pitchFamily="34"/>
              </a:rPr>
              <a:t>)</a:t>
            </a:r>
          </a:p>
          <a:p>
            <a:pPr lvl="1">
              <a:buSzPct val="100000"/>
            </a:pPr>
            <a:r>
              <a:rPr lang="cs-CZ" sz="1600" dirty="0" err="1">
                <a:latin typeface="Arial" pitchFamily="34"/>
                <a:cs typeface="Arial" pitchFamily="34"/>
              </a:rPr>
              <a:t>Recursivelly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process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the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terminals</a:t>
            </a:r>
            <a:r>
              <a:rPr lang="cs-CZ" sz="1600" dirty="0">
                <a:latin typeface="Arial" pitchFamily="34"/>
                <a:cs typeface="Arial" pitchFamily="34"/>
              </a:rPr>
              <a:t> and non-</a:t>
            </a:r>
            <a:r>
              <a:rPr lang="cs-CZ" sz="1600" dirty="0" err="1">
                <a:latin typeface="Arial" pitchFamily="34"/>
                <a:cs typeface="Arial" pitchFamily="34"/>
              </a:rPr>
              <a:t>terminals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from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the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right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side</a:t>
            </a:r>
            <a:endParaRPr lang="cs-CZ" sz="1600" dirty="0">
              <a:latin typeface="Arial" pitchFamily="34"/>
              <a:cs typeface="Arial" pitchFamily="34"/>
            </a:endParaRPr>
          </a:p>
          <a:p>
            <a:pPr lvl="2">
              <a:buSzPct val="100000"/>
            </a:pPr>
            <a:r>
              <a:rPr lang="cs-CZ" sz="1200" dirty="0" err="1">
                <a:latin typeface="Arial" pitchFamily="34"/>
                <a:cs typeface="Arial" pitchFamily="34"/>
              </a:rPr>
              <a:t>terminals</a:t>
            </a:r>
            <a:r>
              <a:rPr lang="cs-CZ" sz="1200" dirty="0">
                <a:latin typeface="Arial" pitchFamily="34"/>
                <a:cs typeface="Arial" pitchFamily="34"/>
              </a:rPr>
              <a:t> -&gt; </a:t>
            </a:r>
            <a:r>
              <a:rPr lang="cs-CZ" sz="1200" dirty="0" err="1">
                <a:latin typeface="Arial" pitchFamily="34"/>
                <a:cs typeface="Arial" pitchFamily="34"/>
              </a:rPr>
              <a:t>check</a:t>
            </a:r>
            <a:r>
              <a:rPr lang="cs-CZ" sz="1200" dirty="0">
                <a:latin typeface="Arial" pitchFamily="34"/>
                <a:cs typeface="Arial" pitchFamily="34"/>
              </a:rPr>
              <a:t> </a:t>
            </a:r>
            <a:r>
              <a:rPr lang="cs-CZ" sz="1200" dirty="0" err="1">
                <a:latin typeface="Arial" pitchFamily="34"/>
                <a:cs typeface="Arial" pitchFamily="34"/>
              </a:rPr>
              <a:t>if</a:t>
            </a:r>
            <a:r>
              <a:rPr lang="cs-CZ" sz="1200" dirty="0">
                <a:latin typeface="Arial" pitchFamily="34"/>
                <a:cs typeface="Arial" pitchFamily="34"/>
              </a:rPr>
              <a:t> </a:t>
            </a:r>
            <a:r>
              <a:rPr lang="cs-CZ" sz="1200" dirty="0" err="1">
                <a:latin typeface="Arial" pitchFamily="34"/>
                <a:cs typeface="Arial" pitchFamily="34"/>
              </a:rPr>
              <a:t>the</a:t>
            </a:r>
            <a:r>
              <a:rPr lang="cs-CZ" sz="1200" dirty="0">
                <a:latin typeface="Arial" pitchFamily="34"/>
                <a:cs typeface="Arial" pitchFamily="34"/>
              </a:rPr>
              <a:t> </a:t>
            </a:r>
            <a:r>
              <a:rPr lang="cs-CZ" sz="1200" dirty="0" err="1">
                <a:latin typeface="Arial" pitchFamily="34"/>
                <a:cs typeface="Arial" pitchFamily="34"/>
              </a:rPr>
              <a:t>terminal</a:t>
            </a:r>
            <a:r>
              <a:rPr lang="cs-CZ" sz="1200" dirty="0">
                <a:latin typeface="Arial" pitchFamily="34"/>
                <a:cs typeface="Arial" pitchFamily="34"/>
              </a:rPr>
              <a:t> </a:t>
            </a:r>
            <a:r>
              <a:rPr lang="cs-CZ" sz="1200" dirty="0" err="1">
                <a:latin typeface="Arial" pitchFamily="34"/>
                <a:cs typeface="Arial" pitchFamily="34"/>
              </a:rPr>
              <a:t>is</a:t>
            </a:r>
            <a:r>
              <a:rPr lang="cs-CZ" sz="1200" dirty="0">
                <a:latin typeface="Arial" pitchFamily="34"/>
                <a:cs typeface="Arial" pitchFamily="34"/>
              </a:rPr>
              <a:t> </a:t>
            </a:r>
            <a:r>
              <a:rPr lang="cs-CZ" sz="1200" dirty="0" err="1">
                <a:latin typeface="Arial" pitchFamily="34"/>
                <a:cs typeface="Arial" pitchFamily="34"/>
              </a:rPr>
              <a:t>the</a:t>
            </a:r>
            <a:r>
              <a:rPr lang="cs-CZ" sz="1200" dirty="0">
                <a:latin typeface="Arial" pitchFamily="34"/>
                <a:cs typeface="Arial" pitchFamily="34"/>
              </a:rPr>
              <a:t> </a:t>
            </a:r>
            <a:r>
              <a:rPr lang="cs-CZ" sz="1200" dirty="0" err="1">
                <a:latin typeface="Arial" pitchFamily="34"/>
                <a:cs typeface="Arial" pitchFamily="34"/>
              </a:rPr>
              <a:t>same</a:t>
            </a:r>
            <a:r>
              <a:rPr lang="cs-CZ" sz="1200" dirty="0">
                <a:latin typeface="Arial" pitchFamily="34"/>
                <a:cs typeface="Arial" pitchFamily="34"/>
              </a:rPr>
              <a:t> </a:t>
            </a:r>
            <a:r>
              <a:rPr lang="cs-CZ" sz="1200" dirty="0" err="1">
                <a:latin typeface="Arial" pitchFamily="34"/>
                <a:cs typeface="Arial" pitchFamily="34"/>
              </a:rPr>
              <a:t>with</a:t>
            </a:r>
            <a:r>
              <a:rPr lang="cs-CZ" sz="1200" dirty="0">
                <a:latin typeface="Arial" pitchFamily="34"/>
                <a:cs typeface="Arial" pitchFamily="34"/>
              </a:rPr>
              <a:t> </a:t>
            </a:r>
            <a:r>
              <a:rPr lang="cs-CZ" sz="1200" dirty="0" err="1">
                <a:latin typeface="Arial" pitchFamily="34"/>
                <a:cs typeface="Arial" pitchFamily="34"/>
              </a:rPr>
              <a:t>look-ahead</a:t>
            </a:r>
            <a:r>
              <a:rPr lang="cs-CZ" sz="1200" dirty="0">
                <a:latin typeface="Arial" pitchFamily="34"/>
                <a:cs typeface="Arial" pitchFamily="34"/>
              </a:rPr>
              <a:t> (</a:t>
            </a:r>
            <a:r>
              <a:rPr lang="cs-CZ" sz="1200" dirty="0" err="1">
                <a:latin typeface="Arial" pitchFamily="34"/>
                <a:cs typeface="Arial" pitchFamily="34"/>
              </a:rPr>
              <a:t>next</a:t>
            </a:r>
            <a:r>
              <a:rPr lang="cs-CZ" sz="1200" dirty="0">
                <a:latin typeface="Arial" pitchFamily="34"/>
                <a:cs typeface="Arial" pitchFamily="34"/>
              </a:rPr>
              <a:t> token), </a:t>
            </a:r>
            <a:r>
              <a:rPr lang="cs-CZ" sz="1200" dirty="0" err="1">
                <a:latin typeface="Arial" pitchFamily="34"/>
                <a:cs typeface="Arial" pitchFamily="34"/>
              </a:rPr>
              <a:t>else</a:t>
            </a:r>
            <a:r>
              <a:rPr lang="cs-CZ" sz="1200" dirty="0">
                <a:latin typeface="Arial" pitchFamily="34"/>
                <a:cs typeface="Arial" pitchFamily="34"/>
              </a:rPr>
              <a:t> </a:t>
            </a:r>
            <a:r>
              <a:rPr lang="cs-CZ" sz="1200" dirty="0" err="1">
                <a:latin typeface="Arial" pitchFamily="34"/>
                <a:cs typeface="Arial" pitchFamily="34"/>
              </a:rPr>
              <a:t>error</a:t>
            </a:r>
            <a:endParaRPr lang="cs-CZ" sz="1200" dirty="0">
              <a:latin typeface="Arial" pitchFamily="34"/>
              <a:cs typeface="Arial" pitchFamily="34"/>
            </a:endParaRPr>
          </a:p>
          <a:p>
            <a:pPr lvl="2">
              <a:buSzPct val="100000"/>
            </a:pPr>
            <a:r>
              <a:rPr lang="cs-CZ" sz="1200" dirty="0">
                <a:latin typeface="Arial" pitchFamily="34"/>
                <a:cs typeface="Arial" pitchFamily="34"/>
              </a:rPr>
              <a:t>non-</a:t>
            </a:r>
            <a:r>
              <a:rPr lang="cs-CZ" sz="1200" dirty="0" err="1">
                <a:latin typeface="Arial" pitchFamily="34"/>
                <a:cs typeface="Arial" pitchFamily="34"/>
              </a:rPr>
              <a:t>terminals</a:t>
            </a:r>
            <a:r>
              <a:rPr lang="cs-CZ" sz="1200" dirty="0">
                <a:latin typeface="Arial" pitchFamily="34"/>
                <a:cs typeface="Arial" pitchFamily="34"/>
              </a:rPr>
              <a:t> -&gt; call </a:t>
            </a:r>
            <a:r>
              <a:rPr lang="cs-CZ" sz="1200" dirty="0" err="1">
                <a:latin typeface="Arial" pitchFamily="34"/>
                <a:cs typeface="Arial" pitchFamily="34"/>
              </a:rPr>
              <a:t>their</a:t>
            </a:r>
            <a:r>
              <a:rPr lang="cs-CZ" sz="1200" dirty="0">
                <a:latin typeface="Arial" pitchFamily="34"/>
                <a:cs typeface="Arial" pitchFamily="34"/>
              </a:rPr>
              <a:t> </a:t>
            </a:r>
            <a:r>
              <a:rPr lang="cs-CZ" sz="1200" dirty="0" err="1">
                <a:latin typeface="Arial" pitchFamily="34"/>
                <a:cs typeface="Arial" pitchFamily="34"/>
              </a:rPr>
              <a:t>functions</a:t>
            </a:r>
            <a:endParaRPr lang="en-GB" sz="1200" dirty="0">
              <a:latin typeface="Arial" pitchFamily="34"/>
              <a:cs typeface="Arial" pitchFamily="34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4F06C90-F2B1-059F-6010-5525E04239AC}"/>
              </a:ext>
            </a:extLst>
          </p:cNvPr>
          <p:cNvSpPr txBox="1">
            <a:spLocks noChangeArrowheads="1"/>
          </p:cNvSpPr>
          <p:nvPr/>
        </p:nvSpPr>
        <p:spPr>
          <a:xfrm>
            <a:off x="8322578" y="1223169"/>
            <a:ext cx="4038600" cy="44116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 </a:t>
            </a:r>
            <a:r>
              <a:rPr lang="cs-CZ" sz="2600" dirty="0">
                <a:cs typeface="Arial" charset="0"/>
              </a:rPr>
              <a:t>→ MA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 dirty="0">
                <a:cs typeface="Arial" charset="0"/>
              </a:rPr>
              <a:t> MA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|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 </a:t>
            </a:r>
            <a:r>
              <a:rPr lang="cs-CZ" sz="2600" dirty="0">
                <a:cs typeface="Arial" charset="0"/>
              </a:rPr>
              <a:t>→ PM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 dirty="0">
                <a:cs typeface="Arial" charset="0"/>
              </a:rPr>
              <a:t> PM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|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en-US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P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A</a:t>
            </a:r>
            <a:r>
              <a:rPr lang="cs-CZ" sz="2600" dirty="0">
                <a:cs typeface="Arial" charset="0"/>
              </a:rPr>
              <a:t>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) </a:t>
            </a:r>
            <a:r>
              <a:rPr lang="cs-CZ" sz="2600" dirty="0">
                <a:cs typeface="Arial" charset="0"/>
              </a:rPr>
              <a:t>|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 lit</a:t>
            </a:r>
          </a:p>
          <a:p>
            <a:pPr marL="0" indent="0">
              <a:buNone/>
            </a:pPr>
            <a:endParaRPr lang="cs-CZ" sz="2600" b="1" dirty="0">
              <a:solidFill>
                <a:schemeClr val="accent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129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Recursive-descent</a:t>
            </a:r>
            <a:r>
              <a:rPr lang="cs-CZ" dirty="0"/>
              <a:t> </a:t>
            </a:r>
            <a:r>
              <a:rPr lang="cs-CZ" dirty="0" err="1"/>
              <a:t>parsing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4F06C90-F2B1-059F-6010-5525E04239AC}"/>
              </a:ext>
            </a:extLst>
          </p:cNvPr>
          <p:cNvSpPr txBox="1">
            <a:spLocks noChangeArrowheads="1"/>
          </p:cNvSpPr>
          <p:nvPr/>
        </p:nvSpPr>
        <p:spPr>
          <a:xfrm>
            <a:off x="9220200" y="680323"/>
            <a:ext cx="2971796" cy="44116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 </a:t>
            </a:r>
            <a:r>
              <a:rPr lang="cs-CZ" sz="2600" dirty="0">
                <a:cs typeface="Arial" charset="0"/>
              </a:rPr>
              <a:t>→ MA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 dirty="0">
                <a:cs typeface="Arial" charset="0"/>
              </a:rPr>
              <a:t> MA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|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 </a:t>
            </a:r>
            <a:r>
              <a:rPr lang="cs-CZ" sz="2600" dirty="0">
                <a:cs typeface="Arial" charset="0"/>
              </a:rPr>
              <a:t>→ PM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 dirty="0">
                <a:cs typeface="Arial" charset="0"/>
              </a:rPr>
              <a:t> PM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|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en-US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P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A</a:t>
            </a:r>
            <a:r>
              <a:rPr lang="cs-CZ" sz="2600" dirty="0">
                <a:cs typeface="Arial" charset="0"/>
              </a:rPr>
              <a:t>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) </a:t>
            </a:r>
            <a:r>
              <a:rPr lang="cs-CZ" sz="2600" dirty="0">
                <a:cs typeface="Arial" charset="0"/>
              </a:rPr>
              <a:t>|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 lit</a:t>
            </a:r>
          </a:p>
          <a:p>
            <a:pPr marL="0" indent="0">
              <a:buNone/>
            </a:pPr>
            <a:endParaRPr lang="cs-CZ" sz="2600" b="1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C26DB0-4A3C-965C-1418-BA0475A5B494}"/>
              </a:ext>
            </a:extLst>
          </p:cNvPr>
          <p:cNvSpPr txBox="1"/>
          <p:nvPr/>
        </p:nvSpPr>
        <p:spPr>
          <a:xfrm>
            <a:off x="315789" y="1232984"/>
            <a:ext cx="3418723" cy="246221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Tok _lookahead;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Tok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nexttoken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 ... }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token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(_lookahead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t)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_lookahead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nexttoken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throw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syntax_error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B83D75-DED3-8AF2-5388-9F2B3E6507D9}"/>
              </a:ext>
            </a:extLst>
          </p:cNvPr>
          <p:cNvSpPr txBox="1"/>
          <p:nvPr/>
        </p:nvSpPr>
        <p:spPr>
          <a:xfrm>
            <a:off x="3832646" y="680323"/>
            <a:ext cx="5091974" cy="6124754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 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Aap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Aap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(_lookahead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'+'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'+'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Aap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(_lookahead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'*'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'*'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switch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(_lookahead)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'('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  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'(‘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GB" sz="1400" dirty="0">
                <a:solidFill>
                  <a:srgbClr val="CCCCCC"/>
                </a:solidFill>
                <a:latin typeface="Consolas" panose="020B0609020204030204" pitchFamily="49" charset="0"/>
              </a:rPr>
              <a:t>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')'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'lit'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'lit'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 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throw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syntax_error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34930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It is flexible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57194" y="902394"/>
            <a:ext cx="786268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Context-free grammar without left-recursion is “recipe” on how to implement the parser!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Do you want to add unary - for literals and parentheses?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No problem</a:t>
            </a:r>
            <a:endParaRPr lang="en-GB" sz="1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4F06C90-F2B1-059F-6010-5525E04239AC}"/>
              </a:ext>
            </a:extLst>
          </p:cNvPr>
          <p:cNvSpPr txBox="1">
            <a:spLocks noChangeArrowheads="1"/>
          </p:cNvSpPr>
          <p:nvPr/>
        </p:nvSpPr>
        <p:spPr>
          <a:xfrm>
            <a:off x="2582049" y="2462746"/>
            <a:ext cx="3256688" cy="28392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 </a:t>
            </a:r>
            <a:r>
              <a:rPr lang="cs-CZ" sz="2600" dirty="0">
                <a:cs typeface="Arial" charset="0"/>
              </a:rPr>
              <a:t>→ MA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 dirty="0">
                <a:cs typeface="Arial" charset="0"/>
              </a:rPr>
              <a:t> MA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|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 </a:t>
            </a:r>
            <a:r>
              <a:rPr lang="cs-CZ" sz="2600" dirty="0">
                <a:cs typeface="Arial" charset="0"/>
              </a:rPr>
              <a:t>→ PM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 dirty="0">
                <a:cs typeface="Arial" charset="0"/>
              </a:rPr>
              <a:t> PM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|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en-US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P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A</a:t>
            </a:r>
            <a:r>
              <a:rPr lang="cs-CZ" sz="2600" dirty="0">
                <a:cs typeface="Arial" charset="0"/>
              </a:rPr>
              <a:t>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) </a:t>
            </a:r>
            <a:r>
              <a:rPr lang="cs-CZ" sz="2600" dirty="0">
                <a:cs typeface="Arial" charset="0"/>
              </a:rPr>
              <a:t>|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 lit</a:t>
            </a:r>
            <a:r>
              <a:rPr lang="en-US" sz="2600" b="1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|</a:t>
            </a:r>
            <a:r>
              <a:rPr lang="en-US" sz="2600" b="1" dirty="0">
                <a:solidFill>
                  <a:schemeClr val="accent2"/>
                </a:solidFill>
                <a:cs typeface="Arial" charset="0"/>
              </a:rPr>
              <a:t>-</a:t>
            </a:r>
            <a:r>
              <a:rPr lang="en-US" sz="2600" dirty="0">
                <a:cs typeface="Arial" charset="0"/>
              </a:rPr>
              <a:t> P</a:t>
            </a:r>
            <a:endParaRPr lang="cs-CZ" sz="2600" dirty="0">
              <a:cs typeface="Arial" charset="0"/>
            </a:endParaRPr>
          </a:p>
          <a:p>
            <a:pPr marL="0" indent="0">
              <a:buNone/>
            </a:pPr>
            <a:endParaRPr lang="cs-CZ" sz="2600" b="1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C16514-5A9D-B472-31D4-20F75D23FC6D}"/>
              </a:ext>
            </a:extLst>
          </p:cNvPr>
          <p:cNvSpPr txBox="1"/>
          <p:nvPr/>
        </p:nvSpPr>
        <p:spPr>
          <a:xfrm>
            <a:off x="6636271" y="2748613"/>
            <a:ext cx="5091974" cy="353943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switch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(_lookahead)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'('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  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'('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')'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'lit'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'lit'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 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'-'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GB" sz="1400" dirty="0">
                <a:solidFill>
                  <a:srgbClr val="CE9178"/>
                </a:solidFill>
                <a:latin typeface="Consolas" panose="020B0609020204030204" pitchFamily="49" charset="0"/>
              </a:rPr>
              <a:t>-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’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 P();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throw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syntax_error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69745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It is flexible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57194" y="902394"/>
            <a:ext cx="786268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Context-free grammar without left-recursion is “recipe” on how to implement the parser!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Do you want to add binary - with the same </a:t>
            </a:r>
            <a:r>
              <a:rPr lang="en-US" sz="2000" dirty="0" err="1">
                <a:latin typeface="Arial" pitchFamily="34"/>
                <a:cs typeface="Arial" pitchFamily="34"/>
              </a:rPr>
              <a:t>precendce</a:t>
            </a:r>
            <a:r>
              <a:rPr lang="en-US" sz="2000" dirty="0">
                <a:latin typeface="Arial" pitchFamily="34"/>
                <a:cs typeface="Arial" pitchFamily="34"/>
              </a:rPr>
              <a:t> as +?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No problem</a:t>
            </a:r>
            <a:endParaRPr lang="en-GB" sz="1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4F06C90-F2B1-059F-6010-5525E04239AC}"/>
              </a:ext>
            </a:extLst>
          </p:cNvPr>
          <p:cNvSpPr txBox="1">
            <a:spLocks noChangeArrowheads="1"/>
          </p:cNvSpPr>
          <p:nvPr/>
        </p:nvSpPr>
        <p:spPr>
          <a:xfrm>
            <a:off x="1879134" y="2462746"/>
            <a:ext cx="3959603" cy="28392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 </a:t>
            </a:r>
            <a:r>
              <a:rPr lang="cs-CZ" sz="2600" dirty="0">
                <a:cs typeface="Arial" charset="0"/>
              </a:rPr>
              <a:t>→ MA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 dirty="0">
                <a:cs typeface="Arial" charset="0"/>
              </a:rPr>
              <a:t> MA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cs-CZ" sz="2600" dirty="0">
                <a:cs typeface="Arial" charset="0"/>
              </a:rPr>
              <a:t>| </a:t>
            </a:r>
            <a:r>
              <a:rPr lang="en-US" sz="2600" b="1" dirty="0">
                <a:solidFill>
                  <a:schemeClr val="accent2"/>
                </a:solidFill>
                <a:cs typeface="Arial" charset="0"/>
              </a:rPr>
              <a:t>-</a:t>
            </a:r>
            <a:r>
              <a:rPr lang="cs-CZ" sz="2600" dirty="0">
                <a:cs typeface="Arial" charset="0"/>
              </a:rPr>
              <a:t> MA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|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 </a:t>
            </a:r>
            <a:r>
              <a:rPr lang="cs-CZ" sz="2600" dirty="0">
                <a:cs typeface="Arial" charset="0"/>
              </a:rPr>
              <a:t>→ PM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 dirty="0">
                <a:cs typeface="Arial" charset="0"/>
              </a:rPr>
              <a:t> PM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|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en-US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P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A</a:t>
            </a:r>
            <a:r>
              <a:rPr lang="cs-CZ" sz="2600" dirty="0">
                <a:cs typeface="Arial" charset="0"/>
              </a:rPr>
              <a:t>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) </a:t>
            </a:r>
            <a:r>
              <a:rPr lang="cs-CZ" sz="2600" dirty="0">
                <a:cs typeface="Arial" charset="0"/>
              </a:rPr>
              <a:t>|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 lit</a:t>
            </a:r>
            <a:r>
              <a:rPr lang="en-US" sz="2600" b="1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|</a:t>
            </a:r>
            <a:r>
              <a:rPr lang="en-US" sz="2600" b="1" dirty="0">
                <a:solidFill>
                  <a:schemeClr val="accent2"/>
                </a:solidFill>
                <a:cs typeface="Arial" charset="0"/>
              </a:rPr>
              <a:t>-</a:t>
            </a:r>
            <a:r>
              <a:rPr lang="en-US" sz="2600" dirty="0">
                <a:cs typeface="Arial" charset="0"/>
              </a:rPr>
              <a:t> P</a:t>
            </a:r>
            <a:endParaRPr lang="cs-CZ" sz="2600" dirty="0">
              <a:cs typeface="Arial" charset="0"/>
            </a:endParaRPr>
          </a:p>
          <a:p>
            <a:pPr marL="0" indent="0">
              <a:buNone/>
            </a:pPr>
            <a:endParaRPr lang="cs-CZ" sz="2600" b="1" dirty="0">
              <a:solidFill>
                <a:schemeClr val="accent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705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It is flexible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57194" y="902394"/>
            <a:ext cx="786268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Context-free grammar without left-recursion is “recipe” on how to implement the parser!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Do you want to assignment to variables?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No problem</a:t>
            </a:r>
            <a:endParaRPr lang="en-GB" sz="1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4F06C90-F2B1-059F-6010-5525E04239AC}"/>
              </a:ext>
            </a:extLst>
          </p:cNvPr>
          <p:cNvSpPr txBox="1">
            <a:spLocks noChangeArrowheads="1"/>
          </p:cNvSpPr>
          <p:nvPr/>
        </p:nvSpPr>
        <p:spPr>
          <a:xfrm>
            <a:off x="1879134" y="2462746"/>
            <a:ext cx="3959603" cy="28392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indent="-495300">
              <a:buFont typeface="Wingdings" pitchFamily="2" charset="2"/>
              <a:buAutoNum type="arabicPeriod"/>
            </a:pPr>
            <a:r>
              <a:rPr lang="en-US" sz="2600" dirty="0"/>
              <a:t>S </a:t>
            </a:r>
            <a:r>
              <a:rPr lang="cs-CZ" sz="2600" dirty="0">
                <a:cs typeface="Arial" charset="0"/>
              </a:rPr>
              <a:t>→</a:t>
            </a:r>
            <a:r>
              <a:rPr lang="en-US" sz="2600" dirty="0">
                <a:cs typeface="Arial" charset="0"/>
              </a:rPr>
              <a:t> </a:t>
            </a:r>
            <a:r>
              <a:rPr lang="en-US" sz="2600" b="1" dirty="0">
                <a:solidFill>
                  <a:schemeClr val="accent2"/>
                </a:solidFill>
                <a:cs typeface="Arial" charset="0"/>
              </a:rPr>
              <a:t>ident =</a:t>
            </a:r>
            <a:r>
              <a:rPr lang="en-US" sz="2600" dirty="0">
                <a:cs typeface="Arial" charset="0"/>
              </a:rPr>
              <a:t> A | A</a:t>
            </a:r>
            <a:endParaRPr lang="en-US" sz="2600" dirty="0"/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 </a:t>
            </a:r>
            <a:r>
              <a:rPr lang="cs-CZ" sz="2600" dirty="0">
                <a:cs typeface="Arial" charset="0"/>
              </a:rPr>
              <a:t>→ MA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A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sz="2600" dirty="0">
                <a:cs typeface="Arial" charset="0"/>
              </a:rPr>
              <a:t> MA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cs-CZ" sz="2600" dirty="0">
                <a:cs typeface="Arial" charset="0"/>
              </a:rPr>
              <a:t>| </a:t>
            </a:r>
            <a:r>
              <a:rPr lang="en-US" sz="2600" b="1" dirty="0">
                <a:solidFill>
                  <a:schemeClr val="accent2"/>
                </a:solidFill>
                <a:cs typeface="Arial" charset="0"/>
              </a:rPr>
              <a:t>-</a:t>
            </a:r>
            <a:r>
              <a:rPr lang="cs-CZ" sz="2600" dirty="0">
                <a:cs typeface="Arial" charset="0"/>
              </a:rPr>
              <a:t> MA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|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 </a:t>
            </a:r>
            <a:r>
              <a:rPr lang="cs-CZ" sz="2600" dirty="0">
                <a:cs typeface="Arial" charset="0"/>
              </a:rPr>
              <a:t>→ PM</a:t>
            </a:r>
            <a:r>
              <a:rPr lang="en-US" sz="2600" dirty="0">
                <a:cs typeface="Arial" charset="0"/>
              </a:rPr>
              <a:t>’</a:t>
            </a:r>
            <a:endParaRPr lang="cs-CZ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M</a:t>
            </a:r>
            <a:r>
              <a:rPr lang="en-US" sz="2600" dirty="0"/>
              <a:t>’</a:t>
            </a:r>
            <a:r>
              <a:rPr lang="cs-CZ" sz="2600" dirty="0"/>
              <a:t>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sz="2600" dirty="0">
                <a:cs typeface="Arial" charset="0"/>
              </a:rPr>
              <a:t> PM</a:t>
            </a:r>
            <a:r>
              <a:rPr lang="en-US" sz="2600" dirty="0">
                <a:cs typeface="Arial" charset="0"/>
              </a:rPr>
              <a:t>’</a:t>
            </a:r>
            <a:r>
              <a:rPr lang="cs-CZ" sz="2600" dirty="0">
                <a:cs typeface="Arial" charset="0"/>
              </a:rPr>
              <a:t> |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Λ</a:t>
            </a:r>
            <a:endParaRPr lang="en-US" sz="2600" dirty="0">
              <a:cs typeface="Arial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r>
              <a:rPr lang="cs-CZ" sz="2600" dirty="0"/>
              <a:t>P </a:t>
            </a:r>
            <a:r>
              <a:rPr lang="cs-CZ" sz="2600" dirty="0">
                <a:cs typeface="Arial" charset="0"/>
              </a:rPr>
              <a:t>→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sz="26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A</a:t>
            </a:r>
            <a:r>
              <a:rPr lang="cs-CZ" sz="2600" dirty="0">
                <a:cs typeface="Arial" charset="0"/>
              </a:rPr>
              <a:t> 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) </a:t>
            </a:r>
            <a:r>
              <a:rPr lang="cs-CZ" sz="2600" dirty="0">
                <a:cs typeface="Arial" charset="0"/>
              </a:rPr>
              <a:t>|</a:t>
            </a:r>
            <a:r>
              <a:rPr lang="cs-CZ" sz="2600" b="1" dirty="0">
                <a:solidFill>
                  <a:schemeClr val="accent2"/>
                </a:solidFill>
                <a:cs typeface="Arial" charset="0"/>
              </a:rPr>
              <a:t> lit</a:t>
            </a:r>
            <a:r>
              <a:rPr lang="en-US" sz="2600" b="1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|</a:t>
            </a:r>
            <a:r>
              <a:rPr lang="en-US" sz="2600" b="1" dirty="0">
                <a:solidFill>
                  <a:schemeClr val="accent2"/>
                </a:solidFill>
                <a:cs typeface="Arial" charset="0"/>
              </a:rPr>
              <a:t>ident </a:t>
            </a:r>
            <a:r>
              <a:rPr lang="en-US" sz="2600" dirty="0">
                <a:cs typeface="Arial" charset="0"/>
              </a:rPr>
              <a:t>|</a:t>
            </a:r>
            <a:r>
              <a:rPr lang="en-US" sz="2600" b="1" dirty="0">
                <a:solidFill>
                  <a:schemeClr val="accent2"/>
                </a:solidFill>
                <a:cs typeface="Arial" charset="0"/>
              </a:rPr>
              <a:t>-</a:t>
            </a:r>
            <a:r>
              <a:rPr lang="en-US" sz="2600" dirty="0">
                <a:cs typeface="Arial" charset="0"/>
              </a:rPr>
              <a:t> P</a:t>
            </a:r>
            <a:endParaRPr lang="cs-CZ" sz="2600" dirty="0">
              <a:cs typeface="Arial" charset="0"/>
            </a:endParaRPr>
          </a:p>
          <a:p>
            <a:pPr marL="0" indent="0">
              <a:buNone/>
            </a:pPr>
            <a:endParaRPr lang="cs-CZ" sz="2600" b="1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7" name="AutoShape 372">
            <a:extLst>
              <a:ext uri="{FF2B5EF4-FFF2-40B4-BE49-F238E27FC236}">
                <a16:creationId xmlns:a16="http://schemas.microsoft.com/office/drawing/2014/main" id="{5E191FBF-A74E-A755-4F68-CF6CBC94F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693" y="1964083"/>
            <a:ext cx="2517299" cy="456073"/>
          </a:xfrm>
          <a:prstGeom prst="wedgeRoundRectCallout">
            <a:avLst>
              <a:gd name="adj1" fmla="val -93376"/>
              <a:gd name="adj2" fmla="val 46139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Lookahead of 2 tokens, or one token for ident with =</a:t>
            </a:r>
          </a:p>
        </p:txBody>
      </p:sp>
    </p:spTree>
    <p:extLst>
      <p:ext uri="{BB962C8B-B14F-4D97-AF65-F5344CB8AC3E}">
        <p14:creationId xmlns:p14="http://schemas.microsoft.com/office/powerpoint/2010/main" val="397978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code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22410-9F47-7DDF-16DD-051100813EF6}"/>
              </a:ext>
            </a:extLst>
          </p:cNvPr>
          <p:cNvSpPr txBox="1">
            <a:spLocks/>
          </p:cNvSpPr>
          <p:nvPr/>
        </p:nvSpPr>
        <p:spPr>
          <a:xfrm>
            <a:off x="157194" y="902394"/>
            <a:ext cx="9792149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Example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implementation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en-US" sz="2000" dirty="0">
                <a:latin typeface="Arial" pitchFamily="34"/>
                <a:cs typeface="Arial" pitchFamily="34"/>
              </a:rPr>
              <a:t>for expression evaluation </a:t>
            </a:r>
            <a:r>
              <a:rPr lang="cs-CZ" sz="2000" dirty="0" err="1">
                <a:latin typeface="Arial" pitchFamily="34"/>
                <a:cs typeface="Arial" pitchFamily="34"/>
              </a:rPr>
              <a:t>is</a:t>
            </a:r>
            <a:r>
              <a:rPr lang="cs-CZ" sz="2000" dirty="0">
                <a:latin typeface="Arial" pitchFamily="34"/>
                <a:cs typeface="Arial" pitchFamily="34"/>
              </a:rPr>
              <a:t> in t</a:t>
            </a:r>
            <a:r>
              <a:rPr lang="en-US" sz="2000" dirty="0">
                <a:latin typeface="Arial" pitchFamily="34"/>
                <a:cs typeface="Arial" pitchFamily="34"/>
              </a:rPr>
              <a:t>h</a:t>
            </a:r>
            <a:r>
              <a:rPr lang="cs-CZ" sz="2000" dirty="0">
                <a:latin typeface="Arial" pitchFamily="34"/>
                <a:cs typeface="Arial" pitchFamily="34"/>
              </a:rPr>
              <a:t>e </a:t>
            </a:r>
            <a:r>
              <a:rPr lang="cs-CZ" sz="2000" dirty="0" err="1">
                <a:latin typeface="Arial" pitchFamily="34"/>
                <a:cs typeface="Arial" pitchFamily="34"/>
              </a:rPr>
              <a:t>repo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https://gitlab.mff.cuni.cz/teaching/nprg041/mejzlik/labs-cpp-pub/-/blob/master/lab_11/parser/parser.cpp</a:t>
            </a:r>
            <a:endParaRPr lang="en-GB" sz="12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558485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2) </a:t>
            </a:r>
            <a:r>
              <a:rPr lang="cs-CZ" sz="4000" dirty="0" err="1"/>
              <a:t>Generic</a:t>
            </a:r>
            <a:r>
              <a:rPr lang="cs-CZ" sz="4000" dirty="0"/>
              <a:t> </a:t>
            </a:r>
            <a:r>
              <a:rPr lang="cs-CZ" sz="4000" dirty="0" err="1"/>
              <a:t>programming</a:t>
            </a:r>
            <a:r>
              <a:rPr lang="cs-CZ" sz="4000" dirty="0"/>
              <a:t> </a:t>
            </a:r>
            <a:r>
              <a:rPr lang="cs-CZ" sz="4000" dirty="0" err="1"/>
              <a:t>with</a:t>
            </a:r>
            <a:r>
              <a:rPr lang="cs-CZ" sz="4000" dirty="0"/>
              <a:t> </a:t>
            </a:r>
            <a:r>
              <a:rPr lang="cs-CZ" sz="4000" dirty="0" err="1"/>
              <a:t>templates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5687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Motivation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400" dirty="0" err="1">
                <a:latin typeface="Arial" pitchFamily="34"/>
                <a:cs typeface="Arial" pitchFamily="34"/>
              </a:rPr>
              <a:t>Reuse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code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with</a:t>
            </a:r>
            <a:r>
              <a:rPr lang="cs-CZ" sz="2400" dirty="0">
                <a:latin typeface="Arial" pitchFamily="34"/>
                <a:cs typeface="Arial" pitchFamily="34"/>
              </a:rPr>
              <a:t> copy-paste</a:t>
            </a:r>
          </a:p>
          <a:p>
            <a:pPr lvl="1">
              <a:buSzPct val="100000"/>
            </a:pPr>
            <a:r>
              <a:rPr lang="cs-CZ" sz="2000" dirty="0">
                <a:latin typeface="Arial" pitchFamily="34"/>
                <a:cs typeface="Arial" pitchFamily="34"/>
              </a:rPr>
              <a:t>Lot </a:t>
            </a:r>
            <a:r>
              <a:rPr lang="cs-CZ" sz="2000" dirty="0" err="1">
                <a:latin typeface="Arial" pitchFamily="34"/>
                <a:cs typeface="Arial" pitchFamily="34"/>
              </a:rPr>
              <a:t>of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work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Fixing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bugs</a:t>
            </a:r>
            <a:r>
              <a:rPr lang="cs-CZ" sz="2000" dirty="0">
                <a:latin typeface="Arial" pitchFamily="34"/>
                <a:cs typeface="Arial" pitchFamily="34"/>
              </a:rPr>
              <a:t> in </a:t>
            </a:r>
            <a:r>
              <a:rPr lang="cs-CZ" sz="2000" dirty="0" err="1">
                <a:latin typeface="Arial" pitchFamily="34"/>
                <a:cs typeface="Arial" pitchFamily="34"/>
              </a:rPr>
              <a:t>multiple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places</a:t>
            </a:r>
            <a:endParaRPr lang="en-US" sz="2000" dirty="0">
              <a:latin typeface="Arial" pitchFamily="34"/>
              <a:cs typeface="Arial" pitchFamily="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B90D9-F7E7-467B-1F03-A3A969952CF9}"/>
              </a:ext>
            </a:extLst>
          </p:cNvPr>
          <p:cNvSpPr txBox="1"/>
          <p:nvPr/>
        </p:nvSpPr>
        <p:spPr>
          <a:xfrm>
            <a:off x="354516" y="1960388"/>
            <a:ext cx="5091974" cy="203132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min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){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(a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?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b;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min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){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(a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?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b;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min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){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(a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?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b;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09ED7E-C26F-457E-2F65-B90FBE4C9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866" y="489755"/>
            <a:ext cx="5249775" cy="293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4EB1587-56ED-EC3D-FB86-E892EDDF938C}"/>
              </a:ext>
            </a:extLst>
          </p:cNvPr>
          <p:cNvSpPr txBox="1"/>
          <p:nvPr/>
        </p:nvSpPr>
        <p:spPr>
          <a:xfrm>
            <a:off x="2114156" y="4067294"/>
            <a:ext cx="4764815" cy="246221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int_node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int_node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next;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value;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int_list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int_node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front;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int_node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back;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 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int_list_append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int_list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int_list_prepend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int_list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int_list_clear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int_list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DC0F4F-4A2C-999C-3308-59A002F79BBA}"/>
              </a:ext>
            </a:extLst>
          </p:cNvPr>
          <p:cNvSpPr txBox="1"/>
          <p:nvPr/>
        </p:nvSpPr>
        <p:spPr>
          <a:xfrm>
            <a:off x="7055716" y="4096192"/>
            <a:ext cx="5016042" cy="246221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double_node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double_node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next;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value;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double_list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double_node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front;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double_node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back;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dbl_list_append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int_list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dbl_list_prepend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int_list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dbl_list_clear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int_list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0278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Outline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cs-CZ" sz="2400" dirty="0" err="1">
                <a:latin typeface="Arial" pitchFamily="34"/>
                <a:cs typeface="Arial" pitchFamily="34"/>
              </a:rPr>
              <a:t>Parsing</a:t>
            </a:r>
            <a:r>
              <a:rPr lang="cs-CZ" sz="2400" dirty="0">
                <a:latin typeface="Arial" pitchFamily="34"/>
                <a:cs typeface="Arial" pitchFamily="34"/>
              </a:rPr>
              <a:t> basic </a:t>
            </a:r>
            <a:r>
              <a:rPr lang="cs-CZ" sz="2400" dirty="0" err="1">
                <a:latin typeface="Arial" pitchFamily="34"/>
                <a:cs typeface="Arial" pitchFamily="34"/>
              </a:rPr>
              <a:t>language</a:t>
            </a:r>
            <a:endParaRPr lang="en-US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cs-CZ" sz="2400" dirty="0" err="1">
                <a:latin typeface="Arial" pitchFamily="34"/>
                <a:cs typeface="Arial" pitchFamily="34"/>
              </a:rPr>
              <a:t>Generic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programming</a:t>
            </a:r>
            <a:r>
              <a:rPr lang="en-US" sz="2400" dirty="0">
                <a:latin typeface="Arial" pitchFamily="34"/>
                <a:cs typeface="Arial" pitchFamily="34"/>
              </a:rPr>
              <a:t> with templates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cs-CZ" sz="2400" dirty="0">
                <a:latin typeface="Arial" pitchFamily="34"/>
                <a:cs typeface="Arial" pitchFamily="34"/>
              </a:rPr>
              <a:t>Not-</a:t>
            </a:r>
            <a:r>
              <a:rPr lang="cs-CZ" sz="2400" dirty="0" err="1">
                <a:latin typeface="Arial" pitchFamily="34"/>
                <a:cs typeface="Arial" pitchFamily="34"/>
              </a:rPr>
              <a:t>task</a:t>
            </a:r>
            <a:r>
              <a:rPr lang="cs-CZ" sz="2400" dirty="0">
                <a:latin typeface="Arial" pitchFamily="34"/>
                <a:cs typeface="Arial" pitchFamily="34"/>
              </a:rPr>
              <a:t> 11 (</a:t>
            </a:r>
            <a:r>
              <a:rPr lang="cs-CZ" sz="2400" dirty="0" err="1">
                <a:latin typeface="Arial" pitchFamily="34"/>
                <a:cs typeface="Arial" pitchFamily="34"/>
              </a:rPr>
              <a:t>you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don't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need</a:t>
            </a:r>
            <a:r>
              <a:rPr lang="cs-CZ" sz="2400" dirty="0">
                <a:latin typeface="Arial" pitchFamily="34"/>
                <a:cs typeface="Arial" pitchFamily="34"/>
              </a:rPr>
              <a:t> to </a:t>
            </a:r>
            <a:r>
              <a:rPr lang="cs-CZ" sz="2400" dirty="0" err="1">
                <a:latin typeface="Arial" pitchFamily="34"/>
                <a:cs typeface="Arial" pitchFamily="34"/>
              </a:rPr>
              <a:t>submit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this</a:t>
            </a:r>
            <a:r>
              <a:rPr lang="cs-CZ" sz="2400" dirty="0">
                <a:latin typeface="Arial" pitchFamily="34"/>
                <a:cs typeface="Arial" pitchFamily="34"/>
              </a:rPr>
              <a:t>)</a:t>
            </a:r>
            <a:endParaRPr lang="en-US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400" dirty="0">
                <a:latin typeface="Arial" pitchFamily="34"/>
                <a:cs typeface="Arial" pitchFamily="34"/>
              </a:rPr>
              <a:t>Final </a:t>
            </a:r>
            <a:r>
              <a:rPr lang="en-US" sz="2400" dirty="0" err="1">
                <a:latin typeface="Arial" pitchFamily="34"/>
                <a:cs typeface="Arial" pitchFamily="34"/>
              </a:rPr>
              <a:t>recodex</a:t>
            </a:r>
            <a:r>
              <a:rPr lang="en-US" sz="2400" dirty="0">
                <a:latin typeface="Arial" pitchFamily="34"/>
                <a:cs typeface="Arial" pitchFamily="34"/>
              </a:rPr>
              <a:t> assignment</a:t>
            </a:r>
            <a:endParaRPr lang="en-GB" sz="24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816747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Motivation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678050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400" dirty="0" err="1">
                <a:latin typeface="Arial" pitchFamily="34"/>
                <a:cs typeface="Arial" pitchFamily="34"/>
              </a:rPr>
              <a:t>You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can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write</a:t>
            </a:r>
            <a:r>
              <a:rPr lang="cs-CZ" sz="2400" dirty="0">
                <a:latin typeface="Arial" pitchFamily="34"/>
                <a:cs typeface="Arial" pitchFamily="34"/>
              </a:rPr>
              <a:t> C </a:t>
            </a:r>
            <a:r>
              <a:rPr lang="cs-CZ" sz="2400" dirty="0" err="1">
                <a:latin typeface="Arial" pitchFamily="34"/>
                <a:cs typeface="Arial" pitchFamily="34"/>
              </a:rPr>
              <a:t>preprocessor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abominations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1600" dirty="0">
                <a:latin typeface="Arial" pitchFamily="34"/>
                <a:cs typeface="Arial" pitchFamily="34"/>
              </a:rPr>
              <a:t>They </a:t>
            </a:r>
            <a:r>
              <a:rPr lang="cs-CZ" sz="1600" dirty="0" err="1">
                <a:latin typeface="Arial" pitchFamily="34"/>
                <a:cs typeface="Arial" pitchFamily="34"/>
              </a:rPr>
              <a:t>invite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for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mistakes</a:t>
            </a:r>
            <a:endParaRPr lang="en-US" sz="1600" dirty="0">
              <a:latin typeface="Arial" pitchFamily="34"/>
              <a:cs typeface="Arial" pitchFamily="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B90D9-F7E7-467B-1F03-A3A969952CF9}"/>
              </a:ext>
            </a:extLst>
          </p:cNvPr>
          <p:cNvSpPr txBox="1"/>
          <p:nvPr/>
        </p:nvSpPr>
        <p:spPr>
          <a:xfrm>
            <a:off x="354515" y="1960388"/>
            <a:ext cx="6146953" cy="4185761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#define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BUILD_COMPARE(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    int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cmp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_ ##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void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va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void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vb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    { </a:t>
            </a:r>
            <a:r>
              <a:rPr lang="en-GB" sz="1400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        TYPE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pa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*&gt;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va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GB" sz="1400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        TYPE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pb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*&gt;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vb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GB" sz="1400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                                                       </a:t>
            </a:r>
            <a:r>
              <a:rPr lang="en-GB" sz="1400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pa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pb)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GB" sz="1400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pa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pb)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GB" sz="1400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GB" sz="1400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    }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BUILD_COMPARE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BUILD_COMPARE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h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qsort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4u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cmp_float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//- OK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qsort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4u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cmp_dbl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//- Error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A836AF-A09E-1ECD-4DCB-48DDD1F4D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586" y="846414"/>
            <a:ext cx="4152679" cy="297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5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generic</a:t>
            </a:r>
            <a:r>
              <a:rPr lang="cs-CZ" dirty="0"/>
              <a:t> </a:t>
            </a:r>
            <a:r>
              <a:rPr lang="cs-CZ" dirty="0" err="1"/>
              <a:t>programming</a:t>
            </a:r>
            <a:r>
              <a:rPr lang="cs-CZ" dirty="0"/>
              <a:t>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Generic programming is a method to implement algorithms and data structures in the 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most general </a:t>
            </a:r>
            <a:r>
              <a:rPr lang="en-US" sz="2400" dirty="0">
                <a:latin typeface="Arial" pitchFamily="34"/>
                <a:cs typeface="Arial" pitchFamily="34"/>
              </a:rPr>
              <a:t>sensible way.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Algorithms are written in terms of types 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to­</a:t>
            </a:r>
            <a:r>
              <a:rPr lang="cs-CZ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-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be</a:t>
            </a:r>
            <a:r>
              <a:rPr lang="cs-CZ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-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­specified</a:t>
            </a:r>
            <a:r>
              <a:rPr lang="cs-CZ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-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­later</a:t>
            </a:r>
            <a:r>
              <a:rPr lang="en-US" sz="2400" dirty="0">
                <a:latin typeface="Arial" pitchFamily="34"/>
                <a:cs typeface="Arial" pitchFamily="34"/>
              </a:rPr>
              <a:t>.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Generic programming helps us to 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reduce redundancy </a:t>
            </a:r>
            <a:r>
              <a:rPr lang="en-US" sz="2400" dirty="0">
                <a:latin typeface="Arial" pitchFamily="34"/>
                <a:cs typeface="Arial" pitchFamily="34"/>
              </a:rPr>
              <a:t>and programming effort, while it increases reusability and flexibility.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cs-CZ" sz="2400" dirty="0">
                <a:latin typeface="Arial" pitchFamily="34"/>
                <a:cs typeface="Arial" pitchFamily="34"/>
              </a:rPr>
              <a:t>C++ </a:t>
            </a:r>
            <a:r>
              <a:rPr lang="cs-CZ" sz="2400" dirty="0" err="1">
                <a:latin typeface="Arial" pitchFamily="34"/>
                <a:cs typeface="Arial" pitchFamily="34"/>
              </a:rPr>
              <a:t>uses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b="1" dirty="0" err="1">
                <a:solidFill>
                  <a:schemeClr val="accent6"/>
                </a:solidFill>
                <a:latin typeface="Arial" pitchFamily="34"/>
                <a:cs typeface="Arial" pitchFamily="34"/>
              </a:rPr>
              <a:t>templates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for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generic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programming</a:t>
            </a:r>
            <a:endParaRPr lang="en-US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06AC7D-B18D-8AD4-1737-A1FFA8A3169C}"/>
              </a:ext>
            </a:extLst>
          </p:cNvPr>
          <p:cNvSpPr txBox="1"/>
          <p:nvPr/>
        </p:nvSpPr>
        <p:spPr>
          <a:xfrm>
            <a:off x="1493240" y="3501086"/>
            <a:ext cx="10424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Generic programming centers around the idea of abstracting from concrete, efficient algorithms to obtain generic algorithms that can be combined with different data representations to produce a wide variety of useful software. </a:t>
            </a:r>
            <a:endParaRPr lang="cs-CZ" dirty="0"/>
          </a:p>
          <a:p>
            <a:pPr algn="r"/>
            <a:r>
              <a:rPr lang="en-US" dirty="0"/>
              <a:t>— David Musser, Alexander Stepanov </a:t>
            </a:r>
            <a:endParaRPr lang="cs-CZ" dirty="0"/>
          </a:p>
          <a:p>
            <a:pPr algn="r"/>
            <a:r>
              <a:rPr lang="en-US" dirty="0"/>
              <a:t>Generic Programming (1988)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11BF1D-3056-BFCB-BEAA-643EFBA48269}"/>
              </a:ext>
            </a:extLst>
          </p:cNvPr>
          <p:cNvSpPr txBox="1"/>
          <p:nvPr/>
        </p:nvSpPr>
        <p:spPr>
          <a:xfrm>
            <a:off x="1371600" y="5418728"/>
            <a:ext cx="10424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Lift algorithms and data structures from concrete examples to their most general and abstract form. </a:t>
            </a:r>
            <a:endParaRPr lang="cs-CZ" dirty="0"/>
          </a:p>
          <a:p>
            <a:pPr algn="r"/>
            <a:r>
              <a:rPr lang="en-US" dirty="0"/>
              <a:t>— Bjarne </a:t>
            </a:r>
            <a:r>
              <a:rPr lang="en-US" dirty="0" err="1"/>
              <a:t>Stroustrup</a:t>
            </a:r>
            <a:r>
              <a:rPr lang="en-US" dirty="0"/>
              <a:t> </a:t>
            </a:r>
            <a:endParaRPr lang="cs-CZ" dirty="0"/>
          </a:p>
          <a:p>
            <a:pPr algn="r"/>
            <a:r>
              <a:rPr lang="en-US" dirty="0"/>
              <a:t>Evolving a language in and for the real world: C++ 1991-2006 (2007)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452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Templates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Templates are a kind of </a:t>
            </a:r>
            <a:r>
              <a:rPr lang="en-US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pattern for the compiler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We can </a:t>
            </a:r>
            <a:r>
              <a:rPr lang="en-US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instantiate</a:t>
            </a:r>
            <a:r>
              <a:rPr lang="en-US" sz="2000" dirty="0">
                <a:latin typeface="Arial" pitchFamily="34"/>
                <a:cs typeface="Arial" pitchFamily="34"/>
              </a:rPr>
              <a:t> templates with different types or values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Each instantiation for a new type or value results in additional code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Templates reduce a lot of writers’ work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We do not have to implement functions multiple times just because it’s a slightly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en-US" sz="1600" dirty="0">
                <a:latin typeface="Arial" pitchFamily="34"/>
                <a:cs typeface="Arial" pitchFamily="34"/>
              </a:rPr>
              <a:t>different type.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There are different types of templates: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Class­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en-US" sz="1600" dirty="0">
                <a:latin typeface="Arial" pitchFamily="34"/>
                <a:cs typeface="Arial" pitchFamily="34"/>
              </a:rPr>
              <a:t>templates</a:t>
            </a:r>
            <a:endParaRPr lang="cs-CZ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Function­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en-US" sz="1600" dirty="0">
                <a:latin typeface="Arial" pitchFamily="34"/>
                <a:cs typeface="Arial" pitchFamily="34"/>
              </a:rPr>
              <a:t>templates</a:t>
            </a:r>
          </a:p>
          <a:p>
            <a:pPr lvl="1">
              <a:buSzPct val="100000"/>
            </a:pPr>
            <a:r>
              <a:rPr lang="cs-CZ" sz="1600" dirty="0" err="1">
                <a:latin typeface="Arial" pitchFamily="34"/>
                <a:cs typeface="Arial" pitchFamily="34"/>
              </a:rPr>
              <a:t>Method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templates</a:t>
            </a:r>
            <a:endParaRPr lang="cs-CZ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1600" dirty="0">
                <a:latin typeface="Arial" pitchFamily="34"/>
                <a:cs typeface="Arial" pitchFamily="34"/>
              </a:rPr>
              <a:t>Alias </a:t>
            </a:r>
            <a:r>
              <a:rPr lang="cs-CZ" sz="1600" dirty="0" err="1">
                <a:latin typeface="Arial" pitchFamily="34"/>
                <a:cs typeface="Arial" pitchFamily="34"/>
              </a:rPr>
              <a:t>template</a:t>
            </a:r>
            <a:r>
              <a:rPr lang="cs-CZ" sz="1600" dirty="0">
                <a:latin typeface="Arial" pitchFamily="34"/>
                <a:cs typeface="Arial" pitchFamily="34"/>
              </a:rPr>
              <a:t> (C++11)</a:t>
            </a:r>
            <a:endParaRPr lang="en-US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Variable­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en-US" sz="1600" dirty="0">
                <a:latin typeface="Arial" pitchFamily="34"/>
                <a:cs typeface="Arial" pitchFamily="34"/>
              </a:rPr>
              <a:t>template</a:t>
            </a:r>
            <a:r>
              <a:rPr lang="cs-CZ" sz="1600" dirty="0">
                <a:latin typeface="Arial" pitchFamily="34"/>
                <a:cs typeface="Arial" pitchFamily="34"/>
              </a:rPr>
              <a:t>s (C++14)</a:t>
            </a:r>
          </a:p>
          <a:p>
            <a:pPr lvl="1">
              <a:buSzPct val="100000"/>
            </a:pPr>
            <a:r>
              <a:rPr lang="cs-CZ" sz="1600" dirty="0">
                <a:latin typeface="Arial" pitchFamily="34"/>
                <a:cs typeface="Arial" pitchFamily="34"/>
              </a:rPr>
              <a:t>Lambda </a:t>
            </a:r>
            <a:r>
              <a:rPr lang="cs-CZ" sz="1600" dirty="0" err="1">
                <a:latin typeface="Arial" pitchFamily="34"/>
                <a:cs typeface="Arial" pitchFamily="34"/>
              </a:rPr>
              <a:t>template</a:t>
            </a:r>
            <a:r>
              <a:rPr lang="cs-CZ" sz="1600" dirty="0">
                <a:latin typeface="Arial" pitchFamily="34"/>
                <a:cs typeface="Arial" pitchFamily="34"/>
              </a:rPr>
              <a:t> (C++20)</a:t>
            </a:r>
            <a:endParaRPr lang="en-US" sz="16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Templates are always initiated by the </a:t>
            </a:r>
            <a:r>
              <a:rPr lang="en-US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keyword template</a:t>
            </a:r>
            <a:r>
              <a:rPr lang="en-US" sz="2000" dirty="0">
                <a:latin typeface="Arial" pitchFamily="34"/>
                <a:cs typeface="Arial" pitchFamily="34"/>
              </a:rPr>
              <a:t>.</a:t>
            </a:r>
            <a:endParaRPr lang="en-GB" sz="2000" dirty="0">
              <a:latin typeface="Arial" pitchFamily="34"/>
              <a:cs typeface="Arial" pitchFamily="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D40C81-E3F7-904D-2383-95C755B9B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916" y="2777106"/>
            <a:ext cx="4826540" cy="2112952"/>
          </a:xfrm>
          <a:prstGeom prst="rect">
            <a:avLst/>
          </a:prstGeom>
        </p:spPr>
      </p:pic>
      <p:sp>
        <p:nvSpPr>
          <p:cNvPr id="9" name="AutoShape 372">
            <a:extLst>
              <a:ext uri="{FF2B5EF4-FFF2-40B4-BE49-F238E27FC236}">
                <a16:creationId xmlns:a16="http://schemas.microsoft.com/office/drawing/2014/main" id="{14376F95-58F5-888A-4445-FD7D7231C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060" y="3168187"/>
            <a:ext cx="2817855" cy="456073"/>
          </a:xfrm>
          <a:prstGeom prst="wedgeRoundRectCallout">
            <a:avLst>
              <a:gd name="adj1" fmla="val -109039"/>
              <a:gd name="adj2" fmla="val 1854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&lt;SOMETHING&gt; </a:t>
            </a:r>
            <a:r>
              <a:rPr lang="cs-CZ" sz="1600" dirty="0" err="1">
                <a:solidFill>
                  <a:schemeClr val="bg1"/>
                </a:solidFill>
              </a:rPr>
              <a:t>template</a:t>
            </a:r>
            <a:br>
              <a:rPr lang="cs-CZ" sz="1600" dirty="0">
                <a:solidFill>
                  <a:schemeClr val="bg1"/>
                </a:solidFill>
              </a:rPr>
            </a:br>
            <a:r>
              <a:rPr lang="cs-CZ" sz="1600" dirty="0">
                <a:solidFill>
                  <a:schemeClr val="bg1"/>
                </a:solidFill>
              </a:rPr>
              <a:t>NOT </a:t>
            </a:r>
            <a:r>
              <a:rPr lang="cs-CZ" sz="1600" dirty="0" err="1">
                <a:solidFill>
                  <a:schemeClr val="bg1"/>
                </a:solidFill>
              </a:rPr>
              <a:t>template</a:t>
            </a:r>
            <a:r>
              <a:rPr lang="cs-CZ" sz="1600" dirty="0">
                <a:solidFill>
                  <a:schemeClr val="bg1"/>
                </a:solidFill>
              </a:rPr>
              <a:t> &lt;SOMETHING&gt;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Kinds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template</a:t>
            </a:r>
            <a:r>
              <a:rPr lang="cs-CZ" dirty="0"/>
              <a:t> </a:t>
            </a:r>
            <a:r>
              <a:rPr lang="cs-CZ" dirty="0" err="1"/>
              <a:t>parameters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indent="0">
              <a:buSzPct val="100000"/>
              <a:buNone/>
            </a:pPr>
            <a:r>
              <a:rPr lang="cs-CZ" sz="2400" dirty="0" err="1">
                <a:latin typeface="Arial" pitchFamily="34"/>
                <a:cs typeface="Arial" pitchFamily="34"/>
              </a:rPr>
              <a:t>There</a:t>
            </a:r>
            <a:r>
              <a:rPr lang="cs-CZ" sz="2400" dirty="0">
                <a:latin typeface="Arial" pitchFamily="34"/>
                <a:cs typeface="Arial" pitchFamily="34"/>
              </a:rPr>
              <a:t> are </a:t>
            </a:r>
            <a:r>
              <a:rPr lang="cs-CZ" sz="2400" dirty="0" err="1">
                <a:latin typeface="Arial" pitchFamily="34"/>
                <a:cs typeface="Arial" pitchFamily="34"/>
              </a:rPr>
              <a:t>three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kinds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of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template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parameters</a:t>
            </a:r>
            <a:r>
              <a:rPr lang="cs-CZ" sz="2400" dirty="0">
                <a:latin typeface="Arial" pitchFamily="34"/>
                <a:cs typeface="Arial" pitchFamily="34"/>
              </a:rPr>
              <a:t>:</a:t>
            </a:r>
            <a:endParaRPr lang="cs-CZ" sz="18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cs-CZ" sz="2400" dirty="0">
                <a:latin typeface="Arial" pitchFamily="34"/>
                <a:cs typeface="Arial" pitchFamily="34"/>
              </a:rPr>
              <a:t>Type </a:t>
            </a:r>
            <a:r>
              <a:rPr lang="cs-CZ" sz="2400" dirty="0" err="1">
                <a:latin typeface="Arial" pitchFamily="34"/>
                <a:cs typeface="Arial" pitchFamily="34"/>
              </a:rPr>
              <a:t>parameter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</a:p>
          <a:p>
            <a:pPr lvl="1"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Represents</a:t>
            </a:r>
            <a:r>
              <a:rPr lang="cs-CZ" sz="2000" dirty="0">
                <a:latin typeface="Arial" pitchFamily="34"/>
                <a:cs typeface="Arial" pitchFamily="34"/>
              </a:rPr>
              <a:t> a type - </a:t>
            </a:r>
            <a:r>
              <a:rPr lang="cs-CZ" sz="2000" dirty="0" err="1">
                <a:latin typeface="Arial" pitchFamily="34"/>
                <a:cs typeface="Arial" pitchFamily="34"/>
              </a:rPr>
              <a:t>int</a:t>
            </a:r>
            <a:r>
              <a:rPr lang="cs-CZ" sz="2000" dirty="0">
                <a:latin typeface="Arial" pitchFamily="34"/>
                <a:cs typeface="Arial" pitchFamily="34"/>
              </a:rPr>
              <a:t>, </a:t>
            </a:r>
            <a:r>
              <a:rPr lang="cs-CZ" sz="2000" dirty="0" err="1">
                <a:latin typeface="Arial" pitchFamily="34"/>
                <a:cs typeface="Arial" pitchFamily="34"/>
              </a:rPr>
              <a:t>char</a:t>
            </a:r>
            <a:r>
              <a:rPr lang="cs-CZ" sz="2000" dirty="0">
                <a:latin typeface="Arial" pitchFamily="34"/>
                <a:cs typeface="Arial" pitchFamily="34"/>
              </a:rPr>
              <a:t>, user-</a:t>
            </a:r>
            <a:r>
              <a:rPr lang="cs-CZ" sz="2000" dirty="0" err="1">
                <a:latin typeface="Arial" pitchFamily="34"/>
                <a:cs typeface="Arial" pitchFamily="34"/>
              </a:rPr>
              <a:t>defined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classes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cs-CZ" sz="2400" dirty="0">
                <a:latin typeface="Arial" pitchFamily="34"/>
                <a:cs typeface="Arial" pitchFamily="34"/>
              </a:rPr>
              <a:t>Non-type</a:t>
            </a:r>
            <a:r>
              <a:rPr lang="en-US" sz="2400" dirty="0">
                <a:latin typeface="Arial" pitchFamily="34"/>
                <a:cs typeface="Arial" pitchFamily="34"/>
              </a:rPr>
              <a:t> template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parameter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en-US" sz="2400" dirty="0">
                <a:latin typeface="Arial" pitchFamily="34"/>
                <a:cs typeface="Arial" pitchFamily="34"/>
              </a:rPr>
              <a:t> (NTTP)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Values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of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concrete</a:t>
            </a:r>
            <a:r>
              <a:rPr lang="cs-CZ" sz="2000" dirty="0">
                <a:latin typeface="Arial" pitchFamily="34"/>
                <a:cs typeface="Arial" pitchFamily="34"/>
              </a:rPr>
              <a:t> type (</a:t>
            </a:r>
            <a:r>
              <a:rPr lang="cs-CZ" sz="2000" dirty="0" err="1">
                <a:latin typeface="Arial" pitchFamily="34"/>
                <a:cs typeface="Arial" pitchFamily="34"/>
              </a:rPr>
              <a:t>e.g</a:t>
            </a:r>
            <a:r>
              <a:rPr lang="cs-CZ" sz="2000" dirty="0">
                <a:latin typeface="Arial" pitchFamily="34"/>
                <a:cs typeface="Arial" pitchFamily="34"/>
              </a:rPr>
              <a:t>. </a:t>
            </a:r>
            <a:r>
              <a:rPr lang="cs-CZ" sz="2000" dirty="0" err="1">
                <a:latin typeface="Arial" pitchFamily="34"/>
                <a:cs typeface="Arial" pitchFamily="34"/>
              </a:rPr>
              <a:t>constants</a:t>
            </a:r>
            <a:r>
              <a:rPr lang="cs-CZ" sz="2000" dirty="0">
                <a:latin typeface="Arial" pitchFamily="34"/>
                <a:cs typeface="Arial" pitchFamily="34"/>
              </a:rPr>
              <a:t>)</a:t>
            </a:r>
          </a:p>
          <a:p>
            <a:pPr lvl="1">
              <a:buSzPct val="100000"/>
            </a:pPr>
            <a:r>
              <a:rPr lang="cs-CZ" sz="2000" dirty="0">
                <a:latin typeface="Arial" pitchFamily="34"/>
                <a:cs typeface="Arial" pitchFamily="34"/>
              </a:rPr>
              <a:t>These </a:t>
            </a:r>
            <a:r>
              <a:rPr lang="cs-CZ" sz="2000" dirty="0" err="1">
                <a:latin typeface="Arial" pitchFamily="34"/>
                <a:cs typeface="Arial" pitchFamily="34"/>
              </a:rPr>
              <a:t>must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be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evaluated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at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compile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time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cs-CZ" sz="2400" dirty="0" err="1">
                <a:latin typeface="Arial" pitchFamily="34"/>
                <a:cs typeface="Arial" pitchFamily="34"/>
              </a:rPr>
              <a:t>Template-template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paramter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</a:p>
          <a:p>
            <a:pPr lvl="1"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If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passing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template</a:t>
            </a:r>
            <a:r>
              <a:rPr lang="cs-CZ" sz="2000" dirty="0">
                <a:latin typeface="Arial" pitchFamily="34"/>
                <a:cs typeface="Arial" pitchFamily="34"/>
              </a:rPr>
              <a:t> as a </a:t>
            </a:r>
            <a:r>
              <a:rPr lang="cs-CZ" sz="2000" dirty="0" err="1">
                <a:latin typeface="Arial" pitchFamily="34"/>
                <a:cs typeface="Arial" pitchFamily="34"/>
              </a:rPr>
              <a:t>parameter</a:t>
            </a:r>
            <a:r>
              <a:rPr lang="cs-CZ" sz="2000" dirty="0">
                <a:latin typeface="Arial" pitchFamily="34"/>
                <a:cs typeface="Arial" pitchFamily="34"/>
              </a:rPr>
              <a:t> to a </a:t>
            </a:r>
            <a:r>
              <a:rPr lang="cs-CZ" sz="2000" dirty="0" err="1">
                <a:latin typeface="Arial" pitchFamily="34"/>
                <a:cs typeface="Arial" pitchFamily="34"/>
              </a:rPr>
              <a:t>template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You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will</a:t>
            </a:r>
            <a:r>
              <a:rPr lang="cs-CZ" sz="2000" dirty="0">
                <a:latin typeface="Arial" pitchFamily="34"/>
                <a:cs typeface="Arial" pitchFamily="34"/>
              </a:rPr>
              <a:t> not </a:t>
            </a:r>
            <a:r>
              <a:rPr lang="cs-CZ" sz="2000" dirty="0" err="1">
                <a:latin typeface="Arial" pitchFamily="34"/>
                <a:cs typeface="Arial" pitchFamily="34"/>
              </a:rPr>
              <a:t>see</a:t>
            </a:r>
            <a:r>
              <a:rPr lang="cs-CZ" sz="2000" dirty="0">
                <a:latin typeface="Arial" pitchFamily="34"/>
                <a:cs typeface="Arial" pitchFamily="34"/>
              </a:rPr>
              <a:t> these </a:t>
            </a:r>
            <a:r>
              <a:rPr lang="cs-CZ" sz="2000" dirty="0" err="1">
                <a:latin typeface="Arial" pitchFamily="34"/>
                <a:cs typeface="Arial" pitchFamily="34"/>
              </a:rPr>
              <a:t>that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often</a:t>
            </a:r>
            <a:endParaRPr lang="en-GB" sz="20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74283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Catches of templates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The compiler must see the template definition when new instantiation is required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Thus, we write definitions directly into .</a:t>
            </a:r>
            <a:r>
              <a:rPr lang="en-US" sz="2400" dirty="0" err="1">
                <a:latin typeface="Arial" pitchFamily="34"/>
                <a:cs typeface="Arial" pitchFamily="34"/>
              </a:rPr>
              <a:t>hpp</a:t>
            </a:r>
            <a:r>
              <a:rPr lang="en-US" sz="2400" dirty="0">
                <a:latin typeface="Arial" pitchFamily="34"/>
                <a:cs typeface="Arial" pitchFamily="34"/>
              </a:rPr>
              <a:t> files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Our compiler must see definition of std::vector template, because it works also with our user-defined types</a:t>
            </a:r>
          </a:p>
          <a:p>
            <a:pPr lvl="1"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Compiler is able to deduce many of template types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And with newer compilers it gets better</a:t>
            </a:r>
          </a:p>
          <a:p>
            <a:pPr lvl="1"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There is a tool that helps you understand templates</a:t>
            </a:r>
          </a:p>
          <a:p>
            <a:pPr lvl="1">
              <a:buSzPct val="100000"/>
            </a:pPr>
            <a:r>
              <a:rPr lang="en-US" sz="2000" dirty="0" err="1">
                <a:latin typeface="Arial" pitchFamily="34"/>
                <a:cs typeface="Arial" pitchFamily="34"/>
              </a:rPr>
              <a:t>CppInsights</a:t>
            </a:r>
            <a:r>
              <a:rPr lang="en-US" sz="2000" dirty="0">
                <a:latin typeface="Arial" pitchFamily="34"/>
                <a:cs typeface="Arial" pitchFamily="34"/>
              </a:rPr>
              <a:t> by Andreas </a:t>
            </a:r>
            <a:r>
              <a:rPr lang="en-US" sz="2000" dirty="0" err="1">
                <a:latin typeface="Arial" pitchFamily="34"/>
                <a:cs typeface="Arial" pitchFamily="34"/>
              </a:rPr>
              <a:t>Fertig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e.g.: https://cppinsights.io/s/a031868c</a:t>
            </a:r>
          </a:p>
          <a:p>
            <a:pPr marL="0" indent="0">
              <a:buSzPct val="100000"/>
              <a:buNone/>
            </a:pPr>
            <a:endParaRPr lang="en-GB" sz="20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761078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templates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Recipes for making functions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There</a:t>
            </a:r>
            <a:r>
              <a:rPr lang="cs-CZ" sz="2000" dirty="0">
                <a:latin typeface="Arial" pitchFamily="34"/>
                <a:cs typeface="Arial" pitchFamily="34"/>
              </a:rPr>
              <a:t> are </a:t>
            </a:r>
            <a:r>
              <a:rPr lang="cs-CZ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no </a:t>
            </a:r>
            <a:r>
              <a:rPr lang="cs-CZ" sz="20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implicit</a:t>
            </a:r>
            <a:r>
              <a:rPr lang="cs-CZ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conversions</a:t>
            </a:r>
            <a:r>
              <a:rPr lang="cs-CZ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for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template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parameters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2000" dirty="0">
                <a:latin typeface="Arial" pitchFamily="34"/>
                <a:cs typeface="Arial" pitchFamily="34"/>
              </a:rPr>
              <a:t>https://cppinsights.io/s/a031868c</a:t>
            </a:r>
          </a:p>
          <a:p>
            <a:pPr>
              <a:buSzPct val="100000"/>
            </a:pPr>
            <a:endParaRPr lang="en-GB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6753C-3B2C-4413-663A-1BC6018B0839}"/>
              </a:ext>
            </a:extLst>
          </p:cNvPr>
          <p:cNvSpPr txBox="1"/>
          <p:nvPr/>
        </p:nvSpPr>
        <p:spPr>
          <a:xfrm>
            <a:off x="398869" y="2608597"/>
            <a:ext cx="7279467" cy="203132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(T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a, T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(a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?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12.0f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Bad, no overload for (double, float)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12.0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OK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AutoShape 372">
            <a:extLst>
              <a:ext uri="{FF2B5EF4-FFF2-40B4-BE49-F238E27FC236}">
                <a16:creationId xmlns:a16="http://schemas.microsoft.com/office/drawing/2014/main" id="{7FC42C7D-D13F-4328-A394-DE2F907D4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337" y="1933936"/>
            <a:ext cx="2313630" cy="456073"/>
          </a:xfrm>
          <a:prstGeom prst="wedgeRoundRectCallout">
            <a:avLst>
              <a:gd name="adj1" fmla="val -79307"/>
              <a:gd name="adj2" fmla="val 117876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chemeClr val="bg1"/>
                </a:solidFill>
              </a:rPr>
              <a:t>typename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err="1">
                <a:solidFill>
                  <a:schemeClr val="bg1"/>
                </a:solidFill>
              </a:rPr>
              <a:t>or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err="1">
                <a:solidFill>
                  <a:schemeClr val="bg1"/>
                </a:solidFill>
              </a:rPr>
              <a:t>class</a:t>
            </a:r>
            <a:r>
              <a:rPr lang="cs-CZ" sz="1600" dirty="0">
                <a:solidFill>
                  <a:schemeClr val="bg1"/>
                </a:solidFill>
              </a:rPr>
              <a:t>, </a:t>
            </a:r>
            <a:r>
              <a:rPr lang="cs-CZ" sz="1600" dirty="0" err="1">
                <a:solidFill>
                  <a:schemeClr val="bg1"/>
                </a:solidFill>
              </a:rPr>
              <a:t>they</a:t>
            </a:r>
            <a:r>
              <a:rPr lang="cs-CZ" sz="1600" dirty="0">
                <a:solidFill>
                  <a:schemeClr val="bg1"/>
                </a:solidFill>
              </a:rPr>
              <a:t> do </a:t>
            </a:r>
            <a:r>
              <a:rPr lang="cs-CZ" sz="1600" dirty="0" err="1">
                <a:solidFill>
                  <a:schemeClr val="bg1"/>
                </a:solidFill>
              </a:rPr>
              <a:t>the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err="1">
                <a:solidFill>
                  <a:schemeClr val="bg1"/>
                </a:solidFill>
              </a:rPr>
              <a:t>same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AutoShape 372">
            <a:extLst>
              <a:ext uri="{FF2B5EF4-FFF2-40B4-BE49-F238E27FC236}">
                <a16:creationId xmlns:a16="http://schemas.microsoft.com/office/drawing/2014/main" id="{694D7AA3-9E1D-D4A4-3F45-720B2D959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546" y="3396222"/>
            <a:ext cx="2313630" cy="456073"/>
          </a:xfrm>
          <a:prstGeom prst="wedgeRoundRectCallout">
            <a:avLst>
              <a:gd name="adj1" fmla="val -87284"/>
              <a:gd name="adj2" fmla="val 64534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No implicit conversions!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B02B0A-72C9-41B2-DDD8-915D438321CC}"/>
              </a:ext>
            </a:extLst>
          </p:cNvPr>
          <p:cNvSpPr txBox="1"/>
          <p:nvPr/>
        </p:nvSpPr>
        <p:spPr>
          <a:xfrm>
            <a:off x="5973007" y="4997430"/>
            <a:ext cx="4974626" cy="954107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&lt;&gt;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a,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(a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?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268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(Partial) template specializations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If you need to treat some template parameters differently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2000" dirty="0">
                <a:latin typeface="Arial" pitchFamily="34"/>
                <a:cs typeface="Arial" pitchFamily="34"/>
              </a:rPr>
              <a:t>https://cppinsights.io/s/a3c6063b</a:t>
            </a:r>
            <a:endParaRPr lang="en-GB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6753C-3B2C-4413-663A-1BC6018B0839}"/>
              </a:ext>
            </a:extLst>
          </p:cNvPr>
          <p:cNvSpPr txBox="1"/>
          <p:nvPr/>
        </p:nvSpPr>
        <p:spPr>
          <a:xfrm>
            <a:off x="371469" y="1860570"/>
            <a:ext cx="7279467" cy="4832092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equal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Explicit specialization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&lt;&gt;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equal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abs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(a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0.00001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equal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(a, b)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d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f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equal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(d, f)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equal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(d, 4.0f)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AutoShape 372">
            <a:extLst>
              <a:ext uri="{FF2B5EF4-FFF2-40B4-BE49-F238E27FC236}">
                <a16:creationId xmlns:a16="http://schemas.microsoft.com/office/drawing/2014/main" id="{694D7AA3-9E1D-D4A4-3F45-720B2D959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202" y="2852390"/>
            <a:ext cx="2313630" cy="456073"/>
          </a:xfrm>
          <a:prstGeom prst="wedgeRoundRectCallout">
            <a:avLst>
              <a:gd name="adj1" fmla="val -87284"/>
              <a:gd name="adj2" fmla="val 64534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This will be used for doubles </a:t>
            </a:r>
          </a:p>
        </p:txBody>
      </p:sp>
      <p:sp>
        <p:nvSpPr>
          <p:cNvPr id="8" name="AutoShape 372">
            <a:extLst>
              <a:ext uri="{FF2B5EF4-FFF2-40B4-BE49-F238E27FC236}">
                <a16:creationId xmlns:a16="http://schemas.microsoft.com/office/drawing/2014/main" id="{79269452-F261-BC29-5C8B-FFABEB921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135" y="5675488"/>
            <a:ext cx="2313630" cy="456073"/>
          </a:xfrm>
          <a:prstGeom prst="wedgeRoundRectCallout">
            <a:avLst>
              <a:gd name="adj1" fmla="val -138047"/>
              <a:gd name="adj2" fmla="val 55337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Will this work? No, still template </a:t>
            </a:r>
          </a:p>
        </p:txBody>
      </p:sp>
    </p:spTree>
    <p:extLst>
      <p:ext uri="{BB962C8B-B14F-4D97-AF65-F5344CB8AC3E}">
        <p14:creationId xmlns:p14="http://schemas.microsoft.com/office/powerpoint/2010/main" val="395507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templates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536276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Recipes for making </a:t>
            </a:r>
            <a:r>
              <a:rPr lang="cs-CZ" sz="2400" dirty="0" err="1">
                <a:latin typeface="Arial" pitchFamily="34"/>
                <a:cs typeface="Arial" pitchFamily="34"/>
              </a:rPr>
              <a:t>classes</a:t>
            </a:r>
            <a:endParaRPr lang="en-US" sz="24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methods implemented outside of the class definition </a:t>
            </a:r>
            <a:r>
              <a:rPr lang="en-US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require template head before them</a:t>
            </a:r>
          </a:p>
          <a:p>
            <a:pPr lvl="1">
              <a:buSzPct val="100000"/>
            </a:pPr>
            <a:r>
              <a:rPr lang="cs-CZ" sz="2000" dirty="0">
                <a:latin typeface="Arial" pitchFamily="34"/>
                <a:cs typeface="Arial" pitchFamily="34"/>
              </a:rPr>
              <a:t>https://cppinsights.io/s/da985276</a:t>
            </a:r>
            <a:endParaRPr lang="en-GB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6753C-3B2C-4413-663A-1BC6018B0839}"/>
              </a:ext>
            </a:extLst>
          </p:cNvPr>
          <p:cNvSpPr txBox="1"/>
          <p:nvPr/>
        </p:nvSpPr>
        <p:spPr>
          <a:xfrm>
            <a:off x="5788809" y="992770"/>
            <a:ext cx="6702412" cy="5262979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Array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addressof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SIZE; 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operator[]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idx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idx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]; }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T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[SIZE];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Array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addressof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mData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Array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ai{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Array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ad{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AutoShape 372">
            <a:extLst>
              <a:ext uri="{FF2B5EF4-FFF2-40B4-BE49-F238E27FC236}">
                <a16:creationId xmlns:a16="http://schemas.microsoft.com/office/drawing/2014/main" id="{C542F667-45D3-B568-976D-958424FBF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3730" y="163370"/>
            <a:ext cx="2313630" cy="743093"/>
          </a:xfrm>
          <a:prstGeom prst="wedgeRoundRectCallout">
            <a:avLst>
              <a:gd name="adj1" fmla="val -87284"/>
              <a:gd name="adj2" fmla="val 64534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Default template parameter values must come last</a:t>
            </a:r>
          </a:p>
        </p:txBody>
      </p:sp>
      <p:sp>
        <p:nvSpPr>
          <p:cNvPr id="9" name="AutoShape 372">
            <a:extLst>
              <a:ext uri="{FF2B5EF4-FFF2-40B4-BE49-F238E27FC236}">
                <a16:creationId xmlns:a16="http://schemas.microsoft.com/office/drawing/2014/main" id="{1D61D1FF-5110-0EEA-33F6-07BCAD3AD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266" y="4320330"/>
            <a:ext cx="2313630" cy="329021"/>
          </a:xfrm>
          <a:prstGeom prst="wedgeRoundRectCallout">
            <a:avLst>
              <a:gd name="adj1" fmla="val 87847"/>
              <a:gd name="adj2" fmla="val -33683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Template head required</a:t>
            </a:r>
          </a:p>
        </p:txBody>
      </p:sp>
    </p:spTree>
    <p:extLst>
      <p:ext uri="{BB962C8B-B14F-4D97-AF65-F5344CB8AC3E}">
        <p14:creationId xmlns:p14="http://schemas.microsoft.com/office/powerpoint/2010/main" val="307368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templates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Recipes for making </a:t>
            </a:r>
            <a:r>
              <a:rPr lang="cs-CZ" sz="2400" dirty="0" err="1">
                <a:latin typeface="Arial" pitchFamily="34"/>
                <a:cs typeface="Arial" pitchFamily="34"/>
              </a:rPr>
              <a:t>member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functions</a:t>
            </a:r>
            <a:r>
              <a:rPr lang="cs-CZ" sz="2400" dirty="0">
                <a:latin typeface="Arial" pitchFamily="34"/>
                <a:cs typeface="Arial" pitchFamily="34"/>
              </a:rPr>
              <a:t> (</a:t>
            </a:r>
            <a:r>
              <a:rPr lang="cs-CZ" sz="2400" dirty="0" err="1">
                <a:latin typeface="Arial" pitchFamily="34"/>
                <a:cs typeface="Arial" pitchFamily="34"/>
              </a:rPr>
              <a:t>methods</a:t>
            </a:r>
            <a:r>
              <a:rPr lang="cs-CZ" sz="2400" dirty="0">
                <a:latin typeface="Arial" pitchFamily="34"/>
                <a:cs typeface="Arial" pitchFamily="34"/>
              </a:rPr>
              <a:t>)</a:t>
            </a:r>
          </a:p>
          <a:p>
            <a:pPr>
              <a:buSzPct val="100000"/>
            </a:pPr>
            <a:endParaRPr lang="en-GB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6753C-3B2C-4413-663A-1BC6018B0839}"/>
              </a:ext>
            </a:extLst>
          </p:cNvPr>
          <p:cNvSpPr txBox="1"/>
          <p:nvPr/>
        </p:nvSpPr>
        <p:spPr>
          <a:xfrm>
            <a:off x="679901" y="1699043"/>
            <a:ext cx="7876870" cy="4185761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mX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{x} {}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operator=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mX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(u);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T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mX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Foo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fi{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fi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2.5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// static cast </a:t>
            </a:r>
            <a:r>
              <a:rPr lang="en-US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downcasts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that into 2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AutoShape 372">
            <a:extLst>
              <a:ext uri="{FF2B5EF4-FFF2-40B4-BE49-F238E27FC236}">
                <a16:creationId xmlns:a16="http://schemas.microsoft.com/office/drawing/2014/main" id="{E5C8B719-8673-8F0A-9ADD-69CE6A08E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336" y="1946246"/>
            <a:ext cx="2751855" cy="329021"/>
          </a:xfrm>
          <a:prstGeom prst="wedgeRoundRectCallout">
            <a:avLst>
              <a:gd name="adj1" fmla="val -121889"/>
              <a:gd name="adj2" fmla="val -5663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class itself is a template</a:t>
            </a:r>
          </a:p>
        </p:txBody>
      </p:sp>
      <p:sp>
        <p:nvSpPr>
          <p:cNvPr id="9" name="AutoShape 372">
            <a:extLst>
              <a:ext uri="{FF2B5EF4-FFF2-40B4-BE49-F238E27FC236}">
                <a16:creationId xmlns:a16="http://schemas.microsoft.com/office/drawing/2014/main" id="{F10849A9-6EB3-E996-5883-E18EC3027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828" y="5884804"/>
            <a:ext cx="2751855" cy="457254"/>
          </a:xfrm>
          <a:prstGeom prst="wedgeRoundRectCallout">
            <a:avLst>
              <a:gd name="adj1" fmla="val -111829"/>
              <a:gd name="adj2" fmla="val -130571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compiler deduced the type U</a:t>
            </a:r>
          </a:p>
        </p:txBody>
      </p:sp>
    </p:spTree>
    <p:extLst>
      <p:ext uri="{BB962C8B-B14F-4D97-AF65-F5344CB8AC3E}">
        <p14:creationId xmlns:p14="http://schemas.microsoft.com/office/powerpoint/2010/main" val="214976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Templates work also with inheritance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Class templates and classes can inherit from each other just fine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When deriving from a class template, the </a:t>
            </a:r>
            <a:r>
              <a:rPr lang="en-US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methods and classes are not automatically visible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Just use this-&gt; explicitly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6753C-3B2C-4413-663A-1BC6018B0839}"/>
              </a:ext>
            </a:extLst>
          </p:cNvPr>
          <p:cNvSpPr txBox="1"/>
          <p:nvPr/>
        </p:nvSpPr>
        <p:spPr>
          <a:xfrm>
            <a:off x="864459" y="2546178"/>
            <a:ext cx="7138638" cy="3323987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Bar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BarFunc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       // </a:t>
            </a:r>
            <a:r>
              <a:rPr lang="en-GB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(); // This line is incorrect if uncommented.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1913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 starting code</a:t>
            </a:r>
            <a:r>
              <a:rPr lang="en-GB" dirty="0"/>
              <a:t> in public GitLab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https://gitlab.mff.cuni.cz/teaching/nprg041/mejzlik/labs-cpp-pub</a:t>
            </a:r>
          </a:p>
        </p:txBody>
      </p:sp>
    </p:spTree>
    <p:extLst>
      <p:ext uri="{BB962C8B-B14F-4D97-AF65-F5344CB8AC3E}">
        <p14:creationId xmlns:p14="http://schemas.microsoft.com/office/powerpoint/2010/main" val="970674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Alias </a:t>
            </a:r>
            <a:r>
              <a:rPr lang="cs-CZ" dirty="0" err="1"/>
              <a:t>templates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Recipes for making </a:t>
            </a:r>
            <a:r>
              <a:rPr lang="cs-CZ" sz="2400" dirty="0">
                <a:latin typeface="Arial" pitchFamily="34"/>
                <a:cs typeface="Arial" pitchFamily="34"/>
              </a:rPr>
              <a:t>type </a:t>
            </a:r>
            <a:r>
              <a:rPr lang="cs-CZ" sz="2400" dirty="0" err="1">
                <a:latin typeface="Arial" pitchFamily="34"/>
                <a:cs typeface="Arial" pitchFamily="34"/>
              </a:rPr>
              <a:t>aliases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6753C-3B2C-4413-663A-1BC6018B0839}"/>
              </a:ext>
            </a:extLst>
          </p:cNvPr>
          <p:cNvSpPr txBox="1"/>
          <p:nvPr/>
        </p:nvSpPr>
        <p:spPr>
          <a:xfrm>
            <a:off x="1371600" y="2413337"/>
            <a:ext cx="7876870" cy="203132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MyVector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vector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my_special_allocator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&gt;&gt;;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MyVector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fv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MyMap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greater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&gt;&gt;;</a:t>
            </a:r>
            <a:endParaRPr lang="cs-CZ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dirty="0" err="1">
                <a:solidFill>
                  <a:srgbClr val="4EC9B0"/>
                </a:solidFill>
                <a:latin typeface="Consolas" panose="020B0609020204030204" pitchFamily="49" charset="0"/>
              </a:rPr>
              <a:t>MyMap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::string,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msi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58273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templates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Recipes for making </a:t>
            </a:r>
            <a:r>
              <a:rPr lang="cs-CZ" sz="2400" dirty="0" err="1">
                <a:latin typeface="Arial" pitchFamily="34"/>
                <a:cs typeface="Arial" pitchFamily="34"/>
              </a:rPr>
              <a:t>variables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6753C-3B2C-4413-663A-1BC6018B0839}"/>
              </a:ext>
            </a:extLst>
          </p:cNvPr>
          <p:cNvSpPr txBox="1"/>
          <p:nvPr/>
        </p:nvSpPr>
        <p:spPr>
          <a:xfrm>
            <a:off x="371469" y="1750607"/>
            <a:ext cx="6591393" cy="353943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inline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T pi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3.1415926535897932385L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circular_area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pi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r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r; }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inline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is_arithmetic_v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is_arithmetic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is_arithmetic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memcpy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(p,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(T)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N);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else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uninitialized_fill_n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(p, N,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EACD51-275D-EA85-7799-61294FB1E073}"/>
              </a:ext>
            </a:extLst>
          </p:cNvPr>
          <p:cNvSpPr txBox="1"/>
          <p:nvPr/>
        </p:nvSpPr>
        <p:spPr>
          <a:xfrm>
            <a:off x="7248088" y="3495823"/>
            <a:ext cx="4437776" cy="954107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For int usage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memcpy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(p,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(T)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N);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CD4E35-2C2F-AF7C-E865-6ACDA55F544C}"/>
              </a:ext>
            </a:extLst>
          </p:cNvPr>
          <p:cNvSpPr txBox="1"/>
          <p:nvPr/>
        </p:nvSpPr>
        <p:spPr>
          <a:xfrm>
            <a:off x="7248088" y="4583209"/>
            <a:ext cx="4437776" cy="954107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For </a:t>
            </a:r>
            <a:r>
              <a:rPr lang="en-GB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MyVec</a:t>
            </a: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usage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MyVec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uninitialized_fill_n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(p, N,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MyVec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6821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Lambda </a:t>
            </a:r>
            <a:r>
              <a:rPr lang="cs-CZ" dirty="0" err="1"/>
              <a:t>templates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Recipes for making </a:t>
            </a:r>
            <a:r>
              <a:rPr lang="cs-CZ" sz="2400" dirty="0" err="1">
                <a:latin typeface="Arial" pitchFamily="34"/>
                <a:cs typeface="Arial" pitchFamily="34"/>
              </a:rPr>
              <a:t>lambdas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OK, writing lambdas -&gt; `[]&lt;&gt;(){}` :)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6753C-3B2C-4413-663A-1BC6018B0839}"/>
              </a:ext>
            </a:extLst>
          </p:cNvPr>
          <p:cNvSpPr txBox="1"/>
          <p:nvPr/>
        </p:nvSpPr>
        <p:spPr>
          <a:xfrm>
            <a:off x="371469" y="1750607"/>
            <a:ext cx="6591393" cy="52322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multiply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[]&lt;</a:t>
            </a:r>
            <a:r>
              <a:rPr lang="en-GB" sz="1400" dirty="0" err="1">
                <a:solidFill>
                  <a:srgbClr val="569CD6"/>
                </a:solidFill>
                <a:latin typeface="Consolas" panose="020B0609020204030204" pitchFamily="49" charset="0"/>
              </a:rPr>
              <a:t>typename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dirty="0">
                <a:solidFill>
                  <a:srgbClr val="4EC9B0"/>
                </a:solidFill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b; };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d0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multiply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2.0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0447641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Task 11</a:t>
            </a:r>
          </a:p>
        </p:txBody>
      </p:sp>
    </p:spTree>
    <p:extLst>
      <p:ext uri="{BB962C8B-B14F-4D97-AF65-F5344CB8AC3E}">
        <p14:creationId xmlns:p14="http://schemas.microsoft.com/office/powerpoint/2010/main" val="21852432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Task 10: Query processor with ranges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Take the </a:t>
            </a:r>
            <a:r>
              <a:rPr lang="en-US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GoodVec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from Task 07 and make it generic</a:t>
            </a:r>
          </a:p>
          <a:p>
            <a:pPr lvl="0">
              <a:buSzPct val="100000"/>
              <a:buFont typeface="Arial" pitchFamily="34"/>
            </a:pPr>
            <a:endParaRPr lang="en-US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0"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DD49723-C51F-FA12-C077-576895820222}"/>
              </a:ext>
            </a:extLst>
          </p:cNvPr>
          <p:cNvSpPr/>
          <p:nvPr/>
        </p:nvSpPr>
        <p:spPr>
          <a:xfrm>
            <a:off x="476250" y="5498594"/>
            <a:ext cx="1371600" cy="648391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7930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Wrapping it up…</a:t>
            </a:r>
          </a:p>
        </p:txBody>
      </p:sp>
    </p:spTree>
    <p:extLst>
      <p:ext uri="{BB962C8B-B14F-4D97-AF65-F5344CB8AC3E}">
        <p14:creationId xmlns:p14="http://schemas.microsoft.com/office/powerpoint/2010/main" val="3145793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ReCodex</a:t>
            </a:r>
            <a:r>
              <a:rPr lang="cs-CZ" dirty="0"/>
              <a:t> </a:t>
            </a:r>
            <a:r>
              <a:rPr lang="cs-CZ" dirty="0" err="1"/>
              <a:t>assignment</a:t>
            </a:r>
            <a:r>
              <a:rPr lang="cs-CZ" dirty="0"/>
              <a:t> </a:t>
            </a:r>
            <a:r>
              <a:rPr lang="en-US" dirty="0"/>
              <a:t>is up!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cs-CZ" sz="2400" b="1" dirty="0" err="1">
                <a:solidFill>
                  <a:srgbClr val="FF0000"/>
                </a:solidFill>
                <a:latin typeface="Arial" pitchFamily="34"/>
                <a:cs typeface="Arial" pitchFamily="34"/>
              </a:rPr>
              <a:t>You</a:t>
            </a:r>
            <a:r>
              <a:rPr lang="cs-CZ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itchFamily="34"/>
                <a:cs typeface="Arial" pitchFamily="34"/>
              </a:rPr>
              <a:t>need</a:t>
            </a:r>
            <a:r>
              <a:rPr lang="cs-CZ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itchFamily="34"/>
                <a:cs typeface="Arial" pitchFamily="34"/>
              </a:rPr>
              <a:t>this</a:t>
            </a:r>
            <a:r>
              <a:rPr lang="cs-CZ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 to </a:t>
            </a:r>
            <a:r>
              <a:rPr lang="cs-CZ" sz="2400" b="1" dirty="0" err="1">
                <a:solidFill>
                  <a:srgbClr val="FF0000"/>
                </a:solidFill>
                <a:latin typeface="Arial" pitchFamily="34"/>
                <a:cs typeface="Arial" pitchFamily="34"/>
              </a:rPr>
              <a:t>pass</a:t>
            </a:r>
            <a:r>
              <a:rPr lang="cs-CZ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 term test 8. 1. 2024!</a:t>
            </a:r>
            <a:endParaRPr lang="en-US" b="1" dirty="0">
              <a:solidFill>
                <a:srgbClr val="FF0000"/>
              </a:solidFill>
              <a:latin typeface="Arial" pitchFamily="34"/>
              <a:cs typeface="Arial" pitchFamily="34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this assignment with extensions in mind! It will save you time during the test!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Fantasy battle simulator!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https://recodex.mff.cuni.cz/app/assignment/8681cf5c-a3bd-4449-89eb-91ae09ebff91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https://gitlab.mff.cuni.cz/teaching/nprg041/mejzlik/labs-cpp-pub/-/blob/master/recodex/battle-sim/assignment/battle-sim.md</a:t>
            </a:r>
          </a:p>
          <a:p>
            <a:pPr lvl="1"/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195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(Mock) Term test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Using </a:t>
            </a:r>
            <a:r>
              <a:rPr lang="en-US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only lab computers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Try it at least once! How to run e.g. Visual Studio, how to set it up </a:t>
            </a:r>
            <a:r>
              <a:rPr lang="en-US" sz="1600" dirty="0" err="1">
                <a:latin typeface="Arial" pitchFamily="34"/>
                <a:cs typeface="Arial" pitchFamily="34"/>
              </a:rPr>
              <a:t>etc</a:t>
            </a:r>
            <a:endParaRPr lang="en-US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These are dual-boot if you want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The </a:t>
            </a:r>
            <a:r>
              <a:rPr lang="en-US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only allowed sites</a:t>
            </a:r>
            <a:r>
              <a:rPr lang="en-US" sz="2000" dirty="0">
                <a:latin typeface="Arial" pitchFamily="34"/>
                <a:cs typeface="Arial" pitchFamily="34"/>
              </a:rPr>
              <a:t>: 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https:// cppreference.com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https://recodex.mff.cuni.cz/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https://gitlab.mff.cuni.cz/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The extension will be as a </a:t>
            </a:r>
            <a:r>
              <a:rPr lang="en-GB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separate </a:t>
            </a:r>
            <a:r>
              <a:rPr lang="en-GB" sz="2000" b="1" dirty="0" err="1">
                <a:solidFill>
                  <a:schemeClr val="accent6"/>
                </a:solidFill>
                <a:latin typeface="Arial" pitchFamily="34"/>
                <a:cs typeface="Arial" pitchFamily="34"/>
              </a:rPr>
              <a:t>ReCodex</a:t>
            </a:r>
            <a:r>
              <a:rPr lang="en-GB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 assignment</a:t>
            </a:r>
          </a:p>
          <a:p>
            <a:pPr>
              <a:buSzPct val="100000"/>
            </a:pPr>
            <a:r>
              <a:rPr lang="en-GB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Submit to </a:t>
            </a:r>
            <a:r>
              <a:rPr lang="en-GB" sz="20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ReCodex</a:t>
            </a:r>
            <a:r>
              <a:rPr lang="en-GB" sz="2000" dirty="0">
                <a:latin typeface="Arial" pitchFamily="34"/>
                <a:cs typeface="Arial" pitchFamily="34"/>
              </a:rPr>
              <a:t>, there will be some new test cases regarding the new functionality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There will be </a:t>
            </a:r>
            <a:r>
              <a:rPr lang="en-GB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manual inspection and grading (pass/fail)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But the green tests are a good start</a:t>
            </a:r>
          </a:p>
        </p:txBody>
      </p:sp>
    </p:spTree>
    <p:extLst>
      <p:ext uri="{BB962C8B-B14F-4D97-AF65-F5344CB8AC3E}">
        <p14:creationId xmlns:p14="http://schemas.microsoft.com/office/powerpoint/2010/main" val="34022541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Lab wrap up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You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should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know</a:t>
            </a:r>
            <a:endParaRPr lang="en-US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basics of templates and how to write basic generic code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how to parse basic languages</a:t>
            </a:r>
            <a:endParaRPr lang="cs-CZ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Next lab:</a:t>
            </a:r>
          </a:p>
          <a:p>
            <a:r>
              <a:rPr lang="en-US" sz="1800" dirty="0">
                <a:solidFill>
                  <a:srgbClr val="000000"/>
                </a:solidFill>
                <a:latin typeface="Arial"/>
              </a:rPr>
              <a:t>Mock term test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Your tasks until the next lab: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Pimp your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ReCodex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homework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CliParser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mock term test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Code your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ReCodex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homework battle-sim for the term test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5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0) Previously in the labs</a:t>
            </a:r>
          </a:p>
        </p:txBody>
      </p:sp>
    </p:spTree>
    <p:extLst>
      <p:ext uri="{BB962C8B-B14F-4D97-AF65-F5344CB8AC3E}">
        <p14:creationId xmlns:p14="http://schemas.microsoft.com/office/powerpoint/2010/main" val="395874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tasks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400" dirty="0" err="1">
                <a:latin typeface="Arial" pitchFamily="34"/>
                <a:cs typeface="Arial" pitchFamily="34"/>
              </a:rPr>
              <a:t>Materializing</a:t>
            </a:r>
            <a:r>
              <a:rPr lang="cs-CZ" sz="2400" dirty="0">
                <a:latin typeface="Arial" pitchFamily="34"/>
                <a:cs typeface="Arial" pitchFamily="34"/>
              </a:rPr>
              <a:t> C++20 non-</a:t>
            </a:r>
            <a:r>
              <a:rPr lang="cs-CZ" sz="2400" dirty="0" err="1">
                <a:latin typeface="Arial" pitchFamily="34"/>
                <a:cs typeface="Arial" pitchFamily="34"/>
              </a:rPr>
              <a:t>owning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views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Using iterators + </a:t>
            </a:r>
            <a:r>
              <a:rPr lang="en-US" sz="2000" dirty="0" err="1">
                <a:latin typeface="Arial" pitchFamily="34"/>
                <a:cs typeface="Arial" pitchFamily="34"/>
              </a:rPr>
              <a:t>ctors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2000" dirty="0">
                <a:latin typeface="Arial" pitchFamily="34"/>
                <a:cs typeface="Arial" pitchFamily="34"/>
              </a:rPr>
              <a:t>C++23: https://en.cppreference.com/w/cpp/ranges/to</a:t>
            </a:r>
          </a:p>
          <a:p>
            <a:pPr>
              <a:buSzPct val="100000"/>
            </a:pPr>
            <a:endParaRPr lang="en-GB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2400" dirty="0">
              <a:latin typeface="Arial" pitchFamily="34"/>
              <a:cs typeface="Arial" pitchFamily="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200429-BFC0-C3F9-3BAF-D83FFA86FA21}"/>
              </a:ext>
            </a:extLst>
          </p:cNvPr>
          <p:cNvSpPr txBox="1"/>
          <p:nvPr/>
        </p:nvSpPr>
        <p:spPr>
          <a:xfrm>
            <a:off x="1032430" y="1632032"/>
            <a:ext cx="8417756" cy="954107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xs_view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iota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Materialize the range into a vector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::vector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xs_view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xs_view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ranges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copy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ostream_iterator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D9EF35-66FC-0754-B9A3-39F8F1D0D6F8}"/>
              </a:ext>
            </a:extLst>
          </p:cNvPr>
          <p:cNvSpPr txBox="1"/>
          <p:nvPr/>
        </p:nvSpPr>
        <p:spPr>
          <a:xfrm>
            <a:off x="1032430" y="3141178"/>
            <a:ext cx="8417756" cy="738664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Materialize the range into a vector with adaptor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iota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ranges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vector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&gt;&gt;();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ranges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copy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ostream_iterator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397850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1) Parsing languages</a:t>
            </a:r>
          </a:p>
        </p:txBody>
      </p:sp>
    </p:spTree>
    <p:extLst>
      <p:ext uri="{BB962C8B-B14F-4D97-AF65-F5344CB8AC3E}">
        <p14:creationId xmlns:p14="http://schemas.microsoft.com/office/powerpoint/2010/main" val="203827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How to parse a programming language?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There is a whole set of courses for that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Let's start with arithmetic expressions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prefix notation</a:t>
            </a:r>
          </a:p>
          <a:p>
            <a:pPr lvl="2">
              <a:buSzPct val="100000"/>
            </a:pPr>
            <a:r>
              <a:rPr lang="en-US" sz="1200" dirty="0">
                <a:latin typeface="Arial" pitchFamily="34"/>
                <a:cs typeface="Arial" pitchFamily="34"/>
              </a:rPr>
              <a:t>- * + 2 2 3 10</a:t>
            </a:r>
          </a:p>
          <a:p>
            <a:pPr lvl="2">
              <a:buSzPct val="100000"/>
            </a:pPr>
            <a:r>
              <a:rPr lang="en-US" sz="1200" dirty="0">
                <a:latin typeface="Arial" pitchFamily="34"/>
                <a:cs typeface="Arial" pitchFamily="34"/>
              </a:rPr>
              <a:t>simple solution by using stack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postfix notation</a:t>
            </a:r>
          </a:p>
          <a:p>
            <a:pPr lvl="2">
              <a:buSzPct val="100000"/>
            </a:pPr>
            <a:r>
              <a:rPr lang="en-US" sz="1200" dirty="0">
                <a:latin typeface="Arial" pitchFamily="34"/>
                <a:cs typeface="Arial" pitchFamily="34"/>
              </a:rPr>
              <a:t>2 2 + 3 * 10 -</a:t>
            </a:r>
          </a:p>
          <a:p>
            <a:pPr lvl="2">
              <a:buSzPct val="100000"/>
            </a:pPr>
            <a:r>
              <a:rPr lang="en-US" sz="1200" dirty="0">
                <a:latin typeface="Arial" pitchFamily="34"/>
                <a:cs typeface="Arial" pitchFamily="34"/>
              </a:rPr>
              <a:t>simple solution by using stack</a:t>
            </a:r>
            <a:endParaRPr lang="en-US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infix notation</a:t>
            </a:r>
          </a:p>
          <a:p>
            <a:pPr lvl="2">
              <a:buSzPct val="100000"/>
            </a:pPr>
            <a:r>
              <a:rPr lang="en-US" sz="1200" dirty="0">
                <a:latin typeface="Arial" pitchFamily="34"/>
                <a:cs typeface="Arial" pitchFamily="34"/>
              </a:rPr>
              <a:t>(((2 + 2) * 3) - 10)</a:t>
            </a:r>
          </a:p>
          <a:p>
            <a:pPr lvl="2">
              <a:buSzPct val="100000"/>
            </a:pPr>
            <a:r>
              <a:rPr lang="en-GB" sz="1200" dirty="0">
                <a:latin typeface="Arial" pitchFamily="34"/>
                <a:cs typeface="Arial" pitchFamily="34"/>
              </a:rPr>
              <a:t>Bit more complicated 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We'll take a general approach from compilers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Also using formal grammars</a:t>
            </a:r>
          </a:p>
          <a:p>
            <a:pPr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3D8B3B5-7EFC-564E-F445-F21FF452E57F}"/>
              </a:ext>
            </a:extLst>
          </p:cNvPr>
          <p:cNvSpPr/>
          <p:nvPr/>
        </p:nvSpPr>
        <p:spPr>
          <a:xfrm>
            <a:off x="6753138" y="759204"/>
            <a:ext cx="4457346" cy="91955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NSWI098 - Compiler Principles</a:t>
            </a:r>
          </a:p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NSWI109 - Compilers Construction</a:t>
            </a:r>
          </a:p>
        </p:txBody>
      </p:sp>
    </p:spTree>
    <p:extLst>
      <p:ext uri="{BB962C8B-B14F-4D97-AF65-F5344CB8AC3E}">
        <p14:creationId xmlns:p14="http://schemas.microsoft.com/office/powerpoint/2010/main" val="3583794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High</a:t>
            </a:r>
            <a:r>
              <a:rPr lang="cs-CZ" dirty="0"/>
              <a:t>-level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compilers</a:t>
            </a:r>
            <a:r>
              <a:rPr lang="cs-CZ" dirty="0"/>
              <a:t>' front-end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4AA656C5-7115-CA86-F040-879531972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124" y="2507540"/>
            <a:ext cx="1152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Get next</a:t>
            </a:r>
            <a:br>
              <a:rPr lang="en-US" dirty="0"/>
            </a:br>
            <a:r>
              <a:rPr lang="en-US" dirty="0"/>
              <a:t>token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605F3512-7CAD-DC5B-6F3F-F6BFB5EA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724" y="301236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Lexical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63264424-EA4D-7A9C-F493-1729D6E6F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724" y="301236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Syntax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B3AB58A7-7E40-81FA-0C6A-9CB9C849C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36" y="3012365"/>
            <a:ext cx="1295400" cy="5762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  <a:br>
              <a:rPr lang="en-US" dirty="0"/>
            </a:br>
            <a:r>
              <a:rPr lang="en-US" dirty="0"/>
              <a:t>code</a:t>
            </a:r>
            <a:endParaRPr lang="cs-CZ" dirty="0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E8CB27F3-321C-C5C9-EC75-1E05FBA6C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724" y="416489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Symbol</a:t>
            </a:r>
            <a:br>
              <a:rPr lang="en-US" dirty="0"/>
            </a:br>
            <a:r>
              <a:rPr lang="en-US" dirty="0"/>
              <a:t>tables</a:t>
            </a:r>
            <a:endParaRPr lang="cs-CZ" dirty="0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9131FD6A-215C-9500-5FB2-2F48FCC45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5436" y="3299703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880C814D-EAB2-A614-2140-6CACCDCD9C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0124" y="344416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87E41928-81DC-32F0-0611-31D484686C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0124" y="315682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A558068B-C665-EE4A-920B-5628F44037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2424" y="3588628"/>
            <a:ext cx="151130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" name="Line 12">
            <a:extLst>
              <a:ext uri="{FF2B5EF4-FFF2-40B4-BE49-F238E27FC236}">
                <a16:creationId xmlns:a16="http://schemas.microsoft.com/office/drawing/2014/main" id="{3AB3850D-4CF4-3F12-2986-365740E0F8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30711" y="3588628"/>
            <a:ext cx="18002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0" name="Line 13">
            <a:extLst>
              <a:ext uri="{FF2B5EF4-FFF2-40B4-BE49-F238E27FC236}">
                <a16:creationId xmlns:a16="http://schemas.microsoft.com/office/drawing/2014/main" id="{5B030EB7-062D-F764-AFFE-EB195272D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7199" y="329970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27B1F2CE-481D-18EF-D61C-72F81AF21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561" y="3444165"/>
            <a:ext cx="8002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Token</a:t>
            </a:r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261174B0-7841-FE30-DC41-0C55526B5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211" y="301236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Semantic 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23" name="Line 18">
            <a:extLst>
              <a:ext uri="{FF2B5EF4-FFF2-40B4-BE49-F238E27FC236}">
                <a16:creationId xmlns:a16="http://schemas.microsoft.com/office/drawing/2014/main" id="{7A02C0E7-5A24-FACF-063D-81EB7AE49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0711" y="329970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A6BDF582-D6C1-AE19-E0DF-126E5DF6D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5942" y="3552800"/>
            <a:ext cx="14542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Intermediate</a:t>
            </a:r>
            <a:br>
              <a:rPr lang="en-US" dirty="0"/>
            </a:br>
            <a:r>
              <a:rPr lang="en-US" dirty="0"/>
              <a:t>code</a:t>
            </a: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138135F5-4C87-88CD-2905-45ACE8DB9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711" y="2652003"/>
            <a:ext cx="1223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Derivation</a:t>
            </a:r>
            <a:br>
              <a:rPr lang="en-US" dirty="0"/>
            </a:br>
            <a:r>
              <a:rPr lang="en-US" dirty="0"/>
              <a:t>tree</a:t>
            </a:r>
          </a:p>
        </p:txBody>
      </p:sp>
      <p:sp>
        <p:nvSpPr>
          <p:cNvPr id="26" name="Line 21">
            <a:extLst>
              <a:ext uri="{FF2B5EF4-FFF2-40B4-BE49-F238E27FC236}">
                <a16:creationId xmlns:a16="http://schemas.microsoft.com/office/drawing/2014/main" id="{4B2D1F44-1799-6D47-953E-7195D83D93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3011" y="358862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1" name="Rectangle 17">
            <a:extLst>
              <a:ext uri="{FF2B5EF4-FFF2-40B4-BE49-F238E27FC236}">
                <a16:creationId xmlns:a16="http://schemas.microsoft.com/office/drawing/2014/main" id="{9728CF1F-AFAA-8C23-4D15-67EE56DD0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827" y="2986779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back-end</a:t>
            </a:r>
            <a:endParaRPr lang="cs-CZ" dirty="0"/>
          </a:p>
        </p:txBody>
      </p:sp>
      <p:sp>
        <p:nvSpPr>
          <p:cNvPr id="42" name="Line 18">
            <a:extLst>
              <a:ext uri="{FF2B5EF4-FFF2-40B4-BE49-F238E27FC236}">
                <a16:creationId xmlns:a16="http://schemas.microsoft.com/office/drawing/2014/main" id="{4BCF925E-CFA4-81E1-9C25-BB89F4B58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74227" y="3298334"/>
            <a:ext cx="3224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3" name="Text Box 19">
            <a:extLst>
              <a:ext uri="{FF2B5EF4-FFF2-40B4-BE49-F238E27FC236}">
                <a16:creationId xmlns:a16="http://schemas.microsoft.com/office/drawing/2014/main" id="{781DC4ED-794E-3ACA-6A0A-1FB99E867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5104" y="3006710"/>
            <a:ext cx="10422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machine </a:t>
            </a:r>
          </a:p>
          <a:p>
            <a:r>
              <a:rPr lang="en-US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938783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grammar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For basic arithmetic expressions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With + and *, ()</a:t>
            </a:r>
          </a:p>
          <a:p>
            <a:pPr lvl="1">
              <a:buSzPct val="100000"/>
            </a:pPr>
            <a:r>
              <a:rPr lang="cs-CZ" sz="1600" dirty="0">
                <a:latin typeface="Arial" pitchFamily="34"/>
                <a:cs typeface="Arial" pitchFamily="34"/>
              </a:rPr>
              <a:t>It </a:t>
            </a:r>
            <a:r>
              <a:rPr lang="cs-CZ" sz="1600" dirty="0" err="1">
                <a:latin typeface="Arial" pitchFamily="34"/>
                <a:cs typeface="Arial" pitchFamily="34"/>
              </a:rPr>
              <a:t>is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context</a:t>
            </a:r>
            <a:r>
              <a:rPr lang="cs-CZ" sz="1600" dirty="0">
                <a:latin typeface="Arial" pitchFamily="34"/>
                <a:cs typeface="Arial" pitchFamily="34"/>
              </a:rPr>
              <a:t>-free </a:t>
            </a:r>
            <a:r>
              <a:rPr lang="cs-CZ" sz="1600" dirty="0" err="1">
                <a:latin typeface="Arial" pitchFamily="34"/>
                <a:cs typeface="Arial" pitchFamily="34"/>
              </a:rPr>
              <a:t>grammar</a:t>
            </a:r>
            <a:endParaRPr lang="en-GB" sz="1600" dirty="0">
              <a:latin typeface="Arial" pitchFamily="34"/>
              <a:cs typeface="Arial" pitchFamily="34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74C5D46-27F0-3245-A5D0-DA81862C88C6}"/>
              </a:ext>
            </a:extLst>
          </p:cNvPr>
          <p:cNvSpPr txBox="1">
            <a:spLocks noChangeArrowheads="1"/>
          </p:cNvSpPr>
          <p:nvPr/>
        </p:nvSpPr>
        <p:spPr>
          <a:xfrm>
            <a:off x="541090" y="1930396"/>
            <a:ext cx="3108121" cy="44116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A </a:t>
            </a:r>
            <a:r>
              <a:rPr lang="cs-CZ" dirty="0">
                <a:cs typeface="Arial" charset="0"/>
              </a:rPr>
              <a:t>→ A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+</a:t>
            </a:r>
            <a:r>
              <a:rPr lang="cs-CZ" dirty="0">
                <a:cs typeface="Arial" charset="0"/>
              </a:rPr>
              <a:t> M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A </a:t>
            </a:r>
            <a:r>
              <a:rPr lang="cs-CZ" dirty="0">
                <a:cs typeface="Arial" charset="0"/>
              </a:rPr>
              <a:t>→ M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M </a:t>
            </a:r>
            <a:r>
              <a:rPr lang="cs-CZ" dirty="0">
                <a:cs typeface="Arial" charset="0"/>
              </a:rPr>
              <a:t>→ M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*</a:t>
            </a:r>
            <a:r>
              <a:rPr lang="cs-CZ" dirty="0">
                <a:cs typeface="Arial" charset="0"/>
              </a:rPr>
              <a:t> P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M </a:t>
            </a:r>
            <a:r>
              <a:rPr lang="cs-CZ" dirty="0">
                <a:cs typeface="Arial" charset="0"/>
              </a:rPr>
              <a:t>→ P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P </a:t>
            </a:r>
            <a:r>
              <a:rPr lang="cs-CZ" dirty="0">
                <a:cs typeface="Arial" charset="0"/>
              </a:rPr>
              <a:t>→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(</a:t>
            </a:r>
            <a:r>
              <a:rPr lang="cs-CZ" dirty="0">
                <a:cs typeface="Arial" charset="0"/>
              </a:rPr>
              <a:t> A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/>
              <a:t>P </a:t>
            </a:r>
            <a:r>
              <a:rPr lang="cs-CZ" dirty="0">
                <a:cs typeface="Arial" charset="0"/>
              </a:rPr>
              <a:t>→ </a:t>
            </a:r>
            <a:r>
              <a:rPr lang="cs-CZ" b="1" dirty="0">
                <a:solidFill>
                  <a:schemeClr val="accent2"/>
                </a:solidFill>
                <a:cs typeface="Arial" charset="0"/>
              </a:rPr>
              <a:t>lit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14ED36C-C470-2FCD-2D3E-E40D6593F420}"/>
              </a:ext>
            </a:extLst>
          </p:cNvPr>
          <p:cNvSpPr txBox="1"/>
          <p:nvPr/>
        </p:nvSpPr>
        <p:spPr>
          <a:xfrm>
            <a:off x="7816324" y="324195"/>
            <a:ext cx="4004207" cy="590931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   A                  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   A          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 M  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   M          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 M  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    P    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    A    )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    A    )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(A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 M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|*|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|+|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AE4CDC-6193-249E-7730-EED2E7A42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84" y="5072154"/>
            <a:ext cx="8526065" cy="1419423"/>
          </a:xfrm>
          <a:prstGeom prst="rect">
            <a:avLst/>
          </a:prstGeom>
        </p:spPr>
      </p:pic>
      <p:sp>
        <p:nvSpPr>
          <p:cNvPr id="10" name="AutoShape 372">
            <a:extLst>
              <a:ext uri="{FF2B5EF4-FFF2-40B4-BE49-F238E27FC236}">
                <a16:creationId xmlns:a16="http://schemas.microsoft.com/office/drawing/2014/main" id="{3E4F13B5-A873-86AD-DD75-81F5805F6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833" y="2413413"/>
            <a:ext cx="2517299" cy="456073"/>
          </a:xfrm>
          <a:prstGeom prst="wedgeRoundRectCallout">
            <a:avLst>
              <a:gd name="adj1" fmla="val -67715"/>
              <a:gd name="adj2" fmla="val -67904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Terminals are orange</a:t>
            </a:r>
          </a:p>
        </p:txBody>
      </p:sp>
      <p:sp>
        <p:nvSpPr>
          <p:cNvPr id="11" name="AutoShape 372">
            <a:extLst>
              <a:ext uri="{FF2B5EF4-FFF2-40B4-BE49-F238E27FC236}">
                <a16:creationId xmlns:a16="http://schemas.microsoft.com/office/drawing/2014/main" id="{A828C7F3-6663-7A41-289C-8C4B48D0F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080" y="3360935"/>
            <a:ext cx="2517299" cy="456073"/>
          </a:xfrm>
          <a:prstGeom prst="wedgeRoundRectCallout">
            <a:avLst>
              <a:gd name="adj1" fmla="val -67715"/>
              <a:gd name="adj2" fmla="val -67904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Non-terminals are black</a:t>
            </a:r>
          </a:p>
        </p:txBody>
      </p:sp>
    </p:spTree>
    <p:extLst>
      <p:ext uri="{BB962C8B-B14F-4D97-AF65-F5344CB8AC3E}">
        <p14:creationId xmlns:p14="http://schemas.microsoft.com/office/powerpoint/2010/main" val="238823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6432</TotalTime>
  <Words>3898</Words>
  <Application>Microsoft Office PowerPoint</Application>
  <PresentationFormat>Widescreen</PresentationFormat>
  <Paragraphs>606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Calibri</vt:lpstr>
      <vt:lpstr>Consolas</vt:lpstr>
      <vt:lpstr>Roboto</vt:lpstr>
      <vt:lpstr>Roboto Black</vt:lpstr>
      <vt:lpstr>Roboto Light</vt:lpstr>
      <vt:lpstr>Roboto Thin</vt:lpstr>
      <vt:lpstr>Times New Roman</vt:lpstr>
      <vt:lpstr>Wingdings</vt:lpstr>
      <vt:lpstr>Office Theme</vt:lpstr>
      <vt:lpstr>Lab 11</vt:lpstr>
      <vt:lpstr>Outline</vt:lpstr>
      <vt:lpstr>The starting code in public GitLab</vt:lpstr>
      <vt:lpstr>0) Previously in the labs</vt:lpstr>
      <vt:lpstr>From the previous tasks</vt:lpstr>
      <vt:lpstr>1) Parsing languages</vt:lpstr>
      <vt:lpstr>How to parse a programming language?</vt:lpstr>
      <vt:lpstr>High-level view at compilers' front-end</vt:lpstr>
      <vt:lpstr>Our grammar</vt:lpstr>
      <vt:lpstr>It is left-recursive</vt:lpstr>
      <vt:lpstr>We transform it to grammar that is not left-recursive</vt:lpstr>
      <vt:lpstr>Recursive-descent parsing</vt:lpstr>
      <vt:lpstr>Recursive-descent parsing</vt:lpstr>
      <vt:lpstr>It is flexible</vt:lpstr>
      <vt:lpstr>It is flexible</vt:lpstr>
      <vt:lpstr>It is flexible</vt:lpstr>
      <vt:lpstr>Example code</vt:lpstr>
      <vt:lpstr>2) Generic programming with templates</vt:lpstr>
      <vt:lpstr>Motivation</vt:lpstr>
      <vt:lpstr>Motivation</vt:lpstr>
      <vt:lpstr>What is generic programming?</vt:lpstr>
      <vt:lpstr>Templates</vt:lpstr>
      <vt:lpstr>Kinds of template parameters</vt:lpstr>
      <vt:lpstr>Catches of templates</vt:lpstr>
      <vt:lpstr>Function templates</vt:lpstr>
      <vt:lpstr>(Partial) template specializations</vt:lpstr>
      <vt:lpstr>Class templates</vt:lpstr>
      <vt:lpstr>Method templates</vt:lpstr>
      <vt:lpstr>Templates work also with inheritance</vt:lpstr>
      <vt:lpstr>Alias templates</vt:lpstr>
      <vt:lpstr>Variable templates</vt:lpstr>
      <vt:lpstr>Lambda templates</vt:lpstr>
      <vt:lpstr>Task 11</vt:lpstr>
      <vt:lpstr>Task 10: Query processor with ranges</vt:lpstr>
      <vt:lpstr>Wrapping it up…</vt:lpstr>
      <vt:lpstr>The final ReCodex assignment is up!</vt:lpstr>
      <vt:lpstr>(Mock) Term test</vt:lpstr>
      <vt:lpstr>Lab 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 (labs)</dc:title>
  <dc:creator>Frantisek Mejzlik</dc:creator>
  <cp:lastModifiedBy>Mejzlík, František (SMO RI LCE CZ SEC 4)</cp:lastModifiedBy>
  <cp:revision>154</cp:revision>
  <dcterms:created xsi:type="dcterms:W3CDTF">2023-08-26T15:59:31Z</dcterms:created>
  <dcterms:modified xsi:type="dcterms:W3CDTF">2023-12-12T04:50:48Z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258917-277f-42cd-a3cd-14c4e9ee58bc_Enabled">
    <vt:lpwstr>true</vt:lpwstr>
  </property>
  <property fmtid="{D5CDD505-2E9C-101B-9397-08002B2CF9AE}" pid="3" name="MSIP_Label_9d258917-277f-42cd-a3cd-14c4e9ee58bc_SetDate">
    <vt:lpwstr>2023-09-11T19:35:28Z</vt:lpwstr>
  </property>
  <property fmtid="{D5CDD505-2E9C-101B-9397-08002B2CF9AE}" pid="4" name="MSIP_Label_9d258917-277f-42cd-a3cd-14c4e9ee58bc_Method">
    <vt:lpwstr>Standard</vt:lpwstr>
  </property>
  <property fmtid="{D5CDD505-2E9C-101B-9397-08002B2CF9AE}" pid="5" name="MSIP_Label_9d258917-277f-42cd-a3cd-14c4e9ee58bc_Name">
    <vt:lpwstr>restricted</vt:lpwstr>
  </property>
  <property fmtid="{D5CDD505-2E9C-101B-9397-08002B2CF9AE}" pid="6" name="MSIP_Label_9d258917-277f-42cd-a3cd-14c4e9ee58bc_SiteId">
    <vt:lpwstr>38ae3bcd-9579-4fd4-adda-b42e1495d55a</vt:lpwstr>
  </property>
  <property fmtid="{D5CDD505-2E9C-101B-9397-08002B2CF9AE}" pid="7" name="MSIP_Label_9d258917-277f-42cd-a3cd-14c4e9ee58bc_ActionId">
    <vt:lpwstr>c5e4586b-82cf-409e-9602-139d892a0f40</vt:lpwstr>
  </property>
  <property fmtid="{D5CDD505-2E9C-101B-9397-08002B2CF9AE}" pid="8" name="MSIP_Label_9d258917-277f-42cd-a3cd-14c4e9ee58bc_ContentBits">
    <vt:lpwstr>0</vt:lpwstr>
  </property>
</Properties>
</file>