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275" r:id="rId2"/>
    <p:sldId id="413" r:id="rId3"/>
    <p:sldId id="417" r:id="rId4"/>
    <p:sldId id="391" r:id="rId5"/>
    <p:sldId id="424" r:id="rId6"/>
    <p:sldId id="423" r:id="rId7"/>
    <p:sldId id="419" r:id="rId8"/>
    <p:sldId id="445" r:id="rId9"/>
    <p:sldId id="446" r:id="rId10"/>
    <p:sldId id="447" r:id="rId11"/>
    <p:sldId id="448" r:id="rId12"/>
    <p:sldId id="449" r:id="rId13"/>
    <p:sldId id="450" r:id="rId14"/>
    <p:sldId id="464" r:id="rId15"/>
    <p:sldId id="465" r:id="rId16"/>
    <p:sldId id="466" r:id="rId17"/>
    <p:sldId id="451" r:id="rId18"/>
    <p:sldId id="420" r:id="rId19"/>
    <p:sldId id="421" r:id="rId20"/>
    <p:sldId id="453" r:id="rId21"/>
    <p:sldId id="452" r:id="rId22"/>
    <p:sldId id="440" r:id="rId23"/>
    <p:sldId id="460" r:id="rId24"/>
    <p:sldId id="461" r:id="rId25"/>
    <p:sldId id="442" r:id="rId26"/>
    <p:sldId id="462" r:id="rId27"/>
    <p:sldId id="454" r:id="rId28"/>
    <p:sldId id="455" r:id="rId29"/>
    <p:sldId id="463" r:id="rId30"/>
    <p:sldId id="456" r:id="rId31"/>
    <p:sldId id="458" r:id="rId32"/>
    <p:sldId id="459" r:id="rId33"/>
    <p:sldId id="393" r:id="rId34"/>
    <p:sldId id="443" r:id="rId35"/>
    <p:sldId id="394" r:id="rId36"/>
    <p:sldId id="422" r:id="rId37"/>
    <p:sldId id="425" r:id="rId38"/>
    <p:sldId id="334" r:id="rId3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62" autoAdjust="0"/>
    <p:restoredTop sz="90364" autoAdjust="0"/>
  </p:normalViewPr>
  <p:slideViewPr>
    <p:cSldViewPr snapToGrid="0">
      <p:cViewPr varScale="1">
        <p:scale>
          <a:sx n="114" d="100"/>
          <a:sy n="114" d="100"/>
        </p:scale>
        <p:origin x="426" y="8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5731152-1C1E-8E7D-6E2B-AADB1795A311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94A852E-54E6-1921-B651-CDD71FD1E6BB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3884608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3746038-2F1C-4B52-8CC9-F2CED3CCBCE1}" type="datetime1">
              <a: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pPr marL="0" marR="0" lvl="0" indent="0" algn="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12/11/2023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CFEC3E-41E4-0B16-8499-203DA1DD829D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A17651-4D7B-CC0D-CA03-D50326E0B24D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7526836-6080-4B3C-84EE-66E1F1A16786}" type="slidenum">
              <a:t>‹#›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062720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96F6C23-0455-434D-BB33-04CAA24688EF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4E05B9-C9AF-EC88-98C0-1112FDEC8937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EADA4102-3624-4DDC-8FE6-F394FCAFE770}" type="datetime1">
              <a:rPr lang="en-US"/>
              <a:pPr lvl="0"/>
              <a:t>12/11/2023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228BC5F9-24D2-43E1-4EA6-E2116C364D0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099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7274F7D2-3EBE-4175-AE3A-AF3FDC9AC6C2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442E28-41A5-99A6-1ACE-B51A8DFDF319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D765B7-87C4-62F9-2E17-C40ED25EB7F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B0E47BC6-0BD9-4F3B-91FA-5E854F7B2E0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022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44546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C0FDAB-6B52-05B0-DA8C-8CD741177D2E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1" compatLnSpc="1">
            <a:noAutofit/>
          </a:bodyPr>
          <a:lstStyle>
            <a:lvl1pPr marL="0" marR="0" lvl="0" indent="0" algn="ctr" fontAlgn="auto">
              <a:spcBef>
                <a:spcPts val="0"/>
              </a:spcBef>
              <a:spcAft>
                <a:spcPts val="0"/>
              </a:spcAft>
              <a:tabLst/>
              <a:defRPr lang="en-US" sz="4800" b="1" i="0" u="none" strike="noStrike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defRPr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905C60-19BB-24E1-20EA-456DEC19854B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fontAlgn="auto">
              <a:spcAft>
                <a:spcPts val="0"/>
              </a:spcAft>
              <a:buNone/>
              <a:tabLst/>
              <a:defRPr lang="en-US" sz="2400" b="0" i="0" u="none" strike="noStrike" cap="none" spc="0" baseline="0">
                <a:solidFill>
                  <a:srgbClr val="FFFFFF"/>
                </a:solidFill>
                <a:uFillTx/>
                <a:latin typeface="Arial" pitchFamily="34"/>
                <a:ea typeface="Roboto Light" pitchFamily="2"/>
                <a:cs typeface="Arial" pitchFamily="34"/>
              </a:defRPr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cxnSp>
        <p:nvCxnSpPr>
          <p:cNvPr id="4" name="Straight Connector 7">
            <a:extLst>
              <a:ext uri="{FF2B5EF4-FFF2-40B4-BE49-F238E27FC236}">
                <a16:creationId xmlns:a16="http://schemas.microsoft.com/office/drawing/2014/main" id="{86E9CCAC-833A-546C-495E-BE9B2FE62ED9}"/>
              </a:ext>
            </a:extLst>
          </p:cNvPr>
          <p:cNvCxnSpPr/>
          <p:nvPr/>
        </p:nvCxnSpPr>
        <p:spPr>
          <a:xfrm>
            <a:off x="1354976" y="3509960"/>
            <a:ext cx="9626135" cy="0"/>
          </a:xfrm>
          <a:prstGeom prst="straightConnector1">
            <a:avLst/>
          </a:prstGeom>
          <a:noFill/>
          <a:ln w="19046" cap="flat">
            <a:solidFill>
              <a:srgbClr val="ED7D31"/>
            </a:solidFill>
            <a:prstDash val="solid"/>
            <a:miter/>
          </a:ln>
        </p:spPr>
      </p:cxnSp>
    </p:spTree>
    <p:extLst>
      <p:ext uri="{BB962C8B-B14F-4D97-AF65-F5344CB8AC3E}">
        <p14:creationId xmlns:p14="http://schemas.microsoft.com/office/powerpoint/2010/main" val="3156647494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bg>
      <p:bgPr>
        <a:solidFill>
          <a:srgbClr val="E7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3E3AA071-5922-B1E3-C10A-63BC8D82BED1}"/>
              </a:ext>
            </a:extLst>
          </p:cNvPr>
          <p:cNvSpPr/>
          <p:nvPr/>
        </p:nvSpPr>
        <p:spPr>
          <a:xfrm>
            <a:off x="0" y="6608615"/>
            <a:ext cx="12191996" cy="246503"/>
          </a:xfrm>
          <a:prstGeom prst="rect">
            <a:avLst/>
          </a:prstGeom>
          <a:solidFill>
            <a:srgbClr val="44546A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Roboto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B354C8A-614B-D67D-A7C4-03718406D81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1996" cy="648391"/>
          </a:xfrm>
          <a:prstGeom prst="rect">
            <a:avLst/>
          </a:prstGeom>
          <a:solidFill>
            <a:srgbClr val="44546A"/>
          </a:solidFill>
          <a:ln>
            <a:noFill/>
          </a:ln>
        </p:spPr>
        <p:txBody>
          <a:bodyPr vert="horz" wrap="square" lIns="274320" tIns="182880" rIns="91440" bIns="45720" anchor="t" anchorCtr="0" compatLnSpc="1">
            <a:noAutofit/>
          </a:bodyPr>
          <a:lstStyle>
            <a:lvl1pPr marL="0" marR="0" lvl="0" indent="0" fontAlgn="auto">
              <a:spcBef>
                <a:spcPts val="0"/>
              </a:spcBef>
              <a:spcAft>
                <a:spcPts val="0"/>
              </a:spcAft>
              <a:tabLst/>
              <a:defRPr lang="en-US" sz="2400" b="1" i="0" u="none" strike="noStrike" cap="none" spc="0" baseline="0">
                <a:solidFill>
                  <a:srgbClr val="FFFFFF"/>
                </a:solidFill>
                <a:uFillTx/>
                <a:latin typeface="Arial" pitchFamily="34"/>
                <a:ea typeface="Roboto Black" pitchFamily="2"/>
                <a:cs typeface="Arial" pitchFamily="34"/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4" name="Date Placeholder 2">
            <a:extLst>
              <a:ext uri="{FF2B5EF4-FFF2-40B4-BE49-F238E27FC236}">
                <a16:creationId xmlns:a16="http://schemas.microsoft.com/office/drawing/2014/main" id="{0CA06B5C-8428-781F-43C0-26C646ECCD54}"/>
              </a:ext>
            </a:extLst>
          </p:cNvPr>
          <p:cNvSpPr txBox="1">
            <a:spLocks noGrp="1"/>
          </p:cNvSpPr>
          <p:nvPr>
            <p:ph type="dt" sz="quarter" idx="7"/>
          </p:nvPr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defRPr>
            </a:lvl1pPr>
          </a:lstStyle>
          <a:p>
            <a:pPr lvl="0"/>
            <a:r>
              <a:rPr lang="en-US"/>
              <a:t>2023/2024</a:t>
            </a:r>
            <a:endParaRPr lang="cs-CZ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260CA5CC-F851-3D25-D139-B5CBE402C00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defRPr>
            </a:lvl1pPr>
          </a:lstStyle>
          <a:p>
            <a:pPr lvl="0"/>
            <a:r>
              <a:rPr lang="en-GB"/>
              <a:t>Programming in C++ (labs)</a:t>
            </a:r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757E4FC2-A8AF-C14E-1174-0053B07565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defRPr>
            </a:lvl1pPr>
          </a:lstStyle>
          <a:p>
            <a:pPr lvl="0"/>
            <a:fld id="{91FAE053-8039-492E-BF46-0BE14E1EE603}" type="slidenum">
              <a:t>‹#›</a:t>
            </a:fld>
            <a:endParaRPr lang="en-US"/>
          </a:p>
        </p:txBody>
      </p:sp>
      <p:sp>
        <p:nvSpPr>
          <p:cNvPr id="7" name="Content Placeholder 9">
            <a:extLst>
              <a:ext uri="{FF2B5EF4-FFF2-40B4-BE49-F238E27FC236}">
                <a16:creationId xmlns:a16="http://schemas.microsoft.com/office/drawing/2014/main" id="{C3A4CFA6-3B67-D5FF-C775-5ECE92D3C216}"/>
              </a:ext>
            </a:extLst>
          </p:cNvPr>
          <p:cNvSpPr txBox="1">
            <a:spLocks noGrp="1"/>
          </p:cNvSpPr>
          <p:nvPr>
            <p:ph sz="quarter" idx="4294967295"/>
          </p:nvPr>
        </p:nvSpPr>
        <p:spPr>
          <a:xfrm>
            <a:off x="274640" y="906463"/>
            <a:ext cx="11545891" cy="532808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R="0" lvl="0" fontAlgn="auto">
              <a:spcAft>
                <a:spcPts val="0"/>
              </a:spcAft>
              <a:buSzPct val="100000"/>
              <a:buFont typeface="Arial" pitchFamily="34"/>
              <a:tabLst/>
              <a:defRPr lang="en-US" sz="2000" b="0" i="0" u="none" strike="noStrike" cap="none" spc="0" baseline="0">
                <a:solidFill>
                  <a:srgbClr val="000000"/>
                </a:solidFill>
                <a:uFillTx/>
                <a:latin typeface="Arial" pitchFamily="34"/>
                <a:ea typeface="Roboto" pitchFamily="2"/>
                <a:cs typeface="Arial" pitchFamily="34"/>
              </a:defRPr>
            </a:lvl1pPr>
            <a:lvl2pPr marR="0" lvl="1" fontAlgn="auto">
              <a:spcAft>
                <a:spcPts val="0"/>
              </a:spcAft>
              <a:buSzPct val="100000"/>
              <a:buFont typeface="Arial" pitchFamily="34"/>
              <a:tabLst/>
              <a:defRPr lang="en-US" sz="1800" b="0" i="0" u="none" strike="noStrike" cap="none" spc="0" baseline="0">
                <a:solidFill>
                  <a:srgbClr val="000000"/>
                </a:solidFill>
                <a:uFillTx/>
                <a:latin typeface="Arial" pitchFamily="34"/>
                <a:ea typeface="Roboto" pitchFamily="2"/>
                <a:cs typeface="Arial" pitchFamily="34"/>
              </a:defRPr>
            </a:lvl2pPr>
            <a:lvl3pPr marR="0" lvl="2" fontAlgn="auto">
              <a:spcAft>
                <a:spcPts val="0"/>
              </a:spcAft>
              <a:buSzPct val="100000"/>
              <a:buFont typeface="Arial" pitchFamily="34"/>
              <a:tabLst/>
              <a:defRPr lang="en-US" sz="1600" b="0" i="0" u="none" strike="noStrike" cap="none" spc="0" baseline="0">
                <a:solidFill>
                  <a:srgbClr val="000000"/>
                </a:solidFill>
                <a:uFillTx/>
                <a:latin typeface="Arial" pitchFamily="34"/>
                <a:ea typeface="Roboto" pitchFamily="2"/>
                <a:cs typeface="Arial" pitchFamily="34"/>
              </a:defRPr>
            </a:lvl3pPr>
            <a:lvl4pPr marR="0" lvl="3" fontAlgn="auto">
              <a:spcAft>
                <a:spcPts val="0"/>
              </a:spcAft>
              <a:buSzPct val="100000"/>
              <a:buFont typeface="Arial" pitchFamily="34"/>
              <a:tabLst/>
              <a:defRPr lang="en-US" sz="1400" b="0" i="0" u="none" strike="noStrike" cap="none" spc="0" baseline="0">
                <a:solidFill>
                  <a:srgbClr val="000000"/>
                </a:solidFill>
                <a:uFillTx/>
                <a:latin typeface="Arial" pitchFamily="34"/>
                <a:ea typeface="Roboto" pitchFamily="2"/>
                <a:cs typeface="Arial" pitchFamily="34"/>
              </a:defRPr>
            </a:lvl4pPr>
            <a:lvl5pPr marR="0" lvl="4" fontAlgn="auto">
              <a:spcAft>
                <a:spcPts val="0"/>
              </a:spcAft>
              <a:buSzPct val="100000"/>
              <a:buFont typeface="Arial" pitchFamily="34"/>
              <a:tabLst/>
              <a:defRPr lang="en-US" sz="1400" b="0" i="0" u="none" strike="noStrike" cap="none" spc="0" baseline="0">
                <a:solidFill>
                  <a:srgbClr val="000000"/>
                </a:solidFill>
                <a:uFillTx/>
                <a:latin typeface="Arial" pitchFamily="34"/>
                <a:ea typeface="Roboto" pitchFamily="2"/>
                <a:cs typeface="Arial" pitchFamily="34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47794857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37E14-F2DE-A48D-B6AE-F77F8C6CBBD4}"/>
              </a:ext>
            </a:extLst>
          </p:cNvPr>
          <p:cNvSpPr txBox="1"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en-US" dirty="0"/>
              <a:t>Lab 1</a:t>
            </a:r>
            <a:r>
              <a:rPr lang="cs-CZ" dirty="0"/>
              <a:t>1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962ADF-7863-A367-B2D8-E3F0C26CE84C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cs-CZ" dirty="0" err="1"/>
              <a:t>parsing</a:t>
            </a:r>
            <a:r>
              <a:rPr lang="cs-CZ" dirty="0"/>
              <a:t> </a:t>
            </a:r>
            <a:r>
              <a:rPr lang="cs-CZ" dirty="0" err="1"/>
              <a:t>according</a:t>
            </a:r>
            <a:r>
              <a:rPr lang="cs-CZ" dirty="0"/>
              <a:t> to </a:t>
            </a:r>
            <a:r>
              <a:rPr lang="cs-CZ" dirty="0" err="1"/>
              <a:t>grammar</a:t>
            </a:r>
            <a:r>
              <a:rPr lang="en-US" dirty="0"/>
              <a:t>,</a:t>
            </a:r>
          </a:p>
          <a:p>
            <a:pPr lvl="0"/>
            <a:r>
              <a:rPr lang="en-US" dirty="0"/>
              <a:t>b</a:t>
            </a:r>
            <a:r>
              <a:rPr lang="cs-CZ" dirty="0" err="1"/>
              <a:t>asics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generic</a:t>
            </a:r>
            <a:r>
              <a:rPr lang="cs-CZ" dirty="0"/>
              <a:t> </a:t>
            </a:r>
            <a:r>
              <a:rPr lang="cs-CZ" dirty="0" err="1"/>
              <a:t>programming</a:t>
            </a:r>
            <a:r>
              <a:rPr lang="cs-CZ" dirty="0"/>
              <a:t>,</a:t>
            </a:r>
            <a:endParaRPr lang="en-US" dirty="0"/>
          </a:p>
          <a:p>
            <a:pPr lvl="0"/>
            <a:r>
              <a:rPr lang="en-US" dirty="0"/>
              <a:t>final </a:t>
            </a:r>
            <a:r>
              <a:rPr lang="en-US" dirty="0" err="1"/>
              <a:t>recodex</a:t>
            </a:r>
            <a:r>
              <a:rPr lang="en-US" dirty="0"/>
              <a:t> assignment</a:t>
            </a:r>
          </a:p>
          <a:p>
            <a:pPr lvl="0"/>
            <a:endParaRPr lang="en-US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80559C5-510D-191E-A052-E493B204256C}"/>
              </a:ext>
            </a:extLst>
          </p:cNvPr>
          <p:cNvSpPr txBox="1"/>
          <p:nvPr/>
        </p:nvSpPr>
        <p:spPr>
          <a:xfrm>
            <a:off x="1222159" y="4232355"/>
            <a:ext cx="1458897" cy="165575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 dirty="0">
              <a:solidFill>
                <a:srgbClr val="FFFFFF"/>
              </a:solidFill>
              <a:uFillTx/>
              <a:latin typeface="Roboto Thin" pitchFamily="2"/>
              <a:ea typeface="Roboto Thin" pitchFamily="2"/>
            </a:endParaRPr>
          </a:p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600" b="0" i="0" u="none" strike="noStrike" kern="1200" cap="none" spc="0" baseline="0" dirty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1200" cap="none" spc="0" baseline="0" dirty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 dirty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800" b="0" i="0" u="none" strike="noStrike" kern="1200" cap="none" spc="0" baseline="0" dirty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 </a:t>
            </a:r>
          </a:p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dirty="0">
                <a:solidFill>
                  <a:srgbClr val="FFFFFF"/>
                </a:solidFill>
                <a:latin typeface="Roboto Light" pitchFamily="2"/>
                <a:ea typeface="Roboto Light" pitchFamily="2"/>
              </a:rPr>
              <a:t>11</a:t>
            </a:r>
            <a:r>
              <a:rPr lang="cs-CZ" sz="1800" b="0" i="0" u="none" strike="noStrike" kern="1200" cap="none" spc="0" baseline="0" dirty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. 1</a:t>
            </a:r>
            <a:r>
              <a:rPr lang="en-US" dirty="0">
                <a:solidFill>
                  <a:srgbClr val="FFFFFF"/>
                </a:solidFill>
                <a:latin typeface="Roboto Light" pitchFamily="2"/>
                <a:ea typeface="Roboto Light" pitchFamily="2"/>
              </a:rPr>
              <a:t>2</a:t>
            </a:r>
            <a:r>
              <a:rPr lang="cs-CZ" sz="1800" b="0" i="0" u="none" strike="noStrike" kern="1200" cap="none" spc="0" baseline="0" dirty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. 2023</a:t>
            </a:r>
            <a:endParaRPr lang="en-US" sz="1800" b="0" i="0" u="none" strike="noStrike" kern="1200" cap="none" spc="0" baseline="0" dirty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40229303-87C1-4EB5-8D4E-75E1166F30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68003" y="6158602"/>
            <a:ext cx="1143000" cy="400050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367718F6-C646-5FCD-E8FD-104DFB4E0B45}"/>
              </a:ext>
            </a:extLst>
          </p:cNvPr>
          <p:cNvSpPr/>
          <p:nvPr/>
        </p:nvSpPr>
        <p:spPr>
          <a:xfrm>
            <a:off x="6652470" y="1625756"/>
            <a:ext cx="5350621" cy="1645206"/>
          </a:xfrm>
          <a:prstGeom prst="round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/>
              <a:t>It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left-recursive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10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1154589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</a:pPr>
            <a:r>
              <a:rPr lang="cs-CZ" sz="2000" dirty="0" err="1">
                <a:latin typeface="Arial" pitchFamily="34"/>
                <a:cs typeface="Arial" pitchFamily="34"/>
              </a:rPr>
              <a:t>Problem</a:t>
            </a:r>
            <a:r>
              <a:rPr lang="cs-CZ" sz="2000" dirty="0">
                <a:latin typeface="Arial" pitchFamily="34"/>
                <a:cs typeface="Arial" pitchFamily="34"/>
              </a:rPr>
              <a:t> </a:t>
            </a:r>
            <a:r>
              <a:rPr lang="cs-CZ" sz="2000" dirty="0" err="1">
                <a:latin typeface="Arial" pitchFamily="34"/>
                <a:cs typeface="Arial" pitchFamily="34"/>
              </a:rPr>
              <a:t>if</a:t>
            </a:r>
            <a:r>
              <a:rPr lang="cs-CZ" sz="2000" dirty="0">
                <a:latin typeface="Arial" pitchFamily="34"/>
                <a:cs typeface="Arial" pitchFamily="34"/>
              </a:rPr>
              <a:t> </a:t>
            </a:r>
            <a:r>
              <a:rPr lang="cs-CZ" sz="2000" dirty="0" err="1">
                <a:latin typeface="Arial" pitchFamily="34"/>
                <a:cs typeface="Arial" pitchFamily="34"/>
              </a:rPr>
              <a:t>we</a:t>
            </a:r>
            <a:r>
              <a:rPr lang="cs-CZ" sz="2000" dirty="0">
                <a:latin typeface="Arial" pitchFamily="34"/>
                <a:cs typeface="Arial" pitchFamily="34"/>
              </a:rPr>
              <a:t> </a:t>
            </a:r>
            <a:r>
              <a:rPr lang="cs-CZ" sz="2000" dirty="0" err="1">
                <a:latin typeface="Arial" pitchFamily="34"/>
                <a:cs typeface="Arial" pitchFamily="34"/>
              </a:rPr>
              <a:t>try</a:t>
            </a:r>
            <a:r>
              <a:rPr lang="cs-CZ" sz="2000" dirty="0">
                <a:latin typeface="Arial" pitchFamily="34"/>
                <a:cs typeface="Arial" pitchFamily="34"/>
              </a:rPr>
              <a:t> to </a:t>
            </a:r>
            <a:r>
              <a:rPr lang="cs-CZ" sz="2000" dirty="0" err="1">
                <a:latin typeface="Arial" pitchFamily="34"/>
                <a:cs typeface="Arial" pitchFamily="34"/>
              </a:rPr>
              <a:t>implement</a:t>
            </a:r>
            <a:r>
              <a:rPr lang="cs-CZ" sz="2000" dirty="0">
                <a:latin typeface="Arial" pitchFamily="34"/>
                <a:cs typeface="Arial" pitchFamily="34"/>
              </a:rPr>
              <a:t> </a:t>
            </a:r>
            <a:r>
              <a:rPr lang="cs-CZ" sz="2000" dirty="0" err="1">
                <a:latin typeface="Arial" pitchFamily="34"/>
                <a:cs typeface="Arial" pitchFamily="34"/>
              </a:rPr>
              <a:t>recursive</a:t>
            </a:r>
            <a:r>
              <a:rPr lang="cs-CZ" sz="2000" dirty="0">
                <a:latin typeface="Arial" pitchFamily="34"/>
                <a:cs typeface="Arial" pitchFamily="34"/>
              </a:rPr>
              <a:t> </a:t>
            </a:r>
            <a:r>
              <a:rPr lang="cs-CZ" sz="2000" dirty="0" err="1">
                <a:latin typeface="Arial" pitchFamily="34"/>
                <a:cs typeface="Arial" pitchFamily="34"/>
              </a:rPr>
              <a:t>descent</a:t>
            </a:r>
            <a:r>
              <a:rPr lang="cs-CZ" sz="2000" dirty="0">
                <a:latin typeface="Arial" pitchFamily="34"/>
                <a:cs typeface="Arial" pitchFamily="34"/>
              </a:rPr>
              <a:t> </a:t>
            </a:r>
            <a:r>
              <a:rPr lang="cs-CZ" sz="2000" dirty="0" err="1">
                <a:latin typeface="Arial" pitchFamily="34"/>
                <a:cs typeface="Arial" pitchFamily="34"/>
              </a:rPr>
              <a:t>parsing</a:t>
            </a:r>
            <a:endParaRPr lang="cs-CZ" sz="2000" dirty="0">
              <a:latin typeface="Arial" pitchFamily="34"/>
              <a:cs typeface="Arial" pitchFamily="34"/>
            </a:endParaRPr>
          </a:p>
          <a:p>
            <a:pPr>
              <a:buSzPct val="100000"/>
            </a:pPr>
            <a:r>
              <a:rPr lang="cs-CZ" sz="2000" dirty="0" err="1">
                <a:latin typeface="Arial" pitchFamily="34"/>
                <a:cs typeface="Arial" pitchFamily="34"/>
              </a:rPr>
              <a:t>Mechanical</a:t>
            </a:r>
            <a:r>
              <a:rPr lang="cs-CZ" sz="2000" dirty="0">
                <a:latin typeface="Arial" pitchFamily="34"/>
                <a:cs typeface="Arial" pitchFamily="34"/>
              </a:rPr>
              <a:t> </a:t>
            </a:r>
            <a:r>
              <a:rPr lang="cs-CZ" sz="2000" dirty="0" err="1">
                <a:latin typeface="Arial" pitchFamily="34"/>
                <a:cs typeface="Arial" pitchFamily="34"/>
              </a:rPr>
              <a:t>transformation</a:t>
            </a:r>
            <a:r>
              <a:rPr lang="cs-CZ" sz="2000" dirty="0">
                <a:latin typeface="Arial" pitchFamily="34"/>
                <a:cs typeface="Arial" pitchFamily="34"/>
              </a:rPr>
              <a:t> </a:t>
            </a:r>
            <a:r>
              <a:rPr lang="cs-CZ" sz="2000" dirty="0" err="1">
                <a:latin typeface="Arial" pitchFamily="34"/>
                <a:cs typeface="Arial" pitchFamily="34"/>
              </a:rPr>
              <a:t>that</a:t>
            </a:r>
            <a:r>
              <a:rPr lang="cs-CZ" sz="2000" dirty="0">
                <a:latin typeface="Arial" pitchFamily="34"/>
                <a:cs typeface="Arial" pitchFamily="34"/>
              </a:rPr>
              <a:t> </a:t>
            </a:r>
            <a:r>
              <a:rPr lang="cs-CZ" sz="2000" dirty="0" err="1">
                <a:latin typeface="Arial" pitchFamily="34"/>
                <a:cs typeface="Arial" pitchFamily="34"/>
              </a:rPr>
              <a:t>eliminates</a:t>
            </a:r>
            <a:r>
              <a:rPr lang="cs-CZ" sz="2000" dirty="0">
                <a:latin typeface="Arial" pitchFamily="34"/>
                <a:cs typeface="Arial" pitchFamily="34"/>
              </a:rPr>
              <a:t> </a:t>
            </a:r>
            <a:r>
              <a:rPr lang="cs-CZ" sz="2000" dirty="0" err="1">
                <a:latin typeface="Arial" pitchFamily="34"/>
                <a:cs typeface="Arial" pitchFamily="34"/>
              </a:rPr>
              <a:t>this</a:t>
            </a:r>
            <a:r>
              <a:rPr lang="cs-CZ" sz="2000" dirty="0">
                <a:latin typeface="Arial" pitchFamily="34"/>
                <a:cs typeface="Arial" pitchFamily="34"/>
              </a:rPr>
              <a:t> </a:t>
            </a:r>
            <a:r>
              <a:rPr lang="cs-CZ" sz="2000" dirty="0" err="1">
                <a:latin typeface="Arial" pitchFamily="34"/>
                <a:cs typeface="Arial" pitchFamily="34"/>
              </a:rPr>
              <a:t>property</a:t>
            </a:r>
            <a:endParaRPr lang="en-GB" sz="2000" dirty="0">
              <a:latin typeface="Arial" pitchFamily="34"/>
              <a:cs typeface="Arial" pitchFamily="34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E74C5D46-27F0-3245-A5D0-DA81862C88C6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719263"/>
            <a:ext cx="3108121" cy="441166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>
              <a:buFont typeface="Wingdings" pitchFamily="2" charset="2"/>
              <a:buAutoNum type="arabicPeriod"/>
            </a:pPr>
            <a:r>
              <a:rPr lang="cs-CZ" dirty="0"/>
              <a:t>A </a:t>
            </a:r>
            <a:r>
              <a:rPr lang="cs-CZ" dirty="0">
                <a:cs typeface="Arial" charset="0"/>
              </a:rPr>
              <a:t>→ A </a:t>
            </a:r>
            <a:r>
              <a:rPr lang="cs-CZ" b="1" dirty="0">
                <a:solidFill>
                  <a:schemeClr val="accent2"/>
                </a:solidFill>
                <a:cs typeface="Arial" charset="0"/>
              </a:rPr>
              <a:t>+</a:t>
            </a:r>
            <a:r>
              <a:rPr lang="cs-CZ" dirty="0">
                <a:cs typeface="Arial" charset="0"/>
              </a:rPr>
              <a:t> M</a:t>
            </a:r>
          </a:p>
          <a:p>
            <a:pPr marL="571500" indent="-571500">
              <a:buFont typeface="Wingdings" pitchFamily="2" charset="2"/>
              <a:buAutoNum type="arabicPeriod"/>
            </a:pPr>
            <a:r>
              <a:rPr lang="cs-CZ" dirty="0"/>
              <a:t>A </a:t>
            </a:r>
            <a:r>
              <a:rPr lang="cs-CZ" dirty="0">
                <a:cs typeface="Arial" charset="0"/>
              </a:rPr>
              <a:t>→ M</a:t>
            </a:r>
          </a:p>
          <a:p>
            <a:pPr marL="571500" indent="-571500">
              <a:buFont typeface="Wingdings" pitchFamily="2" charset="2"/>
              <a:buAutoNum type="arabicPeriod"/>
            </a:pPr>
            <a:r>
              <a:rPr lang="cs-CZ" dirty="0"/>
              <a:t>M </a:t>
            </a:r>
            <a:r>
              <a:rPr lang="cs-CZ" dirty="0">
                <a:cs typeface="Arial" charset="0"/>
              </a:rPr>
              <a:t>→ M </a:t>
            </a:r>
            <a:r>
              <a:rPr lang="cs-CZ" b="1" dirty="0">
                <a:solidFill>
                  <a:schemeClr val="accent2"/>
                </a:solidFill>
                <a:cs typeface="Arial" charset="0"/>
              </a:rPr>
              <a:t>*</a:t>
            </a:r>
            <a:r>
              <a:rPr lang="cs-CZ" dirty="0">
                <a:cs typeface="Arial" charset="0"/>
              </a:rPr>
              <a:t> P</a:t>
            </a:r>
          </a:p>
          <a:p>
            <a:pPr marL="571500" indent="-571500">
              <a:buFont typeface="Wingdings" pitchFamily="2" charset="2"/>
              <a:buAutoNum type="arabicPeriod"/>
            </a:pPr>
            <a:r>
              <a:rPr lang="cs-CZ" dirty="0"/>
              <a:t>M </a:t>
            </a:r>
            <a:r>
              <a:rPr lang="cs-CZ" dirty="0">
                <a:cs typeface="Arial" charset="0"/>
              </a:rPr>
              <a:t>→ P</a:t>
            </a:r>
          </a:p>
          <a:p>
            <a:pPr marL="571500" indent="-571500">
              <a:buFont typeface="Wingdings" pitchFamily="2" charset="2"/>
              <a:buAutoNum type="arabicPeriod"/>
            </a:pPr>
            <a:r>
              <a:rPr lang="cs-CZ" dirty="0"/>
              <a:t>P </a:t>
            </a:r>
            <a:r>
              <a:rPr lang="cs-CZ" dirty="0">
                <a:cs typeface="Arial" charset="0"/>
              </a:rPr>
              <a:t>→ </a:t>
            </a:r>
            <a:r>
              <a:rPr lang="cs-CZ" b="1" dirty="0">
                <a:solidFill>
                  <a:schemeClr val="accent2"/>
                </a:solidFill>
                <a:cs typeface="Arial" charset="0"/>
              </a:rPr>
              <a:t>(</a:t>
            </a:r>
            <a:r>
              <a:rPr lang="cs-CZ" dirty="0">
                <a:cs typeface="Arial" charset="0"/>
              </a:rPr>
              <a:t> A </a:t>
            </a:r>
            <a:r>
              <a:rPr lang="cs-CZ" b="1" dirty="0">
                <a:solidFill>
                  <a:schemeClr val="accent2"/>
                </a:solidFill>
                <a:cs typeface="Arial" charset="0"/>
              </a:rPr>
              <a:t>)</a:t>
            </a:r>
          </a:p>
          <a:p>
            <a:pPr marL="571500" indent="-571500">
              <a:buFont typeface="Wingdings" pitchFamily="2" charset="2"/>
              <a:buAutoNum type="arabicPeriod"/>
            </a:pPr>
            <a:r>
              <a:rPr lang="cs-CZ" dirty="0"/>
              <a:t>P </a:t>
            </a:r>
            <a:r>
              <a:rPr lang="cs-CZ" dirty="0">
                <a:cs typeface="Arial" charset="0"/>
              </a:rPr>
              <a:t>→ </a:t>
            </a:r>
            <a:r>
              <a:rPr lang="cs-CZ" b="1" dirty="0">
                <a:solidFill>
                  <a:schemeClr val="accent2"/>
                </a:solidFill>
                <a:cs typeface="Arial" charset="0"/>
              </a:rPr>
              <a:t>lit</a:t>
            </a:r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72987474-D60A-C406-CA78-D9EB58DB25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55449" y="1891750"/>
            <a:ext cx="2087563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92150" lvl="1"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</a:pPr>
            <a:r>
              <a:rPr lang="cs-CZ" sz="2600" dirty="0"/>
              <a:t>A </a:t>
            </a:r>
            <a:r>
              <a:rPr lang="cs-CZ" sz="2600" dirty="0">
                <a:cs typeface="Arial" charset="0"/>
              </a:rPr>
              <a:t>→ A</a:t>
            </a:r>
            <a:r>
              <a:rPr lang="el-GR" sz="2600" dirty="0">
                <a:cs typeface="Arial" charset="0"/>
              </a:rPr>
              <a:t>α</a:t>
            </a:r>
            <a:endParaRPr lang="cs-CZ" sz="2600" dirty="0">
              <a:cs typeface="Arial" charset="0"/>
            </a:endParaRPr>
          </a:p>
          <a:p>
            <a:pPr marL="692150" lvl="1"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</a:pPr>
            <a:r>
              <a:rPr lang="cs-CZ" sz="2600" dirty="0">
                <a:cs typeface="Arial" charset="0"/>
              </a:rPr>
              <a:t>A → </a:t>
            </a:r>
            <a:r>
              <a:rPr lang="el-GR" sz="2600" dirty="0">
                <a:cs typeface="Arial" charset="0"/>
              </a:rPr>
              <a:t>β</a:t>
            </a:r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C9E9F0F1-661A-126D-251F-0401A5B19C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35176" y="1733710"/>
            <a:ext cx="2376487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92150" lvl="1"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</a:pPr>
            <a:r>
              <a:rPr lang="cs-CZ" sz="2600" dirty="0"/>
              <a:t>A </a:t>
            </a:r>
            <a:r>
              <a:rPr lang="cs-CZ" sz="2600" dirty="0">
                <a:cs typeface="Arial" charset="0"/>
              </a:rPr>
              <a:t>→ </a:t>
            </a:r>
            <a:r>
              <a:rPr lang="el-GR" sz="2600" dirty="0">
                <a:cs typeface="Arial" charset="0"/>
              </a:rPr>
              <a:t>β</a:t>
            </a:r>
            <a:r>
              <a:rPr lang="cs-CZ" sz="2600" dirty="0">
                <a:cs typeface="Arial" charset="0"/>
              </a:rPr>
              <a:t>A</a:t>
            </a:r>
            <a:r>
              <a:rPr lang="en-US" sz="2600" dirty="0">
                <a:cs typeface="Arial" charset="0"/>
              </a:rPr>
              <a:t>’</a:t>
            </a:r>
            <a:endParaRPr lang="cs-CZ" sz="2600" dirty="0">
              <a:cs typeface="Arial" charset="0"/>
            </a:endParaRPr>
          </a:p>
          <a:p>
            <a:pPr marL="692150" lvl="1"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</a:pPr>
            <a:r>
              <a:rPr lang="cs-CZ" sz="2600" dirty="0">
                <a:cs typeface="Arial" charset="0"/>
              </a:rPr>
              <a:t>A</a:t>
            </a:r>
            <a:r>
              <a:rPr lang="en-US" sz="2600" dirty="0">
                <a:cs typeface="Arial" charset="0"/>
              </a:rPr>
              <a:t>’</a:t>
            </a:r>
            <a:r>
              <a:rPr lang="cs-CZ" sz="2600" dirty="0">
                <a:cs typeface="Arial" charset="0"/>
              </a:rPr>
              <a:t> → </a:t>
            </a:r>
            <a:r>
              <a:rPr lang="el-GR" sz="2600" dirty="0">
                <a:cs typeface="Arial" charset="0"/>
              </a:rPr>
              <a:t>α</a:t>
            </a:r>
            <a:r>
              <a:rPr lang="en-US" sz="2600" dirty="0">
                <a:cs typeface="Arial" charset="0"/>
              </a:rPr>
              <a:t>A’</a:t>
            </a:r>
          </a:p>
          <a:p>
            <a:pPr marL="692150" lvl="1"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</a:pPr>
            <a:r>
              <a:rPr lang="cs-CZ" sz="2600" dirty="0">
                <a:cs typeface="Arial" charset="0"/>
              </a:rPr>
              <a:t>A</a:t>
            </a:r>
            <a:r>
              <a:rPr lang="en-US" sz="2600" dirty="0">
                <a:cs typeface="Arial" charset="0"/>
              </a:rPr>
              <a:t>’</a:t>
            </a:r>
            <a:r>
              <a:rPr lang="cs-CZ" sz="2600" dirty="0">
                <a:cs typeface="Arial" charset="0"/>
              </a:rPr>
              <a:t> →</a:t>
            </a:r>
            <a:r>
              <a:rPr lang="en-US" sz="2600" dirty="0">
                <a:cs typeface="Arial" charset="0"/>
              </a:rPr>
              <a:t> </a:t>
            </a:r>
            <a:r>
              <a:rPr lang="el-GR" sz="2600" dirty="0">
                <a:latin typeface="Times New Roman" pitchFamily="18" charset="0"/>
                <a:cs typeface="Times New Roman" pitchFamily="18" charset="0"/>
              </a:rPr>
              <a:t>Λ</a:t>
            </a: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F5667CE3-F8C9-0F57-7BE5-106B91AEB454}"/>
              </a:ext>
            </a:extLst>
          </p:cNvPr>
          <p:cNvSpPr/>
          <p:nvPr/>
        </p:nvSpPr>
        <p:spPr>
          <a:xfrm>
            <a:off x="8626681" y="2268708"/>
            <a:ext cx="1006679" cy="327171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8">
            <a:extLst>
              <a:ext uri="{FF2B5EF4-FFF2-40B4-BE49-F238E27FC236}">
                <a16:creationId xmlns:a16="http://schemas.microsoft.com/office/drawing/2014/main" id="{EAB47104-EBE3-ECAA-C050-FA545DF6C9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59738" y="4151157"/>
            <a:ext cx="3433188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92150" lvl="1"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</a:pPr>
            <a:r>
              <a:rPr lang="cs-CZ" sz="2600" dirty="0"/>
              <a:t>A </a:t>
            </a:r>
            <a:r>
              <a:rPr lang="cs-CZ" sz="2600" dirty="0">
                <a:cs typeface="Arial" charset="0"/>
              </a:rPr>
              <a:t>→ A</a:t>
            </a:r>
            <a:r>
              <a:rPr lang="el-GR" sz="2600" dirty="0">
                <a:cs typeface="Arial" charset="0"/>
              </a:rPr>
              <a:t>α</a:t>
            </a:r>
            <a:r>
              <a:rPr lang="cs-CZ" sz="2600" dirty="0">
                <a:cs typeface="Arial" charset="0"/>
              </a:rPr>
              <a:t> :: </a:t>
            </a:r>
            <a:r>
              <a:rPr lang="el-GR" sz="2600" dirty="0">
                <a:cs typeface="Arial" charset="0"/>
              </a:rPr>
              <a:t>α</a:t>
            </a:r>
            <a:r>
              <a:rPr lang="cs-CZ" sz="2600" dirty="0">
                <a:cs typeface="Arial" charset="0"/>
              </a:rPr>
              <a:t>: </a:t>
            </a:r>
            <a:r>
              <a:rPr lang="cs-CZ" sz="2600" b="1" dirty="0">
                <a:solidFill>
                  <a:schemeClr val="accent2"/>
                </a:solidFill>
                <a:cs typeface="Arial" charset="0"/>
              </a:rPr>
              <a:t>+</a:t>
            </a:r>
            <a:r>
              <a:rPr lang="cs-CZ" sz="2600" dirty="0">
                <a:cs typeface="Arial" charset="0"/>
              </a:rPr>
              <a:t> M</a:t>
            </a:r>
          </a:p>
          <a:p>
            <a:pPr marL="692150" lvl="1"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</a:pPr>
            <a:r>
              <a:rPr lang="cs-CZ" sz="2600" dirty="0">
                <a:cs typeface="Arial" charset="0"/>
              </a:rPr>
              <a:t>A → </a:t>
            </a:r>
            <a:r>
              <a:rPr lang="el-GR" sz="2600" dirty="0">
                <a:cs typeface="Arial" charset="0"/>
              </a:rPr>
              <a:t>β</a:t>
            </a:r>
            <a:r>
              <a:rPr lang="cs-CZ" sz="2600" dirty="0">
                <a:cs typeface="Arial" charset="0"/>
              </a:rPr>
              <a:t>  ::   </a:t>
            </a:r>
            <a:r>
              <a:rPr lang="el-GR" sz="2600" dirty="0">
                <a:cs typeface="Arial" charset="0"/>
              </a:rPr>
              <a:t>β</a:t>
            </a:r>
            <a:r>
              <a:rPr lang="cs-CZ" sz="2600" dirty="0">
                <a:cs typeface="Arial" charset="0"/>
              </a:rPr>
              <a:t>: M</a:t>
            </a:r>
            <a:endParaRPr lang="el-GR" sz="2600" dirty="0">
              <a:cs typeface="Arial" charset="0"/>
            </a:endParaRPr>
          </a:p>
        </p:txBody>
      </p:sp>
      <p:sp>
        <p:nvSpPr>
          <p:cNvPr id="12" name="Rectangle 10">
            <a:extLst>
              <a:ext uri="{FF2B5EF4-FFF2-40B4-BE49-F238E27FC236}">
                <a16:creationId xmlns:a16="http://schemas.microsoft.com/office/drawing/2014/main" id="{A05964BD-7C44-209F-6680-6409FCF571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9933" y="3940146"/>
            <a:ext cx="2376487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92150" lvl="1"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</a:pPr>
            <a:r>
              <a:rPr lang="cs-CZ" sz="2600" dirty="0"/>
              <a:t>A </a:t>
            </a:r>
            <a:r>
              <a:rPr lang="cs-CZ" sz="2600" dirty="0">
                <a:cs typeface="Arial" charset="0"/>
              </a:rPr>
              <a:t>→ MA</a:t>
            </a:r>
            <a:r>
              <a:rPr lang="en-US" sz="2600" dirty="0">
                <a:cs typeface="Arial" charset="0"/>
              </a:rPr>
              <a:t>’</a:t>
            </a:r>
            <a:endParaRPr lang="cs-CZ" sz="2600" dirty="0">
              <a:cs typeface="Arial" charset="0"/>
            </a:endParaRPr>
          </a:p>
          <a:p>
            <a:pPr marL="692150" lvl="1"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</a:pPr>
            <a:r>
              <a:rPr lang="cs-CZ" sz="2600" dirty="0">
                <a:cs typeface="Arial" charset="0"/>
              </a:rPr>
              <a:t>A</a:t>
            </a:r>
            <a:r>
              <a:rPr lang="en-US" sz="2600" dirty="0">
                <a:cs typeface="Arial" charset="0"/>
              </a:rPr>
              <a:t>’</a:t>
            </a:r>
            <a:r>
              <a:rPr lang="cs-CZ" sz="2600" dirty="0">
                <a:cs typeface="Arial" charset="0"/>
              </a:rPr>
              <a:t> → </a:t>
            </a:r>
            <a:r>
              <a:rPr lang="cs-CZ" sz="2600" b="1" dirty="0">
                <a:solidFill>
                  <a:schemeClr val="accent2"/>
                </a:solidFill>
                <a:cs typeface="Arial" charset="0"/>
              </a:rPr>
              <a:t>+</a:t>
            </a:r>
            <a:r>
              <a:rPr lang="cs-CZ" sz="2600" dirty="0">
                <a:cs typeface="Arial" charset="0"/>
              </a:rPr>
              <a:t> M</a:t>
            </a:r>
            <a:r>
              <a:rPr lang="en-US" sz="2600" dirty="0">
                <a:cs typeface="Arial" charset="0"/>
              </a:rPr>
              <a:t>A’</a:t>
            </a:r>
          </a:p>
          <a:p>
            <a:pPr marL="692150" lvl="1"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</a:pPr>
            <a:r>
              <a:rPr lang="cs-CZ" sz="2600" dirty="0">
                <a:cs typeface="Arial" charset="0"/>
              </a:rPr>
              <a:t>A</a:t>
            </a:r>
            <a:r>
              <a:rPr lang="en-US" sz="2600" dirty="0">
                <a:cs typeface="Arial" charset="0"/>
              </a:rPr>
              <a:t>’</a:t>
            </a:r>
            <a:r>
              <a:rPr lang="cs-CZ" sz="2600" dirty="0">
                <a:cs typeface="Arial" charset="0"/>
              </a:rPr>
              <a:t> →</a:t>
            </a:r>
            <a:r>
              <a:rPr lang="en-US" sz="2600" dirty="0">
                <a:cs typeface="Arial" charset="0"/>
              </a:rPr>
              <a:t> </a:t>
            </a:r>
            <a:r>
              <a:rPr lang="el-GR" sz="2600" dirty="0">
                <a:latin typeface="Times New Roman" pitchFamily="18" charset="0"/>
                <a:cs typeface="Times New Roman" pitchFamily="18" charset="0"/>
              </a:rPr>
              <a:t>Λ</a:t>
            </a:r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4CFD42C5-BD68-0B0F-41C0-C394D28D38CC}"/>
              </a:ext>
            </a:extLst>
          </p:cNvPr>
          <p:cNvSpPr/>
          <p:nvPr/>
        </p:nvSpPr>
        <p:spPr>
          <a:xfrm>
            <a:off x="7650063" y="4528115"/>
            <a:ext cx="1006679" cy="327171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96121B6-2333-25D5-F1A0-4C67B55DCB17}"/>
              </a:ext>
            </a:extLst>
          </p:cNvPr>
          <p:cNvSpPr txBox="1"/>
          <p:nvPr/>
        </p:nvSpPr>
        <p:spPr>
          <a:xfrm>
            <a:off x="4611266" y="3755480"/>
            <a:ext cx="31081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Eliminating</a:t>
            </a:r>
            <a:r>
              <a:rPr lang="cs-CZ" dirty="0"/>
              <a:t> </a:t>
            </a:r>
            <a:r>
              <a:rPr lang="cs-CZ" dirty="0" err="1"/>
              <a:t>recursive</a:t>
            </a:r>
            <a:r>
              <a:rPr lang="cs-CZ" dirty="0"/>
              <a:t> rule 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19924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transform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to </a:t>
            </a:r>
            <a:r>
              <a:rPr lang="cs-CZ" dirty="0" err="1"/>
              <a:t>grammar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not </a:t>
            </a:r>
            <a:r>
              <a:rPr lang="cs-CZ" dirty="0" err="1"/>
              <a:t>left-recursive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11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1154589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</a:pPr>
            <a:r>
              <a:rPr lang="cs-CZ" sz="2000" dirty="0" err="1">
                <a:latin typeface="Arial" pitchFamily="34"/>
                <a:cs typeface="Arial" pitchFamily="34"/>
              </a:rPr>
              <a:t>Problem</a:t>
            </a:r>
            <a:r>
              <a:rPr lang="cs-CZ" sz="2000" dirty="0">
                <a:latin typeface="Arial" pitchFamily="34"/>
                <a:cs typeface="Arial" pitchFamily="34"/>
              </a:rPr>
              <a:t> </a:t>
            </a:r>
            <a:r>
              <a:rPr lang="cs-CZ" sz="2000" dirty="0" err="1">
                <a:latin typeface="Arial" pitchFamily="34"/>
                <a:cs typeface="Arial" pitchFamily="34"/>
              </a:rPr>
              <a:t>if</a:t>
            </a:r>
            <a:r>
              <a:rPr lang="cs-CZ" sz="2000" dirty="0">
                <a:latin typeface="Arial" pitchFamily="34"/>
                <a:cs typeface="Arial" pitchFamily="34"/>
              </a:rPr>
              <a:t> </a:t>
            </a:r>
            <a:r>
              <a:rPr lang="cs-CZ" sz="2000" dirty="0" err="1">
                <a:latin typeface="Arial" pitchFamily="34"/>
                <a:cs typeface="Arial" pitchFamily="34"/>
              </a:rPr>
              <a:t>we</a:t>
            </a:r>
            <a:r>
              <a:rPr lang="cs-CZ" sz="2000" dirty="0">
                <a:latin typeface="Arial" pitchFamily="34"/>
                <a:cs typeface="Arial" pitchFamily="34"/>
              </a:rPr>
              <a:t> </a:t>
            </a:r>
            <a:r>
              <a:rPr lang="cs-CZ" sz="2000" dirty="0" err="1">
                <a:latin typeface="Arial" pitchFamily="34"/>
                <a:cs typeface="Arial" pitchFamily="34"/>
              </a:rPr>
              <a:t>try</a:t>
            </a:r>
            <a:r>
              <a:rPr lang="cs-CZ" sz="2000" dirty="0">
                <a:latin typeface="Arial" pitchFamily="34"/>
                <a:cs typeface="Arial" pitchFamily="34"/>
              </a:rPr>
              <a:t> to </a:t>
            </a:r>
            <a:r>
              <a:rPr lang="cs-CZ" sz="2000" dirty="0" err="1">
                <a:latin typeface="Arial" pitchFamily="34"/>
                <a:cs typeface="Arial" pitchFamily="34"/>
              </a:rPr>
              <a:t>implement</a:t>
            </a:r>
            <a:r>
              <a:rPr lang="cs-CZ" sz="2000" dirty="0">
                <a:latin typeface="Arial" pitchFamily="34"/>
                <a:cs typeface="Arial" pitchFamily="34"/>
              </a:rPr>
              <a:t> </a:t>
            </a:r>
            <a:r>
              <a:rPr lang="cs-CZ" sz="2000" dirty="0" err="1">
                <a:latin typeface="Arial" pitchFamily="34"/>
                <a:cs typeface="Arial" pitchFamily="34"/>
              </a:rPr>
              <a:t>recursive</a:t>
            </a:r>
            <a:r>
              <a:rPr lang="cs-CZ" sz="2000" dirty="0">
                <a:latin typeface="Arial" pitchFamily="34"/>
                <a:cs typeface="Arial" pitchFamily="34"/>
              </a:rPr>
              <a:t> </a:t>
            </a:r>
            <a:r>
              <a:rPr lang="cs-CZ" sz="2000" dirty="0" err="1">
                <a:latin typeface="Arial" pitchFamily="34"/>
                <a:cs typeface="Arial" pitchFamily="34"/>
              </a:rPr>
              <a:t>descent</a:t>
            </a:r>
            <a:r>
              <a:rPr lang="cs-CZ" sz="2000" dirty="0">
                <a:latin typeface="Arial" pitchFamily="34"/>
                <a:cs typeface="Arial" pitchFamily="34"/>
              </a:rPr>
              <a:t> </a:t>
            </a:r>
            <a:r>
              <a:rPr lang="cs-CZ" sz="2000" dirty="0" err="1">
                <a:latin typeface="Arial" pitchFamily="34"/>
                <a:cs typeface="Arial" pitchFamily="34"/>
              </a:rPr>
              <a:t>parsing</a:t>
            </a:r>
            <a:endParaRPr lang="en-US" sz="2000" dirty="0">
              <a:latin typeface="Arial" pitchFamily="34"/>
              <a:cs typeface="Arial" pitchFamily="34"/>
            </a:endParaRPr>
          </a:p>
          <a:p>
            <a:pPr lvl="1">
              <a:buSzPct val="100000"/>
            </a:pPr>
            <a:r>
              <a:rPr lang="en-US" sz="1600" dirty="0">
                <a:latin typeface="Arial" pitchFamily="34"/>
                <a:cs typeface="Arial" pitchFamily="34"/>
              </a:rPr>
              <a:t>There must not be a rule that would cause our code to recurse infinitely</a:t>
            </a:r>
            <a:endParaRPr lang="cs-CZ" sz="1600" dirty="0">
              <a:latin typeface="Arial" pitchFamily="34"/>
              <a:cs typeface="Arial" pitchFamily="34"/>
            </a:endParaRPr>
          </a:p>
          <a:p>
            <a:pPr>
              <a:buSzPct val="100000"/>
            </a:pPr>
            <a:r>
              <a:rPr lang="cs-CZ" sz="2000" dirty="0" err="1">
                <a:latin typeface="Arial" pitchFamily="34"/>
                <a:cs typeface="Arial" pitchFamily="34"/>
              </a:rPr>
              <a:t>Mechanical</a:t>
            </a:r>
            <a:r>
              <a:rPr lang="cs-CZ" sz="2000" dirty="0">
                <a:latin typeface="Arial" pitchFamily="34"/>
                <a:cs typeface="Arial" pitchFamily="34"/>
              </a:rPr>
              <a:t> </a:t>
            </a:r>
            <a:r>
              <a:rPr lang="cs-CZ" sz="2000" dirty="0" err="1">
                <a:latin typeface="Arial" pitchFamily="34"/>
                <a:cs typeface="Arial" pitchFamily="34"/>
              </a:rPr>
              <a:t>transformation</a:t>
            </a:r>
            <a:r>
              <a:rPr lang="cs-CZ" sz="2000" dirty="0">
                <a:latin typeface="Arial" pitchFamily="34"/>
                <a:cs typeface="Arial" pitchFamily="34"/>
              </a:rPr>
              <a:t> </a:t>
            </a:r>
            <a:r>
              <a:rPr lang="cs-CZ" sz="2000" dirty="0" err="1">
                <a:latin typeface="Arial" pitchFamily="34"/>
                <a:cs typeface="Arial" pitchFamily="34"/>
              </a:rPr>
              <a:t>that</a:t>
            </a:r>
            <a:r>
              <a:rPr lang="cs-CZ" sz="2000" dirty="0">
                <a:latin typeface="Arial" pitchFamily="34"/>
                <a:cs typeface="Arial" pitchFamily="34"/>
              </a:rPr>
              <a:t> </a:t>
            </a:r>
            <a:r>
              <a:rPr lang="cs-CZ" sz="2000" dirty="0" err="1">
                <a:latin typeface="Arial" pitchFamily="34"/>
                <a:cs typeface="Arial" pitchFamily="34"/>
              </a:rPr>
              <a:t>eliminates</a:t>
            </a:r>
            <a:r>
              <a:rPr lang="cs-CZ" sz="2000" dirty="0">
                <a:latin typeface="Arial" pitchFamily="34"/>
                <a:cs typeface="Arial" pitchFamily="34"/>
              </a:rPr>
              <a:t> </a:t>
            </a:r>
            <a:r>
              <a:rPr lang="cs-CZ" sz="2000" dirty="0" err="1">
                <a:latin typeface="Arial" pitchFamily="34"/>
                <a:cs typeface="Arial" pitchFamily="34"/>
              </a:rPr>
              <a:t>this</a:t>
            </a:r>
            <a:r>
              <a:rPr lang="cs-CZ" sz="2000" dirty="0">
                <a:latin typeface="Arial" pitchFamily="34"/>
                <a:cs typeface="Arial" pitchFamily="34"/>
              </a:rPr>
              <a:t> </a:t>
            </a:r>
            <a:r>
              <a:rPr lang="cs-CZ" sz="2000" dirty="0" err="1">
                <a:latin typeface="Arial" pitchFamily="34"/>
                <a:cs typeface="Arial" pitchFamily="34"/>
              </a:rPr>
              <a:t>property</a:t>
            </a:r>
            <a:endParaRPr lang="en-GB" sz="2000" dirty="0">
              <a:latin typeface="Arial" pitchFamily="34"/>
              <a:cs typeface="Arial" pitchFamily="34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E74C5D46-27F0-3245-A5D0-DA81862C88C6}"/>
              </a:ext>
            </a:extLst>
          </p:cNvPr>
          <p:cNvSpPr txBox="1">
            <a:spLocks noChangeArrowheads="1"/>
          </p:cNvSpPr>
          <p:nvPr/>
        </p:nvSpPr>
        <p:spPr>
          <a:xfrm>
            <a:off x="524312" y="2188468"/>
            <a:ext cx="3108121" cy="441166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>
              <a:buFont typeface="Wingdings" pitchFamily="2" charset="2"/>
              <a:buAutoNum type="arabicPeriod"/>
            </a:pPr>
            <a:r>
              <a:rPr lang="cs-CZ" dirty="0"/>
              <a:t>A </a:t>
            </a:r>
            <a:r>
              <a:rPr lang="cs-CZ" dirty="0">
                <a:cs typeface="Arial" charset="0"/>
              </a:rPr>
              <a:t>→ A </a:t>
            </a:r>
            <a:r>
              <a:rPr lang="cs-CZ" b="1" dirty="0">
                <a:solidFill>
                  <a:schemeClr val="accent2"/>
                </a:solidFill>
                <a:cs typeface="Arial" charset="0"/>
              </a:rPr>
              <a:t>+</a:t>
            </a:r>
            <a:r>
              <a:rPr lang="cs-CZ" dirty="0">
                <a:cs typeface="Arial" charset="0"/>
              </a:rPr>
              <a:t> M</a:t>
            </a:r>
          </a:p>
          <a:p>
            <a:pPr marL="571500" indent="-571500">
              <a:buFont typeface="Wingdings" pitchFamily="2" charset="2"/>
              <a:buAutoNum type="arabicPeriod"/>
            </a:pPr>
            <a:r>
              <a:rPr lang="cs-CZ" dirty="0"/>
              <a:t>A </a:t>
            </a:r>
            <a:r>
              <a:rPr lang="cs-CZ" dirty="0">
                <a:cs typeface="Arial" charset="0"/>
              </a:rPr>
              <a:t>→ M</a:t>
            </a:r>
          </a:p>
          <a:p>
            <a:pPr marL="571500" indent="-571500">
              <a:buFont typeface="Wingdings" pitchFamily="2" charset="2"/>
              <a:buAutoNum type="arabicPeriod"/>
            </a:pPr>
            <a:r>
              <a:rPr lang="cs-CZ" dirty="0"/>
              <a:t>M </a:t>
            </a:r>
            <a:r>
              <a:rPr lang="cs-CZ" dirty="0">
                <a:cs typeface="Arial" charset="0"/>
              </a:rPr>
              <a:t>→ M </a:t>
            </a:r>
            <a:r>
              <a:rPr lang="cs-CZ" b="1" dirty="0">
                <a:solidFill>
                  <a:schemeClr val="accent2"/>
                </a:solidFill>
                <a:cs typeface="Arial" charset="0"/>
              </a:rPr>
              <a:t>*</a:t>
            </a:r>
            <a:r>
              <a:rPr lang="cs-CZ" dirty="0">
                <a:cs typeface="Arial" charset="0"/>
              </a:rPr>
              <a:t> P</a:t>
            </a:r>
          </a:p>
          <a:p>
            <a:pPr marL="571500" indent="-571500">
              <a:buFont typeface="Wingdings" pitchFamily="2" charset="2"/>
              <a:buAutoNum type="arabicPeriod"/>
            </a:pPr>
            <a:r>
              <a:rPr lang="cs-CZ" dirty="0"/>
              <a:t>M </a:t>
            </a:r>
            <a:r>
              <a:rPr lang="cs-CZ" dirty="0">
                <a:cs typeface="Arial" charset="0"/>
              </a:rPr>
              <a:t>→ P</a:t>
            </a:r>
          </a:p>
          <a:p>
            <a:pPr marL="571500" indent="-571500">
              <a:buFont typeface="Wingdings" pitchFamily="2" charset="2"/>
              <a:buAutoNum type="arabicPeriod"/>
            </a:pPr>
            <a:r>
              <a:rPr lang="cs-CZ" dirty="0"/>
              <a:t>P </a:t>
            </a:r>
            <a:r>
              <a:rPr lang="cs-CZ" dirty="0">
                <a:cs typeface="Arial" charset="0"/>
              </a:rPr>
              <a:t>→ </a:t>
            </a:r>
            <a:r>
              <a:rPr lang="cs-CZ" b="1" dirty="0">
                <a:solidFill>
                  <a:schemeClr val="accent2"/>
                </a:solidFill>
                <a:cs typeface="Arial" charset="0"/>
              </a:rPr>
              <a:t>(</a:t>
            </a:r>
            <a:r>
              <a:rPr lang="cs-CZ" dirty="0">
                <a:cs typeface="Arial" charset="0"/>
              </a:rPr>
              <a:t> A </a:t>
            </a:r>
            <a:r>
              <a:rPr lang="cs-CZ" b="1" dirty="0">
                <a:solidFill>
                  <a:schemeClr val="accent2"/>
                </a:solidFill>
                <a:cs typeface="Arial" charset="0"/>
              </a:rPr>
              <a:t>)</a:t>
            </a:r>
          </a:p>
          <a:p>
            <a:pPr marL="571500" indent="-571500">
              <a:buFont typeface="Wingdings" pitchFamily="2" charset="2"/>
              <a:buAutoNum type="arabicPeriod"/>
            </a:pPr>
            <a:r>
              <a:rPr lang="cs-CZ" dirty="0"/>
              <a:t>P </a:t>
            </a:r>
            <a:r>
              <a:rPr lang="cs-CZ" dirty="0">
                <a:cs typeface="Arial" charset="0"/>
              </a:rPr>
              <a:t>→ </a:t>
            </a:r>
            <a:r>
              <a:rPr lang="cs-CZ" b="1" dirty="0">
                <a:solidFill>
                  <a:schemeClr val="accent2"/>
                </a:solidFill>
                <a:cs typeface="Arial" charset="0"/>
              </a:rPr>
              <a:t>lit</a:t>
            </a:r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14F06C90-F2B1-059F-6010-5525E04239AC}"/>
              </a:ext>
            </a:extLst>
          </p:cNvPr>
          <p:cNvSpPr txBox="1">
            <a:spLocks noChangeArrowheads="1"/>
          </p:cNvSpPr>
          <p:nvPr/>
        </p:nvSpPr>
        <p:spPr>
          <a:xfrm>
            <a:off x="7508846" y="1819931"/>
            <a:ext cx="4038600" cy="441166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95300" indent="-495300">
              <a:buFont typeface="Wingdings" pitchFamily="2" charset="2"/>
              <a:buAutoNum type="arabicPeriod"/>
            </a:pPr>
            <a:r>
              <a:rPr lang="cs-CZ" sz="2600" dirty="0"/>
              <a:t>A </a:t>
            </a:r>
            <a:r>
              <a:rPr lang="cs-CZ" sz="2600" dirty="0">
                <a:cs typeface="Arial" charset="0"/>
              </a:rPr>
              <a:t>→ MA</a:t>
            </a:r>
            <a:r>
              <a:rPr lang="en-US" sz="2600" dirty="0">
                <a:cs typeface="Arial" charset="0"/>
              </a:rPr>
              <a:t>’</a:t>
            </a:r>
            <a:endParaRPr lang="cs-CZ" sz="2600" dirty="0">
              <a:cs typeface="Arial" charset="0"/>
            </a:endParaRPr>
          </a:p>
          <a:p>
            <a:pPr marL="495300" indent="-495300">
              <a:buFont typeface="Wingdings" pitchFamily="2" charset="2"/>
              <a:buAutoNum type="arabicPeriod"/>
            </a:pPr>
            <a:r>
              <a:rPr lang="cs-CZ" sz="2600" dirty="0"/>
              <a:t>A</a:t>
            </a:r>
            <a:r>
              <a:rPr lang="en-US" sz="2600" dirty="0"/>
              <a:t>’</a:t>
            </a:r>
            <a:r>
              <a:rPr lang="cs-CZ" sz="2600" dirty="0"/>
              <a:t> </a:t>
            </a:r>
            <a:r>
              <a:rPr lang="cs-CZ" sz="2600" dirty="0">
                <a:cs typeface="Arial" charset="0"/>
              </a:rPr>
              <a:t>→ </a:t>
            </a:r>
            <a:r>
              <a:rPr lang="cs-CZ" sz="2600" b="1" dirty="0">
                <a:solidFill>
                  <a:schemeClr val="accent2"/>
                </a:solidFill>
                <a:cs typeface="Arial" charset="0"/>
              </a:rPr>
              <a:t>+</a:t>
            </a:r>
            <a:r>
              <a:rPr lang="cs-CZ" sz="2600" dirty="0">
                <a:cs typeface="Arial" charset="0"/>
              </a:rPr>
              <a:t> MA</a:t>
            </a:r>
            <a:r>
              <a:rPr lang="en-US" sz="2600" dirty="0">
                <a:cs typeface="Arial" charset="0"/>
              </a:rPr>
              <a:t>’</a:t>
            </a:r>
            <a:endParaRPr lang="cs-CZ" sz="2600" dirty="0">
              <a:cs typeface="Arial" charset="0"/>
            </a:endParaRPr>
          </a:p>
          <a:p>
            <a:pPr marL="495300" indent="-495300">
              <a:buFont typeface="Wingdings" pitchFamily="2" charset="2"/>
              <a:buAutoNum type="arabicPeriod"/>
            </a:pPr>
            <a:r>
              <a:rPr lang="cs-CZ" sz="2600" dirty="0">
                <a:cs typeface="Arial" charset="0"/>
              </a:rPr>
              <a:t>A</a:t>
            </a:r>
            <a:r>
              <a:rPr lang="en-US" sz="2600" dirty="0">
                <a:cs typeface="Arial" charset="0"/>
              </a:rPr>
              <a:t>’ → </a:t>
            </a:r>
            <a:r>
              <a:rPr lang="el-GR" sz="2600" dirty="0">
                <a:latin typeface="Times New Roman" pitchFamily="18" charset="0"/>
                <a:cs typeface="Times New Roman" pitchFamily="18" charset="0"/>
              </a:rPr>
              <a:t>Λ</a:t>
            </a:r>
          </a:p>
          <a:p>
            <a:pPr marL="495300" indent="-495300">
              <a:buFont typeface="Wingdings" pitchFamily="2" charset="2"/>
              <a:buAutoNum type="arabicPeriod"/>
            </a:pPr>
            <a:r>
              <a:rPr lang="cs-CZ" sz="2600" dirty="0"/>
              <a:t>M </a:t>
            </a:r>
            <a:r>
              <a:rPr lang="cs-CZ" sz="2600" dirty="0">
                <a:cs typeface="Arial" charset="0"/>
              </a:rPr>
              <a:t>→ PM</a:t>
            </a:r>
            <a:r>
              <a:rPr lang="en-US" sz="2600" dirty="0">
                <a:cs typeface="Arial" charset="0"/>
              </a:rPr>
              <a:t>’</a:t>
            </a:r>
            <a:endParaRPr lang="cs-CZ" sz="2600" dirty="0">
              <a:cs typeface="Arial" charset="0"/>
            </a:endParaRPr>
          </a:p>
          <a:p>
            <a:pPr marL="495300" indent="-495300">
              <a:buFont typeface="Wingdings" pitchFamily="2" charset="2"/>
              <a:buAutoNum type="arabicPeriod"/>
            </a:pPr>
            <a:r>
              <a:rPr lang="cs-CZ" sz="2600" dirty="0"/>
              <a:t>M</a:t>
            </a:r>
            <a:r>
              <a:rPr lang="en-US" sz="2600" dirty="0"/>
              <a:t>’</a:t>
            </a:r>
            <a:r>
              <a:rPr lang="cs-CZ" sz="2600" dirty="0"/>
              <a:t> </a:t>
            </a:r>
            <a:r>
              <a:rPr lang="cs-CZ" sz="2600" dirty="0">
                <a:cs typeface="Arial" charset="0"/>
              </a:rPr>
              <a:t>→ </a:t>
            </a:r>
            <a:r>
              <a:rPr lang="cs-CZ" sz="2600" b="1" dirty="0">
                <a:solidFill>
                  <a:schemeClr val="accent2"/>
                </a:solidFill>
                <a:cs typeface="Arial" charset="0"/>
              </a:rPr>
              <a:t>*</a:t>
            </a:r>
            <a:r>
              <a:rPr lang="cs-CZ" sz="2600" dirty="0">
                <a:cs typeface="Arial" charset="0"/>
              </a:rPr>
              <a:t> PM</a:t>
            </a:r>
            <a:r>
              <a:rPr lang="en-US" sz="2600" dirty="0">
                <a:cs typeface="Arial" charset="0"/>
              </a:rPr>
              <a:t>’</a:t>
            </a:r>
          </a:p>
          <a:p>
            <a:pPr marL="495300" indent="-495300">
              <a:buFont typeface="Wingdings" pitchFamily="2" charset="2"/>
              <a:buAutoNum type="arabicPeriod"/>
            </a:pPr>
            <a:r>
              <a:rPr lang="cs-CZ" sz="2600" dirty="0">
                <a:cs typeface="Arial" charset="0"/>
              </a:rPr>
              <a:t>M</a:t>
            </a:r>
            <a:r>
              <a:rPr lang="en-US" sz="2600" dirty="0">
                <a:cs typeface="Arial" charset="0"/>
              </a:rPr>
              <a:t>’ → </a:t>
            </a:r>
            <a:r>
              <a:rPr lang="el-GR" sz="2600" dirty="0">
                <a:latin typeface="Times New Roman" pitchFamily="18" charset="0"/>
                <a:cs typeface="Times New Roman" pitchFamily="18" charset="0"/>
              </a:rPr>
              <a:t>Λ</a:t>
            </a:r>
            <a:endParaRPr lang="cs-CZ" sz="2600" dirty="0">
              <a:cs typeface="Arial" charset="0"/>
            </a:endParaRPr>
          </a:p>
          <a:p>
            <a:pPr marL="495300" indent="-495300">
              <a:buFont typeface="Wingdings" pitchFamily="2" charset="2"/>
              <a:buAutoNum type="arabicPeriod"/>
            </a:pPr>
            <a:r>
              <a:rPr lang="cs-CZ" sz="2600" dirty="0"/>
              <a:t>P </a:t>
            </a:r>
            <a:r>
              <a:rPr lang="cs-CZ" sz="2600" dirty="0">
                <a:cs typeface="Arial" charset="0"/>
              </a:rPr>
              <a:t>→ </a:t>
            </a:r>
            <a:r>
              <a:rPr lang="cs-CZ" sz="2600" b="1" dirty="0">
                <a:solidFill>
                  <a:schemeClr val="accent2"/>
                </a:solidFill>
                <a:cs typeface="Arial" charset="0"/>
              </a:rPr>
              <a:t>(</a:t>
            </a:r>
            <a:r>
              <a:rPr lang="cs-CZ" sz="2600" dirty="0">
                <a:cs typeface="Arial" charset="0"/>
              </a:rPr>
              <a:t> </a:t>
            </a:r>
            <a:r>
              <a:rPr lang="en-US" sz="2600" dirty="0">
                <a:cs typeface="Arial" charset="0"/>
              </a:rPr>
              <a:t>A</a:t>
            </a:r>
            <a:r>
              <a:rPr lang="cs-CZ" sz="2600" dirty="0">
                <a:cs typeface="Arial" charset="0"/>
              </a:rPr>
              <a:t> </a:t>
            </a:r>
            <a:r>
              <a:rPr lang="cs-CZ" sz="2600" b="1" dirty="0">
                <a:solidFill>
                  <a:schemeClr val="accent2"/>
                </a:solidFill>
                <a:cs typeface="Arial" charset="0"/>
              </a:rPr>
              <a:t>)</a:t>
            </a:r>
          </a:p>
          <a:p>
            <a:pPr marL="495300" indent="-495300">
              <a:buFont typeface="Wingdings" pitchFamily="2" charset="2"/>
              <a:buAutoNum type="arabicPeriod"/>
            </a:pPr>
            <a:r>
              <a:rPr lang="cs-CZ" sz="2600" dirty="0"/>
              <a:t>P </a:t>
            </a:r>
            <a:r>
              <a:rPr lang="cs-CZ" sz="2600" dirty="0">
                <a:cs typeface="Arial" charset="0"/>
              </a:rPr>
              <a:t>→ </a:t>
            </a:r>
            <a:r>
              <a:rPr lang="cs-CZ" sz="2600" b="1" dirty="0">
                <a:solidFill>
                  <a:schemeClr val="accent2"/>
                </a:solidFill>
                <a:cs typeface="Arial" charset="0"/>
              </a:rPr>
              <a:t>lit</a:t>
            </a:r>
          </a:p>
        </p:txBody>
      </p:sp>
      <p:sp>
        <p:nvSpPr>
          <p:cNvPr id="8" name="AutoShape 372">
            <a:extLst>
              <a:ext uri="{FF2B5EF4-FFF2-40B4-BE49-F238E27FC236}">
                <a16:creationId xmlns:a16="http://schemas.microsoft.com/office/drawing/2014/main" id="{18F55898-E671-CD4E-1108-BC5DF7FDB8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01581" y="4317479"/>
            <a:ext cx="2517299" cy="456073"/>
          </a:xfrm>
          <a:prstGeom prst="wedgeRoundRectCallout">
            <a:avLst>
              <a:gd name="adj1" fmla="val -62050"/>
              <a:gd name="adj2" fmla="val -12722"/>
              <a:gd name="adj3" fmla="val 16667"/>
            </a:avLst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Empty string, sometimes</a:t>
            </a:r>
            <a:r>
              <a:rPr lang="el-GR" sz="1600" dirty="0">
                <a:solidFill>
                  <a:schemeClr val="bg1"/>
                </a:solidFill>
              </a:rPr>
              <a:t> ε</a:t>
            </a:r>
            <a:r>
              <a:rPr lang="en-US" sz="1600" dirty="0">
                <a:solidFill>
                  <a:schemeClr val="bg1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0847471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 err="1"/>
              <a:t>Recursive-descent</a:t>
            </a:r>
            <a:r>
              <a:rPr lang="cs-CZ" dirty="0"/>
              <a:t> </a:t>
            </a:r>
            <a:r>
              <a:rPr lang="cs-CZ" dirty="0" err="1"/>
              <a:t>parsing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12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157194" y="902394"/>
            <a:ext cx="786268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</a:pPr>
            <a:r>
              <a:rPr lang="cs-CZ" sz="2000" dirty="0" err="1">
                <a:latin typeface="Arial" pitchFamily="34"/>
                <a:cs typeface="Arial" pitchFamily="34"/>
              </a:rPr>
              <a:t>Implement</a:t>
            </a:r>
            <a:r>
              <a:rPr lang="cs-CZ" sz="2000" dirty="0">
                <a:latin typeface="Arial" pitchFamily="34"/>
                <a:cs typeface="Arial" pitchFamily="34"/>
              </a:rPr>
              <a:t> </a:t>
            </a:r>
            <a:r>
              <a:rPr lang="cs-CZ" sz="2000" b="1" dirty="0" err="1">
                <a:latin typeface="Arial" pitchFamily="34"/>
                <a:cs typeface="Arial" pitchFamily="34"/>
              </a:rPr>
              <a:t>one</a:t>
            </a:r>
            <a:r>
              <a:rPr lang="cs-CZ" sz="2000" b="1" dirty="0">
                <a:latin typeface="Arial" pitchFamily="34"/>
                <a:cs typeface="Arial" pitchFamily="34"/>
              </a:rPr>
              <a:t> </a:t>
            </a:r>
            <a:r>
              <a:rPr lang="cs-CZ" sz="2000" b="1" dirty="0" err="1">
                <a:latin typeface="Arial" pitchFamily="34"/>
                <a:cs typeface="Arial" pitchFamily="34"/>
              </a:rPr>
              <a:t>function</a:t>
            </a:r>
            <a:r>
              <a:rPr lang="cs-CZ" sz="2000" b="1" dirty="0">
                <a:latin typeface="Arial" pitchFamily="34"/>
                <a:cs typeface="Arial" pitchFamily="34"/>
              </a:rPr>
              <a:t> </a:t>
            </a:r>
            <a:r>
              <a:rPr lang="cs-CZ" sz="2000" b="1" dirty="0" err="1">
                <a:latin typeface="Arial" pitchFamily="34"/>
                <a:cs typeface="Arial" pitchFamily="34"/>
              </a:rPr>
              <a:t>for</a:t>
            </a:r>
            <a:r>
              <a:rPr lang="cs-CZ" sz="2000" b="1" dirty="0">
                <a:latin typeface="Arial" pitchFamily="34"/>
                <a:cs typeface="Arial" pitchFamily="34"/>
              </a:rPr>
              <a:t> </a:t>
            </a:r>
            <a:r>
              <a:rPr lang="cs-CZ" sz="2000" b="1" dirty="0" err="1">
                <a:latin typeface="Arial" pitchFamily="34"/>
                <a:cs typeface="Arial" pitchFamily="34"/>
              </a:rPr>
              <a:t>each</a:t>
            </a:r>
            <a:r>
              <a:rPr lang="cs-CZ" sz="2000" b="1" dirty="0">
                <a:latin typeface="Arial" pitchFamily="34"/>
                <a:cs typeface="Arial" pitchFamily="34"/>
              </a:rPr>
              <a:t> non-</a:t>
            </a:r>
            <a:r>
              <a:rPr lang="cs-CZ" sz="2000" b="1" dirty="0" err="1">
                <a:latin typeface="Arial" pitchFamily="34"/>
                <a:cs typeface="Arial" pitchFamily="34"/>
              </a:rPr>
              <a:t>terminal</a:t>
            </a:r>
            <a:r>
              <a:rPr lang="cs-CZ" sz="2000" dirty="0">
                <a:latin typeface="Arial" pitchFamily="34"/>
                <a:cs typeface="Arial" pitchFamily="34"/>
              </a:rPr>
              <a:t> </a:t>
            </a:r>
          </a:p>
          <a:p>
            <a:pPr>
              <a:buSzPct val="100000"/>
            </a:pPr>
            <a:r>
              <a:rPr lang="cs-CZ" sz="2000" dirty="0" err="1">
                <a:latin typeface="Arial" pitchFamily="34"/>
                <a:cs typeface="Arial" pitchFamily="34"/>
              </a:rPr>
              <a:t>The</a:t>
            </a:r>
            <a:r>
              <a:rPr lang="cs-CZ" sz="2000" dirty="0">
                <a:latin typeface="Arial" pitchFamily="34"/>
                <a:cs typeface="Arial" pitchFamily="34"/>
              </a:rPr>
              <a:t> </a:t>
            </a:r>
            <a:r>
              <a:rPr lang="cs-CZ" sz="2000" dirty="0" err="1">
                <a:latin typeface="Arial" pitchFamily="34"/>
                <a:cs typeface="Arial" pitchFamily="34"/>
              </a:rPr>
              <a:t>function</a:t>
            </a:r>
            <a:r>
              <a:rPr lang="cs-CZ" sz="2000" dirty="0">
                <a:latin typeface="Arial" pitchFamily="34"/>
                <a:cs typeface="Arial" pitchFamily="34"/>
              </a:rPr>
              <a:t> </a:t>
            </a:r>
            <a:r>
              <a:rPr lang="cs-CZ" sz="2000" dirty="0" err="1">
                <a:latin typeface="Arial" pitchFamily="34"/>
                <a:cs typeface="Arial" pitchFamily="34"/>
              </a:rPr>
              <a:t>does</a:t>
            </a:r>
            <a:r>
              <a:rPr lang="cs-CZ" sz="2000" dirty="0">
                <a:latin typeface="Arial" pitchFamily="34"/>
                <a:cs typeface="Arial" pitchFamily="34"/>
              </a:rPr>
              <a:t> </a:t>
            </a:r>
            <a:r>
              <a:rPr lang="cs-CZ" sz="2000" dirty="0" err="1">
                <a:latin typeface="Arial" pitchFamily="34"/>
                <a:cs typeface="Arial" pitchFamily="34"/>
              </a:rPr>
              <a:t>two</a:t>
            </a:r>
            <a:r>
              <a:rPr lang="cs-CZ" sz="2000" dirty="0">
                <a:latin typeface="Arial" pitchFamily="34"/>
                <a:cs typeface="Arial" pitchFamily="34"/>
              </a:rPr>
              <a:t> </a:t>
            </a:r>
            <a:r>
              <a:rPr lang="cs-CZ" sz="2000" dirty="0" err="1">
                <a:latin typeface="Arial" pitchFamily="34"/>
                <a:cs typeface="Arial" pitchFamily="34"/>
              </a:rPr>
              <a:t>things</a:t>
            </a:r>
            <a:r>
              <a:rPr lang="cs-CZ" sz="2000" dirty="0">
                <a:latin typeface="Arial" pitchFamily="34"/>
                <a:cs typeface="Arial" pitchFamily="34"/>
              </a:rPr>
              <a:t>:</a:t>
            </a:r>
          </a:p>
          <a:p>
            <a:pPr lvl="1">
              <a:buSzPct val="100000"/>
            </a:pPr>
            <a:r>
              <a:rPr lang="cs-CZ" sz="1600" dirty="0" err="1">
                <a:latin typeface="Arial" pitchFamily="34"/>
                <a:cs typeface="Arial" pitchFamily="34"/>
              </a:rPr>
              <a:t>Decide</a:t>
            </a:r>
            <a:r>
              <a:rPr lang="cs-CZ" sz="1600" dirty="0">
                <a:latin typeface="Arial" pitchFamily="34"/>
                <a:cs typeface="Arial" pitchFamily="34"/>
              </a:rPr>
              <a:t> </a:t>
            </a:r>
            <a:r>
              <a:rPr lang="cs-CZ" sz="1600" b="1" dirty="0" err="1">
                <a:latin typeface="Arial" pitchFamily="34"/>
                <a:cs typeface="Arial" pitchFamily="34"/>
              </a:rPr>
              <a:t>what</a:t>
            </a:r>
            <a:r>
              <a:rPr lang="cs-CZ" sz="1600" b="1" dirty="0">
                <a:latin typeface="Arial" pitchFamily="34"/>
                <a:cs typeface="Arial" pitchFamily="34"/>
              </a:rPr>
              <a:t> </a:t>
            </a:r>
            <a:r>
              <a:rPr lang="cs-CZ" sz="1600" b="1" dirty="0" err="1">
                <a:latin typeface="Arial" pitchFamily="34"/>
                <a:cs typeface="Arial" pitchFamily="34"/>
              </a:rPr>
              <a:t>production</a:t>
            </a:r>
            <a:r>
              <a:rPr lang="cs-CZ" sz="1600" b="1" dirty="0">
                <a:latin typeface="Arial" pitchFamily="34"/>
                <a:cs typeface="Arial" pitchFamily="34"/>
              </a:rPr>
              <a:t> </a:t>
            </a:r>
            <a:r>
              <a:rPr lang="cs-CZ" sz="1600" dirty="0" err="1">
                <a:latin typeface="Arial" pitchFamily="34"/>
                <a:cs typeface="Arial" pitchFamily="34"/>
              </a:rPr>
              <a:t>will</a:t>
            </a:r>
            <a:r>
              <a:rPr lang="cs-CZ" sz="1600" dirty="0">
                <a:latin typeface="Arial" pitchFamily="34"/>
                <a:cs typeface="Arial" pitchFamily="34"/>
              </a:rPr>
              <a:t> </a:t>
            </a:r>
            <a:r>
              <a:rPr lang="cs-CZ" sz="1600" dirty="0" err="1">
                <a:latin typeface="Arial" pitchFamily="34"/>
                <a:cs typeface="Arial" pitchFamily="34"/>
              </a:rPr>
              <a:t>be</a:t>
            </a:r>
            <a:r>
              <a:rPr lang="cs-CZ" sz="1600" dirty="0">
                <a:latin typeface="Arial" pitchFamily="34"/>
                <a:cs typeface="Arial" pitchFamily="34"/>
              </a:rPr>
              <a:t> </a:t>
            </a:r>
            <a:r>
              <a:rPr lang="cs-CZ" sz="1600" dirty="0" err="1">
                <a:latin typeface="Arial" pitchFamily="34"/>
                <a:cs typeface="Arial" pitchFamily="34"/>
              </a:rPr>
              <a:t>used</a:t>
            </a:r>
            <a:r>
              <a:rPr lang="cs-CZ" sz="1600" dirty="0">
                <a:latin typeface="Arial" pitchFamily="34"/>
                <a:cs typeface="Arial" pitchFamily="34"/>
              </a:rPr>
              <a:t> (</a:t>
            </a:r>
            <a:r>
              <a:rPr lang="cs-CZ" sz="1600" dirty="0" err="1">
                <a:latin typeface="Arial" pitchFamily="34"/>
                <a:cs typeface="Arial" pitchFamily="34"/>
              </a:rPr>
              <a:t>the</a:t>
            </a:r>
            <a:r>
              <a:rPr lang="cs-CZ" sz="1600" dirty="0">
                <a:latin typeface="Arial" pitchFamily="34"/>
                <a:cs typeface="Arial" pitchFamily="34"/>
              </a:rPr>
              <a:t> </a:t>
            </a:r>
            <a:r>
              <a:rPr lang="cs-CZ" sz="1600" dirty="0" err="1">
                <a:latin typeface="Arial" pitchFamily="34"/>
                <a:cs typeface="Arial" pitchFamily="34"/>
              </a:rPr>
              <a:t>expansions</a:t>
            </a:r>
            <a:r>
              <a:rPr lang="cs-CZ" sz="1600" dirty="0">
                <a:latin typeface="Arial" pitchFamily="34"/>
                <a:cs typeface="Arial" pitchFamily="34"/>
              </a:rPr>
              <a:t> on </a:t>
            </a:r>
            <a:r>
              <a:rPr lang="cs-CZ" sz="1600" dirty="0" err="1">
                <a:latin typeface="Arial" pitchFamily="34"/>
                <a:cs typeface="Arial" pitchFamily="34"/>
              </a:rPr>
              <a:t>the</a:t>
            </a:r>
            <a:r>
              <a:rPr lang="cs-CZ" sz="1600" dirty="0">
                <a:latin typeface="Arial" pitchFamily="34"/>
                <a:cs typeface="Arial" pitchFamily="34"/>
              </a:rPr>
              <a:t> </a:t>
            </a:r>
            <a:r>
              <a:rPr lang="cs-CZ" sz="1600" dirty="0" err="1">
                <a:latin typeface="Arial" pitchFamily="34"/>
                <a:cs typeface="Arial" pitchFamily="34"/>
              </a:rPr>
              <a:t>right</a:t>
            </a:r>
            <a:r>
              <a:rPr lang="cs-CZ" sz="1600" dirty="0">
                <a:latin typeface="Arial" pitchFamily="34"/>
                <a:cs typeface="Arial" pitchFamily="34"/>
              </a:rPr>
              <a:t> </a:t>
            </a:r>
            <a:r>
              <a:rPr lang="cs-CZ" sz="1600" dirty="0" err="1">
                <a:latin typeface="Arial" pitchFamily="34"/>
                <a:cs typeface="Arial" pitchFamily="34"/>
              </a:rPr>
              <a:t>side</a:t>
            </a:r>
            <a:r>
              <a:rPr lang="cs-CZ" sz="1600" dirty="0">
                <a:latin typeface="Arial" pitchFamily="34"/>
                <a:cs typeface="Arial" pitchFamily="34"/>
              </a:rPr>
              <a:t>) </a:t>
            </a:r>
            <a:r>
              <a:rPr lang="cs-CZ" sz="1600" b="1" dirty="0" err="1">
                <a:latin typeface="Arial" pitchFamily="34"/>
                <a:cs typeface="Arial" pitchFamily="34"/>
              </a:rPr>
              <a:t>based</a:t>
            </a:r>
            <a:r>
              <a:rPr lang="cs-CZ" sz="1600" b="1" dirty="0">
                <a:latin typeface="Arial" pitchFamily="34"/>
                <a:cs typeface="Arial" pitchFamily="34"/>
              </a:rPr>
              <a:t> on </a:t>
            </a:r>
            <a:r>
              <a:rPr lang="cs-CZ" sz="1600" b="1" dirty="0" err="1">
                <a:latin typeface="Arial" pitchFamily="34"/>
                <a:cs typeface="Arial" pitchFamily="34"/>
              </a:rPr>
              <a:t>look-ahead</a:t>
            </a:r>
            <a:r>
              <a:rPr lang="cs-CZ" sz="1600" b="1" dirty="0">
                <a:latin typeface="Arial" pitchFamily="34"/>
                <a:cs typeface="Arial" pitchFamily="34"/>
              </a:rPr>
              <a:t> </a:t>
            </a:r>
            <a:r>
              <a:rPr lang="cs-CZ" sz="1600" dirty="0">
                <a:latin typeface="Arial" pitchFamily="34"/>
                <a:cs typeface="Arial" pitchFamily="34"/>
              </a:rPr>
              <a:t>(</a:t>
            </a:r>
            <a:r>
              <a:rPr lang="cs-CZ" sz="1600" dirty="0" err="1">
                <a:latin typeface="Arial" pitchFamily="34"/>
                <a:cs typeface="Arial" pitchFamily="34"/>
              </a:rPr>
              <a:t>constant</a:t>
            </a:r>
            <a:r>
              <a:rPr lang="cs-CZ" sz="1600" dirty="0">
                <a:latin typeface="Arial" pitchFamily="34"/>
                <a:cs typeface="Arial" pitchFamily="34"/>
              </a:rPr>
              <a:t> </a:t>
            </a:r>
            <a:r>
              <a:rPr lang="cs-CZ" sz="1600" dirty="0" err="1">
                <a:latin typeface="Arial" pitchFamily="34"/>
                <a:cs typeface="Arial" pitchFamily="34"/>
              </a:rPr>
              <a:t>number</a:t>
            </a:r>
            <a:r>
              <a:rPr lang="cs-CZ" sz="1600" dirty="0">
                <a:latin typeface="Arial" pitchFamily="34"/>
                <a:cs typeface="Arial" pitchFamily="34"/>
              </a:rPr>
              <a:t> </a:t>
            </a:r>
            <a:r>
              <a:rPr lang="cs-CZ" sz="1600" dirty="0" err="1">
                <a:latin typeface="Arial" pitchFamily="34"/>
                <a:cs typeface="Arial" pitchFamily="34"/>
              </a:rPr>
              <a:t>of</a:t>
            </a:r>
            <a:r>
              <a:rPr lang="cs-CZ" sz="1600" dirty="0">
                <a:latin typeface="Arial" pitchFamily="34"/>
                <a:cs typeface="Arial" pitchFamily="34"/>
              </a:rPr>
              <a:t> </a:t>
            </a:r>
            <a:r>
              <a:rPr lang="cs-CZ" sz="1600" dirty="0" err="1">
                <a:latin typeface="Arial" pitchFamily="34"/>
                <a:cs typeface="Arial" pitchFamily="34"/>
              </a:rPr>
              <a:t>tokens</a:t>
            </a:r>
            <a:r>
              <a:rPr lang="cs-CZ" sz="1600" dirty="0">
                <a:latin typeface="Arial" pitchFamily="34"/>
                <a:cs typeface="Arial" pitchFamily="34"/>
              </a:rPr>
              <a:t> to </a:t>
            </a:r>
            <a:r>
              <a:rPr lang="cs-CZ" sz="1600" dirty="0" err="1">
                <a:latin typeface="Arial" pitchFamily="34"/>
                <a:cs typeface="Arial" pitchFamily="34"/>
              </a:rPr>
              <a:t>follow</a:t>
            </a:r>
            <a:r>
              <a:rPr lang="cs-CZ" sz="1600" dirty="0">
                <a:latin typeface="Arial" pitchFamily="34"/>
                <a:cs typeface="Arial" pitchFamily="34"/>
              </a:rPr>
              <a:t>)</a:t>
            </a:r>
          </a:p>
          <a:p>
            <a:pPr lvl="1">
              <a:buSzPct val="100000"/>
            </a:pPr>
            <a:r>
              <a:rPr lang="cs-CZ" sz="1600" dirty="0" err="1">
                <a:latin typeface="Arial" pitchFamily="34"/>
                <a:cs typeface="Arial" pitchFamily="34"/>
              </a:rPr>
              <a:t>Recursivelly</a:t>
            </a:r>
            <a:r>
              <a:rPr lang="cs-CZ" sz="1600" dirty="0">
                <a:latin typeface="Arial" pitchFamily="34"/>
                <a:cs typeface="Arial" pitchFamily="34"/>
              </a:rPr>
              <a:t> </a:t>
            </a:r>
            <a:r>
              <a:rPr lang="cs-CZ" sz="1600" dirty="0" err="1">
                <a:latin typeface="Arial" pitchFamily="34"/>
                <a:cs typeface="Arial" pitchFamily="34"/>
              </a:rPr>
              <a:t>process</a:t>
            </a:r>
            <a:r>
              <a:rPr lang="cs-CZ" sz="1600" dirty="0">
                <a:latin typeface="Arial" pitchFamily="34"/>
                <a:cs typeface="Arial" pitchFamily="34"/>
              </a:rPr>
              <a:t> </a:t>
            </a:r>
            <a:r>
              <a:rPr lang="cs-CZ" sz="1600" dirty="0" err="1">
                <a:latin typeface="Arial" pitchFamily="34"/>
                <a:cs typeface="Arial" pitchFamily="34"/>
              </a:rPr>
              <a:t>the</a:t>
            </a:r>
            <a:r>
              <a:rPr lang="cs-CZ" sz="1600" dirty="0">
                <a:latin typeface="Arial" pitchFamily="34"/>
                <a:cs typeface="Arial" pitchFamily="34"/>
              </a:rPr>
              <a:t> </a:t>
            </a:r>
            <a:r>
              <a:rPr lang="cs-CZ" sz="1600" dirty="0" err="1">
                <a:latin typeface="Arial" pitchFamily="34"/>
                <a:cs typeface="Arial" pitchFamily="34"/>
              </a:rPr>
              <a:t>terminals</a:t>
            </a:r>
            <a:r>
              <a:rPr lang="cs-CZ" sz="1600" dirty="0">
                <a:latin typeface="Arial" pitchFamily="34"/>
                <a:cs typeface="Arial" pitchFamily="34"/>
              </a:rPr>
              <a:t> and non-</a:t>
            </a:r>
            <a:r>
              <a:rPr lang="cs-CZ" sz="1600" dirty="0" err="1">
                <a:latin typeface="Arial" pitchFamily="34"/>
                <a:cs typeface="Arial" pitchFamily="34"/>
              </a:rPr>
              <a:t>terminals</a:t>
            </a:r>
            <a:r>
              <a:rPr lang="cs-CZ" sz="1600" dirty="0">
                <a:latin typeface="Arial" pitchFamily="34"/>
                <a:cs typeface="Arial" pitchFamily="34"/>
              </a:rPr>
              <a:t> </a:t>
            </a:r>
            <a:r>
              <a:rPr lang="cs-CZ" sz="1600" dirty="0" err="1">
                <a:latin typeface="Arial" pitchFamily="34"/>
                <a:cs typeface="Arial" pitchFamily="34"/>
              </a:rPr>
              <a:t>from</a:t>
            </a:r>
            <a:r>
              <a:rPr lang="cs-CZ" sz="1600" dirty="0">
                <a:latin typeface="Arial" pitchFamily="34"/>
                <a:cs typeface="Arial" pitchFamily="34"/>
              </a:rPr>
              <a:t> </a:t>
            </a:r>
            <a:r>
              <a:rPr lang="cs-CZ" sz="1600" dirty="0" err="1">
                <a:latin typeface="Arial" pitchFamily="34"/>
                <a:cs typeface="Arial" pitchFamily="34"/>
              </a:rPr>
              <a:t>the</a:t>
            </a:r>
            <a:r>
              <a:rPr lang="cs-CZ" sz="1600" dirty="0">
                <a:latin typeface="Arial" pitchFamily="34"/>
                <a:cs typeface="Arial" pitchFamily="34"/>
              </a:rPr>
              <a:t> </a:t>
            </a:r>
            <a:r>
              <a:rPr lang="cs-CZ" sz="1600" dirty="0" err="1">
                <a:latin typeface="Arial" pitchFamily="34"/>
                <a:cs typeface="Arial" pitchFamily="34"/>
              </a:rPr>
              <a:t>right</a:t>
            </a:r>
            <a:r>
              <a:rPr lang="cs-CZ" sz="1600" dirty="0">
                <a:latin typeface="Arial" pitchFamily="34"/>
                <a:cs typeface="Arial" pitchFamily="34"/>
              </a:rPr>
              <a:t> </a:t>
            </a:r>
            <a:r>
              <a:rPr lang="cs-CZ" sz="1600" dirty="0" err="1">
                <a:latin typeface="Arial" pitchFamily="34"/>
                <a:cs typeface="Arial" pitchFamily="34"/>
              </a:rPr>
              <a:t>side</a:t>
            </a:r>
            <a:endParaRPr lang="cs-CZ" sz="1600" dirty="0">
              <a:latin typeface="Arial" pitchFamily="34"/>
              <a:cs typeface="Arial" pitchFamily="34"/>
            </a:endParaRPr>
          </a:p>
          <a:p>
            <a:pPr lvl="2">
              <a:buSzPct val="100000"/>
            </a:pPr>
            <a:r>
              <a:rPr lang="cs-CZ" sz="1200" dirty="0" err="1">
                <a:latin typeface="Arial" pitchFamily="34"/>
                <a:cs typeface="Arial" pitchFamily="34"/>
              </a:rPr>
              <a:t>terminals</a:t>
            </a:r>
            <a:r>
              <a:rPr lang="cs-CZ" sz="1200" dirty="0">
                <a:latin typeface="Arial" pitchFamily="34"/>
                <a:cs typeface="Arial" pitchFamily="34"/>
              </a:rPr>
              <a:t> -&gt; </a:t>
            </a:r>
            <a:r>
              <a:rPr lang="cs-CZ" sz="1200" dirty="0" err="1">
                <a:latin typeface="Arial" pitchFamily="34"/>
                <a:cs typeface="Arial" pitchFamily="34"/>
              </a:rPr>
              <a:t>check</a:t>
            </a:r>
            <a:r>
              <a:rPr lang="cs-CZ" sz="1200" dirty="0">
                <a:latin typeface="Arial" pitchFamily="34"/>
                <a:cs typeface="Arial" pitchFamily="34"/>
              </a:rPr>
              <a:t> </a:t>
            </a:r>
            <a:r>
              <a:rPr lang="cs-CZ" sz="1200" dirty="0" err="1">
                <a:latin typeface="Arial" pitchFamily="34"/>
                <a:cs typeface="Arial" pitchFamily="34"/>
              </a:rPr>
              <a:t>if</a:t>
            </a:r>
            <a:r>
              <a:rPr lang="cs-CZ" sz="1200" dirty="0">
                <a:latin typeface="Arial" pitchFamily="34"/>
                <a:cs typeface="Arial" pitchFamily="34"/>
              </a:rPr>
              <a:t> </a:t>
            </a:r>
            <a:r>
              <a:rPr lang="cs-CZ" sz="1200" dirty="0" err="1">
                <a:latin typeface="Arial" pitchFamily="34"/>
                <a:cs typeface="Arial" pitchFamily="34"/>
              </a:rPr>
              <a:t>the</a:t>
            </a:r>
            <a:r>
              <a:rPr lang="cs-CZ" sz="1200" dirty="0">
                <a:latin typeface="Arial" pitchFamily="34"/>
                <a:cs typeface="Arial" pitchFamily="34"/>
              </a:rPr>
              <a:t> </a:t>
            </a:r>
            <a:r>
              <a:rPr lang="cs-CZ" sz="1200" dirty="0" err="1">
                <a:latin typeface="Arial" pitchFamily="34"/>
                <a:cs typeface="Arial" pitchFamily="34"/>
              </a:rPr>
              <a:t>terminal</a:t>
            </a:r>
            <a:r>
              <a:rPr lang="cs-CZ" sz="1200" dirty="0">
                <a:latin typeface="Arial" pitchFamily="34"/>
                <a:cs typeface="Arial" pitchFamily="34"/>
              </a:rPr>
              <a:t> </a:t>
            </a:r>
            <a:r>
              <a:rPr lang="cs-CZ" sz="1200" dirty="0" err="1">
                <a:latin typeface="Arial" pitchFamily="34"/>
                <a:cs typeface="Arial" pitchFamily="34"/>
              </a:rPr>
              <a:t>is</a:t>
            </a:r>
            <a:r>
              <a:rPr lang="cs-CZ" sz="1200" dirty="0">
                <a:latin typeface="Arial" pitchFamily="34"/>
                <a:cs typeface="Arial" pitchFamily="34"/>
              </a:rPr>
              <a:t> </a:t>
            </a:r>
            <a:r>
              <a:rPr lang="cs-CZ" sz="1200" dirty="0" err="1">
                <a:latin typeface="Arial" pitchFamily="34"/>
                <a:cs typeface="Arial" pitchFamily="34"/>
              </a:rPr>
              <a:t>the</a:t>
            </a:r>
            <a:r>
              <a:rPr lang="cs-CZ" sz="1200" dirty="0">
                <a:latin typeface="Arial" pitchFamily="34"/>
                <a:cs typeface="Arial" pitchFamily="34"/>
              </a:rPr>
              <a:t> </a:t>
            </a:r>
            <a:r>
              <a:rPr lang="cs-CZ" sz="1200" dirty="0" err="1">
                <a:latin typeface="Arial" pitchFamily="34"/>
                <a:cs typeface="Arial" pitchFamily="34"/>
              </a:rPr>
              <a:t>same</a:t>
            </a:r>
            <a:r>
              <a:rPr lang="cs-CZ" sz="1200" dirty="0">
                <a:latin typeface="Arial" pitchFamily="34"/>
                <a:cs typeface="Arial" pitchFamily="34"/>
              </a:rPr>
              <a:t> </a:t>
            </a:r>
            <a:r>
              <a:rPr lang="cs-CZ" sz="1200" dirty="0" err="1">
                <a:latin typeface="Arial" pitchFamily="34"/>
                <a:cs typeface="Arial" pitchFamily="34"/>
              </a:rPr>
              <a:t>with</a:t>
            </a:r>
            <a:r>
              <a:rPr lang="cs-CZ" sz="1200" dirty="0">
                <a:latin typeface="Arial" pitchFamily="34"/>
                <a:cs typeface="Arial" pitchFamily="34"/>
              </a:rPr>
              <a:t> </a:t>
            </a:r>
            <a:r>
              <a:rPr lang="cs-CZ" sz="1200" dirty="0" err="1">
                <a:latin typeface="Arial" pitchFamily="34"/>
                <a:cs typeface="Arial" pitchFamily="34"/>
              </a:rPr>
              <a:t>look-ahead</a:t>
            </a:r>
            <a:r>
              <a:rPr lang="cs-CZ" sz="1200" dirty="0">
                <a:latin typeface="Arial" pitchFamily="34"/>
                <a:cs typeface="Arial" pitchFamily="34"/>
              </a:rPr>
              <a:t> (</a:t>
            </a:r>
            <a:r>
              <a:rPr lang="cs-CZ" sz="1200" dirty="0" err="1">
                <a:latin typeface="Arial" pitchFamily="34"/>
                <a:cs typeface="Arial" pitchFamily="34"/>
              </a:rPr>
              <a:t>next</a:t>
            </a:r>
            <a:r>
              <a:rPr lang="cs-CZ" sz="1200" dirty="0">
                <a:latin typeface="Arial" pitchFamily="34"/>
                <a:cs typeface="Arial" pitchFamily="34"/>
              </a:rPr>
              <a:t> token), </a:t>
            </a:r>
            <a:r>
              <a:rPr lang="cs-CZ" sz="1200" dirty="0" err="1">
                <a:latin typeface="Arial" pitchFamily="34"/>
                <a:cs typeface="Arial" pitchFamily="34"/>
              </a:rPr>
              <a:t>else</a:t>
            </a:r>
            <a:r>
              <a:rPr lang="cs-CZ" sz="1200" dirty="0">
                <a:latin typeface="Arial" pitchFamily="34"/>
                <a:cs typeface="Arial" pitchFamily="34"/>
              </a:rPr>
              <a:t> </a:t>
            </a:r>
            <a:r>
              <a:rPr lang="cs-CZ" sz="1200" dirty="0" err="1">
                <a:latin typeface="Arial" pitchFamily="34"/>
                <a:cs typeface="Arial" pitchFamily="34"/>
              </a:rPr>
              <a:t>error</a:t>
            </a:r>
            <a:endParaRPr lang="cs-CZ" sz="1200" dirty="0">
              <a:latin typeface="Arial" pitchFamily="34"/>
              <a:cs typeface="Arial" pitchFamily="34"/>
            </a:endParaRPr>
          </a:p>
          <a:p>
            <a:pPr lvl="2">
              <a:buSzPct val="100000"/>
            </a:pPr>
            <a:r>
              <a:rPr lang="cs-CZ" sz="1200" dirty="0">
                <a:latin typeface="Arial" pitchFamily="34"/>
                <a:cs typeface="Arial" pitchFamily="34"/>
              </a:rPr>
              <a:t>non-</a:t>
            </a:r>
            <a:r>
              <a:rPr lang="cs-CZ" sz="1200" dirty="0" err="1">
                <a:latin typeface="Arial" pitchFamily="34"/>
                <a:cs typeface="Arial" pitchFamily="34"/>
              </a:rPr>
              <a:t>terminals</a:t>
            </a:r>
            <a:r>
              <a:rPr lang="cs-CZ" sz="1200" dirty="0">
                <a:latin typeface="Arial" pitchFamily="34"/>
                <a:cs typeface="Arial" pitchFamily="34"/>
              </a:rPr>
              <a:t> -&gt; call </a:t>
            </a:r>
            <a:r>
              <a:rPr lang="cs-CZ" sz="1200" dirty="0" err="1">
                <a:latin typeface="Arial" pitchFamily="34"/>
                <a:cs typeface="Arial" pitchFamily="34"/>
              </a:rPr>
              <a:t>their</a:t>
            </a:r>
            <a:r>
              <a:rPr lang="cs-CZ" sz="1200" dirty="0">
                <a:latin typeface="Arial" pitchFamily="34"/>
                <a:cs typeface="Arial" pitchFamily="34"/>
              </a:rPr>
              <a:t> </a:t>
            </a:r>
            <a:r>
              <a:rPr lang="cs-CZ" sz="1200" dirty="0" err="1">
                <a:latin typeface="Arial" pitchFamily="34"/>
                <a:cs typeface="Arial" pitchFamily="34"/>
              </a:rPr>
              <a:t>functions</a:t>
            </a:r>
            <a:endParaRPr lang="en-GB" sz="1200" dirty="0">
              <a:latin typeface="Arial" pitchFamily="34"/>
              <a:cs typeface="Arial" pitchFamily="34"/>
            </a:endParaRPr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14F06C90-F2B1-059F-6010-5525E04239AC}"/>
              </a:ext>
            </a:extLst>
          </p:cNvPr>
          <p:cNvSpPr txBox="1">
            <a:spLocks noChangeArrowheads="1"/>
          </p:cNvSpPr>
          <p:nvPr/>
        </p:nvSpPr>
        <p:spPr>
          <a:xfrm>
            <a:off x="8322578" y="1223169"/>
            <a:ext cx="4038600" cy="441166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95300" indent="-495300">
              <a:buFont typeface="Wingdings" pitchFamily="2" charset="2"/>
              <a:buAutoNum type="arabicPeriod"/>
            </a:pPr>
            <a:r>
              <a:rPr lang="cs-CZ" sz="2600" dirty="0"/>
              <a:t>A </a:t>
            </a:r>
            <a:r>
              <a:rPr lang="cs-CZ" sz="2600" dirty="0">
                <a:cs typeface="Arial" charset="0"/>
              </a:rPr>
              <a:t>→ MA</a:t>
            </a:r>
            <a:r>
              <a:rPr lang="en-US" sz="2600" dirty="0">
                <a:cs typeface="Arial" charset="0"/>
              </a:rPr>
              <a:t>’</a:t>
            </a:r>
            <a:endParaRPr lang="cs-CZ" sz="2600" dirty="0">
              <a:cs typeface="Arial" charset="0"/>
            </a:endParaRPr>
          </a:p>
          <a:p>
            <a:pPr marL="495300" indent="-495300">
              <a:buFont typeface="Wingdings" pitchFamily="2" charset="2"/>
              <a:buAutoNum type="arabicPeriod"/>
            </a:pPr>
            <a:r>
              <a:rPr lang="cs-CZ" sz="2600" dirty="0"/>
              <a:t>A</a:t>
            </a:r>
            <a:r>
              <a:rPr lang="en-US" sz="2600" dirty="0"/>
              <a:t>’</a:t>
            </a:r>
            <a:r>
              <a:rPr lang="cs-CZ" sz="2600" dirty="0"/>
              <a:t> </a:t>
            </a:r>
            <a:r>
              <a:rPr lang="cs-CZ" sz="2600" dirty="0">
                <a:cs typeface="Arial" charset="0"/>
              </a:rPr>
              <a:t>→ </a:t>
            </a:r>
            <a:r>
              <a:rPr lang="cs-CZ" sz="2600" b="1" dirty="0">
                <a:solidFill>
                  <a:schemeClr val="accent2"/>
                </a:solidFill>
                <a:cs typeface="Arial" charset="0"/>
              </a:rPr>
              <a:t>+</a:t>
            </a:r>
            <a:r>
              <a:rPr lang="cs-CZ" sz="2600" dirty="0">
                <a:cs typeface="Arial" charset="0"/>
              </a:rPr>
              <a:t> MA</a:t>
            </a:r>
            <a:r>
              <a:rPr lang="en-US" sz="2600" dirty="0">
                <a:cs typeface="Arial" charset="0"/>
              </a:rPr>
              <a:t>’</a:t>
            </a:r>
            <a:r>
              <a:rPr lang="cs-CZ" sz="2600" dirty="0">
                <a:cs typeface="Arial" charset="0"/>
              </a:rPr>
              <a:t> | </a:t>
            </a:r>
            <a:r>
              <a:rPr lang="el-GR" sz="2600" dirty="0">
                <a:latin typeface="Times New Roman" pitchFamily="18" charset="0"/>
                <a:cs typeface="Times New Roman" pitchFamily="18" charset="0"/>
              </a:rPr>
              <a:t>Λ</a:t>
            </a:r>
            <a:endParaRPr lang="cs-CZ" sz="2600" dirty="0">
              <a:cs typeface="Arial" charset="0"/>
            </a:endParaRPr>
          </a:p>
          <a:p>
            <a:pPr marL="495300" indent="-495300">
              <a:buFont typeface="Wingdings" pitchFamily="2" charset="2"/>
              <a:buAutoNum type="arabicPeriod"/>
            </a:pPr>
            <a:r>
              <a:rPr lang="cs-CZ" sz="2600" dirty="0"/>
              <a:t>M </a:t>
            </a:r>
            <a:r>
              <a:rPr lang="cs-CZ" sz="2600" dirty="0">
                <a:cs typeface="Arial" charset="0"/>
              </a:rPr>
              <a:t>→ PM</a:t>
            </a:r>
            <a:r>
              <a:rPr lang="en-US" sz="2600" dirty="0">
                <a:cs typeface="Arial" charset="0"/>
              </a:rPr>
              <a:t>’</a:t>
            </a:r>
            <a:endParaRPr lang="cs-CZ" sz="2600" dirty="0">
              <a:cs typeface="Arial" charset="0"/>
            </a:endParaRPr>
          </a:p>
          <a:p>
            <a:pPr marL="495300" indent="-495300">
              <a:buFont typeface="Wingdings" pitchFamily="2" charset="2"/>
              <a:buAutoNum type="arabicPeriod"/>
            </a:pPr>
            <a:r>
              <a:rPr lang="cs-CZ" sz="2600" dirty="0"/>
              <a:t>M</a:t>
            </a:r>
            <a:r>
              <a:rPr lang="en-US" sz="2600" dirty="0"/>
              <a:t>’</a:t>
            </a:r>
            <a:r>
              <a:rPr lang="cs-CZ" sz="2600" dirty="0"/>
              <a:t> </a:t>
            </a:r>
            <a:r>
              <a:rPr lang="cs-CZ" sz="2600" dirty="0">
                <a:cs typeface="Arial" charset="0"/>
              </a:rPr>
              <a:t>→ </a:t>
            </a:r>
            <a:r>
              <a:rPr lang="cs-CZ" sz="2600" b="1" dirty="0">
                <a:solidFill>
                  <a:schemeClr val="accent2"/>
                </a:solidFill>
                <a:cs typeface="Arial" charset="0"/>
              </a:rPr>
              <a:t>*</a:t>
            </a:r>
            <a:r>
              <a:rPr lang="cs-CZ" sz="2600" dirty="0">
                <a:cs typeface="Arial" charset="0"/>
              </a:rPr>
              <a:t> PM</a:t>
            </a:r>
            <a:r>
              <a:rPr lang="en-US" sz="2600" dirty="0">
                <a:cs typeface="Arial" charset="0"/>
              </a:rPr>
              <a:t>’</a:t>
            </a:r>
            <a:r>
              <a:rPr lang="cs-CZ" sz="2600" dirty="0">
                <a:cs typeface="Arial" charset="0"/>
              </a:rPr>
              <a:t> | </a:t>
            </a:r>
            <a:r>
              <a:rPr lang="el-GR" sz="2600" dirty="0">
                <a:latin typeface="Times New Roman" pitchFamily="18" charset="0"/>
                <a:cs typeface="Times New Roman" pitchFamily="18" charset="0"/>
              </a:rPr>
              <a:t>Λ</a:t>
            </a:r>
            <a:endParaRPr lang="en-US" sz="2600" dirty="0">
              <a:cs typeface="Arial" charset="0"/>
            </a:endParaRPr>
          </a:p>
          <a:p>
            <a:pPr marL="495300" indent="-495300">
              <a:buFont typeface="Wingdings" pitchFamily="2" charset="2"/>
              <a:buAutoNum type="arabicPeriod"/>
            </a:pPr>
            <a:r>
              <a:rPr lang="cs-CZ" sz="2600" dirty="0"/>
              <a:t>P </a:t>
            </a:r>
            <a:r>
              <a:rPr lang="cs-CZ" sz="2600" dirty="0">
                <a:cs typeface="Arial" charset="0"/>
              </a:rPr>
              <a:t>→ </a:t>
            </a:r>
            <a:r>
              <a:rPr lang="cs-CZ" sz="2600" b="1" dirty="0">
                <a:solidFill>
                  <a:schemeClr val="accent2"/>
                </a:solidFill>
                <a:cs typeface="Arial" charset="0"/>
              </a:rPr>
              <a:t>(</a:t>
            </a:r>
            <a:r>
              <a:rPr lang="cs-CZ" sz="2600" dirty="0">
                <a:cs typeface="Arial" charset="0"/>
              </a:rPr>
              <a:t> </a:t>
            </a:r>
            <a:r>
              <a:rPr lang="en-US" sz="2600" dirty="0">
                <a:cs typeface="Arial" charset="0"/>
              </a:rPr>
              <a:t>A</a:t>
            </a:r>
            <a:r>
              <a:rPr lang="cs-CZ" sz="2600" dirty="0">
                <a:cs typeface="Arial" charset="0"/>
              </a:rPr>
              <a:t> </a:t>
            </a:r>
            <a:r>
              <a:rPr lang="cs-CZ" sz="2600" b="1" dirty="0">
                <a:solidFill>
                  <a:schemeClr val="accent2"/>
                </a:solidFill>
                <a:cs typeface="Arial" charset="0"/>
              </a:rPr>
              <a:t>) </a:t>
            </a:r>
            <a:r>
              <a:rPr lang="cs-CZ" sz="2600" dirty="0">
                <a:cs typeface="Arial" charset="0"/>
              </a:rPr>
              <a:t>|</a:t>
            </a:r>
            <a:r>
              <a:rPr lang="cs-CZ" sz="2600" b="1" dirty="0">
                <a:solidFill>
                  <a:schemeClr val="accent2"/>
                </a:solidFill>
                <a:cs typeface="Arial" charset="0"/>
              </a:rPr>
              <a:t> lit</a:t>
            </a:r>
          </a:p>
          <a:p>
            <a:pPr marL="0" indent="0">
              <a:buNone/>
            </a:pPr>
            <a:endParaRPr lang="cs-CZ" sz="2600" b="1" dirty="0">
              <a:solidFill>
                <a:schemeClr val="accent2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51295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 err="1"/>
              <a:t>Recursive-descent</a:t>
            </a:r>
            <a:r>
              <a:rPr lang="cs-CZ" dirty="0"/>
              <a:t> </a:t>
            </a:r>
            <a:r>
              <a:rPr lang="cs-CZ" dirty="0" err="1"/>
              <a:t>parsing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13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14F06C90-F2B1-059F-6010-5525E04239AC}"/>
              </a:ext>
            </a:extLst>
          </p:cNvPr>
          <p:cNvSpPr txBox="1">
            <a:spLocks noChangeArrowheads="1"/>
          </p:cNvSpPr>
          <p:nvPr/>
        </p:nvSpPr>
        <p:spPr>
          <a:xfrm>
            <a:off x="9220200" y="680323"/>
            <a:ext cx="2971796" cy="441166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95300" indent="-495300">
              <a:buFont typeface="Wingdings" pitchFamily="2" charset="2"/>
              <a:buAutoNum type="arabicPeriod"/>
            </a:pPr>
            <a:r>
              <a:rPr lang="cs-CZ" sz="2600" dirty="0"/>
              <a:t>A </a:t>
            </a:r>
            <a:r>
              <a:rPr lang="cs-CZ" sz="2600" dirty="0">
                <a:cs typeface="Arial" charset="0"/>
              </a:rPr>
              <a:t>→ MA</a:t>
            </a:r>
            <a:r>
              <a:rPr lang="en-US" sz="2600" dirty="0">
                <a:cs typeface="Arial" charset="0"/>
              </a:rPr>
              <a:t>’</a:t>
            </a:r>
            <a:endParaRPr lang="cs-CZ" sz="2600" dirty="0">
              <a:cs typeface="Arial" charset="0"/>
            </a:endParaRPr>
          </a:p>
          <a:p>
            <a:pPr marL="495300" indent="-495300">
              <a:buFont typeface="Wingdings" pitchFamily="2" charset="2"/>
              <a:buAutoNum type="arabicPeriod"/>
            </a:pPr>
            <a:r>
              <a:rPr lang="cs-CZ" sz="2600" dirty="0"/>
              <a:t>A</a:t>
            </a:r>
            <a:r>
              <a:rPr lang="en-US" sz="2600" dirty="0"/>
              <a:t>’</a:t>
            </a:r>
            <a:r>
              <a:rPr lang="cs-CZ" sz="2600" dirty="0"/>
              <a:t> </a:t>
            </a:r>
            <a:r>
              <a:rPr lang="cs-CZ" sz="2600" dirty="0">
                <a:cs typeface="Arial" charset="0"/>
              </a:rPr>
              <a:t>→ </a:t>
            </a:r>
            <a:r>
              <a:rPr lang="cs-CZ" sz="2600" b="1" dirty="0">
                <a:solidFill>
                  <a:schemeClr val="accent2"/>
                </a:solidFill>
                <a:cs typeface="Arial" charset="0"/>
              </a:rPr>
              <a:t>+</a:t>
            </a:r>
            <a:r>
              <a:rPr lang="cs-CZ" sz="2600" dirty="0">
                <a:cs typeface="Arial" charset="0"/>
              </a:rPr>
              <a:t> MA</a:t>
            </a:r>
            <a:r>
              <a:rPr lang="en-US" sz="2600" dirty="0">
                <a:cs typeface="Arial" charset="0"/>
              </a:rPr>
              <a:t>’</a:t>
            </a:r>
            <a:r>
              <a:rPr lang="cs-CZ" sz="2600" dirty="0">
                <a:cs typeface="Arial" charset="0"/>
              </a:rPr>
              <a:t> | </a:t>
            </a:r>
            <a:r>
              <a:rPr lang="el-GR" sz="2600" dirty="0">
                <a:latin typeface="Times New Roman" pitchFamily="18" charset="0"/>
                <a:cs typeface="Times New Roman" pitchFamily="18" charset="0"/>
              </a:rPr>
              <a:t>Λ</a:t>
            </a:r>
            <a:endParaRPr lang="cs-CZ" sz="2600" dirty="0">
              <a:cs typeface="Arial" charset="0"/>
            </a:endParaRPr>
          </a:p>
          <a:p>
            <a:pPr marL="495300" indent="-495300">
              <a:buFont typeface="Wingdings" pitchFamily="2" charset="2"/>
              <a:buAutoNum type="arabicPeriod"/>
            </a:pPr>
            <a:r>
              <a:rPr lang="cs-CZ" sz="2600" dirty="0"/>
              <a:t>M </a:t>
            </a:r>
            <a:r>
              <a:rPr lang="cs-CZ" sz="2600" dirty="0">
                <a:cs typeface="Arial" charset="0"/>
              </a:rPr>
              <a:t>→ PM</a:t>
            </a:r>
            <a:r>
              <a:rPr lang="en-US" sz="2600" dirty="0">
                <a:cs typeface="Arial" charset="0"/>
              </a:rPr>
              <a:t>’</a:t>
            </a:r>
            <a:endParaRPr lang="cs-CZ" sz="2600" dirty="0">
              <a:cs typeface="Arial" charset="0"/>
            </a:endParaRPr>
          </a:p>
          <a:p>
            <a:pPr marL="495300" indent="-495300">
              <a:buFont typeface="Wingdings" pitchFamily="2" charset="2"/>
              <a:buAutoNum type="arabicPeriod"/>
            </a:pPr>
            <a:r>
              <a:rPr lang="cs-CZ" sz="2600" dirty="0"/>
              <a:t>M</a:t>
            </a:r>
            <a:r>
              <a:rPr lang="en-US" sz="2600" dirty="0"/>
              <a:t>’</a:t>
            </a:r>
            <a:r>
              <a:rPr lang="cs-CZ" sz="2600" dirty="0"/>
              <a:t> </a:t>
            </a:r>
            <a:r>
              <a:rPr lang="cs-CZ" sz="2600" dirty="0">
                <a:cs typeface="Arial" charset="0"/>
              </a:rPr>
              <a:t>→ </a:t>
            </a:r>
            <a:r>
              <a:rPr lang="cs-CZ" sz="2600" b="1" dirty="0">
                <a:solidFill>
                  <a:schemeClr val="accent2"/>
                </a:solidFill>
                <a:cs typeface="Arial" charset="0"/>
              </a:rPr>
              <a:t>*</a:t>
            </a:r>
            <a:r>
              <a:rPr lang="cs-CZ" sz="2600" dirty="0">
                <a:cs typeface="Arial" charset="0"/>
              </a:rPr>
              <a:t> PM</a:t>
            </a:r>
            <a:r>
              <a:rPr lang="en-US" sz="2600" dirty="0">
                <a:cs typeface="Arial" charset="0"/>
              </a:rPr>
              <a:t>’</a:t>
            </a:r>
            <a:r>
              <a:rPr lang="cs-CZ" sz="2600" dirty="0">
                <a:cs typeface="Arial" charset="0"/>
              </a:rPr>
              <a:t> | </a:t>
            </a:r>
            <a:r>
              <a:rPr lang="el-GR" sz="2600" dirty="0">
                <a:latin typeface="Times New Roman" pitchFamily="18" charset="0"/>
                <a:cs typeface="Times New Roman" pitchFamily="18" charset="0"/>
              </a:rPr>
              <a:t>Λ</a:t>
            </a:r>
            <a:endParaRPr lang="en-US" sz="2600" dirty="0">
              <a:cs typeface="Arial" charset="0"/>
            </a:endParaRPr>
          </a:p>
          <a:p>
            <a:pPr marL="495300" indent="-495300">
              <a:buFont typeface="Wingdings" pitchFamily="2" charset="2"/>
              <a:buAutoNum type="arabicPeriod"/>
            </a:pPr>
            <a:r>
              <a:rPr lang="cs-CZ" sz="2600" dirty="0"/>
              <a:t>P </a:t>
            </a:r>
            <a:r>
              <a:rPr lang="cs-CZ" sz="2600" dirty="0">
                <a:cs typeface="Arial" charset="0"/>
              </a:rPr>
              <a:t>→ </a:t>
            </a:r>
            <a:r>
              <a:rPr lang="cs-CZ" sz="2600" b="1" dirty="0">
                <a:solidFill>
                  <a:schemeClr val="accent2"/>
                </a:solidFill>
                <a:cs typeface="Arial" charset="0"/>
              </a:rPr>
              <a:t>(</a:t>
            </a:r>
            <a:r>
              <a:rPr lang="cs-CZ" sz="2600" dirty="0">
                <a:cs typeface="Arial" charset="0"/>
              </a:rPr>
              <a:t> </a:t>
            </a:r>
            <a:r>
              <a:rPr lang="en-US" sz="2600" dirty="0">
                <a:cs typeface="Arial" charset="0"/>
              </a:rPr>
              <a:t>A</a:t>
            </a:r>
            <a:r>
              <a:rPr lang="cs-CZ" sz="2600" dirty="0">
                <a:cs typeface="Arial" charset="0"/>
              </a:rPr>
              <a:t> </a:t>
            </a:r>
            <a:r>
              <a:rPr lang="cs-CZ" sz="2600" b="1" dirty="0">
                <a:solidFill>
                  <a:schemeClr val="accent2"/>
                </a:solidFill>
                <a:cs typeface="Arial" charset="0"/>
              </a:rPr>
              <a:t>) </a:t>
            </a:r>
            <a:r>
              <a:rPr lang="cs-CZ" sz="2600" dirty="0">
                <a:cs typeface="Arial" charset="0"/>
              </a:rPr>
              <a:t>|</a:t>
            </a:r>
            <a:r>
              <a:rPr lang="cs-CZ" sz="2600" b="1" dirty="0">
                <a:solidFill>
                  <a:schemeClr val="accent2"/>
                </a:solidFill>
                <a:cs typeface="Arial" charset="0"/>
              </a:rPr>
              <a:t> lit</a:t>
            </a:r>
          </a:p>
          <a:p>
            <a:pPr marL="0" indent="0">
              <a:buNone/>
            </a:pPr>
            <a:endParaRPr lang="cs-CZ" sz="2600" b="1" dirty="0">
              <a:solidFill>
                <a:schemeClr val="accent2"/>
              </a:solidFill>
              <a:cs typeface="Arial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CC26DB0-4A3C-965C-1418-BA0475A5B494}"/>
              </a:ext>
            </a:extLst>
          </p:cNvPr>
          <p:cNvSpPr txBox="1"/>
          <p:nvPr/>
        </p:nvSpPr>
        <p:spPr>
          <a:xfrm>
            <a:off x="315789" y="1232984"/>
            <a:ext cx="3418723" cy="2462213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Tok _lookahead;</a:t>
            </a:r>
          </a:p>
          <a:p>
            <a:b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Tok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nexttoken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 { ... }</a:t>
            </a:r>
          </a:p>
          <a:p>
            <a:b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void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match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token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 {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</a:t>
            </a:r>
            <a:r>
              <a:rPr lang="en-GB" sz="1400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(_lookahead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==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t)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_lookahead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nexttoken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();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</a:t>
            </a:r>
            <a:r>
              <a:rPr lang="en-GB" sz="1400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else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throw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syntax_error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();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}</a:t>
            </a:r>
          </a:p>
          <a:p>
            <a:b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endParaRPr lang="en-GB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2B83D75-DED3-8AF2-5388-9F2B3E6507D9}"/>
              </a:ext>
            </a:extLst>
          </p:cNvPr>
          <p:cNvSpPr txBox="1"/>
          <p:nvPr/>
        </p:nvSpPr>
        <p:spPr>
          <a:xfrm>
            <a:off x="3832646" y="680323"/>
            <a:ext cx="5091974" cy="6124754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void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A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 { 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M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(); </a:t>
            </a:r>
            <a:r>
              <a:rPr lang="en-GB" sz="140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Aap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(); 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}</a:t>
            </a:r>
          </a:p>
          <a:p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void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Aap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 {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</a:t>
            </a:r>
            <a:r>
              <a:rPr lang="en-GB" sz="1400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(_lookahead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==</a:t>
            </a:r>
            <a:r>
              <a:rPr lang="en-GB" sz="14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'+'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 {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match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4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'+'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); </a:t>
            </a:r>
            <a:r>
              <a:rPr lang="en-GB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M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(); </a:t>
            </a:r>
            <a:r>
              <a:rPr lang="en-GB" sz="140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Aap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();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}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void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M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void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 {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</a:t>
            </a:r>
            <a:r>
              <a:rPr lang="en-GB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P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(); </a:t>
            </a:r>
            <a:r>
              <a:rPr lang="en-GB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Map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();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}</a:t>
            </a:r>
          </a:p>
          <a:p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void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Map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void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 {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</a:t>
            </a:r>
            <a:r>
              <a:rPr lang="en-GB" sz="1400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(_lookahead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==</a:t>
            </a:r>
            <a:r>
              <a:rPr lang="en-GB" sz="14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'*'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 {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match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4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'*'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); </a:t>
            </a:r>
            <a:r>
              <a:rPr lang="en-GB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P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(); </a:t>
            </a:r>
            <a:r>
              <a:rPr lang="en-GB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Map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(); }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void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P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void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 {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</a:t>
            </a:r>
            <a:r>
              <a:rPr lang="en-GB" sz="1400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switch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(_lookahead) {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sz="1400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case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'('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   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GB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match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4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'(‘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); </a:t>
            </a:r>
            <a:r>
              <a:rPr lang="en-GB" sz="1400" dirty="0">
                <a:solidFill>
                  <a:srgbClr val="CCCCCC"/>
                </a:solidFill>
                <a:latin typeface="Consolas" panose="020B0609020204030204" pitchFamily="49" charset="0"/>
              </a:rPr>
              <a:t>A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(); </a:t>
            </a:r>
            <a:r>
              <a:rPr lang="en-GB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match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4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')'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GB" sz="1400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break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sz="1400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case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'lit'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 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GB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match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4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'lit'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); 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GB" sz="1400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break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sz="1400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default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GB" sz="1400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throw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syntax_error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();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}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4349300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It is flexible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14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157194" y="902394"/>
            <a:ext cx="786268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</a:pPr>
            <a:r>
              <a:rPr lang="en-US" sz="2000" dirty="0">
                <a:latin typeface="Arial" pitchFamily="34"/>
                <a:cs typeface="Arial" pitchFamily="34"/>
              </a:rPr>
              <a:t>Context-free grammar without left-recursion is “recipe” on how to implement the parser!</a:t>
            </a:r>
          </a:p>
          <a:p>
            <a:pPr>
              <a:buSzPct val="100000"/>
            </a:pPr>
            <a:r>
              <a:rPr lang="en-US" sz="2000" dirty="0">
                <a:latin typeface="Arial" pitchFamily="34"/>
                <a:cs typeface="Arial" pitchFamily="34"/>
              </a:rPr>
              <a:t>Do you want to add unary - for literals and parentheses?</a:t>
            </a:r>
          </a:p>
          <a:p>
            <a:pPr lvl="1">
              <a:buSzPct val="100000"/>
            </a:pPr>
            <a:r>
              <a:rPr lang="en-US" sz="1600" dirty="0">
                <a:latin typeface="Arial" pitchFamily="34"/>
                <a:cs typeface="Arial" pitchFamily="34"/>
              </a:rPr>
              <a:t>No problem</a:t>
            </a:r>
            <a:endParaRPr lang="en-GB" sz="100" dirty="0">
              <a:latin typeface="Arial" pitchFamily="34"/>
              <a:cs typeface="Arial" pitchFamily="34"/>
            </a:endParaRPr>
          </a:p>
          <a:p>
            <a:pPr>
              <a:buSzPct val="100000"/>
            </a:pPr>
            <a:endParaRPr lang="en-US" sz="2000" dirty="0">
              <a:latin typeface="Arial" pitchFamily="34"/>
              <a:cs typeface="Arial" pitchFamily="34"/>
            </a:endParaRPr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14F06C90-F2B1-059F-6010-5525E04239AC}"/>
              </a:ext>
            </a:extLst>
          </p:cNvPr>
          <p:cNvSpPr txBox="1">
            <a:spLocks noChangeArrowheads="1"/>
          </p:cNvSpPr>
          <p:nvPr/>
        </p:nvSpPr>
        <p:spPr>
          <a:xfrm>
            <a:off x="2582049" y="2462746"/>
            <a:ext cx="3256688" cy="283925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95300" indent="-495300">
              <a:buFont typeface="Wingdings" pitchFamily="2" charset="2"/>
              <a:buAutoNum type="arabicPeriod"/>
            </a:pPr>
            <a:r>
              <a:rPr lang="cs-CZ" sz="2600" dirty="0"/>
              <a:t>A </a:t>
            </a:r>
            <a:r>
              <a:rPr lang="cs-CZ" sz="2600" dirty="0">
                <a:cs typeface="Arial" charset="0"/>
              </a:rPr>
              <a:t>→ MA</a:t>
            </a:r>
            <a:r>
              <a:rPr lang="en-US" sz="2600" dirty="0">
                <a:cs typeface="Arial" charset="0"/>
              </a:rPr>
              <a:t>’</a:t>
            </a:r>
            <a:endParaRPr lang="cs-CZ" sz="2600" dirty="0">
              <a:cs typeface="Arial" charset="0"/>
            </a:endParaRPr>
          </a:p>
          <a:p>
            <a:pPr marL="495300" indent="-495300">
              <a:buFont typeface="Wingdings" pitchFamily="2" charset="2"/>
              <a:buAutoNum type="arabicPeriod"/>
            </a:pPr>
            <a:r>
              <a:rPr lang="cs-CZ" sz="2600" dirty="0"/>
              <a:t>A</a:t>
            </a:r>
            <a:r>
              <a:rPr lang="en-US" sz="2600" dirty="0"/>
              <a:t>’</a:t>
            </a:r>
            <a:r>
              <a:rPr lang="cs-CZ" sz="2600" dirty="0"/>
              <a:t> </a:t>
            </a:r>
            <a:r>
              <a:rPr lang="cs-CZ" sz="2600" dirty="0">
                <a:cs typeface="Arial" charset="0"/>
              </a:rPr>
              <a:t>→ </a:t>
            </a:r>
            <a:r>
              <a:rPr lang="cs-CZ" sz="2600" b="1" dirty="0">
                <a:solidFill>
                  <a:schemeClr val="accent2"/>
                </a:solidFill>
                <a:cs typeface="Arial" charset="0"/>
              </a:rPr>
              <a:t>+</a:t>
            </a:r>
            <a:r>
              <a:rPr lang="cs-CZ" sz="2600" dirty="0">
                <a:cs typeface="Arial" charset="0"/>
              </a:rPr>
              <a:t> MA</a:t>
            </a:r>
            <a:r>
              <a:rPr lang="en-US" sz="2600" dirty="0">
                <a:cs typeface="Arial" charset="0"/>
              </a:rPr>
              <a:t>’</a:t>
            </a:r>
            <a:r>
              <a:rPr lang="cs-CZ" sz="2600" dirty="0">
                <a:cs typeface="Arial" charset="0"/>
              </a:rPr>
              <a:t> | </a:t>
            </a:r>
            <a:r>
              <a:rPr lang="el-GR" sz="2600" dirty="0">
                <a:latin typeface="Times New Roman" pitchFamily="18" charset="0"/>
                <a:cs typeface="Times New Roman" pitchFamily="18" charset="0"/>
              </a:rPr>
              <a:t>Λ</a:t>
            </a:r>
            <a:endParaRPr lang="cs-CZ" sz="2600" dirty="0">
              <a:cs typeface="Arial" charset="0"/>
            </a:endParaRPr>
          </a:p>
          <a:p>
            <a:pPr marL="495300" indent="-495300">
              <a:buFont typeface="Wingdings" pitchFamily="2" charset="2"/>
              <a:buAutoNum type="arabicPeriod"/>
            </a:pPr>
            <a:r>
              <a:rPr lang="cs-CZ" sz="2600" dirty="0"/>
              <a:t>M </a:t>
            </a:r>
            <a:r>
              <a:rPr lang="cs-CZ" sz="2600" dirty="0">
                <a:cs typeface="Arial" charset="0"/>
              </a:rPr>
              <a:t>→ PM</a:t>
            </a:r>
            <a:r>
              <a:rPr lang="en-US" sz="2600" dirty="0">
                <a:cs typeface="Arial" charset="0"/>
              </a:rPr>
              <a:t>’</a:t>
            </a:r>
            <a:endParaRPr lang="cs-CZ" sz="2600" dirty="0">
              <a:cs typeface="Arial" charset="0"/>
            </a:endParaRPr>
          </a:p>
          <a:p>
            <a:pPr marL="495300" indent="-495300">
              <a:buFont typeface="Wingdings" pitchFamily="2" charset="2"/>
              <a:buAutoNum type="arabicPeriod"/>
            </a:pPr>
            <a:r>
              <a:rPr lang="cs-CZ" sz="2600" dirty="0"/>
              <a:t>M</a:t>
            </a:r>
            <a:r>
              <a:rPr lang="en-US" sz="2600" dirty="0"/>
              <a:t>’</a:t>
            </a:r>
            <a:r>
              <a:rPr lang="cs-CZ" sz="2600" dirty="0"/>
              <a:t> </a:t>
            </a:r>
            <a:r>
              <a:rPr lang="cs-CZ" sz="2600" dirty="0">
                <a:cs typeface="Arial" charset="0"/>
              </a:rPr>
              <a:t>→ </a:t>
            </a:r>
            <a:r>
              <a:rPr lang="cs-CZ" sz="2600" b="1" dirty="0">
                <a:solidFill>
                  <a:schemeClr val="accent2"/>
                </a:solidFill>
                <a:cs typeface="Arial" charset="0"/>
              </a:rPr>
              <a:t>*</a:t>
            </a:r>
            <a:r>
              <a:rPr lang="cs-CZ" sz="2600" dirty="0">
                <a:cs typeface="Arial" charset="0"/>
              </a:rPr>
              <a:t> PM</a:t>
            </a:r>
            <a:r>
              <a:rPr lang="en-US" sz="2600" dirty="0">
                <a:cs typeface="Arial" charset="0"/>
              </a:rPr>
              <a:t>’</a:t>
            </a:r>
            <a:r>
              <a:rPr lang="cs-CZ" sz="2600" dirty="0">
                <a:cs typeface="Arial" charset="0"/>
              </a:rPr>
              <a:t> | </a:t>
            </a:r>
            <a:r>
              <a:rPr lang="el-GR" sz="2600" dirty="0">
                <a:latin typeface="Times New Roman" pitchFamily="18" charset="0"/>
                <a:cs typeface="Times New Roman" pitchFamily="18" charset="0"/>
              </a:rPr>
              <a:t>Λ</a:t>
            </a:r>
            <a:endParaRPr lang="en-US" sz="2600" dirty="0">
              <a:cs typeface="Arial" charset="0"/>
            </a:endParaRPr>
          </a:p>
          <a:p>
            <a:pPr marL="495300" indent="-495300">
              <a:buFont typeface="Wingdings" pitchFamily="2" charset="2"/>
              <a:buAutoNum type="arabicPeriod"/>
            </a:pPr>
            <a:r>
              <a:rPr lang="cs-CZ" sz="2600" dirty="0"/>
              <a:t>P </a:t>
            </a:r>
            <a:r>
              <a:rPr lang="cs-CZ" sz="2600" dirty="0">
                <a:cs typeface="Arial" charset="0"/>
              </a:rPr>
              <a:t>→ </a:t>
            </a:r>
            <a:r>
              <a:rPr lang="cs-CZ" sz="2600" b="1" dirty="0">
                <a:solidFill>
                  <a:schemeClr val="accent2"/>
                </a:solidFill>
                <a:cs typeface="Arial" charset="0"/>
              </a:rPr>
              <a:t>(</a:t>
            </a:r>
            <a:r>
              <a:rPr lang="cs-CZ" sz="2600" dirty="0">
                <a:cs typeface="Arial" charset="0"/>
              </a:rPr>
              <a:t> </a:t>
            </a:r>
            <a:r>
              <a:rPr lang="en-US" sz="2600" dirty="0">
                <a:cs typeface="Arial" charset="0"/>
              </a:rPr>
              <a:t>A</a:t>
            </a:r>
            <a:r>
              <a:rPr lang="cs-CZ" sz="2600" dirty="0">
                <a:cs typeface="Arial" charset="0"/>
              </a:rPr>
              <a:t> </a:t>
            </a:r>
            <a:r>
              <a:rPr lang="cs-CZ" sz="2600" b="1" dirty="0">
                <a:solidFill>
                  <a:schemeClr val="accent2"/>
                </a:solidFill>
                <a:cs typeface="Arial" charset="0"/>
              </a:rPr>
              <a:t>) </a:t>
            </a:r>
            <a:r>
              <a:rPr lang="cs-CZ" sz="2600" dirty="0">
                <a:cs typeface="Arial" charset="0"/>
              </a:rPr>
              <a:t>|</a:t>
            </a:r>
            <a:r>
              <a:rPr lang="cs-CZ" sz="2600" b="1" dirty="0">
                <a:solidFill>
                  <a:schemeClr val="accent2"/>
                </a:solidFill>
                <a:cs typeface="Arial" charset="0"/>
              </a:rPr>
              <a:t> lit</a:t>
            </a:r>
            <a:r>
              <a:rPr lang="en-US" sz="2600" b="1" dirty="0">
                <a:solidFill>
                  <a:schemeClr val="accent2"/>
                </a:solidFill>
                <a:cs typeface="Arial" charset="0"/>
              </a:rPr>
              <a:t> </a:t>
            </a:r>
            <a:r>
              <a:rPr lang="en-US" sz="2600" dirty="0">
                <a:cs typeface="Arial" charset="0"/>
              </a:rPr>
              <a:t>|</a:t>
            </a:r>
            <a:r>
              <a:rPr lang="en-US" sz="2600" b="1" dirty="0">
                <a:solidFill>
                  <a:schemeClr val="accent2"/>
                </a:solidFill>
                <a:cs typeface="Arial" charset="0"/>
              </a:rPr>
              <a:t>-</a:t>
            </a:r>
            <a:r>
              <a:rPr lang="en-US" sz="2600" dirty="0">
                <a:cs typeface="Arial" charset="0"/>
              </a:rPr>
              <a:t> P</a:t>
            </a:r>
            <a:endParaRPr lang="cs-CZ" sz="2600" dirty="0">
              <a:cs typeface="Arial" charset="0"/>
            </a:endParaRPr>
          </a:p>
          <a:p>
            <a:pPr marL="0" indent="0">
              <a:buNone/>
            </a:pPr>
            <a:endParaRPr lang="cs-CZ" sz="2600" b="1" dirty="0">
              <a:solidFill>
                <a:schemeClr val="accent2"/>
              </a:solidFill>
              <a:cs typeface="Arial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DC16514-5A9D-B472-31D4-20F75D23FC6D}"/>
              </a:ext>
            </a:extLst>
          </p:cNvPr>
          <p:cNvSpPr txBox="1"/>
          <p:nvPr/>
        </p:nvSpPr>
        <p:spPr>
          <a:xfrm>
            <a:off x="6636271" y="2748613"/>
            <a:ext cx="5091974" cy="3539430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b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void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P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void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 {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</a:t>
            </a:r>
            <a:r>
              <a:rPr lang="en-GB" sz="1400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switch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(_lookahead) {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sz="1400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case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'('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   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GB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match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4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'('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); </a:t>
            </a:r>
            <a:r>
              <a:rPr lang="en-GB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A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(); </a:t>
            </a:r>
            <a:r>
              <a:rPr lang="en-GB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match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4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')'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GB" sz="1400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break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sz="1400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case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'lit'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 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GB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match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4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'lit'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); 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GB" sz="1400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break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lang="en-GB" sz="1400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case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'-'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 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GB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match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4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'</a:t>
            </a:r>
            <a:r>
              <a:rPr lang="en-GB" sz="1400" dirty="0">
                <a:solidFill>
                  <a:srgbClr val="CE9178"/>
                </a:solidFill>
                <a:latin typeface="Consolas" panose="020B0609020204030204" pitchFamily="49" charset="0"/>
              </a:rPr>
              <a:t>-</a:t>
            </a:r>
            <a:r>
              <a:rPr lang="en-GB" sz="14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’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); P();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GB" sz="1400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break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sz="1400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default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GB" sz="1400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throw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syntax_error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();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}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7697450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It is flexible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15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157194" y="902394"/>
            <a:ext cx="786268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</a:pPr>
            <a:r>
              <a:rPr lang="en-US" sz="2000" dirty="0">
                <a:latin typeface="Arial" pitchFamily="34"/>
                <a:cs typeface="Arial" pitchFamily="34"/>
              </a:rPr>
              <a:t>Context-free grammar without left-recursion is “recipe” on how to implement the parser!</a:t>
            </a:r>
          </a:p>
          <a:p>
            <a:pPr>
              <a:buSzPct val="100000"/>
            </a:pPr>
            <a:r>
              <a:rPr lang="en-US" sz="2000" dirty="0">
                <a:latin typeface="Arial" pitchFamily="34"/>
                <a:cs typeface="Arial" pitchFamily="34"/>
              </a:rPr>
              <a:t>Do you want to add binary - with the same </a:t>
            </a:r>
            <a:r>
              <a:rPr lang="en-US" sz="2000" dirty="0" err="1">
                <a:latin typeface="Arial" pitchFamily="34"/>
                <a:cs typeface="Arial" pitchFamily="34"/>
              </a:rPr>
              <a:t>precendce</a:t>
            </a:r>
            <a:r>
              <a:rPr lang="en-US" sz="2000" dirty="0">
                <a:latin typeface="Arial" pitchFamily="34"/>
                <a:cs typeface="Arial" pitchFamily="34"/>
              </a:rPr>
              <a:t> as +?</a:t>
            </a:r>
          </a:p>
          <a:p>
            <a:pPr lvl="1">
              <a:buSzPct val="100000"/>
            </a:pPr>
            <a:r>
              <a:rPr lang="en-US" sz="1600" dirty="0">
                <a:latin typeface="Arial" pitchFamily="34"/>
                <a:cs typeface="Arial" pitchFamily="34"/>
              </a:rPr>
              <a:t>No problem</a:t>
            </a:r>
            <a:endParaRPr lang="en-GB" sz="100" dirty="0">
              <a:latin typeface="Arial" pitchFamily="34"/>
              <a:cs typeface="Arial" pitchFamily="34"/>
            </a:endParaRPr>
          </a:p>
          <a:p>
            <a:pPr>
              <a:buSzPct val="100000"/>
            </a:pPr>
            <a:endParaRPr lang="en-US" sz="2000" dirty="0">
              <a:latin typeface="Arial" pitchFamily="34"/>
              <a:cs typeface="Arial" pitchFamily="34"/>
            </a:endParaRPr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14F06C90-F2B1-059F-6010-5525E04239AC}"/>
              </a:ext>
            </a:extLst>
          </p:cNvPr>
          <p:cNvSpPr txBox="1">
            <a:spLocks noChangeArrowheads="1"/>
          </p:cNvSpPr>
          <p:nvPr/>
        </p:nvSpPr>
        <p:spPr>
          <a:xfrm>
            <a:off x="1879134" y="2462746"/>
            <a:ext cx="3959603" cy="283925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95300" indent="-495300">
              <a:buFont typeface="Wingdings" pitchFamily="2" charset="2"/>
              <a:buAutoNum type="arabicPeriod"/>
            </a:pPr>
            <a:r>
              <a:rPr lang="cs-CZ" sz="2600" dirty="0"/>
              <a:t>A </a:t>
            </a:r>
            <a:r>
              <a:rPr lang="cs-CZ" sz="2600" dirty="0">
                <a:cs typeface="Arial" charset="0"/>
              </a:rPr>
              <a:t>→ MA</a:t>
            </a:r>
            <a:r>
              <a:rPr lang="en-US" sz="2600" dirty="0">
                <a:cs typeface="Arial" charset="0"/>
              </a:rPr>
              <a:t>’</a:t>
            </a:r>
            <a:endParaRPr lang="cs-CZ" sz="2600" dirty="0">
              <a:cs typeface="Arial" charset="0"/>
            </a:endParaRPr>
          </a:p>
          <a:p>
            <a:pPr marL="495300" indent="-495300">
              <a:buFont typeface="Wingdings" pitchFamily="2" charset="2"/>
              <a:buAutoNum type="arabicPeriod"/>
            </a:pPr>
            <a:r>
              <a:rPr lang="cs-CZ" sz="2600" dirty="0"/>
              <a:t>A</a:t>
            </a:r>
            <a:r>
              <a:rPr lang="en-US" sz="2600" dirty="0"/>
              <a:t>’</a:t>
            </a:r>
            <a:r>
              <a:rPr lang="cs-CZ" sz="2600" dirty="0"/>
              <a:t> </a:t>
            </a:r>
            <a:r>
              <a:rPr lang="cs-CZ" sz="2600" dirty="0">
                <a:cs typeface="Arial" charset="0"/>
              </a:rPr>
              <a:t>→ </a:t>
            </a:r>
            <a:r>
              <a:rPr lang="cs-CZ" sz="2600" b="1" dirty="0">
                <a:solidFill>
                  <a:schemeClr val="accent2"/>
                </a:solidFill>
                <a:cs typeface="Arial" charset="0"/>
              </a:rPr>
              <a:t>+</a:t>
            </a:r>
            <a:r>
              <a:rPr lang="cs-CZ" sz="2600" dirty="0">
                <a:cs typeface="Arial" charset="0"/>
              </a:rPr>
              <a:t> MA</a:t>
            </a:r>
            <a:r>
              <a:rPr lang="en-US" sz="2600" dirty="0">
                <a:cs typeface="Arial" charset="0"/>
              </a:rPr>
              <a:t>’</a:t>
            </a:r>
            <a:r>
              <a:rPr lang="cs-CZ" sz="2600" b="1" dirty="0">
                <a:solidFill>
                  <a:schemeClr val="accent2"/>
                </a:solidFill>
                <a:cs typeface="Arial" charset="0"/>
              </a:rPr>
              <a:t> </a:t>
            </a:r>
            <a:r>
              <a:rPr lang="cs-CZ" sz="2600" dirty="0">
                <a:cs typeface="Arial" charset="0"/>
              </a:rPr>
              <a:t>| </a:t>
            </a:r>
            <a:r>
              <a:rPr lang="en-US" sz="2600" b="1" dirty="0">
                <a:solidFill>
                  <a:schemeClr val="accent2"/>
                </a:solidFill>
                <a:cs typeface="Arial" charset="0"/>
              </a:rPr>
              <a:t>-</a:t>
            </a:r>
            <a:r>
              <a:rPr lang="cs-CZ" sz="2600" dirty="0">
                <a:cs typeface="Arial" charset="0"/>
              </a:rPr>
              <a:t> MA</a:t>
            </a:r>
            <a:r>
              <a:rPr lang="en-US" sz="2600" dirty="0">
                <a:cs typeface="Arial" charset="0"/>
              </a:rPr>
              <a:t>’</a:t>
            </a:r>
            <a:r>
              <a:rPr lang="cs-CZ" sz="2600" dirty="0">
                <a:cs typeface="Arial" charset="0"/>
              </a:rPr>
              <a:t> | </a:t>
            </a:r>
            <a:r>
              <a:rPr lang="el-GR" sz="2600" dirty="0">
                <a:latin typeface="Times New Roman" pitchFamily="18" charset="0"/>
                <a:cs typeface="Times New Roman" pitchFamily="18" charset="0"/>
              </a:rPr>
              <a:t>Λ</a:t>
            </a:r>
            <a:endParaRPr lang="cs-CZ" sz="2600" dirty="0">
              <a:cs typeface="Arial" charset="0"/>
            </a:endParaRPr>
          </a:p>
          <a:p>
            <a:pPr marL="495300" indent="-495300">
              <a:buFont typeface="Wingdings" pitchFamily="2" charset="2"/>
              <a:buAutoNum type="arabicPeriod"/>
            </a:pPr>
            <a:r>
              <a:rPr lang="cs-CZ" sz="2600" dirty="0"/>
              <a:t>M </a:t>
            </a:r>
            <a:r>
              <a:rPr lang="cs-CZ" sz="2600" dirty="0">
                <a:cs typeface="Arial" charset="0"/>
              </a:rPr>
              <a:t>→ PM</a:t>
            </a:r>
            <a:r>
              <a:rPr lang="en-US" sz="2600" dirty="0">
                <a:cs typeface="Arial" charset="0"/>
              </a:rPr>
              <a:t>’</a:t>
            </a:r>
            <a:endParaRPr lang="cs-CZ" sz="2600" dirty="0">
              <a:cs typeface="Arial" charset="0"/>
            </a:endParaRPr>
          </a:p>
          <a:p>
            <a:pPr marL="495300" indent="-495300">
              <a:buFont typeface="Wingdings" pitchFamily="2" charset="2"/>
              <a:buAutoNum type="arabicPeriod"/>
            </a:pPr>
            <a:r>
              <a:rPr lang="cs-CZ" sz="2600" dirty="0"/>
              <a:t>M</a:t>
            </a:r>
            <a:r>
              <a:rPr lang="en-US" sz="2600" dirty="0"/>
              <a:t>’</a:t>
            </a:r>
            <a:r>
              <a:rPr lang="cs-CZ" sz="2600" dirty="0"/>
              <a:t> </a:t>
            </a:r>
            <a:r>
              <a:rPr lang="cs-CZ" sz="2600" dirty="0">
                <a:cs typeface="Arial" charset="0"/>
              </a:rPr>
              <a:t>→ </a:t>
            </a:r>
            <a:r>
              <a:rPr lang="cs-CZ" sz="2600" b="1" dirty="0">
                <a:solidFill>
                  <a:schemeClr val="accent2"/>
                </a:solidFill>
                <a:cs typeface="Arial" charset="0"/>
              </a:rPr>
              <a:t>*</a:t>
            </a:r>
            <a:r>
              <a:rPr lang="cs-CZ" sz="2600" dirty="0">
                <a:cs typeface="Arial" charset="0"/>
              </a:rPr>
              <a:t> PM</a:t>
            </a:r>
            <a:r>
              <a:rPr lang="en-US" sz="2600" dirty="0">
                <a:cs typeface="Arial" charset="0"/>
              </a:rPr>
              <a:t>’</a:t>
            </a:r>
            <a:r>
              <a:rPr lang="cs-CZ" sz="2600" dirty="0">
                <a:cs typeface="Arial" charset="0"/>
              </a:rPr>
              <a:t> | </a:t>
            </a:r>
            <a:r>
              <a:rPr lang="el-GR" sz="2600" dirty="0">
                <a:latin typeface="Times New Roman" pitchFamily="18" charset="0"/>
                <a:cs typeface="Times New Roman" pitchFamily="18" charset="0"/>
              </a:rPr>
              <a:t>Λ</a:t>
            </a:r>
            <a:endParaRPr lang="en-US" sz="2600" dirty="0">
              <a:cs typeface="Arial" charset="0"/>
            </a:endParaRPr>
          </a:p>
          <a:p>
            <a:pPr marL="495300" indent="-495300">
              <a:buFont typeface="Wingdings" pitchFamily="2" charset="2"/>
              <a:buAutoNum type="arabicPeriod"/>
            </a:pPr>
            <a:r>
              <a:rPr lang="cs-CZ" sz="2600" dirty="0"/>
              <a:t>P </a:t>
            </a:r>
            <a:r>
              <a:rPr lang="cs-CZ" sz="2600" dirty="0">
                <a:cs typeface="Arial" charset="0"/>
              </a:rPr>
              <a:t>→ </a:t>
            </a:r>
            <a:r>
              <a:rPr lang="cs-CZ" sz="2600" b="1" dirty="0">
                <a:solidFill>
                  <a:schemeClr val="accent2"/>
                </a:solidFill>
                <a:cs typeface="Arial" charset="0"/>
              </a:rPr>
              <a:t>(</a:t>
            </a:r>
            <a:r>
              <a:rPr lang="cs-CZ" sz="2600" dirty="0">
                <a:cs typeface="Arial" charset="0"/>
              </a:rPr>
              <a:t> </a:t>
            </a:r>
            <a:r>
              <a:rPr lang="en-US" sz="2600" dirty="0">
                <a:cs typeface="Arial" charset="0"/>
              </a:rPr>
              <a:t>A</a:t>
            </a:r>
            <a:r>
              <a:rPr lang="cs-CZ" sz="2600" dirty="0">
                <a:cs typeface="Arial" charset="0"/>
              </a:rPr>
              <a:t> </a:t>
            </a:r>
            <a:r>
              <a:rPr lang="cs-CZ" sz="2600" b="1" dirty="0">
                <a:solidFill>
                  <a:schemeClr val="accent2"/>
                </a:solidFill>
                <a:cs typeface="Arial" charset="0"/>
              </a:rPr>
              <a:t>) </a:t>
            </a:r>
            <a:r>
              <a:rPr lang="cs-CZ" sz="2600" dirty="0">
                <a:cs typeface="Arial" charset="0"/>
              </a:rPr>
              <a:t>|</a:t>
            </a:r>
            <a:r>
              <a:rPr lang="cs-CZ" sz="2600" b="1" dirty="0">
                <a:solidFill>
                  <a:schemeClr val="accent2"/>
                </a:solidFill>
                <a:cs typeface="Arial" charset="0"/>
              </a:rPr>
              <a:t> lit</a:t>
            </a:r>
            <a:r>
              <a:rPr lang="en-US" sz="2600" b="1" dirty="0">
                <a:solidFill>
                  <a:schemeClr val="accent2"/>
                </a:solidFill>
                <a:cs typeface="Arial" charset="0"/>
              </a:rPr>
              <a:t> </a:t>
            </a:r>
            <a:r>
              <a:rPr lang="en-US" sz="2600" dirty="0">
                <a:cs typeface="Arial" charset="0"/>
              </a:rPr>
              <a:t>|</a:t>
            </a:r>
            <a:r>
              <a:rPr lang="en-US" sz="2600" b="1" dirty="0">
                <a:solidFill>
                  <a:schemeClr val="accent2"/>
                </a:solidFill>
                <a:cs typeface="Arial" charset="0"/>
              </a:rPr>
              <a:t>-</a:t>
            </a:r>
            <a:r>
              <a:rPr lang="en-US" sz="2600" dirty="0">
                <a:cs typeface="Arial" charset="0"/>
              </a:rPr>
              <a:t> P</a:t>
            </a:r>
            <a:endParaRPr lang="cs-CZ" sz="2600" dirty="0">
              <a:cs typeface="Arial" charset="0"/>
            </a:endParaRPr>
          </a:p>
          <a:p>
            <a:pPr marL="0" indent="0">
              <a:buNone/>
            </a:pPr>
            <a:endParaRPr lang="cs-CZ" sz="2600" b="1" dirty="0">
              <a:solidFill>
                <a:schemeClr val="accent2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07059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It is flexible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16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157194" y="902394"/>
            <a:ext cx="786268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</a:pPr>
            <a:r>
              <a:rPr lang="en-US" sz="2000" dirty="0">
                <a:latin typeface="Arial" pitchFamily="34"/>
                <a:cs typeface="Arial" pitchFamily="34"/>
              </a:rPr>
              <a:t>Context-free grammar without left-recursion is “recipe” on how to implement the parser!</a:t>
            </a:r>
          </a:p>
          <a:p>
            <a:pPr>
              <a:buSzPct val="100000"/>
            </a:pPr>
            <a:r>
              <a:rPr lang="en-US" sz="2000" dirty="0">
                <a:latin typeface="Arial" pitchFamily="34"/>
                <a:cs typeface="Arial" pitchFamily="34"/>
              </a:rPr>
              <a:t>Do you want to assignment to variables?</a:t>
            </a:r>
          </a:p>
          <a:p>
            <a:pPr lvl="1">
              <a:buSzPct val="100000"/>
            </a:pPr>
            <a:r>
              <a:rPr lang="en-US" sz="1600" dirty="0">
                <a:latin typeface="Arial" pitchFamily="34"/>
                <a:cs typeface="Arial" pitchFamily="34"/>
              </a:rPr>
              <a:t>No problem</a:t>
            </a:r>
            <a:endParaRPr lang="en-GB" sz="100" dirty="0">
              <a:latin typeface="Arial" pitchFamily="34"/>
              <a:cs typeface="Arial" pitchFamily="34"/>
            </a:endParaRPr>
          </a:p>
          <a:p>
            <a:pPr>
              <a:buSzPct val="100000"/>
            </a:pPr>
            <a:endParaRPr lang="en-US" sz="2000" dirty="0">
              <a:latin typeface="Arial" pitchFamily="34"/>
              <a:cs typeface="Arial" pitchFamily="34"/>
            </a:endParaRPr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14F06C90-F2B1-059F-6010-5525E04239AC}"/>
              </a:ext>
            </a:extLst>
          </p:cNvPr>
          <p:cNvSpPr txBox="1">
            <a:spLocks noChangeArrowheads="1"/>
          </p:cNvSpPr>
          <p:nvPr/>
        </p:nvSpPr>
        <p:spPr>
          <a:xfrm>
            <a:off x="1879134" y="2462746"/>
            <a:ext cx="3959603" cy="283925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95300" indent="-495300">
              <a:buFont typeface="Wingdings" pitchFamily="2" charset="2"/>
              <a:buAutoNum type="arabicPeriod"/>
            </a:pPr>
            <a:r>
              <a:rPr lang="en-US" sz="2600" dirty="0"/>
              <a:t>S </a:t>
            </a:r>
            <a:r>
              <a:rPr lang="cs-CZ" sz="2600" dirty="0">
                <a:cs typeface="Arial" charset="0"/>
              </a:rPr>
              <a:t>→</a:t>
            </a:r>
            <a:r>
              <a:rPr lang="en-US" sz="2600" dirty="0">
                <a:cs typeface="Arial" charset="0"/>
              </a:rPr>
              <a:t> </a:t>
            </a:r>
            <a:r>
              <a:rPr lang="en-US" sz="2600" b="1" dirty="0">
                <a:solidFill>
                  <a:schemeClr val="accent2"/>
                </a:solidFill>
                <a:cs typeface="Arial" charset="0"/>
              </a:rPr>
              <a:t>ident =</a:t>
            </a:r>
            <a:r>
              <a:rPr lang="en-US" sz="2600" dirty="0">
                <a:cs typeface="Arial" charset="0"/>
              </a:rPr>
              <a:t> A | A</a:t>
            </a:r>
            <a:endParaRPr lang="en-US" sz="2600" dirty="0"/>
          </a:p>
          <a:p>
            <a:pPr marL="495300" indent="-495300">
              <a:buFont typeface="Wingdings" pitchFamily="2" charset="2"/>
              <a:buAutoNum type="arabicPeriod"/>
            </a:pPr>
            <a:r>
              <a:rPr lang="cs-CZ" sz="2600" dirty="0"/>
              <a:t>A </a:t>
            </a:r>
            <a:r>
              <a:rPr lang="cs-CZ" sz="2600" dirty="0">
                <a:cs typeface="Arial" charset="0"/>
              </a:rPr>
              <a:t>→ MA</a:t>
            </a:r>
            <a:r>
              <a:rPr lang="en-US" sz="2600" dirty="0">
                <a:cs typeface="Arial" charset="0"/>
              </a:rPr>
              <a:t>’</a:t>
            </a:r>
            <a:endParaRPr lang="cs-CZ" sz="2600" dirty="0">
              <a:cs typeface="Arial" charset="0"/>
            </a:endParaRPr>
          </a:p>
          <a:p>
            <a:pPr marL="495300" indent="-495300">
              <a:buFont typeface="Wingdings" pitchFamily="2" charset="2"/>
              <a:buAutoNum type="arabicPeriod"/>
            </a:pPr>
            <a:r>
              <a:rPr lang="cs-CZ" sz="2600" dirty="0"/>
              <a:t>A</a:t>
            </a:r>
            <a:r>
              <a:rPr lang="en-US" sz="2600" dirty="0"/>
              <a:t>’</a:t>
            </a:r>
            <a:r>
              <a:rPr lang="cs-CZ" sz="2600" dirty="0"/>
              <a:t> </a:t>
            </a:r>
            <a:r>
              <a:rPr lang="cs-CZ" sz="2600" dirty="0">
                <a:cs typeface="Arial" charset="0"/>
              </a:rPr>
              <a:t>→ </a:t>
            </a:r>
            <a:r>
              <a:rPr lang="cs-CZ" sz="2600" b="1" dirty="0">
                <a:solidFill>
                  <a:schemeClr val="accent2"/>
                </a:solidFill>
                <a:cs typeface="Arial" charset="0"/>
              </a:rPr>
              <a:t>+</a:t>
            </a:r>
            <a:r>
              <a:rPr lang="cs-CZ" sz="2600" dirty="0">
                <a:cs typeface="Arial" charset="0"/>
              </a:rPr>
              <a:t> MA</a:t>
            </a:r>
            <a:r>
              <a:rPr lang="en-US" sz="2600" dirty="0">
                <a:cs typeface="Arial" charset="0"/>
              </a:rPr>
              <a:t>’</a:t>
            </a:r>
            <a:r>
              <a:rPr lang="cs-CZ" sz="2600" b="1" dirty="0">
                <a:solidFill>
                  <a:schemeClr val="accent2"/>
                </a:solidFill>
                <a:cs typeface="Arial" charset="0"/>
              </a:rPr>
              <a:t> </a:t>
            </a:r>
            <a:r>
              <a:rPr lang="cs-CZ" sz="2600" dirty="0">
                <a:cs typeface="Arial" charset="0"/>
              </a:rPr>
              <a:t>| </a:t>
            </a:r>
            <a:r>
              <a:rPr lang="en-US" sz="2600" b="1" dirty="0">
                <a:solidFill>
                  <a:schemeClr val="accent2"/>
                </a:solidFill>
                <a:cs typeface="Arial" charset="0"/>
              </a:rPr>
              <a:t>-</a:t>
            </a:r>
            <a:r>
              <a:rPr lang="cs-CZ" sz="2600" dirty="0">
                <a:cs typeface="Arial" charset="0"/>
              </a:rPr>
              <a:t> MA</a:t>
            </a:r>
            <a:r>
              <a:rPr lang="en-US" sz="2600" dirty="0">
                <a:cs typeface="Arial" charset="0"/>
              </a:rPr>
              <a:t>’</a:t>
            </a:r>
            <a:r>
              <a:rPr lang="cs-CZ" sz="2600" dirty="0">
                <a:cs typeface="Arial" charset="0"/>
              </a:rPr>
              <a:t> | </a:t>
            </a:r>
            <a:r>
              <a:rPr lang="el-GR" sz="2600" dirty="0">
                <a:latin typeface="Times New Roman" pitchFamily="18" charset="0"/>
                <a:cs typeface="Times New Roman" pitchFamily="18" charset="0"/>
              </a:rPr>
              <a:t>Λ</a:t>
            </a:r>
            <a:endParaRPr lang="cs-CZ" sz="2600" dirty="0">
              <a:cs typeface="Arial" charset="0"/>
            </a:endParaRPr>
          </a:p>
          <a:p>
            <a:pPr marL="495300" indent="-495300">
              <a:buFont typeface="Wingdings" pitchFamily="2" charset="2"/>
              <a:buAutoNum type="arabicPeriod"/>
            </a:pPr>
            <a:r>
              <a:rPr lang="cs-CZ" sz="2600" dirty="0"/>
              <a:t>M </a:t>
            </a:r>
            <a:r>
              <a:rPr lang="cs-CZ" sz="2600" dirty="0">
                <a:cs typeface="Arial" charset="0"/>
              </a:rPr>
              <a:t>→ PM</a:t>
            </a:r>
            <a:r>
              <a:rPr lang="en-US" sz="2600" dirty="0">
                <a:cs typeface="Arial" charset="0"/>
              </a:rPr>
              <a:t>’</a:t>
            </a:r>
            <a:endParaRPr lang="cs-CZ" sz="2600" dirty="0">
              <a:cs typeface="Arial" charset="0"/>
            </a:endParaRPr>
          </a:p>
          <a:p>
            <a:pPr marL="495300" indent="-495300">
              <a:buFont typeface="Wingdings" pitchFamily="2" charset="2"/>
              <a:buAutoNum type="arabicPeriod"/>
            </a:pPr>
            <a:r>
              <a:rPr lang="cs-CZ" sz="2600" dirty="0"/>
              <a:t>M</a:t>
            </a:r>
            <a:r>
              <a:rPr lang="en-US" sz="2600" dirty="0"/>
              <a:t>’</a:t>
            </a:r>
            <a:r>
              <a:rPr lang="cs-CZ" sz="2600" dirty="0"/>
              <a:t> </a:t>
            </a:r>
            <a:r>
              <a:rPr lang="cs-CZ" sz="2600" dirty="0">
                <a:cs typeface="Arial" charset="0"/>
              </a:rPr>
              <a:t>→ </a:t>
            </a:r>
            <a:r>
              <a:rPr lang="cs-CZ" sz="2600" b="1" dirty="0">
                <a:solidFill>
                  <a:schemeClr val="accent2"/>
                </a:solidFill>
                <a:cs typeface="Arial" charset="0"/>
              </a:rPr>
              <a:t>*</a:t>
            </a:r>
            <a:r>
              <a:rPr lang="cs-CZ" sz="2600" dirty="0">
                <a:cs typeface="Arial" charset="0"/>
              </a:rPr>
              <a:t> PM</a:t>
            </a:r>
            <a:r>
              <a:rPr lang="en-US" sz="2600" dirty="0">
                <a:cs typeface="Arial" charset="0"/>
              </a:rPr>
              <a:t>’</a:t>
            </a:r>
            <a:r>
              <a:rPr lang="cs-CZ" sz="2600" dirty="0">
                <a:cs typeface="Arial" charset="0"/>
              </a:rPr>
              <a:t> | </a:t>
            </a:r>
            <a:r>
              <a:rPr lang="el-GR" sz="2600" dirty="0">
                <a:latin typeface="Times New Roman" pitchFamily="18" charset="0"/>
                <a:cs typeface="Times New Roman" pitchFamily="18" charset="0"/>
              </a:rPr>
              <a:t>Λ</a:t>
            </a:r>
            <a:endParaRPr lang="en-US" sz="2600" dirty="0">
              <a:cs typeface="Arial" charset="0"/>
            </a:endParaRPr>
          </a:p>
          <a:p>
            <a:pPr marL="495300" indent="-495300">
              <a:buFont typeface="Wingdings" pitchFamily="2" charset="2"/>
              <a:buAutoNum type="arabicPeriod"/>
            </a:pPr>
            <a:r>
              <a:rPr lang="cs-CZ" sz="2600" dirty="0"/>
              <a:t>P </a:t>
            </a:r>
            <a:r>
              <a:rPr lang="cs-CZ" sz="2600" dirty="0">
                <a:cs typeface="Arial" charset="0"/>
              </a:rPr>
              <a:t>→ </a:t>
            </a:r>
            <a:r>
              <a:rPr lang="cs-CZ" sz="2600" b="1" dirty="0">
                <a:solidFill>
                  <a:schemeClr val="accent2"/>
                </a:solidFill>
                <a:cs typeface="Arial" charset="0"/>
              </a:rPr>
              <a:t>(</a:t>
            </a:r>
            <a:r>
              <a:rPr lang="cs-CZ" sz="2600" dirty="0">
                <a:cs typeface="Arial" charset="0"/>
              </a:rPr>
              <a:t> </a:t>
            </a:r>
            <a:r>
              <a:rPr lang="en-US" sz="2600" dirty="0">
                <a:cs typeface="Arial" charset="0"/>
              </a:rPr>
              <a:t>A</a:t>
            </a:r>
            <a:r>
              <a:rPr lang="cs-CZ" sz="2600" dirty="0">
                <a:cs typeface="Arial" charset="0"/>
              </a:rPr>
              <a:t> </a:t>
            </a:r>
            <a:r>
              <a:rPr lang="cs-CZ" sz="2600" b="1" dirty="0">
                <a:solidFill>
                  <a:schemeClr val="accent2"/>
                </a:solidFill>
                <a:cs typeface="Arial" charset="0"/>
              </a:rPr>
              <a:t>) </a:t>
            </a:r>
            <a:r>
              <a:rPr lang="cs-CZ" sz="2600" dirty="0">
                <a:cs typeface="Arial" charset="0"/>
              </a:rPr>
              <a:t>|</a:t>
            </a:r>
            <a:r>
              <a:rPr lang="cs-CZ" sz="2600" b="1" dirty="0">
                <a:solidFill>
                  <a:schemeClr val="accent2"/>
                </a:solidFill>
                <a:cs typeface="Arial" charset="0"/>
              </a:rPr>
              <a:t> lit</a:t>
            </a:r>
            <a:r>
              <a:rPr lang="en-US" sz="2600" b="1" dirty="0">
                <a:solidFill>
                  <a:schemeClr val="accent2"/>
                </a:solidFill>
                <a:cs typeface="Arial" charset="0"/>
              </a:rPr>
              <a:t> </a:t>
            </a:r>
            <a:r>
              <a:rPr lang="en-US" sz="2600" dirty="0">
                <a:cs typeface="Arial" charset="0"/>
              </a:rPr>
              <a:t>|</a:t>
            </a:r>
            <a:r>
              <a:rPr lang="en-US" sz="2600" b="1" dirty="0">
                <a:solidFill>
                  <a:schemeClr val="accent2"/>
                </a:solidFill>
                <a:cs typeface="Arial" charset="0"/>
              </a:rPr>
              <a:t>ident </a:t>
            </a:r>
            <a:r>
              <a:rPr lang="en-US" sz="2600" dirty="0">
                <a:cs typeface="Arial" charset="0"/>
              </a:rPr>
              <a:t>|</a:t>
            </a:r>
            <a:r>
              <a:rPr lang="en-US" sz="2600" b="1" dirty="0">
                <a:solidFill>
                  <a:schemeClr val="accent2"/>
                </a:solidFill>
                <a:cs typeface="Arial" charset="0"/>
              </a:rPr>
              <a:t>-</a:t>
            </a:r>
            <a:r>
              <a:rPr lang="en-US" sz="2600" dirty="0">
                <a:cs typeface="Arial" charset="0"/>
              </a:rPr>
              <a:t> P</a:t>
            </a:r>
            <a:endParaRPr lang="cs-CZ" sz="2600" dirty="0">
              <a:cs typeface="Arial" charset="0"/>
            </a:endParaRPr>
          </a:p>
          <a:p>
            <a:pPr marL="0" indent="0">
              <a:buNone/>
            </a:pPr>
            <a:endParaRPr lang="cs-CZ" sz="2600" b="1" dirty="0">
              <a:solidFill>
                <a:schemeClr val="accent2"/>
              </a:solidFill>
              <a:cs typeface="Arial" charset="0"/>
            </a:endParaRPr>
          </a:p>
        </p:txBody>
      </p:sp>
      <p:sp>
        <p:nvSpPr>
          <p:cNvPr id="7" name="AutoShape 372">
            <a:extLst>
              <a:ext uri="{FF2B5EF4-FFF2-40B4-BE49-F238E27FC236}">
                <a16:creationId xmlns:a16="http://schemas.microsoft.com/office/drawing/2014/main" id="{5E191FBF-A74E-A755-4F68-CF6CBC94FE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6693" y="1964083"/>
            <a:ext cx="2517299" cy="456073"/>
          </a:xfrm>
          <a:prstGeom prst="wedgeRoundRectCallout">
            <a:avLst>
              <a:gd name="adj1" fmla="val -93376"/>
              <a:gd name="adj2" fmla="val 46139"/>
              <a:gd name="adj3" fmla="val 16667"/>
            </a:avLst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Lookahead of 2 tokens, or one token for ident with =</a:t>
            </a:r>
          </a:p>
        </p:txBody>
      </p:sp>
    </p:spTree>
    <p:extLst>
      <p:ext uri="{BB962C8B-B14F-4D97-AF65-F5344CB8AC3E}">
        <p14:creationId xmlns:p14="http://schemas.microsoft.com/office/powerpoint/2010/main" val="3979781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 err="1"/>
              <a:t>Example</a:t>
            </a:r>
            <a:r>
              <a:rPr lang="cs-CZ" dirty="0"/>
              <a:t> </a:t>
            </a:r>
            <a:r>
              <a:rPr lang="cs-CZ" dirty="0" err="1"/>
              <a:t>code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17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D22410-9F47-7DDF-16DD-051100813EF6}"/>
              </a:ext>
            </a:extLst>
          </p:cNvPr>
          <p:cNvSpPr txBox="1">
            <a:spLocks/>
          </p:cNvSpPr>
          <p:nvPr/>
        </p:nvSpPr>
        <p:spPr>
          <a:xfrm>
            <a:off x="157194" y="902394"/>
            <a:ext cx="9792149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100000"/>
            </a:pPr>
            <a:r>
              <a:rPr lang="cs-CZ" sz="2000" dirty="0" err="1">
                <a:latin typeface="Arial" pitchFamily="34"/>
                <a:cs typeface="Arial" pitchFamily="34"/>
              </a:rPr>
              <a:t>Example</a:t>
            </a:r>
            <a:r>
              <a:rPr lang="cs-CZ" sz="2000" dirty="0">
                <a:latin typeface="Arial" pitchFamily="34"/>
                <a:cs typeface="Arial" pitchFamily="34"/>
              </a:rPr>
              <a:t> </a:t>
            </a:r>
            <a:r>
              <a:rPr lang="cs-CZ" sz="2000" dirty="0" err="1">
                <a:latin typeface="Arial" pitchFamily="34"/>
                <a:cs typeface="Arial" pitchFamily="34"/>
              </a:rPr>
              <a:t>implementation</a:t>
            </a:r>
            <a:r>
              <a:rPr lang="cs-CZ" sz="2000" dirty="0">
                <a:latin typeface="Arial" pitchFamily="34"/>
                <a:cs typeface="Arial" pitchFamily="34"/>
              </a:rPr>
              <a:t> </a:t>
            </a:r>
            <a:r>
              <a:rPr lang="en-US" sz="2000" dirty="0">
                <a:latin typeface="Arial" pitchFamily="34"/>
                <a:cs typeface="Arial" pitchFamily="34"/>
              </a:rPr>
              <a:t>for expression evaluation </a:t>
            </a:r>
            <a:r>
              <a:rPr lang="cs-CZ" sz="2000" dirty="0" err="1">
                <a:latin typeface="Arial" pitchFamily="34"/>
                <a:cs typeface="Arial" pitchFamily="34"/>
              </a:rPr>
              <a:t>is</a:t>
            </a:r>
            <a:r>
              <a:rPr lang="cs-CZ" sz="2000" dirty="0">
                <a:latin typeface="Arial" pitchFamily="34"/>
                <a:cs typeface="Arial" pitchFamily="34"/>
              </a:rPr>
              <a:t> in t</a:t>
            </a:r>
            <a:r>
              <a:rPr lang="en-US" sz="2000" dirty="0">
                <a:latin typeface="Arial" pitchFamily="34"/>
                <a:cs typeface="Arial" pitchFamily="34"/>
              </a:rPr>
              <a:t>h</a:t>
            </a:r>
            <a:r>
              <a:rPr lang="cs-CZ" sz="2000" dirty="0">
                <a:latin typeface="Arial" pitchFamily="34"/>
                <a:cs typeface="Arial" pitchFamily="34"/>
              </a:rPr>
              <a:t>e </a:t>
            </a:r>
            <a:r>
              <a:rPr lang="cs-CZ" sz="2000" dirty="0" err="1">
                <a:latin typeface="Arial" pitchFamily="34"/>
                <a:cs typeface="Arial" pitchFamily="34"/>
              </a:rPr>
              <a:t>repo</a:t>
            </a:r>
            <a:endParaRPr lang="cs-CZ" sz="2000" dirty="0">
              <a:latin typeface="Arial" pitchFamily="34"/>
              <a:cs typeface="Arial" pitchFamily="34"/>
            </a:endParaRPr>
          </a:p>
          <a:p>
            <a:pPr lvl="1">
              <a:buSzPct val="100000"/>
            </a:pPr>
            <a:r>
              <a:rPr lang="en-GB" sz="1600" dirty="0">
                <a:latin typeface="Arial" pitchFamily="34"/>
                <a:cs typeface="Arial" pitchFamily="34"/>
              </a:rPr>
              <a:t>https://gitlab.mff.cuni.cz/teaching/nprg041/mejzlik/labs-cpp-pub/-/blob/master/lab_11/parser/parser.cpp</a:t>
            </a:r>
            <a:endParaRPr lang="en-GB" sz="1200" dirty="0">
              <a:latin typeface="Arial" pitchFamily="34"/>
              <a:cs typeface="Arial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25584856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37E14-F2DE-A48D-B6AE-F77F8C6CBBD4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0" y="1147528"/>
            <a:ext cx="9144000" cy="2387598"/>
          </a:xfrm>
        </p:spPr>
        <p:txBody>
          <a:bodyPr/>
          <a:lstStyle/>
          <a:p>
            <a:pPr lvl="0"/>
            <a:r>
              <a:rPr lang="en-US" sz="4000" dirty="0"/>
              <a:t>2) </a:t>
            </a:r>
            <a:r>
              <a:rPr lang="cs-CZ" sz="4000" dirty="0" err="1"/>
              <a:t>Generic</a:t>
            </a:r>
            <a:r>
              <a:rPr lang="cs-CZ" sz="4000" dirty="0"/>
              <a:t> </a:t>
            </a:r>
            <a:r>
              <a:rPr lang="cs-CZ" sz="4000" dirty="0" err="1"/>
              <a:t>programming</a:t>
            </a:r>
            <a:r>
              <a:rPr lang="cs-CZ" sz="4000" dirty="0"/>
              <a:t> </a:t>
            </a:r>
            <a:r>
              <a:rPr lang="cs-CZ" sz="4000" dirty="0" err="1"/>
              <a:t>with</a:t>
            </a:r>
            <a:r>
              <a:rPr lang="cs-CZ" sz="4000" dirty="0"/>
              <a:t> </a:t>
            </a:r>
            <a:r>
              <a:rPr lang="cs-CZ" sz="4000" dirty="0" err="1"/>
              <a:t>templates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8556870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 err="1"/>
              <a:t>Motivation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19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1154589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</a:pPr>
            <a:r>
              <a:rPr lang="cs-CZ" sz="2400" dirty="0" err="1">
                <a:latin typeface="Arial" pitchFamily="34"/>
                <a:cs typeface="Arial" pitchFamily="34"/>
              </a:rPr>
              <a:t>Reuse</a:t>
            </a:r>
            <a:r>
              <a:rPr lang="cs-CZ" sz="2400" dirty="0">
                <a:latin typeface="Arial" pitchFamily="34"/>
                <a:cs typeface="Arial" pitchFamily="34"/>
              </a:rPr>
              <a:t> </a:t>
            </a:r>
            <a:r>
              <a:rPr lang="cs-CZ" sz="2400" dirty="0" err="1">
                <a:latin typeface="Arial" pitchFamily="34"/>
                <a:cs typeface="Arial" pitchFamily="34"/>
              </a:rPr>
              <a:t>code</a:t>
            </a:r>
            <a:r>
              <a:rPr lang="cs-CZ" sz="2400" dirty="0">
                <a:latin typeface="Arial" pitchFamily="34"/>
                <a:cs typeface="Arial" pitchFamily="34"/>
              </a:rPr>
              <a:t> </a:t>
            </a:r>
            <a:r>
              <a:rPr lang="cs-CZ" sz="2400" dirty="0" err="1">
                <a:latin typeface="Arial" pitchFamily="34"/>
                <a:cs typeface="Arial" pitchFamily="34"/>
              </a:rPr>
              <a:t>with</a:t>
            </a:r>
            <a:r>
              <a:rPr lang="cs-CZ" sz="2400" dirty="0">
                <a:latin typeface="Arial" pitchFamily="34"/>
                <a:cs typeface="Arial" pitchFamily="34"/>
              </a:rPr>
              <a:t> copy-paste</a:t>
            </a:r>
          </a:p>
          <a:p>
            <a:pPr lvl="1">
              <a:buSzPct val="100000"/>
            </a:pPr>
            <a:r>
              <a:rPr lang="cs-CZ" sz="2000" dirty="0">
                <a:latin typeface="Arial" pitchFamily="34"/>
                <a:cs typeface="Arial" pitchFamily="34"/>
              </a:rPr>
              <a:t>Lot </a:t>
            </a:r>
            <a:r>
              <a:rPr lang="cs-CZ" sz="2000" dirty="0" err="1">
                <a:latin typeface="Arial" pitchFamily="34"/>
                <a:cs typeface="Arial" pitchFamily="34"/>
              </a:rPr>
              <a:t>of</a:t>
            </a:r>
            <a:r>
              <a:rPr lang="cs-CZ" sz="2000" dirty="0">
                <a:latin typeface="Arial" pitchFamily="34"/>
                <a:cs typeface="Arial" pitchFamily="34"/>
              </a:rPr>
              <a:t> </a:t>
            </a:r>
            <a:r>
              <a:rPr lang="cs-CZ" sz="2000" dirty="0" err="1">
                <a:latin typeface="Arial" pitchFamily="34"/>
                <a:cs typeface="Arial" pitchFamily="34"/>
              </a:rPr>
              <a:t>work</a:t>
            </a:r>
            <a:endParaRPr lang="cs-CZ" sz="2000" dirty="0">
              <a:latin typeface="Arial" pitchFamily="34"/>
              <a:cs typeface="Arial" pitchFamily="34"/>
            </a:endParaRPr>
          </a:p>
          <a:p>
            <a:pPr lvl="1">
              <a:buSzPct val="100000"/>
            </a:pPr>
            <a:r>
              <a:rPr lang="cs-CZ" sz="2000" dirty="0" err="1">
                <a:latin typeface="Arial" pitchFamily="34"/>
                <a:cs typeface="Arial" pitchFamily="34"/>
              </a:rPr>
              <a:t>Fixing</a:t>
            </a:r>
            <a:r>
              <a:rPr lang="cs-CZ" sz="2000" dirty="0">
                <a:latin typeface="Arial" pitchFamily="34"/>
                <a:cs typeface="Arial" pitchFamily="34"/>
              </a:rPr>
              <a:t> </a:t>
            </a:r>
            <a:r>
              <a:rPr lang="cs-CZ" sz="2000" dirty="0" err="1">
                <a:latin typeface="Arial" pitchFamily="34"/>
                <a:cs typeface="Arial" pitchFamily="34"/>
              </a:rPr>
              <a:t>bugs</a:t>
            </a:r>
            <a:r>
              <a:rPr lang="cs-CZ" sz="2000" dirty="0">
                <a:latin typeface="Arial" pitchFamily="34"/>
                <a:cs typeface="Arial" pitchFamily="34"/>
              </a:rPr>
              <a:t> in </a:t>
            </a:r>
            <a:r>
              <a:rPr lang="cs-CZ" sz="2000" dirty="0" err="1">
                <a:latin typeface="Arial" pitchFamily="34"/>
                <a:cs typeface="Arial" pitchFamily="34"/>
              </a:rPr>
              <a:t>multiple</a:t>
            </a:r>
            <a:r>
              <a:rPr lang="cs-CZ" sz="2000" dirty="0">
                <a:latin typeface="Arial" pitchFamily="34"/>
                <a:cs typeface="Arial" pitchFamily="34"/>
              </a:rPr>
              <a:t> </a:t>
            </a:r>
            <a:r>
              <a:rPr lang="cs-CZ" sz="2000" dirty="0" err="1">
                <a:latin typeface="Arial" pitchFamily="34"/>
                <a:cs typeface="Arial" pitchFamily="34"/>
              </a:rPr>
              <a:t>places</a:t>
            </a:r>
            <a:endParaRPr lang="en-US" sz="2000" dirty="0">
              <a:latin typeface="Arial" pitchFamily="34"/>
              <a:cs typeface="Arial" pitchFamily="34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1CB90D9-F7E7-467B-1F03-A3A969952CF9}"/>
              </a:ext>
            </a:extLst>
          </p:cNvPr>
          <p:cNvSpPr txBox="1"/>
          <p:nvPr/>
        </p:nvSpPr>
        <p:spPr>
          <a:xfrm>
            <a:off x="354516" y="1960388"/>
            <a:ext cx="5091974" cy="2031325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en-US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min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a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b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){</a:t>
            </a:r>
          </a:p>
          <a:p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1400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(a 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b) 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?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a 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: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b;</a:t>
            </a:r>
          </a:p>
          <a:p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}</a:t>
            </a:r>
          </a:p>
          <a:p>
            <a:r>
              <a:rPr lang="en-US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double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min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double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a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double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b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){</a:t>
            </a:r>
          </a:p>
          <a:p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1400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(a 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b) 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?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a 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: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b;</a:t>
            </a:r>
          </a:p>
          <a:p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}</a:t>
            </a:r>
          </a:p>
          <a:p>
            <a:r>
              <a:rPr lang="en-US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string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min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string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a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string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b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){</a:t>
            </a:r>
          </a:p>
          <a:p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1400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(a 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b) 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?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a 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: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b;</a:t>
            </a:r>
          </a:p>
          <a:p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9909ED7E-C26F-457E-2F65-B90FBE4C9D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2866" y="489755"/>
            <a:ext cx="5249775" cy="2939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54EB1587-56ED-EC3D-FB86-E892EDDF938C}"/>
              </a:ext>
            </a:extLst>
          </p:cNvPr>
          <p:cNvSpPr txBox="1"/>
          <p:nvPr/>
        </p:nvSpPr>
        <p:spPr>
          <a:xfrm>
            <a:off x="2114156" y="4067294"/>
            <a:ext cx="4764815" cy="2462213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struct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 err="1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int_node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{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int_node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next;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value;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};</a:t>
            </a:r>
          </a:p>
          <a:p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struct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 err="1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int_list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{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int_node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front;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int_node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back;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}; </a:t>
            </a:r>
          </a:p>
          <a:p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void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int_list_append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400" b="0" dirty="0" err="1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int_list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l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val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void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int_list_prepend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400" b="0" dirty="0" err="1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int_list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l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val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void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int_list_clear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400" b="0" dirty="0" err="1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int_list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l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);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1DC0F4F-4A2C-999C-3308-59A002F79BBA}"/>
              </a:ext>
            </a:extLst>
          </p:cNvPr>
          <p:cNvSpPr txBox="1"/>
          <p:nvPr/>
        </p:nvSpPr>
        <p:spPr>
          <a:xfrm>
            <a:off x="7055716" y="4096192"/>
            <a:ext cx="5016042" cy="2462213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struct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 err="1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double_node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{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double_node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next;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double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value;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};</a:t>
            </a:r>
          </a:p>
          <a:p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struct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 err="1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double_list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{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double_node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front;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double_node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back;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};</a:t>
            </a:r>
          </a:p>
          <a:p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double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dbl_list_append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400" b="0" dirty="0" err="1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int_list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l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double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val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void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dbl_list_prepend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400" b="0" dirty="0" err="1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int_list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l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double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val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void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dbl_list_clear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400" b="0" dirty="0" err="1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int_list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l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002784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 dirty="0"/>
              <a:t>Outline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1154589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457200" indent="-457200">
              <a:buSzPct val="100000"/>
              <a:buFont typeface="+mj-lt"/>
              <a:buAutoNum type="arabicPeriod"/>
            </a:pPr>
            <a:r>
              <a:rPr lang="cs-CZ" sz="2400" dirty="0" err="1">
                <a:latin typeface="Arial" pitchFamily="34"/>
                <a:cs typeface="Arial" pitchFamily="34"/>
              </a:rPr>
              <a:t>Parsing</a:t>
            </a:r>
            <a:r>
              <a:rPr lang="cs-CZ" sz="2400" dirty="0">
                <a:latin typeface="Arial" pitchFamily="34"/>
                <a:cs typeface="Arial" pitchFamily="34"/>
              </a:rPr>
              <a:t> basic </a:t>
            </a:r>
            <a:r>
              <a:rPr lang="cs-CZ" sz="2400" dirty="0" err="1">
                <a:latin typeface="Arial" pitchFamily="34"/>
                <a:cs typeface="Arial" pitchFamily="34"/>
              </a:rPr>
              <a:t>language</a:t>
            </a:r>
            <a:endParaRPr lang="en-US" sz="2400" dirty="0">
              <a:latin typeface="Arial" pitchFamily="34"/>
              <a:cs typeface="Arial" pitchFamily="34"/>
            </a:endParaRPr>
          </a:p>
          <a:p>
            <a:pPr marL="457200" lvl="0" indent="-457200">
              <a:buSzPct val="100000"/>
              <a:buFont typeface="+mj-lt"/>
              <a:buAutoNum type="arabicPeriod"/>
            </a:pPr>
            <a:r>
              <a:rPr lang="cs-CZ" sz="2400" dirty="0" err="1">
                <a:latin typeface="Arial" pitchFamily="34"/>
                <a:cs typeface="Arial" pitchFamily="34"/>
              </a:rPr>
              <a:t>Generic</a:t>
            </a:r>
            <a:r>
              <a:rPr lang="cs-CZ" sz="2400" dirty="0">
                <a:latin typeface="Arial" pitchFamily="34"/>
                <a:cs typeface="Arial" pitchFamily="34"/>
              </a:rPr>
              <a:t> </a:t>
            </a:r>
            <a:r>
              <a:rPr lang="cs-CZ" sz="2400" dirty="0" err="1">
                <a:latin typeface="Arial" pitchFamily="34"/>
                <a:cs typeface="Arial" pitchFamily="34"/>
              </a:rPr>
              <a:t>programming</a:t>
            </a:r>
            <a:r>
              <a:rPr lang="en-US" sz="2400" dirty="0">
                <a:latin typeface="Arial" pitchFamily="34"/>
                <a:cs typeface="Arial" pitchFamily="34"/>
              </a:rPr>
              <a:t> with templates</a:t>
            </a:r>
            <a:endParaRPr lang="cs-CZ" sz="2400" dirty="0">
              <a:latin typeface="Arial" pitchFamily="34"/>
              <a:cs typeface="Arial" pitchFamily="34"/>
            </a:endParaRPr>
          </a:p>
          <a:p>
            <a:pPr marL="457200" lvl="0" indent="-457200">
              <a:buSzPct val="100000"/>
              <a:buFont typeface="+mj-lt"/>
              <a:buAutoNum type="arabicPeriod"/>
            </a:pPr>
            <a:r>
              <a:rPr lang="cs-CZ" sz="2400" dirty="0">
                <a:latin typeface="Arial" pitchFamily="34"/>
                <a:cs typeface="Arial" pitchFamily="34"/>
              </a:rPr>
              <a:t>Not-</a:t>
            </a:r>
            <a:r>
              <a:rPr lang="cs-CZ" sz="2400" dirty="0" err="1">
                <a:latin typeface="Arial" pitchFamily="34"/>
                <a:cs typeface="Arial" pitchFamily="34"/>
              </a:rPr>
              <a:t>task</a:t>
            </a:r>
            <a:r>
              <a:rPr lang="cs-CZ" sz="2400" dirty="0">
                <a:latin typeface="Arial" pitchFamily="34"/>
                <a:cs typeface="Arial" pitchFamily="34"/>
              </a:rPr>
              <a:t> 11 (</a:t>
            </a:r>
            <a:r>
              <a:rPr lang="cs-CZ" sz="2400" dirty="0" err="1">
                <a:latin typeface="Arial" pitchFamily="34"/>
                <a:cs typeface="Arial" pitchFamily="34"/>
              </a:rPr>
              <a:t>you</a:t>
            </a:r>
            <a:r>
              <a:rPr lang="cs-CZ" sz="2400" dirty="0">
                <a:latin typeface="Arial" pitchFamily="34"/>
                <a:cs typeface="Arial" pitchFamily="34"/>
              </a:rPr>
              <a:t> </a:t>
            </a:r>
            <a:r>
              <a:rPr lang="cs-CZ" sz="2400" dirty="0" err="1">
                <a:latin typeface="Arial" pitchFamily="34"/>
                <a:cs typeface="Arial" pitchFamily="34"/>
              </a:rPr>
              <a:t>don't</a:t>
            </a:r>
            <a:r>
              <a:rPr lang="cs-CZ" sz="2400" dirty="0">
                <a:latin typeface="Arial" pitchFamily="34"/>
                <a:cs typeface="Arial" pitchFamily="34"/>
              </a:rPr>
              <a:t> </a:t>
            </a:r>
            <a:r>
              <a:rPr lang="cs-CZ" sz="2400" dirty="0" err="1">
                <a:latin typeface="Arial" pitchFamily="34"/>
                <a:cs typeface="Arial" pitchFamily="34"/>
              </a:rPr>
              <a:t>need</a:t>
            </a:r>
            <a:r>
              <a:rPr lang="cs-CZ" sz="2400" dirty="0">
                <a:latin typeface="Arial" pitchFamily="34"/>
                <a:cs typeface="Arial" pitchFamily="34"/>
              </a:rPr>
              <a:t> to </a:t>
            </a:r>
            <a:r>
              <a:rPr lang="cs-CZ" sz="2400" dirty="0" err="1">
                <a:latin typeface="Arial" pitchFamily="34"/>
                <a:cs typeface="Arial" pitchFamily="34"/>
              </a:rPr>
              <a:t>submit</a:t>
            </a:r>
            <a:r>
              <a:rPr lang="cs-CZ" sz="2400" dirty="0">
                <a:latin typeface="Arial" pitchFamily="34"/>
                <a:cs typeface="Arial" pitchFamily="34"/>
              </a:rPr>
              <a:t> </a:t>
            </a:r>
            <a:r>
              <a:rPr lang="cs-CZ" sz="2400" dirty="0" err="1">
                <a:latin typeface="Arial" pitchFamily="34"/>
                <a:cs typeface="Arial" pitchFamily="34"/>
              </a:rPr>
              <a:t>this</a:t>
            </a:r>
            <a:r>
              <a:rPr lang="cs-CZ" sz="2400" dirty="0">
                <a:latin typeface="Arial" pitchFamily="34"/>
                <a:cs typeface="Arial" pitchFamily="34"/>
              </a:rPr>
              <a:t>)</a:t>
            </a:r>
            <a:endParaRPr lang="en-US" sz="2400" dirty="0">
              <a:latin typeface="Arial" pitchFamily="34"/>
              <a:cs typeface="Arial" pitchFamily="34"/>
            </a:endParaRPr>
          </a:p>
          <a:p>
            <a:pPr marL="457200" lvl="0" indent="-457200">
              <a:buSzPct val="100000"/>
              <a:buFont typeface="+mj-lt"/>
              <a:buAutoNum type="arabicPeriod"/>
            </a:pPr>
            <a:r>
              <a:rPr lang="en-US" sz="2400" dirty="0">
                <a:latin typeface="Arial" pitchFamily="34"/>
                <a:cs typeface="Arial" pitchFamily="34"/>
              </a:rPr>
              <a:t>Final </a:t>
            </a:r>
            <a:r>
              <a:rPr lang="en-US" sz="2400" dirty="0" err="1">
                <a:latin typeface="Arial" pitchFamily="34"/>
                <a:cs typeface="Arial" pitchFamily="34"/>
              </a:rPr>
              <a:t>recodex</a:t>
            </a:r>
            <a:r>
              <a:rPr lang="en-US" sz="2400" dirty="0">
                <a:latin typeface="Arial" pitchFamily="34"/>
                <a:cs typeface="Arial" pitchFamily="34"/>
              </a:rPr>
              <a:t> assignment</a:t>
            </a:r>
            <a:endParaRPr lang="en-GB" sz="2400" dirty="0">
              <a:latin typeface="Arial" pitchFamily="34"/>
              <a:cs typeface="Arial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18167473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 err="1"/>
              <a:t>Motivation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678050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</a:pPr>
            <a:r>
              <a:rPr lang="cs-CZ" sz="2400" dirty="0" err="1">
                <a:latin typeface="Arial" pitchFamily="34"/>
                <a:cs typeface="Arial" pitchFamily="34"/>
              </a:rPr>
              <a:t>You</a:t>
            </a:r>
            <a:r>
              <a:rPr lang="cs-CZ" sz="2400" dirty="0">
                <a:latin typeface="Arial" pitchFamily="34"/>
                <a:cs typeface="Arial" pitchFamily="34"/>
              </a:rPr>
              <a:t> </a:t>
            </a:r>
            <a:r>
              <a:rPr lang="cs-CZ" sz="2400" dirty="0" err="1">
                <a:latin typeface="Arial" pitchFamily="34"/>
                <a:cs typeface="Arial" pitchFamily="34"/>
              </a:rPr>
              <a:t>can</a:t>
            </a:r>
            <a:r>
              <a:rPr lang="cs-CZ" sz="2400" dirty="0">
                <a:latin typeface="Arial" pitchFamily="34"/>
                <a:cs typeface="Arial" pitchFamily="34"/>
              </a:rPr>
              <a:t> </a:t>
            </a:r>
            <a:r>
              <a:rPr lang="cs-CZ" sz="2400" dirty="0" err="1">
                <a:latin typeface="Arial" pitchFamily="34"/>
                <a:cs typeface="Arial" pitchFamily="34"/>
              </a:rPr>
              <a:t>write</a:t>
            </a:r>
            <a:r>
              <a:rPr lang="cs-CZ" sz="2400" dirty="0">
                <a:latin typeface="Arial" pitchFamily="34"/>
                <a:cs typeface="Arial" pitchFamily="34"/>
              </a:rPr>
              <a:t> C </a:t>
            </a:r>
            <a:r>
              <a:rPr lang="cs-CZ" sz="2400" dirty="0" err="1">
                <a:latin typeface="Arial" pitchFamily="34"/>
                <a:cs typeface="Arial" pitchFamily="34"/>
              </a:rPr>
              <a:t>preprocessor</a:t>
            </a:r>
            <a:r>
              <a:rPr lang="cs-CZ" sz="2400" dirty="0">
                <a:latin typeface="Arial" pitchFamily="34"/>
                <a:cs typeface="Arial" pitchFamily="34"/>
              </a:rPr>
              <a:t> </a:t>
            </a:r>
            <a:r>
              <a:rPr lang="cs-CZ" sz="2400" dirty="0" err="1">
                <a:latin typeface="Arial" pitchFamily="34"/>
                <a:cs typeface="Arial" pitchFamily="34"/>
              </a:rPr>
              <a:t>abominations</a:t>
            </a:r>
            <a:endParaRPr lang="cs-CZ" sz="2400" dirty="0">
              <a:latin typeface="Arial" pitchFamily="34"/>
              <a:cs typeface="Arial" pitchFamily="34"/>
            </a:endParaRPr>
          </a:p>
          <a:p>
            <a:pPr lvl="1">
              <a:buSzPct val="100000"/>
            </a:pPr>
            <a:r>
              <a:rPr lang="cs-CZ" sz="1600" dirty="0">
                <a:latin typeface="Arial" pitchFamily="34"/>
                <a:cs typeface="Arial" pitchFamily="34"/>
              </a:rPr>
              <a:t>They </a:t>
            </a:r>
            <a:r>
              <a:rPr lang="cs-CZ" sz="1600" dirty="0" err="1">
                <a:latin typeface="Arial" pitchFamily="34"/>
                <a:cs typeface="Arial" pitchFamily="34"/>
              </a:rPr>
              <a:t>invite</a:t>
            </a:r>
            <a:r>
              <a:rPr lang="cs-CZ" sz="1600" dirty="0">
                <a:latin typeface="Arial" pitchFamily="34"/>
                <a:cs typeface="Arial" pitchFamily="34"/>
              </a:rPr>
              <a:t> </a:t>
            </a:r>
            <a:r>
              <a:rPr lang="cs-CZ" sz="1600" dirty="0" err="1">
                <a:latin typeface="Arial" pitchFamily="34"/>
                <a:cs typeface="Arial" pitchFamily="34"/>
              </a:rPr>
              <a:t>for</a:t>
            </a:r>
            <a:r>
              <a:rPr lang="cs-CZ" sz="1600" dirty="0">
                <a:latin typeface="Arial" pitchFamily="34"/>
                <a:cs typeface="Arial" pitchFamily="34"/>
              </a:rPr>
              <a:t> </a:t>
            </a:r>
            <a:r>
              <a:rPr lang="cs-CZ" sz="1600" dirty="0" err="1">
                <a:latin typeface="Arial" pitchFamily="34"/>
                <a:cs typeface="Arial" pitchFamily="34"/>
              </a:rPr>
              <a:t>mistakes</a:t>
            </a:r>
            <a:endParaRPr lang="en-US" sz="1600" dirty="0">
              <a:latin typeface="Arial" pitchFamily="34"/>
              <a:cs typeface="Arial" pitchFamily="34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1CB90D9-F7E7-467B-1F03-A3A969952CF9}"/>
              </a:ext>
            </a:extLst>
          </p:cNvPr>
          <p:cNvSpPr txBox="1"/>
          <p:nvPr/>
        </p:nvSpPr>
        <p:spPr>
          <a:xfrm>
            <a:off x="354515" y="1960388"/>
            <a:ext cx="6146953" cy="4185761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en-GB" sz="1400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#define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 BUILD_COMPARE(</a:t>
            </a:r>
            <a:r>
              <a:rPr lang="en-GB" sz="14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TYPE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) </a:t>
            </a:r>
            <a:r>
              <a:rPr lang="en-GB" sz="1400" b="0" dirty="0">
                <a:solidFill>
                  <a:srgbClr val="D7BA7D"/>
                </a:solidFill>
                <a:effectLst/>
                <a:latin typeface="Consolas" panose="020B0609020204030204" pitchFamily="49" charset="0"/>
              </a:rPr>
              <a:t>\</a:t>
            </a:r>
            <a:endParaRPr lang="en-GB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    int </a:t>
            </a:r>
            <a:r>
              <a:rPr lang="en-GB" sz="14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cmp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_ ## </a:t>
            </a:r>
            <a:r>
              <a:rPr lang="en-GB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TYPE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4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 void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va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sz="14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 void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vb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) </a:t>
            </a:r>
            <a:r>
              <a:rPr lang="en-GB" sz="1400" b="0" dirty="0">
                <a:solidFill>
                  <a:srgbClr val="D7BA7D"/>
                </a:solidFill>
                <a:effectLst/>
                <a:latin typeface="Consolas" panose="020B0609020204030204" pitchFamily="49" charset="0"/>
              </a:rPr>
              <a:t>\</a:t>
            </a:r>
            <a:endParaRPr lang="en-GB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    { </a:t>
            </a:r>
            <a:r>
              <a:rPr lang="en-GB" sz="1400" b="0" dirty="0">
                <a:solidFill>
                  <a:srgbClr val="D7BA7D"/>
                </a:solidFill>
                <a:effectLst/>
                <a:latin typeface="Consolas" panose="020B0609020204030204" pitchFamily="49" charset="0"/>
              </a:rPr>
              <a:t>\</a:t>
            </a:r>
            <a:endParaRPr lang="en-GB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        TYPE </a:t>
            </a:r>
            <a:r>
              <a:rPr lang="en-GB" sz="14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 pa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static_cast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TYPE </a:t>
            </a:r>
            <a:r>
              <a:rPr lang="en-GB" sz="14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*&gt;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4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va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); </a:t>
            </a:r>
            <a:r>
              <a:rPr lang="en-GB" sz="1400" b="0" dirty="0">
                <a:solidFill>
                  <a:srgbClr val="D7BA7D"/>
                </a:solidFill>
                <a:effectLst/>
                <a:latin typeface="Consolas" panose="020B0609020204030204" pitchFamily="49" charset="0"/>
              </a:rPr>
              <a:t>\</a:t>
            </a:r>
            <a:endParaRPr lang="en-GB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        TYPE </a:t>
            </a:r>
            <a:r>
              <a:rPr lang="en-GB" sz="14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 pb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static_cast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TYPE </a:t>
            </a:r>
            <a:r>
              <a:rPr lang="en-GB" sz="14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*&gt;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4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vb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); </a:t>
            </a:r>
            <a:r>
              <a:rPr lang="en-GB" sz="1400" b="0" dirty="0">
                <a:solidFill>
                  <a:srgbClr val="D7BA7D"/>
                </a:solidFill>
                <a:effectLst/>
                <a:latin typeface="Consolas" panose="020B0609020204030204" pitchFamily="49" charset="0"/>
              </a:rPr>
              <a:t>\</a:t>
            </a:r>
            <a:endParaRPr lang="en-GB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                                                       </a:t>
            </a:r>
            <a:r>
              <a:rPr lang="en-GB" sz="1400" b="0" dirty="0">
                <a:solidFill>
                  <a:srgbClr val="D7BA7D"/>
                </a:solidFill>
                <a:effectLst/>
                <a:latin typeface="Consolas" panose="020B0609020204030204" pitchFamily="49" charset="0"/>
              </a:rPr>
              <a:t>\</a:t>
            </a:r>
            <a:endParaRPr lang="en-GB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GB" sz="1400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pa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pb) </a:t>
            </a:r>
            <a:r>
              <a:rPr lang="en-GB" sz="1400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-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; </a:t>
            </a:r>
            <a:r>
              <a:rPr lang="en-GB" sz="1400" b="0" dirty="0">
                <a:solidFill>
                  <a:srgbClr val="D7BA7D"/>
                </a:solidFill>
                <a:effectLst/>
                <a:latin typeface="Consolas" panose="020B0609020204030204" pitchFamily="49" charset="0"/>
              </a:rPr>
              <a:t>\</a:t>
            </a:r>
            <a:endParaRPr lang="en-GB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GB" sz="1400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else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pa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==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pb) </a:t>
            </a:r>
            <a:r>
              <a:rPr lang="en-GB" sz="1400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; </a:t>
            </a:r>
            <a:r>
              <a:rPr lang="en-GB" sz="1400" b="0" dirty="0">
                <a:solidFill>
                  <a:srgbClr val="D7BA7D"/>
                </a:solidFill>
                <a:effectLst/>
                <a:latin typeface="Consolas" panose="020B0609020204030204" pitchFamily="49" charset="0"/>
              </a:rPr>
              <a:t>\</a:t>
            </a:r>
            <a:endParaRPr lang="en-GB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GB" sz="1400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else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; </a:t>
            </a:r>
            <a:r>
              <a:rPr lang="en-GB" sz="1400" b="0" dirty="0">
                <a:solidFill>
                  <a:srgbClr val="D7BA7D"/>
                </a:solidFill>
                <a:effectLst/>
                <a:latin typeface="Consolas" panose="020B0609020204030204" pitchFamily="49" charset="0"/>
              </a:rPr>
              <a:t>\</a:t>
            </a:r>
            <a:endParaRPr lang="en-GB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    }</a:t>
            </a:r>
            <a:endParaRPr lang="en-GB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</a:p>
          <a:p>
            <a:r>
              <a:rPr lang="en-GB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BUILD_COMPARE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float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r>
              <a:rPr lang="en-GB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BUILD_COMPARE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double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b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void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h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 {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float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data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]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{ 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4.0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3.0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2.0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1.0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};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sz="140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qsort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&amp;</a:t>
            </a:r>
            <a:r>
              <a:rPr lang="en-GB" sz="14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data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], 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4u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sz="14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sizeof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float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),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&amp;</a:t>
            </a:r>
            <a:r>
              <a:rPr lang="en-GB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cmp_float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);</a:t>
            </a:r>
            <a:r>
              <a:rPr lang="en-GB" sz="14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 //- OK</a:t>
            </a:r>
            <a:endParaRPr lang="en-GB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sz="140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qsort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&amp;</a:t>
            </a:r>
            <a:r>
              <a:rPr lang="en-GB" sz="14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data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], 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4u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sz="14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sizeof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float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),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&amp;</a:t>
            </a:r>
            <a:r>
              <a:rPr lang="en-GB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cmp_dbl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);</a:t>
            </a:r>
            <a:r>
              <a:rPr lang="en-GB" sz="14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 //- Error</a:t>
            </a:r>
            <a:endParaRPr lang="en-GB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C2A836AF-A09E-1ECD-4DCB-48DDD1F4DA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2586" y="846414"/>
            <a:ext cx="4152679" cy="2978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16356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generic</a:t>
            </a:r>
            <a:r>
              <a:rPr lang="cs-CZ" dirty="0"/>
              <a:t> </a:t>
            </a:r>
            <a:r>
              <a:rPr lang="cs-CZ" dirty="0" err="1"/>
              <a:t>programming</a:t>
            </a:r>
            <a:r>
              <a:rPr lang="cs-CZ" dirty="0"/>
              <a:t>?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21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1154589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</a:pPr>
            <a:r>
              <a:rPr lang="en-US" sz="2400" dirty="0">
                <a:latin typeface="Arial" pitchFamily="34"/>
                <a:cs typeface="Arial" pitchFamily="34"/>
              </a:rPr>
              <a:t>Generic programming is a method to implement algorithms and data structures in the </a:t>
            </a:r>
            <a:r>
              <a:rPr lang="en-US" sz="2400" b="1" dirty="0">
                <a:solidFill>
                  <a:schemeClr val="accent6"/>
                </a:solidFill>
                <a:latin typeface="Arial" pitchFamily="34"/>
                <a:cs typeface="Arial" pitchFamily="34"/>
              </a:rPr>
              <a:t>most general </a:t>
            </a:r>
            <a:r>
              <a:rPr lang="en-US" sz="2400" dirty="0">
                <a:latin typeface="Arial" pitchFamily="34"/>
                <a:cs typeface="Arial" pitchFamily="34"/>
              </a:rPr>
              <a:t>sensible way.</a:t>
            </a:r>
          </a:p>
          <a:p>
            <a:pPr>
              <a:buSzPct val="100000"/>
            </a:pPr>
            <a:r>
              <a:rPr lang="en-US" sz="2400" dirty="0">
                <a:latin typeface="Arial" pitchFamily="34"/>
                <a:cs typeface="Arial" pitchFamily="34"/>
              </a:rPr>
              <a:t>Algorithms are written in terms of types </a:t>
            </a:r>
            <a:r>
              <a:rPr lang="en-US" sz="2400" b="1" dirty="0">
                <a:solidFill>
                  <a:schemeClr val="accent6"/>
                </a:solidFill>
                <a:latin typeface="Arial" pitchFamily="34"/>
                <a:cs typeface="Arial" pitchFamily="34"/>
              </a:rPr>
              <a:t>to­</a:t>
            </a:r>
            <a:r>
              <a:rPr lang="cs-CZ" sz="2400" b="1" dirty="0">
                <a:solidFill>
                  <a:schemeClr val="accent6"/>
                </a:solidFill>
                <a:latin typeface="Arial" pitchFamily="34"/>
                <a:cs typeface="Arial" pitchFamily="34"/>
              </a:rPr>
              <a:t>-</a:t>
            </a:r>
            <a:r>
              <a:rPr lang="en-US" sz="2400" b="1" dirty="0">
                <a:solidFill>
                  <a:schemeClr val="accent6"/>
                </a:solidFill>
                <a:latin typeface="Arial" pitchFamily="34"/>
                <a:cs typeface="Arial" pitchFamily="34"/>
              </a:rPr>
              <a:t>be</a:t>
            </a:r>
            <a:r>
              <a:rPr lang="cs-CZ" sz="2400" b="1" dirty="0">
                <a:solidFill>
                  <a:schemeClr val="accent6"/>
                </a:solidFill>
                <a:latin typeface="Arial" pitchFamily="34"/>
                <a:cs typeface="Arial" pitchFamily="34"/>
              </a:rPr>
              <a:t>-</a:t>
            </a:r>
            <a:r>
              <a:rPr lang="en-US" sz="2400" b="1" dirty="0">
                <a:solidFill>
                  <a:schemeClr val="accent6"/>
                </a:solidFill>
                <a:latin typeface="Arial" pitchFamily="34"/>
                <a:cs typeface="Arial" pitchFamily="34"/>
              </a:rPr>
              <a:t>­specified</a:t>
            </a:r>
            <a:r>
              <a:rPr lang="cs-CZ" sz="2400" b="1" dirty="0">
                <a:solidFill>
                  <a:schemeClr val="accent6"/>
                </a:solidFill>
                <a:latin typeface="Arial" pitchFamily="34"/>
                <a:cs typeface="Arial" pitchFamily="34"/>
              </a:rPr>
              <a:t>-</a:t>
            </a:r>
            <a:r>
              <a:rPr lang="en-US" sz="2400" b="1" dirty="0">
                <a:solidFill>
                  <a:schemeClr val="accent6"/>
                </a:solidFill>
                <a:latin typeface="Arial" pitchFamily="34"/>
                <a:cs typeface="Arial" pitchFamily="34"/>
              </a:rPr>
              <a:t>­later</a:t>
            </a:r>
            <a:r>
              <a:rPr lang="en-US" sz="2400" dirty="0">
                <a:latin typeface="Arial" pitchFamily="34"/>
                <a:cs typeface="Arial" pitchFamily="34"/>
              </a:rPr>
              <a:t>.</a:t>
            </a:r>
          </a:p>
          <a:p>
            <a:pPr>
              <a:buSzPct val="100000"/>
            </a:pPr>
            <a:r>
              <a:rPr lang="en-US" sz="2400" dirty="0">
                <a:latin typeface="Arial" pitchFamily="34"/>
                <a:cs typeface="Arial" pitchFamily="34"/>
              </a:rPr>
              <a:t>Generic programming helps us to </a:t>
            </a:r>
            <a:r>
              <a:rPr lang="en-US" sz="2400" b="1" dirty="0">
                <a:solidFill>
                  <a:schemeClr val="accent6"/>
                </a:solidFill>
                <a:latin typeface="Arial" pitchFamily="34"/>
                <a:cs typeface="Arial" pitchFamily="34"/>
              </a:rPr>
              <a:t>reduce redundancy </a:t>
            </a:r>
            <a:r>
              <a:rPr lang="en-US" sz="2400" dirty="0">
                <a:latin typeface="Arial" pitchFamily="34"/>
                <a:cs typeface="Arial" pitchFamily="34"/>
              </a:rPr>
              <a:t>and programming effort, while it increases reusability and flexibility.</a:t>
            </a:r>
            <a:endParaRPr lang="cs-CZ" sz="2400" dirty="0">
              <a:latin typeface="Arial" pitchFamily="34"/>
              <a:cs typeface="Arial" pitchFamily="34"/>
            </a:endParaRPr>
          </a:p>
          <a:p>
            <a:pPr>
              <a:buSzPct val="100000"/>
            </a:pPr>
            <a:r>
              <a:rPr lang="cs-CZ" sz="2400" dirty="0">
                <a:latin typeface="Arial" pitchFamily="34"/>
                <a:cs typeface="Arial" pitchFamily="34"/>
              </a:rPr>
              <a:t>C++ </a:t>
            </a:r>
            <a:r>
              <a:rPr lang="cs-CZ" sz="2400" dirty="0" err="1">
                <a:latin typeface="Arial" pitchFamily="34"/>
                <a:cs typeface="Arial" pitchFamily="34"/>
              </a:rPr>
              <a:t>uses</a:t>
            </a:r>
            <a:r>
              <a:rPr lang="cs-CZ" sz="2400" dirty="0">
                <a:latin typeface="Arial" pitchFamily="34"/>
                <a:cs typeface="Arial" pitchFamily="34"/>
              </a:rPr>
              <a:t> </a:t>
            </a:r>
            <a:r>
              <a:rPr lang="cs-CZ" sz="2400" b="1" dirty="0" err="1">
                <a:solidFill>
                  <a:schemeClr val="accent6"/>
                </a:solidFill>
                <a:latin typeface="Arial" pitchFamily="34"/>
                <a:cs typeface="Arial" pitchFamily="34"/>
              </a:rPr>
              <a:t>templates</a:t>
            </a:r>
            <a:r>
              <a:rPr lang="cs-CZ" sz="2400" dirty="0">
                <a:latin typeface="Arial" pitchFamily="34"/>
                <a:cs typeface="Arial" pitchFamily="34"/>
              </a:rPr>
              <a:t> </a:t>
            </a:r>
            <a:r>
              <a:rPr lang="cs-CZ" sz="2400" dirty="0" err="1">
                <a:latin typeface="Arial" pitchFamily="34"/>
                <a:cs typeface="Arial" pitchFamily="34"/>
              </a:rPr>
              <a:t>for</a:t>
            </a:r>
            <a:r>
              <a:rPr lang="cs-CZ" sz="2400" dirty="0">
                <a:latin typeface="Arial" pitchFamily="34"/>
                <a:cs typeface="Arial" pitchFamily="34"/>
              </a:rPr>
              <a:t> </a:t>
            </a:r>
            <a:r>
              <a:rPr lang="cs-CZ" sz="2400" dirty="0" err="1">
                <a:latin typeface="Arial" pitchFamily="34"/>
                <a:cs typeface="Arial" pitchFamily="34"/>
              </a:rPr>
              <a:t>generic</a:t>
            </a:r>
            <a:r>
              <a:rPr lang="cs-CZ" sz="2400" dirty="0">
                <a:latin typeface="Arial" pitchFamily="34"/>
                <a:cs typeface="Arial" pitchFamily="34"/>
              </a:rPr>
              <a:t> </a:t>
            </a:r>
            <a:r>
              <a:rPr lang="cs-CZ" sz="2400" dirty="0" err="1">
                <a:latin typeface="Arial" pitchFamily="34"/>
                <a:cs typeface="Arial" pitchFamily="34"/>
              </a:rPr>
              <a:t>programming</a:t>
            </a:r>
            <a:endParaRPr lang="en-US" sz="2400" dirty="0">
              <a:latin typeface="Arial" pitchFamily="34"/>
              <a:cs typeface="Arial" pitchFamily="34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F06AC7D-B18D-8AD4-1737-A1FFA8A3169C}"/>
              </a:ext>
            </a:extLst>
          </p:cNvPr>
          <p:cNvSpPr txBox="1"/>
          <p:nvPr/>
        </p:nvSpPr>
        <p:spPr>
          <a:xfrm>
            <a:off x="1493240" y="3501086"/>
            <a:ext cx="104241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Generic programming centers around the idea of abstracting from concrete, efficient algorithms to obtain generic algorithms that can be combined with different data representations to produce a wide variety of useful software. </a:t>
            </a:r>
            <a:endParaRPr lang="cs-CZ" dirty="0"/>
          </a:p>
          <a:p>
            <a:pPr algn="r"/>
            <a:r>
              <a:rPr lang="en-US" dirty="0"/>
              <a:t>— David Musser, Alexander Stepanov </a:t>
            </a:r>
            <a:endParaRPr lang="cs-CZ" dirty="0"/>
          </a:p>
          <a:p>
            <a:pPr algn="r"/>
            <a:r>
              <a:rPr lang="en-US" dirty="0"/>
              <a:t>Generic Programming (1988)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911BF1D-3056-BFCB-BEAA-643EFBA48269}"/>
              </a:ext>
            </a:extLst>
          </p:cNvPr>
          <p:cNvSpPr txBox="1"/>
          <p:nvPr/>
        </p:nvSpPr>
        <p:spPr>
          <a:xfrm>
            <a:off x="1371600" y="5418728"/>
            <a:ext cx="104241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Lift algorithms and data structures from concrete examples to their most general and abstract form. </a:t>
            </a:r>
            <a:endParaRPr lang="cs-CZ" dirty="0"/>
          </a:p>
          <a:p>
            <a:pPr algn="r"/>
            <a:r>
              <a:rPr lang="en-US" dirty="0"/>
              <a:t>— Bjarne </a:t>
            </a:r>
            <a:r>
              <a:rPr lang="en-US" dirty="0" err="1"/>
              <a:t>Stroustrup</a:t>
            </a:r>
            <a:r>
              <a:rPr lang="en-US" dirty="0"/>
              <a:t> </a:t>
            </a:r>
            <a:endParaRPr lang="cs-CZ" dirty="0"/>
          </a:p>
          <a:p>
            <a:pPr algn="r"/>
            <a:r>
              <a:rPr lang="en-US" dirty="0"/>
              <a:t>Evolving a language in and for the real world: C++ 1991-2006 (2007)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64522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 err="1"/>
              <a:t>Templates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22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1154589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</a:pPr>
            <a:r>
              <a:rPr lang="en-US" sz="2000" dirty="0">
                <a:latin typeface="Arial" pitchFamily="34"/>
                <a:cs typeface="Arial" pitchFamily="34"/>
              </a:rPr>
              <a:t>Templates are a kind of </a:t>
            </a:r>
            <a:r>
              <a:rPr lang="en-US" sz="2000" b="1" dirty="0">
                <a:solidFill>
                  <a:schemeClr val="accent6"/>
                </a:solidFill>
                <a:latin typeface="Arial" pitchFamily="34"/>
                <a:cs typeface="Arial" pitchFamily="34"/>
              </a:rPr>
              <a:t>pattern for the compiler</a:t>
            </a:r>
            <a:endParaRPr lang="en-US" sz="2000" dirty="0">
              <a:latin typeface="Arial" pitchFamily="34"/>
              <a:cs typeface="Arial" pitchFamily="34"/>
            </a:endParaRPr>
          </a:p>
          <a:p>
            <a:pPr>
              <a:buSzPct val="100000"/>
            </a:pPr>
            <a:r>
              <a:rPr lang="en-US" sz="2000" dirty="0">
                <a:latin typeface="Arial" pitchFamily="34"/>
                <a:cs typeface="Arial" pitchFamily="34"/>
              </a:rPr>
              <a:t>We can </a:t>
            </a:r>
            <a:r>
              <a:rPr lang="en-US" sz="2000" b="1" dirty="0">
                <a:solidFill>
                  <a:schemeClr val="accent2"/>
                </a:solidFill>
                <a:latin typeface="Arial" pitchFamily="34"/>
                <a:cs typeface="Arial" pitchFamily="34"/>
              </a:rPr>
              <a:t>instantiate</a:t>
            </a:r>
            <a:r>
              <a:rPr lang="en-US" sz="2000" dirty="0">
                <a:latin typeface="Arial" pitchFamily="34"/>
                <a:cs typeface="Arial" pitchFamily="34"/>
              </a:rPr>
              <a:t> templates with different types or values</a:t>
            </a:r>
          </a:p>
          <a:p>
            <a:pPr>
              <a:buSzPct val="100000"/>
            </a:pPr>
            <a:r>
              <a:rPr lang="en-US" sz="2000" dirty="0">
                <a:latin typeface="Arial" pitchFamily="34"/>
                <a:cs typeface="Arial" pitchFamily="34"/>
              </a:rPr>
              <a:t>Each instantiation for a new type or value results in additional code</a:t>
            </a:r>
          </a:p>
          <a:p>
            <a:pPr>
              <a:buSzPct val="100000"/>
            </a:pPr>
            <a:r>
              <a:rPr lang="en-US" sz="2000" dirty="0">
                <a:latin typeface="Arial" pitchFamily="34"/>
                <a:cs typeface="Arial" pitchFamily="34"/>
              </a:rPr>
              <a:t>Templates reduce a lot of writers’ work</a:t>
            </a:r>
            <a:endParaRPr lang="cs-CZ" sz="2000" dirty="0">
              <a:latin typeface="Arial" pitchFamily="34"/>
              <a:cs typeface="Arial" pitchFamily="34"/>
            </a:endParaRPr>
          </a:p>
          <a:p>
            <a:pPr lvl="1">
              <a:buSzPct val="100000"/>
            </a:pPr>
            <a:r>
              <a:rPr lang="en-US" sz="1600" dirty="0">
                <a:latin typeface="Arial" pitchFamily="34"/>
                <a:cs typeface="Arial" pitchFamily="34"/>
              </a:rPr>
              <a:t>We do not have to implement functions multiple times just because it’s a slightly</a:t>
            </a:r>
            <a:r>
              <a:rPr lang="cs-CZ" sz="1600" dirty="0">
                <a:latin typeface="Arial" pitchFamily="34"/>
                <a:cs typeface="Arial" pitchFamily="34"/>
              </a:rPr>
              <a:t> </a:t>
            </a:r>
            <a:r>
              <a:rPr lang="en-US" sz="1600" dirty="0">
                <a:latin typeface="Arial" pitchFamily="34"/>
                <a:cs typeface="Arial" pitchFamily="34"/>
              </a:rPr>
              <a:t>different type.</a:t>
            </a:r>
          </a:p>
          <a:p>
            <a:pPr>
              <a:buSzPct val="100000"/>
            </a:pPr>
            <a:r>
              <a:rPr lang="en-US" sz="2000" dirty="0">
                <a:latin typeface="Arial" pitchFamily="34"/>
                <a:cs typeface="Arial" pitchFamily="34"/>
              </a:rPr>
              <a:t>There are different types of templates:</a:t>
            </a:r>
          </a:p>
          <a:p>
            <a:pPr lvl="1">
              <a:buSzPct val="100000"/>
            </a:pPr>
            <a:r>
              <a:rPr lang="en-US" sz="1600" dirty="0">
                <a:latin typeface="Arial" pitchFamily="34"/>
                <a:cs typeface="Arial" pitchFamily="34"/>
              </a:rPr>
              <a:t>Class­</a:t>
            </a:r>
            <a:r>
              <a:rPr lang="cs-CZ" sz="1600" dirty="0">
                <a:latin typeface="Arial" pitchFamily="34"/>
                <a:cs typeface="Arial" pitchFamily="34"/>
              </a:rPr>
              <a:t> </a:t>
            </a:r>
            <a:r>
              <a:rPr lang="en-US" sz="1600" dirty="0">
                <a:latin typeface="Arial" pitchFamily="34"/>
                <a:cs typeface="Arial" pitchFamily="34"/>
              </a:rPr>
              <a:t>templates</a:t>
            </a:r>
            <a:endParaRPr lang="cs-CZ" sz="1600" dirty="0">
              <a:latin typeface="Arial" pitchFamily="34"/>
              <a:cs typeface="Arial" pitchFamily="34"/>
            </a:endParaRPr>
          </a:p>
          <a:p>
            <a:pPr lvl="1">
              <a:buSzPct val="100000"/>
            </a:pPr>
            <a:r>
              <a:rPr lang="en-US" sz="1600" dirty="0">
                <a:latin typeface="Arial" pitchFamily="34"/>
                <a:cs typeface="Arial" pitchFamily="34"/>
              </a:rPr>
              <a:t>Function­</a:t>
            </a:r>
            <a:r>
              <a:rPr lang="cs-CZ" sz="1600" dirty="0">
                <a:latin typeface="Arial" pitchFamily="34"/>
                <a:cs typeface="Arial" pitchFamily="34"/>
              </a:rPr>
              <a:t> </a:t>
            </a:r>
            <a:r>
              <a:rPr lang="en-US" sz="1600" dirty="0">
                <a:latin typeface="Arial" pitchFamily="34"/>
                <a:cs typeface="Arial" pitchFamily="34"/>
              </a:rPr>
              <a:t>templates</a:t>
            </a:r>
          </a:p>
          <a:p>
            <a:pPr lvl="1">
              <a:buSzPct val="100000"/>
            </a:pPr>
            <a:r>
              <a:rPr lang="cs-CZ" sz="1600" dirty="0" err="1">
                <a:latin typeface="Arial" pitchFamily="34"/>
                <a:cs typeface="Arial" pitchFamily="34"/>
              </a:rPr>
              <a:t>Method</a:t>
            </a:r>
            <a:r>
              <a:rPr lang="cs-CZ" sz="1600" dirty="0">
                <a:latin typeface="Arial" pitchFamily="34"/>
                <a:cs typeface="Arial" pitchFamily="34"/>
              </a:rPr>
              <a:t> </a:t>
            </a:r>
            <a:r>
              <a:rPr lang="cs-CZ" sz="1600" dirty="0" err="1">
                <a:latin typeface="Arial" pitchFamily="34"/>
                <a:cs typeface="Arial" pitchFamily="34"/>
              </a:rPr>
              <a:t>templates</a:t>
            </a:r>
            <a:endParaRPr lang="cs-CZ" sz="1600" dirty="0">
              <a:latin typeface="Arial" pitchFamily="34"/>
              <a:cs typeface="Arial" pitchFamily="34"/>
            </a:endParaRPr>
          </a:p>
          <a:p>
            <a:pPr lvl="1">
              <a:buSzPct val="100000"/>
            </a:pPr>
            <a:r>
              <a:rPr lang="cs-CZ" sz="1600" dirty="0">
                <a:latin typeface="Arial" pitchFamily="34"/>
                <a:cs typeface="Arial" pitchFamily="34"/>
              </a:rPr>
              <a:t>Alias </a:t>
            </a:r>
            <a:r>
              <a:rPr lang="cs-CZ" sz="1600" dirty="0" err="1">
                <a:latin typeface="Arial" pitchFamily="34"/>
                <a:cs typeface="Arial" pitchFamily="34"/>
              </a:rPr>
              <a:t>template</a:t>
            </a:r>
            <a:r>
              <a:rPr lang="cs-CZ" sz="1600" dirty="0">
                <a:latin typeface="Arial" pitchFamily="34"/>
                <a:cs typeface="Arial" pitchFamily="34"/>
              </a:rPr>
              <a:t> (C++11)</a:t>
            </a:r>
            <a:endParaRPr lang="en-US" sz="1600" dirty="0">
              <a:latin typeface="Arial" pitchFamily="34"/>
              <a:cs typeface="Arial" pitchFamily="34"/>
            </a:endParaRPr>
          </a:p>
          <a:p>
            <a:pPr lvl="1">
              <a:buSzPct val="100000"/>
            </a:pPr>
            <a:r>
              <a:rPr lang="en-US" sz="1600" dirty="0">
                <a:latin typeface="Arial" pitchFamily="34"/>
                <a:cs typeface="Arial" pitchFamily="34"/>
              </a:rPr>
              <a:t>Variable­</a:t>
            </a:r>
            <a:r>
              <a:rPr lang="cs-CZ" sz="1600" dirty="0">
                <a:latin typeface="Arial" pitchFamily="34"/>
                <a:cs typeface="Arial" pitchFamily="34"/>
              </a:rPr>
              <a:t> </a:t>
            </a:r>
            <a:r>
              <a:rPr lang="en-US" sz="1600" dirty="0">
                <a:latin typeface="Arial" pitchFamily="34"/>
                <a:cs typeface="Arial" pitchFamily="34"/>
              </a:rPr>
              <a:t>template</a:t>
            </a:r>
            <a:r>
              <a:rPr lang="cs-CZ" sz="1600" dirty="0">
                <a:latin typeface="Arial" pitchFamily="34"/>
                <a:cs typeface="Arial" pitchFamily="34"/>
              </a:rPr>
              <a:t>s (C++14)</a:t>
            </a:r>
          </a:p>
          <a:p>
            <a:pPr lvl="1">
              <a:buSzPct val="100000"/>
            </a:pPr>
            <a:r>
              <a:rPr lang="cs-CZ" sz="1600" dirty="0">
                <a:latin typeface="Arial" pitchFamily="34"/>
                <a:cs typeface="Arial" pitchFamily="34"/>
              </a:rPr>
              <a:t>Lambda </a:t>
            </a:r>
            <a:r>
              <a:rPr lang="cs-CZ" sz="1600" dirty="0" err="1">
                <a:latin typeface="Arial" pitchFamily="34"/>
                <a:cs typeface="Arial" pitchFamily="34"/>
              </a:rPr>
              <a:t>template</a:t>
            </a:r>
            <a:r>
              <a:rPr lang="cs-CZ" sz="1600" dirty="0">
                <a:latin typeface="Arial" pitchFamily="34"/>
                <a:cs typeface="Arial" pitchFamily="34"/>
              </a:rPr>
              <a:t> (C++20)</a:t>
            </a:r>
            <a:endParaRPr lang="en-US" sz="1600" dirty="0">
              <a:latin typeface="Arial" pitchFamily="34"/>
              <a:cs typeface="Arial" pitchFamily="34"/>
            </a:endParaRPr>
          </a:p>
          <a:p>
            <a:pPr>
              <a:buSzPct val="100000"/>
            </a:pPr>
            <a:r>
              <a:rPr lang="en-US" sz="2000" dirty="0">
                <a:latin typeface="Arial" pitchFamily="34"/>
                <a:cs typeface="Arial" pitchFamily="34"/>
              </a:rPr>
              <a:t>Templates are always initiated by the </a:t>
            </a:r>
            <a:r>
              <a:rPr lang="en-US" sz="2000" b="1" dirty="0">
                <a:solidFill>
                  <a:schemeClr val="accent6"/>
                </a:solidFill>
                <a:latin typeface="Arial" pitchFamily="34"/>
                <a:cs typeface="Arial" pitchFamily="34"/>
              </a:rPr>
              <a:t>keyword template</a:t>
            </a:r>
            <a:r>
              <a:rPr lang="en-US" sz="2000" dirty="0">
                <a:latin typeface="Arial" pitchFamily="34"/>
                <a:cs typeface="Arial" pitchFamily="34"/>
              </a:rPr>
              <a:t>.</a:t>
            </a:r>
            <a:endParaRPr lang="en-GB" sz="2000" dirty="0">
              <a:latin typeface="Arial" pitchFamily="34"/>
              <a:cs typeface="Arial" pitchFamily="34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DD40C81-E3F7-904D-2383-95C755B9B1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6916" y="2777106"/>
            <a:ext cx="4826540" cy="2112952"/>
          </a:xfrm>
          <a:prstGeom prst="rect">
            <a:avLst/>
          </a:prstGeom>
        </p:spPr>
      </p:pic>
      <p:sp>
        <p:nvSpPr>
          <p:cNvPr id="9" name="AutoShape 372">
            <a:extLst>
              <a:ext uri="{FF2B5EF4-FFF2-40B4-BE49-F238E27FC236}">
                <a16:creationId xmlns:a16="http://schemas.microsoft.com/office/drawing/2014/main" id="{14376F95-58F5-888A-4445-FD7D7231CD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9060" y="3168187"/>
            <a:ext cx="2817855" cy="456073"/>
          </a:xfrm>
          <a:prstGeom prst="wedgeRoundRectCallout">
            <a:avLst>
              <a:gd name="adj1" fmla="val -109039"/>
              <a:gd name="adj2" fmla="val 18548"/>
              <a:gd name="adj3" fmla="val 16667"/>
            </a:avLst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>
                <a:solidFill>
                  <a:schemeClr val="bg1"/>
                </a:solidFill>
              </a:rPr>
              <a:t>&lt;SOMETHING&gt; </a:t>
            </a:r>
            <a:r>
              <a:rPr lang="cs-CZ" sz="1600" dirty="0" err="1">
                <a:solidFill>
                  <a:schemeClr val="bg1"/>
                </a:solidFill>
              </a:rPr>
              <a:t>template</a:t>
            </a:r>
            <a:br>
              <a:rPr lang="cs-CZ" sz="1600" dirty="0">
                <a:solidFill>
                  <a:schemeClr val="bg1"/>
                </a:solidFill>
              </a:rPr>
            </a:br>
            <a:r>
              <a:rPr lang="cs-CZ" sz="1600" dirty="0">
                <a:solidFill>
                  <a:schemeClr val="bg1"/>
                </a:solidFill>
              </a:rPr>
              <a:t>NOT </a:t>
            </a:r>
            <a:r>
              <a:rPr lang="cs-CZ" sz="1600" dirty="0" err="1">
                <a:solidFill>
                  <a:schemeClr val="bg1"/>
                </a:solidFill>
              </a:rPr>
              <a:t>template</a:t>
            </a:r>
            <a:r>
              <a:rPr lang="cs-CZ" sz="1600" dirty="0">
                <a:solidFill>
                  <a:schemeClr val="bg1"/>
                </a:solidFill>
              </a:rPr>
              <a:t> &lt;SOMETHING&gt;</a:t>
            </a:r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387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 err="1"/>
              <a:t>Kinds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template</a:t>
            </a:r>
            <a:r>
              <a:rPr lang="cs-CZ" dirty="0"/>
              <a:t> </a:t>
            </a:r>
            <a:r>
              <a:rPr lang="cs-CZ" dirty="0" err="1"/>
              <a:t>parameters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23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1154589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indent="0">
              <a:buSzPct val="100000"/>
              <a:buNone/>
            </a:pPr>
            <a:r>
              <a:rPr lang="cs-CZ" sz="2400" dirty="0" err="1">
                <a:latin typeface="Arial" pitchFamily="34"/>
                <a:cs typeface="Arial" pitchFamily="34"/>
              </a:rPr>
              <a:t>There</a:t>
            </a:r>
            <a:r>
              <a:rPr lang="cs-CZ" sz="2400" dirty="0">
                <a:latin typeface="Arial" pitchFamily="34"/>
                <a:cs typeface="Arial" pitchFamily="34"/>
              </a:rPr>
              <a:t> are </a:t>
            </a:r>
            <a:r>
              <a:rPr lang="cs-CZ" sz="2400" dirty="0" err="1">
                <a:latin typeface="Arial" pitchFamily="34"/>
                <a:cs typeface="Arial" pitchFamily="34"/>
              </a:rPr>
              <a:t>three</a:t>
            </a:r>
            <a:r>
              <a:rPr lang="cs-CZ" sz="2400" dirty="0">
                <a:latin typeface="Arial" pitchFamily="34"/>
                <a:cs typeface="Arial" pitchFamily="34"/>
              </a:rPr>
              <a:t> </a:t>
            </a:r>
            <a:r>
              <a:rPr lang="cs-CZ" sz="2400" dirty="0" err="1">
                <a:latin typeface="Arial" pitchFamily="34"/>
                <a:cs typeface="Arial" pitchFamily="34"/>
              </a:rPr>
              <a:t>kinds</a:t>
            </a:r>
            <a:r>
              <a:rPr lang="cs-CZ" sz="2400" dirty="0">
                <a:latin typeface="Arial" pitchFamily="34"/>
                <a:cs typeface="Arial" pitchFamily="34"/>
              </a:rPr>
              <a:t> </a:t>
            </a:r>
            <a:r>
              <a:rPr lang="cs-CZ" sz="2400" dirty="0" err="1">
                <a:latin typeface="Arial" pitchFamily="34"/>
                <a:cs typeface="Arial" pitchFamily="34"/>
              </a:rPr>
              <a:t>of</a:t>
            </a:r>
            <a:r>
              <a:rPr lang="cs-CZ" sz="2400" dirty="0">
                <a:latin typeface="Arial" pitchFamily="34"/>
                <a:cs typeface="Arial" pitchFamily="34"/>
              </a:rPr>
              <a:t> </a:t>
            </a:r>
            <a:r>
              <a:rPr lang="cs-CZ" sz="2400" dirty="0" err="1">
                <a:latin typeface="Arial" pitchFamily="34"/>
                <a:cs typeface="Arial" pitchFamily="34"/>
              </a:rPr>
              <a:t>template</a:t>
            </a:r>
            <a:r>
              <a:rPr lang="cs-CZ" sz="2400" dirty="0">
                <a:latin typeface="Arial" pitchFamily="34"/>
                <a:cs typeface="Arial" pitchFamily="34"/>
              </a:rPr>
              <a:t> </a:t>
            </a:r>
            <a:r>
              <a:rPr lang="cs-CZ" sz="2400" dirty="0" err="1">
                <a:latin typeface="Arial" pitchFamily="34"/>
                <a:cs typeface="Arial" pitchFamily="34"/>
              </a:rPr>
              <a:t>parameters</a:t>
            </a:r>
            <a:r>
              <a:rPr lang="cs-CZ" sz="2400" dirty="0">
                <a:latin typeface="Arial" pitchFamily="34"/>
                <a:cs typeface="Arial" pitchFamily="34"/>
              </a:rPr>
              <a:t>:</a:t>
            </a:r>
            <a:endParaRPr lang="cs-CZ" sz="1800" dirty="0">
              <a:latin typeface="Arial" pitchFamily="34"/>
              <a:cs typeface="Arial" pitchFamily="34"/>
            </a:endParaRPr>
          </a:p>
          <a:p>
            <a:pPr>
              <a:buSzPct val="100000"/>
            </a:pPr>
            <a:r>
              <a:rPr lang="cs-CZ" sz="2400" dirty="0">
                <a:latin typeface="Arial" pitchFamily="34"/>
                <a:cs typeface="Arial" pitchFamily="34"/>
              </a:rPr>
              <a:t>Type </a:t>
            </a:r>
            <a:r>
              <a:rPr lang="cs-CZ" sz="2400" dirty="0" err="1">
                <a:latin typeface="Arial" pitchFamily="34"/>
                <a:cs typeface="Arial" pitchFamily="34"/>
              </a:rPr>
              <a:t>parameter</a:t>
            </a:r>
            <a:r>
              <a:rPr lang="cs-CZ" sz="2400" dirty="0">
                <a:latin typeface="Arial" pitchFamily="34"/>
                <a:cs typeface="Arial" pitchFamily="34"/>
              </a:rPr>
              <a:t> </a:t>
            </a:r>
          </a:p>
          <a:p>
            <a:pPr lvl="1">
              <a:buSzPct val="100000"/>
            </a:pPr>
            <a:r>
              <a:rPr lang="cs-CZ" sz="2000" dirty="0" err="1">
                <a:latin typeface="Arial" pitchFamily="34"/>
                <a:cs typeface="Arial" pitchFamily="34"/>
              </a:rPr>
              <a:t>Represents</a:t>
            </a:r>
            <a:r>
              <a:rPr lang="cs-CZ" sz="2000" dirty="0">
                <a:latin typeface="Arial" pitchFamily="34"/>
                <a:cs typeface="Arial" pitchFamily="34"/>
              </a:rPr>
              <a:t> a type - </a:t>
            </a:r>
            <a:r>
              <a:rPr lang="cs-CZ" sz="2000" dirty="0" err="1">
                <a:latin typeface="Arial" pitchFamily="34"/>
                <a:cs typeface="Arial" pitchFamily="34"/>
              </a:rPr>
              <a:t>int</a:t>
            </a:r>
            <a:r>
              <a:rPr lang="cs-CZ" sz="2000" dirty="0">
                <a:latin typeface="Arial" pitchFamily="34"/>
                <a:cs typeface="Arial" pitchFamily="34"/>
              </a:rPr>
              <a:t>, </a:t>
            </a:r>
            <a:r>
              <a:rPr lang="cs-CZ" sz="2000" dirty="0" err="1">
                <a:latin typeface="Arial" pitchFamily="34"/>
                <a:cs typeface="Arial" pitchFamily="34"/>
              </a:rPr>
              <a:t>char</a:t>
            </a:r>
            <a:r>
              <a:rPr lang="cs-CZ" sz="2000" dirty="0">
                <a:latin typeface="Arial" pitchFamily="34"/>
                <a:cs typeface="Arial" pitchFamily="34"/>
              </a:rPr>
              <a:t>, user-</a:t>
            </a:r>
            <a:r>
              <a:rPr lang="cs-CZ" sz="2000" dirty="0" err="1">
                <a:latin typeface="Arial" pitchFamily="34"/>
                <a:cs typeface="Arial" pitchFamily="34"/>
              </a:rPr>
              <a:t>defined</a:t>
            </a:r>
            <a:r>
              <a:rPr lang="cs-CZ" sz="2000" dirty="0">
                <a:latin typeface="Arial" pitchFamily="34"/>
                <a:cs typeface="Arial" pitchFamily="34"/>
              </a:rPr>
              <a:t> </a:t>
            </a:r>
            <a:r>
              <a:rPr lang="cs-CZ" sz="2000" dirty="0" err="1">
                <a:latin typeface="Arial" pitchFamily="34"/>
                <a:cs typeface="Arial" pitchFamily="34"/>
              </a:rPr>
              <a:t>classes</a:t>
            </a:r>
            <a:endParaRPr lang="cs-CZ" sz="2000" dirty="0">
              <a:latin typeface="Arial" pitchFamily="34"/>
              <a:cs typeface="Arial" pitchFamily="34"/>
            </a:endParaRPr>
          </a:p>
          <a:p>
            <a:pPr>
              <a:buSzPct val="100000"/>
            </a:pPr>
            <a:r>
              <a:rPr lang="cs-CZ" sz="2400" dirty="0">
                <a:latin typeface="Arial" pitchFamily="34"/>
                <a:cs typeface="Arial" pitchFamily="34"/>
              </a:rPr>
              <a:t>Non-type</a:t>
            </a:r>
            <a:r>
              <a:rPr lang="en-US" sz="2400" dirty="0">
                <a:latin typeface="Arial" pitchFamily="34"/>
                <a:cs typeface="Arial" pitchFamily="34"/>
              </a:rPr>
              <a:t> template</a:t>
            </a:r>
            <a:r>
              <a:rPr lang="cs-CZ" sz="2400" dirty="0">
                <a:latin typeface="Arial" pitchFamily="34"/>
                <a:cs typeface="Arial" pitchFamily="34"/>
              </a:rPr>
              <a:t> </a:t>
            </a:r>
            <a:r>
              <a:rPr lang="cs-CZ" sz="2400" dirty="0" err="1">
                <a:latin typeface="Arial" pitchFamily="34"/>
                <a:cs typeface="Arial" pitchFamily="34"/>
              </a:rPr>
              <a:t>parameter</a:t>
            </a:r>
            <a:r>
              <a:rPr lang="cs-CZ" sz="2400" dirty="0">
                <a:latin typeface="Arial" pitchFamily="34"/>
                <a:cs typeface="Arial" pitchFamily="34"/>
              </a:rPr>
              <a:t> </a:t>
            </a:r>
            <a:r>
              <a:rPr lang="en-US" sz="2400" dirty="0">
                <a:latin typeface="Arial" pitchFamily="34"/>
                <a:cs typeface="Arial" pitchFamily="34"/>
              </a:rPr>
              <a:t> (NTTP)</a:t>
            </a:r>
            <a:endParaRPr lang="cs-CZ" sz="2400" dirty="0">
              <a:latin typeface="Arial" pitchFamily="34"/>
              <a:cs typeface="Arial" pitchFamily="34"/>
            </a:endParaRPr>
          </a:p>
          <a:p>
            <a:pPr lvl="1">
              <a:buSzPct val="100000"/>
            </a:pPr>
            <a:r>
              <a:rPr lang="cs-CZ" sz="2000" dirty="0" err="1">
                <a:latin typeface="Arial" pitchFamily="34"/>
                <a:cs typeface="Arial" pitchFamily="34"/>
              </a:rPr>
              <a:t>Values</a:t>
            </a:r>
            <a:r>
              <a:rPr lang="cs-CZ" sz="2000" dirty="0">
                <a:latin typeface="Arial" pitchFamily="34"/>
                <a:cs typeface="Arial" pitchFamily="34"/>
              </a:rPr>
              <a:t> </a:t>
            </a:r>
            <a:r>
              <a:rPr lang="cs-CZ" sz="2000" dirty="0" err="1">
                <a:latin typeface="Arial" pitchFamily="34"/>
                <a:cs typeface="Arial" pitchFamily="34"/>
              </a:rPr>
              <a:t>of</a:t>
            </a:r>
            <a:r>
              <a:rPr lang="cs-CZ" sz="2000" dirty="0">
                <a:latin typeface="Arial" pitchFamily="34"/>
                <a:cs typeface="Arial" pitchFamily="34"/>
              </a:rPr>
              <a:t> </a:t>
            </a:r>
            <a:r>
              <a:rPr lang="cs-CZ" sz="2000" dirty="0" err="1">
                <a:latin typeface="Arial" pitchFamily="34"/>
                <a:cs typeface="Arial" pitchFamily="34"/>
              </a:rPr>
              <a:t>concrete</a:t>
            </a:r>
            <a:r>
              <a:rPr lang="cs-CZ" sz="2000" dirty="0">
                <a:latin typeface="Arial" pitchFamily="34"/>
                <a:cs typeface="Arial" pitchFamily="34"/>
              </a:rPr>
              <a:t> type (</a:t>
            </a:r>
            <a:r>
              <a:rPr lang="cs-CZ" sz="2000" dirty="0" err="1">
                <a:latin typeface="Arial" pitchFamily="34"/>
                <a:cs typeface="Arial" pitchFamily="34"/>
              </a:rPr>
              <a:t>e.g</a:t>
            </a:r>
            <a:r>
              <a:rPr lang="cs-CZ" sz="2000" dirty="0">
                <a:latin typeface="Arial" pitchFamily="34"/>
                <a:cs typeface="Arial" pitchFamily="34"/>
              </a:rPr>
              <a:t>. </a:t>
            </a:r>
            <a:r>
              <a:rPr lang="cs-CZ" sz="2000" dirty="0" err="1">
                <a:latin typeface="Arial" pitchFamily="34"/>
                <a:cs typeface="Arial" pitchFamily="34"/>
              </a:rPr>
              <a:t>constants</a:t>
            </a:r>
            <a:r>
              <a:rPr lang="cs-CZ" sz="2000" dirty="0">
                <a:latin typeface="Arial" pitchFamily="34"/>
                <a:cs typeface="Arial" pitchFamily="34"/>
              </a:rPr>
              <a:t>)</a:t>
            </a:r>
          </a:p>
          <a:p>
            <a:pPr lvl="1">
              <a:buSzPct val="100000"/>
            </a:pPr>
            <a:r>
              <a:rPr lang="cs-CZ" sz="2000" dirty="0">
                <a:latin typeface="Arial" pitchFamily="34"/>
                <a:cs typeface="Arial" pitchFamily="34"/>
              </a:rPr>
              <a:t>These </a:t>
            </a:r>
            <a:r>
              <a:rPr lang="cs-CZ" sz="2000" dirty="0" err="1">
                <a:latin typeface="Arial" pitchFamily="34"/>
                <a:cs typeface="Arial" pitchFamily="34"/>
              </a:rPr>
              <a:t>must</a:t>
            </a:r>
            <a:r>
              <a:rPr lang="cs-CZ" sz="2000" dirty="0">
                <a:latin typeface="Arial" pitchFamily="34"/>
                <a:cs typeface="Arial" pitchFamily="34"/>
              </a:rPr>
              <a:t> </a:t>
            </a:r>
            <a:r>
              <a:rPr lang="cs-CZ" sz="2000" dirty="0" err="1">
                <a:latin typeface="Arial" pitchFamily="34"/>
                <a:cs typeface="Arial" pitchFamily="34"/>
              </a:rPr>
              <a:t>be</a:t>
            </a:r>
            <a:r>
              <a:rPr lang="cs-CZ" sz="2000" dirty="0">
                <a:latin typeface="Arial" pitchFamily="34"/>
                <a:cs typeface="Arial" pitchFamily="34"/>
              </a:rPr>
              <a:t> </a:t>
            </a:r>
            <a:r>
              <a:rPr lang="cs-CZ" sz="2000" dirty="0" err="1">
                <a:latin typeface="Arial" pitchFamily="34"/>
                <a:cs typeface="Arial" pitchFamily="34"/>
              </a:rPr>
              <a:t>evaluated</a:t>
            </a:r>
            <a:r>
              <a:rPr lang="cs-CZ" sz="2000" dirty="0">
                <a:latin typeface="Arial" pitchFamily="34"/>
                <a:cs typeface="Arial" pitchFamily="34"/>
              </a:rPr>
              <a:t> </a:t>
            </a:r>
            <a:r>
              <a:rPr lang="cs-CZ" sz="2000" dirty="0" err="1">
                <a:latin typeface="Arial" pitchFamily="34"/>
                <a:cs typeface="Arial" pitchFamily="34"/>
              </a:rPr>
              <a:t>at</a:t>
            </a:r>
            <a:r>
              <a:rPr lang="cs-CZ" sz="2000" dirty="0">
                <a:latin typeface="Arial" pitchFamily="34"/>
                <a:cs typeface="Arial" pitchFamily="34"/>
              </a:rPr>
              <a:t> </a:t>
            </a:r>
            <a:r>
              <a:rPr lang="cs-CZ" sz="2000" dirty="0" err="1">
                <a:latin typeface="Arial" pitchFamily="34"/>
                <a:cs typeface="Arial" pitchFamily="34"/>
              </a:rPr>
              <a:t>compile</a:t>
            </a:r>
            <a:r>
              <a:rPr lang="cs-CZ" sz="2000" dirty="0">
                <a:latin typeface="Arial" pitchFamily="34"/>
                <a:cs typeface="Arial" pitchFamily="34"/>
              </a:rPr>
              <a:t> </a:t>
            </a:r>
            <a:r>
              <a:rPr lang="cs-CZ" sz="2000" dirty="0" err="1">
                <a:latin typeface="Arial" pitchFamily="34"/>
                <a:cs typeface="Arial" pitchFamily="34"/>
              </a:rPr>
              <a:t>time</a:t>
            </a:r>
            <a:endParaRPr lang="cs-CZ" sz="2000" dirty="0">
              <a:latin typeface="Arial" pitchFamily="34"/>
              <a:cs typeface="Arial" pitchFamily="34"/>
            </a:endParaRPr>
          </a:p>
          <a:p>
            <a:pPr>
              <a:buSzPct val="100000"/>
            </a:pPr>
            <a:r>
              <a:rPr lang="cs-CZ" sz="2400" dirty="0" err="1">
                <a:latin typeface="Arial" pitchFamily="34"/>
                <a:cs typeface="Arial" pitchFamily="34"/>
              </a:rPr>
              <a:t>Template-template</a:t>
            </a:r>
            <a:r>
              <a:rPr lang="cs-CZ" sz="2400" dirty="0">
                <a:latin typeface="Arial" pitchFamily="34"/>
                <a:cs typeface="Arial" pitchFamily="34"/>
              </a:rPr>
              <a:t> </a:t>
            </a:r>
            <a:r>
              <a:rPr lang="cs-CZ" sz="2400" dirty="0" err="1">
                <a:latin typeface="Arial" pitchFamily="34"/>
                <a:cs typeface="Arial" pitchFamily="34"/>
              </a:rPr>
              <a:t>paramter</a:t>
            </a:r>
            <a:r>
              <a:rPr lang="cs-CZ" sz="2400" dirty="0">
                <a:latin typeface="Arial" pitchFamily="34"/>
                <a:cs typeface="Arial" pitchFamily="34"/>
              </a:rPr>
              <a:t> </a:t>
            </a:r>
          </a:p>
          <a:p>
            <a:pPr lvl="1">
              <a:buSzPct val="100000"/>
            </a:pPr>
            <a:r>
              <a:rPr lang="cs-CZ" sz="2000" dirty="0" err="1">
                <a:latin typeface="Arial" pitchFamily="34"/>
                <a:cs typeface="Arial" pitchFamily="34"/>
              </a:rPr>
              <a:t>If</a:t>
            </a:r>
            <a:r>
              <a:rPr lang="cs-CZ" sz="2000" dirty="0">
                <a:latin typeface="Arial" pitchFamily="34"/>
                <a:cs typeface="Arial" pitchFamily="34"/>
              </a:rPr>
              <a:t> </a:t>
            </a:r>
            <a:r>
              <a:rPr lang="cs-CZ" sz="2000" dirty="0" err="1">
                <a:latin typeface="Arial" pitchFamily="34"/>
                <a:cs typeface="Arial" pitchFamily="34"/>
              </a:rPr>
              <a:t>passing</a:t>
            </a:r>
            <a:r>
              <a:rPr lang="cs-CZ" sz="2000" dirty="0">
                <a:latin typeface="Arial" pitchFamily="34"/>
                <a:cs typeface="Arial" pitchFamily="34"/>
              </a:rPr>
              <a:t> </a:t>
            </a:r>
            <a:r>
              <a:rPr lang="cs-CZ" sz="2000" dirty="0" err="1">
                <a:latin typeface="Arial" pitchFamily="34"/>
                <a:cs typeface="Arial" pitchFamily="34"/>
              </a:rPr>
              <a:t>template</a:t>
            </a:r>
            <a:r>
              <a:rPr lang="cs-CZ" sz="2000" dirty="0">
                <a:latin typeface="Arial" pitchFamily="34"/>
                <a:cs typeface="Arial" pitchFamily="34"/>
              </a:rPr>
              <a:t> as a </a:t>
            </a:r>
            <a:r>
              <a:rPr lang="cs-CZ" sz="2000" dirty="0" err="1">
                <a:latin typeface="Arial" pitchFamily="34"/>
                <a:cs typeface="Arial" pitchFamily="34"/>
              </a:rPr>
              <a:t>parameter</a:t>
            </a:r>
            <a:r>
              <a:rPr lang="cs-CZ" sz="2000" dirty="0">
                <a:latin typeface="Arial" pitchFamily="34"/>
                <a:cs typeface="Arial" pitchFamily="34"/>
              </a:rPr>
              <a:t> to a </a:t>
            </a:r>
            <a:r>
              <a:rPr lang="cs-CZ" sz="2000" dirty="0" err="1">
                <a:latin typeface="Arial" pitchFamily="34"/>
                <a:cs typeface="Arial" pitchFamily="34"/>
              </a:rPr>
              <a:t>template</a:t>
            </a:r>
            <a:endParaRPr lang="cs-CZ" sz="2000" dirty="0">
              <a:latin typeface="Arial" pitchFamily="34"/>
              <a:cs typeface="Arial" pitchFamily="34"/>
            </a:endParaRPr>
          </a:p>
          <a:p>
            <a:pPr lvl="1">
              <a:buSzPct val="100000"/>
            </a:pPr>
            <a:r>
              <a:rPr lang="cs-CZ" sz="2000" dirty="0" err="1">
                <a:latin typeface="Arial" pitchFamily="34"/>
                <a:cs typeface="Arial" pitchFamily="34"/>
              </a:rPr>
              <a:t>You</a:t>
            </a:r>
            <a:r>
              <a:rPr lang="cs-CZ" sz="2000" dirty="0">
                <a:latin typeface="Arial" pitchFamily="34"/>
                <a:cs typeface="Arial" pitchFamily="34"/>
              </a:rPr>
              <a:t> </a:t>
            </a:r>
            <a:r>
              <a:rPr lang="cs-CZ" sz="2000" dirty="0" err="1">
                <a:latin typeface="Arial" pitchFamily="34"/>
                <a:cs typeface="Arial" pitchFamily="34"/>
              </a:rPr>
              <a:t>will</a:t>
            </a:r>
            <a:r>
              <a:rPr lang="cs-CZ" sz="2000" dirty="0">
                <a:latin typeface="Arial" pitchFamily="34"/>
                <a:cs typeface="Arial" pitchFamily="34"/>
              </a:rPr>
              <a:t> not </a:t>
            </a:r>
            <a:r>
              <a:rPr lang="cs-CZ" sz="2000" dirty="0" err="1">
                <a:latin typeface="Arial" pitchFamily="34"/>
                <a:cs typeface="Arial" pitchFamily="34"/>
              </a:rPr>
              <a:t>see</a:t>
            </a:r>
            <a:r>
              <a:rPr lang="cs-CZ" sz="2000" dirty="0">
                <a:latin typeface="Arial" pitchFamily="34"/>
                <a:cs typeface="Arial" pitchFamily="34"/>
              </a:rPr>
              <a:t> these </a:t>
            </a:r>
            <a:r>
              <a:rPr lang="cs-CZ" sz="2000" dirty="0" err="1">
                <a:latin typeface="Arial" pitchFamily="34"/>
                <a:cs typeface="Arial" pitchFamily="34"/>
              </a:rPr>
              <a:t>that</a:t>
            </a:r>
            <a:r>
              <a:rPr lang="cs-CZ" sz="2000" dirty="0">
                <a:latin typeface="Arial" pitchFamily="34"/>
                <a:cs typeface="Arial" pitchFamily="34"/>
              </a:rPr>
              <a:t> </a:t>
            </a:r>
            <a:r>
              <a:rPr lang="cs-CZ" sz="2000" dirty="0" err="1">
                <a:latin typeface="Arial" pitchFamily="34"/>
                <a:cs typeface="Arial" pitchFamily="34"/>
              </a:rPr>
              <a:t>often</a:t>
            </a:r>
            <a:endParaRPr lang="en-GB" sz="2000" dirty="0">
              <a:latin typeface="Arial" pitchFamily="34"/>
              <a:cs typeface="Arial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31742833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Catches of templates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24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1154589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</a:pPr>
            <a:r>
              <a:rPr lang="en-US" sz="2400" dirty="0">
                <a:latin typeface="Arial" pitchFamily="34"/>
                <a:cs typeface="Arial" pitchFamily="34"/>
              </a:rPr>
              <a:t>The compiler must see the template definition when new instantiation is required</a:t>
            </a:r>
          </a:p>
          <a:p>
            <a:pPr>
              <a:buSzPct val="100000"/>
            </a:pPr>
            <a:r>
              <a:rPr lang="en-US" sz="2400" dirty="0">
                <a:latin typeface="Arial" pitchFamily="34"/>
                <a:cs typeface="Arial" pitchFamily="34"/>
              </a:rPr>
              <a:t>Thus, we write definitions directly into .</a:t>
            </a:r>
            <a:r>
              <a:rPr lang="en-US" sz="2400" dirty="0" err="1">
                <a:latin typeface="Arial" pitchFamily="34"/>
                <a:cs typeface="Arial" pitchFamily="34"/>
              </a:rPr>
              <a:t>hpp</a:t>
            </a:r>
            <a:r>
              <a:rPr lang="en-US" sz="2400" dirty="0">
                <a:latin typeface="Arial" pitchFamily="34"/>
                <a:cs typeface="Arial" pitchFamily="34"/>
              </a:rPr>
              <a:t> files</a:t>
            </a:r>
          </a:p>
          <a:p>
            <a:pPr lvl="1">
              <a:buSzPct val="100000"/>
            </a:pPr>
            <a:r>
              <a:rPr lang="en-US" sz="2000" dirty="0">
                <a:latin typeface="Arial" pitchFamily="34"/>
                <a:cs typeface="Arial" pitchFamily="34"/>
              </a:rPr>
              <a:t>Our compiler must see definition of std::vector template, because it works also with our user-defined types</a:t>
            </a:r>
          </a:p>
          <a:p>
            <a:pPr lvl="1">
              <a:buSzPct val="100000"/>
            </a:pPr>
            <a:endParaRPr lang="en-US" sz="2000" dirty="0">
              <a:latin typeface="Arial" pitchFamily="34"/>
              <a:cs typeface="Arial" pitchFamily="34"/>
            </a:endParaRPr>
          </a:p>
          <a:p>
            <a:pPr>
              <a:buSzPct val="100000"/>
            </a:pPr>
            <a:r>
              <a:rPr lang="en-US" sz="2400" dirty="0">
                <a:latin typeface="Arial" pitchFamily="34"/>
                <a:cs typeface="Arial" pitchFamily="34"/>
              </a:rPr>
              <a:t>Compiler is able to deduce many of template types</a:t>
            </a:r>
          </a:p>
          <a:p>
            <a:pPr lvl="1">
              <a:buSzPct val="100000"/>
            </a:pPr>
            <a:r>
              <a:rPr lang="en-US" sz="2000" dirty="0">
                <a:latin typeface="Arial" pitchFamily="34"/>
                <a:cs typeface="Arial" pitchFamily="34"/>
              </a:rPr>
              <a:t>And with newer compilers it gets better</a:t>
            </a:r>
          </a:p>
          <a:p>
            <a:pPr lvl="1">
              <a:buSzPct val="100000"/>
            </a:pPr>
            <a:endParaRPr lang="en-US" sz="2000" dirty="0">
              <a:latin typeface="Arial" pitchFamily="34"/>
              <a:cs typeface="Arial" pitchFamily="34"/>
            </a:endParaRPr>
          </a:p>
          <a:p>
            <a:pPr>
              <a:buSzPct val="100000"/>
            </a:pPr>
            <a:r>
              <a:rPr lang="en-US" sz="2400" dirty="0">
                <a:latin typeface="Arial" pitchFamily="34"/>
                <a:cs typeface="Arial" pitchFamily="34"/>
              </a:rPr>
              <a:t>There is a tool that helps you understand templates</a:t>
            </a:r>
          </a:p>
          <a:p>
            <a:pPr lvl="1">
              <a:buSzPct val="100000"/>
            </a:pPr>
            <a:r>
              <a:rPr lang="en-US" sz="2000" dirty="0" err="1">
                <a:latin typeface="Arial" pitchFamily="34"/>
                <a:cs typeface="Arial" pitchFamily="34"/>
              </a:rPr>
              <a:t>CppInsights</a:t>
            </a:r>
            <a:r>
              <a:rPr lang="en-US" sz="2000" dirty="0">
                <a:latin typeface="Arial" pitchFamily="34"/>
                <a:cs typeface="Arial" pitchFamily="34"/>
              </a:rPr>
              <a:t> by Andreas </a:t>
            </a:r>
            <a:r>
              <a:rPr lang="en-US" sz="2000" dirty="0" err="1">
                <a:latin typeface="Arial" pitchFamily="34"/>
                <a:cs typeface="Arial" pitchFamily="34"/>
              </a:rPr>
              <a:t>Fertig</a:t>
            </a:r>
            <a:endParaRPr lang="en-US" sz="2000" dirty="0">
              <a:latin typeface="Arial" pitchFamily="34"/>
              <a:cs typeface="Arial" pitchFamily="34"/>
            </a:endParaRPr>
          </a:p>
          <a:p>
            <a:pPr lvl="1">
              <a:buSzPct val="100000"/>
            </a:pPr>
            <a:r>
              <a:rPr lang="en-US" sz="2000" dirty="0">
                <a:latin typeface="Arial" pitchFamily="34"/>
                <a:cs typeface="Arial" pitchFamily="34"/>
              </a:rPr>
              <a:t>e.g.: https://cppinsights.io/s/a031868c</a:t>
            </a:r>
          </a:p>
          <a:p>
            <a:pPr marL="0" indent="0">
              <a:buSzPct val="100000"/>
              <a:buNone/>
            </a:pPr>
            <a:endParaRPr lang="en-GB" sz="2000" dirty="0">
              <a:latin typeface="Arial" pitchFamily="34"/>
              <a:cs typeface="Arial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37610788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 err="1"/>
              <a:t>Function</a:t>
            </a:r>
            <a:r>
              <a:rPr lang="cs-CZ" dirty="0"/>
              <a:t> </a:t>
            </a:r>
            <a:r>
              <a:rPr lang="cs-CZ" dirty="0" err="1"/>
              <a:t>templates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25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1154589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</a:pPr>
            <a:r>
              <a:rPr lang="en-GB" sz="2400" dirty="0">
                <a:latin typeface="Arial" pitchFamily="34"/>
                <a:cs typeface="Arial" pitchFamily="34"/>
              </a:rPr>
              <a:t>Recipes for making functions</a:t>
            </a:r>
            <a:endParaRPr lang="cs-CZ" sz="2400" dirty="0">
              <a:latin typeface="Arial" pitchFamily="34"/>
              <a:cs typeface="Arial" pitchFamily="34"/>
            </a:endParaRPr>
          </a:p>
          <a:p>
            <a:pPr lvl="1">
              <a:buSzPct val="100000"/>
            </a:pPr>
            <a:r>
              <a:rPr lang="cs-CZ" sz="2000" dirty="0" err="1">
                <a:latin typeface="Arial" pitchFamily="34"/>
                <a:cs typeface="Arial" pitchFamily="34"/>
              </a:rPr>
              <a:t>There</a:t>
            </a:r>
            <a:r>
              <a:rPr lang="cs-CZ" sz="2000" dirty="0">
                <a:latin typeface="Arial" pitchFamily="34"/>
                <a:cs typeface="Arial" pitchFamily="34"/>
              </a:rPr>
              <a:t> are </a:t>
            </a:r>
            <a:r>
              <a:rPr lang="cs-CZ" sz="2000" b="1" dirty="0">
                <a:solidFill>
                  <a:schemeClr val="accent2"/>
                </a:solidFill>
                <a:latin typeface="Arial" pitchFamily="34"/>
                <a:cs typeface="Arial" pitchFamily="34"/>
              </a:rPr>
              <a:t>no </a:t>
            </a:r>
            <a:r>
              <a:rPr lang="cs-CZ" sz="2000" b="1" dirty="0" err="1">
                <a:solidFill>
                  <a:schemeClr val="accent2"/>
                </a:solidFill>
                <a:latin typeface="Arial" pitchFamily="34"/>
                <a:cs typeface="Arial" pitchFamily="34"/>
              </a:rPr>
              <a:t>implicit</a:t>
            </a:r>
            <a:r>
              <a:rPr lang="cs-CZ" sz="2000" b="1" dirty="0">
                <a:solidFill>
                  <a:schemeClr val="accent2"/>
                </a:solidFill>
                <a:latin typeface="Arial" pitchFamily="34"/>
                <a:cs typeface="Arial" pitchFamily="34"/>
              </a:rPr>
              <a:t> </a:t>
            </a:r>
            <a:r>
              <a:rPr lang="cs-CZ" sz="2000" b="1" dirty="0" err="1">
                <a:solidFill>
                  <a:schemeClr val="accent2"/>
                </a:solidFill>
                <a:latin typeface="Arial" pitchFamily="34"/>
                <a:cs typeface="Arial" pitchFamily="34"/>
              </a:rPr>
              <a:t>conversions</a:t>
            </a:r>
            <a:r>
              <a:rPr lang="cs-CZ" sz="2000" b="1" dirty="0">
                <a:solidFill>
                  <a:schemeClr val="accent2"/>
                </a:solidFill>
                <a:latin typeface="Arial" pitchFamily="34"/>
                <a:cs typeface="Arial" pitchFamily="34"/>
              </a:rPr>
              <a:t> </a:t>
            </a:r>
            <a:r>
              <a:rPr lang="cs-CZ" sz="2000" dirty="0" err="1">
                <a:latin typeface="Arial" pitchFamily="34"/>
                <a:cs typeface="Arial" pitchFamily="34"/>
              </a:rPr>
              <a:t>for</a:t>
            </a:r>
            <a:r>
              <a:rPr lang="cs-CZ" sz="2000" dirty="0">
                <a:latin typeface="Arial" pitchFamily="34"/>
                <a:cs typeface="Arial" pitchFamily="34"/>
              </a:rPr>
              <a:t> </a:t>
            </a:r>
            <a:r>
              <a:rPr lang="cs-CZ" sz="2000" dirty="0" err="1">
                <a:latin typeface="Arial" pitchFamily="34"/>
                <a:cs typeface="Arial" pitchFamily="34"/>
              </a:rPr>
              <a:t>template</a:t>
            </a:r>
            <a:r>
              <a:rPr lang="cs-CZ" sz="2000" dirty="0">
                <a:latin typeface="Arial" pitchFamily="34"/>
                <a:cs typeface="Arial" pitchFamily="34"/>
              </a:rPr>
              <a:t> </a:t>
            </a:r>
            <a:r>
              <a:rPr lang="cs-CZ" sz="2000" dirty="0" err="1">
                <a:latin typeface="Arial" pitchFamily="34"/>
                <a:cs typeface="Arial" pitchFamily="34"/>
              </a:rPr>
              <a:t>parameters</a:t>
            </a:r>
            <a:endParaRPr lang="en-US" sz="2000" dirty="0">
              <a:latin typeface="Arial" pitchFamily="34"/>
              <a:cs typeface="Arial" pitchFamily="34"/>
            </a:endParaRPr>
          </a:p>
          <a:p>
            <a:pPr lvl="1">
              <a:buSzPct val="100000"/>
            </a:pPr>
            <a:r>
              <a:rPr lang="cs-CZ" sz="2000" dirty="0">
                <a:latin typeface="Arial" pitchFamily="34"/>
                <a:cs typeface="Arial" pitchFamily="34"/>
              </a:rPr>
              <a:t>https://cppinsights.io/s/a031868c</a:t>
            </a:r>
          </a:p>
          <a:p>
            <a:pPr>
              <a:buSzPct val="100000"/>
            </a:pPr>
            <a:endParaRPr lang="en-GB" sz="2400" dirty="0">
              <a:latin typeface="Arial" pitchFamily="34"/>
              <a:cs typeface="Arial" pitchFamily="34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E76753C-3B2C-4413-663A-1BC6018B0839}"/>
              </a:ext>
            </a:extLst>
          </p:cNvPr>
          <p:cNvSpPr txBox="1"/>
          <p:nvPr/>
        </p:nvSpPr>
        <p:spPr>
          <a:xfrm>
            <a:off x="398869" y="2608597"/>
            <a:ext cx="7279467" cy="2031325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template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GB" sz="14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typename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&gt;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T </a:t>
            </a:r>
            <a:r>
              <a:rPr lang="en-GB" sz="14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&amp;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min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(T </a:t>
            </a:r>
            <a:r>
              <a:rPr lang="en-GB" sz="14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&amp;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a, T </a:t>
            </a:r>
            <a:r>
              <a:rPr lang="en-GB" sz="14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&amp;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b) {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sz="1400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(a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b)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?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a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: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b;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}</a:t>
            </a:r>
          </a:p>
          <a:p>
            <a:b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main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 {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min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10.0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12.0f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);</a:t>
            </a:r>
            <a:r>
              <a:rPr lang="en-GB" sz="14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 // Bad, no overload for (double, float)</a:t>
            </a:r>
            <a:endParaRPr lang="en-GB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min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10.0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12.0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);</a:t>
            </a:r>
            <a:r>
              <a:rPr lang="en-GB" sz="14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 // OK</a:t>
            </a:r>
            <a:endParaRPr lang="en-GB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9" name="AutoShape 372">
            <a:extLst>
              <a:ext uri="{FF2B5EF4-FFF2-40B4-BE49-F238E27FC236}">
                <a16:creationId xmlns:a16="http://schemas.microsoft.com/office/drawing/2014/main" id="{7FC42C7D-D13F-4328-A394-DE2F907D4F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2337" y="1933936"/>
            <a:ext cx="2313630" cy="456073"/>
          </a:xfrm>
          <a:prstGeom prst="wedgeRoundRectCallout">
            <a:avLst>
              <a:gd name="adj1" fmla="val -79307"/>
              <a:gd name="adj2" fmla="val 117876"/>
              <a:gd name="adj3" fmla="val 16667"/>
            </a:avLst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err="1">
                <a:solidFill>
                  <a:schemeClr val="bg1"/>
                </a:solidFill>
              </a:rPr>
              <a:t>typename</a:t>
            </a:r>
            <a:r>
              <a:rPr lang="cs-CZ" sz="1600" dirty="0">
                <a:solidFill>
                  <a:schemeClr val="bg1"/>
                </a:solidFill>
              </a:rPr>
              <a:t> </a:t>
            </a:r>
            <a:r>
              <a:rPr lang="cs-CZ" sz="1600" dirty="0" err="1">
                <a:solidFill>
                  <a:schemeClr val="bg1"/>
                </a:solidFill>
              </a:rPr>
              <a:t>or</a:t>
            </a:r>
            <a:r>
              <a:rPr lang="cs-CZ" sz="1600" dirty="0">
                <a:solidFill>
                  <a:schemeClr val="bg1"/>
                </a:solidFill>
              </a:rPr>
              <a:t> </a:t>
            </a:r>
            <a:r>
              <a:rPr lang="cs-CZ" sz="1600" dirty="0" err="1">
                <a:solidFill>
                  <a:schemeClr val="bg1"/>
                </a:solidFill>
              </a:rPr>
              <a:t>class</a:t>
            </a:r>
            <a:r>
              <a:rPr lang="cs-CZ" sz="1600" dirty="0">
                <a:solidFill>
                  <a:schemeClr val="bg1"/>
                </a:solidFill>
              </a:rPr>
              <a:t>, </a:t>
            </a:r>
            <a:r>
              <a:rPr lang="cs-CZ" sz="1600" dirty="0" err="1">
                <a:solidFill>
                  <a:schemeClr val="bg1"/>
                </a:solidFill>
              </a:rPr>
              <a:t>they</a:t>
            </a:r>
            <a:r>
              <a:rPr lang="cs-CZ" sz="1600" dirty="0">
                <a:solidFill>
                  <a:schemeClr val="bg1"/>
                </a:solidFill>
              </a:rPr>
              <a:t> do </a:t>
            </a:r>
            <a:r>
              <a:rPr lang="cs-CZ" sz="1600" dirty="0" err="1">
                <a:solidFill>
                  <a:schemeClr val="bg1"/>
                </a:solidFill>
              </a:rPr>
              <a:t>the</a:t>
            </a:r>
            <a:r>
              <a:rPr lang="cs-CZ" sz="1600" dirty="0">
                <a:solidFill>
                  <a:schemeClr val="bg1"/>
                </a:solidFill>
              </a:rPr>
              <a:t> </a:t>
            </a:r>
            <a:r>
              <a:rPr lang="cs-CZ" sz="1600" dirty="0" err="1">
                <a:solidFill>
                  <a:schemeClr val="bg1"/>
                </a:solidFill>
              </a:rPr>
              <a:t>same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0" name="AutoShape 372">
            <a:extLst>
              <a:ext uri="{FF2B5EF4-FFF2-40B4-BE49-F238E27FC236}">
                <a16:creationId xmlns:a16="http://schemas.microsoft.com/office/drawing/2014/main" id="{694D7AA3-9E1D-D4A4-3F45-720B2D9595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6546" y="3396222"/>
            <a:ext cx="2313630" cy="456073"/>
          </a:xfrm>
          <a:prstGeom prst="wedgeRoundRectCallout">
            <a:avLst>
              <a:gd name="adj1" fmla="val -87284"/>
              <a:gd name="adj2" fmla="val 64534"/>
              <a:gd name="adj3" fmla="val 16667"/>
            </a:avLst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No implicit conversions!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EB02B0A-72C9-41B2-DDD8-915D438321CC}"/>
              </a:ext>
            </a:extLst>
          </p:cNvPr>
          <p:cNvSpPr txBox="1"/>
          <p:nvPr/>
        </p:nvSpPr>
        <p:spPr>
          <a:xfrm>
            <a:off x="5973007" y="4997430"/>
            <a:ext cx="4974626" cy="954107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template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&lt;&gt;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T </a:t>
            </a:r>
            <a:r>
              <a:rPr lang="en-GB" sz="14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&amp;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min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double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&amp;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a, 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double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&amp;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b) {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sz="1400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(a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b)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?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a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: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b;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12684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(Partial) template specializations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26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1154589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</a:pPr>
            <a:r>
              <a:rPr lang="en-US" sz="2400" dirty="0">
                <a:latin typeface="Arial" pitchFamily="34"/>
                <a:cs typeface="Arial" pitchFamily="34"/>
              </a:rPr>
              <a:t>If you need to treat some template parameters differently</a:t>
            </a:r>
            <a:endParaRPr lang="cs-CZ" sz="2400" dirty="0">
              <a:latin typeface="Arial" pitchFamily="34"/>
              <a:cs typeface="Arial" pitchFamily="34"/>
            </a:endParaRPr>
          </a:p>
          <a:p>
            <a:pPr lvl="1">
              <a:buSzPct val="100000"/>
            </a:pPr>
            <a:r>
              <a:rPr lang="cs-CZ" sz="2000" dirty="0">
                <a:latin typeface="Arial" pitchFamily="34"/>
                <a:cs typeface="Arial" pitchFamily="34"/>
              </a:rPr>
              <a:t>https://cppinsights.io/s/a3c6063b</a:t>
            </a:r>
            <a:endParaRPr lang="en-GB" sz="2400" dirty="0">
              <a:latin typeface="Arial" pitchFamily="34"/>
              <a:cs typeface="Arial" pitchFamily="34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E76753C-3B2C-4413-663A-1BC6018B0839}"/>
              </a:ext>
            </a:extLst>
          </p:cNvPr>
          <p:cNvSpPr txBox="1"/>
          <p:nvPr/>
        </p:nvSpPr>
        <p:spPr>
          <a:xfrm>
            <a:off x="371469" y="1860570"/>
            <a:ext cx="7279467" cy="4832092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template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GB" sz="14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typename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&gt;</a:t>
            </a:r>
          </a:p>
          <a:p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bool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equal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4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T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&amp;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a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sz="14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T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&amp;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b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 {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sz="1400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a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==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b;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}</a:t>
            </a:r>
          </a:p>
          <a:p>
            <a:b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sz="14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// Explicit specialization</a:t>
            </a:r>
            <a:endParaRPr lang="en-GB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template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&lt;&gt;</a:t>
            </a:r>
          </a:p>
          <a:p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bool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equal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4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double&amp;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a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sz="14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double&amp;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b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 {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sz="1400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abs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(a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-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b)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0.00001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}</a:t>
            </a:r>
          </a:p>
          <a:p>
            <a:b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void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main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 {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a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b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&lt;&lt;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equal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(a, b)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&lt;&lt;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endl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b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double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d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3.0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double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f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4.0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&lt;&lt;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equal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(d, f)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&lt;&lt;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endl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endParaRPr lang="en-GB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&lt;&lt;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equal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(d, 4.0f)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&lt;&lt;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endl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10" name="AutoShape 372">
            <a:extLst>
              <a:ext uri="{FF2B5EF4-FFF2-40B4-BE49-F238E27FC236}">
                <a16:creationId xmlns:a16="http://schemas.microsoft.com/office/drawing/2014/main" id="{694D7AA3-9E1D-D4A4-3F45-720B2D9595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1202" y="2852390"/>
            <a:ext cx="2313630" cy="456073"/>
          </a:xfrm>
          <a:prstGeom prst="wedgeRoundRectCallout">
            <a:avLst>
              <a:gd name="adj1" fmla="val -87284"/>
              <a:gd name="adj2" fmla="val 64534"/>
              <a:gd name="adj3" fmla="val 16667"/>
            </a:avLst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This will be used for doubles </a:t>
            </a:r>
          </a:p>
        </p:txBody>
      </p:sp>
      <p:sp>
        <p:nvSpPr>
          <p:cNvPr id="8" name="AutoShape 372">
            <a:extLst>
              <a:ext uri="{FF2B5EF4-FFF2-40B4-BE49-F238E27FC236}">
                <a16:creationId xmlns:a16="http://schemas.microsoft.com/office/drawing/2014/main" id="{79269452-F261-BC29-5C8B-FFABEB9216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4135" y="5675488"/>
            <a:ext cx="2313630" cy="456073"/>
          </a:xfrm>
          <a:prstGeom prst="wedgeRoundRectCallout">
            <a:avLst>
              <a:gd name="adj1" fmla="val -138047"/>
              <a:gd name="adj2" fmla="val 55337"/>
              <a:gd name="adj3" fmla="val 16667"/>
            </a:avLst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Will this work? No, still template </a:t>
            </a:r>
          </a:p>
        </p:txBody>
      </p:sp>
    </p:spTree>
    <p:extLst>
      <p:ext uri="{BB962C8B-B14F-4D97-AF65-F5344CB8AC3E}">
        <p14:creationId xmlns:p14="http://schemas.microsoft.com/office/powerpoint/2010/main" val="3955074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 err="1"/>
              <a:t>Class</a:t>
            </a:r>
            <a:r>
              <a:rPr lang="cs-CZ" dirty="0"/>
              <a:t> </a:t>
            </a:r>
            <a:r>
              <a:rPr lang="cs-CZ" dirty="0" err="1"/>
              <a:t>templates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27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536276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</a:pPr>
            <a:r>
              <a:rPr lang="en-GB" sz="2400" dirty="0">
                <a:latin typeface="Arial" pitchFamily="34"/>
                <a:cs typeface="Arial" pitchFamily="34"/>
              </a:rPr>
              <a:t>Recipes for making </a:t>
            </a:r>
            <a:r>
              <a:rPr lang="cs-CZ" sz="2400" dirty="0" err="1">
                <a:latin typeface="Arial" pitchFamily="34"/>
                <a:cs typeface="Arial" pitchFamily="34"/>
              </a:rPr>
              <a:t>classes</a:t>
            </a:r>
            <a:endParaRPr lang="en-US" sz="2400" dirty="0">
              <a:latin typeface="Arial" pitchFamily="34"/>
              <a:cs typeface="Arial" pitchFamily="34"/>
            </a:endParaRPr>
          </a:p>
          <a:p>
            <a:pPr lvl="1">
              <a:buSzPct val="100000"/>
            </a:pPr>
            <a:r>
              <a:rPr lang="en-US" sz="2000" dirty="0">
                <a:latin typeface="Arial" pitchFamily="34"/>
                <a:cs typeface="Arial" pitchFamily="34"/>
              </a:rPr>
              <a:t>methods implemented outside of the class definition </a:t>
            </a:r>
            <a:r>
              <a:rPr lang="en-US" sz="2000" b="1" dirty="0">
                <a:solidFill>
                  <a:schemeClr val="accent2"/>
                </a:solidFill>
                <a:latin typeface="Arial" pitchFamily="34"/>
                <a:cs typeface="Arial" pitchFamily="34"/>
              </a:rPr>
              <a:t>require template head before them</a:t>
            </a:r>
          </a:p>
          <a:p>
            <a:pPr lvl="1">
              <a:buSzPct val="100000"/>
            </a:pPr>
            <a:r>
              <a:rPr lang="cs-CZ" sz="2000" dirty="0">
                <a:latin typeface="Arial" pitchFamily="34"/>
                <a:cs typeface="Arial" pitchFamily="34"/>
              </a:rPr>
              <a:t>https://cppinsights.io/s/da985276</a:t>
            </a:r>
            <a:endParaRPr lang="en-GB" sz="2400" dirty="0">
              <a:latin typeface="Arial" pitchFamily="34"/>
              <a:cs typeface="Arial" pitchFamily="34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E76753C-3B2C-4413-663A-1BC6018B0839}"/>
              </a:ext>
            </a:extLst>
          </p:cNvPr>
          <p:cNvSpPr txBox="1"/>
          <p:nvPr/>
        </p:nvSpPr>
        <p:spPr>
          <a:xfrm>
            <a:off x="5788809" y="992770"/>
            <a:ext cx="6702412" cy="5262979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template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GB" sz="14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typename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sz="14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size_t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SIZE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10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&gt;</a:t>
            </a:r>
          </a:p>
          <a:p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struct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Array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{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T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data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();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sz="14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T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data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 </a:t>
            </a:r>
            <a:r>
              <a:rPr lang="en-GB" sz="14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{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GB" sz="1400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sz="140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addressof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40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mData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]);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}</a:t>
            </a:r>
          </a:p>
          <a:p>
            <a:b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sz="14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constexpr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size_t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size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 </a:t>
            </a:r>
            <a:r>
              <a:rPr lang="en-GB" sz="14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{ </a:t>
            </a:r>
            <a:r>
              <a:rPr lang="en-GB" sz="1400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SIZE; }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T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begin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 { </a:t>
            </a:r>
            <a:r>
              <a:rPr lang="en-GB" sz="1400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data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(); }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T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end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 { </a:t>
            </a:r>
            <a:r>
              <a:rPr lang="en-GB" sz="1400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data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+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size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(); }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T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&amp;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operator[]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4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size_t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idx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 { </a:t>
            </a:r>
            <a:r>
              <a:rPr lang="en-GB" sz="1400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mData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lang="en-GB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idx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]; }</a:t>
            </a:r>
          </a:p>
          <a:p>
            <a:b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T </a:t>
            </a:r>
            <a:r>
              <a:rPr lang="en-GB" sz="140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mData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[SIZE];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};</a:t>
            </a:r>
          </a:p>
          <a:p>
            <a:b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template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GB" sz="14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typename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sz="14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size_t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SIZE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&gt;</a:t>
            </a:r>
          </a:p>
          <a:p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T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Array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SIZE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&gt;::</a:t>
            </a:r>
            <a:r>
              <a:rPr lang="en-GB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data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 {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sz="1400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sz="140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addressof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40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mData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]);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}</a:t>
            </a:r>
          </a:p>
          <a:p>
            <a:b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main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 {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Array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ai{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3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5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};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Array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double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ad{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2.0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};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8" name="AutoShape 372">
            <a:extLst>
              <a:ext uri="{FF2B5EF4-FFF2-40B4-BE49-F238E27FC236}">
                <a16:creationId xmlns:a16="http://schemas.microsoft.com/office/drawing/2014/main" id="{C542F667-45D3-B568-976D-958424FBF5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03730" y="163370"/>
            <a:ext cx="2313630" cy="743093"/>
          </a:xfrm>
          <a:prstGeom prst="wedgeRoundRectCallout">
            <a:avLst>
              <a:gd name="adj1" fmla="val -87284"/>
              <a:gd name="adj2" fmla="val 64534"/>
              <a:gd name="adj3" fmla="val 16667"/>
            </a:avLst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Default template parameter values must come last</a:t>
            </a:r>
          </a:p>
        </p:txBody>
      </p:sp>
      <p:sp>
        <p:nvSpPr>
          <p:cNvPr id="9" name="AutoShape 372">
            <a:extLst>
              <a:ext uri="{FF2B5EF4-FFF2-40B4-BE49-F238E27FC236}">
                <a16:creationId xmlns:a16="http://schemas.microsoft.com/office/drawing/2014/main" id="{1D61D1FF-5110-0EEA-33F6-07BCAD3AD0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2266" y="4320330"/>
            <a:ext cx="2313630" cy="329021"/>
          </a:xfrm>
          <a:prstGeom prst="wedgeRoundRectCallout">
            <a:avLst>
              <a:gd name="adj1" fmla="val 87847"/>
              <a:gd name="adj2" fmla="val -33683"/>
              <a:gd name="adj3" fmla="val 16667"/>
            </a:avLst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Template head required</a:t>
            </a:r>
          </a:p>
        </p:txBody>
      </p:sp>
    </p:spTree>
    <p:extLst>
      <p:ext uri="{BB962C8B-B14F-4D97-AF65-F5344CB8AC3E}">
        <p14:creationId xmlns:p14="http://schemas.microsoft.com/office/powerpoint/2010/main" val="3073688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 err="1"/>
              <a:t>Method</a:t>
            </a:r>
            <a:r>
              <a:rPr lang="cs-CZ" dirty="0"/>
              <a:t> </a:t>
            </a:r>
            <a:r>
              <a:rPr lang="cs-CZ" dirty="0" err="1"/>
              <a:t>templates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28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1154589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</a:pPr>
            <a:r>
              <a:rPr lang="en-GB" sz="2400" dirty="0">
                <a:latin typeface="Arial" pitchFamily="34"/>
                <a:cs typeface="Arial" pitchFamily="34"/>
              </a:rPr>
              <a:t>Recipes for making </a:t>
            </a:r>
            <a:r>
              <a:rPr lang="cs-CZ" sz="2400" dirty="0" err="1">
                <a:latin typeface="Arial" pitchFamily="34"/>
                <a:cs typeface="Arial" pitchFamily="34"/>
              </a:rPr>
              <a:t>member</a:t>
            </a:r>
            <a:r>
              <a:rPr lang="cs-CZ" sz="2400" dirty="0">
                <a:latin typeface="Arial" pitchFamily="34"/>
                <a:cs typeface="Arial" pitchFamily="34"/>
              </a:rPr>
              <a:t> </a:t>
            </a:r>
            <a:r>
              <a:rPr lang="cs-CZ" sz="2400" dirty="0" err="1">
                <a:latin typeface="Arial" pitchFamily="34"/>
                <a:cs typeface="Arial" pitchFamily="34"/>
              </a:rPr>
              <a:t>functions</a:t>
            </a:r>
            <a:r>
              <a:rPr lang="cs-CZ" sz="2400" dirty="0">
                <a:latin typeface="Arial" pitchFamily="34"/>
                <a:cs typeface="Arial" pitchFamily="34"/>
              </a:rPr>
              <a:t> (</a:t>
            </a:r>
            <a:r>
              <a:rPr lang="cs-CZ" sz="2400" dirty="0" err="1">
                <a:latin typeface="Arial" pitchFamily="34"/>
                <a:cs typeface="Arial" pitchFamily="34"/>
              </a:rPr>
              <a:t>methods</a:t>
            </a:r>
            <a:r>
              <a:rPr lang="cs-CZ" sz="2400" dirty="0">
                <a:latin typeface="Arial" pitchFamily="34"/>
                <a:cs typeface="Arial" pitchFamily="34"/>
              </a:rPr>
              <a:t>)</a:t>
            </a:r>
          </a:p>
          <a:p>
            <a:pPr>
              <a:buSzPct val="100000"/>
            </a:pPr>
            <a:endParaRPr lang="en-GB" sz="2400" dirty="0">
              <a:latin typeface="Arial" pitchFamily="34"/>
              <a:cs typeface="Arial" pitchFamily="34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E76753C-3B2C-4413-663A-1BC6018B0839}"/>
              </a:ext>
            </a:extLst>
          </p:cNvPr>
          <p:cNvSpPr txBox="1"/>
          <p:nvPr/>
        </p:nvSpPr>
        <p:spPr>
          <a:xfrm>
            <a:off x="679901" y="1699043"/>
            <a:ext cx="7876870" cy="4185761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template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GB" sz="14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typename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&gt;</a:t>
            </a:r>
          </a:p>
          <a:p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Foo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{</a:t>
            </a:r>
          </a:p>
          <a:p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public:</a:t>
            </a:r>
            <a:endParaRPr lang="en-GB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Foo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4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T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&amp;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x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 : </a:t>
            </a:r>
            <a:r>
              <a:rPr lang="en-GB" sz="140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mX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{x} {}</a:t>
            </a:r>
          </a:p>
          <a:p>
            <a:b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template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GB" sz="14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typename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U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&gt;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Foo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&amp;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operator=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4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U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&amp;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u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 {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GB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mX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static_cast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T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(u);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GB" sz="1400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}</a:t>
            </a:r>
          </a:p>
          <a:p>
            <a:b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private:</a:t>
            </a:r>
            <a:endParaRPr lang="en-GB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T </a:t>
            </a:r>
            <a:r>
              <a:rPr lang="en-GB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mX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};</a:t>
            </a:r>
          </a:p>
          <a:p>
            <a:b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main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 {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Foo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fi{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3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};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fi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2.5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; </a:t>
            </a:r>
            <a:r>
              <a:rPr lang="en-US" sz="14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 // static cast </a:t>
            </a:r>
            <a:r>
              <a:rPr lang="en-US" sz="1400" b="0" dirty="0" err="1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downcasts</a:t>
            </a:r>
            <a:r>
              <a:rPr lang="en-US" sz="14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 that into 2</a:t>
            </a:r>
            <a:endParaRPr lang="en-GB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8" name="AutoShape 372">
            <a:extLst>
              <a:ext uri="{FF2B5EF4-FFF2-40B4-BE49-F238E27FC236}">
                <a16:creationId xmlns:a16="http://schemas.microsoft.com/office/drawing/2014/main" id="{E5C8B719-8673-8F0A-9ADD-69CE6A08EF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18336" y="1946246"/>
            <a:ext cx="2751855" cy="329021"/>
          </a:xfrm>
          <a:prstGeom prst="wedgeRoundRectCallout">
            <a:avLst>
              <a:gd name="adj1" fmla="val -121889"/>
              <a:gd name="adj2" fmla="val -56630"/>
              <a:gd name="adj3" fmla="val 16667"/>
            </a:avLst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The class itself is a template</a:t>
            </a:r>
          </a:p>
        </p:txBody>
      </p:sp>
      <p:sp>
        <p:nvSpPr>
          <p:cNvPr id="9" name="AutoShape 372">
            <a:extLst>
              <a:ext uri="{FF2B5EF4-FFF2-40B4-BE49-F238E27FC236}">
                <a16:creationId xmlns:a16="http://schemas.microsoft.com/office/drawing/2014/main" id="{F10849A9-6EB3-E996-5883-E18EC30271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6828" y="5884804"/>
            <a:ext cx="2751855" cy="457254"/>
          </a:xfrm>
          <a:prstGeom prst="wedgeRoundRectCallout">
            <a:avLst>
              <a:gd name="adj1" fmla="val -111829"/>
              <a:gd name="adj2" fmla="val -130571"/>
              <a:gd name="adj3" fmla="val 16667"/>
            </a:avLst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The compiler deduced the type U</a:t>
            </a:r>
          </a:p>
        </p:txBody>
      </p:sp>
    </p:spTree>
    <p:extLst>
      <p:ext uri="{BB962C8B-B14F-4D97-AF65-F5344CB8AC3E}">
        <p14:creationId xmlns:p14="http://schemas.microsoft.com/office/powerpoint/2010/main" val="2149767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Templates work also with inheritance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29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1154589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</a:pPr>
            <a:r>
              <a:rPr lang="en-US" sz="2400" dirty="0">
                <a:latin typeface="Arial" pitchFamily="34"/>
                <a:cs typeface="Arial" pitchFamily="34"/>
              </a:rPr>
              <a:t>Class templates and classes can inherit from each other just fine</a:t>
            </a:r>
          </a:p>
          <a:p>
            <a:pPr lvl="1">
              <a:buSzPct val="100000"/>
            </a:pPr>
            <a:r>
              <a:rPr lang="en-US" sz="2000" dirty="0">
                <a:latin typeface="Arial" pitchFamily="34"/>
                <a:cs typeface="Arial" pitchFamily="34"/>
              </a:rPr>
              <a:t>When deriving from a class template, the </a:t>
            </a:r>
            <a:r>
              <a:rPr lang="en-US" sz="2000" b="1" dirty="0">
                <a:solidFill>
                  <a:schemeClr val="accent2"/>
                </a:solidFill>
                <a:latin typeface="Arial" pitchFamily="34"/>
                <a:cs typeface="Arial" pitchFamily="34"/>
              </a:rPr>
              <a:t>methods and classes are not automatically visible</a:t>
            </a:r>
          </a:p>
          <a:p>
            <a:pPr lvl="1">
              <a:buSzPct val="100000"/>
            </a:pPr>
            <a:r>
              <a:rPr lang="en-US" sz="2000" dirty="0">
                <a:latin typeface="Arial" pitchFamily="34"/>
                <a:cs typeface="Arial" pitchFamily="34"/>
              </a:rPr>
              <a:t>Just use this-&gt; explicitly</a:t>
            </a:r>
            <a:endParaRPr lang="cs-CZ" sz="2000" dirty="0">
              <a:latin typeface="Arial" pitchFamily="34"/>
              <a:cs typeface="Arial" pitchFamily="34"/>
            </a:endParaRPr>
          </a:p>
          <a:p>
            <a:pPr>
              <a:buSzPct val="100000"/>
            </a:pPr>
            <a:endParaRPr lang="en-GB" sz="2400" dirty="0">
              <a:latin typeface="Arial" pitchFamily="34"/>
              <a:cs typeface="Arial" pitchFamily="34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E76753C-3B2C-4413-663A-1BC6018B0839}"/>
              </a:ext>
            </a:extLst>
          </p:cNvPr>
          <p:cNvSpPr txBox="1"/>
          <p:nvPr/>
        </p:nvSpPr>
        <p:spPr>
          <a:xfrm>
            <a:off x="864459" y="2546178"/>
            <a:ext cx="7138638" cy="3323987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template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GB" sz="14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typename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&gt;</a:t>
            </a:r>
          </a:p>
          <a:p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Foo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{</a:t>
            </a:r>
          </a:p>
          <a:p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public:</a:t>
            </a:r>
            <a:endParaRPr lang="en-GB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void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Func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 {}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};</a:t>
            </a:r>
          </a:p>
          <a:p>
            <a:b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template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GB" sz="14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typename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&gt;</a:t>
            </a:r>
          </a:p>
          <a:p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Bar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: 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public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Foo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&gt; {</a:t>
            </a:r>
          </a:p>
          <a:p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public:</a:t>
            </a:r>
            <a:endParaRPr lang="en-GB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void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BarFunc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 {</a:t>
            </a:r>
          </a:p>
          <a:p>
            <a:r>
              <a:rPr lang="en-GB" sz="14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        // </a:t>
            </a:r>
            <a:r>
              <a:rPr lang="en-GB" sz="1400" b="0" dirty="0" err="1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Func</a:t>
            </a:r>
            <a:r>
              <a:rPr lang="en-GB" sz="14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(); // This line is incorrect if uncommented.</a:t>
            </a:r>
            <a:endParaRPr lang="en-GB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-&gt;</a:t>
            </a:r>
            <a:r>
              <a:rPr lang="en-GB" sz="140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Func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();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Foo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&gt;::</a:t>
            </a:r>
            <a:r>
              <a:rPr lang="en-GB" sz="140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Func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();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}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1019138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The starting code</a:t>
            </a:r>
            <a:r>
              <a:rPr lang="en-GB" dirty="0"/>
              <a:t> in public GitLab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3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1154589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</a:pPr>
            <a:r>
              <a:rPr lang="en-GB" sz="2400" dirty="0">
                <a:latin typeface="Arial" pitchFamily="34"/>
                <a:cs typeface="Arial" pitchFamily="34"/>
              </a:rPr>
              <a:t>https://gitlab.mff.cuni.cz/teaching/nprg041/mejzlik/labs-cpp-pub</a:t>
            </a:r>
          </a:p>
        </p:txBody>
      </p:sp>
    </p:spTree>
    <p:extLst>
      <p:ext uri="{BB962C8B-B14F-4D97-AF65-F5344CB8AC3E}">
        <p14:creationId xmlns:p14="http://schemas.microsoft.com/office/powerpoint/2010/main" val="97067481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/>
              <a:t>Alias </a:t>
            </a:r>
            <a:r>
              <a:rPr lang="cs-CZ" dirty="0" err="1"/>
              <a:t>templates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30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1154589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</a:pPr>
            <a:r>
              <a:rPr lang="en-GB" sz="2400" dirty="0">
                <a:latin typeface="Arial" pitchFamily="34"/>
                <a:cs typeface="Arial" pitchFamily="34"/>
              </a:rPr>
              <a:t>Recipes for making </a:t>
            </a:r>
            <a:r>
              <a:rPr lang="cs-CZ" sz="2400" dirty="0">
                <a:latin typeface="Arial" pitchFamily="34"/>
                <a:cs typeface="Arial" pitchFamily="34"/>
              </a:rPr>
              <a:t>type </a:t>
            </a:r>
            <a:r>
              <a:rPr lang="cs-CZ" sz="2400" dirty="0" err="1">
                <a:latin typeface="Arial" pitchFamily="34"/>
                <a:cs typeface="Arial" pitchFamily="34"/>
              </a:rPr>
              <a:t>aliases</a:t>
            </a:r>
            <a:endParaRPr lang="cs-CZ" sz="2400" dirty="0">
              <a:latin typeface="Arial" pitchFamily="34"/>
              <a:cs typeface="Arial" pitchFamily="34"/>
            </a:endParaRPr>
          </a:p>
          <a:p>
            <a:pPr>
              <a:buSzPct val="100000"/>
            </a:pPr>
            <a:endParaRPr lang="en-GB" sz="2400" dirty="0">
              <a:latin typeface="Arial" pitchFamily="34"/>
              <a:cs typeface="Arial" pitchFamily="34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E76753C-3B2C-4413-663A-1BC6018B0839}"/>
              </a:ext>
            </a:extLst>
          </p:cNvPr>
          <p:cNvSpPr txBox="1"/>
          <p:nvPr/>
        </p:nvSpPr>
        <p:spPr>
          <a:xfrm>
            <a:off x="1371600" y="2413337"/>
            <a:ext cx="7876870" cy="2031325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template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GB" sz="14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typename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&gt;</a:t>
            </a:r>
          </a:p>
          <a:p>
            <a:r>
              <a:rPr lang="en-GB" sz="1400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using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 err="1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MyVector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vector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sz="1400" b="0" dirty="0" err="1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my_special_allocator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&gt;&gt;;</a:t>
            </a:r>
          </a:p>
          <a:p>
            <a:b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sz="1400" dirty="0" err="1">
                <a:solidFill>
                  <a:srgbClr val="4EC9B0"/>
                </a:solidFill>
                <a:latin typeface="Consolas" panose="020B0609020204030204" pitchFamily="49" charset="0"/>
              </a:rPr>
              <a:t>MyVector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float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fv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b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template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GB" sz="14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typename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Key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sz="14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typename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Val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&gt;</a:t>
            </a:r>
          </a:p>
          <a:p>
            <a:r>
              <a:rPr lang="en-GB" sz="1400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using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 err="1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MyMap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map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Key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Val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greater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Key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&gt;&gt;;</a:t>
            </a:r>
            <a:endParaRPr lang="cs-CZ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endParaRPr lang="en-GB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400" dirty="0" err="1">
                <a:solidFill>
                  <a:srgbClr val="4EC9B0"/>
                </a:solidFill>
                <a:latin typeface="Consolas" panose="020B0609020204030204" pitchFamily="49" charset="0"/>
              </a:rPr>
              <a:t>MyMap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::string, 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msi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25827335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 err="1"/>
              <a:t>Variable</a:t>
            </a:r>
            <a:r>
              <a:rPr lang="cs-CZ" dirty="0"/>
              <a:t> </a:t>
            </a:r>
            <a:r>
              <a:rPr lang="cs-CZ" dirty="0" err="1"/>
              <a:t>templates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31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1154589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</a:pPr>
            <a:r>
              <a:rPr lang="en-GB" sz="2400" dirty="0">
                <a:latin typeface="Arial" pitchFamily="34"/>
                <a:cs typeface="Arial" pitchFamily="34"/>
              </a:rPr>
              <a:t>Recipes for making </a:t>
            </a:r>
            <a:r>
              <a:rPr lang="cs-CZ" sz="2400" dirty="0" err="1">
                <a:latin typeface="Arial" pitchFamily="34"/>
                <a:cs typeface="Arial" pitchFamily="34"/>
              </a:rPr>
              <a:t>variables</a:t>
            </a:r>
            <a:endParaRPr lang="cs-CZ" sz="2400" dirty="0">
              <a:latin typeface="Arial" pitchFamily="34"/>
              <a:cs typeface="Arial" pitchFamily="34"/>
            </a:endParaRPr>
          </a:p>
          <a:p>
            <a:pPr>
              <a:buSzPct val="100000"/>
            </a:pPr>
            <a:endParaRPr lang="en-GB" sz="2400" dirty="0">
              <a:latin typeface="Arial" pitchFamily="34"/>
              <a:cs typeface="Arial" pitchFamily="34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E76753C-3B2C-4413-663A-1BC6018B0839}"/>
              </a:ext>
            </a:extLst>
          </p:cNvPr>
          <p:cNvSpPr txBox="1"/>
          <p:nvPr/>
        </p:nvSpPr>
        <p:spPr>
          <a:xfrm>
            <a:off x="371469" y="1750607"/>
            <a:ext cx="6591393" cy="3539430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template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GB" sz="14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typename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&gt;</a:t>
            </a:r>
          </a:p>
          <a:p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inline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constexpr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T pi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3.1415926535897932385L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b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template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GB" sz="14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typename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&gt;</a:t>
            </a:r>
          </a:p>
          <a:p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circular_area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r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 { </a:t>
            </a:r>
            <a:r>
              <a:rPr lang="en-GB" sz="1400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pi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T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r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r; }</a:t>
            </a:r>
          </a:p>
          <a:p>
            <a:b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template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GB" sz="14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typename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&gt;</a:t>
            </a:r>
          </a:p>
          <a:p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inline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constexpr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bool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is_arithmetic_v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 err="1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is_arithmetic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&gt;::value;</a:t>
            </a:r>
          </a:p>
          <a:p>
            <a:b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template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GB" sz="14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typename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&gt;</a:t>
            </a:r>
          </a:p>
          <a:p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void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init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T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p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sz="14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size_t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 {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sz="1400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constexpr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GB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is_arithmetic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T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GB" sz="140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memcpy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(p, 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sz="14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sizeof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(T)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N);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sz="1400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else</a:t>
            </a:r>
            <a:endParaRPr lang="en-GB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GB" sz="140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uninitialized_fill_n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(p, N, </a:t>
            </a:r>
            <a:r>
              <a:rPr lang="en-GB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());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CEACD51-275D-EA85-7799-61294FB1E073}"/>
              </a:ext>
            </a:extLst>
          </p:cNvPr>
          <p:cNvSpPr txBox="1"/>
          <p:nvPr/>
        </p:nvSpPr>
        <p:spPr>
          <a:xfrm>
            <a:off x="7248088" y="3495823"/>
            <a:ext cx="4437776" cy="954107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en-GB" sz="14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// For int usage</a:t>
            </a:r>
            <a:endParaRPr lang="en-GB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void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init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int*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p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sz="14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size_t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 {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sz="140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memcpy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(p, 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sz="14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sizeof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(T)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N);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ECD4E35-2C2F-AF7C-E865-6ACDA55F544C}"/>
              </a:ext>
            </a:extLst>
          </p:cNvPr>
          <p:cNvSpPr txBox="1"/>
          <p:nvPr/>
        </p:nvSpPr>
        <p:spPr>
          <a:xfrm>
            <a:off x="7248088" y="4583209"/>
            <a:ext cx="4437776" cy="954107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en-GB" sz="14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// For </a:t>
            </a:r>
            <a:r>
              <a:rPr lang="en-GB" sz="1400" b="0" dirty="0" err="1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MyVec</a:t>
            </a:r>
            <a:r>
              <a:rPr lang="en-GB" sz="14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 usage</a:t>
            </a:r>
            <a:endParaRPr lang="en-GB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void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init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400" b="0" dirty="0" err="1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MyVec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p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sz="14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size_t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 {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sz="140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uninitialized_fill_n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(p, N, </a:t>
            </a:r>
            <a:r>
              <a:rPr lang="en-GB" sz="140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MyVec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());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82682180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/>
              <a:t>Lambda </a:t>
            </a:r>
            <a:r>
              <a:rPr lang="cs-CZ" dirty="0" err="1"/>
              <a:t>templates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32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1154589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</a:pPr>
            <a:r>
              <a:rPr lang="en-GB" sz="2400" dirty="0">
                <a:latin typeface="Arial" pitchFamily="34"/>
                <a:cs typeface="Arial" pitchFamily="34"/>
              </a:rPr>
              <a:t>Recipes for making </a:t>
            </a:r>
            <a:r>
              <a:rPr lang="cs-CZ" sz="2400" dirty="0" err="1">
                <a:latin typeface="Arial" pitchFamily="34"/>
                <a:cs typeface="Arial" pitchFamily="34"/>
              </a:rPr>
              <a:t>lambdas</a:t>
            </a:r>
            <a:endParaRPr lang="cs-CZ" sz="2400" dirty="0">
              <a:latin typeface="Arial" pitchFamily="34"/>
              <a:cs typeface="Arial" pitchFamily="34"/>
            </a:endParaRPr>
          </a:p>
          <a:p>
            <a:pPr lvl="1">
              <a:buSzPct val="100000"/>
            </a:pPr>
            <a:r>
              <a:rPr lang="en-GB" sz="2000" dirty="0">
                <a:latin typeface="Arial" pitchFamily="34"/>
                <a:cs typeface="Arial" pitchFamily="34"/>
              </a:rPr>
              <a:t>OK, writing lambdas -&gt; `[]&lt;&gt;(){}` :)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E76753C-3B2C-4413-663A-1BC6018B0839}"/>
              </a:ext>
            </a:extLst>
          </p:cNvPr>
          <p:cNvSpPr txBox="1"/>
          <p:nvPr/>
        </p:nvSpPr>
        <p:spPr>
          <a:xfrm>
            <a:off x="371469" y="1750607"/>
            <a:ext cx="6591393" cy="523220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multiply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[]&lt;</a:t>
            </a:r>
            <a:r>
              <a:rPr lang="en-GB" sz="1400" dirty="0" err="1">
                <a:solidFill>
                  <a:srgbClr val="569CD6"/>
                </a:solidFill>
                <a:latin typeface="Consolas" panose="020B0609020204030204" pitchFamily="49" charset="0"/>
              </a:rPr>
              <a:t>typename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dirty="0">
                <a:solidFill>
                  <a:srgbClr val="4EC9B0"/>
                </a:solidFill>
                <a:latin typeface="Consolas" panose="020B0609020204030204" pitchFamily="49" charset="0"/>
              </a:rPr>
              <a:t>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&gt;(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a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b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 { </a:t>
            </a:r>
            <a:r>
              <a:rPr lang="en-GB" sz="1400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a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b; };</a:t>
            </a:r>
          </a:p>
          <a:p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d0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multiply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1.0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2.0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104476418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37E14-F2DE-A48D-B6AE-F77F8C6CBBD4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0" y="1147528"/>
            <a:ext cx="9144000" cy="2387598"/>
          </a:xfrm>
        </p:spPr>
        <p:txBody>
          <a:bodyPr/>
          <a:lstStyle/>
          <a:p>
            <a:pPr lvl="0"/>
            <a:r>
              <a:rPr lang="en-US" sz="4000" dirty="0"/>
              <a:t>Task 11</a:t>
            </a:r>
          </a:p>
        </p:txBody>
      </p:sp>
    </p:spTree>
    <p:extLst>
      <p:ext uri="{BB962C8B-B14F-4D97-AF65-F5344CB8AC3E}">
        <p14:creationId xmlns:p14="http://schemas.microsoft.com/office/powerpoint/2010/main" val="218524327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 dirty="0"/>
              <a:t>Task 10: Query processor with ranges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34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1154589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>
              <a:buSzPct val="100000"/>
              <a:buFont typeface="Arial" pitchFamily="34"/>
            </a:pPr>
            <a:r>
              <a:rPr lang="en-US" sz="2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Take the </a:t>
            </a:r>
            <a:r>
              <a:rPr lang="en-US" sz="24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GoodVec</a:t>
            </a:r>
            <a:r>
              <a:rPr lang="en-US" sz="2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from Task 07 and make it generic</a:t>
            </a:r>
          </a:p>
          <a:p>
            <a:pPr lvl="0">
              <a:buSzPct val="100000"/>
              <a:buFont typeface="Arial" pitchFamily="34"/>
            </a:pPr>
            <a:endParaRPr lang="en-US" sz="2400" dirty="0">
              <a:solidFill>
                <a:srgbClr val="000000"/>
              </a:solidFill>
              <a:latin typeface="Arial" pitchFamily="34"/>
              <a:cs typeface="Arial" pitchFamily="34"/>
            </a:endParaRPr>
          </a:p>
          <a:p>
            <a:pPr lvl="0">
              <a:buSzPct val="100000"/>
              <a:buFont typeface="Arial" pitchFamily="34"/>
            </a:pPr>
            <a:endParaRPr lang="en-US" sz="1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9DD49723-C51F-FA12-C077-576895820222}"/>
              </a:ext>
            </a:extLst>
          </p:cNvPr>
          <p:cNvSpPr/>
          <p:nvPr/>
        </p:nvSpPr>
        <p:spPr>
          <a:xfrm>
            <a:off x="476250" y="5498594"/>
            <a:ext cx="1371600" cy="648391"/>
          </a:xfrm>
          <a:prstGeom prst="right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code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279303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37E14-F2DE-A48D-B6AE-F77F8C6CBBD4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0" y="1147528"/>
            <a:ext cx="9144000" cy="2387598"/>
          </a:xfrm>
        </p:spPr>
        <p:txBody>
          <a:bodyPr/>
          <a:lstStyle/>
          <a:p>
            <a:pPr lvl="0"/>
            <a:r>
              <a:rPr lang="en-US" sz="4000" dirty="0"/>
              <a:t>Wrapping it up…</a:t>
            </a:r>
          </a:p>
        </p:txBody>
      </p:sp>
    </p:spTree>
    <p:extLst>
      <p:ext uri="{BB962C8B-B14F-4D97-AF65-F5344CB8AC3E}">
        <p14:creationId xmlns:p14="http://schemas.microsoft.com/office/powerpoint/2010/main" val="314579381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final</a:t>
            </a:r>
            <a:r>
              <a:rPr lang="cs-CZ" dirty="0"/>
              <a:t> </a:t>
            </a:r>
            <a:r>
              <a:rPr lang="cs-CZ" dirty="0" err="1"/>
              <a:t>ReCodex</a:t>
            </a:r>
            <a:r>
              <a:rPr lang="cs-CZ" dirty="0"/>
              <a:t> </a:t>
            </a:r>
            <a:r>
              <a:rPr lang="cs-CZ" dirty="0" err="1"/>
              <a:t>assignment</a:t>
            </a:r>
            <a:r>
              <a:rPr lang="cs-CZ" dirty="0"/>
              <a:t> </a:t>
            </a:r>
            <a:r>
              <a:rPr lang="en-US" dirty="0"/>
              <a:t>is up!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36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1154589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>
              <a:buSzPct val="100000"/>
              <a:buFont typeface="Arial" pitchFamily="34"/>
            </a:pPr>
            <a:r>
              <a:rPr lang="cs-CZ" sz="2400" b="1" dirty="0" err="1">
                <a:solidFill>
                  <a:srgbClr val="FF0000"/>
                </a:solidFill>
                <a:latin typeface="Arial" pitchFamily="34"/>
                <a:cs typeface="Arial" pitchFamily="34"/>
              </a:rPr>
              <a:t>You</a:t>
            </a:r>
            <a:r>
              <a:rPr lang="cs-CZ" sz="2400" b="1" dirty="0">
                <a:solidFill>
                  <a:srgbClr val="FF0000"/>
                </a:solidFill>
                <a:latin typeface="Arial" pitchFamily="34"/>
                <a:cs typeface="Arial" pitchFamily="34"/>
              </a:rPr>
              <a:t> </a:t>
            </a:r>
            <a:r>
              <a:rPr lang="cs-CZ" sz="2400" b="1" dirty="0" err="1">
                <a:solidFill>
                  <a:srgbClr val="FF0000"/>
                </a:solidFill>
                <a:latin typeface="Arial" pitchFamily="34"/>
                <a:cs typeface="Arial" pitchFamily="34"/>
              </a:rPr>
              <a:t>need</a:t>
            </a:r>
            <a:r>
              <a:rPr lang="cs-CZ" sz="2400" b="1" dirty="0">
                <a:solidFill>
                  <a:srgbClr val="FF0000"/>
                </a:solidFill>
                <a:latin typeface="Arial" pitchFamily="34"/>
                <a:cs typeface="Arial" pitchFamily="34"/>
              </a:rPr>
              <a:t> </a:t>
            </a:r>
            <a:r>
              <a:rPr lang="cs-CZ" sz="2400" b="1" dirty="0" err="1">
                <a:solidFill>
                  <a:srgbClr val="FF0000"/>
                </a:solidFill>
                <a:latin typeface="Arial" pitchFamily="34"/>
                <a:cs typeface="Arial" pitchFamily="34"/>
              </a:rPr>
              <a:t>this</a:t>
            </a:r>
            <a:r>
              <a:rPr lang="cs-CZ" sz="2400" b="1" dirty="0">
                <a:solidFill>
                  <a:srgbClr val="FF0000"/>
                </a:solidFill>
                <a:latin typeface="Arial" pitchFamily="34"/>
                <a:cs typeface="Arial" pitchFamily="34"/>
              </a:rPr>
              <a:t> to </a:t>
            </a:r>
            <a:r>
              <a:rPr lang="cs-CZ" sz="2400" b="1" dirty="0" err="1">
                <a:solidFill>
                  <a:srgbClr val="FF0000"/>
                </a:solidFill>
                <a:latin typeface="Arial" pitchFamily="34"/>
                <a:cs typeface="Arial" pitchFamily="34"/>
              </a:rPr>
              <a:t>pass</a:t>
            </a:r>
            <a:r>
              <a:rPr lang="cs-CZ" sz="2400" b="1" dirty="0">
                <a:solidFill>
                  <a:srgbClr val="FF0000"/>
                </a:solidFill>
                <a:latin typeface="Arial" pitchFamily="34"/>
                <a:cs typeface="Arial" pitchFamily="34"/>
              </a:rPr>
              <a:t> </a:t>
            </a:r>
            <a:r>
              <a:rPr lang="cs-CZ" sz="2400" b="1" dirty="0" err="1">
                <a:solidFill>
                  <a:srgbClr val="FF0000"/>
                </a:solidFill>
                <a:latin typeface="Arial" pitchFamily="34"/>
                <a:cs typeface="Arial" pitchFamily="34"/>
              </a:rPr>
              <a:t>the</a:t>
            </a:r>
            <a:r>
              <a:rPr lang="cs-CZ" sz="2400" b="1" dirty="0">
                <a:solidFill>
                  <a:srgbClr val="FF0000"/>
                </a:solidFill>
                <a:latin typeface="Arial" pitchFamily="34"/>
                <a:cs typeface="Arial" pitchFamily="34"/>
              </a:rPr>
              <a:t> term test 8. 1. 2024!</a:t>
            </a:r>
            <a:endParaRPr lang="en-US" b="1" dirty="0">
              <a:solidFill>
                <a:srgbClr val="FF0000"/>
              </a:solidFill>
              <a:latin typeface="Arial" pitchFamily="34"/>
              <a:cs typeface="Arial" pitchFamily="34"/>
            </a:endParaRPr>
          </a:p>
          <a:p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Code this assignment with extensions in mind! It will save you time during the test!</a:t>
            </a:r>
          </a:p>
          <a:p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Fantasy battle simulator!</a:t>
            </a:r>
          </a:p>
          <a:p>
            <a:pPr lvl="1"/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https://recodex.mff.cuni.cz/app/assignment/8681cf5c-a3bd-4449-89eb-91ae09ebff91</a:t>
            </a:r>
          </a:p>
          <a:p>
            <a:pPr lvl="1"/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https://gitlab.mff.cuni.cz/teaching/nprg041/mejzlik/labs-cpp-pub/-/blob/master/recodex/battle-sim/assignment/battle-sim.md</a:t>
            </a:r>
          </a:p>
          <a:p>
            <a:pPr lvl="1"/>
            <a:endParaRPr lang="en-US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441950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(Mock) Term test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37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1154589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</a:pPr>
            <a:r>
              <a:rPr lang="en-US" sz="2000" dirty="0">
                <a:latin typeface="Arial" pitchFamily="34"/>
                <a:cs typeface="Arial" pitchFamily="34"/>
              </a:rPr>
              <a:t>Using </a:t>
            </a:r>
            <a:r>
              <a:rPr lang="en-US" sz="2000" b="1" dirty="0">
                <a:solidFill>
                  <a:schemeClr val="accent2"/>
                </a:solidFill>
                <a:latin typeface="Arial" pitchFamily="34"/>
                <a:cs typeface="Arial" pitchFamily="34"/>
              </a:rPr>
              <a:t>only lab computers</a:t>
            </a:r>
          </a:p>
          <a:p>
            <a:pPr lvl="1">
              <a:buSzPct val="100000"/>
            </a:pPr>
            <a:r>
              <a:rPr lang="en-US" sz="1600" dirty="0">
                <a:latin typeface="Arial" pitchFamily="34"/>
                <a:cs typeface="Arial" pitchFamily="34"/>
              </a:rPr>
              <a:t>Try it at least once! How to run e.g. Visual Studio, how to set it up </a:t>
            </a:r>
            <a:r>
              <a:rPr lang="en-US" sz="1600" dirty="0" err="1">
                <a:latin typeface="Arial" pitchFamily="34"/>
                <a:cs typeface="Arial" pitchFamily="34"/>
              </a:rPr>
              <a:t>etc</a:t>
            </a:r>
            <a:endParaRPr lang="en-US" sz="1600" dirty="0">
              <a:latin typeface="Arial" pitchFamily="34"/>
              <a:cs typeface="Arial" pitchFamily="34"/>
            </a:endParaRPr>
          </a:p>
          <a:p>
            <a:pPr lvl="1">
              <a:buSzPct val="100000"/>
            </a:pPr>
            <a:r>
              <a:rPr lang="en-US" sz="1600" dirty="0">
                <a:latin typeface="Arial" pitchFamily="34"/>
                <a:cs typeface="Arial" pitchFamily="34"/>
              </a:rPr>
              <a:t>These are dual-boot if you want</a:t>
            </a:r>
          </a:p>
          <a:p>
            <a:pPr>
              <a:buSzPct val="100000"/>
            </a:pPr>
            <a:r>
              <a:rPr lang="en-US" sz="2000" dirty="0">
                <a:latin typeface="Arial" pitchFamily="34"/>
                <a:cs typeface="Arial" pitchFamily="34"/>
              </a:rPr>
              <a:t>The </a:t>
            </a:r>
            <a:r>
              <a:rPr lang="en-US" sz="2000" b="1" dirty="0">
                <a:solidFill>
                  <a:schemeClr val="accent2"/>
                </a:solidFill>
                <a:latin typeface="Arial" pitchFamily="34"/>
                <a:cs typeface="Arial" pitchFamily="34"/>
              </a:rPr>
              <a:t>only allowed sites</a:t>
            </a:r>
            <a:r>
              <a:rPr lang="en-US" sz="2000" dirty="0">
                <a:latin typeface="Arial" pitchFamily="34"/>
                <a:cs typeface="Arial" pitchFamily="34"/>
              </a:rPr>
              <a:t>: </a:t>
            </a:r>
          </a:p>
          <a:p>
            <a:pPr lvl="1">
              <a:buSzPct val="100000"/>
            </a:pPr>
            <a:r>
              <a:rPr lang="en-US" sz="1600" dirty="0">
                <a:latin typeface="Arial" pitchFamily="34"/>
                <a:cs typeface="Arial" pitchFamily="34"/>
              </a:rPr>
              <a:t>https:// cppreference.com</a:t>
            </a:r>
          </a:p>
          <a:p>
            <a:pPr lvl="1">
              <a:buSzPct val="100000"/>
            </a:pPr>
            <a:r>
              <a:rPr lang="en-US" sz="1600" dirty="0">
                <a:latin typeface="Arial" pitchFamily="34"/>
                <a:cs typeface="Arial" pitchFamily="34"/>
              </a:rPr>
              <a:t>https://recodex.mff.cuni.cz/</a:t>
            </a:r>
          </a:p>
          <a:p>
            <a:pPr lvl="1">
              <a:buSzPct val="100000"/>
            </a:pPr>
            <a:r>
              <a:rPr lang="en-GB" sz="1600" dirty="0">
                <a:latin typeface="Arial" pitchFamily="34"/>
                <a:cs typeface="Arial" pitchFamily="34"/>
              </a:rPr>
              <a:t>https://gitlab.mff.cuni.cz/</a:t>
            </a:r>
          </a:p>
          <a:p>
            <a:pPr>
              <a:buSzPct val="100000"/>
            </a:pPr>
            <a:r>
              <a:rPr lang="en-GB" sz="2000" dirty="0">
                <a:latin typeface="Arial" pitchFamily="34"/>
                <a:cs typeface="Arial" pitchFamily="34"/>
              </a:rPr>
              <a:t>The extension will be as a </a:t>
            </a:r>
            <a:r>
              <a:rPr lang="en-GB" sz="2000" b="1" dirty="0">
                <a:solidFill>
                  <a:schemeClr val="accent6"/>
                </a:solidFill>
                <a:latin typeface="Arial" pitchFamily="34"/>
                <a:cs typeface="Arial" pitchFamily="34"/>
              </a:rPr>
              <a:t>separate </a:t>
            </a:r>
            <a:r>
              <a:rPr lang="en-GB" sz="2000" b="1" dirty="0" err="1">
                <a:solidFill>
                  <a:schemeClr val="accent6"/>
                </a:solidFill>
                <a:latin typeface="Arial" pitchFamily="34"/>
                <a:cs typeface="Arial" pitchFamily="34"/>
              </a:rPr>
              <a:t>ReCodex</a:t>
            </a:r>
            <a:r>
              <a:rPr lang="en-GB" sz="2000" b="1" dirty="0">
                <a:solidFill>
                  <a:schemeClr val="accent6"/>
                </a:solidFill>
                <a:latin typeface="Arial" pitchFamily="34"/>
                <a:cs typeface="Arial" pitchFamily="34"/>
              </a:rPr>
              <a:t> assignment</a:t>
            </a:r>
          </a:p>
          <a:p>
            <a:pPr>
              <a:buSzPct val="100000"/>
            </a:pPr>
            <a:r>
              <a:rPr lang="en-GB" sz="2000" b="1" dirty="0">
                <a:solidFill>
                  <a:schemeClr val="accent2"/>
                </a:solidFill>
                <a:latin typeface="Arial" pitchFamily="34"/>
                <a:cs typeface="Arial" pitchFamily="34"/>
              </a:rPr>
              <a:t>Submit to </a:t>
            </a:r>
            <a:r>
              <a:rPr lang="en-GB" sz="2000" b="1" dirty="0" err="1">
                <a:solidFill>
                  <a:schemeClr val="accent2"/>
                </a:solidFill>
                <a:latin typeface="Arial" pitchFamily="34"/>
                <a:cs typeface="Arial" pitchFamily="34"/>
              </a:rPr>
              <a:t>ReCodex</a:t>
            </a:r>
            <a:r>
              <a:rPr lang="en-GB" sz="2000" dirty="0">
                <a:latin typeface="Arial" pitchFamily="34"/>
                <a:cs typeface="Arial" pitchFamily="34"/>
              </a:rPr>
              <a:t>, there will be some new test cases regarding the new functionality</a:t>
            </a:r>
          </a:p>
          <a:p>
            <a:pPr>
              <a:buSzPct val="100000"/>
            </a:pPr>
            <a:r>
              <a:rPr lang="en-GB" sz="2000" dirty="0">
                <a:latin typeface="Arial" pitchFamily="34"/>
                <a:cs typeface="Arial" pitchFamily="34"/>
              </a:rPr>
              <a:t>There will be </a:t>
            </a:r>
            <a:r>
              <a:rPr lang="en-GB" sz="2000" b="1" dirty="0">
                <a:solidFill>
                  <a:schemeClr val="accent6"/>
                </a:solidFill>
                <a:latin typeface="Arial" pitchFamily="34"/>
                <a:cs typeface="Arial" pitchFamily="34"/>
              </a:rPr>
              <a:t>manual inspection and grading (pass/fail)</a:t>
            </a:r>
          </a:p>
          <a:p>
            <a:pPr lvl="1">
              <a:buSzPct val="100000"/>
            </a:pPr>
            <a:r>
              <a:rPr lang="en-GB" sz="1600" dirty="0">
                <a:latin typeface="Arial" pitchFamily="34"/>
                <a:cs typeface="Arial" pitchFamily="34"/>
              </a:rPr>
              <a:t>But the green tests are a good start</a:t>
            </a:r>
          </a:p>
        </p:txBody>
      </p:sp>
    </p:spTree>
    <p:extLst>
      <p:ext uri="{BB962C8B-B14F-4D97-AF65-F5344CB8AC3E}">
        <p14:creationId xmlns:p14="http://schemas.microsoft.com/office/powerpoint/2010/main" val="340225418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 dirty="0"/>
              <a:t>Lab wrap up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38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1154589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>
              <a:buSzPct val="100000"/>
              <a:buFont typeface="Arial" pitchFamily="34"/>
            </a:pPr>
            <a:r>
              <a:rPr lang="cs-CZ" sz="24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You</a:t>
            </a:r>
            <a:r>
              <a:rPr lang="cs-CZ" sz="2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should</a:t>
            </a:r>
            <a:r>
              <a:rPr lang="cs-CZ" sz="2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know</a:t>
            </a:r>
            <a:endParaRPr lang="en-US" sz="2400" dirty="0">
              <a:solidFill>
                <a:srgbClr val="000000"/>
              </a:solidFill>
              <a:latin typeface="Arial" pitchFamily="34"/>
              <a:cs typeface="Arial" pitchFamily="34"/>
            </a:endParaRPr>
          </a:p>
          <a:p>
            <a:pPr lvl="1">
              <a:buSzPct val="100000"/>
              <a:buFont typeface="Arial" pitchFamily="34"/>
            </a:pPr>
            <a:r>
              <a:rPr lang="en-US" sz="20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basics of templates and how to write basic generic code</a:t>
            </a:r>
          </a:p>
          <a:p>
            <a:pPr lvl="1">
              <a:buSzPct val="100000"/>
              <a:buFont typeface="Arial" pitchFamily="34"/>
            </a:pPr>
            <a:r>
              <a:rPr lang="en-US" sz="20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how to parse basic languages</a:t>
            </a:r>
            <a:endParaRPr lang="cs-CZ" sz="2000" dirty="0">
              <a:solidFill>
                <a:srgbClr val="000000"/>
              </a:solidFill>
              <a:latin typeface="Arial" pitchFamily="34"/>
              <a:cs typeface="Arial" pitchFamily="34"/>
            </a:endParaRPr>
          </a:p>
          <a:p>
            <a:pPr marL="0" lvl="0" indent="0">
              <a:buNone/>
            </a:pPr>
            <a:r>
              <a:rPr lang="en-US" sz="1800" b="1" dirty="0">
                <a:solidFill>
                  <a:srgbClr val="000000"/>
                </a:solidFill>
                <a:latin typeface="Arial"/>
              </a:rPr>
              <a:t>Next lab:</a:t>
            </a:r>
          </a:p>
          <a:p>
            <a:r>
              <a:rPr lang="en-US" sz="1800" dirty="0">
                <a:solidFill>
                  <a:srgbClr val="000000"/>
                </a:solidFill>
                <a:latin typeface="Arial"/>
              </a:rPr>
              <a:t>Mock term test</a:t>
            </a:r>
          </a:p>
          <a:p>
            <a:pPr marL="0" indent="0">
              <a:buNone/>
            </a:pP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Your tasks until the next lab:</a:t>
            </a: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Pimp your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ReCodex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homework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CliParser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for mock term test</a:t>
            </a: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Code your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ReCodex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homework battle-sim for the term test</a:t>
            </a:r>
          </a:p>
          <a:p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1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6056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37E14-F2DE-A48D-B6AE-F77F8C6CBBD4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0" y="1147528"/>
            <a:ext cx="9144000" cy="2387598"/>
          </a:xfrm>
        </p:spPr>
        <p:txBody>
          <a:bodyPr/>
          <a:lstStyle/>
          <a:p>
            <a:pPr lvl="0"/>
            <a:r>
              <a:rPr lang="en-US" sz="4000" dirty="0"/>
              <a:t>0) Previously in the labs</a:t>
            </a:r>
          </a:p>
        </p:txBody>
      </p:sp>
    </p:spTree>
    <p:extLst>
      <p:ext uri="{BB962C8B-B14F-4D97-AF65-F5344CB8AC3E}">
        <p14:creationId xmlns:p14="http://schemas.microsoft.com/office/powerpoint/2010/main" val="3958746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previous</a:t>
            </a:r>
            <a:r>
              <a:rPr lang="cs-CZ" dirty="0"/>
              <a:t> </a:t>
            </a:r>
            <a:r>
              <a:rPr lang="cs-CZ" dirty="0" err="1"/>
              <a:t>tasks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5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1154589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</a:pPr>
            <a:r>
              <a:rPr lang="cs-CZ" sz="2400" dirty="0" err="1">
                <a:latin typeface="Arial" pitchFamily="34"/>
                <a:cs typeface="Arial" pitchFamily="34"/>
              </a:rPr>
              <a:t>Materializing</a:t>
            </a:r>
            <a:r>
              <a:rPr lang="cs-CZ" sz="2400" dirty="0">
                <a:latin typeface="Arial" pitchFamily="34"/>
                <a:cs typeface="Arial" pitchFamily="34"/>
              </a:rPr>
              <a:t> C++20 non-</a:t>
            </a:r>
            <a:r>
              <a:rPr lang="cs-CZ" sz="2400" dirty="0" err="1">
                <a:latin typeface="Arial" pitchFamily="34"/>
                <a:cs typeface="Arial" pitchFamily="34"/>
              </a:rPr>
              <a:t>owning</a:t>
            </a:r>
            <a:r>
              <a:rPr lang="cs-CZ" sz="2400" dirty="0">
                <a:latin typeface="Arial" pitchFamily="34"/>
                <a:cs typeface="Arial" pitchFamily="34"/>
              </a:rPr>
              <a:t> </a:t>
            </a:r>
            <a:r>
              <a:rPr lang="cs-CZ" sz="2400" dirty="0" err="1">
                <a:latin typeface="Arial" pitchFamily="34"/>
                <a:cs typeface="Arial" pitchFamily="34"/>
              </a:rPr>
              <a:t>views</a:t>
            </a:r>
            <a:endParaRPr lang="cs-CZ" sz="2400" dirty="0">
              <a:latin typeface="Arial" pitchFamily="34"/>
              <a:cs typeface="Arial" pitchFamily="34"/>
            </a:endParaRPr>
          </a:p>
          <a:p>
            <a:pPr lvl="1">
              <a:buSzPct val="100000"/>
            </a:pPr>
            <a:r>
              <a:rPr lang="en-US" sz="2000" dirty="0">
                <a:latin typeface="Arial" pitchFamily="34"/>
                <a:cs typeface="Arial" pitchFamily="34"/>
              </a:rPr>
              <a:t>Using iterators + </a:t>
            </a:r>
            <a:r>
              <a:rPr lang="en-US" sz="2000" dirty="0" err="1">
                <a:latin typeface="Arial" pitchFamily="34"/>
                <a:cs typeface="Arial" pitchFamily="34"/>
              </a:rPr>
              <a:t>ctors</a:t>
            </a:r>
            <a:endParaRPr lang="cs-CZ" sz="2000" dirty="0">
              <a:latin typeface="Arial" pitchFamily="34"/>
              <a:cs typeface="Arial" pitchFamily="34"/>
            </a:endParaRPr>
          </a:p>
          <a:p>
            <a:pPr lvl="1">
              <a:buSzPct val="100000"/>
            </a:pPr>
            <a:endParaRPr lang="en-US" sz="1600" dirty="0">
              <a:latin typeface="Arial" pitchFamily="34"/>
              <a:cs typeface="Arial" pitchFamily="34"/>
            </a:endParaRPr>
          </a:p>
          <a:p>
            <a:pPr lvl="1">
              <a:buSzPct val="100000"/>
            </a:pPr>
            <a:endParaRPr lang="en-US" sz="1600" dirty="0">
              <a:latin typeface="Arial" pitchFamily="34"/>
              <a:cs typeface="Arial" pitchFamily="34"/>
            </a:endParaRPr>
          </a:p>
          <a:p>
            <a:pPr lvl="1">
              <a:buSzPct val="100000"/>
            </a:pPr>
            <a:endParaRPr lang="en-US" sz="1600" dirty="0">
              <a:latin typeface="Arial" pitchFamily="34"/>
              <a:cs typeface="Arial" pitchFamily="34"/>
            </a:endParaRPr>
          </a:p>
          <a:p>
            <a:pPr lvl="1">
              <a:buSzPct val="100000"/>
            </a:pPr>
            <a:endParaRPr lang="en-US" sz="1600" dirty="0">
              <a:latin typeface="Arial" pitchFamily="34"/>
              <a:cs typeface="Arial" pitchFamily="34"/>
            </a:endParaRPr>
          </a:p>
          <a:p>
            <a:pPr lvl="1">
              <a:buSzPct val="100000"/>
            </a:pPr>
            <a:r>
              <a:rPr lang="cs-CZ" sz="2000" dirty="0">
                <a:latin typeface="Arial" pitchFamily="34"/>
                <a:cs typeface="Arial" pitchFamily="34"/>
              </a:rPr>
              <a:t>C++23: https://en.cppreference.com/w/cpp/ranges/to</a:t>
            </a:r>
          </a:p>
          <a:p>
            <a:pPr>
              <a:buSzPct val="100000"/>
            </a:pPr>
            <a:endParaRPr lang="en-GB" sz="2400" dirty="0">
              <a:latin typeface="Arial" pitchFamily="34"/>
              <a:cs typeface="Arial" pitchFamily="34"/>
            </a:endParaRPr>
          </a:p>
          <a:p>
            <a:pPr>
              <a:buSzPct val="100000"/>
            </a:pPr>
            <a:endParaRPr lang="en-GB" sz="2400" dirty="0">
              <a:latin typeface="Arial" pitchFamily="34"/>
              <a:cs typeface="Arial" pitchFamily="34"/>
            </a:endParaRPr>
          </a:p>
          <a:p>
            <a:pPr>
              <a:buSzPct val="100000"/>
            </a:pPr>
            <a:endParaRPr lang="en-GB" sz="2400" dirty="0">
              <a:latin typeface="Arial" pitchFamily="34"/>
              <a:cs typeface="Arial" pitchFamily="34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E200429-BFC0-C3F9-3BAF-D83FFA86FA21}"/>
              </a:ext>
            </a:extLst>
          </p:cNvPr>
          <p:cNvSpPr txBox="1"/>
          <p:nvPr/>
        </p:nvSpPr>
        <p:spPr>
          <a:xfrm>
            <a:off x="1032430" y="1632032"/>
            <a:ext cx="8417756" cy="954107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xs_view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views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iota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10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r>
              <a:rPr lang="en-GB" sz="14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// Materialize the range into a vector</a:t>
            </a:r>
            <a:endParaRPr lang="en-GB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::vector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xs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40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xs_view</a:t>
            </a:r>
            <a:r>
              <a:rPr lang="en-GB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GB" sz="140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begin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(), </a:t>
            </a:r>
            <a:r>
              <a:rPr lang="en-GB" sz="140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xs_view</a:t>
            </a:r>
            <a:r>
              <a:rPr lang="en-GB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GB" sz="140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end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());</a:t>
            </a:r>
          </a:p>
          <a:p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ranges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copy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xs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sz="140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ostream_iterator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&gt;(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sz="14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 "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));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5D9EF35-66FC-0754-B9A3-39F8F1D0D6F8}"/>
              </a:ext>
            </a:extLst>
          </p:cNvPr>
          <p:cNvSpPr txBox="1"/>
          <p:nvPr/>
        </p:nvSpPr>
        <p:spPr>
          <a:xfrm>
            <a:off x="1032430" y="3141178"/>
            <a:ext cx="8417756" cy="738664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en-GB" sz="14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// Materialize the range into a vector with adaptor</a:t>
            </a:r>
            <a:endParaRPr lang="en-GB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xs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views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iota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10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|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ranges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to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vector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&gt;&gt;();</a:t>
            </a:r>
          </a:p>
          <a:p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ranges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copy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xs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sz="140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ostream_iterator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&gt;(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sz="14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 "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));</a:t>
            </a:r>
          </a:p>
        </p:txBody>
      </p:sp>
    </p:spTree>
    <p:extLst>
      <p:ext uri="{BB962C8B-B14F-4D97-AF65-F5344CB8AC3E}">
        <p14:creationId xmlns:p14="http://schemas.microsoft.com/office/powerpoint/2010/main" val="39785047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37E14-F2DE-A48D-B6AE-F77F8C6CBBD4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0" y="1147528"/>
            <a:ext cx="9144000" cy="2387598"/>
          </a:xfrm>
        </p:spPr>
        <p:txBody>
          <a:bodyPr/>
          <a:lstStyle/>
          <a:p>
            <a:pPr lvl="0"/>
            <a:r>
              <a:rPr lang="en-US" sz="4000" dirty="0"/>
              <a:t>1) Parsing languages</a:t>
            </a:r>
          </a:p>
        </p:txBody>
      </p:sp>
    </p:spTree>
    <p:extLst>
      <p:ext uri="{BB962C8B-B14F-4D97-AF65-F5344CB8AC3E}">
        <p14:creationId xmlns:p14="http://schemas.microsoft.com/office/powerpoint/2010/main" val="2038270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How to parse a programming language?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7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1154589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</a:pPr>
            <a:r>
              <a:rPr lang="en-US" sz="2000" dirty="0">
                <a:latin typeface="Arial" pitchFamily="34"/>
                <a:cs typeface="Arial" pitchFamily="34"/>
              </a:rPr>
              <a:t>There is a whole set of courses for that</a:t>
            </a:r>
          </a:p>
          <a:p>
            <a:pPr>
              <a:buSzPct val="100000"/>
            </a:pPr>
            <a:r>
              <a:rPr lang="en-US" sz="2000" dirty="0">
                <a:latin typeface="Arial" pitchFamily="34"/>
                <a:cs typeface="Arial" pitchFamily="34"/>
              </a:rPr>
              <a:t>Let's start with arithmetic expressions</a:t>
            </a:r>
          </a:p>
          <a:p>
            <a:pPr lvl="1">
              <a:buSzPct val="100000"/>
            </a:pPr>
            <a:r>
              <a:rPr lang="en-US" sz="1600" dirty="0">
                <a:latin typeface="Arial" pitchFamily="34"/>
                <a:cs typeface="Arial" pitchFamily="34"/>
              </a:rPr>
              <a:t>prefix notation</a:t>
            </a:r>
          </a:p>
          <a:p>
            <a:pPr lvl="2">
              <a:buSzPct val="100000"/>
            </a:pPr>
            <a:r>
              <a:rPr lang="en-US" sz="1200" dirty="0">
                <a:latin typeface="Arial" pitchFamily="34"/>
                <a:cs typeface="Arial" pitchFamily="34"/>
              </a:rPr>
              <a:t>- * + 2 2 3 10</a:t>
            </a:r>
          </a:p>
          <a:p>
            <a:pPr lvl="2">
              <a:buSzPct val="100000"/>
            </a:pPr>
            <a:r>
              <a:rPr lang="en-US" sz="1200" dirty="0">
                <a:latin typeface="Arial" pitchFamily="34"/>
                <a:cs typeface="Arial" pitchFamily="34"/>
              </a:rPr>
              <a:t>simple solution by using stack</a:t>
            </a:r>
          </a:p>
          <a:p>
            <a:pPr lvl="1">
              <a:buSzPct val="100000"/>
            </a:pPr>
            <a:r>
              <a:rPr lang="en-US" sz="1600" dirty="0">
                <a:latin typeface="Arial" pitchFamily="34"/>
                <a:cs typeface="Arial" pitchFamily="34"/>
              </a:rPr>
              <a:t>postfix notation</a:t>
            </a:r>
          </a:p>
          <a:p>
            <a:pPr lvl="2">
              <a:buSzPct val="100000"/>
            </a:pPr>
            <a:r>
              <a:rPr lang="en-US" sz="1200" dirty="0">
                <a:latin typeface="Arial" pitchFamily="34"/>
                <a:cs typeface="Arial" pitchFamily="34"/>
              </a:rPr>
              <a:t>2 2 + 3 * 10 -</a:t>
            </a:r>
          </a:p>
          <a:p>
            <a:pPr lvl="2">
              <a:buSzPct val="100000"/>
            </a:pPr>
            <a:r>
              <a:rPr lang="en-US" sz="1200" dirty="0">
                <a:latin typeface="Arial" pitchFamily="34"/>
                <a:cs typeface="Arial" pitchFamily="34"/>
              </a:rPr>
              <a:t>simple solution by using stack</a:t>
            </a:r>
            <a:endParaRPr lang="en-US" sz="1600" dirty="0">
              <a:latin typeface="Arial" pitchFamily="34"/>
              <a:cs typeface="Arial" pitchFamily="34"/>
            </a:endParaRPr>
          </a:p>
          <a:p>
            <a:pPr lvl="1">
              <a:buSzPct val="100000"/>
            </a:pPr>
            <a:r>
              <a:rPr lang="en-US" sz="1600" dirty="0">
                <a:latin typeface="Arial" pitchFamily="34"/>
                <a:cs typeface="Arial" pitchFamily="34"/>
              </a:rPr>
              <a:t>infix notation</a:t>
            </a:r>
          </a:p>
          <a:p>
            <a:pPr lvl="2">
              <a:buSzPct val="100000"/>
            </a:pPr>
            <a:r>
              <a:rPr lang="en-US" sz="1200" dirty="0">
                <a:latin typeface="Arial" pitchFamily="34"/>
                <a:cs typeface="Arial" pitchFamily="34"/>
              </a:rPr>
              <a:t>(((2 + 2) * 3) - 10)</a:t>
            </a:r>
          </a:p>
          <a:p>
            <a:pPr lvl="2">
              <a:buSzPct val="100000"/>
            </a:pPr>
            <a:r>
              <a:rPr lang="en-GB" sz="1200" dirty="0">
                <a:latin typeface="Arial" pitchFamily="34"/>
                <a:cs typeface="Arial" pitchFamily="34"/>
              </a:rPr>
              <a:t>Bit more complicated </a:t>
            </a:r>
          </a:p>
          <a:p>
            <a:pPr>
              <a:buSzPct val="100000"/>
            </a:pPr>
            <a:r>
              <a:rPr lang="en-GB" sz="2000" dirty="0">
                <a:latin typeface="Arial" pitchFamily="34"/>
                <a:cs typeface="Arial" pitchFamily="34"/>
              </a:rPr>
              <a:t>We'll take a general approach from compilers</a:t>
            </a:r>
          </a:p>
          <a:p>
            <a:pPr>
              <a:buSzPct val="100000"/>
            </a:pPr>
            <a:r>
              <a:rPr lang="en-GB" sz="2000" dirty="0">
                <a:latin typeface="Arial" pitchFamily="34"/>
                <a:cs typeface="Arial" pitchFamily="34"/>
              </a:rPr>
              <a:t>Also using formal grammars</a:t>
            </a:r>
          </a:p>
          <a:p>
            <a:pPr>
              <a:buSzPct val="100000"/>
            </a:pPr>
            <a:endParaRPr lang="en-GB" sz="2000" dirty="0">
              <a:latin typeface="Arial" pitchFamily="34"/>
              <a:cs typeface="Arial" pitchFamily="34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D3D8B3B5-7EFC-564E-F445-F21FF452E57F}"/>
              </a:ext>
            </a:extLst>
          </p:cNvPr>
          <p:cNvSpPr/>
          <p:nvPr/>
        </p:nvSpPr>
        <p:spPr>
          <a:xfrm>
            <a:off x="6753138" y="759204"/>
            <a:ext cx="4457346" cy="919553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SzPct val="100000"/>
              <a:buFont typeface="Arial" pitchFamily="34"/>
            </a:pPr>
            <a:r>
              <a:rPr lang="en-US" sz="2000" dirty="0">
                <a:latin typeface="Arial" pitchFamily="34"/>
                <a:cs typeface="Arial" pitchFamily="34"/>
              </a:rPr>
              <a:t>NSWI098 - Compiler Principles</a:t>
            </a:r>
          </a:p>
          <a:p>
            <a:pPr algn="ctr">
              <a:buSzPct val="100000"/>
              <a:buFont typeface="Arial" pitchFamily="34"/>
            </a:pPr>
            <a:r>
              <a:rPr lang="en-US" sz="2000" dirty="0">
                <a:latin typeface="Arial" pitchFamily="34"/>
                <a:cs typeface="Arial" pitchFamily="34"/>
              </a:rPr>
              <a:t>NSWI109 - Compilers Construction</a:t>
            </a:r>
          </a:p>
        </p:txBody>
      </p:sp>
    </p:spTree>
    <p:extLst>
      <p:ext uri="{BB962C8B-B14F-4D97-AF65-F5344CB8AC3E}">
        <p14:creationId xmlns:p14="http://schemas.microsoft.com/office/powerpoint/2010/main" val="35837946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 err="1"/>
              <a:t>High</a:t>
            </a:r>
            <a:r>
              <a:rPr lang="cs-CZ" dirty="0"/>
              <a:t>-level </a:t>
            </a:r>
            <a:r>
              <a:rPr lang="cs-CZ" dirty="0" err="1"/>
              <a:t>view</a:t>
            </a:r>
            <a:r>
              <a:rPr lang="cs-CZ" dirty="0"/>
              <a:t> </a:t>
            </a:r>
            <a:r>
              <a:rPr lang="cs-CZ" dirty="0" err="1"/>
              <a:t>at</a:t>
            </a:r>
            <a:r>
              <a:rPr lang="cs-CZ" dirty="0"/>
              <a:t> </a:t>
            </a:r>
            <a:r>
              <a:rPr lang="cs-CZ" dirty="0" err="1"/>
              <a:t>compilers</a:t>
            </a:r>
            <a:r>
              <a:rPr lang="cs-CZ" dirty="0"/>
              <a:t>' front-end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8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1154589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</a:pPr>
            <a:endParaRPr lang="en-GB" sz="2000" dirty="0">
              <a:latin typeface="Arial" pitchFamily="34"/>
              <a:cs typeface="Arial" pitchFamily="34"/>
            </a:endParaRPr>
          </a:p>
        </p:txBody>
      </p:sp>
      <p:sp>
        <p:nvSpPr>
          <p:cNvPr id="10" name="Text Box 16">
            <a:extLst>
              <a:ext uri="{FF2B5EF4-FFF2-40B4-BE49-F238E27FC236}">
                <a16:creationId xmlns:a16="http://schemas.microsoft.com/office/drawing/2014/main" id="{4AA656C5-7115-CA86-F040-8795319723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0124" y="2507540"/>
            <a:ext cx="11525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Get next</a:t>
            </a:r>
            <a:br>
              <a:rPr lang="en-US" dirty="0"/>
            </a:br>
            <a:r>
              <a:rPr lang="en-US" dirty="0"/>
              <a:t>token</a:t>
            </a:r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605F3512-7CAD-DC5B-6F3F-F6BFB5EA01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74724" y="3012365"/>
            <a:ext cx="1295400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Lexical</a:t>
            </a:r>
            <a:br>
              <a:rPr lang="en-US" dirty="0"/>
            </a:br>
            <a:r>
              <a:rPr lang="en-US" dirty="0"/>
              <a:t>analysis</a:t>
            </a:r>
            <a:endParaRPr lang="cs-CZ" dirty="0"/>
          </a:p>
        </p:txBody>
      </p:sp>
      <p:sp>
        <p:nvSpPr>
          <p:cNvPr id="12" name="Rectangle 5">
            <a:extLst>
              <a:ext uri="{FF2B5EF4-FFF2-40B4-BE49-F238E27FC236}">
                <a16:creationId xmlns:a16="http://schemas.microsoft.com/office/drawing/2014/main" id="{63264424-EA4D-7A9C-F493-1729D6E6FD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3724" y="3012365"/>
            <a:ext cx="1295400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Syntax</a:t>
            </a:r>
            <a:br>
              <a:rPr lang="en-US" dirty="0"/>
            </a:br>
            <a:r>
              <a:rPr lang="en-US" dirty="0"/>
              <a:t>analysis</a:t>
            </a:r>
            <a:endParaRPr lang="cs-CZ" dirty="0"/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B3AB58A7-7E40-81FA-0C6A-9CB9C849C9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036" y="3012365"/>
            <a:ext cx="1295400" cy="57626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Source</a:t>
            </a:r>
            <a:br>
              <a:rPr lang="en-US" dirty="0"/>
            </a:br>
            <a:r>
              <a:rPr lang="en-US" dirty="0"/>
              <a:t>code</a:t>
            </a:r>
            <a:endParaRPr lang="cs-CZ" dirty="0"/>
          </a:p>
        </p:txBody>
      </p:sp>
      <p:sp>
        <p:nvSpPr>
          <p:cNvPr id="14" name="Rectangle 7">
            <a:extLst>
              <a:ext uri="{FF2B5EF4-FFF2-40B4-BE49-F238E27FC236}">
                <a16:creationId xmlns:a16="http://schemas.microsoft.com/office/drawing/2014/main" id="{E8CB27F3-321C-C5C9-EC75-1E05FBA6C1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3724" y="4164890"/>
            <a:ext cx="1295400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Symbol</a:t>
            </a:r>
            <a:br>
              <a:rPr lang="en-US" dirty="0"/>
            </a:br>
            <a:r>
              <a:rPr lang="en-US" dirty="0"/>
              <a:t>tables</a:t>
            </a:r>
            <a:endParaRPr lang="cs-CZ" dirty="0"/>
          </a:p>
        </p:txBody>
      </p:sp>
      <p:sp>
        <p:nvSpPr>
          <p:cNvPr id="15" name="Line 8">
            <a:extLst>
              <a:ext uri="{FF2B5EF4-FFF2-40B4-BE49-F238E27FC236}">
                <a16:creationId xmlns:a16="http://schemas.microsoft.com/office/drawing/2014/main" id="{9131FD6A-215C-9500-5FB2-2F48FCC45FD3}"/>
              </a:ext>
            </a:extLst>
          </p:cNvPr>
          <p:cNvSpPr>
            <a:spLocks noChangeShapeType="1"/>
          </p:cNvSpPr>
          <p:nvPr/>
        </p:nvSpPr>
        <p:spPr bwMode="auto">
          <a:xfrm>
            <a:off x="1925436" y="3299703"/>
            <a:ext cx="6492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16" name="Line 9">
            <a:extLst>
              <a:ext uri="{FF2B5EF4-FFF2-40B4-BE49-F238E27FC236}">
                <a16:creationId xmlns:a16="http://schemas.microsoft.com/office/drawing/2014/main" id="{880C814D-EAB2-A614-2140-6CACCDCD9CB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70124" y="3444165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17" name="Line 10">
            <a:extLst>
              <a:ext uri="{FF2B5EF4-FFF2-40B4-BE49-F238E27FC236}">
                <a16:creationId xmlns:a16="http://schemas.microsoft.com/office/drawing/2014/main" id="{87E41928-81DC-32F0-0611-31D484686C1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70124" y="3156828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18" name="Line 11">
            <a:extLst>
              <a:ext uri="{FF2B5EF4-FFF2-40B4-BE49-F238E27FC236}">
                <a16:creationId xmlns:a16="http://schemas.microsoft.com/office/drawing/2014/main" id="{A558068B-C665-EE4A-920B-5628F44037B5}"/>
              </a:ext>
            </a:extLst>
          </p:cNvPr>
          <p:cNvSpPr>
            <a:spLocks noChangeShapeType="1"/>
          </p:cNvSpPr>
          <p:nvPr/>
        </p:nvSpPr>
        <p:spPr bwMode="auto">
          <a:xfrm>
            <a:off x="3222424" y="3588628"/>
            <a:ext cx="1511300" cy="9350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19" name="Line 12">
            <a:extLst>
              <a:ext uri="{FF2B5EF4-FFF2-40B4-BE49-F238E27FC236}">
                <a16:creationId xmlns:a16="http://schemas.microsoft.com/office/drawing/2014/main" id="{3AB3850D-4CF4-3F12-2986-365740E0F84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30711" y="3588628"/>
            <a:ext cx="1800225" cy="9350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20" name="Line 13">
            <a:extLst>
              <a:ext uri="{FF2B5EF4-FFF2-40B4-BE49-F238E27FC236}">
                <a16:creationId xmlns:a16="http://schemas.microsoft.com/office/drawing/2014/main" id="{5B030EB7-062D-F764-AFFE-EB195272D8B4}"/>
              </a:ext>
            </a:extLst>
          </p:cNvPr>
          <p:cNvSpPr>
            <a:spLocks noChangeShapeType="1"/>
          </p:cNvSpPr>
          <p:nvPr/>
        </p:nvSpPr>
        <p:spPr bwMode="auto">
          <a:xfrm>
            <a:off x="8407199" y="3299703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21" name="Text Box 14">
            <a:extLst>
              <a:ext uri="{FF2B5EF4-FFF2-40B4-BE49-F238E27FC236}">
                <a16:creationId xmlns:a16="http://schemas.microsoft.com/office/drawing/2014/main" id="{27B1F2CE-481D-18EF-D61C-72F81AF21A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1561" y="3444165"/>
            <a:ext cx="8002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Token</a:t>
            </a:r>
          </a:p>
        </p:txBody>
      </p:sp>
      <p:sp>
        <p:nvSpPr>
          <p:cNvPr id="22" name="Rectangle 17">
            <a:extLst>
              <a:ext uri="{FF2B5EF4-FFF2-40B4-BE49-F238E27FC236}">
                <a16:creationId xmlns:a16="http://schemas.microsoft.com/office/drawing/2014/main" id="{261174B0-7841-FE30-DC41-0C55526B53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10211" y="3012365"/>
            <a:ext cx="1295400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Semantic </a:t>
            </a:r>
            <a:br>
              <a:rPr lang="en-US" dirty="0"/>
            </a:br>
            <a:r>
              <a:rPr lang="en-US" dirty="0"/>
              <a:t>analysis</a:t>
            </a:r>
            <a:endParaRPr lang="cs-CZ" dirty="0"/>
          </a:p>
        </p:txBody>
      </p:sp>
      <p:sp>
        <p:nvSpPr>
          <p:cNvPr id="23" name="Line 18">
            <a:extLst>
              <a:ext uri="{FF2B5EF4-FFF2-40B4-BE49-F238E27FC236}">
                <a16:creationId xmlns:a16="http://schemas.microsoft.com/office/drawing/2014/main" id="{7A02C0E7-5A24-FACF-063D-81EB7AE49F4F}"/>
              </a:ext>
            </a:extLst>
          </p:cNvPr>
          <p:cNvSpPr>
            <a:spLocks noChangeShapeType="1"/>
          </p:cNvSpPr>
          <p:nvPr/>
        </p:nvSpPr>
        <p:spPr bwMode="auto">
          <a:xfrm>
            <a:off x="6030711" y="3299703"/>
            <a:ext cx="1079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24" name="Text Box 19">
            <a:extLst>
              <a:ext uri="{FF2B5EF4-FFF2-40B4-BE49-F238E27FC236}">
                <a16:creationId xmlns:a16="http://schemas.microsoft.com/office/drawing/2014/main" id="{A6BDF582-D6C1-AE19-E0DF-126E5DF6DD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95942" y="3552800"/>
            <a:ext cx="145424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Intermediate</a:t>
            </a:r>
            <a:br>
              <a:rPr lang="en-US" dirty="0"/>
            </a:br>
            <a:r>
              <a:rPr lang="en-US" dirty="0"/>
              <a:t>code</a:t>
            </a:r>
          </a:p>
        </p:txBody>
      </p:sp>
      <p:sp>
        <p:nvSpPr>
          <p:cNvPr id="25" name="Text Box 20">
            <a:extLst>
              <a:ext uri="{FF2B5EF4-FFF2-40B4-BE49-F238E27FC236}">
                <a16:creationId xmlns:a16="http://schemas.microsoft.com/office/drawing/2014/main" id="{138135F5-4C87-88CD-2905-45ACE8DB94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0711" y="2652003"/>
            <a:ext cx="122341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Derivation</a:t>
            </a:r>
            <a:br>
              <a:rPr lang="en-US" dirty="0"/>
            </a:br>
            <a:r>
              <a:rPr lang="en-US" dirty="0"/>
              <a:t>tree</a:t>
            </a:r>
          </a:p>
        </p:txBody>
      </p:sp>
      <p:sp>
        <p:nvSpPr>
          <p:cNvPr id="26" name="Line 21">
            <a:extLst>
              <a:ext uri="{FF2B5EF4-FFF2-40B4-BE49-F238E27FC236}">
                <a16:creationId xmlns:a16="http://schemas.microsoft.com/office/drawing/2014/main" id="{4B2D1F44-1799-6D47-953E-7195D83D93D2}"/>
              </a:ext>
            </a:extLst>
          </p:cNvPr>
          <p:cNvSpPr>
            <a:spLocks noChangeShapeType="1"/>
          </p:cNvSpPr>
          <p:nvPr/>
        </p:nvSpPr>
        <p:spPr bwMode="auto">
          <a:xfrm>
            <a:off x="5383011" y="358862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41" name="Rectangle 17">
            <a:extLst>
              <a:ext uri="{FF2B5EF4-FFF2-40B4-BE49-F238E27FC236}">
                <a16:creationId xmlns:a16="http://schemas.microsoft.com/office/drawing/2014/main" id="{9728CF1F-AFAA-8C23-4D15-67EE56DD02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78827" y="2986779"/>
            <a:ext cx="1295400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back-end</a:t>
            </a:r>
            <a:endParaRPr lang="cs-CZ" dirty="0"/>
          </a:p>
        </p:txBody>
      </p:sp>
      <p:sp>
        <p:nvSpPr>
          <p:cNvPr id="42" name="Line 18">
            <a:extLst>
              <a:ext uri="{FF2B5EF4-FFF2-40B4-BE49-F238E27FC236}">
                <a16:creationId xmlns:a16="http://schemas.microsoft.com/office/drawing/2014/main" id="{4BCF925E-CFA4-81E1-9C25-BB89F4B58215}"/>
              </a:ext>
            </a:extLst>
          </p:cNvPr>
          <p:cNvSpPr>
            <a:spLocks noChangeShapeType="1"/>
          </p:cNvSpPr>
          <p:nvPr/>
        </p:nvSpPr>
        <p:spPr bwMode="auto">
          <a:xfrm>
            <a:off x="10474227" y="3298334"/>
            <a:ext cx="32240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43" name="Text Box 19">
            <a:extLst>
              <a:ext uri="{FF2B5EF4-FFF2-40B4-BE49-F238E27FC236}">
                <a16:creationId xmlns:a16="http://schemas.microsoft.com/office/drawing/2014/main" id="{781DC4ED-794E-3ACA-6A0A-1FB99E8677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85104" y="3006710"/>
            <a:ext cx="104227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machine </a:t>
            </a:r>
          </a:p>
          <a:p>
            <a:r>
              <a:rPr lang="en-US" dirty="0"/>
              <a:t>code</a:t>
            </a:r>
          </a:p>
        </p:txBody>
      </p:sp>
    </p:spTree>
    <p:extLst>
      <p:ext uri="{BB962C8B-B14F-4D97-AF65-F5344CB8AC3E}">
        <p14:creationId xmlns:p14="http://schemas.microsoft.com/office/powerpoint/2010/main" val="9387834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 err="1"/>
              <a:t>Our</a:t>
            </a:r>
            <a:r>
              <a:rPr lang="cs-CZ" dirty="0"/>
              <a:t> </a:t>
            </a:r>
            <a:r>
              <a:rPr lang="cs-CZ" dirty="0" err="1"/>
              <a:t>grammar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9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1154589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</a:pPr>
            <a:r>
              <a:rPr lang="en-US" sz="2000" dirty="0">
                <a:latin typeface="Arial" pitchFamily="34"/>
                <a:cs typeface="Arial" pitchFamily="34"/>
              </a:rPr>
              <a:t>For basic arithmetic expressions</a:t>
            </a:r>
          </a:p>
          <a:p>
            <a:pPr lvl="1">
              <a:buSzPct val="100000"/>
            </a:pPr>
            <a:r>
              <a:rPr lang="en-US" sz="1600" dirty="0">
                <a:latin typeface="Arial" pitchFamily="34"/>
                <a:cs typeface="Arial" pitchFamily="34"/>
              </a:rPr>
              <a:t>With + and *, ()</a:t>
            </a:r>
          </a:p>
          <a:p>
            <a:pPr lvl="1">
              <a:buSzPct val="100000"/>
            </a:pPr>
            <a:r>
              <a:rPr lang="cs-CZ" sz="1600" dirty="0">
                <a:latin typeface="Arial" pitchFamily="34"/>
                <a:cs typeface="Arial" pitchFamily="34"/>
              </a:rPr>
              <a:t>It </a:t>
            </a:r>
            <a:r>
              <a:rPr lang="cs-CZ" sz="1600" dirty="0" err="1">
                <a:latin typeface="Arial" pitchFamily="34"/>
                <a:cs typeface="Arial" pitchFamily="34"/>
              </a:rPr>
              <a:t>is</a:t>
            </a:r>
            <a:r>
              <a:rPr lang="cs-CZ" sz="1600" dirty="0">
                <a:latin typeface="Arial" pitchFamily="34"/>
                <a:cs typeface="Arial" pitchFamily="34"/>
              </a:rPr>
              <a:t> </a:t>
            </a:r>
            <a:r>
              <a:rPr lang="cs-CZ" sz="1600" dirty="0" err="1">
                <a:latin typeface="Arial" pitchFamily="34"/>
                <a:cs typeface="Arial" pitchFamily="34"/>
              </a:rPr>
              <a:t>context</a:t>
            </a:r>
            <a:r>
              <a:rPr lang="cs-CZ" sz="1600" dirty="0">
                <a:latin typeface="Arial" pitchFamily="34"/>
                <a:cs typeface="Arial" pitchFamily="34"/>
              </a:rPr>
              <a:t>-free </a:t>
            </a:r>
            <a:r>
              <a:rPr lang="cs-CZ" sz="1600" dirty="0" err="1">
                <a:latin typeface="Arial" pitchFamily="34"/>
                <a:cs typeface="Arial" pitchFamily="34"/>
              </a:rPr>
              <a:t>grammar</a:t>
            </a:r>
            <a:endParaRPr lang="en-GB" sz="1600" dirty="0">
              <a:latin typeface="Arial" pitchFamily="34"/>
              <a:cs typeface="Arial" pitchFamily="34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E74C5D46-27F0-3245-A5D0-DA81862C88C6}"/>
              </a:ext>
            </a:extLst>
          </p:cNvPr>
          <p:cNvSpPr txBox="1">
            <a:spLocks noChangeArrowheads="1"/>
          </p:cNvSpPr>
          <p:nvPr/>
        </p:nvSpPr>
        <p:spPr>
          <a:xfrm>
            <a:off x="541090" y="1930396"/>
            <a:ext cx="3108121" cy="441166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>
              <a:buFont typeface="Wingdings" pitchFamily="2" charset="2"/>
              <a:buAutoNum type="arabicPeriod"/>
            </a:pPr>
            <a:r>
              <a:rPr lang="cs-CZ" dirty="0"/>
              <a:t>A </a:t>
            </a:r>
            <a:r>
              <a:rPr lang="cs-CZ" dirty="0">
                <a:cs typeface="Arial" charset="0"/>
              </a:rPr>
              <a:t>→ A </a:t>
            </a:r>
            <a:r>
              <a:rPr lang="cs-CZ" b="1" dirty="0">
                <a:solidFill>
                  <a:schemeClr val="accent2"/>
                </a:solidFill>
                <a:cs typeface="Arial" charset="0"/>
              </a:rPr>
              <a:t>+</a:t>
            </a:r>
            <a:r>
              <a:rPr lang="cs-CZ" dirty="0">
                <a:cs typeface="Arial" charset="0"/>
              </a:rPr>
              <a:t> M</a:t>
            </a:r>
          </a:p>
          <a:p>
            <a:pPr marL="571500" indent="-571500">
              <a:buFont typeface="Wingdings" pitchFamily="2" charset="2"/>
              <a:buAutoNum type="arabicPeriod"/>
            </a:pPr>
            <a:r>
              <a:rPr lang="cs-CZ" dirty="0"/>
              <a:t>A </a:t>
            </a:r>
            <a:r>
              <a:rPr lang="cs-CZ" dirty="0">
                <a:cs typeface="Arial" charset="0"/>
              </a:rPr>
              <a:t>→ M</a:t>
            </a:r>
          </a:p>
          <a:p>
            <a:pPr marL="571500" indent="-571500">
              <a:buFont typeface="Wingdings" pitchFamily="2" charset="2"/>
              <a:buAutoNum type="arabicPeriod"/>
            </a:pPr>
            <a:r>
              <a:rPr lang="cs-CZ" dirty="0"/>
              <a:t>M </a:t>
            </a:r>
            <a:r>
              <a:rPr lang="cs-CZ" dirty="0">
                <a:cs typeface="Arial" charset="0"/>
              </a:rPr>
              <a:t>→ M </a:t>
            </a:r>
            <a:r>
              <a:rPr lang="cs-CZ" b="1" dirty="0">
                <a:solidFill>
                  <a:schemeClr val="accent2"/>
                </a:solidFill>
                <a:cs typeface="Arial" charset="0"/>
              </a:rPr>
              <a:t>*</a:t>
            </a:r>
            <a:r>
              <a:rPr lang="cs-CZ" dirty="0">
                <a:cs typeface="Arial" charset="0"/>
              </a:rPr>
              <a:t> P</a:t>
            </a:r>
          </a:p>
          <a:p>
            <a:pPr marL="571500" indent="-571500">
              <a:buFont typeface="Wingdings" pitchFamily="2" charset="2"/>
              <a:buAutoNum type="arabicPeriod"/>
            </a:pPr>
            <a:r>
              <a:rPr lang="cs-CZ" dirty="0"/>
              <a:t>M </a:t>
            </a:r>
            <a:r>
              <a:rPr lang="cs-CZ" dirty="0">
                <a:cs typeface="Arial" charset="0"/>
              </a:rPr>
              <a:t>→ P</a:t>
            </a:r>
          </a:p>
          <a:p>
            <a:pPr marL="571500" indent="-571500">
              <a:buFont typeface="Wingdings" pitchFamily="2" charset="2"/>
              <a:buAutoNum type="arabicPeriod"/>
            </a:pPr>
            <a:r>
              <a:rPr lang="cs-CZ" dirty="0"/>
              <a:t>P </a:t>
            </a:r>
            <a:r>
              <a:rPr lang="cs-CZ" dirty="0">
                <a:cs typeface="Arial" charset="0"/>
              </a:rPr>
              <a:t>→ </a:t>
            </a:r>
            <a:r>
              <a:rPr lang="cs-CZ" b="1" dirty="0">
                <a:solidFill>
                  <a:schemeClr val="accent2"/>
                </a:solidFill>
                <a:cs typeface="Arial" charset="0"/>
              </a:rPr>
              <a:t>(</a:t>
            </a:r>
            <a:r>
              <a:rPr lang="cs-CZ" dirty="0">
                <a:cs typeface="Arial" charset="0"/>
              </a:rPr>
              <a:t> A </a:t>
            </a:r>
            <a:r>
              <a:rPr lang="cs-CZ" b="1" dirty="0">
                <a:solidFill>
                  <a:schemeClr val="accent2"/>
                </a:solidFill>
                <a:cs typeface="Arial" charset="0"/>
              </a:rPr>
              <a:t>)</a:t>
            </a:r>
          </a:p>
          <a:p>
            <a:pPr marL="571500" indent="-571500">
              <a:buFont typeface="Wingdings" pitchFamily="2" charset="2"/>
              <a:buAutoNum type="arabicPeriod"/>
            </a:pPr>
            <a:r>
              <a:rPr lang="cs-CZ" dirty="0"/>
              <a:t>P </a:t>
            </a:r>
            <a:r>
              <a:rPr lang="cs-CZ" dirty="0">
                <a:cs typeface="Arial" charset="0"/>
              </a:rPr>
              <a:t>→ </a:t>
            </a:r>
            <a:r>
              <a:rPr lang="cs-CZ" b="1" dirty="0">
                <a:solidFill>
                  <a:schemeClr val="accent2"/>
                </a:solidFill>
                <a:cs typeface="Arial" charset="0"/>
              </a:rPr>
              <a:t>lit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F14ED36C-C470-2FCD-2D3E-E40D6593F420}"/>
              </a:ext>
            </a:extLst>
          </p:cNvPr>
          <p:cNvSpPr txBox="1"/>
          <p:nvPr/>
        </p:nvSpPr>
        <p:spPr>
          <a:xfrm>
            <a:off x="7816324" y="324195"/>
            <a:ext cx="4004207" cy="5909310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|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   A                  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|+|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M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|</a:t>
            </a:r>
            <a:endParaRPr lang="en-GB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10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+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+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+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</a:t>
            </a:r>
            <a:endParaRPr lang="en-GB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b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|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   A          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|+|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 M  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|+|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M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|</a:t>
            </a:r>
            <a:endParaRPr lang="en-GB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10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+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+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+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b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|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   M          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|+|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 M  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|+|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M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|</a:t>
            </a:r>
            <a:endParaRPr lang="en-GB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10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+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+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+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</a:t>
            </a:r>
            <a:endParaRPr lang="en-GB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b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|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M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|*|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    P    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|+|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|*|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|+|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|</a:t>
            </a:r>
            <a:endParaRPr lang="en-GB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10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+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+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+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</a:t>
            </a:r>
            <a:endParaRPr lang="en-GB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b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|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M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|*|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    A    )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|+|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|*|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|+|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|</a:t>
            </a:r>
            <a:endParaRPr lang="en-GB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10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+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+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+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</a:t>
            </a:r>
            <a:endParaRPr lang="en-GB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b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|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10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|*|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    A    )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|+|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|*|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|+|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|</a:t>
            </a:r>
            <a:endParaRPr lang="en-GB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10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+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+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+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</a:t>
            </a:r>
            <a:endParaRPr lang="en-GB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b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|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10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|*|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(A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|+|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 M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|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|+|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|*|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|+|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|</a:t>
            </a:r>
            <a:endParaRPr lang="en-GB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10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+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+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+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</a:t>
            </a:r>
            <a:endParaRPr lang="en-GB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b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|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10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|*|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|+|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M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|*|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P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|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|+|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|*|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|+|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|</a:t>
            </a:r>
            <a:endParaRPr lang="en-GB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10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+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+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+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</a:t>
            </a:r>
            <a:endParaRPr lang="en-GB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b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|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10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|*|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|+|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|*|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|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|+|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|*|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|+|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|</a:t>
            </a:r>
            <a:endParaRPr lang="en-GB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10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+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+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+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</a:t>
            </a:r>
            <a:endParaRPr lang="en-GB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DAE4CDC-6193-249E-7730-EED2E7A428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784" y="5072154"/>
            <a:ext cx="8526065" cy="1419423"/>
          </a:xfrm>
          <a:prstGeom prst="rect">
            <a:avLst/>
          </a:prstGeom>
        </p:spPr>
      </p:pic>
      <p:sp>
        <p:nvSpPr>
          <p:cNvPr id="10" name="AutoShape 372">
            <a:extLst>
              <a:ext uri="{FF2B5EF4-FFF2-40B4-BE49-F238E27FC236}">
                <a16:creationId xmlns:a16="http://schemas.microsoft.com/office/drawing/2014/main" id="{3E4F13B5-A873-86AD-DD75-81F5805F6D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6833" y="2413413"/>
            <a:ext cx="2517299" cy="456073"/>
          </a:xfrm>
          <a:prstGeom prst="wedgeRoundRectCallout">
            <a:avLst>
              <a:gd name="adj1" fmla="val -67715"/>
              <a:gd name="adj2" fmla="val -67904"/>
              <a:gd name="adj3" fmla="val 16667"/>
            </a:avLst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Terminals are orange</a:t>
            </a:r>
          </a:p>
        </p:txBody>
      </p:sp>
      <p:sp>
        <p:nvSpPr>
          <p:cNvPr id="11" name="AutoShape 372">
            <a:extLst>
              <a:ext uri="{FF2B5EF4-FFF2-40B4-BE49-F238E27FC236}">
                <a16:creationId xmlns:a16="http://schemas.microsoft.com/office/drawing/2014/main" id="{A828C7F3-6663-7A41-289C-8C4B48D0F6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7080" y="3360935"/>
            <a:ext cx="2517299" cy="456073"/>
          </a:xfrm>
          <a:prstGeom prst="wedgeRoundRectCallout">
            <a:avLst>
              <a:gd name="adj1" fmla="val -67715"/>
              <a:gd name="adj2" fmla="val -67904"/>
              <a:gd name="adj3" fmla="val 16667"/>
            </a:avLst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Non-terminals are black</a:t>
            </a:r>
          </a:p>
        </p:txBody>
      </p:sp>
    </p:spTree>
    <p:extLst>
      <p:ext uri="{BB962C8B-B14F-4D97-AF65-F5344CB8AC3E}">
        <p14:creationId xmlns:p14="http://schemas.microsoft.com/office/powerpoint/2010/main" val="23882374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9d258917-277f-42cd-a3cd-14c4e9ee58bc}" enabled="1" method="Standard" siteId="{38ae3bcd-9579-4fd4-adda-b42e1495d55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6432</TotalTime>
  <Words>3898</Words>
  <Application>Microsoft Office PowerPoint</Application>
  <PresentationFormat>Widescreen</PresentationFormat>
  <Paragraphs>606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8" baseType="lpstr">
      <vt:lpstr>Arial</vt:lpstr>
      <vt:lpstr>Calibri</vt:lpstr>
      <vt:lpstr>Consolas</vt:lpstr>
      <vt:lpstr>Roboto</vt:lpstr>
      <vt:lpstr>Roboto Black</vt:lpstr>
      <vt:lpstr>Roboto Light</vt:lpstr>
      <vt:lpstr>Roboto Thin</vt:lpstr>
      <vt:lpstr>Times New Roman</vt:lpstr>
      <vt:lpstr>Wingdings</vt:lpstr>
      <vt:lpstr>Office Theme</vt:lpstr>
      <vt:lpstr>Lab 11</vt:lpstr>
      <vt:lpstr>Outline</vt:lpstr>
      <vt:lpstr>The starting code in public GitLab</vt:lpstr>
      <vt:lpstr>0) Previously in the labs</vt:lpstr>
      <vt:lpstr>From the previous tasks</vt:lpstr>
      <vt:lpstr>1) Parsing languages</vt:lpstr>
      <vt:lpstr>How to parse a programming language?</vt:lpstr>
      <vt:lpstr>High-level view at compilers' front-end</vt:lpstr>
      <vt:lpstr>Our grammar</vt:lpstr>
      <vt:lpstr>It is left-recursive</vt:lpstr>
      <vt:lpstr>We transform it to grammar that is not left-recursive</vt:lpstr>
      <vt:lpstr>Recursive-descent parsing</vt:lpstr>
      <vt:lpstr>Recursive-descent parsing</vt:lpstr>
      <vt:lpstr>It is flexible</vt:lpstr>
      <vt:lpstr>It is flexible</vt:lpstr>
      <vt:lpstr>It is flexible</vt:lpstr>
      <vt:lpstr>Example code</vt:lpstr>
      <vt:lpstr>2) Generic programming with templates</vt:lpstr>
      <vt:lpstr>Motivation</vt:lpstr>
      <vt:lpstr>Motivation</vt:lpstr>
      <vt:lpstr>What is generic programming?</vt:lpstr>
      <vt:lpstr>Templates</vt:lpstr>
      <vt:lpstr>Kinds of template parameters</vt:lpstr>
      <vt:lpstr>Catches of templates</vt:lpstr>
      <vt:lpstr>Function templates</vt:lpstr>
      <vt:lpstr>(Partial) template specializations</vt:lpstr>
      <vt:lpstr>Class templates</vt:lpstr>
      <vt:lpstr>Method templates</vt:lpstr>
      <vt:lpstr>Templates work also with inheritance</vt:lpstr>
      <vt:lpstr>Alias templates</vt:lpstr>
      <vt:lpstr>Variable templates</vt:lpstr>
      <vt:lpstr>Lambda templates</vt:lpstr>
      <vt:lpstr>Task 11</vt:lpstr>
      <vt:lpstr>Task 10: Query processor with ranges</vt:lpstr>
      <vt:lpstr>Wrapping it up…</vt:lpstr>
      <vt:lpstr>The final ReCodex assignment is up!</vt:lpstr>
      <vt:lpstr>(Mock) Term test</vt:lpstr>
      <vt:lpstr>Lab wrap up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in C++ (labs)</dc:title>
  <dc:creator>Frantisek Mejzlik</dc:creator>
  <cp:lastModifiedBy>Mejzlík, František (SMO RI LCE CZ SEC 4)</cp:lastModifiedBy>
  <cp:revision>154</cp:revision>
  <dcterms:created xsi:type="dcterms:W3CDTF">2023-08-26T15:59:31Z</dcterms:created>
  <dcterms:modified xsi:type="dcterms:W3CDTF">2023-12-12T04:50:48Z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d258917-277f-42cd-a3cd-14c4e9ee58bc_Enabled">
    <vt:lpwstr>true</vt:lpwstr>
  </property>
  <property fmtid="{D5CDD505-2E9C-101B-9397-08002B2CF9AE}" pid="3" name="MSIP_Label_9d258917-277f-42cd-a3cd-14c4e9ee58bc_SetDate">
    <vt:lpwstr>2023-09-11T19:35:28Z</vt:lpwstr>
  </property>
  <property fmtid="{D5CDD505-2E9C-101B-9397-08002B2CF9AE}" pid="4" name="MSIP_Label_9d258917-277f-42cd-a3cd-14c4e9ee58bc_Method">
    <vt:lpwstr>Standard</vt:lpwstr>
  </property>
  <property fmtid="{D5CDD505-2E9C-101B-9397-08002B2CF9AE}" pid="5" name="MSIP_Label_9d258917-277f-42cd-a3cd-14c4e9ee58bc_Name">
    <vt:lpwstr>restricted</vt:lpwstr>
  </property>
  <property fmtid="{D5CDD505-2E9C-101B-9397-08002B2CF9AE}" pid="6" name="MSIP_Label_9d258917-277f-42cd-a3cd-14c4e9ee58bc_SiteId">
    <vt:lpwstr>38ae3bcd-9579-4fd4-adda-b42e1495d55a</vt:lpwstr>
  </property>
  <property fmtid="{D5CDD505-2E9C-101B-9397-08002B2CF9AE}" pid="7" name="MSIP_Label_9d258917-277f-42cd-a3cd-14c4e9ee58bc_ActionId">
    <vt:lpwstr>c5e4586b-82cf-409e-9602-139d892a0f40</vt:lpwstr>
  </property>
  <property fmtid="{D5CDD505-2E9C-101B-9397-08002B2CF9AE}" pid="8" name="MSIP_Label_9d258917-277f-42cd-a3cd-14c4e9ee58bc_ContentBits">
    <vt:lpwstr>0</vt:lpwstr>
  </property>
</Properties>
</file>