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75" r:id="rId2"/>
    <p:sldId id="413" r:id="rId3"/>
    <p:sldId id="417" r:id="rId4"/>
    <p:sldId id="391" r:id="rId5"/>
    <p:sldId id="424" r:id="rId6"/>
    <p:sldId id="425" r:id="rId7"/>
    <p:sldId id="423" r:id="rId8"/>
    <p:sldId id="419" r:id="rId9"/>
    <p:sldId id="427" r:id="rId10"/>
    <p:sldId id="426" r:id="rId11"/>
    <p:sldId id="429" r:id="rId12"/>
    <p:sldId id="428" r:id="rId13"/>
    <p:sldId id="432" r:id="rId14"/>
    <p:sldId id="430" r:id="rId15"/>
    <p:sldId id="431" r:id="rId16"/>
    <p:sldId id="434" r:id="rId17"/>
    <p:sldId id="435" r:id="rId18"/>
    <p:sldId id="436" r:id="rId19"/>
    <p:sldId id="437" r:id="rId20"/>
    <p:sldId id="438" r:id="rId21"/>
    <p:sldId id="439" r:id="rId22"/>
    <p:sldId id="433" r:id="rId23"/>
    <p:sldId id="420" r:id="rId24"/>
    <p:sldId id="421" r:id="rId25"/>
    <p:sldId id="440" r:id="rId26"/>
    <p:sldId id="441" r:id="rId27"/>
    <p:sldId id="442" r:id="rId28"/>
    <p:sldId id="445" r:id="rId29"/>
    <p:sldId id="446" r:id="rId30"/>
    <p:sldId id="451" r:id="rId31"/>
    <p:sldId id="452" r:id="rId32"/>
    <p:sldId id="453" r:id="rId33"/>
    <p:sldId id="447" r:id="rId34"/>
    <p:sldId id="449" r:id="rId35"/>
    <p:sldId id="450" r:id="rId36"/>
    <p:sldId id="448" r:id="rId37"/>
    <p:sldId id="393" r:id="rId38"/>
    <p:sldId id="443" r:id="rId39"/>
    <p:sldId id="444" r:id="rId40"/>
    <p:sldId id="394" r:id="rId41"/>
    <p:sldId id="422" r:id="rId42"/>
    <p:sldId id="334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2" autoAdjust="0"/>
    <p:restoredTop sz="90364" autoAdjust="0"/>
  </p:normalViewPr>
  <p:slideViewPr>
    <p:cSldViewPr snapToGrid="0">
      <p:cViewPr varScale="1">
        <p:scale>
          <a:sx n="114" d="100"/>
          <a:sy n="114" d="100"/>
        </p:scale>
        <p:origin x="4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731152-1C1E-8E7D-6E2B-AADB1795A311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4A852E-54E6-1921-B651-CDD71FD1E6BB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3746038-2F1C-4B52-8CC9-F2CED3CCBCE1}" type="datetime1"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12/4/2023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FEC3E-41E4-0B16-8499-203DA1DD829D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A17651-4D7B-CC0D-CA03-D50326E0B24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526836-6080-4B3C-84EE-66E1F1A16786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272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6F6C23-0455-434D-BB33-04CAA24688E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4E05B9-C9AF-EC88-98C0-1112FDEC893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ADA4102-3624-4DDC-8FE6-F394FCAFE770}" type="datetime1">
              <a:rPr lang="en-US"/>
              <a:pPr lvl="0"/>
              <a:t>12/4/2023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28BC5F9-24D2-43E1-4EA6-E2116C364D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274F7D2-3EBE-4175-AE3A-AF3FDC9AC6C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42E28-41A5-99A6-1ACE-B51A8DFDF31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765B7-87C4-62F9-2E17-C40ED25EB7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0E47BC6-0BD9-4F3B-91FA-5E854F7B2E0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2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0FDAB-6B52-05B0-DA8C-8CD741177D2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en-US" sz="4800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905C60-19BB-24E1-20EA-456DEC19854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en-US" sz="2400" b="0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ea typeface="Roboto Light" pitchFamily="2"/>
                <a:cs typeface="Arial" pitchFamily="34"/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86E9CCAC-833A-546C-495E-BE9B2FE62ED9}"/>
              </a:ext>
            </a:extLst>
          </p:cNvPr>
          <p:cNvCxnSpPr/>
          <p:nvPr/>
        </p:nvCxnSpPr>
        <p:spPr>
          <a:xfrm>
            <a:off x="1354976" y="3509960"/>
            <a:ext cx="9626135" cy="0"/>
          </a:xfrm>
          <a:prstGeom prst="straightConnector1">
            <a:avLst/>
          </a:prstGeom>
          <a:noFill/>
          <a:ln w="19046" cap="flat">
            <a:solidFill>
              <a:srgbClr val="ED7D31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315664749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3E3AA071-5922-B1E3-C10A-63BC8D82BED1}"/>
              </a:ext>
            </a:extLst>
          </p:cNvPr>
          <p:cNvSpPr/>
          <p:nvPr/>
        </p:nvSpPr>
        <p:spPr>
          <a:xfrm>
            <a:off x="0" y="6608615"/>
            <a:ext cx="12191996" cy="246503"/>
          </a:xfrm>
          <a:prstGeom prst="rect">
            <a:avLst/>
          </a:prstGeom>
          <a:solidFill>
            <a:srgbClr val="44546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Roboto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B354C8A-614B-D67D-A7C4-03718406D8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1996" cy="648391"/>
          </a:xfrm>
          <a:prstGeom prst="rect">
            <a:avLst/>
          </a:prstGeom>
          <a:solidFill>
            <a:srgbClr val="44546A"/>
          </a:solidFill>
          <a:ln>
            <a:noFill/>
          </a:ln>
        </p:spPr>
        <p:txBody>
          <a:bodyPr vert="horz" wrap="square" lIns="274320" tIns="182880" rIns="91440" bIns="45720" anchor="t" anchorCtr="0" compatLnSpc="1">
            <a:noAutofit/>
          </a:bodyPr>
          <a:lstStyle>
            <a:lvl1pPr marL="0" marR="0" lvl="0" indent="0" fontAlgn="auto">
              <a:spcBef>
                <a:spcPts val="0"/>
              </a:spcBef>
              <a:spcAft>
                <a:spcPts val="0"/>
              </a:spcAft>
              <a:tabLst/>
              <a:defRPr lang="en-US" sz="2400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ea typeface="Roboto Black" pitchFamily="2"/>
                <a:cs typeface="Arial" pitchFamily="34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0CA06B5C-8428-781F-43C0-26C646ECCD54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defRPr>
            </a:lvl1pPr>
          </a:lstStyle>
          <a:p>
            <a:pPr lvl="0"/>
            <a:r>
              <a:rPr lang="en-US"/>
              <a:t>2023/2024</a:t>
            </a:r>
            <a:endParaRPr lang="cs-CZ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60CA5CC-F851-3D25-D139-B5CBE402C00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defRPr>
            </a:lvl1pPr>
          </a:lstStyle>
          <a:p>
            <a:pPr lvl="0"/>
            <a:r>
              <a:rPr lang="en-GB"/>
              <a:t>Programming in C++ (labs)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57E4FC2-A8AF-C14E-1174-0053B07565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defRPr>
            </a:lvl1pPr>
          </a:lstStyle>
          <a:p>
            <a:pPr lvl="0"/>
            <a:fld id="{91FAE053-8039-492E-BF46-0BE14E1EE603}" type="slidenum">
              <a:t>‹#›</a:t>
            </a:fld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A4CFA6-3B67-D5FF-C775-5ECE92D3C216}"/>
              </a:ext>
            </a:extLst>
          </p:cNvPr>
          <p:cNvSpPr txBox="1">
            <a:spLocks noGrp="1"/>
          </p:cNvSpPr>
          <p:nvPr>
            <p:ph sz="quarter" idx="4294967295"/>
          </p:nvPr>
        </p:nvSpPr>
        <p:spPr>
          <a:xfrm>
            <a:off x="274640" y="906463"/>
            <a:ext cx="11545891" cy="5328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en-US" sz="20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en-US" sz="18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en-US" sz="16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en-US" sz="14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en-US" sz="14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79485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8.svg"/><Relationship Id="rId7" Type="http://schemas.openxmlformats.org/officeDocument/2006/relationships/image" Target="../media/image15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7.sv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dnes.cz/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xygen.nl/manual/docblocks.html#docexamples" TargetMode="External"/><Relationship Id="rId2" Type="http://schemas.openxmlformats.org/officeDocument/2006/relationships/hyperlink" Target="https://www.doxygen.nl/download.html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/>
              <a:t>Lab 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62ADF-7863-A367-B2D8-E3F0C26CE84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/>
              <a:t>C++20 ranges, RAII</a:t>
            </a:r>
          </a:p>
          <a:p>
            <a:pPr lvl="0"/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80559C5-510D-191E-A052-E493B204256C}"/>
              </a:ext>
            </a:extLst>
          </p:cNvPr>
          <p:cNvSpPr txBox="1"/>
          <p:nvPr/>
        </p:nvSpPr>
        <p:spPr>
          <a:xfrm>
            <a:off x="1222159" y="4232355"/>
            <a:ext cx="1458897" cy="16557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Thin" pitchFamily="2"/>
              <a:ea typeface="Roboto Thin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4</a:t>
            </a:r>
            <a:r>
              <a:rPr lang="cs-CZ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. 1</a:t>
            </a:r>
            <a:r>
              <a:rPr lang="en-US" dirty="0">
                <a:solidFill>
                  <a:srgbClr val="FFFFFF"/>
                </a:solidFill>
                <a:latin typeface="Roboto Light" pitchFamily="2"/>
                <a:ea typeface="Roboto Light" pitchFamily="2"/>
              </a:rPr>
              <a:t>2</a:t>
            </a:r>
            <a:r>
              <a:rPr lang="cs-CZ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. 2023</a:t>
            </a: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0229303-87C1-4EB5-8D4E-75E1166F3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8003" y="6158602"/>
            <a:ext cx="1143000" cy="40005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Overview of the C++20 Range Library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10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cs-CZ" sz="2400" dirty="0" err="1">
                <a:latin typeface="Arial" pitchFamily="34"/>
                <a:cs typeface="Arial" pitchFamily="34"/>
              </a:rPr>
              <a:t>Views</a:t>
            </a:r>
            <a:r>
              <a:rPr lang="cs-CZ" sz="2400" dirty="0">
                <a:latin typeface="Arial" pitchFamily="34"/>
                <a:cs typeface="Arial" pitchFamily="34"/>
              </a:rPr>
              <a:t> (</a:t>
            </a:r>
            <a:r>
              <a:rPr lang="cs-CZ" sz="2400" dirty="0" err="1">
                <a:latin typeface="Arial" pitchFamily="34"/>
                <a:cs typeface="Arial" pitchFamily="34"/>
              </a:rPr>
              <a:t>range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adaptors</a:t>
            </a:r>
            <a:r>
              <a:rPr lang="cs-CZ" sz="2400" dirty="0">
                <a:latin typeface="Arial" pitchFamily="34"/>
                <a:cs typeface="Arial" pitchFamily="34"/>
              </a:rPr>
              <a:t>)</a:t>
            </a:r>
            <a:r>
              <a:rPr lang="en-US" sz="2400" dirty="0">
                <a:latin typeface="Arial" pitchFamily="34"/>
                <a:cs typeface="Arial" pitchFamily="34"/>
              </a:rPr>
              <a:t>: 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Lightweight, non-owning, lazy evaluated range adaptors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https://en.cppreference.com/w/cpp/ranges#Range_adaptors</a:t>
            </a:r>
          </a:p>
          <a:p>
            <a:pPr lvl="1"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Constrained algorithms: 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Range-aware versions of STD algorithms (previous two labs)</a:t>
            </a:r>
            <a:endParaRPr lang="cs-CZ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2000" dirty="0">
                <a:latin typeface="Arial" pitchFamily="34"/>
                <a:cs typeface="Arial" pitchFamily="34"/>
              </a:rPr>
              <a:t>In </a:t>
            </a:r>
            <a:r>
              <a:rPr lang="cs-CZ" sz="2000" dirty="0" err="1">
                <a:latin typeface="Arial" pitchFamily="34"/>
                <a:cs typeface="Arial" pitchFamily="34"/>
              </a:rPr>
              <a:t>separate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namespace</a:t>
            </a:r>
            <a:r>
              <a:rPr lang="cs-CZ" sz="2000" dirty="0">
                <a:latin typeface="Arial" pitchFamily="34"/>
                <a:cs typeface="Arial" pitchFamily="34"/>
              </a:rPr>
              <a:t>, </a:t>
            </a:r>
            <a:r>
              <a:rPr lang="cs-CZ" sz="2000" dirty="0" err="1">
                <a:latin typeface="Arial" pitchFamily="34"/>
                <a:cs typeface="Arial" pitchFamily="34"/>
              </a:rPr>
              <a:t>the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old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versions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work</a:t>
            </a:r>
            <a:r>
              <a:rPr lang="cs-CZ" sz="2000" dirty="0">
                <a:latin typeface="Arial" pitchFamily="34"/>
                <a:cs typeface="Arial" pitchFamily="34"/>
              </a:rPr>
              <a:t> as </a:t>
            </a:r>
            <a:r>
              <a:rPr lang="cs-CZ" sz="2000" dirty="0" err="1">
                <a:latin typeface="Arial" pitchFamily="34"/>
                <a:cs typeface="Arial" pitchFamily="34"/>
              </a:rPr>
              <a:t>before</a:t>
            </a:r>
            <a:endParaRPr lang="en-US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Applied eagerly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https://en.cppreference.com/w/cpp/algorithm/ranges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EF1BCC-7AE8-E077-491F-0C1F9C0F64EA}"/>
              </a:ext>
            </a:extLst>
          </p:cNvPr>
          <p:cNvSpPr txBox="1"/>
          <p:nvPr/>
        </p:nvSpPr>
        <p:spPr>
          <a:xfrm>
            <a:off x="806739" y="2215887"/>
            <a:ext cx="7166883" cy="307777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even_nums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filter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([](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){ </a:t>
            </a:r>
            <a:r>
              <a:rPr lang="en-US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x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%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});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9578F4-C131-3676-4028-AC5F54AE5D9B}"/>
              </a:ext>
            </a:extLst>
          </p:cNvPr>
          <p:cNvSpPr txBox="1"/>
          <p:nvPr/>
        </p:nvSpPr>
        <p:spPr>
          <a:xfrm>
            <a:off x="806739" y="5011228"/>
            <a:ext cx="7166883" cy="307777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ranges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fill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8" name="AutoShape 372">
            <a:extLst>
              <a:ext uri="{FF2B5EF4-FFF2-40B4-BE49-F238E27FC236}">
                <a16:creationId xmlns:a16="http://schemas.microsoft.com/office/drawing/2014/main" id="{0EA67D40-481B-6F58-D6CB-EACECF86C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2444" y="2628978"/>
            <a:ext cx="2313630" cy="1162845"/>
          </a:xfrm>
          <a:prstGeom prst="wedgeRoundRectCallout">
            <a:avLst>
              <a:gd name="adj1" fmla="val -109039"/>
              <a:gd name="adj2" fmla="val 18548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Ranges they operate on are "</a:t>
            </a:r>
            <a:r>
              <a:rPr lang="en-US" sz="1600" dirty="0" err="1">
                <a:solidFill>
                  <a:schemeClr val="bg1"/>
                </a:solidFill>
              </a:rPr>
              <a:t>guraded</a:t>
            </a:r>
            <a:r>
              <a:rPr lang="en-US" sz="1600" dirty="0">
                <a:solidFill>
                  <a:schemeClr val="bg1"/>
                </a:solidFill>
              </a:rPr>
              <a:t>" by concepts - another C++20 big feature</a:t>
            </a:r>
          </a:p>
        </p:txBody>
      </p:sp>
    </p:spTree>
    <p:extLst>
      <p:ext uri="{BB962C8B-B14F-4D97-AF65-F5344CB8AC3E}">
        <p14:creationId xmlns:p14="http://schemas.microsoft.com/office/powerpoint/2010/main" val="257406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Peek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concepts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11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Without concepts</a:t>
            </a:r>
            <a:endParaRPr lang="en-US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With concepts</a:t>
            </a:r>
            <a:endParaRPr lang="en-US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EF1BCC-7AE8-E077-491F-0C1F9C0F64EA}"/>
              </a:ext>
            </a:extLst>
          </p:cNvPr>
          <p:cNvSpPr txBox="1"/>
          <p:nvPr/>
        </p:nvSpPr>
        <p:spPr>
          <a:xfrm>
            <a:off x="546682" y="1376987"/>
            <a:ext cx="4830662" cy="738664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::list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list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({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});</a:t>
            </a:r>
          </a:p>
          <a:p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std::sort requires random access iterators!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sort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list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begin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list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());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1D6169B-D109-45CA-B40D-32B88A908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6887" y="761764"/>
            <a:ext cx="5705685" cy="26672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1B48D97-FA26-ABA9-3420-FFB0BD38D591}"/>
              </a:ext>
            </a:extLst>
          </p:cNvPr>
          <p:cNvSpPr txBox="1"/>
          <p:nvPr/>
        </p:nvSpPr>
        <p:spPr>
          <a:xfrm>
            <a:off x="546682" y="3254928"/>
            <a:ext cx="4830662" cy="738664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::list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list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({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});</a:t>
            </a:r>
          </a:p>
          <a:p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std::sort requires random access iterators!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sort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list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begin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list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());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376917E-1D0F-399D-CA8F-48A824C987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7483" y="4061877"/>
            <a:ext cx="8955089" cy="2473660"/>
          </a:xfrm>
          <a:prstGeom prst="rect">
            <a:avLst/>
          </a:prstGeom>
        </p:spPr>
      </p:pic>
      <p:sp>
        <p:nvSpPr>
          <p:cNvPr id="17" name="AutoShape 372">
            <a:extLst>
              <a:ext uri="{FF2B5EF4-FFF2-40B4-BE49-F238E27FC236}">
                <a16:creationId xmlns:a16="http://schemas.microsoft.com/office/drawing/2014/main" id="{8BFFAAEE-2504-3B5B-2310-48553EC2C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9657" y="1960258"/>
            <a:ext cx="2313630" cy="456073"/>
          </a:xfrm>
          <a:prstGeom prst="wedgeRoundRectCallout">
            <a:avLst>
              <a:gd name="adj1" fmla="val -109039"/>
              <a:gd name="adj2" fmla="val 18548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Hundreds of lines of errors</a:t>
            </a:r>
          </a:p>
        </p:txBody>
      </p:sp>
    </p:spTree>
    <p:extLst>
      <p:ext uri="{BB962C8B-B14F-4D97-AF65-F5344CB8AC3E}">
        <p14:creationId xmlns:p14="http://schemas.microsoft.com/office/powerpoint/2010/main" val="241436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What is a sentinel?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In the old STD library, begin/end iterators must be of the same type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In ranges, .end() can return a sentinel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It must be </a:t>
            </a:r>
            <a:r>
              <a:rPr lang="en-GB" sz="2000" dirty="0" err="1">
                <a:latin typeface="Arial" pitchFamily="34"/>
                <a:cs typeface="Arial" pitchFamily="34"/>
              </a:rPr>
              <a:t>equality_comparable_with</a:t>
            </a:r>
            <a:r>
              <a:rPr lang="en-GB" sz="2000" dirty="0">
                <a:latin typeface="Arial" pitchFamily="34"/>
                <a:cs typeface="Arial" pitchFamily="34"/>
              </a:rPr>
              <a:t> the given iterator</a:t>
            </a:r>
          </a:p>
          <a:p>
            <a:pPr lvl="1"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Can help communicate with the compiler to produce more optimised code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e.g. we know that the string will always contain '!'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F7967C-7C15-2C74-0B0E-53E96DF93A4E}"/>
              </a:ext>
            </a:extLst>
          </p:cNvPr>
          <p:cNvSpPr txBox="1"/>
          <p:nvPr/>
        </p:nvSpPr>
        <p:spPr>
          <a:xfrm>
            <a:off x="390091" y="3523376"/>
            <a:ext cx="7297024" cy="523220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::string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str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"Hello!"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ranges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find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str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begin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unreachable_sentinel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'!'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73DD1A-910A-6D0B-A3E6-9C495EAEC3F3}"/>
              </a:ext>
            </a:extLst>
          </p:cNvPr>
          <p:cNvSpPr/>
          <p:nvPr/>
        </p:nvSpPr>
        <p:spPr>
          <a:xfrm>
            <a:off x="7939111" y="6100941"/>
            <a:ext cx="3805476" cy="368091"/>
          </a:xfrm>
          <a:prstGeom prst="rect">
            <a:avLst/>
          </a:prstGeom>
          <a:solidFill>
            <a:srgbClr val="ED7D31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onsolas" pitchFamily="49"/>
                <a:cs typeface="Arial" pitchFamily="34"/>
              </a:rPr>
              <a:t>https://godbolt.org/z/h3wFst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Consolas" pitchFamily="49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01F81FA-E6D7-AED7-BF9B-13FD85DC13FE}"/>
              </a:ext>
            </a:extLst>
          </p:cNvPr>
          <p:cNvSpPr/>
          <p:nvPr/>
        </p:nvSpPr>
        <p:spPr>
          <a:xfrm>
            <a:off x="8150328" y="5951537"/>
            <a:ext cx="2938506" cy="250938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44546A"/>
          </a:solidFill>
          <a:ln w="12701" cap="flat">
            <a:solidFill>
              <a:srgbClr val="172C5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 dirty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Further reading</a:t>
            </a:r>
            <a:endParaRPr lang="en-GB" sz="1600" b="1" i="0" u="none" strike="noStrike" kern="1200" cap="none" spc="0" baseline="0" dirty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315853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Projections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13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cs-CZ" sz="2400" dirty="0" err="1">
                <a:latin typeface="Arial" pitchFamily="34"/>
                <a:cs typeface="Arial" pitchFamily="34"/>
              </a:rPr>
              <a:t>Projection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is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unary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callable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that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changes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what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the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caller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en-US" sz="2400" dirty="0">
                <a:latin typeface="Arial" pitchFamily="34"/>
                <a:cs typeface="Arial" pitchFamily="34"/>
              </a:rPr>
              <a:t>sees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The default is std::identity</a:t>
            </a:r>
            <a:endParaRPr lang="cs-CZ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1600" dirty="0" err="1">
                <a:latin typeface="Arial" pitchFamily="34"/>
                <a:cs typeface="Arial" pitchFamily="34"/>
              </a:rPr>
              <a:t>e.g</a:t>
            </a:r>
            <a:r>
              <a:rPr lang="cs-CZ" sz="1600" dirty="0">
                <a:latin typeface="Arial" pitchFamily="34"/>
                <a:cs typeface="Arial" pitchFamily="34"/>
              </a:rPr>
              <a:t>. </a:t>
            </a:r>
            <a:r>
              <a:rPr lang="en-US" sz="1600" dirty="0">
                <a:latin typeface="Arial" pitchFamily="34"/>
                <a:cs typeface="Arial" pitchFamily="34"/>
              </a:rPr>
              <a:t>too see the element as its subset</a:t>
            </a:r>
            <a:endParaRPr lang="en-GB" sz="16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F7967C-7C15-2C74-0B0E-53E96DF93A4E}"/>
              </a:ext>
            </a:extLst>
          </p:cNvPr>
          <p:cNvSpPr txBox="1"/>
          <p:nvPr/>
        </p:nvSpPr>
        <p:spPr>
          <a:xfrm>
            <a:off x="352755" y="2435227"/>
            <a:ext cx="7297024" cy="3970318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Human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::string name;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id;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namespace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ranges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::vector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Human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xs2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({ {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"Bob"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"Alice"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 });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Sort by the name?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sort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(xs2, greater{}, [](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Human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});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Shorter! With less then (default)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sort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(xs2, {},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Human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::name);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Sort by the ID?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sort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(xs2, greater{}, [](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Human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});</a:t>
            </a:r>
          </a:p>
          <a:p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Shorter! With less then (default)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sort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(xs2, {},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Human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::id);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ADD2D36-8521-2310-369D-38356FB70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6195" y="1468755"/>
            <a:ext cx="6592220" cy="86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406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Views </a:t>
            </a:r>
            <a:r>
              <a:rPr lang="en-US"/>
              <a:t>vs ranges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14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M</a:t>
            </a:r>
            <a:r>
              <a:rPr lang="en-GB" sz="2400" dirty="0" err="1">
                <a:latin typeface="Arial" pitchFamily="34"/>
                <a:cs typeface="Arial" pitchFamily="34"/>
              </a:rPr>
              <a:t>ind</a:t>
            </a:r>
            <a:r>
              <a:rPr lang="en-GB" sz="2400" dirty="0">
                <a:latin typeface="Arial" pitchFamily="34"/>
                <a:cs typeface="Arial" pitchFamily="34"/>
              </a:rPr>
              <a:t>, that there are two related namespace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std::views::filter</a:t>
            </a:r>
          </a:p>
          <a:p>
            <a:pPr lvl="2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These are range adaptors that return ranges from std::ranges </a:t>
            </a:r>
            <a:r>
              <a:rPr lang="en-GB" sz="1600" dirty="0" err="1">
                <a:latin typeface="Arial" pitchFamily="34"/>
                <a:cs typeface="Arial" pitchFamily="34"/>
              </a:rPr>
              <a:t>namspace</a:t>
            </a:r>
            <a:endParaRPr lang="en-GB" sz="16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std::ranges::</a:t>
            </a:r>
            <a:r>
              <a:rPr lang="en-GB" sz="2000" dirty="0" err="1">
                <a:latin typeface="Arial" pitchFamily="34"/>
                <a:cs typeface="Arial" pitchFamily="34"/>
              </a:rPr>
              <a:t>filter_view</a:t>
            </a:r>
            <a:endParaRPr lang="en-GB" sz="2000" dirty="0">
              <a:latin typeface="Arial" pitchFamily="34"/>
              <a:cs typeface="Arial" pitchFamily="34"/>
            </a:endParaRPr>
          </a:p>
          <a:p>
            <a:pPr lvl="2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These are concrete classes returned by the adaptors</a:t>
            </a:r>
          </a:p>
        </p:txBody>
      </p:sp>
    </p:spTree>
    <p:extLst>
      <p:ext uri="{BB962C8B-B14F-4D97-AF65-F5344CB8AC3E}">
        <p14:creationId xmlns:p14="http://schemas.microsoft.com/office/powerpoint/2010/main" val="587827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Views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cs-CZ" sz="2400" dirty="0">
                <a:latin typeface="Arial" pitchFamily="34"/>
                <a:cs typeface="Arial" pitchFamily="34"/>
              </a:rPr>
              <a:t>STD </a:t>
            </a:r>
            <a:r>
              <a:rPr lang="cs-CZ" sz="2400" dirty="0" err="1">
                <a:latin typeface="Arial" pitchFamily="34"/>
                <a:cs typeface="Arial" pitchFamily="34"/>
              </a:rPr>
              <a:t>algorithms</a:t>
            </a:r>
            <a:r>
              <a:rPr lang="cs-CZ" sz="2400" dirty="0">
                <a:latin typeface="Arial" pitchFamily="34"/>
                <a:cs typeface="Arial" pitchFamily="34"/>
              </a:rPr>
              <a:t> are </a:t>
            </a:r>
            <a:r>
              <a:rPr lang="cs-CZ" sz="2400" dirty="0" err="1">
                <a:latin typeface="Arial" pitchFamily="34"/>
                <a:cs typeface="Arial" pitchFamily="34"/>
              </a:rPr>
              <a:t>great</a:t>
            </a:r>
            <a:r>
              <a:rPr lang="cs-CZ" sz="2400" dirty="0">
                <a:latin typeface="Arial" pitchFamily="34"/>
                <a:cs typeface="Arial" pitchFamily="34"/>
              </a:rPr>
              <a:t> but </a:t>
            </a:r>
            <a:r>
              <a:rPr lang="cs-CZ" sz="2400" dirty="0" err="1">
                <a:latin typeface="Arial" pitchFamily="34"/>
                <a:cs typeface="Arial" pitchFamily="34"/>
              </a:rPr>
              <a:t>they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1800" dirty="0">
                <a:latin typeface="Arial" pitchFamily="34"/>
                <a:cs typeface="Arial" pitchFamily="34"/>
              </a:rPr>
              <a:t>Are hard to </a:t>
            </a:r>
            <a:r>
              <a:rPr lang="cs-CZ" sz="1800" dirty="0" err="1">
                <a:latin typeface="Arial" pitchFamily="34"/>
                <a:cs typeface="Arial" pitchFamily="34"/>
              </a:rPr>
              <a:t>compose</a:t>
            </a:r>
            <a:endParaRPr lang="cs-CZ" sz="18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1800" dirty="0">
                <a:latin typeface="Arial" pitchFamily="34"/>
                <a:cs typeface="Arial" pitchFamily="34"/>
              </a:rPr>
              <a:t>Are </a:t>
            </a:r>
            <a:r>
              <a:rPr lang="cs-CZ" sz="1800" dirty="0" err="1">
                <a:latin typeface="Arial" pitchFamily="34"/>
                <a:cs typeface="Arial" pitchFamily="34"/>
              </a:rPr>
              <a:t>eager</a:t>
            </a:r>
            <a:r>
              <a:rPr lang="cs-CZ" sz="1800" dirty="0">
                <a:latin typeface="Arial" pitchFamily="34"/>
                <a:cs typeface="Arial" pitchFamily="34"/>
              </a:rPr>
              <a:t> to </a:t>
            </a:r>
            <a:r>
              <a:rPr lang="cs-CZ" sz="1800" dirty="0" err="1">
                <a:latin typeface="Arial" pitchFamily="34"/>
                <a:cs typeface="Arial" pitchFamily="34"/>
              </a:rPr>
              <a:t>evaluate</a:t>
            </a:r>
            <a:endParaRPr lang="cs-CZ" sz="18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GB" sz="22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22C55C-7D37-220F-85F7-57445CFB7E54}"/>
              </a:ext>
            </a:extLst>
          </p:cNvPr>
          <p:cNvSpPr txBox="1"/>
          <p:nvPr/>
        </p:nvSpPr>
        <p:spPr>
          <a:xfrm>
            <a:off x="2877841" y="2858302"/>
            <a:ext cx="7297024" cy="3323987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::vector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square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[](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};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is_even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[](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%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};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The usual "calling" composition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view1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transform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filter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is_even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),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square);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ranges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copy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(view1,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ostream_iterator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));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For better </a:t>
            </a:r>
            <a:r>
              <a:rPr lang="en-GB" sz="14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readibility</a:t>
            </a: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, overloaded | operator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view2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filter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is_even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transform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(square);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ranges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copy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(view2,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ostream_iterator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2777024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Factories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cs-CZ" sz="2400" dirty="0" err="1">
                <a:latin typeface="Arial" pitchFamily="34"/>
                <a:cs typeface="Arial" pitchFamily="34"/>
              </a:rPr>
              <a:t>Views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that</a:t>
            </a:r>
            <a:r>
              <a:rPr lang="cs-CZ" sz="2400" dirty="0">
                <a:latin typeface="Arial" pitchFamily="34"/>
                <a:cs typeface="Arial" pitchFamily="34"/>
              </a:rPr>
              <a:t> do not </a:t>
            </a:r>
            <a:r>
              <a:rPr lang="cs-CZ" sz="2400" dirty="0" err="1">
                <a:latin typeface="Arial" pitchFamily="34"/>
                <a:cs typeface="Arial" pitchFamily="34"/>
              </a:rPr>
              <a:t>need</a:t>
            </a:r>
            <a:r>
              <a:rPr lang="cs-CZ" sz="2400" dirty="0">
                <a:latin typeface="Arial" pitchFamily="34"/>
                <a:cs typeface="Arial" pitchFamily="34"/>
              </a:rPr>
              <a:t> any </a:t>
            </a:r>
            <a:r>
              <a:rPr lang="cs-CZ" sz="2400" dirty="0" err="1">
                <a:latin typeface="Arial" pitchFamily="34"/>
                <a:cs typeface="Arial" pitchFamily="34"/>
              </a:rPr>
              <a:t>underlying</a:t>
            </a:r>
            <a:r>
              <a:rPr lang="cs-CZ" sz="2400" dirty="0">
                <a:latin typeface="Arial" pitchFamily="34"/>
                <a:cs typeface="Arial" pitchFamily="34"/>
              </a:rPr>
              <a:t> data </a:t>
            </a:r>
            <a:r>
              <a:rPr lang="cs-CZ" sz="2400" dirty="0" err="1">
                <a:latin typeface="Arial" pitchFamily="34"/>
                <a:cs typeface="Arial" pitchFamily="34"/>
              </a:rPr>
              <a:t>structure</a:t>
            </a:r>
            <a:endParaRPr lang="cs-CZ" sz="18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GB" sz="2200" dirty="0">
              <a:latin typeface="Arial" pitchFamily="34"/>
              <a:cs typeface="Arial" pitchFamily="34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0D5F64-E932-4E00-2C28-CC2F919B1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81" y="1667475"/>
            <a:ext cx="7478169" cy="266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113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Filter &amp; transform view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17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endParaRPr lang="en-GB" sz="22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C1329B-1BB0-4E68-A979-8A0574C738C2}"/>
              </a:ext>
            </a:extLst>
          </p:cNvPr>
          <p:cNvSpPr txBox="1"/>
          <p:nvPr/>
        </p:nvSpPr>
        <p:spPr>
          <a:xfrm>
            <a:off x="2447486" y="1767006"/>
            <a:ext cx="7426356" cy="2031325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even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[](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%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};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square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[](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};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iota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6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   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filter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(even)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   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transform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(square))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 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858196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Take &amp; drop view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18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endParaRPr lang="en-GB" sz="22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C1329B-1BB0-4E68-A979-8A0574C738C2}"/>
              </a:ext>
            </a:extLst>
          </p:cNvPr>
          <p:cNvSpPr txBox="1"/>
          <p:nvPr/>
        </p:nvSpPr>
        <p:spPr>
          <a:xfrm>
            <a:off x="2447485" y="1767006"/>
            <a:ext cx="8684705" cy="2585323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print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[](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){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x; };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</a:t>
            </a:r>
          </a:p>
          <a:p>
            <a:r>
              <a:rPr lang="en-GB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constexpr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pi[]{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'3'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'.'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'1'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'4'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'1'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'5'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'9'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'2'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safely takes 8 chars only, i.e. min(</a:t>
            </a:r>
            <a:r>
              <a:rPr lang="en-GB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pi.size</a:t>
            </a: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(), 42)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ranges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for_each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(pi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take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), print);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Drops the first 2 chars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ranges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for_each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(pi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drop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), print);</a:t>
            </a:r>
          </a:p>
        </p:txBody>
      </p:sp>
    </p:spTree>
    <p:extLst>
      <p:ext uri="{BB962C8B-B14F-4D97-AF65-F5344CB8AC3E}">
        <p14:creationId xmlns:p14="http://schemas.microsoft.com/office/powerpoint/2010/main" val="1441538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Keys &amp; values views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19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endParaRPr lang="en-GB" sz="22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C1329B-1BB0-4E68-A979-8A0574C738C2}"/>
              </a:ext>
            </a:extLst>
          </p:cNvPr>
          <p:cNvSpPr txBox="1"/>
          <p:nvPr/>
        </p:nvSpPr>
        <p:spPr>
          <a:xfrm>
            <a:off x="2282676" y="2496848"/>
            <a:ext cx="7626643" cy="2031325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::map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::string,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map{{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"one"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"two"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}};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key :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keys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(map))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key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 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values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(map))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 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683355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Outline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457200" lvl="0" indent="-457200">
              <a:buSzPct val="100000"/>
              <a:buFont typeface="+mj-lt"/>
              <a:buAutoNum type="arabicPeriod"/>
            </a:pPr>
            <a:r>
              <a:rPr lang="cs-CZ" sz="2400" dirty="0" err="1">
                <a:latin typeface="Arial" pitchFamily="34"/>
                <a:cs typeface="Arial" pitchFamily="34"/>
              </a:rPr>
              <a:t>Ranges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overview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cs-CZ" sz="2400" dirty="0">
                <a:latin typeface="Arial" pitchFamily="34"/>
                <a:cs typeface="Arial" pitchFamily="34"/>
              </a:rPr>
              <a:t>RAII</a:t>
            </a:r>
            <a:endParaRPr lang="en-US" sz="2400" dirty="0">
              <a:latin typeface="Arial" pitchFamily="34"/>
              <a:cs typeface="Arial" pitchFamily="34"/>
            </a:endParaRP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en-US" sz="2400" dirty="0" err="1">
                <a:latin typeface="Arial" pitchFamily="34"/>
                <a:cs typeface="Arial" pitchFamily="34"/>
              </a:rPr>
              <a:t>Doxygen</a:t>
            </a:r>
            <a:endParaRPr lang="en-US" sz="2400" dirty="0">
              <a:latin typeface="Arial" pitchFamily="34"/>
              <a:cs typeface="Arial" pitchFamily="34"/>
            </a:endParaRP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en-US" sz="2400" dirty="0">
                <a:latin typeface="Arial" pitchFamily="34"/>
                <a:cs typeface="Arial" pitchFamily="34"/>
              </a:rPr>
              <a:t>(N)RVO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cs-CZ" sz="2400" dirty="0" err="1">
                <a:latin typeface="Arial" pitchFamily="34"/>
                <a:cs typeface="Arial" pitchFamily="34"/>
              </a:rPr>
              <a:t>Task</a:t>
            </a:r>
            <a:r>
              <a:rPr lang="cs-CZ" sz="2400" dirty="0">
                <a:latin typeface="Arial" pitchFamily="34"/>
                <a:cs typeface="Arial" pitchFamily="34"/>
              </a:rPr>
              <a:t> 10</a:t>
            </a:r>
            <a:endParaRPr lang="en-GB" sz="2400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8167473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Enumerate view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endParaRPr lang="en-GB" sz="22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C1329B-1BB0-4E68-A979-8A0574C738C2}"/>
              </a:ext>
            </a:extLst>
          </p:cNvPr>
          <p:cNvSpPr txBox="1"/>
          <p:nvPr/>
        </p:nvSpPr>
        <p:spPr>
          <a:xfrm>
            <a:off x="1474535" y="2228671"/>
            <a:ext cx="9146099" cy="1200329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constexpr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v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'A'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'B'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'C'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'D'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</a:t>
            </a:r>
          </a:p>
          <a:p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[index, letter] :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enumerate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(v))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'('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index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':'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letter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") 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31161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Zip view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21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endParaRPr lang="en-GB" sz="22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C1329B-1BB0-4E68-A979-8A0574C738C2}"/>
              </a:ext>
            </a:extLst>
          </p:cNvPr>
          <p:cNvSpPr txBox="1"/>
          <p:nvPr/>
        </p:nvSpPr>
        <p:spPr>
          <a:xfrm>
            <a:off x="1069943" y="2136338"/>
            <a:ext cx="10052110" cy="2585323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x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::vector{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};</a:t>
            </a:r>
          </a:p>
          <a:p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y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::list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::string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{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"aa"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"bb"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"cc"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"dd"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GB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ee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};</a:t>
            </a:r>
          </a:p>
          <a:p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z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::array{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'A'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'B'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'C'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'D'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'E'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'F'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};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::tuple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::string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&amp;&gt;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elem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zip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(x, y, z))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get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elem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 '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get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elem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 '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get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elem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0692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And many more…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200" dirty="0">
                <a:latin typeface="Arial" pitchFamily="34"/>
                <a:cs typeface="Arial" pitchFamily="34"/>
              </a:rPr>
              <a:t>https://en.cppreference.com/w/cpp/ranges#Range_adaptors</a:t>
            </a:r>
            <a:endParaRPr lang="cs-CZ" sz="22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GB" sz="2200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410860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2) RAII</a:t>
            </a:r>
          </a:p>
        </p:txBody>
      </p:sp>
    </p:spTree>
    <p:extLst>
      <p:ext uri="{BB962C8B-B14F-4D97-AF65-F5344CB8AC3E}">
        <p14:creationId xmlns:p14="http://schemas.microsoft.com/office/powerpoint/2010/main" val="2855687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What is RAII?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24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b="1" dirty="0">
                <a:latin typeface="Arial" pitchFamily="34"/>
                <a:cs typeface="Arial" pitchFamily="34"/>
              </a:rPr>
              <a:t>Resource Acquisition Is Initialization </a:t>
            </a:r>
            <a:r>
              <a:rPr lang="en-US" sz="2400" dirty="0">
                <a:latin typeface="Arial" pitchFamily="34"/>
                <a:cs typeface="Arial" pitchFamily="34"/>
              </a:rPr>
              <a:t>or RAII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is a C++ programming technique which </a:t>
            </a:r>
            <a:r>
              <a:rPr lang="en-US" sz="24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binds the life cycle of a (scarce) resource </a:t>
            </a:r>
            <a:r>
              <a:rPr lang="en-US" sz="2400" dirty="0">
                <a:latin typeface="Arial" pitchFamily="34"/>
                <a:cs typeface="Arial" pitchFamily="34"/>
              </a:rPr>
              <a:t>that must be acquired before use </a:t>
            </a:r>
            <a:r>
              <a:rPr lang="en-US" sz="24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to the lifetime of an object</a:t>
            </a:r>
            <a:r>
              <a:rPr lang="en-US" sz="2400" dirty="0">
                <a:latin typeface="Arial" pitchFamily="34"/>
                <a:cs typeface="Arial" pitchFamily="34"/>
              </a:rPr>
              <a:t>.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allocated heap memory, thread of execution, open socket, open file, locked mutex, disk space, database connection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anything that exists in limited supply</a:t>
            </a:r>
            <a:endParaRPr lang="en-GB" sz="2000" dirty="0">
              <a:latin typeface="Arial" pitchFamily="34"/>
              <a:cs typeface="Arial" pitchFamily="3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06463C-07F0-A76D-FBDA-27656BB34EE5}"/>
              </a:ext>
            </a:extLst>
          </p:cNvPr>
          <p:cNvSpPr/>
          <p:nvPr/>
        </p:nvSpPr>
        <p:spPr>
          <a:xfrm>
            <a:off x="7256477" y="6100941"/>
            <a:ext cx="4488110" cy="368091"/>
          </a:xfrm>
          <a:prstGeom prst="rect">
            <a:avLst/>
          </a:prstGeom>
          <a:solidFill>
            <a:srgbClr val="ED7D31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onsolas" pitchFamily="49"/>
                <a:cs typeface="Arial" pitchFamily="34"/>
              </a:rPr>
              <a:t>https://en.cppreference.com/w/cpp/language/raii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Consolas" pitchFamily="49"/>
            </a:endParaRPr>
          </a:p>
        </p:txBody>
      </p:sp>
      <p:sp>
        <p:nvSpPr>
          <p:cNvPr id="8" name="Rectangle: Rounded Corners 8">
            <a:extLst>
              <a:ext uri="{FF2B5EF4-FFF2-40B4-BE49-F238E27FC236}">
                <a16:creationId xmlns:a16="http://schemas.microsoft.com/office/drawing/2014/main" id="{AB5812BD-DD3A-EF2E-8282-FED20DC22682}"/>
              </a:ext>
            </a:extLst>
          </p:cNvPr>
          <p:cNvSpPr/>
          <p:nvPr/>
        </p:nvSpPr>
        <p:spPr>
          <a:xfrm>
            <a:off x="8150328" y="5951537"/>
            <a:ext cx="2938506" cy="250938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44546A"/>
          </a:solidFill>
          <a:ln w="12701" cap="flat">
            <a:solidFill>
              <a:srgbClr val="172C5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 dirty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Further reading</a:t>
            </a:r>
            <a:endParaRPr lang="en-GB" sz="1600" b="1" i="0" u="none" strike="noStrike" kern="1200" cap="none" spc="0" baseline="0" dirty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7F71FA7-0C84-7F92-4BC8-59ADA2C0D458}"/>
              </a:ext>
            </a:extLst>
          </p:cNvPr>
          <p:cNvSpPr/>
          <p:nvPr/>
        </p:nvSpPr>
        <p:spPr>
          <a:xfrm>
            <a:off x="447413" y="5104944"/>
            <a:ext cx="3512680" cy="1170382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We are already using RAII!</a:t>
            </a:r>
          </a:p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Indirectly by using STD.</a:t>
            </a:r>
          </a:p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or std::</a:t>
            </a:r>
            <a:r>
              <a:rPr lang="en-US" sz="2000" dirty="0" err="1">
                <a:latin typeface="Arial" pitchFamily="34"/>
                <a:cs typeface="Arial" pitchFamily="34"/>
              </a:rPr>
              <a:t>unique_ptr</a:t>
            </a:r>
            <a:endParaRPr lang="en-US" sz="2000" dirty="0">
              <a:latin typeface="Arial" pitchFamily="34"/>
              <a:cs typeface="Arial" pitchFamily="34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5399DF9-E1E5-33DF-20D1-369A5D0FE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923" y="3182080"/>
            <a:ext cx="7687748" cy="1629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841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What is RAII?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indent="0">
              <a:buSzPct val="100000"/>
              <a:buNone/>
            </a:pPr>
            <a:r>
              <a:rPr lang="en-US" dirty="0">
                <a:latin typeface="Arial" pitchFamily="34"/>
                <a:cs typeface="Arial" pitchFamily="34"/>
              </a:rPr>
              <a:t>Using RAII can be summarized as follows: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encapsulate each resource into a class, where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the constructor acquires the resource and establishes all class invariants or throws an exception if that cannot be done,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the destructor releases the resource and never throws exceptions;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always use the resource via an instance of an RAII class that either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has </a:t>
            </a:r>
            <a:r>
              <a:rPr lang="en-US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automatic</a:t>
            </a:r>
            <a:r>
              <a:rPr lang="en-US" sz="2000" dirty="0">
                <a:latin typeface="Arial" pitchFamily="34"/>
                <a:cs typeface="Arial" pitchFamily="34"/>
              </a:rPr>
              <a:t> storage duration or </a:t>
            </a:r>
            <a:r>
              <a:rPr lang="en-US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temporary</a:t>
            </a:r>
            <a:r>
              <a:rPr lang="en-US" sz="2000" dirty="0">
                <a:latin typeface="Arial" pitchFamily="34"/>
                <a:cs typeface="Arial" pitchFamily="34"/>
              </a:rPr>
              <a:t> lifetime itself, or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has a lifetime that is bounded by the lifetime of an automatic or temporary object.</a:t>
            </a:r>
            <a:endParaRPr lang="en-GB" sz="1600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643871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Why is it important?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dirty="0">
                <a:latin typeface="Arial" pitchFamily="34"/>
                <a:cs typeface="Arial" pitchFamily="34"/>
              </a:rPr>
              <a:t>What is wrong here?</a:t>
            </a:r>
            <a:endParaRPr lang="en-GB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1A02D7-E89E-DB8C-F2A1-B4B02A0863F2}"/>
              </a:ext>
            </a:extLst>
          </p:cNvPr>
          <p:cNvSpPr txBox="1"/>
          <p:nvPr/>
        </p:nvSpPr>
        <p:spPr>
          <a:xfrm>
            <a:off x="371468" y="1658164"/>
            <a:ext cx="4240288" cy="1477328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f1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foo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delete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7F5AEA-5EAA-2592-B348-9B40CC59A001}"/>
              </a:ext>
            </a:extLst>
          </p:cNvPr>
          <p:cNvSpPr txBox="1"/>
          <p:nvPr/>
        </p:nvSpPr>
        <p:spPr>
          <a:xfrm>
            <a:off x="371468" y="3624260"/>
            <a:ext cx="5148487" cy="2031325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::mutex m;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f2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acquiring the mutex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foo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unlock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releasing the mutex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3DFFDC-DB72-B653-5329-2E00021F0B8E}"/>
              </a:ext>
            </a:extLst>
          </p:cNvPr>
          <p:cNvSpPr txBox="1"/>
          <p:nvPr/>
        </p:nvSpPr>
        <p:spPr>
          <a:xfrm>
            <a:off x="6219993" y="1707194"/>
            <a:ext cx="5390370" cy="923330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f1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make_unique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&gt;();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foo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FA20D1-7F12-1AB4-540C-07CABE74A9EF}"/>
              </a:ext>
            </a:extLst>
          </p:cNvPr>
          <p:cNvSpPr txBox="1"/>
          <p:nvPr/>
        </p:nvSpPr>
        <p:spPr>
          <a:xfrm>
            <a:off x="6219993" y="3673478"/>
            <a:ext cx="5600538" cy="1754326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::mutex m;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f2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lock_guard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::mutex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(m);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foo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11" name="Graphic 10" descr="Danger with solid fill">
            <a:extLst>
              <a:ext uri="{FF2B5EF4-FFF2-40B4-BE49-F238E27FC236}">
                <a16:creationId xmlns:a16="http://schemas.microsoft.com/office/drawing/2014/main" id="{6945A9D5-1BC6-7843-A631-C12AADF69E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38603" y="2350215"/>
            <a:ext cx="914400" cy="914400"/>
          </a:xfrm>
          <a:prstGeom prst="rect">
            <a:avLst/>
          </a:prstGeom>
        </p:spPr>
      </p:pic>
      <p:pic>
        <p:nvPicPr>
          <p:cNvPr id="12" name="Graphic 11" descr="Danger with solid fill">
            <a:extLst>
              <a:ext uri="{FF2B5EF4-FFF2-40B4-BE49-F238E27FC236}">
                <a16:creationId xmlns:a16="http://schemas.microsoft.com/office/drawing/2014/main" id="{AA59AE3D-1497-A292-96D9-425637ABAA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55574" y="5037137"/>
            <a:ext cx="914400" cy="914400"/>
          </a:xfrm>
          <a:prstGeom prst="rect">
            <a:avLst/>
          </a:prstGeom>
        </p:spPr>
      </p:pic>
      <p:sp>
        <p:nvSpPr>
          <p:cNvPr id="13" name="AutoShape 372">
            <a:extLst>
              <a:ext uri="{FF2B5EF4-FFF2-40B4-BE49-F238E27FC236}">
                <a16:creationId xmlns:a16="http://schemas.microsoft.com/office/drawing/2014/main" id="{51252B35-FC67-493D-F189-FDFD604A0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8159" y="2107848"/>
            <a:ext cx="2313630" cy="456073"/>
          </a:xfrm>
          <a:prstGeom prst="wedgeRoundRectCallout">
            <a:avLst>
              <a:gd name="adj1" fmla="val -109039"/>
              <a:gd name="adj2" fmla="val 18548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What if this throws?</a:t>
            </a:r>
          </a:p>
        </p:txBody>
      </p:sp>
      <p:sp>
        <p:nvSpPr>
          <p:cNvPr id="14" name="AutoShape 372">
            <a:extLst>
              <a:ext uri="{FF2B5EF4-FFF2-40B4-BE49-F238E27FC236}">
                <a16:creationId xmlns:a16="http://schemas.microsoft.com/office/drawing/2014/main" id="{7C56BD25-ACDA-F9AC-826E-A271F5E4B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8159" y="4631592"/>
            <a:ext cx="2313630" cy="456073"/>
          </a:xfrm>
          <a:prstGeom prst="wedgeRoundRectCallout">
            <a:avLst>
              <a:gd name="adj1" fmla="val -109039"/>
              <a:gd name="adj2" fmla="val 18548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What if this throws?</a:t>
            </a:r>
          </a:p>
        </p:txBody>
      </p:sp>
      <p:pic>
        <p:nvPicPr>
          <p:cNvPr id="15" name="Graphic 14" descr="Shield Tick with solid fill">
            <a:extLst>
              <a:ext uri="{FF2B5EF4-FFF2-40B4-BE49-F238E27FC236}">
                <a16:creationId xmlns:a16="http://schemas.microsoft.com/office/drawing/2014/main" id="{DDD7991C-EBD1-0142-A514-9A0A2E37C3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11215" y="2492521"/>
            <a:ext cx="914400" cy="914400"/>
          </a:xfrm>
          <a:prstGeom prst="rect">
            <a:avLst/>
          </a:prstGeom>
        </p:spPr>
      </p:pic>
      <p:pic>
        <p:nvPicPr>
          <p:cNvPr id="16" name="Graphic 15" descr="Shield Tick with solid fill">
            <a:extLst>
              <a:ext uri="{FF2B5EF4-FFF2-40B4-BE49-F238E27FC236}">
                <a16:creationId xmlns:a16="http://schemas.microsoft.com/office/drawing/2014/main" id="{1C68A54B-FF3D-47D9-A049-00D5F9536B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52670" y="5159171"/>
            <a:ext cx="914400" cy="914400"/>
          </a:xfrm>
          <a:prstGeom prst="rect">
            <a:avLst/>
          </a:prstGeom>
        </p:spPr>
      </p:pic>
      <p:pic>
        <p:nvPicPr>
          <p:cNvPr id="17" name="Graphic 16" descr="Play with solid fill">
            <a:extLst>
              <a:ext uri="{FF2B5EF4-FFF2-40B4-BE49-F238E27FC236}">
                <a16:creationId xmlns:a16="http://schemas.microsoft.com/office/drawing/2014/main" id="{62625877-41E0-B0B0-70A7-709102C713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8" name="Graphic 17" descr="Play with solid fill">
            <a:extLst>
              <a:ext uri="{FF2B5EF4-FFF2-40B4-BE49-F238E27FC236}">
                <a16:creationId xmlns:a16="http://schemas.microsoft.com/office/drawing/2014/main" id="{F5365D7B-1303-9405-19AF-03BCFAE179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68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Use RAII in your data structures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27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Don’t leak resources …</a:t>
            </a:r>
          </a:p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use RAII!</a:t>
            </a:r>
            <a:endParaRPr lang="en-GB" sz="2400" dirty="0">
              <a:latin typeface="Arial" pitchFamily="34"/>
              <a:cs typeface="Arial" pitchFamily="34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ADF4B38-CDA1-C515-50F6-D9D3B2086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9284" y="1068489"/>
            <a:ext cx="5210902" cy="389626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A637A47-EB3D-D1DC-F206-677D1D9B35F1}"/>
              </a:ext>
            </a:extLst>
          </p:cNvPr>
          <p:cNvSpPr txBox="1"/>
          <p:nvPr/>
        </p:nvSpPr>
        <p:spPr>
          <a:xfrm>
            <a:off x="4239284" y="5007076"/>
            <a:ext cx="5146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solidFill>
                  <a:srgbClr val="546E7A"/>
                </a:solidFill>
                <a:effectLst/>
                <a:latin typeface="Inter"/>
              </a:rPr>
              <a:t>Horst Fuchs | </a:t>
            </a:r>
            <a:r>
              <a:rPr lang="en-GB" b="0" i="0" dirty="0" err="1">
                <a:solidFill>
                  <a:srgbClr val="546E7A"/>
                </a:solidFill>
                <a:effectLst/>
                <a:latin typeface="Inter"/>
              </a:rPr>
              <a:t>foto</a:t>
            </a:r>
            <a:r>
              <a:rPr lang="en-GB" b="0" i="0" dirty="0">
                <a:solidFill>
                  <a:srgbClr val="546E7A"/>
                </a:solidFill>
                <a:effectLst/>
                <a:latin typeface="Inter"/>
              </a:rPr>
              <a:t>: </a:t>
            </a:r>
            <a:r>
              <a:rPr lang="en-GB" b="0" i="0" dirty="0" err="1">
                <a:solidFill>
                  <a:srgbClr val="546E7A"/>
                </a:solidFill>
                <a:effectLst/>
                <a:latin typeface="Inter"/>
              </a:rPr>
              <a:t>Slavomír</a:t>
            </a:r>
            <a:r>
              <a:rPr lang="en-GB" b="0" i="0" dirty="0">
                <a:solidFill>
                  <a:srgbClr val="546E7A"/>
                </a:solidFill>
                <a:effectLst/>
                <a:latin typeface="Inter"/>
              </a:rPr>
              <a:t> </a:t>
            </a:r>
            <a:r>
              <a:rPr lang="en-GB" b="0" i="0" dirty="0" err="1">
                <a:solidFill>
                  <a:srgbClr val="546E7A"/>
                </a:solidFill>
                <a:effectLst/>
                <a:latin typeface="Inter"/>
              </a:rPr>
              <a:t>Kubeš</a:t>
            </a:r>
            <a:r>
              <a:rPr lang="en-GB" b="0" i="0" dirty="0">
                <a:solidFill>
                  <a:srgbClr val="546E7A"/>
                </a:solidFill>
                <a:effectLst/>
                <a:latin typeface="Inter"/>
              </a:rPr>
              <a:t>, </a:t>
            </a:r>
            <a:r>
              <a:rPr lang="en-GB" b="0" i="0" u="none" strike="noStrike" dirty="0">
                <a:solidFill>
                  <a:srgbClr val="546E7A"/>
                </a:solidFill>
                <a:effectLst/>
                <a:latin typeface="Inter"/>
                <a:hlinkClick r:id="rId3"/>
              </a:rPr>
              <a:t>MF DNES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841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3) </a:t>
            </a:r>
            <a:r>
              <a:rPr lang="en-US" sz="4000" dirty="0" err="1"/>
              <a:t>Doxygen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70316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Doxygen</a:t>
            </a:r>
            <a:r>
              <a:rPr lang="en-US" dirty="0"/>
              <a:t> is a tool for generating documentation from sources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29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You provide config file 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+ special comment blocks in your code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+ manual pages 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-&gt; then you generate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972ECEF-2F37-E0C4-9402-6E43EB14B6A9}"/>
              </a:ext>
            </a:extLst>
          </p:cNvPr>
          <p:cNvSpPr/>
          <p:nvPr/>
        </p:nvSpPr>
        <p:spPr>
          <a:xfrm>
            <a:off x="6519737" y="1088418"/>
            <a:ext cx="5300794" cy="1170382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To see, what is possible with </a:t>
            </a:r>
            <a:r>
              <a:rPr lang="en-US" sz="2000" dirty="0" err="1">
                <a:latin typeface="Arial" pitchFamily="34"/>
                <a:cs typeface="Arial" pitchFamily="34"/>
              </a:rPr>
              <a:t>doxygen</a:t>
            </a:r>
            <a:r>
              <a:rPr lang="en-US" sz="2000" dirty="0">
                <a:latin typeface="Arial" pitchFamily="34"/>
                <a:cs typeface="Arial" pitchFamily="34"/>
              </a:rPr>
              <a:t>, see https://doc.magnum.graphics/magnum/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A2E9AAC-7904-F12B-B0B0-34B5410454DB}"/>
              </a:ext>
            </a:extLst>
          </p:cNvPr>
          <p:cNvSpPr/>
          <p:nvPr/>
        </p:nvSpPr>
        <p:spPr>
          <a:xfrm>
            <a:off x="9534616" y="3715238"/>
            <a:ext cx="2382743" cy="723597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Alternative is </a:t>
            </a:r>
            <a:r>
              <a:rPr lang="cs-CZ" sz="2000" b="1" i="0" dirty="0" err="1">
                <a:effectLst/>
                <a:latin typeface="Söhne"/>
              </a:rPr>
              <a:t>Sphinx</a:t>
            </a:r>
            <a:endParaRPr lang="en-US" sz="2000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06844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The starting code</a:t>
            </a:r>
            <a:r>
              <a:rPr lang="en-GB" dirty="0"/>
              <a:t> in public GitLab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https://gitlab.mff.cuni.cz/teaching/nprg041/mejzlik/labs-cpp-pub</a:t>
            </a:r>
          </a:p>
        </p:txBody>
      </p:sp>
    </p:spTree>
    <p:extLst>
      <p:ext uri="{BB962C8B-B14F-4D97-AF65-F5344CB8AC3E}">
        <p14:creationId xmlns:p14="http://schemas.microsoft.com/office/powerpoint/2010/main" val="9706748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Example for a function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30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06759D-7396-1063-D59B-F397A0C4721B}"/>
              </a:ext>
            </a:extLst>
          </p:cNvPr>
          <p:cNvSpPr txBox="1"/>
          <p:nvPr/>
        </p:nvSpPr>
        <p:spPr>
          <a:xfrm>
            <a:off x="371469" y="960670"/>
            <a:ext cx="10969910" cy="4893647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/**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 </a:t>
            </a:r>
            <a:r>
              <a:rPr lang="en-US" sz="1200" dirty="0">
                <a:solidFill>
                  <a:srgbClr val="569CD6"/>
                </a:solidFill>
                <a:latin typeface="Consolas" panose="020B0609020204030204" pitchFamily="49" charset="0"/>
              </a:rPr>
              <a:t>@brief</a:t>
            </a:r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 Calculates the area of a rectangle.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 This function takes the width and height of a rectangle and calculates its area. It demonstrates basic arithmetic operations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 and is an example of how to use </a:t>
            </a:r>
            <a:r>
              <a:rPr lang="en-US" sz="1200" dirty="0" err="1">
                <a:solidFill>
                  <a:srgbClr val="6A9955"/>
                </a:solidFill>
                <a:latin typeface="Consolas" panose="020B0609020204030204" pitchFamily="49" charset="0"/>
              </a:rPr>
              <a:t>Doxygen</a:t>
            </a:r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 tags for documenting a function.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 </a:t>
            </a:r>
            <a:r>
              <a:rPr lang="en-US" sz="1200" dirty="0">
                <a:solidFill>
                  <a:srgbClr val="569CD6"/>
                </a:solidFill>
                <a:latin typeface="Consolas" panose="020B0609020204030204" pitchFamily="49" charset="0"/>
              </a:rPr>
              <a:t>@param</a:t>
            </a:r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9CDCFE"/>
                </a:solidFill>
                <a:latin typeface="Consolas" panose="020B0609020204030204" pitchFamily="49" charset="0"/>
              </a:rPr>
              <a:t>width</a:t>
            </a:r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 The width of the rectangle. Must be non-negative.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 </a:t>
            </a:r>
            <a:r>
              <a:rPr lang="en-US" sz="1200" dirty="0">
                <a:solidFill>
                  <a:srgbClr val="569CD6"/>
                </a:solidFill>
                <a:latin typeface="Consolas" panose="020B0609020204030204" pitchFamily="49" charset="0"/>
              </a:rPr>
              <a:t>@param</a:t>
            </a:r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9CDCFE"/>
                </a:solidFill>
                <a:latin typeface="Consolas" panose="020B0609020204030204" pitchFamily="49" charset="0"/>
              </a:rPr>
              <a:t>height</a:t>
            </a:r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 The height of the rectangle. Must be non-negative.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 </a:t>
            </a:r>
            <a:r>
              <a:rPr lang="en-US" sz="1200" dirty="0">
                <a:solidFill>
                  <a:srgbClr val="569CD6"/>
                </a:solidFill>
                <a:latin typeface="Consolas" panose="020B0609020204030204" pitchFamily="49" charset="0"/>
              </a:rPr>
              <a:t>@return</a:t>
            </a:r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 The area of the rectangle. Returns 0 if either width or height is non-positive.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 </a:t>
            </a:r>
            <a:r>
              <a:rPr lang="en-US" sz="1200" dirty="0">
                <a:solidFill>
                  <a:srgbClr val="569CD6"/>
                </a:solidFill>
                <a:latin typeface="Consolas" panose="020B0609020204030204" pitchFamily="49" charset="0"/>
              </a:rPr>
              <a:t>@see</a:t>
            </a:r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6A9955"/>
                </a:solidFill>
                <a:latin typeface="Consolas" panose="020B0609020204030204" pitchFamily="49" charset="0"/>
              </a:rPr>
              <a:t>getPerimeter</a:t>
            </a:r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() for calculating the perimeter of a rectangle.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 </a:t>
            </a:r>
            <a:r>
              <a:rPr lang="en-US" sz="1200" dirty="0">
                <a:solidFill>
                  <a:srgbClr val="569CD6"/>
                </a:solidFill>
                <a:latin typeface="Consolas" panose="020B0609020204030204" pitchFamily="49" charset="0"/>
              </a:rPr>
              <a:t>@ref</a:t>
            </a:r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6A9955"/>
                </a:solidFill>
                <a:latin typeface="Consolas" panose="020B0609020204030204" pitchFamily="49" charset="0"/>
              </a:rPr>
              <a:t>SomeOtherFunction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 </a:t>
            </a:r>
            <a:r>
              <a:rPr lang="en-US" sz="1200" dirty="0">
                <a:solidFill>
                  <a:srgbClr val="569CD6"/>
                </a:solidFill>
                <a:latin typeface="Consolas" panose="020B0609020204030204" pitchFamily="49" charset="0"/>
              </a:rPr>
              <a:t>@note</a:t>
            </a:r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 The function does not check for integer overflow in its calculations.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 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 </a:t>
            </a:r>
            <a:r>
              <a:rPr lang="en-US" sz="1200" dirty="0">
                <a:solidFill>
                  <a:srgbClr val="569CD6"/>
                </a:solidFill>
                <a:latin typeface="Consolas" panose="020B0609020204030204" pitchFamily="49" charset="0"/>
              </a:rPr>
              <a:t>@warning</a:t>
            </a:r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 Ensure that width and height are non-negative to avoid unexpected results.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 Example usage: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 </a:t>
            </a:r>
            <a:r>
              <a:rPr lang="en-US" sz="1200" dirty="0">
                <a:solidFill>
                  <a:srgbClr val="569CD6"/>
                </a:solidFill>
                <a:latin typeface="Consolas" panose="020B0609020204030204" pitchFamily="49" charset="0"/>
              </a:rPr>
              <a:t>@code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 double area = </a:t>
            </a:r>
            <a:r>
              <a:rPr lang="en-US" sz="1200" dirty="0" err="1">
                <a:solidFill>
                  <a:srgbClr val="6A9955"/>
                </a:solidFill>
                <a:latin typeface="Consolas" panose="020B0609020204030204" pitchFamily="49" charset="0"/>
              </a:rPr>
              <a:t>calculateRectangleArea</a:t>
            </a:r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(5.0, 10.0);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 std::</a:t>
            </a:r>
            <a:r>
              <a:rPr lang="en-US" sz="1200" dirty="0" err="1">
                <a:solidFill>
                  <a:srgbClr val="6A9955"/>
                </a:solidFill>
                <a:latin typeface="Consolas" panose="020B0609020204030204" pitchFamily="49" charset="0"/>
              </a:rPr>
              <a:t>cout</a:t>
            </a:r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 &lt;&lt; "Area: " &lt;&lt; area &lt;&lt; std::</a:t>
            </a:r>
            <a:r>
              <a:rPr lang="en-US" sz="1200" dirty="0" err="1">
                <a:solidFill>
                  <a:srgbClr val="6A9955"/>
                </a:solidFill>
                <a:latin typeface="Consolas" panose="020B0609020204030204" pitchFamily="49" charset="0"/>
              </a:rPr>
              <a:t>endl</a:t>
            </a:r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;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 </a:t>
            </a:r>
            <a:r>
              <a:rPr lang="en-US" sz="1200" dirty="0">
                <a:solidFill>
                  <a:srgbClr val="569CD6"/>
                </a:solidFill>
                <a:latin typeface="Consolas" panose="020B0609020204030204" pitchFamily="49" charset="0"/>
              </a:rPr>
              <a:t>@endcode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6A9955"/>
                </a:solidFill>
                <a:latin typeface="Consolas" panose="020B0609020204030204" pitchFamily="49" charset="0"/>
              </a:rPr>
              <a:t> */</a:t>
            </a:r>
            <a:endParaRPr lang="en-US" sz="1200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569CD6"/>
                </a:solidFill>
                <a:latin typeface="Consolas" panose="020B0609020204030204" pitchFamily="49" charset="0"/>
              </a:rPr>
              <a:t>double</a:t>
            </a:r>
            <a:r>
              <a:rPr lang="en-US" sz="1200" dirty="0">
                <a:solidFill>
                  <a:srgbClr val="CCCCCC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DCDCAA"/>
                </a:solidFill>
                <a:latin typeface="Consolas" panose="020B0609020204030204" pitchFamily="49" charset="0"/>
              </a:rPr>
              <a:t>calculateRectangleArea</a:t>
            </a:r>
            <a:r>
              <a:rPr lang="en-US" sz="1200" dirty="0">
                <a:solidFill>
                  <a:srgbClr val="CCCCCC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569CD6"/>
                </a:solidFill>
                <a:latin typeface="Consolas" panose="020B0609020204030204" pitchFamily="49" charset="0"/>
              </a:rPr>
              <a:t>double</a:t>
            </a:r>
            <a:r>
              <a:rPr lang="en-US" sz="1200" dirty="0">
                <a:solidFill>
                  <a:srgbClr val="CCCCCC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9CDCFE"/>
                </a:solidFill>
                <a:latin typeface="Consolas" panose="020B0609020204030204" pitchFamily="49" charset="0"/>
              </a:rPr>
              <a:t>width</a:t>
            </a:r>
            <a:r>
              <a:rPr lang="en-US" sz="1200" dirty="0">
                <a:solidFill>
                  <a:srgbClr val="CCCCCC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>
                <a:solidFill>
                  <a:srgbClr val="569CD6"/>
                </a:solidFill>
                <a:latin typeface="Consolas" panose="020B0609020204030204" pitchFamily="49" charset="0"/>
              </a:rPr>
              <a:t>double</a:t>
            </a:r>
            <a:r>
              <a:rPr lang="en-US" sz="1200" dirty="0">
                <a:solidFill>
                  <a:srgbClr val="CCCCCC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9CDCFE"/>
                </a:solidFill>
                <a:latin typeface="Consolas" panose="020B0609020204030204" pitchFamily="49" charset="0"/>
              </a:rPr>
              <a:t>height</a:t>
            </a:r>
            <a:r>
              <a:rPr lang="en-US" sz="1200" dirty="0">
                <a:solidFill>
                  <a:srgbClr val="CCCCCC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200" dirty="0">
                <a:solidFill>
                  <a:srgbClr val="CCCCCC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C586C0"/>
                </a:solidFill>
                <a:latin typeface="Consolas" panose="020B0609020204030204" pitchFamily="49" charset="0"/>
              </a:rPr>
              <a:t>return</a:t>
            </a:r>
            <a:r>
              <a:rPr lang="en-US" sz="1200" dirty="0">
                <a:solidFill>
                  <a:srgbClr val="CCCCCC"/>
                </a:solidFill>
                <a:latin typeface="Consolas" panose="020B0609020204030204" pitchFamily="49" charset="0"/>
              </a:rPr>
              <a:t> width </a:t>
            </a:r>
            <a:r>
              <a:rPr lang="en-US" sz="1200" dirty="0">
                <a:solidFill>
                  <a:srgbClr val="D4D4D4"/>
                </a:solidFill>
                <a:latin typeface="Consolas" panose="020B0609020204030204" pitchFamily="49" charset="0"/>
              </a:rPr>
              <a:t>*</a:t>
            </a:r>
            <a:r>
              <a:rPr lang="en-US" sz="1200" dirty="0">
                <a:solidFill>
                  <a:srgbClr val="CCCCCC"/>
                </a:solidFill>
                <a:latin typeface="Consolas" panose="020B0609020204030204" pitchFamily="49" charset="0"/>
              </a:rPr>
              <a:t> height;</a:t>
            </a:r>
          </a:p>
          <a:p>
            <a:r>
              <a:rPr lang="en-US" sz="1200" dirty="0">
                <a:solidFill>
                  <a:srgbClr val="CCCCCC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311213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Example for a class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31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06759D-7396-1063-D59B-F397A0C4721B}"/>
              </a:ext>
            </a:extLst>
          </p:cNvPr>
          <p:cNvSpPr txBox="1"/>
          <p:nvPr/>
        </p:nvSpPr>
        <p:spPr>
          <a:xfrm>
            <a:off x="371469" y="960670"/>
            <a:ext cx="10969910" cy="3970318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/**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@class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ExampleClass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@brief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A brief description of the </a:t>
            </a:r>
            <a:r>
              <a:rPr lang="en-US" sz="12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ExampleClass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.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This class serves as an example of how to use </a:t>
            </a:r>
            <a:r>
              <a:rPr lang="en-US" sz="12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Doxygen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for documenting a C++ class.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It includes examples of tagging members, constructors, and methods.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@author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John Doe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@version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1.0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@date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2023-12-04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Example usage: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@code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ExampleClass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example;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example.doSomething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();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@endcode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@note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This class is part of the </a:t>
            </a:r>
            <a:r>
              <a:rPr lang="en-US" sz="12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Doxygen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documentation example.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@see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SomeOtherClass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*/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ExampleClass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{}</a:t>
            </a:r>
          </a:p>
        </p:txBody>
      </p:sp>
    </p:spTree>
    <p:extLst>
      <p:ext uri="{BB962C8B-B14F-4D97-AF65-F5344CB8AC3E}">
        <p14:creationId xmlns:p14="http://schemas.microsoft.com/office/powerpoint/2010/main" val="23531662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Example for a file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06759D-7396-1063-D59B-F397A0C4721B}"/>
              </a:ext>
            </a:extLst>
          </p:cNvPr>
          <p:cNvSpPr txBox="1"/>
          <p:nvPr/>
        </p:nvSpPr>
        <p:spPr>
          <a:xfrm>
            <a:off x="371469" y="960670"/>
            <a:ext cx="10969910" cy="3970318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/**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@file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ExampleFile.h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@brief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Brief description of the file.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Detailed description of what this file contains, its purpose in the project, and how it should be used. 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This could include information about the classes, functions, variables, or any other entities defined in this file.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@author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John Doe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@version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1.0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@date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2023-12-04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@note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Additional notes about the file.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@warning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Any warnings related to the file.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Example usage (if applicable):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@code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#include "</a:t>
            </a:r>
            <a:r>
              <a:rPr lang="en-US" sz="12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ExampleFile.h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"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// Example usage of the file's contents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@endcode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@see</a:t>
            </a: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Related files or modules.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*/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0541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Doxygen</a:t>
            </a:r>
            <a:r>
              <a:rPr lang="en-US" dirty="0"/>
              <a:t> is a tool for generating documentation from sources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33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  <a:hlinkClick r:id="rId2"/>
              </a:rPr>
              <a:t>https://www.doxygen.nl/download.html</a:t>
            </a:r>
            <a:endParaRPr lang="en-US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Comment your code according to: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  <a:hlinkClick r:id="rId3"/>
              </a:rPr>
              <a:t>https://www.doxygen.nl/manual/docblocks.html#docexamples</a:t>
            </a:r>
            <a:r>
              <a:rPr lang="en-US" sz="2000" dirty="0">
                <a:latin typeface="Arial" pitchFamily="34"/>
                <a:cs typeface="Arial" pitchFamily="34"/>
              </a:rPr>
              <a:t>			</a:t>
            </a:r>
          </a:p>
          <a:p>
            <a:pPr>
              <a:buSzPct val="100000"/>
            </a:pPr>
            <a:r>
              <a:rPr lang="en-US" sz="2400" dirty="0" err="1">
                <a:latin typeface="Arial" pitchFamily="34"/>
                <a:cs typeface="Arial" pitchFamily="34"/>
              </a:rPr>
              <a:t>doxygen</a:t>
            </a:r>
            <a:r>
              <a:rPr lang="en-US" sz="2400" dirty="0">
                <a:latin typeface="Arial" pitchFamily="34"/>
                <a:cs typeface="Arial" pitchFamily="34"/>
              </a:rPr>
              <a:t> &lt;config-file&gt;</a:t>
            </a:r>
          </a:p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To generate new config file:</a:t>
            </a:r>
          </a:p>
          <a:p>
            <a:pPr lvl="1">
              <a:buSzPct val="100000"/>
            </a:pPr>
            <a:r>
              <a:rPr lang="en-US" sz="2000" dirty="0" err="1">
                <a:latin typeface="Arial" pitchFamily="34"/>
                <a:cs typeface="Arial" pitchFamily="34"/>
              </a:rPr>
              <a:t>doxygen</a:t>
            </a:r>
            <a:r>
              <a:rPr lang="en-US" sz="2000" dirty="0">
                <a:latin typeface="Arial" pitchFamily="34"/>
                <a:cs typeface="Arial" pitchFamily="34"/>
              </a:rPr>
              <a:t> –g &lt;config-file&gt;,</a:t>
            </a:r>
          </a:p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29BFC27F-FD33-1B23-4676-01C7BB5E733C}"/>
              </a:ext>
            </a:extLst>
          </p:cNvPr>
          <p:cNvSpPr/>
          <p:nvPr/>
        </p:nvSpPr>
        <p:spPr>
          <a:xfrm>
            <a:off x="476250" y="5498594"/>
            <a:ext cx="1371600" cy="648391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demo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3796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4) (N)RVO</a:t>
            </a:r>
          </a:p>
        </p:txBody>
      </p:sp>
    </p:spTree>
    <p:extLst>
      <p:ext uri="{BB962C8B-B14F-4D97-AF65-F5344CB8AC3E}">
        <p14:creationId xmlns:p14="http://schemas.microsoft.com/office/powerpoint/2010/main" val="8540969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Return value </a:t>
            </a:r>
            <a:r>
              <a:rPr lang="en-US" dirty="0" err="1"/>
              <a:t>optimisation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Why you should not always write `std::move`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a compiler </a:t>
            </a:r>
            <a:r>
              <a:rPr lang="en-US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optimization technique </a:t>
            </a:r>
            <a:r>
              <a:rPr lang="en-US" sz="2400" dirty="0">
                <a:latin typeface="Arial" pitchFamily="34"/>
                <a:cs typeface="Arial" pitchFamily="34"/>
              </a:rPr>
              <a:t>that </a:t>
            </a:r>
            <a:r>
              <a:rPr lang="en-US" sz="2400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eliminates the creation and copying </a:t>
            </a:r>
            <a:r>
              <a:rPr lang="en-US" sz="2400" dirty="0">
                <a:latin typeface="Arial" pitchFamily="34"/>
                <a:cs typeface="Arial" pitchFamily="34"/>
              </a:rPr>
              <a:t>of temporary objects during the return of a value from a function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the RVO to be applied, the returned object has to be constructed on a return statement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RVO constructs the object directly in the memory where `t` is placed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A5A601-D35B-C317-2E0A-735E12767311}"/>
              </a:ext>
            </a:extLst>
          </p:cNvPr>
          <p:cNvSpPr txBox="1"/>
          <p:nvPr/>
        </p:nvSpPr>
        <p:spPr>
          <a:xfrm>
            <a:off x="2197038" y="3422840"/>
            <a:ext cx="5390370" cy="2585323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dirty="0">
                <a:solidFill>
                  <a:srgbClr val="4EC9B0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DCDCAA"/>
                </a:solidFill>
                <a:latin typeface="Consolas" panose="020B0609020204030204" pitchFamily="49" charset="0"/>
              </a:rPr>
              <a:t>f</a:t>
            </a:r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C586C0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 (....) {</a:t>
            </a:r>
          </a:p>
          <a:p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C586C0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DCDCAA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(....);</a:t>
            </a:r>
          </a:p>
          <a:p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    } </a:t>
            </a:r>
            <a:r>
              <a:rPr lang="en-US" dirty="0">
                <a:solidFill>
                  <a:srgbClr val="C586C0"/>
                </a:solidFill>
                <a:latin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C586C0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DCDCAA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(....);</a:t>
            </a:r>
          </a:p>
          <a:p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    }</a:t>
            </a:r>
          </a:p>
          <a:p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// ...</a:t>
            </a:r>
            <a:b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T </a:t>
            </a:r>
            <a:r>
              <a:rPr lang="en-US" dirty="0" err="1">
                <a:solidFill>
                  <a:srgbClr val="CCCCCC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DCDCAA"/>
                </a:solidFill>
                <a:latin typeface="Consolas" panose="020B0609020204030204" pitchFamily="49" charset="0"/>
              </a:rPr>
              <a:t>f</a:t>
            </a:r>
            <a:r>
              <a:rPr lang="en-US" dirty="0">
                <a:solidFill>
                  <a:srgbClr val="CCCCCC"/>
                </a:solidFill>
                <a:latin typeface="Consolas" panose="020B0609020204030204" pitchFamily="49" charset="0"/>
              </a:rPr>
              <a:t>();</a:t>
            </a:r>
          </a:p>
        </p:txBody>
      </p:sp>
      <p:sp>
        <p:nvSpPr>
          <p:cNvPr id="9" name="AutoShape 372">
            <a:extLst>
              <a:ext uri="{FF2B5EF4-FFF2-40B4-BE49-F238E27FC236}">
                <a16:creationId xmlns:a16="http://schemas.microsoft.com/office/drawing/2014/main" id="{CCD9BCE4-14E5-894B-32D1-3CF12DCC7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7585" y="3788039"/>
            <a:ext cx="2313630" cy="330955"/>
          </a:xfrm>
          <a:prstGeom prst="wedgeRoundRectCallout">
            <a:avLst>
              <a:gd name="adj1" fmla="val -103600"/>
              <a:gd name="adj2" fmla="val 30356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One </a:t>
            </a:r>
            <a:r>
              <a:rPr lang="en-US" sz="1600" dirty="0" err="1">
                <a:solidFill>
                  <a:schemeClr val="bg1"/>
                </a:solidFill>
              </a:rPr>
              <a:t>tmp</a:t>
            </a:r>
            <a:r>
              <a:rPr lang="en-US" sz="1600" dirty="0">
                <a:solidFill>
                  <a:schemeClr val="bg1"/>
                </a:solidFill>
              </a:rPr>
              <a:t> copy</a:t>
            </a:r>
          </a:p>
        </p:txBody>
      </p:sp>
      <p:sp>
        <p:nvSpPr>
          <p:cNvPr id="10" name="AutoShape 372">
            <a:extLst>
              <a:ext uri="{FF2B5EF4-FFF2-40B4-BE49-F238E27FC236}">
                <a16:creationId xmlns:a16="http://schemas.microsoft.com/office/drawing/2014/main" id="{39403D58-5B16-B188-23D6-6DF90C653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3777" y="4318715"/>
            <a:ext cx="3282993" cy="330955"/>
          </a:xfrm>
          <a:prstGeom prst="wedgeRoundRectCallout">
            <a:avLst>
              <a:gd name="adj1" fmla="val -111577"/>
              <a:gd name="adj2" fmla="val -78640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The second copy for returning</a:t>
            </a:r>
          </a:p>
        </p:txBody>
      </p:sp>
      <p:sp>
        <p:nvSpPr>
          <p:cNvPr id="11" name="AutoShape 372">
            <a:extLst>
              <a:ext uri="{FF2B5EF4-FFF2-40B4-BE49-F238E27FC236}">
                <a16:creationId xmlns:a16="http://schemas.microsoft.com/office/drawing/2014/main" id="{4CB91A32-B005-EE8B-FFE2-A372D0FBE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8555" y="6071141"/>
            <a:ext cx="3282993" cy="330955"/>
          </a:xfrm>
          <a:prstGeom prst="wedgeRoundRectCallout">
            <a:avLst>
              <a:gd name="adj1" fmla="val -111577"/>
              <a:gd name="adj2" fmla="val -78640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The third one</a:t>
            </a:r>
          </a:p>
        </p:txBody>
      </p:sp>
      <p:pic>
        <p:nvPicPr>
          <p:cNvPr id="12" name="Graphic 11" descr="Play with solid fill">
            <a:extLst>
              <a:ext uri="{FF2B5EF4-FFF2-40B4-BE49-F238E27FC236}">
                <a16:creationId xmlns:a16="http://schemas.microsoft.com/office/drawing/2014/main" id="{9E0D2EF6-4C50-FE8B-3F63-32A33FE850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3" name="Graphic 12" descr="Play with solid fill">
            <a:extLst>
              <a:ext uri="{FF2B5EF4-FFF2-40B4-BE49-F238E27FC236}">
                <a16:creationId xmlns:a16="http://schemas.microsoft.com/office/drawing/2014/main" id="{175F86EC-16A8-E19B-1EBE-52759272B2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4519952-FDCD-F360-D81E-12A69F30599E}"/>
              </a:ext>
            </a:extLst>
          </p:cNvPr>
          <p:cNvSpPr/>
          <p:nvPr/>
        </p:nvSpPr>
        <p:spPr>
          <a:xfrm>
            <a:off x="8209617" y="253931"/>
            <a:ext cx="2481138" cy="84895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General concept is called copy elision</a:t>
            </a:r>
          </a:p>
        </p:txBody>
      </p:sp>
    </p:spTree>
    <p:extLst>
      <p:ext uri="{BB962C8B-B14F-4D97-AF65-F5344CB8AC3E}">
        <p14:creationId xmlns:p14="http://schemas.microsoft.com/office/powerpoint/2010/main" val="133937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Named return value </a:t>
            </a:r>
            <a:r>
              <a:rPr lang="en-US" dirty="0" err="1"/>
              <a:t>optimisation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it can remove the intermediary objects </a:t>
            </a:r>
            <a:r>
              <a:rPr lang="en-US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even if the returned object has a name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The NRVO requires to return a local named variable</a:t>
            </a:r>
          </a:p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A5A601-D35B-C317-2E0A-735E12767311}"/>
              </a:ext>
            </a:extLst>
          </p:cNvPr>
          <p:cNvSpPr txBox="1"/>
          <p:nvPr/>
        </p:nvSpPr>
        <p:spPr>
          <a:xfrm>
            <a:off x="2197038" y="3422840"/>
            <a:ext cx="5390370" cy="2862322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cs-CZ" dirty="0">
                <a:solidFill>
                  <a:srgbClr val="4EC9B0"/>
                </a:solidFill>
                <a:latin typeface="Consolas" panose="020B0609020204030204" pitchFamily="49" charset="0"/>
              </a:rPr>
              <a:t>T</a:t>
            </a:r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 </a:t>
            </a:r>
            <a:r>
              <a:rPr lang="cs-CZ" dirty="0">
                <a:solidFill>
                  <a:srgbClr val="DCDCAA"/>
                </a:solidFill>
                <a:latin typeface="Consolas" panose="020B0609020204030204" pitchFamily="49" charset="0"/>
              </a:rPr>
              <a:t>f</a:t>
            </a:r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    T </a:t>
            </a:r>
            <a:r>
              <a:rPr lang="cs-CZ" dirty="0">
                <a:solidFill>
                  <a:srgbClr val="DCDCAA"/>
                </a:solidFill>
                <a:latin typeface="Consolas" panose="020B0609020204030204" pitchFamily="49" charset="0"/>
              </a:rPr>
              <a:t>res</a:t>
            </a:r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(....);</a:t>
            </a:r>
          </a:p>
          <a:p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    </a:t>
            </a:r>
            <a:r>
              <a:rPr lang="cs-CZ" dirty="0" err="1">
                <a:solidFill>
                  <a:srgbClr val="C586C0"/>
                </a:solidFill>
                <a:latin typeface="Consolas" panose="020B0609020204030204" pitchFamily="49" charset="0"/>
              </a:rPr>
              <a:t>if</a:t>
            </a:r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 (....) {</a:t>
            </a:r>
          </a:p>
          <a:p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        </a:t>
            </a:r>
            <a:r>
              <a:rPr lang="cs-CZ" dirty="0">
                <a:solidFill>
                  <a:srgbClr val="C586C0"/>
                </a:solidFill>
                <a:latin typeface="Consolas" panose="020B0609020204030204" pitchFamily="49" charset="0"/>
              </a:rPr>
              <a:t>return</a:t>
            </a:r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 res;</a:t>
            </a:r>
          </a:p>
          <a:p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    }</a:t>
            </a:r>
          </a:p>
          <a:p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    ....</a:t>
            </a:r>
          </a:p>
          <a:p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    </a:t>
            </a:r>
            <a:r>
              <a:rPr lang="cs-CZ" dirty="0">
                <a:solidFill>
                  <a:srgbClr val="C586C0"/>
                </a:solidFill>
                <a:latin typeface="Consolas" panose="020B0609020204030204" pitchFamily="49" charset="0"/>
              </a:rPr>
              <a:t>return</a:t>
            </a:r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 res;</a:t>
            </a:r>
          </a:p>
          <a:p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T </a:t>
            </a:r>
            <a:r>
              <a:rPr lang="cs-CZ" dirty="0" err="1">
                <a:solidFill>
                  <a:srgbClr val="CCCCCC"/>
                </a:solidFill>
                <a:latin typeface="Consolas" panose="020B0609020204030204" pitchFamily="49" charset="0"/>
              </a:rPr>
              <a:t>t</a:t>
            </a:r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 </a:t>
            </a:r>
            <a:r>
              <a:rPr lang="cs-CZ" dirty="0">
                <a:solidFill>
                  <a:srgbClr val="D4D4D4"/>
                </a:solidFill>
                <a:latin typeface="Consolas" panose="020B0609020204030204" pitchFamily="49" charset="0"/>
              </a:rPr>
              <a:t>=</a:t>
            </a:r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 </a:t>
            </a:r>
            <a:r>
              <a:rPr lang="cs-CZ" dirty="0">
                <a:solidFill>
                  <a:srgbClr val="DCDCAA"/>
                </a:solidFill>
                <a:latin typeface="Consolas" panose="020B0609020204030204" pitchFamily="49" charset="0"/>
              </a:rPr>
              <a:t>f</a:t>
            </a:r>
            <a:r>
              <a:rPr lang="cs-CZ" dirty="0">
                <a:solidFill>
                  <a:srgbClr val="CCCCCC"/>
                </a:solidFill>
                <a:latin typeface="Consolas" panose="020B0609020204030204" pitchFamily="49" charset="0"/>
              </a:rPr>
              <a:t>();</a:t>
            </a:r>
          </a:p>
        </p:txBody>
      </p:sp>
      <p:sp>
        <p:nvSpPr>
          <p:cNvPr id="9" name="AutoShape 372">
            <a:extLst>
              <a:ext uri="{FF2B5EF4-FFF2-40B4-BE49-F238E27FC236}">
                <a16:creationId xmlns:a16="http://schemas.microsoft.com/office/drawing/2014/main" id="{CCD9BCE4-14E5-894B-32D1-3CF12DCC7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3778" y="3830250"/>
            <a:ext cx="2313630" cy="330955"/>
          </a:xfrm>
          <a:prstGeom prst="wedgeRoundRectCallout">
            <a:avLst>
              <a:gd name="adj1" fmla="val -103600"/>
              <a:gd name="adj2" fmla="val 30356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One constructed copy</a:t>
            </a:r>
          </a:p>
        </p:txBody>
      </p:sp>
      <p:sp>
        <p:nvSpPr>
          <p:cNvPr id="10" name="AutoShape 372">
            <a:extLst>
              <a:ext uri="{FF2B5EF4-FFF2-40B4-BE49-F238E27FC236}">
                <a16:creationId xmlns:a16="http://schemas.microsoft.com/office/drawing/2014/main" id="{39403D58-5B16-B188-23D6-6DF90C653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5921" y="4899570"/>
            <a:ext cx="3282993" cy="330955"/>
          </a:xfrm>
          <a:prstGeom prst="wedgeRoundRectCallout">
            <a:avLst>
              <a:gd name="adj1" fmla="val -111577"/>
              <a:gd name="adj2" fmla="val -78640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The second copy for returning </a:t>
            </a:r>
          </a:p>
        </p:txBody>
      </p:sp>
      <p:sp>
        <p:nvSpPr>
          <p:cNvPr id="11" name="AutoShape 372">
            <a:extLst>
              <a:ext uri="{FF2B5EF4-FFF2-40B4-BE49-F238E27FC236}">
                <a16:creationId xmlns:a16="http://schemas.microsoft.com/office/drawing/2014/main" id="{4CB91A32-B005-EE8B-FFE2-A372D0FBE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4066" y="6313091"/>
            <a:ext cx="3282993" cy="330955"/>
          </a:xfrm>
          <a:prstGeom prst="wedgeRoundRectCallout">
            <a:avLst>
              <a:gd name="adj1" fmla="val -111577"/>
              <a:gd name="adj2" fmla="val -78640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The third one</a:t>
            </a:r>
          </a:p>
        </p:txBody>
      </p:sp>
      <p:pic>
        <p:nvPicPr>
          <p:cNvPr id="12" name="Graphic 11" descr="Play with solid fill">
            <a:extLst>
              <a:ext uri="{FF2B5EF4-FFF2-40B4-BE49-F238E27FC236}">
                <a16:creationId xmlns:a16="http://schemas.microsoft.com/office/drawing/2014/main" id="{9E0D2EF6-4C50-FE8B-3F63-32A33FE850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3" name="Graphic 12" descr="Play with solid fill">
            <a:extLst>
              <a:ext uri="{FF2B5EF4-FFF2-40B4-BE49-F238E27FC236}">
                <a16:creationId xmlns:a16="http://schemas.microsoft.com/office/drawing/2014/main" id="{175F86EC-16A8-E19B-1EBE-52759272B2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AF0972F-3081-FE3E-781B-4816E1C722F0}"/>
              </a:ext>
            </a:extLst>
          </p:cNvPr>
          <p:cNvSpPr/>
          <p:nvPr/>
        </p:nvSpPr>
        <p:spPr>
          <a:xfrm>
            <a:off x="8153403" y="1958430"/>
            <a:ext cx="3512680" cy="1170382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Thus, do not write std::move around returned values.</a:t>
            </a:r>
          </a:p>
        </p:txBody>
      </p:sp>
    </p:spTree>
    <p:extLst>
      <p:ext uri="{BB962C8B-B14F-4D97-AF65-F5344CB8AC3E}">
        <p14:creationId xmlns:p14="http://schemas.microsoft.com/office/powerpoint/2010/main" val="3190514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Task 10</a:t>
            </a:r>
          </a:p>
        </p:txBody>
      </p:sp>
    </p:spTree>
    <p:extLst>
      <p:ext uri="{BB962C8B-B14F-4D97-AF65-F5344CB8AC3E}">
        <p14:creationId xmlns:p14="http://schemas.microsoft.com/office/powerpoint/2010/main" val="21852432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Task 10: Query processor with ranges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38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>
              <a:buSzPct val="100000"/>
              <a:buFont typeface="Arial" pitchFamily="34"/>
            </a:pP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We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will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generate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a database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of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properties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to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buy</a:t>
            </a: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>
              <a:buSzPct val="100000"/>
              <a:buFont typeface="Arial" pitchFamily="34"/>
            </a:pPr>
            <a:r>
              <a:rPr lang="cs-CZ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We'll</a:t>
            </a:r>
            <a:r>
              <a:rPr lang="cs-CZ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use </a:t>
            </a:r>
            <a:r>
              <a:rPr lang="cs-CZ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random</a:t>
            </a:r>
            <a:r>
              <a:rPr lang="cs-CZ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for</a:t>
            </a:r>
            <a:r>
              <a:rPr lang="cs-CZ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that</a:t>
            </a:r>
            <a:r>
              <a:rPr lang="cs-CZ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, </a:t>
            </a:r>
            <a:r>
              <a:rPr lang="cs-CZ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we</a:t>
            </a:r>
            <a:r>
              <a:rPr lang="cs-CZ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will</a:t>
            </a:r>
            <a:r>
              <a:rPr lang="cs-CZ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generate</a:t>
            </a:r>
            <a:r>
              <a:rPr lang="cs-CZ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a </a:t>
            </a:r>
            <a:r>
              <a:rPr lang="cs-CZ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few</a:t>
            </a:r>
            <a:r>
              <a:rPr lang="cs-CZ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thousand</a:t>
            </a:r>
            <a:r>
              <a:rPr lang="cs-CZ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records</a:t>
            </a:r>
            <a:r>
              <a:rPr lang="cs-CZ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and </a:t>
            </a:r>
            <a:r>
              <a:rPr lang="cs-CZ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will</a:t>
            </a:r>
            <a:r>
              <a:rPr lang="cs-CZ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use </a:t>
            </a:r>
            <a:r>
              <a:rPr lang="cs-CZ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algorithms</a:t>
            </a:r>
            <a:r>
              <a:rPr lang="cs-CZ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to do </a:t>
            </a:r>
            <a:r>
              <a:rPr lang="cs-CZ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some</a:t>
            </a:r>
            <a:r>
              <a:rPr lang="cs-CZ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statistics</a:t>
            </a:r>
            <a:r>
              <a:rPr lang="cs-CZ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on </a:t>
            </a:r>
            <a:r>
              <a:rPr lang="cs-CZ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them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cs-CZ" sz="20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</a:t>
            </a:r>
            <a:r>
              <a:rPr lang="cs-CZ" sz="2000" b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attributes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ASCII </a:t>
            </a:r>
            <a:r>
              <a:rPr lang="cs-CZ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en-US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 ASCII string of length [5 - 10]</a:t>
            </a:r>
            <a:endParaRPr lang="cs-CZ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EUR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[100k - 500k]</a:t>
            </a:r>
            <a:endParaRPr lang="cs-CZ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area in m2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[20 - 200]</a:t>
            </a:r>
            <a:endParaRPr lang="cs-CZ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cs-CZ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rooms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[1 - 10]</a:t>
            </a:r>
            <a:endParaRPr lang="cs-CZ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brightness</a:t>
            </a:r>
            <a:r>
              <a:rPr lang="cs-CZ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</a:t>
            </a:r>
            <a:r>
              <a:rPr lang="cs-CZ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floating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point </a:t>
            </a:r>
            <a:r>
              <a:rPr lang="cs-CZ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interval</a:t>
            </a:r>
            <a:r>
              <a:rPr lang="cs-CZ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[0, 1]</a:t>
            </a:r>
            <a:endParaRPr lang="en-US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class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[A, B, C, D, E, F]</a:t>
            </a:r>
            <a:endParaRPr lang="cs-CZ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garage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[true, false]</a:t>
            </a: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a class `Database` that will implement a method 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insert(…)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inserting the property, generate the values using random… try different distributions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find(Int&lt;int&gt; 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price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, Int&lt;int&gt; 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area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, Int&lt;int&gt; 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rooms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, Int&lt;float&gt; 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bright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, </a:t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	Int&lt;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EClass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&gt;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eclass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, bool 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garage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max_res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)</a:t>
            </a:r>
          </a:p>
          <a:p>
            <a:pPr lvl="2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return at most `res` results that match the given query.</a:t>
            </a:r>
          </a:p>
          <a:p>
            <a:pPr lvl="2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`Int&lt;T&gt; represents inclusive interval [from, to] of type T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to avoid manual iteration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4A48970-C5DB-EFF0-C216-757686280056}"/>
              </a:ext>
            </a:extLst>
          </p:cNvPr>
          <p:cNvSpPr/>
          <p:nvPr/>
        </p:nvSpPr>
        <p:spPr>
          <a:xfrm>
            <a:off x="7693846" y="2255699"/>
            <a:ext cx="3512680" cy="1170382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Take the solution from the previous labs and rewrite it with using C++20 ranges</a:t>
            </a:r>
          </a:p>
        </p:txBody>
      </p:sp>
    </p:spTree>
    <p:extLst>
      <p:ext uri="{BB962C8B-B14F-4D97-AF65-F5344CB8AC3E}">
        <p14:creationId xmlns:p14="http://schemas.microsoft.com/office/powerpoint/2010/main" val="38827930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Coding: The approach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39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457200" lvl="1" indent="0">
              <a:buSzPct val="100000"/>
              <a:buNone/>
            </a:pPr>
            <a:endParaRPr lang="en-US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r>
              <a:rPr lang="en-US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Use C++20 ranges as much as possible! Just for educational reasons.</a:t>
            </a:r>
            <a:endParaRPr lang="en-US" sz="24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E14AF95D-A58B-901C-070B-98EA9F1ADF2C}"/>
              </a:ext>
            </a:extLst>
          </p:cNvPr>
          <p:cNvSpPr/>
          <p:nvPr/>
        </p:nvSpPr>
        <p:spPr>
          <a:xfrm>
            <a:off x="476250" y="5498594"/>
            <a:ext cx="1371600" cy="648391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92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0) Previously in the labs</a:t>
            </a:r>
          </a:p>
        </p:txBody>
      </p:sp>
    </p:spTree>
    <p:extLst>
      <p:ext uri="{BB962C8B-B14F-4D97-AF65-F5344CB8AC3E}">
        <p14:creationId xmlns:p14="http://schemas.microsoft.com/office/powerpoint/2010/main" val="39587467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Wrapping it up…</a:t>
            </a:r>
          </a:p>
        </p:txBody>
      </p:sp>
    </p:spTree>
    <p:extLst>
      <p:ext uri="{BB962C8B-B14F-4D97-AF65-F5344CB8AC3E}">
        <p14:creationId xmlns:p14="http://schemas.microsoft.com/office/powerpoint/2010/main" val="31457938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ReCodex</a:t>
            </a:r>
            <a:r>
              <a:rPr lang="cs-CZ" dirty="0"/>
              <a:t> </a:t>
            </a:r>
            <a:r>
              <a:rPr lang="cs-CZ" dirty="0" err="1"/>
              <a:t>assignment</a:t>
            </a:r>
            <a:r>
              <a:rPr lang="cs-CZ" dirty="0"/>
              <a:t> </a:t>
            </a:r>
            <a:r>
              <a:rPr lang="en-US" dirty="0"/>
              <a:t>will be up this week</a:t>
            </a:r>
            <a:r>
              <a:rPr lang="cs-CZ" dirty="0"/>
              <a:t>!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41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>
              <a:buSzPct val="100000"/>
              <a:buFont typeface="Arial" pitchFamily="34"/>
            </a:pPr>
            <a:r>
              <a:rPr lang="cs-CZ" sz="2400" b="1" dirty="0" err="1">
                <a:solidFill>
                  <a:srgbClr val="FF0000"/>
                </a:solidFill>
                <a:latin typeface="Arial" pitchFamily="34"/>
                <a:cs typeface="Arial" pitchFamily="34"/>
              </a:rPr>
              <a:t>You</a:t>
            </a:r>
            <a:r>
              <a:rPr lang="cs-CZ" sz="2400" b="1" dirty="0">
                <a:solidFill>
                  <a:srgbClr val="FF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latin typeface="Arial" pitchFamily="34"/>
                <a:cs typeface="Arial" pitchFamily="34"/>
              </a:rPr>
              <a:t>need</a:t>
            </a:r>
            <a:r>
              <a:rPr lang="cs-CZ" sz="2400" b="1" dirty="0">
                <a:solidFill>
                  <a:srgbClr val="FF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latin typeface="Arial" pitchFamily="34"/>
                <a:cs typeface="Arial" pitchFamily="34"/>
              </a:rPr>
              <a:t>this</a:t>
            </a:r>
            <a:r>
              <a:rPr lang="cs-CZ" sz="2400" b="1" dirty="0">
                <a:solidFill>
                  <a:srgbClr val="FF0000"/>
                </a:solidFill>
                <a:latin typeface="Arial" pitchFamily="34"/>
                <a:cs typeface="Arial" pitchFamily="34"/>
              </a:rPr>
              <a:t> to </a:t>
            </a:r>
            <a:r>
              <a:rPr lang="cs-CZ" sz="2400" b="1" dirty="0" err="1">
                <a:solidFill>
                  <a:srgbClr val="FF0000"/>
                </a:solidFill>
                <a:latin typeface="Arial" pitchFamily="34"/>
                <a:cs typeface="Arial" pitchFamily="34"/>
              </a:rPr>
              <a:t>pass</a:t>
            </a:r>
            <a:r>
              <a:rPr lang="cs-CZ" sz="2400" b="1" dirty="0">
                <a:solidFill>
                  <a:srgbClr val="FF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latin typeface="Arial" pitchFamily="34"/>
                <a:cs typeface="Arial" pitchFamily="34"/>
              </a:rPr>
              <a:t>the</a:t>
            </a:r>
            <a:r>
              <a:rPr lang="cs-CZ" sz="2400" b="1" dirty="0">
                <a:solidFill>
                  <a:srgbClr val="FF0000"/>
                </a:solidFill>
                <a:latin typeface="Arial" pitchFamily="34"/>
                <a:cs typeface="Arial" pitchFamily="34"/>
              </a:rPr>
              <a:t> term test 8. 1. 2024!</a:t>
            </a:r>
            <a:endParaRPr lang="en-US" b="1" dirty="0">
              <a:solidFill>
                <a:srgbClr val="FF0000"/>
              </a:solidFill>
              <a:latin typeface="Arial" pitchFamily="34"/>
              <a:cs typeface="Arial" pitchFamily="34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this assignment with extensions in mind! It will save you time during the test!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Fantasy battle simulator!</a:t>
            </a:r>
          </a:p>
        </p:txBody>
      </p:sp>
    </p:spTree>
    <p:extLst>
      <p:ext uri="{BB962C8B-B14F-4D97-AF65-F5344CB8AC3E}">
        <p14:creationId xmlns:p14="http://schemas.microsoft.com/office/powerpoint/2010/main" val="14444195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Lab wrap up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42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>
              <a:buSzPct val="100000"/>
              <a:buFont typeface="Arial" pitchFamily="34"/>
            </a:pP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You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should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know</a:t>
            </a:r>
            <a:endParaRPr lang="en-US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what C++20 ranges are and how you can use them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What is the RAII technique and how to use it to write safer code</a:t>
            </a:r>
            <a:endParaRPr lang="cs-CZ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Next lab (the last lab with new stuff):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Intro to templates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How to write a parser</a:t>
            </a:r>
          </a:p>
          <a:p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Doxygen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et al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Your tasks until the next lab: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Task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(24h before, so I can give feedback).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Work on the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ReCodex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homework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056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/>
              <a:t>tasks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cs-CZ" sz="2400" dirty="0" err="1">
                <a:latin typeface="Arial" pitchFamily="34"/>
                <a:cs typeface="Arial" pitchFamily="34"/>
              </a:rPr>
              <a:t>Prefer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using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prepared</a:t>
            </a:r>
            <a:r>
              <a:rPr lang="cs-CZ" sz="2400" dirty="0">
                <a:latin typeface="Arial" pitchFamily="34"/>
                <a:cs typeface="Arial" pitchFamily="34"/>
              </a:rPr>
              <a:t> STD </a:t>
            </a:r>
            <a:r>
              <a:rPr lang="cs-CZ" sz="2400" dirty="0" err="1">
                <a:latin typeface="Arial" pitchFamily="34"/>
                <a:cs typeface="Arial" pitchFamily="34"/>
              </a:rPr>
              <a:t>methods</a:t>
            </a:r>
            <a:r>
              <a:rPr lang="cs-CZ" sz="2400" dirty="0">
                <a:latin typeface="Arial" pitchFamily="34"/>
                <a:cs typeface="Arial" pitchFamily="34"/>
              </a:rPr>
              <a:t> to </a:t>
            </a:r>
            <a:r>
              <a:rPr lang="cs-CZ" sz="2400" dirty="0" err="1">
                <a:latin typeface="Arial" pitchFamily="34"/>
                <a:cs typeface="Arial" pitchFamily="34"/>
              </a:rPr>
              <a:t>doing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things</a:t>
            </a:r>
            <a:r>
              <a:rPr lang="cs-CZ" sz="2400" dirty="0">
                <a:latin typeface="Arial" pitchFamily="34"/>
                <a:cs typeface="Arial" pitchFamily="34"/>
              </a:rPr>
              <a:t> manu</a:t>
            </a:r>
            <a:r>
              <a:rPr lang="en-US" sz="2400" dirty="0">
                <a:latin typeface="Arial" pitchFamily="34"/>
                <a:cs typeface="Arial" pitchFamily="34"/>
              </a:rPr>
              <a:t>al</a:t>
            </a:r>
            <a:r>
              <a:rPr lang="cs-CZ" sz="2400" dirty="0" err="1">
                <a:latin typeface="Arial" pitchFamily="34"/>
                <a:cs typeface="Arial" pitchFamily="34"/>
              </a:rPr>
              <a:t>ly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2000" dirty="0" err="1">
                <a:latin typeface="Arial" pitchFamily="34"/>
                <a:cs typeface="Arial" pitchFamily="34"/>
              </a:rPr>
              <a:t>e.g</a:t>
            </a:r>
            <a:r>
              <a:rPr lang="cs-CZ" sz="2000" dirty="0">
                <a:latin typeface="Arial" pitchFamily="34"/>
                <a:cs typeface="Arial" pitchFamily="34"/>
              </a:rPr>
              <a:t>. </a:t>
            </a:r>
            <a:r>
              <a:rPr lang="cs-CZ" sz="2000" dirty="0" err="1">
                <a:latin typeface="Arial" pitchFamily="34"/>
                <a:cs typeface="Arial" pitchFamily="34"/>
              </a:rPr>
              <a:t>std</a:t>
            </a:r>
            <a:r>
              <a:rPr lang="cs-CZ" sz="2000" dirty="0">
                <a:latin typeface="Arial" pitchFamily="34"/>
                <a:cs typeface="Arial" pitchFamily="34"/>
              </a:rPr>
              <a:t>::</a:t>
            </a:r>
            <a:r>
              <a:rPr lang="cs-CZ" sz="2000" dirty="0" err="1">
                <a:latin typeface="Arial" pitchFamily="34"/>
                <a:cs typeface="Arial" pitchFamily="34"/>
              </a:rPr>
              <a:t>string's</a:t>
            </a:r>
            <a:r>
              <a:rPr lang="cs-CZ" sz="2000" dirty="0">
                <a:latin typeface="Arial" pitchFamily="34"/>
                <a:cs typeface="Arial" pitchFamily="34"/>
              </a:rPr>
              <a:t> `</a:t>
            </a:r>
            <a:r>
              <a:rPr lang="cs-CZ" sz="2000" dirty="0" err="1">
                <a:latin typeface="Arial" pitchFamily="34"/>
                <a:cs typeface="Arial" pitchFamily="34"/>
              </a:rPr>
              <a:t>contains</a:t>
            </a:r>
            <a:r>
              <a:rPr lang="cs-CZ" sz="2000" dirty="0">
                <a:latin typeface="Arial" pitchFamily="34"/>
                <a:cs typeface="Arial" pitchFamily="34"/>
              </a:rPr>
              <a:t>`, `</a:t>
            </a:r>
            <a:r>
              <a:rPr lang="cs-CZ" sz="2000" dirty="0" err="1">
                <a:latin typeface="Arial" pitchFamily="34"/>
                <a:cs typeface="Arial" pitchFamily="34"/>
              </a:rPr>
              <a:t>find</a:t>
            </a:r>
            <a:r>
              <a:rPr lang="cs-CZ" sz="2000" dirty="0">
                <a:latin typeface="Arial" pitchFamily="34"/>
                <a:cs typeface="Arial" pitchFamily="34"/>
              </a:rPr>
              <a:t>` </a:t>
            </a:r>
            <a:r>
              <a:rPr lang="cs-CZ" sz="2000" dirty="0" err="1">
                <a:latin typeface="Arial" pitchFamily="34"/>
                <a:cs typeface="Arial" pitchFamily="34"/>
              </a:rPr>
              <a:t>methods</a:t>
            </a:r>
            <a:endParaRPr lang="cs-CZ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When implementing two logically opposite operators, implement the second one by calling the already implemented one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e.g. implement `operator!=` by calling `not operator==`</a:t>
            </a:r>
          </a:p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In lab 09 I wrote sampling of chars from C-string array</a:t>
            </a:r>
          </a:p>
          <a:p>
            <a:pPr>
              <a:buSzPct val="100000"/>
            </a:pPr>
            <a:endParaRPr lang="en-GB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GB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Beware of C array behaviour!</a:t>
            </a:r>
          </a:p>
          <a:p>
            <a:pPr>
              <a:buSzPct val="100000"/>
            </a:pPr>
            <a:endParaRPr lang="en-GB" sz="24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5F50D1-FF77-6B36-57E5-A642681AC295}"/>
              </a:ext>
            </a:extLst>
          </p:cNvPr>
          <p:cNvSpPr txBox="1"/>
          <p:nvPr/>
        </p:nvSpPr>
        <p:spPr>
          <a:xfrm>
            <a:off x="147404" y="4874899"/>
            <a:ext cx="8417756" cy="1600438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constexpr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S1[]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"0123456789"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'\0' included implicitly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constexpr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S2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"0123456789"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sizeof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(S1)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11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sizeof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(S2)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8 (!) size of a pointer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200429-BFC0-C3F9-3BAF-D83FFA86FA21}"/>
              </a:ext>
            </a:extLst>
          </p:cNvPr>
          <p:cNvSpPr txBox="1"/>
          <p:nvPr/>
        </p:nvSpPr>
        <p:spPr>
          <a:xfrm>
            <a:off x="492750" y="3259497"/>
            <a:ext cx="8417756" cy="523220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cs-CZ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constexpr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LETTERS[] </a:t>
            </a:r>
            <a:r>
              <a:rPr lang="cs-CZ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cs-CZ" sz="1400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abcdefghijklmopqrstuvwxyz</a:t>
            </a:r>
            <a:r>
              <a:rPr lang="cs-CZ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uniform_int_distribution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cs-CZ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 </a:t>
            </a:r>
            <a:r>
              <a:rPr lang="cs-CZ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char_dist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cs-CZ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sizeof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(LETTERS) </a:t>
            </a:r>
            <a:r>
              <a:rPr lang="cs-CZ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-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10" name="AutoShape 372">
            <a:extLst>
              <a:ext uri="{FF2B5EF4-FFF2-40B4-BE49-F238E27FC236}">
                <a16:creationId xmlns:a16="http://schemas.microsoft.com/office/drawing/2014/main" id="{D5A93783-42FA-7B06-5A59-AA295CD31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7987" y="3326644"/>
            <a:ext cx="2313630" cy="714145"/>
          </a:xfrm>
          <a:prstGeom prst="wedgeRoundRectCallout">
            <a:avLst>
              <a:gd name="adj1" fmla="val -102875"/>
              <a:gd name="adj2" fmla="val -2596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This should be 2 to not include \0 in the sampling</a:t>
            </a:r>
          </a:p>
        </p:txBody>
      </p:sp>
    </p:spTree>
    <p:extLst>
      <p:ext uri="{BB962C8B-B14F-4D97-AF65-F5344CB8AC3E}">
        <p14:creationId xmlns:p14="http://schemas.microsoft.com/office/powerpoint/2010/main" val="3978504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Term </a:t>
            </a:r>
            <a:r>
              <a:rPr lang="cs-CZ" dirty="0" err="1"/>
              <a:t>project</a:t>
            </a:r>
            <a:r>
              <a:rPr lang="cs-CZ" dirty="0"/>
              <a:t>	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Use </a:t>
            </a:r>
            <a:r>
              <a:rPr lang="en-US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GIT</a:t>
            </a:r>
            <a:r>
              <a:rPr lang="en-US" sz="1800" dirty="0">
                <a:latin typeface="Arial" pitchFamily="34"/>
                <a:cs typeface="Arial" pitchFamily="34"/>
              </a:rPr>
              <a:t> when working on it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To be accepted, there must be visible a history of development using GIT</a:t>
            </a:r>
          </a:p>
          <a:p>
            <a:pPr>
              <a:buSzPct val="100000"/>
            </a:pPr>
            <a:r>
              <a:rPr lang="en-US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19. 1. 2024 </a:t>
            </a:r>
            <a:r>
              <a:rPr lang="en-US" sz="1800" dirty="0">
                <a:latin typeface="Arial" pitchFamily="34"/>
                <a:cs typeface="Arial" pitchFamily="34"/>
              </a:rPr>
              <a:t>is the deadline for </a:t>
            </a:r>
            <a:r>
              <a:rPr lang="en-US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technological demo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Working </a:t>
            </a:r>
            <a:r>
              <a:rPr lang="en-US" sz="1600" dirty="0" err="1">
                <a:latin typeface="Arial" pitchFamily="34"/>
                <a:cs typeface="Arial" pitchFamily="34"/>
              </a:rPr>
              <a:t>CMake</a:t>
            </a:r>
            <a:r>
              <a:rPr lang="en-US" sz="1600" dirty="0">
                <a:latin typeface="Arial" pitchFamily="34"/>
                <a:cs typeface="Arial" pitchFamily="34"/>
              </a:rPr>
              <a:t> project with all dependencies included and used 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The logic does not need to be there yet</a:t>
            </a: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Cross platform!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Test it on at least Windows and Linux machine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Use lab computers or spawn a virtual machine (VirtualBox, VMWare Workstation)</a:t>
            </a: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The solution must contain </a:t>
            </a:r>
            <a:r>
              <a:rPr lang="en-US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user documentation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e.g. set of linked MD files telling the user how the software shall be used</a:t>
            </a: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As for developer documentation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Reasonable </a:t>
            </a:r>
            <a:r>
              <a:rPr lang="en-US" sz="1600" dirty="0" err="1">
                <a:latin typeface="Arial" pitchFamily="34"/>
                <a:cs typeface="Arial" pitchFamily="34"/>
              </a:rPr>
              <a:t>doxygen</a:t>
            </a:r>
            <a:r>
              <a:rPr lang="en-US" sz="1600" dirty="0">
                <a:latin typeface="Arial" pitchFamily="34"/>
                <a:cs typeface="Arial" pitchFamily="34"/>
              </a:rPr>
              <a:t> comments with generated documentation will suffice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https://www.doxygen.nl/manual/starting.html</a:t>
            </a:r>
            <a:r>
              <a:rPr lang="en-US" sz="1600" dirty="0">
                <a:latin typeface="Arial" pitchFamily="34"/>
                <a:cs typeface="Arial" pitchFamily="34"/>
              </a:rPr>
              <a:t>	</a:t>
            </a: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Submit it by sending me a link to the repo</a:t>
            </a: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Include enough test data so a user can test all the functionality</a:t>
            </a: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Feel free to ask for iterative feedback during the development</a:t>
            </a:r>
            <a:endParaRPr lang="en-GB" sz="1800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402254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1) C++20 ranges</a:t>
            </a:r>
          </a:p>
        </p:txBody>
      </p:sp>
    </p:spTree>
    <p:extLst>
      <p:ext uri="{BB962C8B-B14F-4D97-AF65-F5344CB8AC3E}">
        <p14:creationId xmlns:p14="http://schemas.microsoft.com/office/powerpoint/2010/main" val="2038270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Introduction to C++20 Ranges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8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E</a:t>
            </a:r>
            <a:r>
              <a:rPr lang="en-GB" sz="2400" dirty="0">
                <a:latin typeface="Arial" pitchFamily="34"/>
                <a:cs typeface="Arial" pitchFamily="34"/>
              </a:rPr>
              <a:t>volution step from iterators, it is an abstraction over iterators not replacement 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Ranges are abstractions for a sequence of values, providing a </a:t>
            </a:r>
            <a:r>
              <a:rPr lang="en-US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more intuitive way </a:t>
            </a:r>
            <a:r>
              <a:rPr lang="en-US" sz="2400" dirty="0">
                <a:latin typeface="Arial" pitchFamily="34"/>
                <a:cs typeface="Arial" pitchFamily="34"/>
              </a:rPr>
              <a:t>to work with collections </a:t>
            </a:r>
            <a:r>
              <a:rPr lang="en-US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than traditional iterators</a:t>
            </a:r>
            <a:r>
              <a:rPr lang="en-US" sz="2400" dirty="0">
                <a:latin typeface="Arial" pitchFamily="34"/>
                <a:cs typeface="Arial" pitchFamily="34"/>
              </a:rPr>
              <a:t>.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Comparison with Iterators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Unlike iterators, which often require manual handling of begin and end, ranges encapsulate this concept, enhancing safety and readability.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Benefits: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Improved code readability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Reduced risk of errors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Easier composition of operations</a:t>
            </a:r>
            <a:endParaRPr lang="en-GB" sz="2000" dirty="0">
              <a:latin typeface="Arial" pitchFamily="34"/>
              <a:cs typeface="Arial" pitchFamily="3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A01D5F-385F-C653-8B98-F20106A032C1}"/>
              </a:ext>
            </a:extLst>
          </p:cNvPr>
          <p:cNvSpPr/>
          <p:nvPr/>
        </p:nvSpPr>
        <p:spPr>
          <a:xfrm>
            <a:off x="6618914" y="5315018"/>
            <a:ext cx="4877588" cy="783778"/>
          </a:xfrm>
          <a:prstGeom prst="rect">
            <a:avLst/>
          </a:prstGeom>
          <a:solidFill>
            <a:srgbClr val="ED7D31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onsolas" pitchFamily="49"/>
                <a:cs typeface="Arial" pitchFamily="34"/>
              </a:rPr>
              <a:t>https://www.youtube.com/watch?v=SYLgG7Q5Zws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onsolas" pitchFamily="49"/>
              </a:rPr>
              <a:t>https://www.youtube.com/watch?v=d_E-VLyUnzc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onsolas" pitchFamily="49"/>
              </a:rPr>
              <a:t>https://www.youtube.com/watch?v=3MBtLeyJKg0</a:t>
            </a:r>
          </a:p>
        </p:txBody>
      </p:sp>
      <p:sp>
        <p:nvSpPr>
          <p:cNvPr id="8" name="Rectangle: Rounded Corners 8">
            <a:extLst>
              <a:ext uri="{FF2B5EF4-FFF2-40B4-BE49-F238E27FC236}">
                <a16:creationId xmlns:a16="http://schemas.microsoft.com/office/drawing/2014/main" id="{62A0F877-B124-26C2-E355-328C1ED3E94E}"/>
              </a:ext>
            </a:extLst>
          </p:cNvPr>
          <p:cNvSpPr/>
          <p:nvPr/>
        </p:nvSpPr>
        <p:spPr>
          <a:xfrm>
            <a:off x="6841645" y="5165614"/>
            <a:ext cx="2938506" cy="250938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44546A"/>
          </a:solidFill>
          <a:ln w="12701" cap="flat">
            <a:solidFill>
              <a:srgbClr val="172C5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 dirty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Further reading</a:t>
            </a:r>
            <a:endParaRPr lang="en-GB" sz="1600" b="1" i="0" u="none" strike="noStrike" kern="1200" cap="none" spc="0" baseline="0" dirty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583794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Enhancing range-based for loops with C++20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9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21094" y="906463"/>
            <a:ext cx="10999437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Using indices</a:t>
            </a:r>
          </a:p>
          <a:p>
            <a:pPr lvl="1">
              <a:buSzPct val="100000"/>
            </a:pPr>
            <a:r>
              <a:rPr lang="en-US" sz="1600" dirty="0" err="1">
                <a:latin typeface="Arial" pitchFamily="34"/>
                <a:cs typeface="Arial" pitchFamily="34"/>
              </a:rPr>
              <a:t>Everpresent</a:t>
            </a:r>
            <a:r>
              <a:rPr lang="en-US" sz="1600" dirty="0">
                <a:latin typeface="Arial" pitchFamily="34"/>
                <a:cs typeface="Arial" pitchFamily="34"/>
              </a:rPr>
              <a:t> danger of out-of-bounds UBs</a:t>
            </a:r>
          </a:p>
          <a:p>
            <a:pPr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Using iterators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Better, but iterators are well-dressed pointers</a:t>
            </a:r>
          </a:p>
          <a:p>
            <a:pPr marL="0" indent="0">
              <a:buSzPct val="100000"/>
              <a:buNone/>
            </a:pPr>
            <a:endParaRPr lang="en-US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C++11 range-based for loop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Only for the whole container 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No other possibilities like reverse, </a:t>
            </a:r>
            <a:r>
              <a:rPr lang="en-US" sz="1600" dirty="0" err="1">
                <a:latin typeface="Arial" pitchFamily="34"/>
                <a:cs typeface="Arial" pitchFamily="34"/>
              </a:rPr>
              <a:t>etc</a:t>
            </a:r>
            <a:endParaRPr lang="en-US" sz="16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US" sz="16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US" sz="16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C++20 ranges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Tons of possible views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Lazy evaluation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Piping operator</a:t>
            </a:r>
          </a:p>
          <a:p>
            <a:pPr lvl="1">
              <a:buSzPct val="100000"/>
            </a:pPr>
            <a:endParaRPr lang="en-GB" sz="16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7515D9-405B-12E3-6580-411E5B99894C}"/>
              </a:ext>
            </a:extLst>
          </p:cNvPr>
          <p:cNvSpPr txBox="1"/>
          <p:nvPr/>
        </p:nvSpPr>
        <p:spPr>
          <a:xfrm>
            <a:off x="6271366" y="863635"/>
            <a:ext cx="5419891" cy="4616648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::vector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({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});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Using indices like in good old C days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size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"{}, 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]);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Manual iterator iteration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it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begin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it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!=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it)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"{}, 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it);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C++11: basic range-based for loop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x :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"{}, 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x);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C++20: Non-trivial views</a:t>
            </a:r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x :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::reverse)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"{}, 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x);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pic>
        <p:nvPicPr>
          <p:cNvPr id="8" name="Graphic 7" descr="Slippery with solid fill">
            <a:extLst>
              <a:ext uri="{FF2B5EF4-FFF2-40B4-BE49-F238E27FC236}">
                <a16:creationId xmlns:a16="http://schemas.microsoft.com/office/drawing/2014/main" id="{EBF3CEA9-1EC8-3709-8CA9-1089BBC786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55" y="1824731"/>
            <a:ext cx="914400" cy="914400"/>
          </a:xfrm>
          <a:prstGeom prst="rect">
            <a:avLst/>
          </a:prstGeom>
        </p:spPr>
      </p:pic>
      <p:pic>
        <p:nvPicPr>
          <p:cNvPr id="9" name="Graphic 8" descr="Shield Tick with solid fill">
            <a:extLst>
              <a:ext uri="{FF2B5EF4-FFF2-40B4-BE49-F238E27FC236}">
                <a16:creationId xmlns:a16="http://schemas.microsoft.com/office/drawing/2014/main" id="{2B7FBBDC-A3F2-DEB4-1126-8426B26CBA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55" y="4509563"/>
            <a:ext cx="914400" cy="914400"/>
          </a:xfrm>
          <a:prstGeom prst="rect">
            <a:avLst/>
          </a:prstGeom>
        </p:spPr>
      </p:pic>
      <p:pic>
        <p:nvPicPr>
          <p:cNvPr id="10" name="Graphic 9" descr="Danger with solid fill">
            <a:extLst>
              <a:ext uri="{FF2B5EF4-FFF2-40B4-BE49-F238E27FC236}">
                <a16:creationId xmlns:a16="http://schemas.microsoft.com/office/drawing/2014/main" id="{1F94897C-8137-D952-D404-1FDBEBECF1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3543" y="70345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340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d258917-277f-42cd-a3cd-14c4e9ee58bc}" enabled="1" method="Standard" siteId="{38ae3bcd-9579-4fd4-adda-b42e1495d55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4506</TotalTime>
  <Words>3792</Words>
  <Application>Microsoft Office PowerPoint</Application>
  <PresentationFormat>Widescreen</PresentationFormat>
  <Paragraphs>531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2" baseType="lpstr">
      <vt:lpstr>Arial</vt:lpstr>
      <vt:lpstr>Calibri</vt:lpstr>
      <vt:lpstr>Consolas</vt:lpstr>
      <vt:lpstr>Inter</vt:lpstr>
      <vt:lpstr>Roboto</vt:lpstr>
      <vt:lpstr>Roboto Black</vt:lpstr>
      <vt:lpstr>Roboto Light</vt:lpstr>
      <vt:lpstr>Roboto Thin</vt:lpstr>
      <vt:lpstr>Söhne</vt:lpstr>
      <vt:lpstr>Office Theme</vt:lpstr>
      <vt:lpstr>Lab 10</vt:lpstr>
      <vt:lpstr>Outline</vt:lpstr>
      <vt:lpstr>The starting code in public GitLab</vt:lpstr>
      <vt:lpstr>0) Previously in the labs</vt:lpstr>
      <vt:lpstr>From the previous tasks</vt:lpstr>
      <vt:lpstr>Term project </vt:lpstr>
      <vt:lpstr>1) C++20 ranges</vt:lpstr>
      <vt:lpstr>Introduction to C++20 Ranges</vt:lpstr>
      <vt:lpstr>Enhancing range-based for loops with C++20</vt:lpstr>
      <vt:lpstr>Overview of the C++20 Range Library</vt:lpstr>
      <vt:lpstr>Peek into concepts</vt:lpstr>
      <vt:lpstr>What is a sentinel?</vt:lpstr>
      <vt:lpstr>Projections</vt:lpstr>
      <vt:lpstr>Views vs ranges</vt:lpstr>
      <vt:lpstr>Views</vt:lpstr>
      <vt:lpstr>Factories</vt:lpstr>
      <vt:lpstr>Filter &amp; transform view</vt:lpstr>
      <vt:lpstr>Take &amp; drop view</vt:lpstr>
      <vt:lpstr>Keys &amp; values views</vt:lpstr>
      <vt:lpstr>Enumerate view</vt:lpstr>
      <vt:lpstr>Zip view</vt:lpstr>
      <vt:lpstr>And many more…</vt:lpstr>
      <vt:lpstr>2) RAII</vt:lpstr>
      <vt:lpstr>What is RAII?</vt:lpstr>
      <vt:lpstr>What is RAII?</vt:lpstr>
      <vt:lpstr>Why is it important?</vt:lpstr>
      <vt:lpstr>Use RAII in your data structures</vt:lpstr>
      <vt:lpstr>3) Doxygen</vt:lpstr>
      <vt:lpstr>Doxygen is a tool for generating documentation from sources</vt:lpstr>
      <vt:lpstr>Example for a function</vt:lpstr>
      <vt:lpstr>Example for a class</vt:lpstr>
      <vt:lpstr>Example for a file</vt:lpstr>
      <vt:lpstr>Doxygen is a tool for generating documentation from sources</vt:lpstr>
      <vt:lpstr>4) (N)RVO</vt:lpstr>
      <vt:lpstr>Return value optimisation</vt:lpstr>
      <vt:lpstr>Named return value optimisation</vt:lpstr>
      <vt:lpstr>Task 10</vt:lpstr>
      <vt:lpstr>Task 10: Query processor with ranges</vt:lpstr>
      <vt:lpstr>Coding: The approach</vt:lpstr>
      <vt:lpstr>Wrapping it up…</vt:lpstr>
      <vt:lpstr>The final ReCodex assignment will be up this week!</vt:lpstr>
      <vt:lpstr>Lab wrap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 (labs)</dc:title>
  <dc:creator>Frantisek Mejzlik</dc:creator>
  <cp:lastModifiedBy>Mejzlík, František (SMO RI LCE CZ SEC 4)</cp:lastModifiedBy>
  <cp:revision>136</cp:revision>
  <dcterms:created xsi:type="dcterms:W3CDTF">2023-08-26T15:59:31Z</dcterms:created>
  <dcterms:modified xsi:type="dcterms:W3CDTF">2023-12-04T09:45:20Z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d258917-277f-42cd-a3cd-14c4e9ee58bc_Enabled">
    <vt:lpwstr>true</vt:lpwstr>
  </property>
  <property fmtid="{D5CDD505-2E9C-101B-9397-08002B2CF9AE}" pid="3" name="MSIP_Label_9d258917-277f-42cd-a3cd-14c4e9ee58bc_SetDate">
    <vt:lpwstr>2023-09-11T19:35:28Z</vt:lpwstr>
  </property>
  <property fmtid="{D5CDD505-2E9C-101B-9397-08002B2CF9AE}" pid="4" name="MSIP_Label_9d258917-277f-42cd-a3cd-14c4e9ee58bc_Method">
    <vt:lpwstr>Standard</vt:lpwstr>
  </property>
  <property fmtid="{D5CDD505-2E9C-101B-9397-08002B2CF9AE}" pid="5" name="MSIP_Label_9d258917-277f-42cd-a3cd-14c4e9ee58bc_Name">
    <vt:lpwstr>restricted</vt:lpwstr>
  </property>
  <property fmtid="{D5CDD505-2E9C-101B-9397-08002B2CF9AE}" pid="6" name="MSIP_Label_9d258917-277f-42cd-a3cd-14c4e9ee58bc_SiteId">
    <vt:lpwstr>38ae3bcd-9579-4fd4-adda-b42e1495d55a</vt:lpwstr>
  </property>
  <property fmtid="{D5CDD505-2E9C-101B-9397-08002B2CF9AE}" pid="7" name="MSIP_Label_9d258917-277f-42cd-a3cd-14c4e9ee58bc_ActionId">
    <vt:lpwstr>c5e4586b-82cf-409e-9602-139d892a0f40</vt:lpwstr>
  </property>
  <property fmtid="{D5CDD505-2E9C-101B-9397-08002B2CF9AE}" pid="8" name="MSIP_Label_9d258917-277f-42cd-a3cd-14c4e9ee58bc_ContentBits">
    <vt:lpwstr>0</vt:lpwstr>
  </property>
</Properties>
</file>