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75" r:id="rId2"/>
    <p:sldId id="449" r:id="rId3"/>
    <p:sldId id="417" r:id="rId4"/>
    <p:sldId id="391" r:id="rId5"/>
    <p:sldId id="413" r:id="rId6"/>
    <p:sldId id="448" r:id="rId7"/>
    <p:sldId id="419" r:id="rId8"/>
    <p:sldId id="422" r:id="rId9"/>
    <p:sldId id="421" r:id="rId10"/>
    <p:sldId id="420" r:id="rId11"/>
    <p:sldId id="450" r:id="rId12"/>
    <p:sldId id="451" r:id="rId13"/>
    <p:sldId id="423" r:id="rId14"/>
    <p:sldId id="452" r:id="rId15"/>
    <p:sldId id="453" r:id="rId16"/>
    <p:sldId id="424" r:id="rId17"/>
    <p:sldId id="425" r:id="rId18"/>
    <p:sldId id="447" r:id="rId19"/>
    <p:sldId id="426" r:id="rId20"/>
    <p:sldId id="445" r:id="rId21"/>
    <p:sldId id="446" r:id="rId22"/>
    <p:sldId id="428" r:id="rId23"/>
    <p:sldId id="429" r:id="rId24"/>
    <p:sldId id="438" r:id="rId25"/>
    <p:sldId id="439" r:id="rId26"/>
    <p:sldId id="442" r:id="rId27"/>
    <p:sldId id="440" r:id="rId28"/>
    <p:sldId id="441" r:id="rId29"/>
    <p:sldId id="430" r:id="rId30"/>
    <p:sldId id="432" r:id="rId31"/>
    <p:sldId id="433" r:id="rId32"/>
    <p:sldId id="434" r:id="rId33"/>
    <p:sldId id="436" r:id="rId34"/>
    <p:sldId id="435" r:id="rId35"/>
    <p:sldId id="393" r:id="rId36"/>
    <p:sldId id="418" r:id="rId37"/>
    <p:sldId id="437" r:id="rId38"/>
    <p:sldId id="444" r:id="rId39"/>
    <p:sldId id="443" r:id="rId40"/>
    <p:sldId id="394" r:id="rId41"/>
    <p:sldId id="334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0364" autoAdjust="0"/>
  </p:normalViewPr>
  <p:slideViewPr>
    <p:cSldViewPr snapToGrid="0">
      <p:cViewPr varScale="1">
        <p:scale>
          <a:sx n="103" d="100"/>
          <a:sy n="103" d="100"/>
        </p:scale>
        <p:origin x="8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731152-1C1E-8E7D-6E2B-AADB1795A31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4A852E-54E6-1921-B651-CDD71FD1E6BB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3746038-2F1C-4B52-8CC9-F2CED3CCBCE1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12/4/2023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FEC3E-41E4-0B16-8499-203DA1DD829D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17651-4D7B-CC0D-CA03-D50326E0B24D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526836-6080-4B3C-84EE-66E1F1A16786}" type="slidenum">
              <a:t>‹#›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6272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6F6C23-0455-434D-BB33-04CAA24688E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4E05B9-C9AF-EC88-98C0-1112FDEC893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ADA4102-3624-4DDC-8FE6-F394FCAFE770}" type="datetime1">
              <a:rPr lang="en-US"/>
              <a:pPr lvl="0"/>
              <a:t>12/4/2023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28BC5F9-24D2-43E1-4EA6-E2116C364D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274F7D2-3EBE-4175-AE3A-AF3FDC9AC6C2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42E28-41A5-99A6-1ACE-B51A8DFDF319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765B7-87C4-62F9-2E17-C40ED25EB7F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0E47BC6-0BD9-4F3B-91FA-5E854F7B2E0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2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0E47BC6-0BD9-4F3B-91FA-5E854F7B2E04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081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45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0FDAB-6B52-05B0-DA8C-8CD741177D2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L="0" marR="0" lvl="0" indent="0" algn="ctr" fontAlgn="auto">
              <a:spcBef>
                <a:spcPts val="0"/>
              </a:spcBef>
              <a:spcAft>
                <a:spcPts val="0"/>
              </a:spcAft>
              <a:tabLst/>
              <a:defRPr lang="en-US" sz="4800" b="1" i="0" u="none" strike="noStrike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905C60-19BB-24E1-20EA-456DEC19854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sz="2400" b="0" i="0" u="none" strike="noStrike" cap="none" spc="0" baseline="0">
                <a:solidFill>
                  <a:srgbClr val="FFFFFF"/>
                </a:solidFill>
                <a:uFillTx/>
                <a:latin typeface="Arial" pitchFamily="34"/>
                <a:ea typeface="Roboto Light" pitchFamily="2"/>
                <a:cs typeface="Arial" pitchFamily="34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86E9CCAC-833A-546C-495E-BE9B2FE62ED9}"/>
              </a:ext>
            </a:extLst>
          </p:cNvPr>
          <p:cNvCxnSpPr/>
          <p:nvPr/>
        </p:nvCxnSpPr>
        <p:spPr>
          <a:xfrm>
            <a:off x="1354976" y="3509960"/>
            <a:ext cx="9626135" cy="0"/>
          </a:xfrm>
          <a:prstGeom prst="straightConnector1">
            <a:avLst/>
          </a:prstGeom>
          <a:noFill/>
          <a:ln w="19046" cap="flat">
            <a:solidFill>
              <a:srgbClr val="ED7D31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15664749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3E3AA071-5922-B1E3-C10A-63BC8D82BED1}"/>
              </a:ext>
            </a:extLst>
          </p:cNvPr>
          <p:cNvSpPr/>
          <p:nvPr/>
        </p:nvSpPr>
        <p:spPr>
          <a:xfrm>
            <a:off x="0" y="6608615"/>
            <a:ext cx="12191996" cy="246503"/>
          </a:xfrm>
          <a:prstGeom prst="rect">
            <a:avLst/>
          </a:prstGeom>
          <a:solidFill>
            <a:srgbClr val="44546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Roboto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B354C8A-614B-D67D-A7C4-03718406D8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648391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txBody>
          <a:bodyPr vert="horz" wrap="square" lIns="274320" tIns="18288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2400" b="1" i="0" u="none" strike="noStrike" cap="none" spc="0" baseline="0">
                <a:solidFill>
                  <a:srgbClr val="FFFFFF"/>
                </a:solidFill>
                <a:uFillTx/>
                <a:latin typeface="Arial" pitchFamily="34"/>
                <a:ea typeface="Roboto Black" pitchFamily="2"/>
                <a:cs typeface="Arial" pitchFamily="34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0CA06B5C-8428-781F-43C0-26C646ECCD54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defRPr>
            </a:lvl1pPr>
          </a:lstStyle>
          <a:p>
            <a:pPr lvl="0"/>
            <a:r>
              <a:rPr lang="en-US"/>
              <a:t>2023/2024</a:t>
            </a:r>
            <a:endParaRPr lang="cs-CZ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60CA5CC-F851-3D25-D139-B5CBE402C0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defRPr>
            </a:lvl1pPr>
          </a:lstStyle>
          <a:p>
            <a:pPr lvl="0"/>
            <a:r>
              <a:rPr lang="en-GB"/>
              <a:t>Programming in C++ (labs)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57E4FC2-A8AF-C14E-1174-0053B07565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defRPr>
            </a:lvl1pPr>
          </a:lstStyle>
          <a:p>
            <a:pPr lvl="0"/>
            <a:fld id="{91FAE053-8039-492E-BF46-0BE14E1EE603}" type="slidenum">
              <a:t>‹#›</a:t>
            </a:fld>
            <a:endParaRPr lang="en-US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C3A4CFA6-3B67-D5FF-C775-5ECE92D3C216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274640" y="906463"/>
            <a:ext cx="11545891" cy="53280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sz="2000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ea typeface="Roboto" pitchFamily="2"/>
                <a:cs typeface="Arial" pitchFamily="34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en-US" sz="1800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ea typeface="Roboto" pitchFamily="2"/>
                <a:cs typeface="Arial" pitchFamily="34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en-US" sz="1600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ea typeface="Roboto" pitchFamily="2"/>
                <a:cs typeface="Arial" pitchFamily="34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en-US" sz="1400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ea typeface="Roboto" pitchFamily="2"/>
                <a:cs typeface="Arial" pitchFamily="34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en-US" sz="1400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ea typeface="Roboto" pitchFamily="2"/>
                <a:cs typeface="Arial" pitchFamily="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779485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37E14-F2DE-A48D-B6AE-F77F8C6CBBD4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/>
              <a:t>Lab 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962ADF-7863-A367-B2D8-E3F0C26CE84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/>
              <a:t>functors, lambdas</a:t>
            </a:r>
          </a:p>
          <a:p>
            <a:pPr lvl="0"/>
            <a:r>
              <a:rPr lang="en-US" dirty="0"/>
              <a:t>operator overloading, ++x vs x++</a:t>
            </a:r>
          </a:p>
          <a:p>
            <a:pPr lvl="0"/>
            <a:r>
              <a:rPr lang="en-US" dirty="0"/>
              <a:t>random numbers</a:t>
            </a:r>
          </a:p>
          <a:p>
            <a:pPr lvl="0"/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80559C5-510D-191E-A052-E493B204256C}"/>
              </a:ext>
            </a:extLst>
          </p:cNvPr>
          <p:cNvSpPr txBox="1"/>
          <p:nvPr/>
        </p:nvSpPr>
        <p:spPr>
          <a:xfrm>
            <a:off x="1222159" y="4232355"/>
            <a:ext cx="1458897" cy="16557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Roboto Thin" pitchFamily="2"/>
              <a:ea typeface="Roboto Thin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none" spc="0" baseline="0" dirty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 dirty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dirty="0">
                <a:solidFill>
                  <a:srgbClr val="FFFFFF"/>
                </a:solidFill>
                <a:latin typeface="Roboto Light" pitchFamily="2"/>
                <a:ea typeface="Roboto Light" pitchFamily="2"/>
              </a:rPr>
              <a:t>2</a:t>
            </a:r>
            <a:r>
              <a:rPr lang="en-US" dirty="0">
                <a:solidFill>
                  <a:srgbClr val="FFFFFF"/>
                </a:solidFill>
                <a:latin typeface="Roboto Light" pitchFamily="2"/>
                <a:ea typeface="Roboto Light" pitchFamily="2"/>
              </a:rPr>
              <a:t>7</a:t>
            </a:r>
            <a:r>
              <a:rPr lang="cs-CZ" sz="1800" b="0" i="0" u="none" strike="noStrike" kern="1200" cap="none" spc="0" baseline="0" dirty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. 1</a:t>
            </a:r>
            <a:r>
              <a:rPr lang="en-US" sz="1800" b="0" i="0" u="none" strike="noStrike" kern="1200" cap="none" spc="0" baseline="0" dirty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</a:t>
            </a:r>
            <a:r>
              <a:rPr lang="cs-CZ" sz="1800" b="0" i="0" u="none" strike="noStrike" kern="1200" cap="none" spc="0" baseline="0" dirty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. 2023</a:t>
            </a: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0229303-87C1-4EB5-8D4E-75E1166F3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8003" y="6158602"/>
            <a:ext cx="1143000" cy="40005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Lambdas</a:t>
            </a:r>
            <a:r>
              <a:rPr lang="cs-CZ" dirty="0"/>
              <a:t>	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10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400" dirty="0">
                <a:latin typeface="Arial" pitchFamily="34"/>
                <a:cs typeface="Arial" pitchFamily="34"/>
              </a:rPr>
              <a:t>A syntactic sugar for functors</a:t>
            </a:r>
          </a:p>
          <a:p>
            <a:pPr>
              <a:buSzPct val="100000"/>
            </a:pPr>
            <a:r>
              <a:rPr lang="en-US" sz="2400" dirty="0">
                <a:latin typeface="Arial" pitchFamily="34"/>
                <a:cs typeface="Arial" pitchFamily="34"/>
              </a:rPr>
              <a:t>Shorter syntax, good for small functions</a:t>
            </a:r>
            <a:endParaRPr lang="en-GB" sz="2000" dirty="0">
              <a:latin typeface="Arial" pitchFamily="34"/>
              <a:cs typeface="Arial" pitchFamily="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55CC9-F9D8-1BFC-814F-6437523BFD49}"/>
              </a:ext>
            </a:extLst>
          </p:cNvPr>
          <p:cNvSpPr txBox="1"/>
          <p:nvPr/>
        </p:nvSpPr>
        <p:spPr>
          <a:xfrm>
            <a:off x="0" y="4135655"/>
            <a:ext cx="5866455" cy="1815882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namespace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rngs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ranges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vector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ys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({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});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0: +2, 1: +4, 2: +6, ...</a:t>
            </a:r>
            <a:endParaRPr lang="en-US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rngs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transform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ys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ys</a:t>
            </a:r>
            <a:r>
              <a:rPr lang="en-US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[</a:t>
            </a:r>
            <a:r>
              <a:rPr lang="en-US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acc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](</a:t>
            </a:r>
            <a:r>
              <a:rPr lang="en-US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int&amp;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mutable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(acc 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+=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});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3 6 9 18 22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673B96-2018-6669-356D-C34AADB6F5E8}"/>
              </a:ext>
            </a:extLst>
          </p:cNvPr>
          <p:cNvSpPr txBox="1"/>
          <p:nvPr/>
        </p:nvSpPr>
        <p:spPr>
          <a:xfrm>
            <a:off x="5958876" y="3675998"/>
            <a:ext cx="6233120" cy="1815882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namespace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rngs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ranges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vector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ys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({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});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Find element that is &gt; 9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it1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find_if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ys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ys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</a:p>
          <a:p>
            <a:r>
              <a:rPr lang="en-GB" sz="1400" dirty="0">
                <a:solidFill>
                  <a:srgbClr val="CCCCCC"/>
                </a:solidFill>
                <a:latin typeface="Consolas" panose="020B0609020204030204" pitchFamily="49" charset="0"/>
              </a:rPr>
              <a:t>	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[](</a:t>
            </a:r>
            <a:r>
              <a:rPr lang="en-GB" sz="14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int&amp;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 </a:t>
            </a:r>
            <a:r>
              <a:rPr lang="en-GB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9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});</a:t>
            </a: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it2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rngs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find_if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ys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[](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 </a:t>
            </a:r>
            <a:r>
              <a:rPr lang="en-GB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9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});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*it1 == *it2: 10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E95113-6FCC-E052-85D2-9977F665FF22}"/>
              </a:ext>
            </a:extLst>
          </p:cNvPr>
          <p:cNvSpPr/>
          <p:nvPr/>
        </p:nvSpPr>
        <p:spPr>
          <a:xfrm>
            <a:off x="5242029" y="162183"/>
            <a:ext cx="1804775" cy="32402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since C++11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7CE94-03CE-DFDF-CAC8-2F73B3F8E33B}"/>
              </a:ext>
            </a:extLst>
          </p:cNvPr>
          <p:cNvSpPr/>
          <p:nvPr/>
        </p:nvSpPr>
        <p:spPr>
          <a:xfrm>
            <a:off x="6752855" y="1055867"/>
            <a:ext cx="4866074" cy="368091"/>
          </a:xfrm>
          <a:prstGeom prst="rect">
            <a:avLst/>
          </a:prstGeom>
          <a:solidFill>
            <a:srgbClr val="ED7D31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  <a:cs typeface="Arial" pitchFamily="34"/>
              </a:rPr>
              <a:t>https://en.cppreference.com/w/cpp/language/lambda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12" name="Rectangle: Rounded Corners 8">
            <a:extLst>
              <a:ext uri="{FF2B5EF4-FFF2-40B4-BE49-F238E27FC236}">
                <a16:creationId xmlns:a16="http://schemas.microsoft.com/office/drawing/2014/main" id="{6182D10C-E891-13C9-3811-0BB04F040352}"/>
              </a:ext>
            </a:extLst>
          </p:cNvPr>
          <p:cNvSpPr/>
          <p:nvPr/>
        </p:nvSpPr>
        <p:spPr>
          <a:xfrm>
            <a:off x="6964072" y="906463"/>
            <a:ext cx="2938506" cy="25093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4546A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Further reading</a:t>
            </a:r>
            <a:endParaRPr lang="en-GB" sz="1600" b="1" i="0" u="none" strike="noStrike" kern="1200" cap="none" spc="0" baseline="0" dirty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3" name="AutoShape 372">
            <a:extLst>
              <a:ext uri="{FF2B5EF4-FFF2-40B4-BE49-F238E27FC236}">
                <a16:creationId xmlns:a16="http://schemas.microsoft.com/office/drawing/2014/main" id="{7EA921FB-9D86-0A0E-22F1-CD1AE2954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605" y="2949980"/>
            <a:ext cx="2876548" cy="467773"/>
          </a:xfrm>
          <a:prstGeom prst="wedgeRoundRectCallout">
            <a:avLst>
              <a:gd name="adj1" fmla="val 38346"/>
              <a:gd name="adj2" fmla="val 118090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Using also algorithms for ranges</a:t>
            </a:r>
          </a:p>
        </p:txBody>
      </p:sp>
      <p:pic>
        <p:nvPicPr>
          <p:cNvPr id="15" name="Graphic 14" descr="Play with solid fill">
            <a:extLst>
              <a:ext uri="{FF2B5EF4-FFF2-40B4-BE49-F238E27FC236}">
                <a16:creationId xmlns:a16="http://schemas.microsoft.com/office/drawing/2014/main" id="{70565B58-B8F4-9798-0982-445FE22F1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90386" y="73390"/>
            <a:ext cx="501610" cy="501610"/>
          </a:xfrm>
          <a:prstGeom prst="rect">
            <a:avLst/>
          </a:prstGeom>
        </p:spPr>
      </p:pic>
      <p:pic>
        <p:nvPicPr>
          <p:cNvPr id="16" name="Graphic 15" descr="Play with solid fill">
            <a:extLst>
              <a:ext uri="{FF2B5EF4-FFF2-40B4-BE49-F238E27FC236}">
                <a16:creationId xmlns:a16="http://schemas.microsoft.com/office/drawing/2014/main" id="{DB902917-CE52-2B8B-B193-D19DDB04AF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90386" y="73390"/>
            <a:ext cx="501610" cy="501610"/>
          </a:xfrm>
          <a:prstGeom prst="rect">
            <a:avLst/>
          </a:prstGeom>
        </p:spPr>
      </p:pic>
      <p:sp>
        <p:nvSpPr>
          <p:cNvPr id="17" name="AutoShape 372">
            <a:extLst>
              <a:ext uri="{FF2B5EF4-FFF2-40B4-BE49-F238E27FC236}">
                <a16:creationId xmlns:a16="http://schemas.microsoft.com/office/drawing/2014/main" id="{0E3239C3-30E5-62A8-DC1B-D23793A6C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1553" y="5802920"/>
            <a:ext cx="2876548" cy="467773"/>
          </a:xfrm>
          <a:prstGeom prst="wedgeRoundRectCallout">
            <a:avLst>
              <a:gd name="adj1" fmla="val -10329"/>
              <a:gd name="adj2" fmla="val -173093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lambda type deduction, this implies copy</a:t>
            </a:r>
          </a:p>
        </p:txBody>
      </p:sp>
      <p:sp>
        <p:nvSpPr>
          <p:cNvPr id="9" name="AutoShape 372">
            <a:extLst>
              <a:ext uri="{FF2B5EF4-FFF2-40B4-BE49-F238E27FC236}">
                <a16:creationId xmlns:a16="http://schemas.microsoft.com/office/drawing/2014/main" id="{12BBE674-DE10-49D8-4A34-B3D171194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949981"/>
            <a:ext cx="2876548" cy="852726"/>
          </a:xfrm>
          <a:prstGeom prst="wedgeRoundRectCallout">
            <a:avLst>
              <a:gd name="adj1" fmla="val -22635"/>
              <a:gd name="adj2" fmla="val 192055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In capture, we can initialize new variables (in functors, these are member fields)</a:t>
            </a:r>
          </a:p>
        </p:txBody>
      </p:sp>
      <p:sp>
        <p:nvSpPr>
          <p:cNvPr id="18" name="AutoShape 372">
            <a:extLst>
              <a:ext uri="{FF2B5EF4-FFF2-40B4-BE49-F238E27FC236}">
                <a16:creationId xmlns:a16="http://schemas.microsoft.com/office/drawing/2014/main" id="{288F623E-8382-E6B2-A86E-A10602CA0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161" y="4236451"/>
            <a:ext cx="1741715" cy="494170"/>
          </a:xfrm>
          <a:prstGeom prst="wedgeRoundRectCallout">
            <a:avLst>
              <a:gd name="adj1" fmla="val -135"/>
              <a:gd name="adj2" fmla="val 112753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If non-const, declare it mutable</a:t>
            </a:r>
          </a:p>
        </p:txBody>
      </p:sp>
    </p:spTree>
    <p:extLst>
      <p:ext uri="{BB962C8B-B14F-4D97-AF65-F5344CB8AC3E}">
        <p14:creationId xmlns:p14="http://schemas.microsoft.com/office/powerpoint/2010/main" val="313984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9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What is the difference?</a:t>
            </a:r>
            <a:r>
              <a:rPr lang="cs-CZ" dirty="0"/>
              <a:t>	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11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400" dirty="0">
                <a:latin typeface="Arial" pitchFamily="34"/>
                <a:cs typeface="Arial" pitchFamily="34"/>
              </a:rPr>
              <a:t>These two snippets may seem to do the same</a:t>
            </a:r>
            <a:endParaRPr lang="en-GB" sz="2000" dirty="0">
              <a:latin typeface="Arial" pitchFamily="34"/>
              <a:cs typeface="Arial" pitchFamily="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55CC9-F9D8-1BFC-814F-6437523BFD49}"/>
              </a:ext>
            </a:extLst>
          </p:cNvPr>
          <p:cNvSpPr txBox="1"/>
          <p:nvPr/>
        </p:nvSpPr>
        <p:spPr>
          <a:xfrm>
            <a:off x="2649894" y="1671007"/>
            <a:ext cx="5866455" cy="1384995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namespace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rngs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ranges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vector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ys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({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});</a:t>
            </a:r>
          </a:p>
          <a:p>
            <a:endParaRPr lang="en-US" sz="1400" b="0" dirty="0">
              <a:solidFill>
                <a:srgbClr val="4EC9B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rngs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transform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ys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ys</a:t>
            </a:r>
            <a:r>
              <a:rPr lang="en-US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[</a:t>
            </a:r>
            <a:r>
              <a:rPr lang="en-US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acc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](</a:t>
            </a:r>
            <a:r>
              <a:rPr lang="en-US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int&amp;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mutable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(acc 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+=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673B96-2018-6669-356D-C34AADB6F5E8}"/>
              </a:ext>
            </a:extLst>
          </p:cNvPr>
          <p:cNvSpPr txBox="1"/>
          <p:nvPr/>
        </p:nvSpPr>
        <p:spPr>
          <a:xfrm>
            <a:off x="2649894" y="4006532"/>
            <a:ext cx="5866455" cy="1600438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namespace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rngs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ranges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vector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ys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({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});</a:t>
            </a:r>
          </a:p>
          <a:p>
            <a:endParaRPr lang="en-US" sz="1400" b="0" dirty="0">
              <a:solidFill>
                <a:srgbClr val="6A9955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rngs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transform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ys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ys</a:t>
            </a:r>
            <a:r>
              <a:rPr lang="en-US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[](</a:t>
            </a:r>
            <a:r>
              <a:rPr lang="en-US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int&amp;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acc 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(acc 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+=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});</a:t>
            </a:r>
          </a:p>
        </p:txBody>
      </p:sp>
      <p:pic>
        <p:nvPicPr>
          <p:cNvPr id="15" name="Graphic 14" descr="Play with solid fill">
            <a:extLst>
              <a:ext uri="{FF2B5EF4-FFF2-40B4-BE49-F238E27FC236}">
                <a16:creationId xmlns:a16="http://schemas.microsoft.com/office/drawing/2014/main" id="{70565B58-B8F4-9798-0982-445FE22F1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90386" y="73390"/>
            <a:ext cx="501610" cy="501610"/>
          </a:xfrm>
          <a:prstGeom prst="rect">
            <a:avLst/>
          </a:prstGeom>
        </p:spPr>
      </p:pic>
      <p:pic>
        <p:nvPicPr>
          <p:cNvPr id="16" name="Graphic 15" descr="Play with solid fill">
            <a:extLst>
              <a:ext uri="{FF2B5EF4-FFF2-40B4-BE49-F238E27FC236}">
                <a16:creationId xmlns:a16="http://schemas.microsoft.com/office/drawing/2014/main" id="{DB902917-CE52-2B8B-B193-D19DDB04AF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90386" y="73390"/>
            <a:ext cx="501610" cy="501610"/>
          </a:xfrm>
          <a:prstGeom prst="rect">
            <a:avLst/>
          </a:prstGeom>
        </p:spPr>
      </p:pic>
      <p:sp>
        <p:nvSpPr>
          <p:cNvPr id="17" name="AutoShape 372">
            <a:extLst>
              <a:ext uri="{FF2B5EF4-FFF2-40B4-BE49-F238E27FC236}">
                <a16:creationId xmlns:a16="http://schemas.microsoft.com/office/drawing/2014/main" id="{0E3239C3-30E5-62A8-DC1B-D23793A6C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455" y="3272202"/>
            <a:ext cx="2876548" cy="467773"/>
          </a:xfrm>
          <a:prstGeom prst="wedgeRoundRectCallout">
            <a:avLst>
              <a:gd name="adj1" fmla="val -59633"/>
              <a:gd name="adj2" fmla="val -197030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Who shares this variable?</a:t>
            </a:r>
          </a:p>
        </p:txBody>
      </p:sp>
      <p:sp>
        <p:nvSpPr>
          <p:cNvPr id="14" name="AutoShape 372">
            <a:extLst>
              <a:ext uri="{FF2B5EF4-FFF2-40B4-BE49-F238E27FC236}">
                <a16:creationId xmlns:a16="http://schemas.microsoft.com/office/drawing/2014/main" id="{95CF9F44-2D9D-49C0-EF37-84D1FC2C8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892" y="4572864"/>
            <a:ext cx="2876548" cy="467773"/>
          </a:xfrm>
          <a:prstGeom prst="wedgeRoundRectCallout">
            <a:avLst>
              <a:gd name="adj1" fmla="val -134238"/>
              <a:gd name="adj2" fmla="val 46322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And who shares this one?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62B17FC-147B-C26C-DF2D-F840DC54A7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9899" y="556503"/>
            <a:ext cx="3111292" cy="176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3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When in doubt, rewrite it to functors!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12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400" dirty="0">
                <a:latin typeface="Arial" pitchFamily="34"/>
                <a:cs typeface="Arial" pitchFamily="34"/>
              </a:rPr>
              <a:t>Just syntactic sugar!</a:t>
            </a:r>
            <a:endParaRPr lang="en-GB" sz="2000" dirty="0">
              <a:latin typeface="Arial" pitchFamily="34"/>
              <a:cs typeface="Arial" pitchFamily="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55CC9-F9D8-1BFC-814F-6437523BFD49}"/>
              </a:ext>
            </a:extLst>
          </p:cNvPr>
          <p:cNvSpPr txBox="1"/>
          <p:nvPr/>
        </p:nvSpPr>
        <p:spPr>
          <a:xfrm>
            <a:off x="229543" y="1481044"/>
            <a:ext cx="5866455" cy="2031325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ftor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acc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Accumulator state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ftor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initial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: 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acc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(initial) {}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operator()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int&amp;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acc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endParaRPr lang="en-US" sz="1400" b="0" dirty="0">
              <a:solidFill>
                <a:srgbClr val="4EC9B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rngs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transform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ys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ys</a:t>
            </a:r>
            <a:r>
              <a:rPr lang="en-US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ftor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673B96-2018-6669-356D-C34AADB6F5E8}"/>
              </a:ext>
            </a:extLst>
          </p:cNvPr>
          <p:cNvSpPr txBox="1"/>
          <p:nvPr/>
        </p:nvSpPr>
        <p:spPr>
          <a:xfrm>
            <a:off x="229543" y="3987072"/>
            <a:ext cx="5866455" cy="1815882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ftor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operator()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int&amp;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acc 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Static accumulator state</a:t>
            </a:r>
            <a:endParaRPr lang="en-US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(acc 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+=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endParaRPr lang="en-US" sz="1400" b="0" dirty="0">
              <a:solidFill>
                <a:srgbClr val="6A9955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rngs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transform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ys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ys</a:t>
            </a:r>
            <a:r>
              <a:rPr lang="en-US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US" sz="1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ftor</a:t>
            </a:r>
            <a:r>
              <a:rPr lang="en-US" sz="1400" dirty="0">
                <a:solidFill>
                  <a:srgbClr val="CCCCCC"/>
                </a:solidFill>
                <a:latin typeface="Consolas" panose="020B0609020204030204" pitchFamily="49" charset="0"/>
              </a:rPr>
              <a:t>());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C04FA9-A392-5936-B275-D4133A5E3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424" y="2016238"/>
            <a:ext cx="2876548" cy="19708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9A307F-ADF5-2D44-59D1-21F554604E0B}"/>
              </a:ext>
            </a:extLst>
          </p:cNvPr>
          <p:cNvSpPr txBox="1"/>
          <p:nvPr/>
        </p:nvSpPr>
        <p:spPr>
          <a:xfrm>
            <a:off x="6325545" y="1483875"/>
            <a:ext cx="5866455" cy="738664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sz="1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rngs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transform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ys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ys</a:t>
            </a:r>
            <a:r>
              <a:rPr lang="en-US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[</a:t>
            </a:r>
            <a:r>
              <a:rPr lang="en-US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acc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](</a:t>
            </a:r>
            <a:r>
              <a:rPr lang="en-US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int&amp;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mutable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(acc 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+=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});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E659D5-155A-F320-66DC-C5F34C9634EC}"/>
              </a:ext>
            </a:extLst>
          </p:cNvPr>
          <p:cNvSpPr txBox="1"/>
          <p:nvPr/>
        </p:nvSpPr>
        <p:spPr>
          <a:xfrm>
            <a:off x="6325541" y="3987072"/>
            <a:ext cx="5866455" cy="954107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sz="1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rngs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transform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ys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ys</a:t>
            </a:r>
            <a:r>
              <a:rPr lang="en-US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[](</a:t>
            </a:r>
            <a:r>
              <a:rPr lang="en-US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int&amp;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acc 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(acc 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+=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});</a:t>
            </a:r>
          </a:p>
        </p:txBody>
      </p:sp>
      <p:pic>
        <p:nvPicPr>
          <p:cNvPr id="13" name="Graphic 12" descr="Play with solid fill">
            <a:extLst>
              <a:ext uri="{FF2B5EF4-FFF2-40B4-BE49-F238E27FC236}">
                <a16:creationId xmlns:a16="http://schemas.microsoft.com/office/drawing/2014/main" id="{55CB1761-8A13-B83D-15CC-A80EB14F1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90386" y="73390"/>
            <a:ext cx="501610" cy="501610"/>
          </a:xfrm>
          <a:prstGeom prst="rect">
            <a:avLst/>
          </a:prstGeom>
        </p:spPr>
      </p:pic>
      <p:pic>
        <p:nvPicPr>
          <p:cNvPr id="18" name="Graphic 17" descr="Play with solid fill">
            <a:extLst>
              <a:ext uri="{FF2B5EF4-FFF2-40B4-BE49-F238E27FC236}">
                <a16:creationId xmlns:a16="http://schemas.microsoft.com/office/drawing/2014/main" id="{6C8F9D76-0853-F82A-BAA0-5B37462F0A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90386" y="73390"/>
            <a:ext cx="501610" cy="50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2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Lambda: adder</a:t>
            </a:r>
            <a:r>
              <a:rPr lang="cs-CZ" dirty="0"/>
              <a:t>	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13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400" dirty="0">
                <a:latin typeface="Arial" pitchFamily="34"/>
                <a:cs typeface="Arial" pitchFamily="34"/>
              </a:rPr>
              <a:t>How to use lambda that sums all numbers greater than 2?</a:t>
            </a:r>
          </a:p>
          <a:p>
            <a:pPr>
              <a:buSzPct val="100000"/>
            </a:pPr>
            <a:r>
              <a:rPr lang="en-US" sz="2400" dirty="0">
                <a:latin typeface="Arial" pitchFamily="34"/>
                <a:cs typeface="Arial" pitchFamily="34"/>
              </a:rPr>
              <a:t>How to access the inner variable that was captured? Not directly possible</a:t>
            </a:r>
          </a:p>
          <a:p>
            <a:pPr>
              <a:buSzPct val="100000"/>
            </a:pPr>
            <a:r>
              <a:rPr lang="en-US" sz="2400" dirty="0">
                <a:latin typeface="Arial" pitchFamily="34"/>
                <a:cs typeface="Arial" pitchFamily="34"/>
              </a:rPr>
              <a:t>But you can </a:t>
            </a:r>
            <a:r>
              <a:rPr lang="en-US" sz="24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capture by reference</a:t>
            </a:r>
            <a:endParaRPr lang="en-GB" sz="2000" b="1" dirty="0">
              <a:solidFill>
                <a:schemeClr val="accent6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55CC9-F9D8-1BFC-814F-6437523BFD49}"/>
              </a:ext>
            </a:extLst>
          </p:cNvPr>
          <p:cNvSpPr txBox="1"/>
          <p:nvPr/>
        </p:nvSpPr>
        <p:spPr>
          <a:xfrm>
            <a:off x="371469" y="3719660"/>
            <a:ext cx="7943856" cy="2031325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sum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for_each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ys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cbegin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ys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cend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[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sum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](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(x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sum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});</a:t>
            </a:r>
          </a:p>
          <a:p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sum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12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16" name="Graphic 15" descr="Play with solid fill">
            <a:extLst>
              <a:ext uri="{FF2B5EF4-FFF2-40B4-BE49-F238E27FC236}">
                <a16:creationId xmlns:a16="http://schemas.microsoft.com/office/drawing/2014/main" id="{2044908C-BA7C-B545-9378-DCE53573E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90386" y="73390"/>
            <a:ext cx="501610" cy="501610"/>
          </a:xfrm>
          <a:prstGeom prst="rect">
            <a:avLst/>
          </a:prstGeom>
        </p:spPr>
      </p:pic>
      <p:pic>
        <p:nvPicPr>
          <p:cNvPr id="17" name="Graphic 16" descr="Play with solid fill">
            <a:extLst>
              <a:ext uri="{FF2B5EF4-FFF2-40B4-BE49-F238E27FC236}">
                <a16:creationId xmlns:a16="http://schemas.microsoft.com/office/drawing/2014/main" id="{94406EA2-5833-2C41-218F-6B6E0BA22E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90386" y="73390"/>
            <a:ext cx="501610" cy="501610"/>
          </a:xfrm>
          <a:prstGeom prst="rect">
            <a:avLst/>
          </a:prstGeom>
        </p:spPr>
      </p:pic>
      <p:sp>
        <p:nvSpPr>
          <p:cNvPr id="8" name="AutoShape 372">
            <a:extLst>
              <a:ext uri="{FF2B5EF4-FFF2-40B4-BE49-F238E27FC236}">
                <a16:creationId xmlns:a16="http://schemas.microsoft.com/office/drawing/2014/main" id="{AA3459D6-ED82-E36D-C4A4-B413839E6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289" y="2440524"/>
            <a:ext cx="2876548" cy="467773"/>
          </a:xfrm>
          <a:prstGeom prst="wedgeRoundRectCallout">
            <a:avLst>
              <a:gd name="adj1" fmla="val -63309"/>
              <a:gd name="adj2" fmla="val 240265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Define and initialize a variable in the outer scope.</a:t>
            </a:r>
          </a:p>
        </p:txBody>
      </p:sp>
      <p:sp>
        <p:nvSpPr>
          <p:cNvPr id="9" name="AutoShape 372">
            <a:extLst>
              <a:ext uri="{FF2B5EF4-FFF2-40B4-BE49-F238E27FC236}">
                <a16:creationId xmlns:a16="http://schemas.microsoft.com/office/drawing/2014/main" id="{5602763D-5114-CDB1-129F-7BFED0574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5614" y="2644411"/>
            <a:ext cx="2876548" cy="467773"/>
          </a:xfrm>
          <a:prstGeom prst="wedgeRoundRectCallout">
            <a:avLst>
              <a:gd name="adj1" fmla="val -63309"/>
              <a:gd name="adj2" fmla="val 240265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Capture it by reference</a:t>
            </a:r>
          </a:p>
        </p:txBody>
      </p:sp>
      <p:sp>
        <p:nvSpPr>
          <p:cNvPr id="10" name="AutoShape 372">
            <a:extLst>
              <a:ext uri="{FF2B5EF4-FFF2-40B4-BE49-F238E27FC236}">
                <a16:creationId xmlns:a16="http://schemas.microsoft.com/office/drawing/2014/main" id="{247FB7D1-9DCC-73D5-B5E2-D905C4952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23" y="5769521"/>
            <a:ext cx="2876548" cy="467773"/>
          </a:xfrm>
          <a:prstGeom prst="wedgeRoundRectCallout">
            <a:avLst>
              <a:gd name="adj1" fmla="val -71256"/>
              <a:gd name="adj2" fmla="val -201600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Find the result inside it</a:t>
            </a:r>
          </a:p>
        </p:txBody>
      </p:sp>
    </p:spTree>
    <p:extLst>
      <p:ext uri="{BB962C8B-B14F-4D97-AF65-F5344CB8AC3E}">
        <p14:creationId xmlns:p14="http://schemas.microsoft.com/office/powerpoint/2010/main" val="67870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Capturing all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14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400" dirty="0">
                <a:latin typeface="Arial" pitchFamily="34"/>
                <a:cs typeface="Arial" pitchFamily="34"/>
              </a:rPr>
              <a:t>Writing `=` captures all variables from the outer scope by copy</a:t>
            </a:r>
          </a:p>
          <a:p>
            <a:pPr lvl="1">
              <a:buSzPct val="100000"/>
            </a:pPr>
            <a:r>
              <a:rPr lang="en-US" sz="2000" dirty="0">
                <a:latin typeface="Arial" pitchFamily="34"/>
                <a:cs typeface="Arial" pitchFamily="34"/>
              </a:rPr>
              <a:t>also `this`</a:t>
            </a:r>
          </a:p>
          <a:p>
            <a:pPr>
              <a:buSzPct val="100000"/>
            </a:pPr>
            <a:r>
              <a:rPr lang="en-US" sz="2400" dirty="0">
                <a:latin typeface="Arial" pitchFamily="34"/>
                <a:cs typeface="Arial" pitchFamily="34"/>
              </a:rPr>
              <a:t>Writing `&amp;` capture all variables from the outer scope by reference</a:t>
            </a:r>
          </a:p>
          <a:p>
            <a:pPr lvl="1">
              <a:buSzPct val="100000"/>
            </a:pPr>
            <a:r>
              <a:rPr lang="en-US" sz="2000" dirty="0">
                <a:latin typeface="Arial" pitchFamily="34"/>
                <a:cs typeface="Arial" pitchFamily="34"/>
              </a:rPr>
              <a:t>also `this`</a:t>
            </a:r>
          </a:p>
          <a:p>
            <a:pPr>
              <a:buSzPct val="100000"/>
            </a:pPr>
            <a:endParaRPr lang="en-GB" sz="2000" b="1" dirty="0">
              <a:latin typeface="Arial" pitchFamily="34"/>
              <a:cs typeface="Arial" pitchFamily="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55CC9-F9D8-1BFC-814F-6437523BFD49}"/>
              </a:ext>
            </a:extLst>
          </p:cNvPr>
          <p:cNvSpPr txBox="1"/>
          <p:nvPr/>
        </p:nvSpPr>
        <p:spPr>
          <a:xfrm>
            <a:off x="451921" y="2919324"/>
            <a:ext cx="9363882" cy="3293209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a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b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lambda_by_value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]() {</a:t>
            </a:r>
          </a:p>
          <a:p>
            <a:r>
              <a:rPr lang="en-US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// Inside this lambda, 'a' and 'b' are copies of the original variables.</a:t>
            </a:r>
            <a:endParaRPr lang="en-US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// Modifying them here does not change the originals.</a:t>
            </a:r>
            <a:endParaRPr lang="en-US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 (by value): "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a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", b (by value): "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b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b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lambda_by_ref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]() {</a:t>
            </a:r>
          </a:p>
          <a:p>
            <a:r>
              <a:rPr lang="en-US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// Modifying them here does change the originals.</a:t>
            </a:r>
            <a:endParaRPr lang="en-US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 (by value): "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a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", b (by value): "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b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098044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Capturing this and *this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15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can also capture pointer this</a:t>
            </a:r>
          </a:p>
          <a:p>
            <a:pPr>
              <a:buSzPct val="10000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C++17, you can capture also by copy *this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55CC9-F9D8-1BFC-814F-6437523BFD49}"/>
              </a:ext>
            </a:extLst>
          </p:cNvPr>
          <p:cNvSpPr txBox="1"/>
          <p:nvPr/>
        </p:nvSpPr>
        <p:spPr>
          <a:xfrm>
            <a:off x="2355367" y="1940853"/>
            <a:ext cx="7171189" cy="4401205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MyClass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private: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_value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public: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    // Accessing the private member variable 'value'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lambda1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]() { 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_value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 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};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lambda1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 // Changes 'value' to 42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    // Capture '*this' by value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lambda2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]() 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mutable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        // This modifies the copy, not the original 'this-&gt;value'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_value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};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lambda2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 // Still 42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" name="AutoShape 372">
            <a:extLst>
              <a:ext uri="{FF2B5EF4-FFF2-40B4-BE49-F238E27FC236}">
                <a16:creationId xmlns:a16="http://schemas.microsoft.com/office/drawing/2014/main" id="{B5C2796B-4B4F-8871-41F5-E4CFCE65A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01" y="4661210"/>
            <a:ext cx="2876548" cy="467773"/>
          </a:xfrm>
          <a:prstGeom prst="wedgeRoundRectCallout">
            <a:avLst>
              <a:gd name="adj1" fmla="val 70980"/>
              <a:gd name="adj2" fmla="val 6887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Copies of all member fields are in the scope of lambda</a:t>
            </a:r>
          </a:p>
        </p:txBody>
      </p:sp>
      <p:pic>
        <p:nvPicPr>
          <p:cNvPr id="9" name="Graphic 8" descr="Play with solid fill">
            <a:extLst>
              <a:ext uri="{FF2B5EF4-FFF2-40B4-BE49-F238E27FC236}">
                <a16:creationId xmlns:a16="http://schemas.microsoft.com/office/drawing/2014/main" id="{104DA790-ED25-15C4-9715-44561A6D2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90386" y="73390"/>
            <a:ext cx="501610" cy="501610"/>
          </a:xfrm>
          <a:prstGeom prst="rect">
            <a:avLst/>
          </a:prstGeom>
        </p:spPr>
      </p:pic>
      <p:pic>
        <p:nvPicPr>
          <p:cNvPr id="10" name="Graphic 9" descr="Play with solid fill">
            <a:extLst>
              <a:ext uri="{FF2B5EF4-FFF2-40B4-BE49-F238E27FC236}">
                <a16:creationId xmlns:a16="http://schemas.microsoft.com/office/drawing/2014/main" id="{174D867F-9E0F-8D6A-B812-E70F28AFC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90386" y="73390"/>
            <a:ext cx="501610" cy="50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Little practice #1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16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1149999"/>
            <a:ext cx="11545891" cy="51920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000" dirty="0">
                <a:latin typeface="Arial" pitchFamily="34"/>
                <a:cs typeface="Arial" pitchFamily="34"/>
              </a:rPr>
              <a:t>Transform range </a:t>
            </a:r>
            <a:r>
              <a:rPr lang="en-US" sz="2000" b="1" dirty="0">
                <a:latin typeface="Arial" pitchFamily="34"/>
                <a:cs typeface="Arial" pitchFamily="34"/>
              </a:rPr>
              <a:t>R</a:t>
            </a:r>
            <a:r>
              <a:rPr lang="en-US" sz="2000" dirty="0">
                <a:latin typeface="Arial" pitchFamily="34"/>
                <a:cs typeface="Arial" pitchFamily="34"/>
              </a:rPr>
              <a:t> in-place to values incremented by </a:t>
            </a:r>
            <a:r>
              <a:rPr lang="en-US" sz="2000" b="1" dirty="0">
                <a:latin typeface="Arial" pitchFamily="34"/>
                <a:cs typeface="Arial" pitchFamily="34"/>
              </a:rPr>
              <a:t>Y</a:t>
            </a:r>
            <a:r>
              <a:rPr lang="en-US" sz="2000" dirty="0">
                <a:latin typeface="Arial" pitchFamily="34"/>
                <a:cs typeface="Arial" pitchFamily="34"/>
              </a:rPr>
              <a:t> </a:t>
            </a:r>
            <a:r>
              <a:rPr lang="en-US" sz="2000" dirty="0" err="1">
                <a:latin typeface="Arial" pitchFamily="34"/>
                <a:cs typeface="Arial" pitchFamily="34"/>
              </a:rPr>
              <a:t>iff</a:t>
            </a:r>
            <a:r>
              <a:rPr lang="en-US" sz="2000" dirty="0">
                <a:latin typeface="Arial" pitchFamily="34"/>
                <a:cs typeface="Arial" pitchFamily="34"/>
              </a:rPr>
              <a:t> the element is greater than </a:t>
            </a:r>
            <a:r>
              <a:rPr lang="en-US" sz="2000" b="1" dirty="0">
                <a:latin typeface="Arial" pitchFamily="34"/>
                <a:cs typeface="Arial" pitchFamily="34"/>
              </a:rPr>
              <a:t>X</a:t>
            </a:r>
          </a:p>
          <a:p>
            <a:pPr>
              <a:buSzPct val="100000"/>
            </a:pPr>
            <a:r>
              <a:rPr lang="en-US" sz="2000" b="1" dirty="0">
                <a:latin typeface="Arial" pitchFamily="34"/>
                <a:cs typeface="Arial" pitchFamily="34"/>
              </a:rPr>
              <a:t>For example: R = (1, 2, 6, 7) X = 5, Y = 1</a:t>
            </a:r>
            <a:endParaRPr lang="en-GB" sz="2000" b="1" dirty="0">
              <a:latin typeface="Arial" pitchFamily="34"/>
              <a:cs typeface="Arial" pitchFamily="34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8F16FA1-AA67-F111-8AA5-0679DBF84819}"/>
              </a:ext>
            </a:extLst>
          </p:cNvPr>
          <p:cNvSpPr/>
          <p:nvPr/>
        </p:nvSpPr>
        <p:spPr>
          <a:xfrm>
            <a:off x="4476750" y="149235"/>
            <a:ext cx="6954835" cy="85152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  <a:buFont typeface="Arial" pitchFamily="34"/>
            </a:pPr>
            <a:r>
              <a:rPr lang="en-US" sz="2000" dirty="0">
                <a:latin typeface="Arial" pitchFamily="34"/>
                <a:cs typeface="Arial" pitchFamily="34"/>
              </a:rPr>
              <a:t>No manual iterations!</a:t>
            </a:r>
          </a:p>
          <a:p>
            <a:pPr algn="ctr">
              <a:buSzPct val="100000"/>
              <a:buFont typeface="Arial" pitchFamily="34"/>
            </a:pPr>
            <a:r>
              <a:rPr lang="en-US" dirty="0">
                <a:latin typeface="Arial" pitchFamily="34"/>
                <a:cs typeface="Arial" pitchFamily="34"/>
              </a:rPr>
              <a:t>Only STD algorithms + functors or lambdas.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30E9A4E-3361-8285-783F-4A2B5B6FE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043387"/>
              </p:ext>
            </p:extLst>
          </p:nvPr>
        </p:nvGraphicFramePr>
        <p:xfrm>
          <a:off x="7819020" y="1739198"/>
          <a:ext cx="14210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254">
                  <a:extLst>
                    <a:ext uri="{9D8B030D-6E8A-4147-A177-3AD203B41FA5}">
                      <a16:colId xmlns:a16="http://schemas.microsoft.com/office/drawing/2014/main" val="1235970993"/>
                    </a:ext>
                  </a:extLst>
                </a:gridCol>
                <a:gridCol w="355254">
                  <a:extLst>
                    <a:ext uri="{9D8B030D-6E8A-4147-A177-3AD203B41FA5}">
                      <a16:colId xmlns:a16="http://schemas.microsoft.com/office/drawing/2014/main" val="3199454628"/>
                    </a:ext>
                  </a:extLst>
                </a:gridCol>
                <a:gridCol w="355254">
                  <a:extLst>
                    <a:ext uri="{9D8B030D-6E8A-4147-A177-3AD203B41FA5}">
                      <a16:colId xmlns:a16="http://schemas.microsoft.com/office/drawing/2014/main" val="3633019119"/>
                    </a:ext>
                  </a:extLst>
                </a:gridCol>
                <a:gridCol w="355254">
                  <a:extLst>
                    <a:ext uri="{9D8B030D-6E8A-4147-A177-3AD203B41FA5}">
                      <a16:colId xmlns:a16="http://schemas.microsoft.com/office/drawing/2014/main" val="2557881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79643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D69753B-5E05-3495-AA2F-7609B2C38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843166"/>
              </p:ext>
            </p:extLst>
          </p:nvPr>
        </p:nvGraphicFramePr>
        <p:xfrm>
          <a:off x="7819020" y="2544009"/>
          <a:ext cx="14210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254">
                  <a:extLst>
                    <a:ext uri="{9D8B030D-6E8A-4147-A177-3AD203B41FA5}">
                      <a16:colId xmlns:a16="http://schemas.microsoft.com/office/drawing/2014/main" val="1235970993"/>
                    </a:ext>
                  </a:extLst>
                </a:gridCol>
                <a:gridCol w="355254">
                  <a:extLst>
                    <a:ext uri="{9D8B030D-6E8A-4147-A177-3AD203B41FA5}">
                      <a16:colId xmlns:a16="http://schemas.microsoft.com/office/drawing/2014/main" val="3199454628"/>
                    </a:ext>
                  </a:extLst>
                </a:gridCol>
                <a:gridCol w="355254">
                  <a:extLst>
                    <a:ext uri="{9D8B030D-6E8A-4147-A177-3AD203B41FA5}">
                      <a16:colId xmlns:a16="http://schemas.microsoft.com/office/drawing/2014/main" val="3633019119"/>
                    </a:ext>
                  </a:extLst>
                </a:gridCol>
                <a:gridCol w="355254">
                  <a:extLst>
                    <a:ext uri="{9D8B030D-6E8A-4147-A177-3AD203B41FA5}">
                      <a16:colId xmlns:a16="http://schemas.microsoft.com/office/drawing/2014/main" val="2557881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796433"/>
                  </a:ext>
                </a:extLst>
              </a:tr>
            </a:tbl>
          </a:graphicData>
        </a:graphic>
      </p:graphicFrame>
      <p:sp>
        <p:nvSpPr>
          <p:cNvPr id="14" name="Arrow: Down 13">
            <a:extLst>
              <a:ext uri="{FF2B5EF4-FFF2-40B4-BE49-F238E27FC236}">
                <a16:creationId xmlns:a16="http://schemas.microsoft.com/office/drawing/2014/main" id="{2DFFC543-B2EE-A497-38A3-3CAD32BB1B84}"/>
              </a:ext>
            </a:extLst>
          </p:cNvPr>
          <p:cNvSpPr/>
          <p:nvPr/>
        </p:nvSpPr>
        <p:spPr>
          <a:xfrm>
            <a:off x="8370907" y="2151366"/>
            <a:ext cx="317241" cy="35131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EAA5DA-16AA-242F-6E70-D38D4AFFFF14}"/>
              </a:ext>
            </a:extLst>
          </p:cNvPr>
          <p:cNvSpPr txBox="1"/>
          <p:nvPr/>
        </p:nvSpPr>
        <p:spPr>
          <a:xfrm>
            <a:off x="2529957" y="3173094"/>
            <a:ext cx="7943856" cy="2862322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std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::vector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&gt;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R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({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6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7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});</a:t>
            </a:r>
          </a:p>
          <a:p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X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Y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b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std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::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transform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R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begin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(), 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R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end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(), 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R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begin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(), </a:t>
            </a:r>
          </a:p>
          <a:p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[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Y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](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const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int&amp;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(x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&gt;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X)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x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+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Y;</a:t>
            </a:r>
          </a:p>
          <a:p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x;</a:t>
            </a:r>
          </a:p>
          <a:p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});</a:t>
            </a:r>
          </a:p>
          <a:p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6" name="AutoShape 372">
            <a:extLst>
              <a:ext uri="{FF2B5EF4-FFF2-40B4-BE49-F238E27FC236}">
                <a16:creationId xmlns:a16="http://schemas.microsoft.com/office/drawing/2014/main" id="{A931AC3D-EF8B-0C62-5379-349B25FDC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24" y="4819792"/>
            <a:ext cx="2313630" cy="456073"/>
          </a:xfrm>
          <a:prstGeom prst="wedgeRoundRectCallout">
            <a:avLst>
              <a:gd name="adj1" fmla="val 78087"/>
              <a:gd name="adj2" fmla="val -61240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Capturing variables by copy</a:t>
            </a:r>
          </a:p>
        </p:txBody>
      </p:sp>
      <p:sp>
        <p:nvSpPr>
          <p:cNvPr id="17" name="AutoShape 372">
            <a:extLst>
              <a:ext uri="{FF2B5EF4-FFF2-40B4-BE49-F238E27FC236}">
                <a16:creationId xmlns:a16="http://schemas.microsoft.com/office/drawing/2014/main" id="{AE14C1F3-5E26-ECE5-325E-CEA5867E6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935" y="3181406"/>
            <a:ext cx="2313630" cy="456073"/>
          </a:xfrm>
          <a:prstGeom prst="wedgeRoundRectCallout">
            <a:avLst>
              <a:gd name="adj1" fmla="val -68307"/>
              <a:gd name="adj2" fmla="val 206767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Output goes to the same range</a:t>
            </a:r>
          </a:p>
        </p:txBody>
      </p:sp>
      <p:pic>
        <p:nvPicPr>
          <p:cNvPr id="18" name="Graphic 17" descr="Play with solid fill">
            <a:extLst>
              <a:ext uri="{FF2B5EF4-FFF2-40B4-BE49-F238E27FC236}">
                <a16:creationId xmlns:a16="http://schemas.microsoft.com/office/drawing/2014/main" id="{3F8F5E97-C691-4E6E-DDF0-6807EAE71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90386" y="73390"/>
            <a:ext cx="501610" cy="501610"/>
          </a:xfrm>
          <a:prstGeom prst="rect">
            <a:avLst/>
          </a:prstGeom>
        </p:spPr>
      </p:pic>
      <p:pic>
        <p:nvPicPr>
          <p:cNvPr id="19" name="Graphic 18" descr="Play with solid fill">
            <a:extLst>
              <a:ext uri="{FF2B5EF4-FFF2-40B4-BE49-F238E27FC236}">
                <a16:creationId xmlns:a16="http://schemas.microsoft.com/office/drawing/2014/main" id="{37DA8E27-CFC4-24F8-8DD2-D60029959A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90386" y="73390"/>
            <a:ext cx="501610" cy="50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3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Little practice #2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17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1149999"/>
            <a:ext cx="11545891" cy="51920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000" dirty="0">
                <a:latin typeface="Arial" pitchFamily="34"/>
                <a:cs typeface="Arial" pitchFamily="34"/>
              </a:rPr>
              <a:t>In range </a:t>
            </a:r>
            <a:r>
              <a:rPr lang="en-US" sz="2000" b="1" dirty="0">
                <a:latin typeface="Arial" pitchFamily="34"/>
                <a:cs typeface="Arial" pitchFamily="34"/>
              </a:rPr>
              <a:t>R</a:t>
            </a:r>
            <a:r>
              <a:rPr lang="en-US" sz="2000" dirty="0">
                <a:latin typeface="Arial" pitchFamily="34"/>
                <a:cs typeface="Arial" pitchFamily="34"/>
              </a:rPr>
              <a:t>, find the first element that is greater than the previous one by at least </a:t>
            </a:r>
            <a:r>
              <a:rPr lang="en-US" sz="2000" b="1" dirty="0">
                <a:latin typeface="Arial" pitchFamily="34"/>
                <a:cs typeface="Arial" pitchFamily="34"/>
              </a:rPr>
              <a:t>X</a:t>
            </a:r>
          </a:p>
          <a:p>
            <a:pPr>
              <a:buSzPct val="100000"/>
            </a:pPr>
            <a:r>
              <a:rPr lang="en-US" sz="2000" b="1" dirty="0">
                <a:latin typeface="Arial" pitchFamily="34"/>
                <a:cs typeface="Arial" pitchFamily="34"/>
              </a:rPr>
              <a:t>For example: R = (1, 4, 9, 10); X = 4</a:t>
            </a:r>
            <a:endParaRPr lang="en-GB" sz="2000" b="1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endParaRPr lang="en-GB" sz="2000" b="1" dirty="0">
              <a:latin typeface="Arial" pitchFamily="34"/>
              <a:cs typeface="Arial" pitchFamily="34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A6E88D-849D-6ECE-0129-D7FF8B69EB53}"/>
              </a:ext>
            </a:extLst>
          </p:cNvPr>
          <p:cNvSpPr/>
          <p:nvPr/>
        </p:nvSpPr>
        <p:spPr>
          <a:xfrm>
            <a:off x="4476750" y="149235"/>
            <a:ext cx="6954835" cy="85152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  <a:buFont typeface="Arial" pitchFamily="34"/>
            </a:pPr>
            <a:r>
              <a:rPr lang="en-US" sz="2000" dirty="0">
                <a:latin typeface="Arial" pitchFamily="34"/>
                <a:cs typeface="Arial" pitchFamily="34"/>
              </a:rPr>
              <a:t>No manual iterations!</a:t>
            </a:r>
          </a:p>
          <a:p>
            <a:pPr algn="ctr">
              <a:buSzPct val="100000"/>
              <a:buFont typeface="Arial" pitchFamily="34"/>
            </a:pPr>
            <a:r>
              <a:rPr lang="en-US" dirty="0">
                <a:latin typeface="Arial" pitchFamily="34"/>
                <a:cs typeface="Arial" pitchFamily="34"/>
              </a:rPr>
              <a:t>Only STD algorithms + functors or lambdas.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5A84DF-FBDB-192D-4CFA-E25C385462AD}"/>
              </a:ext>
            </a:extLst>
          </p:cNvPr>
          <p:cNvSpPr txBox="1"/>
          <p:nvPr/>
        </p:nvSpPr>
        <p:spPr>
          <a:xfrm>
            <a:off x="1966781" y="1971315"/>
            <a:ext cx="7943856" cy="4524315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std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::vector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&gt;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R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({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4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9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10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});</a:t>
            </a:r>
          </a:p>
          <a:p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X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4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b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auto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it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std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::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find_if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R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begin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(), 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R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end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(), </a:t>
            </a:r>
          </a:p>
          <a:p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[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prev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std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::optional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&gt;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{},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](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const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auto&amp;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mutable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bool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res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false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(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prev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has_value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()) res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(x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-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*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prev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&gt;=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X;</a:t>
            </a:r>
          </a:p>
          <a:p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prev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x;</a:t>
            </a:r>
          </a:p>
          <a:p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res;</a:t>
            </a:r>
          </a:p>
          <a:p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});</a:t>
            </a:r>
          </a:p>
          <a:p>
            <a:b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(it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!=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R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end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()) {</a:t>
            </a:r>
          </a:p>
          <a:p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std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::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cout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&lt;&lt;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*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it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&lt;&lt;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std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::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endl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}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else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std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::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cout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&lt;&lt;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"None!"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&lt;&lt;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std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::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endl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}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7B0F6D2-E668-005D-209A-A58C150C9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949016"/>
              </p:ext>
            </p:extLst>
          </p:nvPr>
        </p:nvGraphicFramePr>
        <p:xfrm>
          <a:off x="10172773" y="1149999"/>
          <a:ext cx="18474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874">
                  <a:extLst>
                    <a:ext uri="{9D8B030D-6E8A-4147-A177-3AD203B41FA5}">
                      <a16:colId xmlns:a16="http://schemas.microsoft.com/office/drawing/2014/main" val="1235970993"/>
                    </a:ext>
                  </a:extLst>
                </a:gridCol>
                <a:gridCol w="461874">
                  <a:extLst>
                    <a:ext uri="{9D8B030D-6E8A-4147-A177-3AD203B41FA5}">
                      <a16:colId xmlns:a16="http://schemas.microsoft.com/office/drawing/2014/main" val="3199454628"/>
                    </a:ext>
                  </a:extLst>
                </a:gridCol>
                <a:gridCol w="461874">
                  <a:extLst>
                    <a:ext uri="{9D8B030D-6E8A-4147-A177-3AD203B41FA5}">
                      <a16:colId xmlns:a16="http://schemas.microsoft.com/office/drawing/2014/main" val="3633019119"/>
                    </a:ext>
                  </a:extLst>
                </a:gridCol>
                <a:gridCol w="461874">
                  <a:extLst>
                    <a:ext uri="{9D8B030D-6E8A-4147-A177-3AD203B41FA5}">
                      <a16:colId xmlns:a16="http://schemas.microsoft.com/office/drawing/2014/main" val="2557881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796433"/>
                  </a:ext>
                </a:extLst>
              </a:tr>
            </a:tbl>
          </a:graphicData>
        </a:graphic>
      </p:graphicFrame>
      <p:sp>
        <p:nvSpPr>
          <p:cNvPr id="13" name="Arrow: Down 12">
            <a:extLst>
              <a:ext uri="{FF2B5EF4-FFF2-40B4-BE49-F238E27FC236}">
                <a16:creationId xmlns:a16="http://schemas.microsoft.com/office/drawing/2014/main" id="{E44A40D2-F2FD-E394-0FEB-9AFBF0A5F527}"/>
              </a:ext>
            </a:extLst>
          </p:cNvPr>
          <p:cNvSpPr/>
          <p:nvPr/>
        </p:nvSpPr>
        <p:spPr>
          <a:xfrm>
            <a:off x="10724660" y="1562167"/>
            <a:ext cx="317241" cy="35131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0F46683-92AA-070E-5763-7D4BB4CAB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189414"/>
              </p:ext>
            </p:extLst>
          </p:nvPr>
        </p:nvGraphicFramePr>
        <p:xfrm>
          <a:off x="10634647" y="1971315"/>
          <a:ext cx="46187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874">
                  <a:extLst>
                    <a:ext uri="{9D8B030D-6E8A-4147-A177-3AD203B41FA5}">
                      <a16:colId xmlns:a16="http://schemas.microsoft.com/office/drawing/2014/main" val="3633019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796433"/>
                  </a:ext>
                </a:extLst>
              </a:tr>
            </a:tbl>
          </a:graphicData>
        </a:graphic>
      </p:graphicFrame>
      <p:sp>
        <p:nvSpPr>
          <p:cNvPr id="15" name="AutoShape 372">
            <a:extLst>
              <a:ext uri="{FF2B5EF4-FFF2-40B4-BE49-F238E27FC236}">
                <a16:creationId xmlns:a16="http://schemas.microsoft.com/office/drawing/2014/main" id="{3D7B617C-7502-63F1-BC35-261AD173D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7" y="3388578"/>
            <a:ext cx="2313630" cy="791536"/>
          </a:xfrm>
          <a:prstGeom prst="wedgeRoundRectCallout">
            <a:avLst>
              <a:gd name="adj1" fmla="val 77280"/>
              <a:gd name="adj2" fmla="val -59195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Initializing new variable in the capture part (since C++14)</a:t>
            </a:r>
          </a:p>
        </p:txBody>
      </p:sp>
      <p:sp>
        <p:nvSpPr>
          <p:cNvPr id="16" name="AutoShape 372">
            <a:extLst>
              <a:ext uri="{FF2B5EF4-FFF2-40B4-BE49-F238E27FC236}">
                <a16:creationId xmlns:a16="http://schemas.microsoft.com/office/drawing/2014/main" id="{6A47F7E6-7217-919F-6930-7AC835E35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7955" y="3550570"/>
            <a:ext cx="2313630" cy="791536"/>
          </a:xfrm>
          <a:prstGeom prst="wedgeRoundRectCallout">
            <a:avLst>
              <a:gd name="adj1" fmla="val -50159"/>
              <a:gd name="adj2" fmla="val -74519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Captured variables are mutable (not const)</a:t>
            </a:r>
          </a:p>
        </p:txBody>
      </p:sp>
      <p:sp>
        <p:nvSpPr>
          <p:cNvPr id="17" name="AutoShape 372">
            <a:extLst>
              <a:ext uri="{FF2B5EF4-FFF2-40B4-BE49-F238E27FC236}">
                <a16:creationId xmlns:a16="http://schemas.microsoft.com/office/drawing/2014/main" id="{8969ACC3-8670-8C4E-C6D6-F2D5D138F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8255" y="4233472"/>
            <a:ext cx="2313630" cy="791536"/>
          </a:xfrm>
          <a:prstGeom prst="wedgeRoundRectCallout">
            <a:avLst>
              <a:gd name="adj1" fmla="val -135656"/>
              <a:gd name="adj2" fmla="val 56328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We must test, if something was found, otherwise we'd get UB</a:t>
            </a:r>
          </a:p>
        </p:txBody>
      </p:sp>
      <p:pic>
        <p:nvPicPr>
          <p:cNvPr id="20" name="Graphic 19" descr="Play with solid fill">
            <a:extLst>
              <a:ext uri="{FF2B5EF4-FFF2-40B4-BE49-F238E27FC236}">
                <a16:creationId xmlns:a16="http://schemas.microsoft.com/office/drawing/2014/main" id="{F69AEC95-6C6E-F69F-C2F2-6BB1DC7C1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90386" y="73390"/>
            <a:ext cx="501610" cy="501610"/>
          </a:xfrm>
          <a:prstGeom prst="rect">
            <a:avLst/>
          </a:prstGeom>
        </p:spPr>
      </p:pic>
      <p:pic>
        <p:nvPicPr>
          <p:cNvPr id="21" name="Graphic 20" descr="Play with solid fill">
            <a:extLst>
              <a:ext uri="{FF2B5EF4-FFF2-40B4-BE49-F238E27FC236}">
                <a16:creationId xmlns:a16="http://schemas.microsoft.com/office/drawing/2014/main" id="{E6B5C74E-A3F4-BD16-1776-6BD886EBE1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90386" y="73390"/>
            <a:ext cx="501610" cy="50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9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Little practice #2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18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1149999"/>
            <a:ext cx="11545891" cy="51920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000" dirty="0">
                <a:latin typeface="Arial" pitchFamily="34"/>
                <a:cs typeface="Arial" pitchFamily="34"/>
              </a:rPr>
              <a:t>In range </a:t>
            </a:r>
            <a:r>
              <a:rPr lang="en-US" sz="2000" b="1" dirty="0">
                <a:latin typeface="Arial" pitchFamily="34"/>
                <a:cs typeface="Arial" pitchFamily="34"/>
              </a:rPr>
              <a:t>R</a:t>
            </a:r>
            <a:r>
              <a:rPr lang="en-US" sz="2000" dirty="0">
                <a:latin typeface="Arial" pitchFamily="34"/>
                <a:cs typeface="Arial" pitchFamily="34"/>
              </a:rPr>
              <a:t>, find the first element that is greater than the previous one by at least </a:t>
            </a:r>
            <a:r>
              <a:rPr lang="en-US" sz="2000" b="1" dirty="0">
                <a:latin typeface="Arial" pitchFamily="34"/>
                <a:cs typeface="Arial" pitchFamily="34"/>
              </a:rPr>
              <a:t>X</a:t>
            </a:r>
          </a:p>
          <a:p>
            <a:pPr>
              <a:buSzPct val="100000"/>
            </a:pPr>
            <a:r>
              <a:rPr lang="en-US" sz="2000" b="1" dirty="0">
                <a:latin typeface="Arial" pitchFamily="34"/>
                <a:cs typeface="Arial" pitchFamily="34"/>
              </a:rPr>
              <a:t>For example: R = (1, 4, 9, 10); X = 4</a:t>
            </a:r>
            <a:endParaRPr lang="en-GB" sz="2000" b="1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endParaRPr lang="en-GB" sz="2000" b="1" dirty="0">
              <a:latin typeface="Arial" pitchFamily="34"/>
              <a:cs typeface="Arial" pitchFamily="34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A6E88D-849D-6ECE-0129-D7FF8B69EB53}"/>
              </a:ext>
            </a:extLst>
          </p:cNvPr>
          <p:cNvSpPr/>
          <p:nvPr/>
        </p:nvSpPr>
        <p:spPr>
          <a:xfrm>
            <a:off x="4476750" y="149235"/>
            <a:ext cx="6954835" cy="85152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  <a:buFont typeface="Arial" pitchFamily="34"/>
            </a:pPr>
            <a:r>
              <a:rPr lang="en-US" sz="2000" dirty="0">
                <a:latin typeface="Arial" pitchFamily="34"/>
                <a:cs typeface="Arial" pitchFamily="34"/>
              </a:rPr>
              <a:t>No manual iterations!</a:t>
            </a:r>
          </a:p>
          <a:p>
            <a:pPr algn="ctr">
              <a:buSzPct val="100000"/>
              <a:buFont typeface="Arial" pitchFamily="34"/>
            </a:pPr>
            <a:r>
              <a:rPr lang="en-US" dirty="0">
                <a:latin typeface="Arial" pitchFamily="34"/>
                <a:cs typeface="Arial" pitchFamily="34"/>
              </a:rPr>
              <a:t>Only STD algorithms + functors or lambdas.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5A84DF-FBDB-192D-4CFA-E25C385462AD}"/>
              </a:ext>
            </a:extLst>
          </p:cNvPr>
          <p:cNvSpPr txBox="1"/>
          <p:nvPr/>
        </p:nvSpPr>
        <p:spPr>
          <a:xfrm>
            <a:off x="2047666" y="1971315"/>
            <a:ext cx="7943856" cy="3970318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std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::vector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&gt;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R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({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4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9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10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});</a:t>
            </a:r>
          </a:p>
          <a:p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X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4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b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auto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it_fst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std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::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adjacent_find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R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begin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(), 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R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end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(), </a:t>
            </a:r>
          </a:p>
          <a:p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[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](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const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auto&amp;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fst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const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auto&amp;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snd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 </a:t>
            </a:r>
          </a:p>
          <a:p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snd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-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fst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&gt;=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X;  </a:t>
            </a:r>
          </a:p>
          <a:p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});</a:t>
            </a:r>
          </a:p>
          <a:p>
            <a:b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(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it_fst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!=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R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end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()) {</a:t>
            </a:r>
          </a:p>
          <a:p>
            <a:r>
              <a:rPr lang="en-GB" dirty="0">
                <a:solidFill>
                  <a:srgbClr val="6A9955"/>
                </a:solidFill>
                <a:latin typeface="Consolas" panose="020B0609020204030204" pitchFamily="49" charset="0"/>
              </a:rPr>
              <a:t>    // We want the second item</a:t>
            </a:r>
            <a:endParaRPr lang="en-GB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std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::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cout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&lt;&lt;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*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++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it_fst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&lt;&lt;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std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::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endl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}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else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std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::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cout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&lt;&lt;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CE9178"/>
                </a:solidFill>
                <a:latin typeface="Consolas" panose="020B0609020204030204" pitchFamily="49" charset="0"/>
              </a:rPr>
              <a:t>"None!"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&lt;&lt;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std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::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endl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}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7B0F6D2-E668-005D-209A-A58C150C9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411229"/>
              </p:ext>
            </p:extLst>
          </p:nvPr>
        </p:nvGraphicFramePr>
        <p:xfrm>
          <a:off x="10269602" y="1149999"/>
          <a:ext cx="18474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874">
                  <a:extLst>
                    <a:ext uri="{9D8B030D-6E8A-4147-A177-3AD203B41FA5}">
                      <a16:colId xmlns:a16="http://schemas.microsoft.com/office/drawing/2014/main" val="1235970993"/>
                    </a:ext>
                  </a:extLst>
                </a:gridCol>
                <a:gridCol w="461874">
                  <a:extLst>
                    <a:ext uri="{9D8B030D-6E8A-4147-A177-3AD203B41FA5}">
                      <a16:colId xmlns:a16="http://schemas.microsoft.com/office/drawing/2014/main" val="3199454628"/>
                    </a:ext>
                  </a:extLst>
                </a:gridCol>
                <a:gridCol w="461874">
                  <a:extLst>
                    <a:ext uri="{9D8B030D-6E8A-4147-A177-3AD203B41FA5}">
                      <a16:colId xmlns:a16="http://schemas.microsoft.com/office/drawing/2014/main" val="3633019119"/>
                    </a:ext>
                  </a:extLst>
                </a:gridCol>
                <a:gridCol w="461874">
                  <a:extLst>
                    <a:ext uri="{9D8B030D-6E8A-4147-A177-3AD203B41FA5}">
                      <a16:colId xmlns:a16="http://schemas.microsoft.com/office/drawing/2014/main" val="2557881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796433"/>
                  </a:ext>
                </a:extLst>
              </a:tr>
            </a:tbl>
          </a:graphicData>
        </a:graphic>
      </p:graphicFrame>
      <p:sp>
        <p:nvSpPr>
          <p:cNvPr id="13" name="Arrow: Down 12">
            <a:extLst>
              <a:ext uri="{FF2B5EF4-FFF2-40B4-BE49-F238E27FC236}">
                <a16:creationId xmlns:a16="http://schemas.microsoft.com/office/drawing/2014/main" id="{E44A40D2-F2FD-E394-0FEB-9AFBF0A5F527}"/>
              </a:ext>
            </a:extLst>
          </p:cNvPr>
          <p:cNvSpPr/>
          <p:nvPr/>
        </p:nvSpPr>
        <p:spPr>
          <a:xfrm>
            <a:off x="10821489" y="1562167"/>
            <a:ext cx="317241" cy="35131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0F46683-92AA-070E-5763-7D4BB4CAB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863128"/>
              </p:ext>
            </p:extLst>
          </p:nvPr>
        </p:nvGraphicFramePr>
        <p:xfrm>
          <a:off x="10731476" y="1971315"/>
          <a:ext cx="46187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874">
                  <a:extLst>
                    <a:ext uri="{9D8B030D-6E8A-4147-A177-3AD203B41FA5}">
                      <a16:colId xmlns:a16="http://schemas.microsoft.com/office/drawing/2014/main" val="3633019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796433"/>
                  </a:ext>
                </a:extLst>
              </a:tr>
            </a:tbl>
          </a:graphicData>
        </a:graphic>
      </p:graphicFrame>
      <p:sp>
        <p:nvSpPr>
          <p:cNvPr id="12" name="AutoShape 372">
            <a:extLst>
              <a:ext uri="{FF2B5EF4-FFF2-40B4-BE49-F238E27FC236}">
                <a16:creationId xmlns:a16="http://schemas.microsoft.com/office/drawing/2014/main" id="{1294F3A0-29B6-8C8E-7FB3-850D05983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787" y="3560706"/>
            <a:ext cx="2313630" cy="563425"/>
          </a:xfrm>
          <a:prstGeom prst="wedgeRoundRectCallout">
            <a:avLst>
              <a:gd name="adj1" fmla="val -50159"/>
              <a:gd name="adj2" fmla="val -74519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We inspect the adjacent pairs</a:t>
            </a:r>
          </a:p>
        </p:txBody>
      </p:sp>
      <p:sp>
        <p:nvSpPr>
          <p:cNvPr id="15" name="AutoShape 372">
            <a:extLst>
              <a:ext uri="{FF2B5EF4-FFF2-40B4-BE49-F238E27FC236}">
                <a16:creationId xmlns:a16="http://schemas.microsoft.com/office/drawing/2014/main" id="{262238AA-B392-0716-7ABD-F5D58D678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01" y="3429000"/>
            <a:ext cx="2313630" cy="563425"/>
          </a:xfrm>
          <a:prstGeom prst="wedgeRoundRectCallout">
            <a:avLst>
              <a:gd name="adj1" fmla="val 63568"/>
              <a:gd name="adj2" fmla="val -11426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Points to the first of the elements</a:t>
            </a:r>
          </a:p>
        </p:txBody>
      </p:sp>
      <p:sp>
        <p:nvSpPr>
          <p:cNvPr id="16" name="AutoShape 372">
            <a:extLst>
              <a:ext uri="{FF2B5EF4-FFF2-40B4-BE49-F238E27FC236}">
                <a16:creationId xmlns:a16="http://schemas.microsoft.com/office/drawing/2014/main" id="{104F4853-5DB8-5603-AAAC-7BD5670BB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4035" y="5205825"/>
            <a:ext cx="2313630" cy="563425"/>
          </a:xfrm>
          <a:prstGeom prst="wedgeRoundRectCallout">
            <a:avLst>
              <a:gd name="adj1" fmla="val -166307"/>
              <a:gd name="adj2" fmla="val -7948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We want the </a:t>
            </a:r>
            <a:r>
              <a:rPr lang="en-US" sz="1600" dirty="0" err="1">
                <a:solidFill>
                  <a:schemeClr val="bg1"/>
                </a:solidFill>
              </a:rPr>
              <a:t>neighbour</a:t>
            </a:r>
            <a:r>
              <a:rPr lang="en-US" sz="1600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17" name="Graphic 16" descr="Play with solid fill">
            <a:extLst>
              <a:ext uri="{FF2B5EF4-FFF2-40B4-BE49-F238E27FC236}">
                <a16:creationId xmlns:a16="http://schemas.microsoft.com/office/drawing/2014/main" id="{2ED855AE-58D5-238A-6C15-641ACDDF1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90386" y="73390"/>
            <a:ext cx="501610" cy="501610"/>
          </a:xfrm>
          <a:prstGeom prst="rect">
            <a:avLst/>
          </a:prstGeom>
        </p:spPr>
      </p:pic>
      <p:pic>
        <p:nvPicPr>
          <p:cNvPr id="18" name="Graphic 17" descr="Play with solid fill">
            <a:extLst>
              <a:ext uri="{FF2B5EF4-FFF2-40B4-BE49-F238E27FC236}">
                <a16:creationId xmlns:a16="http://schemas.microsoft.com/office/drawing/2014/main" id="{558AF32B-76F1-6A34-B433-1EC3A98DB7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90386" y="73390"/>
            <a:ext cx="501610" cy="50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5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Little practice #3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19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1149999"/>
            <a:ext cx="11545891" cy="51920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000" dirty="0">
                <a:latin typeface="Arial" pitchFamily="34"/>
                <a:cs typeface="Arial" pitchFamily="34"/>
              </a:rPr>
              <a:t>Transform vector </a:t>
            </a:r>
            <a:r>
              <a:rPr lang="en-US" sz="2000" b="1" dirty="0">
                <a:latin typeface="Arial" pitchFamily="34"/>
                <a:cs typeface="Arial" pitchFamily="34"/>
              </a:rPr>
              <a:t>R </a:t>
            </a:r>
            <a:r>
              <a:rPr lang="en-US" sz="2000" dirty="0">
                <a:latin typeface="Arial" pitchFamily="34"/>
                <a:cs typeface="Arial" pitchFamily="34"/>
              </a:rPr>
              <a:t>into a new vector container, in a way that you multiply elements that are in the provided range [X, Y) by their index in the source vector.</a:t>
            </a:r>
          </a:p>
          <a:p>
            <a:pPr>
              <a:buSzPct val="100000"/>
            </a:pPr>
            <a:r>
              <a:rPr lang="en-US" sz="2000" b="1" dirty="0">
                <a:latin typeface="Arial" pitchFamily="34"/>
                <a:cs typeface="Arial" pitchFamily="34"/>
              </a:rPr>
              <a:t>For example: R = (1, 4, 9, 10); [X = 1, Y=3]</a:t>
            </a:r>
            <a:endParaRPr lang="en-GB" sz="2000" b="1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endParaRPr lang="en-US" sz="20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endParaRPr lang="en-GB" sz="2000" b="1" dirty="0">
              <a:latin typeface="Arial" pitchFamily="34"/>
              <a:cs typeface="Arial" pitchFamily="34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3D2670-017A-85F1-F4AC-995C75493244}"/>
              </a:ext>
            </a:extLst>
          </p:cNvPr>
          <p:cNvSpPr/>
          <p:nvPr/>
        </p:nvSpPr>
        <p:spPr>
          <a:xfrm>
            <a:off x="4476750" y="149235"/>
            <a:ext cx="6954835" cy="85152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  <a:buFont typeface="Arial" pitchFamily="34"/>
            </a:pPr>
            <a:r>
              <a:rPr lang="en-US" sz="2000" dirty="0">
                <a:latin typeface="Arial" pitchFamily="34"/>
                <a:cs typeface="Arial" pitchFamily="34"/>
              </a:rPr>
              <a:t>No manual iterations!</a:t>
            </a:r>
          </a:p>
          <a:p>
            <a:pPr algn="ctr">
              <a:buSzPct val="100000"/>
              <a:buFont typeface="Arial" pitchFamily="34"/>
            </a:pPr>
            <a:r>
              <a:rPr lang="en-US" dirty="0">
                <a:latin typeface="Arial" pitchFamily="34"/>
                <a:cs typeface="Arial" pitchFamily="34"/>
              </a:rPr>
              <a:t>Only STD algorithms + functors or lambdas.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8DF67BB-074E-95F2-FEAB-8AF188322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915666"/>
              </p:ext>
            </p:extLst>
          </p:nvPr>
        </p:nvGraphicFramePr>
        <p:xfrm>
          <a:off x="8153403" y="1946184"/>
          <a:ext cx="18474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874">
                  <a:extLst>
                    <a:ext uri="{9D8B030D-6E8A-4147-A177-3AD203B41FA5}">
                      <a16:colId xmlns:a16="http://schemas.microsoft.com/office/drawing/2014/main" val="1235970993"/>
                    </a:ext>
                  </a:extLst>
                </a:gridCol>
                <a:gridCol w="461874">
                  <a:extLst>
                    <a:ext uri="{9D8B030D-6E8A-4147-A177-3AD203B41FA5}">
                      <a16:colId xmlns:a16="http://schemas.microsoft.com/office/drawing/2014/main" val="3199454628"/>
                    </a:ext>
                  </a:extLst>
                </a:gridCol>
                <a:gridCol w="461874">
                  <a:extLst>
                    <a:ext uri="{9D8B030D-6E8A-4147-A177-3AD203B41FA5}">
                      <a16:colId xmlns:a16="http://schemas.microsoft.com/office/drawing/2014/main" val="3633019119"/>
                    </a:ext>
                  </a:extLst>
                </a:gridCol>
                <a:gridCol w="461874">
                  <a:extLst>
                    <a:ext uri="{9D8B030D-6E8A-4147-A177-3AD203B41FA5}">
                      <a16:colId xmlns:a16="http://schemas.microsoft.com/office/drawing/2014/main" val="2557881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796433"/>
                  </a:ext>
                </a:extLst>
              </a:tr>
            </a:tbl>
          </a:graphicData>
        </a:graphic>
      </p:graphicFrame>
      <p:sp>
        <p:nvSpPr>
          <p:cNvPr id="12" name="Arrow: Down 11">
            <a:extLst>
              <a:ext uri="{FF2B5EF4-FFF2-40B4-BE49-F238E27FC236}">
                <a16:creationId xmlns:a16="http://schemas.microsoft.com/office/drawing/2014/main" id="{8361F181-076E-B74B-EFD7-C8C40B2544E5}"/>
              </a:ext>
            </a:extLst>
          </p:cNvPr>
          <p:cNvSpPr/>
          <p:nvPr/>
        </p:nvSpPr>
        <p:spPr>
          <a:xfrm>
            <a:off x="8705290" y="2358352"/>
            <a:ext cx="317241" cy="35131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E02D06A-8AC1-2A2E-CD9C-B2E9203E7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541709"/>
              </p:ext>
            </p:extLst>
          </p:nvPr>
        </p:nvGraphicFramePr>
        <p:xfrm>
          <a:off x="7870277" y="2709667"/>
          <a:ext cx="23045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127">
                  <a:extLst>
                    <a:ext uri="{9D8B030D-6E8A-4147-A177-3AD203B41FA5}">
                      <a16:colId xmlns:a16="http://schemas.microsoft.com/office/drawing/2014/main" val="1235970993"/>
                    </a:ext>
                  </a:extLst>
                </a:gridCol>
                <a:gridCol w="576127">
                  <a:extLst>
                    <a:ext uri="{9D8B030D-6E8A-4147-A177-3AD203B41FA5}">
                      <a16:colId xmlns:a16="http://schemas.microsoft.com/office/drawing/2014/main" val="3199454628"/>
                    </a:ext>
                  </a:extLst>
                </a:gridCol>
                <a:gridCol w="576127">
                  <a:extLst>
                    <a:ext uri="{9D8B030D-6E8A-4147-A177-3AD203B41FA5}">
                      <a16:colId xmlns:a16="http://schemas.microsoft.com/office/drawing/2014/main" val="3633019119"/>
                    </a:ext>
                  </a:extLst>
                </a:gridCol>
                <a:gridCol w="576127">
                  <a:extLst>
                    <a:ext uri="{9D8B030D-6E8A-4147-A177-3AD203B41FA5}">
                      <a16:colId xmlns:a16="http://schemas.microsoft.com/office/drawing/2014/main" val="2557881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4*1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9*2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796433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C81BB66-A31A-0157-7DBA-19C031A4C276}"/>
              </a:ext>
            </a:extLst>
          </p:cNvPr>
          <p:cNvSpPr txBox="1"/>
          <p:nvPr/>
        </p:nvSpPr>
        <p:spPr>
          <a:xfrm>
            <a:off x="262921" y="2528468"/>
            <a:ext cx="7189850" cy="4247317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std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::vector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&gt;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R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({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4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9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10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});</a:t>
            </a:r>
          </a:p>
          <a:p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std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::vector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&gt;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S;</a:t>
            </a:r>
          </a:p>
          <a:p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X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Y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3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b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6A9955"/>
                </a:solidFill>
                <a:latin typeface="Consolas" panose="020B0609020204030204" pitchFamily="49" charset="0"/>
              </a:rPr>
              <a:t>// Materialize a vector of indices</a:t>
            </a:r>
            <a:endParaRPr lang="en-GB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std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::vector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&gt;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indices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R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size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());</a:t>
            </a:r>
          </a:p>
          <a:p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std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::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iota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indices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begin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(), 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indices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end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(),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);</a:t>
            </a:r>
          </a:p>
          <a:p>
            <a:b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std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::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transform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R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cbegin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(), 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R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cend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(), 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indices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cbegin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(),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std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::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back_inserter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(S), </a:t>
            </a:r>
          </a:p>
          <a:p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[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Y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](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const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auto&amp;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const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auto&amp;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idx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(X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&lt;=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idx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and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idx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Y)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x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*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idx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x;</a:t>
            </a:r>
          </a:p>
          <a:p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});</a:t>
            </a:r>
          </a:p>
        </p:txBody>
      </p:sp>
      <p:sp>
        <p:nvSpPr>
          <p:cNvPr id="19" name="AutoShape 372">
            <a:extLst>
              <a:ext uri="{FF2B5EF4-FFF2-40B4-BE49-F238E27FC236}">
                <a16:creationId xmlns:a16="http://schemas.microsoft.com/office/drawing/2014/main" id="{1E5D5A0C-7BD3-3513-CC4F-803CFF778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660" y="4269335"/>
            <a:ext cx="2313630" cy="563425"/>
          </a:xfrm>
          <a:prstGeom prst="wedgeRoundRectCallout">
            <a:avLst>
              <a:gd name="adj1" fmla="val -113879"/>
              <a:gd name="adj2" fmla="val -3311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We create vector of indices</a:t>
            </a:r>
          </a:p>
        </p:txBody>
      </p:sp>
      <p:sp>
        <p:nvSpPr>
          <p:cNvPr id="20" name="AutoShape 372">
            <a:extLst>
              <a:ext uri="{FF2B5EF4-FFF2-40B4-BE49-F238E27FC236}">
                <a16:creationId xmlns:a16="http://schemas.microsoft.com/office/drawing/2014/main" id="{AC779B00-3368-0A85-164B-CE1D1BC44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6588" y="5334368"/>
            <a:ext cx="2313630" cy="687220"/>
          </a:xfrm>
          <a:prstGeom prst="wedgeRoundRectCallout">
            <a:avLst>
              <a:gd name="adj1" fmla="val -118719"/>
              <a:gd name="adj2" fmla="val -50767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And use std::transform running through two ranges at the same time</a:t>
            </a:r>
          </a:p>
        </p:txBody>
      </p:sp>
      <p:pic>
        <p:nvPicPr>
          <p:cNvPr id="21" name="Graphic 20" descr="Play with solid fill">
            <a:extLst>
              <a:ext uri="{FF2B5EF4-FFF2-40B4-BE49-F238E27FC236}">
                <a16:creationId xmlns:a16="http://schemas.microsoft.com/office/drawing/2014/main" id="{F112B3F2-5252-5AAA-49E4-3C4840869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90386" y="73390"/>
            <a:ext cx="501610" cy="501610"/>
          </a:xfrm>
          <a:prstGeom prst="rect">
            <a:avLst/>
          </a:prstGeom>
        </p:spPr>
      </p:pic>
      <p:pic>
        <p:nvPicPr>
          <p:cNvPr id="22" name="Graphic 21" descr="Play with solid fill">
            <a:extLst>
              <a:ext uri="{FF2B5EF4-FFF2-40B4-BE49-F238E27FC236}">
                <a16:creationId xmlns:a16="http://schemas.microsoft.com/office/drawing/2014/main" id="{D73643F0-D982-0E51-D1D4-94FF386A27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90386" y="73390"/>
            <a:ext cx="501610" cy="50161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43A2535-EF6F-D08F-794F-E2E0F61224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4109" y="3651901"/>
            <a:ext cx="2362530" cy="19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4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Outline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457200" lvl="0" indent="-457200">
              <a:buSzPct val="100000"/>
              <a:buFont typeface="+mj-lt"/>
              <a:buAutoNum type="arabicPeriod"/>
            </a:pPr>
            <a:r>
              <a:rPr lang="en-US" sz="2400" dirty="0">
                <a:latin typeface="Arial" pitchFamily="34"/>
                <a:cs typeface="Arial" pitchFamily="34"/>
              </a:rPr>
              <a:t>Functors and lambdas</a:t>
            </a:r>
            <a:endParaRPr lang="cs-CZ" sz="2400" dirty="0">
              <a:latin typeface="Arial" pitchFamily="34"/>
              <a:cs typeface="Arial" pitchFamily="34"/>
            </a:endParaRPr>
          </a:p>
          <a:p>
            <a:pPr marL="457200" lvl="0" indent="-457200">
              <a:buSzPct val="100000"/>
              <a:buFont typeface="+mj-lt"/>
              <a:buAutoNum type="arabicPeriod"/>
            </a:pPr>
            <a:r>
              <a:rPr lang="cs-CZ" sz="2400" dirty="0" err="1">
                <a:latin typeface="Arial" pitchFamily="34"/>
                <a:cs typeface="Arial" pitchFamily="34"/>
              </a:rPr>
              <a:t>Operator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overloading</a:t>
            </a:r>
            <a:endParaRPr lang="cs-CZ" sz="2400" dirty="0">
              <a:latin typeface="Arial" pitchFamily="34"/>
              <a:cs typeface="Arial" pitchFamily="34"/>
            </a:endParaRPr>
          </a:p>
          <a:p>
            <a:pPr marL="457200" lvl="0" indent="-457200">
              <a:buSzPct val="100000"/>
              <a:buFont typeface="+mj-lt"/>
              <a:buAutoNum type="arabicPeriod"/>
            </a:pPr>
            <a:r>
              <a:rPr lang="cs-CZ" sz="2400" dirty="0" err="1">
                <a:latin typeface="Arial" pitchFamily="34"/>
                <a:cs typeface="Arial" pitchFamily="34"/>
              </a:rPr>
              <a:t>Random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numbers</a:t>
            </a:r>
            <a:endParaRPr lang="cs-CZ" sz="2400" dirty="0">
              <a:latin typeface="Arial" pitchFamily="34"/>
              <a:cs typeface="Arial" pitchFamily="34"/>
            </a:endParaRPr>
          </a:p>
          <a:p>
            <a:pPr marL="457200" lvl="0" indent="-457200">
              <a:buSzPct val="100000"/>
              <a:buFont typeface="+mj-lt"/>
              <a:buAutoNum type="arabicPeriod"/>
            </a:pPr>
            <a:r>
              <a:rPr lang="cs-CZ" sz="2400" dirty="0">
                <a:latin typeface="Arial" pitchFamily="34"/>
                <a:cs typeface="Arial" pitchFamily="34"/>
              </a:rPr>
              <a:t>Intro to </a:t>
            </a:r>
            <a:r>
              <a:rPr lang="cs-CZ" sz="2400" dirty="0" err="1">
                <a:latin typeface="Arial" pitchFamily="34"/>
                <a:cs typeface="Arial" pitchFamily="34"/>
              </a:rPr>
              <a:t>ranges</a:t>
            </a:r>
            <a:endParaRPr lang="cs-CZ" sz="2400" dirty="0">
              <a:latin typeface="Arial" pitchFamily="34"/>
              <a:cs typeface="Arial" pitchFamily="34"/>
            </a:endParaRPr>
          </a:p>
          <a:p>
            <a:pPr marL="457200" lvl="0" indent="-457200">
              <a:buSzPct val="100000"/>
              <a:buFont typeface="+mj-lt"/>
              <a:buAutoNum type="arabicPeriod"/>
            </a:pPr>
            <a:endParaRPr lang="en-GB" sz="2400" dirty="0"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251929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Little practice #3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1149999"/>
            <a:ext cx="11545891" cy="51920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000" dirty="0">
                <a:latin typeface="Arial" pitchFamily="34"/>
                <a:cs typeface="Arial" pitchFamily="34"/>
              </a:rPr>
              <a:t>Transform vector </a:t>
            </a:r>
            <a:r>
              <a:rPr lang="en-US" sz="2000" b="1" dirty="0">
                <a:latin typeface="Arial" pitchFamily="34"/>
                <a:cs typeface="Arial" pitchFamily="34"/>
              </a:rPr>
              <a:t>R </a:t>
            </a:r>
            <a:r>
              <a:rPr lang="en-US" sz="2000" dirty="0">
                <a:latin typeface="Arial" pitchFamily="34"/>
                <a:cs typeface="Arial" pitchFamily="34"/>
              </a:rPr>
              <a:t>into a new vector container, in a way that you multiply elements that are in the provided range [X, Y) by their index in the source vector.</a:t>
            </a:r>
          </a:p>
          <a:p>
            <a:pPr>
              <a:buSzPct val="100000"/>
            </a:pPr>
            <a:r>
              <a:rPr lang="en-US" sz="2000" b="1" dirty="0">
                <a:latin typeface="Arial" pitchFamily="34"/>
                <a:cs typeface="Arial" pitchFamily="34"/>
              </a:rPr>
              <a:t>For example: R = (1, 4, 9, 10); [X = 1, Y=3]</a:t>
            </a:r>
            <a:endParaRPr lang="en-GB" sz="2000" b="1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endParaRPr lang="en-US" sz="20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endParaRPr lang="en-GB" sz="2000" b="1" dirty="0">
              <a:latin typeface="Arial" pitchFamily="34"/>
              <a:cs typeface="Arial" pitchFamily="34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3D2670-017A-85F1-F4AC-995C75493244}"/>
              </a:ext>
            </a:extLst>
          </p:cNvPr>
          <p:cNvSpPr/>
          <p:nvPr/>
        </p:nvSpPr>
        <p:spPr>
          <a:xfrm>
            <a:off x="4476750" y="149235"/>
            <a:ext cx="6954835" cy="85152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  <a:buFont typeface="Arial" pitchFamily="34"/>
            </a:pPr>
            <a:r>
              <a:rPr lang="en-US" sz="2000" dirty="0">
                <a:latin typeface="Arial" pitchFamily="34"/>
                <a:cs typeface="Arial" pitchFamily="34"/>
              </a:rPr>
              <a:t>No manual iterations!</a:t>
            </a:r>
          </a:p>
          <a:p>
            <a:pPr algn="ctr">
              <a:buSzPct val="100000"/>
              <a:buFont typeface="Arial" pitchFamily="34"/>
            </a:pPr>
            <a:r>
              <a:rPr lang="en-US" dirty="0">
                <a:latin typeface="Arial" pitchFamily="34"/>
                <a:cs typeface="Arial" pitchFamily="34"/>
              </a:rPr>
              <a:t>Only STD algorithms + functors or lambdas.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8DF67BB-074E-95F2-FEAB-8AF188322E8D}"/>
              </a:ext>
            </a:extLst>
          </p:cNvPr>
          <p:cNvGraphicFramePr>
            <a:graphicFrameLocks noGrp="1"/>
          </p:cNvGraphicFramePr>
          <p:nvPr/>
        </p:nvGraphicFramePr>
        <p:xfrm>
          <a:off x="8153403" y="1946184"/>
          <a:ext cx="18474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874">
                  <a:extLst>
                    <a:ext uri="{9D8B030D-6E8A-4147-A177-3AD203B41FA5}">
                      <a16:colId xmlns:a16="http://schemas.microsoft.com/office/drawing/2014/main" val="1235970993"/>
                    </a:ext>
                  </a:extLst>
                </a:gridCol>
                <a:gridCol w="461874">
                  <a:extLst>
                    <a:ext uri="{9D8B030D-6E8A-4147-A177-3AD203B41FA5}">
                      <a16:colId xmlns:a16="http://schemas.microsoft.com/office/drawing/2014/main" val="3199454628"/>
                    </a:ext>
                  </a:extLst>
                </a:gridCol>
                <a:gridCol w="461874">
                  <a:extLst>
                    <a:ext uri="{9D8B030D-6E8A-4147-A177-3AD203B41FA5}">
                      <a16:colId xmlns:a16="http://schemas.microsoft.com/office/drawing/2014/main" val="3633019119"/>
                    </a:ext>
                  </a:extLst>
                </a:gridCol>
                <a:gridCol w="461874">
                  <a:extLst>
                    <a:ext uri="{9D8B030D-6E8A-4147-A177-3AD203B41FA5}">
                      <a16:colId xmlns:a16="http://schemas.microsoft.com/office/drawing/2014/main" val="2557881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796433"/>
                  </a:ext>
                </a:extLst>
              </a:tr>
            </a:tbl>
          </a:graphicData>
        </a:graphic>
      </p:graphicFrame>
      <p:sp>
        <p:nvSpPr>
          <p:cNvPr id="12" name="Arrow: Down 11">
            <a:extLst>
              <a:ext uri="{FF2B5EF4-FFF2-40B4-BE49-F238E27FC236}">
                <a16:creationId xmlns:a16="http://schemas.microsoft.com/office/drawing/2014/main" id="{8361F181-076E-B74B-EFD7-C8C40B2544E5}"/>
              </a:ext>
            </a:extLst>
          </p:cNvPr>
          <p:cNvSpPr/>
          <p:nvPr/>
        </p:nvSpPr>
        <p:spPr>
          <a:xfrm>
            <a:off x="8705290" y="2358352"/>
            <a:ext cx="317241" cy="35131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E02D06A-8AC1-2A2E-CD9C-B2E9203E7FE0}"/>
              </a:ext>
            </a:extLst>
          </p:cNvPr>
          <p:cNvGraphicFramePr>
            <a:graphicFrameLocks noGrp="1"/>
          </p:cNvGraphicFramePr>
          <p:nvPr/>
        </p:nvGraphicFramePr>
        <p:xfrm>
          <a:off x="7870277" y="2709667"/>
          <a:ext cx="23045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127">
                  <a:extLst>
                    <a:ext uri="{9D8B030D-6E8A-4147-A177-3AD203B41FA5}">
                      <a16:colId xmlns:a16="http://schemas.microsoft.com/office/drawing/2014/main" val="1235970993"/>
                    </a:ext>
                  </a:extLst>
                </a:gridCol>
                <a:gridCol w="576127">
                  <a:extLst>
                    <a:ext uri="{9D8B030D-6E8A-4147-A177-3AD203B41FA5}">
                      <a16:colId xmlns:a16="http://schemas.microsoft.com/office/drawing/2014/main" val="3199454628"/>
                    </a:ext>
                  </a:extLst>
                </a:gridCol>
                <a:gridCol w="576127">
                  <a:extLst>
                    <a:ext uri="{9D8B030D-6E8A-4147-A177-3AD203B41FA5}">
                      <a16:colId xmlns:a16="http://schemas.microsoft.com/office/drawing/2014/main" val="3633019119"/>
                    </a:ext>
                  </a:extLst>
                </a:gridCol>
                <a:gridCol w="576127">
                  <a:extLst>
                    <a:ext uri="{9D8B030D-6E8A-4147-A177-3AD203B41FA5}">
                      <a16:colId xmlns:a16="http://schemas.microsoft.com/office/drawing/2014/main" val="2557881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4*1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9*2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796433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C81BB66-A31A-0157-7DBA-19C031A4C276}"/>
              </a:ext>
            </a:extLst>
          </p:cNvPr>
          <p:cNvSpPr txBox="1"/>
          <p:nvPr/>
        </p:nvSpPr>
        <p:spPr>
          <a:xfrm>
            <a:off x="274639" y="2694317"/>
            <a:ext cx="8281531" cy="3693319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std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::vector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&gt;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R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({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4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9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10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});</a:t>
            </a:r>
          </a:p>
          <a:p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std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::vector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&gt;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S;</a:t>
            </a:r>
          </a:p>
          <a:p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X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Y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3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b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auto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indices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std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::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views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::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iota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|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std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::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views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::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take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R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size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());</a:t>
            </a:r>
          </a:p>
          <a:p>
            <a:b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std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::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transform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R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begin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(), 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R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end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(), 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indices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begin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(),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std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::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back_inserter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(S), </a:t>
            </a:r>
          </a:p>
          <a:p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[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Y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](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const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auto&amp;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const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auto&amp;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idx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(X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&lt;=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idx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and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idx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Y)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x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*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idx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x;</a:t>
            </a:r>
          </a:p>
          <a:p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});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1F6911A-BB78-6A93-215C-FCD5C7496DCE}"/>
              </a:ext>
            </a:extLst>
          </p:cNvPr>
          <p:cNvSpPr/>
          <p:nvPr/>
        </p:nvSpPr>
        <p:spPr>
          <a:xfrm>
            <a:off x="5322143" y="2473338"/>
            <a:ext cx="1804775" cy="32402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since C++20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0F5E03-E380-26E1-FD48-EA40FFF9D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435" y="3473150"/>
            <a:ext cx="2333951" cy="1981477"/>
          </a:xfrm>
          <a:prstGeom prst="rect">
            <a:avLst/>
          </a:prstGeom>
        </p:spPr>
      </p:pic>
      <p:sp>
        <p:nvSpPr>
          <p:cNvPr id="15" name="AutoShape 372">
            <a:extLst>
              <a:ext uri="{FF2B5EF4-FFF2-40B4-BE49-F238E27FC236}">
                <a16:creationId xmlns:a16="http://schemas.microsoft.com/office/drawing/2014/main" id="{20A3CCEC-9534-FFAF-F0ED-23A79D980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900" y="3342634"/>
            <a:ext cx="2313630" cy="563425"/>
          </a:xfrm>
          <a:prstGeom prst="wedgeRoundRectCallout">
            <a:avLst>
              <a:gd name="adj1" fmla="val -58225"/>
              <a:gd name="adj2" fmla="val 9605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Infinite increasing sequence starting from 0</a:t>
            </a:r>
          </a:p>
        </p:txBody>
      </p:sp>
      <p:sp>
        <p:nvSpPr>
          <p:cNvPr id="18" name="AutoShape 372">
            <a:extLst>
              <a:ext uri="{FF2B5EF4-FFF2-40B4-BE49-F238E27FC236}">
                <a16:creationId xmlns:a16="http://schemas.microsoft.com/office/drawing/2014/main" id="{8D0E0714-2DCC-4148-E8C5-0B2853232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673" y="3337737"/>
            <a:ext cx="2313630" cy="563425"/>
          </a:xfrm>
          <a:prstGeom prst="wedgeRoundRectCallout">
            <a:avLst>
              <a:gd name="adj1" fmla="val -58225"/>
              <a:gd name="adj2" fmla="val 9605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take just the right number of them</a:t>
            </a:r>
          </a:p>
        </p:txBody>
      </p:sp>
      <p:sp>
        <p:nvSpPr>
          <p:cNvPr id="19" name="AutoShape 372">
            <a:extLst>
              <a:ext uri="{FF2B5EF4-FFF2-40B4-BE49-F238E27FC236}">
                <a16:creationId xmlns:a16="http://schemas.microsoft.com/office/drawing/2014/main" id="{EFDF96B4-F04C-6C2E-F059-FF8A7995D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905" y="5039019"/>
            <a:ext cx="2313630" cy="563425"/>
          </a:xfrm>
          <a:prstGeom prst="wedgeRoundRectCallout">
            <a:avLst>
              <a:gd name="adj1" fmla="val -93311"/>
              <a:gd name="adj2" fmla="val -76173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Well, it's a range too</a:t>
            </a:r>
          </a:p>
        </p:txBody>
      </p:sp>
      <p:pic>
        <p:nvPicPr>
          <p:cNvPr id="20" name="Graphic 19" descr="Play with solid fill">
            <a:extLst>
              <a:ext uri="{FF2B5EF4-FFF2-40B4-BE49-F238E27FC236}">
                <a16:creationId xmlns:a16="http://schemas.microsoft.com/office/drawing/2014/main" id="{23989B0E-5459-2F8F-3CB5-1C65E17B2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90386" y="73390"/>
            <a:ext cx="501610" cy="501610"/>
          </a:xfrm>
          <a:prstGeom prst="rect">
            <a:avLst/>
          </a:prstGeom>
        </p:spPr>
      </p:pic>
      <p:pic>
        <p:nvPicPr>
          <p:cNvPr id="21" name="Graphic 20" descr="Play with solid fill">
            <a:extLst>
              <a:ext uri="{FF2B5EF4-FFF2-40B4-BE49-F238E27FC236}">
                <a16:creationId xmlns:a16="http://schemas.microsoft.com/office/drawing/2014/main" id="{85B6E387-4B18-F587-9F76-E1B962E3EB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90386" y="73390"/>
            <a:ext cx="501610" cy="50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2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Little practice #3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21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1149999"/>
            <a:ext cx="11545891" cy="51920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000" dirty="0">
                <a:latin typeface="Arial" pitchFamily="34"/>
                <a:cs typeface="Arial" pitchFamily="34"/>
              </a:rPr>
              <a:t>Transform vector </a:t>
            </a:r>
            <a:r>
              <a:rPr lang="en-US" sz="2000" b="1" dirty="0">
                <a:latin typeface="Arial" pitchFamily="34"/>
                <a:cs typeface="Arial" pitchFamily="34"/>
              </a:rPr>
              <a:t>R </a:t>
            </a:r>
            <a:r>
              <a:rPr lang="en-US" sz="2000" dirty="0">
                <a:latin typeface="Arial" pitchFamily="34"/>
                <a:cs typeface="Arial" pitchFamily="34"/>
              </a:rPr>
              <a:t>into a new vector container, in a way that you multiply elements that are in the provided range [X, Y) by their index in the source vector.</a:t>
            </a:r>
          </a:p>
          <a:p>
            <a:pPr>
              <a:buSzPct val="100000"/>
            </a:pPr>
            <a:r>
              <a:rPr lang="en-US" sz="2000" b="1" dirty="0">
                <a:latin typeface="Arial" pitchFamily="34"/>
                <a:cs typeface="Arial" pitchFamily="34"/>
              </a:rPr>
              <a:t>For example: R = (1, 4, 9, 10); [X = 1, Y=3]</a:t>
            </a:r>
            <a:endParaRPr lang="en-GB" sz="2000" b="1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endParaRPr lang="en-US" sz="20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endParaRPr lang="en-GB" sz="2000" b="1" dirty="0">
              <a:latin typeface="Arial" pitchFamily="34"/>
              <a:cs typeface="Arial" pitchFamily="34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3D2670-017A-85F1-F4AC-995C75493244}"/>
              </a:ext>
            </a:extLst>
          </p:cNvPr>
          <p:cNvSpPr/>
          <p:nvPr/>
        </p:nvSpPr>
        <p:spPr>
          <a:xfrm>
            <a:off x="4476750" y="149235"/>
            <a:ext cx="6954835" cy="85152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  <a:buFont typeface="Arial" pitchFamily="34"/>
            </a:pPr>
            <a:r>
              <a:rPr lang="en-US" sz="2000" dirty="0">
                <a:latin typeface="Arial" pitchFamily="34"/>
                <a:cs typeface="Arial" pitchFamily="34"/>
              </a:rPr>
              <a:t>No manual iterations!</a:t>
            </a:r>
          </a:p>
          <a:p>
            <a:pPr algn="ctr">
              <a:buSzPct val="100000"/>
              <a:buFont typeface="Arial" pitchFamily="34"/>
            </a:pPr>
            <a:r>
              <a:rPr lang="en-US" dirty="0">
                <a:latin typeface="Arial" pitchFamily="34"/>
                <a:cs typeface="Arial" pitchFamily="34"/>
              </a:rPr>
              <a:t>Only STD algorithms + functors or lambdas.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8DF67BB-074E-95F2-FEAB-8AF188322E8D}"/>
              </a:ext>
            </a:extLst>
          </p:cNvPr>
          <p:cNvGraphicFramePr>
            <a:graphicFrameLocks noGrp="1"/>
          </p:cNvGraphicFramePr>
          <p:nvPr/>
        </p:nvGraphicFramePr>
        <p:xfrm>
          <a:off x="8153403" y="1946184"/>
          <a:ext cx="18474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874">
                  <a:extLst>
                    <a:ext uri="{9D8B030D-6E8A-4147-A177-3AD203B41FA5}">
                      <a16:colId xmlns:a16="http://schemas.microsoft.com/office/drawing/2014/main" val="1235970993"/>
                    </a:ext>
                  </a:extLst>
                </a:gridCol>
                <a:gridCol w="461874">
                  <a:extLst>
                    <a:ext uri="{9D8B030D-6E8A-4147-A177-3AD203B41FA5}">
                      <a16:colId xmlns:a16="http://schemas.microsoft.com/office/drawing/2014/main" val="3199454628"/>
                    </a:ext>
                  </a:extLst>
                </a:gridCol>
                <a:gridCol w="461874">
                  <a:extLst>
                    <a:ext uri="{9D8B030D-6E8A-4147-A177-3AD203B41FA5}">
                      <a16:colId xmlns:a16="http://schemas.microsoft.com/office/drawing/2014/main" val="3633019119"/>
                    </a:ext>
                  </a:extLst>
                </a:gridCol>
                <a:gridCol w="461874">
                  <a:extLst>
                    <a:ext uri="{9D8B030D-6E8A-4147-A177-3AD203B41FA5}">
                      <a16:colId xmlns:a16="http://schemas.microsoft.com/office/drawing/2014/main" val="2557881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796433"/>
                  </a:ext>
                </a:extLst>
              </a:tr>
            </a:tbl>
          </a:graphicData>
        </a:graphic>
      </p:graphicFrame>
      <p:sp>
        <p:nvSpPr>
          <p:cNvPr id="12" name="Arrow: Down 11">
            <a:extLst>
              <a:ext uri="{FF2B5EF4-FFF2-40B4-BE49-F238E27FC236}">
                <a16:creationId xmlns:a16="http://schemas.microsoft.com/office/drawing/2014/main" id="{8361F181-076E-B74B-EFD7-C8C40B2544E5}"/>
              </a:ext>
            </a:extLst>
          </p:cNvPr>
          <p:cNvSpPr/>
          <p:nvPr/>
        </p:nvSpPr>
        <p:spPr>
          <a:xfrm>
            <a:off x="8705290" y="2358352"/>
            <a:ext cx="317241" cy="35131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E02D06A-8AC1-2A2E-CD9C-B2E9203E7FE0}"/>
              </a:ext>
            </a:extLst>
          </p:cNvPr>
          <p:cNvGraphicFramePr>
            <a:graphicFrameLocks noGrp="1"/>
          </p:cNvGraphicFramePr>
          <p:nvPr/>
        </p:nvGraphicFramePr>
        <p:xfrm>
          <a:off x="7870277" y="2709667"/>
          <a:ext cx="23045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127">
                  <a:extLst>
                    <a:ext uri="{9D8B030D-6E8A-4147-A177-3AD203B41FA5}">
                      <a16:colId xmlns:a16="http://schemas.microsoft.com/office/drawing/2014/main" val="1235970993"/>
                    </a:ext>
                  </a:extLst>
                </a:gridCol>
                <a:gridCol w="576127">
                  <a:extLst>
                    <a:ext uri="{9D8B030D-6E8A-4147-A177-3AD203B41FA5}">
                      <a16:colId xmlns:a16="http://schemas.microsoft.com/office/drawing/2014/main" val="3199454628"/>
                    </a:ext>
                  </a:extLst>
                </a:gridCol>
                <a:gridCol w="576127">
                  <a:extLst>
                    <a:ext uri="{9D8B030D-6E8A-4147-A177-3AD203B41FA5}">
                      <a16:colId xmlns:a16="http://schemas.microsoft.com/office/drawing/2014/main" val="3633019119"/>
                    </a:ext>
                  </a:extLst>
                </a:gridCol>
                <a:gridCol w="576127">
                  <a:extLst>
                    <a:ext uri="{9D8B030D-6E8A-4147-A177-3AD203B41FA5}">
                      <a16:colId xmlns:a16="http://schemas.microsoft.com/office/drawing/2014/main" val="2557881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4*1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9*2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796433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C81BB66-A31A-0157-7DBA-19C031A4C276}"/>
              </a:ext>
            </a:extLst>
          </p:cNvPr>
          <p:cNvSpPr txBox="1"/>
          <p:nvPr/>
        </p:nvSpPr>
        <p:spPr>
          <a:xfrm>
            <a:off x="274640" y="2694317"/>
            <a:ext cx="7189850" cy="3693319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std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::vector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&gt;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R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({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4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9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10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});</a:t>
            </a:r>
          </a:p>
          <a:p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std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::vector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&gt;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S;</a:t>
            </a:r>
          </a:p>
          <a:p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X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Y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3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b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auto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r_w_idxs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R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|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std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::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views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::enumerate;</a:t>
            </a:r>
          </a:p>
          <a:p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std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::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transform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r_w_idxs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cbegin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(), 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r_w_idxs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cend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(),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std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::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back_inserter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(S), </a:t>
            </a:r>
          </a:p>
          <a:p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[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Y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](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const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auto&amp;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Consolas" panose="020B0609020204030204" pitchFamily="49" charset="0"/>
              </a:rPr>
              <a:t>pair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-&gt;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 err="1">
                <a:solidFill>
                  <a:srgbClr val="569CD6"/>
                </a:solidFill>
                <a:latin typeface="Consolas" panose="020B0609020204030204" pitchFamily="49" charset="0"/>
              </a:rPr>
              <a:t>const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auto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&amp;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[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idx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x]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pair;</a:t>
            </a:r>
          </a:p>
          <a:p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(X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&lt;=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idx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and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idx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Y)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x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*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idx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   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x;</a:t>
            </a:r>
          </a:p>
          <a:p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});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EB85FF6-E0F3-5C2A-0972-E9DF931D79AE}"/>
              </a:ext>
            </a:extLst>
          </p:cNvPr>
          <p:cNvSpPr/>
          <p:nvPr/>
        </p:nvSpPr>
        <p:spPr>
          <a:xfrm>
            <a:off x="5322143" y="2473338"/>
            <a:ext cx="1804775" cy="32402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since C++23</a:t>
            </a:r>
          </a:p>
        </p:txBody>
      </p:sp>
      <p:sp>
        <p:nvSpPr>
          <p:cNvPr id="13" name="AutoShape 372">
            <a:extLst>
              <a:ext uri="{FF2B5EF4-FFF2-40B4-BE49-F238E27FC236}">
                <a16:creationId xmlns:a16="http://schemas.microsoft.com/office/drawing/2014/main" id="{66E1880B-4A48-83B6-25E6-8034BFF6B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288" y="3342634"/>
            <a:ext cx="2313630" cy="563425"/>
          </a:xfrm>
          <a:prstGeom prst="wedgeRoundRectCallout">
            <a:avLst>
              <a:gd name="adj1" fmla="val -58225"/>
              <a:gd name="adj2" fmla="val 9605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Yes, finally the enumerate view!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6F591F-C6D3-BB19-7FFE-EDEAE0CAC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427" y="3361929"/>
            <a:ext cx="2353003" cy="2000529"/>
          </a:xfrm>
          <a:prstGeom prst="rect">
            <a:avLst/>
          </a:prstGeom>
        </p:spPr>
      </p:pic>
      <p:pic>
        <p:nvPicPr>
          <p:cNvPr id="18" name="Graphic 17" descr="Play with solid fill">
            <a:extLst>
              <a:ext uri="{FF2B5EF4-FFF2-40B4-BE49-F238E27FC236}">
                <a16:creationId xmlns:a16="http://schemas.microsoft.com/office/drawing/2014/main" id="{B2C933D0-22CF-2B1B-A4B2-335DB0B7B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90386" y="73390"/>
            <a:ext cx="501610" cy="501610"/>
          </a:xfrm>
          <a:prstGeom prst="rect">
            <a:avLst/>
          </a:prstGeom>
        </p:spPr>
      </p:pic>
      <p:pic>
        <p:nvPicPr>
          <p:cNvPr id="19" name="Graphic 18" descr="Play with solid fill">
            <a:extLst>
              <a:ext uri="{FF2B5EF4-FFF2-40B4-BE49-F238E27FC236}">
                <a16:creationId xmlns:a16="http://schemas.microsoft.com/office/drawing/2014/main" id="{3A8CA4AF-54BA-3244-3024-59EC7AB7A7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90386" y="73390"/>
            <a:ext cx="501610" cy="50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1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Little practice #</a:t>
            </a:r>
            <a:r>
              <a:rPr lang="cs-CZ" dirty="0"/>
              <a:t>4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22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1149999"/>
            <a:ext cx="11545891" cy="51920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000" dirty="0">
                <a:latin typeface="Arial" pitchFamily="34"/>
                <a:cs typeface="Arial" pitchFamily="34"/>
              </a:rPr>
              <a:t>Given vector </a:t>
            </a:r>
            <a:r>
              <a:rPr lang="en-US" sz="2000" b="1" dirty="0">
                <a:latin typeface="Arial" pitchFamily="34"/>
                <a:cs typeface="Arial" pitchFamily="34"/>
              </a:rPr>
              <a:t>R</a:t>
            </a:r>
            <a:r>
              <a:rPr lang="en-US" sz="2000" dirty="0">
                <a:latin typeface="Arial" pitchFamily="34"/>
                <a:cs typeface="Arial" pitchFamily="34"/>
              </a:rPr>
              <a:t>, compute </a:t>
            </a:r>
            <a:r>
              <a:rPr lang="cs-CZ" sz="2000" dirty="0" err="1">
                <a:latin typeface="Arial" pitchFamily="34"/>
                <a:cs typeface="Arial" pitchFamily="34"/>
              </a:rPr>
              <a:t>the</a:t>
            </a:r>
            <a:r>
              <a:rPr lang="cs-CZ" sz="2000" dirty="0">
                <a:latin typeface="Arial" pitchFamily="34"/>
                <a:cs typeface="Arial" pitchFamily="34"/>
              </a:rPr>
              <a:t> sum </a:t>
            </a:r>
            <a:r>
              <a:rPr lang="cs-CZ" sz="2000" dirty="0" err="1">
                <a:latin typeface="Arial" pitchFamily="34"/>
                <a:cs typeface="Arial" pitchFamily="34"/>
              </a:rPr>
              <a:t>of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squares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of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the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values</a:t>
            </a:r>
            <a:r>
              <a:rPr lang="cs-CZ" sz="2000" dirty="0">
                <a:latin typeface="Arial" pitchFamily="34"/>
                <a:cs typeface="Arial" pitchFamily="34"/>
              </a:rPr>
              <a:t>.</a:t>
            </a:r>
            <a:endParaRPr lang="en-US" sz="20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en-US" sz="2000" b="1" dirty="0">
                <a:latin typeface="Arial" pitchFamily="34"/>
                <a:cs typeface="Arial" pitchFamily="34"/>
              </a:rPr>
              <a:t>For example: R = (1, 2, 3, 4);</a:t>
            </a:r>
            <a:endParaRPr lang="en-GB" sz="2000" dirty="0">
              <a:latin typeface="Arial" pitchFamily="34"/>
              <a:cs typeface="Arial" pitchFamily="34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043170B-6C27-DA7F-10E6-65C67A6492F5}"/>
              </a:ext>
            </a:extLst>
          </p:cNvPr>
          <p:cNvSpPr/>
          <p:nvPr/>
        </p:nvSpPr>
        <p:spPr>
          <a:xfrm>
            <a:off x="4476750" y="149235"/>
            <a:ext cx="6954835" cy="85152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  <a:buFont typeface="Arial" pitchFamily="34"/>
            </a:pPr>
            <a:r>
              <a:rPr lang="en-US" sz="2000" dirty="0">
                <a:latin typeface="Arial" pitchFamily="34"/>
                <a:cs typeface="Arial" pitchFamily="34"/>
              </a:rPr>
              <a:t>No manual iterations!</a:t>
            </a:r>
          </a:p>
          <a:p>
            <a:pPr algn="ctr">
              <a:buSzPct val="100000"/>
              <a:buFont typeface="Arial" pitchFamily="34"/>
            </a:pPr>
            <a:r>
              <a:rPr lang="en-US" dirty="0">
                <a:latin typeface="Arial" pitchFamily="34"/>
                <a:cs typeface="Arial" pitchFamily="34"/>
              </a:rPr>
              <a:t>Only STD algorithms + functors or lambdas.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35625F-B5B8-F177-22DD-2607F1B0413B}"/>
              </a:ext>
            </a:extLst>
          </p:cNvPr>
          <p:cNvSpPr txBox="1"/>
          <p:nvPr/>
        </p:nvSpPr>
        <p:spPr>
          <a:xfrm>
            <a:off x="371469" y="3719660"/>
            <a:ext cx="7943856" cy="1754326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std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::vector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&gt;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R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({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3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4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});</a:t>
            </a:r>
          </a:p>
          <a:p>
            <a:b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res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std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::</a:t>
            </a:r>
            <a:r>
              <a:rPr lang="en-GB" dirty="0">
                <a:solidFill>
                  <a:srgbClr val="DCDCAA"/>
                </a:solidFill>
                <a:latin typeface="Consolas" panose="020B0609020204030204" pitchFamily="49" charset="0"/>
              </a:rPr>
              <a:t>reduce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R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.c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begin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(), 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R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.c</a:t>
            </a:r>
            <a:r>
              <a:rPr lang="en-GB" dirty="0" err="1">
                <a:solidFill>
                  <a:srgbClr val="DCDCAA"/>
                </a:solidFill>
                <a:latin typeface="Consolas" panose="020B0609020204030204" pitchFamily="49" charset="0"/>
              </a:rPr>
              <a:t>end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(), </a:t>
            </a:r>
            <a:r>
              <a:rPr lang="en-GB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</a:p>
          <a:p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    [](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acc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9CDCFE"/>
                </a:solidFill>
                <a:latin typeface="Consolas" panose="020B0609020204030204" pitchFamily="49" charset="0"/>
              </a:rPr>
              <a:t>val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) { </a:t>
            </a:r>
            <a:r>
              <a:rPr lang="en-GB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acc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+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val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*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val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 });</a:t>
            </a:r>
          </a:p>
          <a:p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std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::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cout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&lt;&lt;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res </a:t>
            </a:r>
            <a:r>
              <a:rPr lang="en-GB" dirty="0">
                <a:solidFill>
                  <a:srgbClr val="D4D4D4"/>
                </a:solidFill>
                <a:latin typeface="Consolas" panose="020B0609020204030204" pitchFamily="49" charset="0"/>
              </a:rPr>
              <a:t>&lt;&lt;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std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::</a:t>
            </a:r>
            <a:r>
              <a:rPr lang="en-GB" dirty="0" err="1">
                <a:solidFill>
                  <a:srgbClr val="CCCCCC"/>
                </a:solidFill>
                <a:latin typeface="Consolas" panose="020B0609020204030204" pitchFamily="49" charset="0"/>
              </a:rPr>
              <a:t>endl</a:t>
            </a:r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GB" dirty="0">
                <a:solidFill>
                  <a:srgbClr val="6A9955"/>
                </a:solidFill>
                <a:latin typeface="Consolas" panose="020B0609020204030204" pitchFamily="49" charset="0"/>
              </a:rPr>
              <a:t>// 30</a:t>
            </a:r>
            <a:endParaRPr lang="en-GB" dirty="0">
              <a:solidFill>
                <a:srgbClr val="CCCCCC"/>
              </a:solidFill>
              <a:latin typeface="Consolas" panose="020B0609020204030204" pitchFamily="49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AD097A8-DAC6-AA01-D64F-D312D5409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4415"/>
              </p:ext>
            </p:extLst>
          </p:nvPr>
        </p:nvGraphicFramePr>
        <p:xfrm>
          <a:off x="8453502" y="1502372"/>
          <a:ext cx="18474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874">
                  <a:extLst>
                    <a:ext uri="{9D8B030D-6E8A-4147-A177-3AD203B41FA5}">
                      <a16:colId xmlns:a16="http://schemas.microsoft.com/office/drawing/2014/main" val="1235970993"/>
                    </a:ext>
                  </a:extLst>
                </a:gridCol>
                <a:gridCol w="461874">
                  <a:extLst>
                    <a:ext uri="{9D8B030D-6E8A-4147-A177-3AD203B41FA5}">
                      <a16:colId xmlns:a16="http://schemas.microsoft.com/office/drawing/2014/main" val="3199454628"/>
                    </a:ext>
                  </a:extLst>
                </a:gridCol>
                <a:gridCol w="461874">
                  <a:extLst>
                    <a:ext uri="{9D8B030D-6E8A-4147-A177-3AD203B41FA5}">
                      <a16:colId xmlns:a16="http://schemas.microsoft.com/office/drawing/2014/main" val="3633019119"/>
                    </a:ext>
                  </a:extLst>
                </a:gridCol>
                <a:gridCol w="461874">
                  <a:extLst>
                    <a:ext uri="{9D8B030D-6E8A-4147-A177-3AD203B41FA5}">
                      <a16:colId xmlns:a16="http://schemas.microsoft.com/office/drawing/2014/main" val="2557881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796433"/>
                  </a:ext>
                </a:extLst>
              </a:tr>
            </a:tbl>
          </a:graphicData>
        </a:graphic>
      </p:graphicFrame>
      <p:sp>
        <p:nvSpPr>
          <p:cNvPr id="12" name="Arrow: Down 11">
            <a:extLst>
              <a:ext uri="{FF2B5EF4-FFF2-40B4-BE49-F238E27FC236}">
                <a16:creationId xmlns:a16="http://schemas.microsoft.com/office/drawing/2014/main" id="{F413148F-A538-5D62-D919-7DB8723049B5}"/>
              </a:ext>
            </a:extLst>
          </p:cNvPr>
          <p:cNvSpPr/>
          <p:nvPr/>
        </p:nvSpPr>
        <p:spPr>
          <a:xfrm>
            <a:off x="9005389" y="1914540"/>
            <a:ext cx="317241" cy="35131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D554DB7-7EF2-884C-184F-4E25A47C73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324902"/>
              </p:ext>
            </p:extLst>
          </p:nvPr>
        </p:nvGraphicFramePr>
        <p:xfrm>
          <a:off x="8452538" y="2267084"/>
          <a:ext cx="174018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183">
                  <a:extLst>
                    <a:ext uri="{9D8B030D-6E8A-4147-A177-3AD203B41FA5}">
                      <a16:colId xmlns:a16="http://schemas.microsoft.com/office/drawing/2014/main" val="3633019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 + 4 + 9 +16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796433"/>
                  </a:ext>
                </a:extLst>
              </a:tr>
            </a:tbl>
          </a:graphicData>
        </a:graphic>
      </p:graphicFrame>
      <p:sp>
        <p:nvSpPr>
          <p:cNvPr id="14" name="AutoShape 372">
            <a:extLst>
              <a:ext uri="{FF2B5EF4-FFF2-40B4-BE49-F238E27FC236}">
                <a16:creationId xmlns:a16="http://schemas.microsoft.com/office/drawing/2014/main" id="{A6D90250-6ACE-60A1-7714-07339E182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2211" y="3473296"/>
            <a:ext cx="2313630" cy="563425"/>
          </a:xfrm>
          <a:prstGeom prst="wedgeRoundRectCallout">
            <a:avLst>
              <a:gd name="adj1" fmla="val -58225"/>
              <a:gd name="adj2" fmla="val 9605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The initial value of accumulator</a:t>
            </a:r>
          </a:p>
        </p:txBody>
      </p:sp>
      <p:sp>
        <p:nvSpPr>
          <p:cNvPr id="15" name="AutoShape 372">
            <a:extLst>
              <a:ext uri="{FF2B5EF4-FFF2-40B4-BE49-F238E27FC236}">
                <a16:creationId xmlns:a16="http://schemas.microsoft.com/office/drawing/2014/main" id="{B0F69D75-AA57-1FE0-2334-CA1FE65D0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6385" y="2851588"/>
            <a:ext cx="2313630" cy="738949"/>
          </a:xfrm>
          <a:prstGeom prst="wedgeRoundRectCallout">
            <a:avLst>
              <a:gd name="adj1" fmla="val -28382"/>
              <a:gd name="adj2" fmla="val 19026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The accumulator provided as the first param</a:t>
            </a:r>
          </a:p>
        </p:txBody>
      </p:sp>
    </p:spTree>
    <p:extLst>
      <p:ext uri="{BB962C8B-B14F-4D97-AF65-F5344CB8AC3E}">
        <p14:creationId xmlns:p14="http://schemas.microsoft.com/office/powerpoint/2010/main" val="42541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37E14-F2DE-A48D-B6AE-F77F8C6CBBD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147528"/>
            <a:ext cx="9144000" cy="2387598"/>
          </a:xfrm>
        </p:spPr>
        <p:txBody>
          <a:bodyPr/>
          <a:lstStyle/>
          <a:p>
            <a:pPr lvl="0"/>
            <a:r>
              <a:rPr lang="cs-CZ" sz="4000" dirty="0"/>
              <a:t>2</a:t>
            </a:r>
            <a:r>
              <a:rPr lang="en-US" sz="4000" dirty="0"/>
              <a:t>) </a:t>
            </a:r>
            <a:r>
              <a:rPr lang="cs-CZ" sz="4000" dirty="0" err="1">
                <a:latin typeface="Arial" pitchFamily="34"/>
                <a:cs typeface="Arial" pitchFamily="34"/>
              </a:rPr>
              <a:t>Operator</a:t>
            </a:r>
            <a:r>
              <a:rPr lang="cs-CZ" sz="4000" dirty="0">
                <a:latin typeface="Arial" pitchFamily="34"/>
                <a:cs typeface="Arial" pitchFamily="34"/>
              </a:rPr>
              <a:t> </a:t>
            </a:r>
            <a:r>
              <a:rPr lang="cs-CZ" sz="4000" dirty="0" err="1">
                <a:latin typeface="Arial" pitchFamily="34"/>
                <a:cs typeface="Arial" pitchFamily="34"/>
              </a:rPr>
              <a:t>overloading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75420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Operator</a:t>
            </a:r>
            <a:r>
              <a:rPr lang="cs-CZ" dirty="0"/>
              <a:t> </a:t>
            </a:r>
            <a:r>
              <a:rPr lang="cs-CZ" dirty="0" err="1"/>
              <a:t>overloading</a:t>
            </a:r>
            <a:r>
              <a:rPr lang="cs-CZ" dirty="0"/>
              <a:t> in C++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24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1" y="885825"/>
            <a:ext cx="5770926" cy="54562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cs-CZ" sz="2000" dirty="0">
                <a:latin typeface="Arial" pitchFamily="34"/>
                <a:cs typeface="Arial" pitchFamily="34"/>
              </a:rPr>
              <a:t>It </a:t>
            </a:r>
            <a:r>
              <a:rPr lang="cs-CZ" sz="2000" dirty="0" err="1">
                <a:latin typeface="Arial" pitchFamily="34"/>
                <a:cs typeface="Arial" pitchFamily="34"/>
              </a:rPr>
              <a:t>is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widely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used</a:t>
            </a:r>
            <a:r>
              <a:rPr lang="cs-CZ" sz="2000" dirty="0">
                <a:latin typeface="Arial" pitchFamily="34"/>
                <a:cs typeface="Arial" pitchFamily="34"/>
              </a:rPr>
              <a:t> in C++, </a:t>
            </a:r>
            <a:r>
              <a:rPr lang="cs-CZ" sz="2000" dirty="0" err="1">
                <a:latin typeface="Arial" pitchFamily="34"/>
                <a:cs typeface="Arial" pitchFamily="34"/>
              </a:rPr>
              <a:t>can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be</a:t>
            </a:r>
            <a:r>
              <a:rPr lang="cs-CZ" sz="2000" dirty="0">
                <a:latin typeface="Arial" pitchFamily="34"/>
                <a:cs typeface="Arial" pitchFamily="34"/>
              </a:rPr>
              <a:t> user-</a:t>
            </a:r>
            <a:r>
              <a:rPr lang="cs-CZ" sz="2000" dirty="0" err="1">
                <a:latin typeface="Arial" pitchFamily="34"/>
                <a:cs typeface="Arial" pitchFamily="34"/>
              </a:rPr>
              <a:t>defined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functions</a:t>
            </a:r>
            <a:endParaRPr lang="cs-CZ" sz="20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cs-CZ" sz="2000" dirty="0">
                <a:latin typeface="Arial" pitchFamily="34"/>
                <a:cs typeface="Arial" pitchFamily="34"/>
              </a:rPr>
              <a:t>But </a:t>
            </a:r>
            <a:r>
              <a:rPr lang="cs-CZ" sz="2000" dirty="0" err="1">
                <a:latin typeface="Arial" pitchFamily="34"/>
                <a:cs typeface="Arial" pitchFamily="34"/>
              </a:rPr>
              <a:t>we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b="1" dirty="0" err="1">
                <a:latin typeface="Arial" pitchFamily="34"/>
                <a:cs typeface="Arial" pitchFamily="34"/>
              </a:rPr>
              <a:t>cannot</a:t>
            </a:r>
            <a:r>
              <a:rPr lang="cs-CZ" sz="2000" b="1" dirty="0">
                <a:latin typeface="Arial" pitchFamily="34"/>
                <a:cs typeface="Arial" pitchFamily="34"/>
              </a:rPr>
              <a:t> </a:t>
            </a:r>
            <a:r>
              <a:rPr lang="cs-CZ" sz="2000" b="1" dirty="0" err="1">
                <a:latin typeface="Arial" pitchFamily="34"/>
                <a:cs typeface="Arial" pitchFamily="34"/>
              </a:rPr>
              <a:t>change</a:t>
            </a:r>
            <a:r>
              <a:rPr lang="cs-CZ" sz="2000" b="1" dirty="0">
                <a:latin typeface="Arial" pitchFamily="34"/>
                <a:cs typeface="Arial" pitchFamily="34"/>
              </a:rPr>
              <a:t> </a:t>
            </a:r>
            <a:r>
              <a:rPr lang="cs-CZ" sz="2000" b="1" dirty="0" err="1">
                <a:latin typeface="Arial" pitchFamily="34"/>
                <a:cs typeface="Arial" pitchFamily="34"/>
              </a:rPr>
              <a:t>certain</a:t>
            </a:r>
            <a:r>
              <a:rPr lang="cs-CZ" sz="2000" b="1" dirty="0">
                <a:latin typeface="Arial" pitchFamily="34"/>
                <a:cs typeface="Arial" pitchFamily="34"/>
              </a:rPr>
              <a:t> </a:t>
            </a:r>
            <a:r>
              <a:rPr lang="cs-CZ" sz="2000" b="1" dirty="0" err="1">
                <a:latin typeface="Arial" pitchFamily="34"/>
                <a:cs typeface="Arial" pitchFamily="34"/>
              </a:rPr>
              <a:t>things</a:t>
            </a:r>
            <a:r>
              <a:rPr lang="cs-CZ" sz="2000" b="1" dirty="0">
                <a:latin typeface="Arial" pitchFamily="34"/>
                <a:cs typeface="Arial" pitchFamily="34"/>
              </a:rPr>
              <a:t> </a:t>
            </a:r>
            <a:r>
              <a:rPr lang="cs-CZ" sz="2000" b="1" dirty="0" err="1">
                <a:latin typeface="Arial" pitchFamily="34"/>
                <a:cs typeface="Arial" pitchFamily="34"/>
              </a:rPr>
              <a:t>about</a:t>
            </a:r>
            <a:r>
              <a:rPr lang="cs-CZ" sz="2000" b="1" dirty="0">
                <a:latin typeface="Arial" pitchFamily="34"/>
                <a:cs typeface="Arial" pitchFamily="34"/>
              </a:rPr>
              <a:t> </a:t>
            </a:r>
            <a:r>
              <a:rPr lang="cs-CZ" sz="2000" b="1" dirty="0" err="1">
                <a:latin typeface="Arial" pitchFamily="34"/>
                <a:cs typeface="Arial" pitchFamily="34"/>
              </a:rPr>
              <a:t>them</a:t>
            </a:r>
            <a:endParaRPr lang="cs-CZ" sz="2000" b="1" dirty="0"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r>
              <a:rPr lang="cs-CZ" sz="1600" dirty="0" err="1">
                <a:latin typeface="Arial" pitchFamily="34"/>
                <a:cs typeface="Arial" pitchFamily="34"/>
              </a:rPr>
              <a:t>Their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names</a:t>
            </a:r>
            <a:r>
              <a:rPr lang="cs-CZ" sz="1600" dirty="0">
                <a:latin typeface="Arial" pitchFamily="34"/>
                <a:cs typeface="Arial" pitchFamily="34"/>
              </a:rPr>
              <a:t> and syntax</a:t>
            </a:r>
          </a:p>
          <a:p>
            <a:pPr lvl="2">
              <a:buSzPct val="100000"/>
            </a:pPr>
            <a:r>
              <a:rPr lang="cs-CZ" sz="1200" dirty="0">
                <a:latin typeface="Arial" pitchFamily="34"/>
                <a:cs typeface="Arial" pitchFamily="34"/>
              </a:rPr>
              <a:t>Binary +, </a:t>
            </a:r>
            <a:r>
              <a:rPr lang="cs-CZ" sz="1200" dirty="0" err="1">
                <a:latin typeface="Arial" pitchFamily="34"/>
                <a:cs typeface="Arial" pitchFamily="34"/>
              </a:rPr>
              <a:t>unary</a:t>
            </a:r>
            <a:r>
              <a:rPr lang="cs-CZ" sz="1200" dirty="0">
                <a:latin typeface="Arial" pitchFamily="34"/>
                <a:cs typeface="Arial" pitchFamily="34"/>
              </a:rPr>
              <a:t> -, …</a:t>
            </a:r>
          </a:p>
          <a:p>
            <a:pPr lvl="1">
              <a:buSzPct val="100000"/>
            </a:pPr>
            <a:r>
              <a:rPr lang="cs-CZ" sz="1600" dirty="0">
                <a:latin typeface="Arial" pitchFamily="34"/>
                <a:cs typeface="Arial" pitchFamily="34"/>
              </a:rPr>
              <a:t>Arity</a:t>
            </a:r>
          </a:p>
          <a:p>
            <a:pPr lvl="1">
              <a:buSzPct val="100000"/>
            </a:pPr>
            <a:r>
              <a:rPr lang="cs-CZ" sz="1600" dirty="0">
                <a:latin typeface="Arial" pitchFamily="34"/>
                <a:cs typeface="Arial" pitchFamily="34"/>
              </a:rPr>
              <a:t>Precedence</a:t>
            </a:r>
          </a:p>
          <a:p>
            <a:pPr lvl="2">
              <a:buSzPct val="100000"/>
            </a:pPr>
            <a:r>
              <a:rPr lang="cs-CZ" sz="1200" dirty="0">
                <a:latin typeface="Arial" pitchFamily="34"/>
                <a:cs typeface="Arial" pitchFamily="34"/>
              </a:rPr>
              <a:t>https://en.cppreference.com/w/cpp/language/operator_precedence</a:t>
            </a:r>
          </a:p>
          <a:p>
            <a:pPr lvl="1">
              <a:buSzPct val="100000"/>
            </a:pPr>
            <a:r>
              <a:rPr lang="cs-CZ" sz="1600" dirty="0" err="1">
                <a:latin typeface="Arial" pitchFamily="34"/>
                <a:cs typeface="Arial" pitchFamily="34"/>
              </a:rPr>
              <a:t>Associativity</a:t>
            </a:r>
            <a:endParaRPr lang="cs-CZ" sz="16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cs-CZ" sz="2000" dirty="0" err="1">
                <a:latin typeface="Arial" pitchFamily="34"/>
                <a:cs typeface="Arial" pitchFamily="34"/>
              </a:rPr>
              <a:t>You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can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overload</a:t>
            </a:r>
            <a:r>
              <a:rPr lang="cs-CZ" sz="2000" dirty="0">
                <a:latin typeface="Arial" pitchFamily="34"/>
                <a:cs typeface="Arial" pitchFamily="34"/>
              </a:rPr>
              <a:t> these:</a:t>
            </a:r>
            <a:endParaRPr lang="en-GB" sz="2000" dirty="0">
              <a:latin typeface="Arial" pitchFamily="34"/>
              <a:cs typeface="Arial" pitchFamily="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C80A96-7156-884E-46F7-57D48395E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0" y="1106541"/>
            <a:ext cx="5143496" cy="57402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00EA11-E2A5-44D7-8824-1F16CC5EF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0" y="4533871"/>
            <a:ext cx="6953250" cy="37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5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Operator ++/-- … prefix/postfix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25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885825"/>
            <a:ext cx="11517309" cy="54562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000" dirty="0">
                <a:latin typeface="Arial" pitchFamily="34"/>
                <a:cs typeface="Arial" pitchFamily="34"/>
              </a:rPr>
              <a:t>Prefix and postfix operators behave differently!</a:t>
            </a:r>
          </a:p>
          <a:p>
            <a:pPr>
              <a:buSzPct val="100000"/>
            </a:pPr>
            <a:r>
              <a:rPr lang="en-US" sz="2000" dirty="0">
                <a:latin typeface="Arial" pitchFamily="34"/>
                <a:cs typeface="Arial" pitchFamily="34"/>
              </a:rPr>
              <a:t>Postfix creates a copy, increments the original value and returns the copy of the previous values</a:t>
            </a:r>
          </a:p>
          <a:p>
            <a:pPr>
              <a:buSzPct val="100000"/>
            </a:pPr>
            <a:r>
              <a:rPr lang="en-US" sz="2000" dirty="0">
                <a:latin typeface="Arial" pitchFamily="34"/>
                <a:cs typeface="Arial" pitchFamily="34"/>
              </a:rPr>
              <a:t>In general, prefer prefix if semantically correct, you'll avoid a copy</a:t>
            </a:r>
          </a:p>
          <a:p>
            <a:pPr>
              <a:buSzPct val="100000"/>
            </a:pPr>
            <a:endParaRPr lang="en-GB" sz="2000" dirty="0">
              <a:latin typeface="Arial" pitchFamily="34"/>
              <a:cs typeface="Arial" pitchFamily="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D10A94-F1BA-AC4F-ACA4-25233D34E7B4}"/>
              </a:ext>
            </a:extLst>
          </p:cNvPr>
          <p:cNvSpPr txBox="1"/>
          <p:nvPr/>
        </p:nvSpPr>
        <p:spPr>
          <a:xfrm>
            <a:off x="145684" y="3429000"/>
            <a:ext cx="5770926" cy="1384995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Prefix increment operator</a:t>
            </a:r>
            <a:endParaRPr lang="en-US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MyCounter</a:t>
            </a:r>
            <a:r>
              <a:rPr lang="en-US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operator++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// Increment the count and return the updated object</a:t>
            </a:r>
            <a:endParaRPr lang="en-US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count;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6558C8-115D-5B3D-4346-1ABF7C9A9005}"/>
              </a:ext>
            </a:extLst>
          </p:cNvPr>
          <p:cNvSpPr txBox="1"/>
          <p:nvPr/>
        </p:nvSpPr>
        <p:spPr>
          <a:xfrm>
            <a:off x="6033294" y="3429000"/>
            <a:ext cx="6154734" cy="2462213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Postfix increment operator</a:t>
            </a:r>
            <a:endParaRPr lang="en-US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MyCounter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operator++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// Create a copy of the current object</a:t>
            </a:r>
            <a:endParaRPr lang="en-US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MyCounter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temp 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// Increment the count</a:t>
            </a:r>
            <a:endParaRPr lang="en-US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count;</a:t>
            </a:r>
          </a:p>
          <a:p>
            <a:b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// Return the copy (the original state before increment)</a:t>
            </a:r>
            <a:endParaRPr lang="en-US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temp;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AutoShape 372">
            <a:extLst>
              <a:ext uri="{FF2B5EF4-FFF2-40B4-BE49-F238E27FC236}">
                <a16:creationId xmlns:a16="http://schemas.microsoft.com/office/drawing/2014/main" id="{B5813D16-8133-0B34-F6DE-F0F4AC6BA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3371" y="2191454"/>
            <a:ext cx="2313630" cy="738949"/>
          </a:xfrm>
          <a:prstGeom prst="wedgeRoundRectCallout">
            <a:avLst>
              <a:gd name="adj1" fmla="val -48546"/>
              <a:gd name="adj2" fmla="val 153648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Determined by this useless parameter</a:t>
            </a:r>
          </a:p>
        </p:txBody>
      </p:sp>
      <p:sp>
        <p:nvSpPr>
          <p:cNvPr id="10" name="AutoShape 372">
            <a:extLst>
              <a:ext uri="{FF2B5EF4-FFF2-40B4-BE49-F238E27FC236}">
                <a16:creationId xmlns:a16="http://schemas.microsoft.com/office/drawing/2014/main" id="{8059EDCE-42C5-7996-A591-5A4533BAF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0478" y="2350435"/>
            <a:ext cx="2313630" cy="738949"/>
          </a:xfrm>
          <a:prstGeom prst="wedgeRoundRectCallout">
            <a:avLst>
              <a:gd name="adj1" fmla="val -2974"/>
              <a:gd name="adj2" fmla="val 134707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It returns copy!</a:t>
            </a:r>
          </a:p>
        </p:txBody>
      </p:sp>
      <p:pic>
        <p:nvPicPr>
          <p:cNvPr id="11" name="Graphic 10" descr="Play with solid fill">
            <a:extLst>
              <a:ext uri="{FF2B5EF4-FFF2-40B4-BE49-F238E27FC236}">
                <a16:creationId xmlns:a16="http://schemas.microsoft.com/office/drawing/2014/main" id="{A0CD350A-B758-F04D-372F-95397F5BC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90386" y="73390"/>
            <a:ext cx="501610" cy="501610"/>
          </a:xfrm>
          <a:prstGeom prst="rect">
            <a:avLst/>
          </a:prstGeom>
        </p:spPr>
      </p:pic>
      <p:pic>
        <p:nvPicPr>
          <p:cNvPr id="12" name="Graphic 11" descr="Play with solid fill">
            <a:extLst>
              <a:ext uri="{FF2B5EF4-FFF2-40B4-BE49-F238E27FC236}">
                <a16:creationId xmlns:a16="http://schemas.microsoft.com/office/drawing/2014/main" id="{9CB40F35-0B6B-68BD-903C-93C82F4151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90386" y="73390"/>
            <a:ext cx="501610" cy="50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0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Operator ,?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26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1" y="885825"/>
            <a:ext cx="4259264" cy="54562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000" dirty="0">
                <a:latin typeface="Arial" pitchFamily="34"/>
                <a:cs typeface="Arial" pitchFamily="34"/>
              </a:rPr>
              <a:t>The comma operator is a binary operator that evaluates its first operand and discards the result, and then evaluates the second operand and returns this value (and type)</a:t>
            </a:r>
          </a:p>
          <a:p>
            <a:pPr>
              <a:buSzPct val="100000"/>
            </a:pPr>
            <a:r>
              <a:rPr lang="en-US" sz="2000" dirty="0">
                <a:latin typeface="Arial" pitchFamily="34"/>
                <a:cs typeface="Arial" pitchFamily="34"/>
              </a:rPr>
              <a:t>You can cause side effects caused by the first evaluations</a:t>
            </a:r>
            <a:endParaRPr lang="en-GB" sz="2000" dirty="0">
              <a:latin typeface="Arial" pitchFamily="34"/>
              <a:cs typeface="Arial" pitchFamily="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F98AE7-A927-D45C-F9DD-21FD16A1DE87}"/>
              </a:ext>
            </a:extLst>
          </p:cNvPr>
          <p:cNvSpPr txBox="1"/>
          <p:nvPr/>
        </p:nvSpPr>
        <p:spPr>
          <a:xfrm>
            <a:off x="4887913" y="914948"/>
            <a:ext cx="7142162" cy="4616648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MyClass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public: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data;</a:t>
            </a:r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MyClass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: 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(value) {}</a:t>
            </a:r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// Overloading the comma operator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MyClass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operator,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MyClass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other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GB" sz="14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    // Define the </a:t>
            </a:r>
            <a:r>
              <a:rPr lang="en-GB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behavior</a:t>
            </a: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of the comma operator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    // In this example, it returns a new object with combined data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MyClass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(data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other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MyClass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obj1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MyClass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obj2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// Using the overloaded comma operator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MyClass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result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(obj1, obj2);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"Result: "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52478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Overloading</a:t>
            </a:r>
            <a:r>
              <a:rPr lang="en-US" dirty="0"/>
              <a:t> with non-member functions</a:t>
            </a:r>
            <a:r>
              <a:rPr lang="cs-CZ" dirty="0"/>
              <a:t> 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27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1" y="885825"/>
            <a:ext cx="11317284" cy="54562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000" dirty="0">
                <a:latin typeface="Arial" pitchFamily="34"/>
                <a:cs typeface="Arial" pitchFamily="34"/>
              </a:rPr>
              <a:t>Useful if the first argument is not the class type</a:t>
            </a:r>
          </a:p>
          <a:p>
            <a:pPr>
              <a:buSzPct val="100000"/>
            </a:pPr>
            <a:r>
              <a:rPr lang="en-US" sz="2000" dirty="0">
                <a:latin typeface="Arial" pitchFamily="34"/>
                <a:cs typeface="Arial" pitchFamily="34"/>
              </a:rPr>
              <a:t>For example, if I wanted to call binary + on my type with std::string</a:t>
            </a:r>
            <a:endParaRPr lang="en-GB" sz="2000" dirty="0">
              <a:latin typeface="Arial" pitchFamily="34"/>
              <a:cs typeface="Arial" pitchFamily="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1E0B79-391A-0FD6-4377-8E53CEC6A231}"/>
              </a:ext>
            </a:extLst>
          </p:cNvPr>
          <p:cNvSpPr txBox="1"/>
          <p:nvPr/>
        </p:nvSpPr>
        <p:spPr>
          <a:xfrm>
            <a:off x="190504" y="2436094"/>
            <a:ext cx="7962899" cy="3754874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&lt;iostream&gt;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&lt;string&gt;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MyNumber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private: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_value;</a:t>
            </a:r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public: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MyNumber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: 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_value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{}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friend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operator+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MyNumber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friend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operator+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MyNumber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operator+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MyNumber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to_string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_value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str;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operator+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MyNumber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str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to_string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_value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50585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Overloading</a:t>
            </a:r>
            <a:r>
              <a:rPr lang="en-US" dirty="0"/>
              <a:t> with non-member functions</a:t>
            </a:r>
            <a:r>
              <a:rPr lang="cs-CZ" dirty="0"/>
              <a:t> 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28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1" y="885825"/>
            <a:ext cx="11317284" cy="54562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000" dirty="0">
                <a:latin typeface="Arial" pitchFamily="34"/>
                <a:cs typeface="Arial" pitchFamily="34"/>
              </a:rPr>
              <a:t>Then, you can use it like this</a:t>
            </a:r>
            <a:endParaRPr lang="en-GB" sz="2000" dirty="0">
              <a:latin typeface="Arial" pitchFamily="34"/>
              <a:cs typeface="Arial" pitchFamily="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C5FF6-3DDC-B3F8-237D-E4985DB54E1D}"/>
              </a:ext>
            </a:extLst>
          </p:cNvPr>
          <p:cNvSpPr txBox="1"/>
          <p:nvPr/>
        </p:nvSpPr>
        <p:spPr>
          <a:xfrm>
            <a:off x="438154" y="1956169"/>
            <a:ext cx="5943596" cy="3108543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dirty="0" err="1">
                <a:solidFill>
                  <a:srgbClr val="4EC9B0"/>
                </a:solidFill>
                <a:latin typeface="Consolas" panose="020B0609020204030204" pitchFamily="49" charset="0"/>
              </a:rPr>
              <a:t>MyNumber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::string str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 is the answer."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// Using the overloaded + operator in both orders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::string result1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a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str;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::string result2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str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a;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// Displaying the results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"Result 1: "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result1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"Result 2: "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result2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28270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37E14-F2DE-A48D-B6AE-F77F8C6CBBD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147528"/>
            <a:ext cx="9144000" cy="2387598"/>
          </a:xfrm>
        </p:spPr>
        <p:txBody>
          <a:bodyPr/>
          <a:lstStyle/>
          <a:p>
            <a:pPr lvl="0"/>
            <a:r>
              <a:rPr lang="cs-CZ" sz="4000" dirty="0"/>
              <a:t>3</a:t>
            </a:r>
            <a:r>
              <a:rPr lang="en-US" sz="4000" dirty="0"/>
              <a:t>) </a:t>
            </a:r>
            <a:r>
              <a:rPr lang="cs-CZ" sz="4000" dirty="0" err="1">
                <a:latin typeface="Arial" pitchFamily="34"/>
                <a:cs typeface="Arial" pitchFamily="34"/>
              </a:rPr>
              <a:t>Random</a:t>
            </a:r>
            <a:r>
              <a:rPr lang="cs-CZ" sz="4000" dirty="0">
                <a:latin typeface="Arial" pitchFamily="34"/>
                <a:cs typeface="Arial" pitchFamily="34"/>
              </a:rPr>
              <a:t> </a:t>
            </a:r>
            <a:r>
              <a:rPr lang="cs-CZ" sz="4000" dirty="0" err="1">
                <a:latin typeface="Arial" pitchFamily="34"/>
                <a:cs typeface="Arial" pitchFamily="34"/>
              </a:rPr>
              <a:t>numbers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0243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The h</a:t>
            </a:r>
            <a:r>
              <a:rPr lang="en-GB" dirty="0" err="1"/>
              <a:t>elper</a:t>
            </a:r>
            <a:r>
              <a:rPr lang="en-GB" dirty="0"/>
              <a:t> codes are in public GitLab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GB" sz="2400" dirty="0">
                <a:latin typeface="Arial" pitchFamily="34"/>
                <a:cs typeface="Arial" pitchFamily="34"/>
              </a:rPr>
              <a:t>https://gitlab.mff.cuni.cz/teaching/nprg041/mejzlik/labs-cpp-pub</a:t>
            </a:r>
          </a:p>
        </p:txBody>
      </p:sp>
    </p:spTree>
    <p:extLst>
      <p:ext uri="{BB962C8B-B14F-4D97-AF65-F5344CB8AC3E}">
        <p14:creationId xmlns:p14="http://schemas.microsoft.com/office/powerpoint/2010/main" val="970674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Random numbers in C++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30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rand()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often forget to seed it correctly</a:t>
            </a:r>
          </a:p>
          <a:p>
            <a:pPr lvl="0">
              <a:buSzPct val="100000"/>
              <a:buFont typeface="Arial" pitchFamily="34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C++ STD lib random</a:t>
            </a:r>
          </a:p>
          <a:p>
            <a:pPr lvl="1"/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generators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produce a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deterministic sequence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uniformly distributed numbers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congruential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mersenne_twister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substract_with_carry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, ...</a:t>
            </a:r>
          </a:p>
          <a:p>
            <a:pPr lvl="2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default_random_engine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- the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implementators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of STD lib choose for you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distributions</a:t>
            </a:r>
          </a:p>
          <a:p>
            <a:pPr lvl="2"/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transform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generated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qu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enc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a particular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uniform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poisson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, student,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exponential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usage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`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distributor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(generator)`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100000"/>
              <a:buFont typeface="Arial" pitchFamily="34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100000"/>
              <a:buFont typeface="Arial" pitchFamily="34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ABDB54-F7F9-61CE-10AC-EFAD5464F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723" y="836578"/>
            <a:ext cx="3386446" cy="1967503"/>
          </a:xfrm>
          <a:prstGeom prst="rect">
            <a:avLst/>
          </a:prstGeom>
        </p:spPr>
      </p:pic>
      <p:pic>
        <p:nvPicPr>
          <p:cNvPr id="9" name="Graphic 8" descr="Slippery with solid fill">
            <a:extLst>
              <a:ext uri="{FF2B5EF4-FFF2-40B4-BE49-F238E27FC236}">
                <a16:creationId xmlns:a16="http://schemas.microsoft.com/office/drawing/2014/main" id="{CCAD3C74-FEAF-79E0-CAAD-1D9C5DA699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28800" y="718276"/>
            <a:ext cx="914400" cy="914400"/>
          </a:xfrm>
          <a:prstGeom prst="rect">
            <a:avLst/>
          </a:prstGeom>
        </p:spPr>
      </p:pic>
      <p:pic>
        <p:nvPicPr>
          <p:cNvPr id="11" name="Graphic 10" descr="Shield Tick with solid fill">
            <a:extLst>
              <a:ext uri="{FF2B5EF4-FFF2-40B4-BE49-F238E27FC236}">
                <a16:creationId xmlns:a16="http://schemas.microsoft.com/office/drawing/2014/main" id="{8057E222-07F6-9243-5327-2EE62EC204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22610" y="2346881"/>
            <a:ext cx="914400" cy="9144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5AD360-ABC7-B429-B5D7-018D9726FBB6}"/>
              </a:ext>
            </a:extLst>
          </p:cNvPr>
          <p:cNvSpPr/>
          <p:nvPr/>
        </p:nvSpPr>
        <p:spPr>
          <a:xfrm>
            <a:off x="5559401" y="162183"/>
            <a:ext cx="3107090" cy="324023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#include &lt;random&gt;</a:t>
            </a:r>
          </a:p>
        </p:txBody>
      </p:sp>
    </p:spTree>
    <p:extLst>
      <p:ext uri="{BB962C8B-B14F-4D97-AF65-F5344CB8AC3E}">
        <p14:creationId xmlns:p14="http://schemas.microsoft.com/office/powerpoint/2010/main" val="1073683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Using of the distributor with a generator seeded by True RNG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31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generates numbers based on a uniform generator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100000"/>
              <a:buFont typeface="Arial" pitchFamily="34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100000"/>
              <a:buFont typeface="Arial" pitchFamily="34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9CC200-C36A-6F10-4226-D253490C2EBF}"/>
              </a:ext>
            </a:extLst>
          </p:cNvPr>
          <p:cNvSpPr txBox="1"/>
          <p:nvPr/>
        </p:nvSpPr>
        <p:spPr>
          <a:xfrm>
            <a:off x="2427525" y="1540744"/>
            <a:ext cx="9489835" cy="4801314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Use a true random number as a seed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random_device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rd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Create a Mersenne Twister PRNG and seed it with the true random number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mt19937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Define the range for the uniform distribution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uniform_int_distribution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&lt;&gt;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dist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Call it manually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dist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(gen)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Bind it together with std::bind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dice1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bind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dist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gen);</a:t>
            </a:r>
          </a:p>
          <a:p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dice1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Bind it using lambdas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dice2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](){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dist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(gen); };</a:t>
            </a:r>
          </a:p>
          <a:p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dice2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9864216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Using of the distributor with a generator seeded by a constant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32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  <a:buFont typeface="Arial" pitchFamily="34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Useful for reproducible results</a:t>
            </a:r>
          </a:p>
          <a:p>
            <a:pPr>
              <a:buSzPct val="100000"/>
              <a:buFont typeface="Arial" pitchFamily="34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PRNG will produce the same sequence when seeded with the same seed</a:t>
            </a:r>
          </a:p>
          <a:p>
            <a:pPr lvl="1">
              <a:buSzPct val="100000"/>
              <a:buFont typeface="Arial" pitchFamily="34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It is a state machine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75D09D-16E6-40BC-2257-965E3C7C0216}"/>
              </a:ext>
            </a:extLst>
          </p:cNvPr>
          <p:cNvSpPr txBox="1"/>
          <p:nvPr/>
        </p:nvSpPr>
        <p:spPr>
          <a:xfrm>
            <a:off x="2933700" y="2039043"/>
            <a:ext cx="8658221" cy="3539430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Create a Mersenne Twister PRNG and seed it with the true random number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mt19937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gen1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mt19937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gen2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Define the range for the uniform distribution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uniform_int_distribution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dist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"gen1: "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dist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(gen1)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3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"gen2: "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dist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(gen2)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3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"gen1: "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dist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(gen1)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5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"gen2: "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dist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(gen2)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5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242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distributions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33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  <a:buFont typeface="Arial" pitchFamily="34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75D09D-16E6-40BC-2257-965E3C7C0216}"/>
              </a:ext>
            </a:extLst>
          </p:cNvPr>
          <p:cNvSpPr txBox="1"/>
          <p:nvPr/>
        </p:nvSpPr>
        <p:spPr>
          <a:xfrm>
            <a:off x="3371850" y="781471"/>
            <a:ext cx="8658221" cy="5693866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random_device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rd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::mt19937 gen{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()};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Normal distribution, mean 5, </a:t>
            </a:r>
            <a:r>
              <a:rPr lang="en-GB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stddev</a:t>
            </a: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2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normal_distribution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5.0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2.0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Draw a sample from the normal distribution and round it to an integer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random_int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gen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 { </a:t>
            </a:r>
            <a:r>
              <a:rPr lang="en-GB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round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(gen)); };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::map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hist{};</a:t>
            </a: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n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n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!=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10000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n)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hist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random_int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()];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[x, y] : hist)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setw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 '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(y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200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'*'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1 *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2 * **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3 * *****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4 * *******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5 * ********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6 * *******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7 * *****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8 * **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9 *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690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custom</a:t>
            </a:r>
            <a:r>
              <a:rPr lang="cs-CZ" dirty="0"/>
              <a:t> </a:t>
            </a:r>
            <a:r>
              <a:rPr lang="cs-CZ" dirty="0" err="1"/>
              <a:t>discrete</a:t>
            </a:r>
            <a:r>
              <a:rPr lang="cs-CZ" dirty="0"/>
              <a:t> </a:t>
            </a:r>
            <a:r>
              <a:rPr lang="cs-CZ" dirty="0" err="1"/>
              <a:t>distribution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34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  <a:buFont typeface="Arial" pitchFamily="34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75D09D-16E6-40BC-2257-965E3C7C0216}"/>
              </a:ext>
            </a:extLst>
          </p:cNvPr>
          <p:cNvSpPr txBox="1"/>
          <p:nvPr/>
        </p:nvSpPr>
        <p:spPr>
          <a:xfrm>
            <a:off x="466725" y="808104"/>
            <a:ext cx="11450635" cy="5355312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random_device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rd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mt19937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());</a:t>
            </a:r>
          </a:p>
          <a:p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discrete_distribution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dist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({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});</a:t>
            </a:r>
          </a:p>
          <a:p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::map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map;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Print the </a:t>
            </a:r>
            <a:r>
              <a:rPr lang="cs-CZ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probabilities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of each value [0..4)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"Probabilities: 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dist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probabilities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());</a:t>
            </a:r>
          </a:p>
          <a:p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Probabilities: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0.0769231 0.153846 0.769231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n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n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10000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n)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map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dist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(gen)];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count] : map)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 generated 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setw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count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 times"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0 generated  791 times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1 generated 1516 times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2 generated 7693 times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476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37E14-F2DE-A48D-B6AE-F77F8C6CBBD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147528"/>
            <a:ext cx="9144000" cy="2387598"/>
          </a:xfrm>
        </p:spPr>
        <p:txBody>
          <a:bodyPr/>
          <a:lstStyle/>
          <a:p>
            <a:pPr lvl="0"/>
            <a:r>
              <a:rPr lang="en-US" sz="4000" dirty="0"/>
              <a:t>Task 9</a:t>
            </a:r>
          </a:p>
        </p:txBody>
      </p:sp>
    </p:spTree>
    <p:extLst>
      <p:ext uri="{BB962C8B-B14F-4D97-AF65-F5344CB8AC3E}">
        <p14:creationId xmlns:p14="http://schemas.microsoft.com/office/powerpoint/2010/main" val="21852432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Task 9: Statistics processor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36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cs-CZ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We</a:t>
            </a:r>
            <a:r>
              <a:rPr lang="cs-CZ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will</a:t>
            </a:r>
            <a:r>
              <a:rPr lang="cs-CZ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generate</a:t>
            </a:r>
            <a:r>
              <a:rPr lang="cs-CZ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a database 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of</a:t>
            </a:r>
            <a:r>
              <a:rPr lang="cs-CZ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properties</a:t>
            </a:r>
            <a:r>
              <a:rPr lang="cs-CZ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to 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buy</a:t>
            </a:r>
            <a:endParaRPr lang="cs-CZ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1">
              <a:buSzPct val="100000"/>
              <a:buFont typeface="Arial" pitchFamily="34"/>
            </a:pPr>
            <a:r>
              <a:rPr lang="cs-CZ" sz="16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We'll</a:t>
            </a:r>
            <a:r>
              <a:rPr lang="cs-CZ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use </a:t>
            </a:r>
            <a:r>
              <a:rPr lang="cs-CZ" sz="16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random</a:t>
            </a:r>
            <a:r>
              <a:rPr lang="cs-CZ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for</a:t>
            </a:r>
            <a:r>
              <a:rPr lang="cs-CZ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that</a:t>
            </a:r>
            <a:r>
              <a:rPr lang="cs-CZ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, </a:t>
            </a:r>
            <a:r>
              <a:rPr lang="cs-CZ" sz="16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we</a:t>
            </a:r>
            <a:r>
              <a:rPr lang="cs-CZ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will</a:t>
            </a:r>
            <a:r>
              <a:rPr lang="cs-CZ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generate</a:t>
            </a:r>
            <a:r>
              <a:rPr lang="cs-CZ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a </a:t>
            </a:r>
            <a:r>
              <a:rPr lang="cs-CZ" sz="16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few</a:t>
            </a:r>
            <a:r>
              <a:rPr lang="cs-CZ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thousand</a:t>
            </a:r>
            <a:r>
              <a:rPr lang="cs-CZ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records</a:t>
            </a:r>
            <a:r>
              <a:rPr lang="cs-CZ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and </a:t>
            </a:r>
            <a:r>
              <a:rPr lang="cs-CZ" sz="16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will</a:t>
            </a:r>
            <a:r>
              <a:rPr lang="cs-CZ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use </a:t>
            </a:r>
            <a:r>
              <a:rPr lang="cs-CZ" sz="16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algorithms</a:t>
            </a:r>
            <a:r>
              <a:rPr lang="cs-CZ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to do </a:t>
            </a:r>
            <a:r>
              <a:rPr lang="cs-CZ" sz="16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some</a:t>
            </a:r>
            <a:r>
              <a:rPr lang="cs-CZ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statistics</a:t>
            </a:r>
            <a:r>
              <a:rPr lang="cs-CZ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on </a:t>
            </a:r>
            <a:r>
              <a:rPr lang="cs-CZ" sz="16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them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cs-CZ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cs-CZ" sz="20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ASCII </a:t>
            </a: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ASCII string of length [5 - 10]</a:t>
            </a:r>
            <a:endParaRPr lang="cs-CZ" sz="16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EUR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[100k - 500k]</a:t>
            </a:r>
            <a:endParaRPr lang="cs-CZ" sz="16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area in m2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[20 - 200]</a:t>
            </a:r>
            <a:endParaRPr lang="cs-CZ" sz="16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rooms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[1 - 10]</a:t>
            </a:r>
            <a:endParaRPr lang="cs-CZ" sz="16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brightness</a:t>
            </a:r>
            <a:r>
              <a:rPr lang="cs-CZ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cs-CZ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floating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point </a:t>
            </a: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interval</a:t>
            </a:r>
            <a:r>
              <a:rPr lang="cs-CZ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[0, 1]</a:t>
            </a:r>
            <a:endParaRPr lang="en-US" sz="16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class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[A, B, C, D, E, F]</a:t>
            </a:r>
            <a:endParaRPr lang="cs-CZ" sz="16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garage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[true, false]</a:t>
            </a:r>
          </a:p>
          <a:p>
            <a:pPr lvl="1"/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a class `Database` that will implement a method 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insert(…)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inserting the property, generate the values using random… try different distributions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find(Int&lt;int&gt; 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price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, Int&lt;int&gt; 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area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, Int&lt;int&gt; 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rooms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, Int&lt;float&gt; 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bright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, </a:t>
            </a:r>
            <a:b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	Int&lt;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EClass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&gt;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eclass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, bool 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garage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max_res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)</a:t>
            </a:r>
          </a:p>
          <a:p>
            <a:pPr lvl="2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will return at most `res` results that match the given query.</a:t>
            </a:r>
          </a:p>
          <a:p>
            <a:pPr lvl="2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`Int&lt;T&gt; represents inclusive interval [from, to] of type T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avoid manual iteration</a:t>
            </a:r>
          </a:p>
        </p:txBody>
      </p:sp>
    </p:spTree>
    <p:extLst>
      <p:ext uri="{BB962C8B-B14F-4D97-AF65-F5344CB8AC3E}">
        <p14:creationId xmlns:p14="http://schemas.microsoft.com/office/powerpoint/2010/main" val="18904387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Intermezzo: </a:t>
            </a:r>
            <a:r>
              <a:rPr lang="cs-CZ" dirty="0" err="1"/>
              <a:t>raw</a:t>
            </a:r>
            <a:r>
              <a:rPr lang="cs-CZ" dirty="0"/>
              <a:t> </a:t>
            </a:r>
            <a:r>
              <a:rPr lang="cs-CZ" dirty="0" err="1"/>
              <a:t>string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37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  <a:buFont typeface="Arial" pitchFamily="34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string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literal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00000"/>
              <a:buFont typeface="Arial" pitchFamily="34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Everything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inside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interpreted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character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no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special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symbols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00000"/>
              <a:buFont typeface="Arial" pitchFamily="34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Syntax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Consolas" panose="020B0609020204030204" pitchFamily="49" charset="0"/>
              </a:rPr>
              <a:t>R</a:t>
            </a:r>
            <a:r>
              <a:rPr lang="en-US" sz="2000" dirty="0">
                <a:latin typeface="Consolas" panose="020B0609020204030204" pitchFamily="49" charset="0"/>
              </a:rPr>
              <a:t>"d</a:t>
            </a:r>
            <a:r>
              <a:rPr lang="cs-CZ" sz="2000" dirty="0" err="1">
                <a:latin typeface="Consolas" panose="020B0609020204030204" pitchFamily="49" charset="0"/>
              </a:rPr>
              <a:t>elim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ch</a:t>
            </a:r>
            <a:r>
              <a:rPr lang="cs-CZ" sz="2000" dirty="0" err="1">
                <a:latin typeface="Consolas" panose="020B0609020204030204" pitchFamily="49" charset="0"/>
              </a:rPr>
              <a:t>ars</a:t>
            </a:r>
            <a:r>
              <a:rPr lang="en-US" sz="2000" dirty="0">
                <a:latin typeface="Consolas" panose="020B0609020204030204" pitchFamily="49" charset="0"/>
              </a:rPr>
              <a:t>)d</a:t>
            </a:r>
            <a:r>
              <a:rPr lang="cs-CZ" sz="2000" dirty="0" err="1">
                <a:latin typeface="Consolas" panose="020B0609020204030204" pitchFamily="49" charset="0"/>
              </a:rPr>
              <a:t>elim</a:t>
            </a:r>
            <a:r>
              <a:rPr lang="en-US" sz="2000" dirty="0">
                <a:latin typeface="Consolas" panose="020B0609020204030204" pitchFamily="49" charset="0"/>
              </a:rPr>
              <a:t>"</a:t>
            </a:r>
            <a:endParaRPr lang="cs-CZ" sz="2000" dirty="0">
              <a:latin typeface="Consolas" panose="020B0609020204030204" pitchFamily="49" charset="0"/>
            </a:endParaRPr>
          </a:p>
          <a:p>
            <a:pPr lvl="1">
              <a:buSzPct val="100000"/>
              <a:buFont typeface="Arial" pitchFamily="34"/>
              <a:buChar char="•"/>
            </a:pP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delim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: any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sequence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characters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buSzPct val="100000"/>
              <a:buFont typeface="Arial" pitchFamily="34"/>
              <a:buChar char="•"/>
            </a:pP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chars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literal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itself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00000"/>
              <a:buFont typeface="Arial" pitchFamily="34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75D09D-16E6-40BC-2257-965E3C7C0216}"/>
              </a:ext>
            </a:extLst>
          </p:cNvPr>
          <p:cNvSpPr txBox="1"/>
          <p:nvPr/>
        </p:nvSpPr>
        <p:spPr>
          <a:xfrm>
            <a:off x="371469" y="3589043"/>
            <a:ext cx="7516804" cy="1477328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This is broken due to \!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ifs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ifstream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"C:</a:t>
            </a:r>
            <a:r>
              <a:rPr lang="en-GB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\t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emp</a:t>
            </a:r>
            <a:r>
              <a:rPr lang="en-GB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ew.txt"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This is fine!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ifs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ifstream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R"xoxo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(C:\temp\new.txt)xoxo"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8" name="AutoShape 30">
            <a:extLst>
              <a:ext uri="{FF2B5EF4-FFF2-40B4-BE49-F238E27FC236}">
                <a16:creationId xmlns:a16="http://schemas.microsoft.com/office/drawing/2014/main" id="{86FA5239-5BE3-3394-E652-EF9FEBB14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0325" y="339506"/>
            <a:ext cx="3867149" cy="442164"/>
          </a:xfrm>
          <a:prstGeom prst="wedgeRoundRectCallout">
            <a:avLst>
              <a:gd name="adj1" fmla="val -50195"/>
              <a:gd name="adj2" fmla="val -7771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buSzPct val="100000"/>
              <a:buFont typeface="Arial" pitchFamily="34"/>
              <a:defRPr sz="2000">
                <a:latin typeface="Arial" pitchFamily="34"/>
                <a:cs typeface="Arial" pitchFamily="3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  <a:extLst/>
          </a:lstStyle>
          <a:p>
            <a:r>
              <a:rPr lang="cs-CZ" dirty="0">
                <a:latin typeface="Consolas" panose="020B0609020204030204" pitchFamily="49" charset="0"/>
              </a:rPr>
              <a:t>R</a:t>
            </a:r>
            <a:r>
              <a:rPr lang="en-US" dirty="0">
                <a:latin typeface="Consolas" panose="020B0609020204030204" pitchFamily="49" charset="0"/>
              </a:rPr>
              <a:t>"d</a:t>
            </a:r>
            <a:r>
              <a:rPr lang="cs-CZ" dirty="0" err="1">
                <a:latin typeface="Consolas" panose="020B0609020204030204" pitchFamily="49" charset="0"/>
              </a:rPr>
              <a:t>elim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ch</a:t>
            </a:r>
            <a:r>
              <a:rPr lang="cs-CZ" dirty="0" err="1">
                <a:latin typeface="Consolas" panose="020B0609020204030204" pitchFamily="49" charset="0"/>
              </a:rPr>
              <a:t>ars</a:t>
            </a:r>
            <a:r>
              <a:rPr lang="en-US" dirty="0">
                <a:latin typeface="Consolas" panose="020B0609020204030204" pitchFamily="49" charset="0"/>
              </a:rPr>
              <a:t>)d</a:t>
            </a:r>
            <a:r>
              <a:rPr lang="cs-CZ" dirty="0" err="1">
                <a:latin typeface="Consolas" panose="020B0609020204030204" pitchFamily="49" charset="0"/>
              </a:rPr>
              <a:t>elim</a:t>
            </a:r>
            <a:r>
              <a:rPr lang="en-US" dirty="0">
                <a:latin typeface="Consolas" panose="020B0609020204030204" pitchFamily="49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40782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Intermezzo: better formatter and linter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38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5480793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.clang-format and .clang-tidy configurations to the root directory of your project</a:t>
            </a:r>
          </a:p>
          <a:p>
            <a:pPr lvl="1">
              <a:buSzPct val="100000"/>
              <a:buFont typeface="Arial" pitchFamily="34"/>
              <a:buChar char="•"/>
            </a:pPr>
            <a:r>
              <a:rPr lang="en-GB" sz="1400" dirty="0">
                <a:latin typeface="Arial" pitchFamily="34"/>
                <a:cs typeface="Arial" pitchFamily="34"/>
              </a:rPr>
              <a:t>https://gitlab.mff.cuni.cz/teaching/nprg041/mejzlik/labs-cpp-pub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100000"/>
              <a:buFont typeface="Arial" pitchFamily="34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CTRL+K, Ctrl + D -&gt; format the source file</a:t>
            </a:r>
          </a:p>
          <a:p>
            <a:pPr lvl="0">
              <a:buSzPct val="100000"/>
              <a:buFont typeface="Arial" pitchFamily="34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compilation, you'll get linting warnings tips</a:t>
            </a:r>
          </a:p>
          <a:p>
            <a:pPr lvl="1">
              <a:buSzPct val="100000"/>
              <a:buFont typeface="Arial" pitchFamily="34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your configured rule sets in clang-tidy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046B05-48B2-605F-08E7-0766E2766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914" y="2351653"/>
            <a:ext cx="6084866" cy="4248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58F902-2933-F07F-731E-95FF9AE0A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504959"/>
            <a:ext cx="41148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67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Coding: The approach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39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The straightforward solution:</a:t>
            </a:r>
          </a:p>
          <a:p>
            <a:pPr lvl="1">
              <a:buSzPct val="100000"/>
              <a:buFont typeface="Arial" pitchFamily="34"/>
            </a:pP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We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can iterate over all elements and apply filters </a:t>
            </a:r>
            <a:r>
              <a:rPr lang="en-US" sz="2000">
                <a:solidFill>
                  <a:srgbClr val="000000"/>
                </a:solidFill>
                <a:latin typeface="Arial" pitchFamily="34"/>
                <a:cs typeface="Arial" pitchFamily="34"/>
              </a:rPr>
              <a:t>etc.</a:t>
            </a:r>
            <a:endParaRPr lang="en-US" sz="20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14AF95D-A58B-901C-070B-98EA9F1ADF2C}"/>
              </a:ext>
            </a:extLst>
          </p:cNvPr>
          <p:cNvSpPr/>
          <p:nvPr/>
        </p:nvSpPr>
        <p:spPr>
          <a:xfrm>
            <a:off x="476250" y="5498594"/>
            <a:ext cx="1371600" cy="648391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928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37E14-F2DE-A48D-B6AE-F77F8C6CBBD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147528"/>
            <a:ext cx="9144000" cy="2387598"/>
          </a:xfrm>
        </p:spPr>
        <p:txBody>
          <a:bodyPr/>
          <a:lstStyle/>
          <a:p>
            <a:pPr lvl="0"/>
            <a:r>
              <a:rPr lang="en-US" sz="4000" dirty="0"/>
              <a:t>0) </a:t>
            </a:r>
            <a:r>
              <a:rPr lang="en-US" sz="4000" dirty="0">
                <a:latin typeface="Arial" pitchFamily="34"/>
                <a:cs typeface="Arial" pitchFamily="34"/>
              </a:rPr>
              <a:t>Previously in the labs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587467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37E14-F2DE-A48D-B6AE-F77F8C6CBBD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147528"/>
            <a:ext cx="9144000" cy="2387598"/>
          </a:xfrm>
        </p:spPr>
        <p:txBody>
          <a:bodyPr/>
          <a:lstStyle/>
          <a:p>
            <a:pPr lvl="0"/>
            <a:r>
              <a:rPr lang="en-US" sz="4000" dirty="0"/>
              <a:t>Wrapping it up…</a:t>
            </a:r>
          </a:p>
        </p:txBody>
      </p:sp>
    </p:spTree>
    <p:extLst>
      <p:ext uri="{BB962C8B-B14F-4D97-AF65-F5344CB8AC3E}">
        <p14:creationId xmlns:p14="http://schemas.microsoft.com/office/powerpoint/2010/main" val="31457938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Lab wrap up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41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cs-CZ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You</a:t>
            </a:r>
            <a:r>
              <a:rPr lang="cs-CZ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should</a:t>
            </a:r>
            <a:r>
              <a:rPr lang="cs-CZ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know</a:t>
            </a:r>
            <a:endParaRPr lang="en-US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1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How to use functors and lambdas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How to work with random numbers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How to overload different operators</a:t>
            </a:r>
            <a:endParaRPr lang="cs-CZ" sz="20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0" lvl="0" indent="0">
              <a:buNone/>
            </a:pPr>
            <a:endParaRPr lang="en-US" sz="1800" b="1" dirty="0">
              <a:solidFill>
                <a:srgbClr val="000000"/>
              </a:solidFill>
              <a:latin typeface="Arial"/>
            </a:endParaRPr>
          </a:p>
          <a:p>
            <a:pPr marL="0" lv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Next lab: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C++20 ranges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RAII (Resource Acquisition Is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Initialisation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Your tasks until the next lab:</a:t>
            </a:r>
          </a:p>
          <a:p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 your term project specification!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One page specifying what it will do, what it will not do</a:t>
            </a:r>
          </a:p>
          <a:p>
            <a:pPr lvl="1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What third-party libraries will you use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ReCodex</a:t>
            </a: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assignment #3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will be used 18. 12. 2023</a:t>
            </a:r>
          </a:p>
          <a:p>
            <a:r>
              <a:rPr lang="en-US" sz="1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9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(24h before, so I can give feedback).</a:t>
            </a:r>
          </a:p>
          <a:p>
            <a:pPr marL="457200" lvl="1" indent="0">
              <a:buNone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056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From the second </a:t>
            </a:r>
            <a:r>
              <a:rPr lang="en-GB" dirty="0" err="1"/>
              <a:t>ReCodex</a:t>
            </a:r>
            <a:r>
              <a:rPr lang="en-GB" dirty="0"/>
              <a:t> assignment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5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457200" lvl="0" indent="-457200">
              <a:buSzPct val="100000"/>
              <a:buFont typeface="+mj-lt"/>
              <a:buAutoNum type="arabicPeriod"/>
            </a:pPr>
            <a:r>
              <a:rPr lang="en-US" sz="2400" dirty="0">
                <a:latin typeface="Arial" pitchFamily="34"/>
                <a:cs typeface="Arial" pitchFamily="34"/>
              </a:rPr>
              <a:t>Avoid manual iteration in </a:t>
            </a:r>
            <a:r>
              <a:rPr lang="en-US" sz="2400" dirty="0" err="1">
                <a:latin typeface="Arial" pitchFamily="34"/>
                <a:cs typeface="Arial" pitchFamily="34"/>
              </a:rPr>
              <a:t>favour</a:t>
            </a:r>
            <a:r>
              <a:rPr lang="en-US" sz="2400" dirty="0">
                <a:latin typeface="Arial" pitchFamily="34"/>
                <a:cs typeface="Arial" pitchFamily="34"/>
              </a:rPr>
              <a:t> of STD algos library and ranges</a:t>
            </a:r>
          </a:p>
          <a:p>
            <a:pPr lvl="1">
              <a:buSzPct val="100000"/>
            </a:pPr>
            <a:r>
              <a:rPr lang="en-US" sz="2000" dirty="0">
                <a:latin typeface="Arial" pitchFamily="34"/>
                <a:cs typeface="Arial" pitchFamily="34"/>
              </a:rPr>
              <a:t>Less mistakes, less code</a:t>
            </a:r>
            <a:endParaRPr lang="cs-CZ" sz="2000" dirty="0">
              <a:latin typeface="Arial" pitchFamily="34"/>
              <a:cs typeface="Arial" pitchFamily="34"/>
            </a:endParaRPr>
          </a:p>
          <a:p>
            <a:pPr marL="457200" lvl="0" indent="-457200">
              <a:buSzPct val="100000"/>
              <a:buFont typeface="+mj-lt"/>
              <a:buAutoNum type="arabicPeriod"/>
            </a:pPr>
            <a:r>
              <a:rPr lang="en-US" sz="2400" dirty="0">
                <a:latin typeface="Arial" pitchFamily="34"/>
                <a:cs typeface="Arial" pitchFamily="34"/>
              </a:rPr>
              <a:t>Unnecessary copies of non-trivial objects (mostly std::string)</a:t>
            </a:r>
          </a:p>
          <a:p>
            <a:pPr lvl="1">
              <a:buSzPct val="100000"/>
            </a:pPr>
            <a:r>
              <a:rPr lang="en-US" sz="2000" dirty="0">
                <a:latin typeface="Arial" pitchFamily="34"/>
                <a:cs typeface="Arial" pitchFamily="34"/>
              </a:rPr>
              <a:t>foo(const std::string s) -&gt; what is wrong?</a:t>
            </a:r>
          </a:p>
          <a:p>
            <a:pPr marL="457200" lvl="0" indent="-457200">
              <a:buSzPct val="100000"/>
              <a:buFont typeface="+mj-lt"/>
              <a:buAutoNum type="arabicPeriod"/>
            </a:pPr>
            <a:r>
              <a:rPr lang="en-US" sz="2400" dirty="0">
                <a:latin typeface="Arial" pitchFamily="34"/>
                <a:cs typeface="Arial" pitchFamily="34"/>
              </a:rPr>
              <a:t>Unnecessary use of operator+ on std::string</a:t>
            </a:r>
          </a:p>
          <a:p>
            <a:pPr lvl="1">
              <a:buSzPct val="100000"/>
            </a:pPr>
            <a:r>
              <a:rPr lang="en-US" sz="2000" dirty="0">
                <a:latin typeface="Arial" pitchFamily="34"/>
                <a:cs typeface="Arial" pitchFamily="34"/>
              </a:rPr>
              <a:t>It creates a new copy each time you use it</a:t>
            </a:r>
          </a:p>
          <a:p>
            <a:pPr lvl="1">
              <a:buSzPct val="100000"/>
            </a:pPr>
            <a:r>
              <a:rPr lang="en-US" sz="2000" dirty="0">
                <a:latin typeface="Arial" pitchFamily="34"/>
                <a:cs typeface="Arial" pitchFamily="34"/>
              </a:rPr>
              <a:t>Most of the time, you want to use `.append()` method or use std::format() / &lt;&lt;</a:t>
            </a:r>
            <a:endParaRPr lang="cs-CZ" sz="2000" dirty="0">
              <a:latin typeface="Arial" pitchFamily="34"/>
              <a:cs typeface="Arial" pitchFamily="34"/>
            </a:endParaRPr>
          </a:p>
          <a:p>
            <a:pPr marL="457200" lvl="0" indent="-457200">
              <a:buSzPct val="100000"/>
              <a:buFont typeface="+mj-lt"/>
              <a:buAutoNum type="arabicPeriod"/>
            </a:pPr>
            <a:r>
              <a:rPr lang="en-US" sz="2400" dirty="0">
                <a:latin typeface="Arial" pitchFamily="34"/>
                <a:cs typeface="Arial" pitchFamily="34"/>
              </a:rPr>
              <a:t>Use type aliases when using long composite types</a:t>
            </a:r>
          </a:p>
          <a:p>
            <a:pPr lvl="1">
              <a:buSzPct val="100000"/>
            </a:pPr>
            <a:r>
              <a:rPr lang="en-US" sz="2000" dirty="0">
                <a:latin typeface="Arial" pitchFamily="34"/>
                <a:cs typeface="Arial" pitchFamily="34"/>
              </a:rPr>
              <a:t>using </a:t>
            </a:r>
            <a:r>
              <a:rPr lang="en-US" sz="2000" dirty="0" err="1">
                <a:latin typeface="Arial" pitchFamily="34"/>
                <a:cs typeface="Arial" pitchFamily="34"/>
              </a:rPr>
              <a:t>QueryRes</a:t>
            </a:r>
            <a:r>
              <a:rPr lang="en-US" sz="2000" dirty="0">
                <a:latin typeface="Arial" pitchFamily="34"/>
                <a:cs typeface="Arial" pitchFamily="34"/>
              </a:rPr>
              <a:t> = std::vector&lt;std::map&lt;std::string, std::</a:t>
            </a:r>
            <a:r>
              <a:rPr lang="en-US" sz="2000" dirty="0" err="1">
                <a:latin typeface="Arial" pitchFamily="34"/>
                <a:cs typeface="Arial" pitchFamily="34"/>
              </a:rPr>
              <a:t>unique_ptr</a:t>
            </a:r>
            <a:r>
              <a:rPr lang="en-US" sz="2000" dirty="0">
                <a:latin typeface="Arial" pitchFamily="34"/>
                <a:cs typeface="Arial" pitchFamily="34"/>
              </a:rPr>
              <a:t>&lt;</a:t>
            </a:r>
            <a:r>
              <a:rPr lang="en-US" sz="2000" dirty="0" err="1">
                <a:latin typeface="Arial" pitchFamily="34"/>
                <a:cs typeface="Arial" pitchFamily="34"/>
              </a:rPr>
              <a:t>size_t</a:t>
            </a:r>
            <a:r>
              <a:rPr lang="en-US" sz="2000" dirty="0">
                <a:latin typeface="Arial" pitchFamily="34"/>
                <a:cs typeface="Arial" pitchFamily="34"/>
              </a:rPr>
              <a:t>&gt;&gt;&gt;;</a:t>
            </a:r>
            <a:endParaRPr lang="cs-CZ" sz="2000" dirty="0">
              <a:latin typeface="Arial" pitchFamily="34"/>
              <a:cs typeface="Arial" pitchFamily="34"/>
            </a:endParaRPr>
          </a:p>
          <a:p>
            <a:pPr marL="457200" lvl="0" indent="-457200">
              <a:buSzPct val="100000"/>
              <a:buFont typeface="+mj-lt"/>
              <a:buAutoNum type="arabicPeriod"/>
            </a:pPr>
            <a:r>
              <a:rPr lang="en-GB" sz="2400" dirty="0" err="1">
                <a:latin typeface="Arial" pitchFamily="34"/>
                <a:cs typeface="Arial" pitchFamily="34"/>
              </a:rPr>
              <a:t>Const</a:t>
            </a:r>
            <a:r>
              <a:rPr lang="en-GB" sz="2400" dirty="0">
                <a:latin typeface="Arial" pitchFamily="34"/>
                <a:cs typeface="Arial" pitchFamily="34"/>
              </a:rPr>
              <a:t> methods where possible</a:t>
            </a:r>
          </a:p>
        </p:txBody>
      </p:sp>
    </p:spTree>
    <p:extLst>
      <p:ext uri="{BB962C8B-B14F-4D97-AF65-F5344CB8AC3E}">
        <p14:creationId xmlns:p14="http://schemas.microsoft.com/office/powerpoint/2010/main" val="1816747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37E14-F2DE-A48D-B6AE-F77F8C6CBBD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147528"/>
            <a:ext cx="9144000" cy="2387598"/>
          </a:xfrm>
        </p:spPr>
        <p:txBody>
          <a:bodyPr/>
          <a:lstStyle/>
          <a:p>
            <a:pPr lvl="0"/>
            <a:r>
              <a:rPr lang="en-US" sz="4000" dirty="0"/>
              <a:t>1) </a:t>
            </a:r>
            <a:r>
              <a:rPr lang="en-US" sz="4000" dirty="0">
                <a:latin typeface="Arial" pitchFamily="34"/>
                <a:cs typeface="Arial" pitchFamily="34"/>
              </a:rPr>
              <a:t>Functors</a:t>
            </a:r>
            <a:r>
              <a:rPr lang="cs-CZ" sz="4000" dirty="0">
                <a:latin typeface="Arial" pitchFamily="34"/>
                <a:cs typeface="Arial" pitchFamily="34"/>
              </a:rPr>
              <a:t> and </a:t>
            </a:r>
            <a:r>
              <a:rPr lang="cs-CZ" sz="4000" dirty="0" err="1">
                <a:latin typeface="Arial" pitchFamily="34"/>
                <a:cs typeface="Arial" pitchFamily="34"/>
              </a:rPr>
              <a:t>lambdas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99274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Functors</a:t>
            </a:r>
            <a:r>
              <a:rPr lang="cs-CZ" dirty="0"/>
              <a:t>	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7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cs-CZ" sz="2400" dirty="0">
                <a:latin typeface="Arial" pitchFamily="34"/>
                <a:cs typeface="Arial" pitchFamily="34"/>
              </a:rPr>
              <a:t>A </a:t>
            </a:r>
            <a:r>
              <a:rPr lang="cs-CZ" sz="2400" b="1" dirty="0" err="1">
                <a:latin typeface="Arial" pitchFamily="34"/>
                <a:cs typeface="Arial" pitchFamily="34"/>
              </a:rPr>
              <a:t>functor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is</a:t>
            </a:r>
            <a:r>
              <a:rPr lang="cs-CZ" sz="2400" dirty="0">
                <a:latin typeface="Arial" pitchFamily="34"/>
                <a:cs typeface="Arial" pitchFamily="34"/>
              </a:rPr>
              <a:t> a </a:t>
            </a:r>
            <a:r>
              <a:rPr lang="cs-CZ" sz="2400" dirty="0" err="1">
                <a:latin typeface="Arial" pitchFamily="34"/>
                <a:cs typeface="Arial" pitchFamily="34"/>
              </a:rPr>
              <a:t>struct</a:t>
            </a:r>
            <a:r>
              <a:rPr lang="cs-CZ" sz="2400" dirty="0">
                <a:latin typeface="Arial" pitchFamily="34"/>
                <a:cs typeface="Arial" pitchFamily="34"/>
              </a:rPr>
              <a:t>/</a:t>
            </a:r>
            <a:r>
              <a:rPr lang="cs-CZ" sz="2400" dirty="0" err="1">
                <a:latin typeface="Arial" pitchFamily="34"/>
                <a:cs typeface="Arial" pitchFamily="34"/>
              </a:rPr>
              <a:t>class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b="1" dirty="0" err="1">
                <a:solidFill>
                  <a:schemeClr val="accent6"/>
                </a:solidFill>
                <a:latin typeface="Arial" pitchFamily="34"/>
                <a:cs typeface="Arial" pitchFamily="34"/>
              </a:rPr>
              <a:t>with</a:t>
            </a:r>
            <a:r>
              <a:rPr lang="cs-CZ" sz="24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400" b="1" dirty="0" err="1">
                <a:solidFill>
                  <a:schemeClr val="accent6"/>
                </a:solidFill>
                <a:latin typeface="Arial" pitchFamily="34"/>
                <a:cs typeface="Arial" pitchFamily="34"/>
              </a:rPr>
              <a:t>overloaded</a:t>
            </a:r>
            <a:r>
              <a:rPr lang="cs-CZ" sz="24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400" b="1" dirty="0" err="1">
                <a:solidFill>
                  <a:schemeClr val="accent6"/>
                </a:solidFill>
                <a:latin typeface="Arial" pitchFamily="34"/>
                <a:cs typeface="Arial" pitchFamily="34"/>
              </a:rPr>
              <a:t>operator</a:t>
            </a:r>
            <a:r>
              <a:rPr lang="cs-CZ" sz="24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()</a:t>
            </a:r>
          </a:p>
          <a:p>
            <a:pPr>
              <a:buSzPct val="100000"/>
            </a:pPr>
            <a:r>
              <a:rPr lang="cs-CZ" sz="2400" dirty="0" err="1">
                <a:latin typeface="Arial" pitchFamily="34"/>
                <a:cs typeface="Arial" pitchFamily="34"/>
              </a:rPr>
              <a:t>This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means</a:t>
            </a:r>
            <a:r>
              <a:rPr lang="cs-CZ" sz="2400" dirty="0">
                <a:latin typeface="Arial" pitchFamily="34"/>
                <a:cs typeface="Arial" pitchFamily="34"/>
              </a:rPr>
              <a:t>, </a:t>
            </a:r>
            <a:r>
              <a:rPr lang="cs-CZ" sz="2400" dirty="0" err="1">
                <a:latin typeface="Arial" pitchFamily="34"/>
                <a:cs typeface="Arial" pitchFamily="34"/>
              </a:rPr>
              <a:t>that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the</a:t>
            </a:r>
            <a:r>
              <a:rPr lang="cs-CZ" sz="2400" dirty="0">
                <a:latin typeface="Arial" pitchFamily="34"/>
                <a:cs typeface="Arial" pitchFamily="34"/>
              </a:rPr>
              <a:t> instance </a:t>
            </a:r>
            <a:r>
              <a:rPr lang="cs-CZ" sz="2400" dirty="0" err="1">
                <a:latin typeface="Arial" pitchFamily="34"/>
                <a:cs typeface="Arial" pitchFamily="34"/>
              </a:rPr>
              <a:t>is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callable</a:t>
            </a:r>
            <a:endParaRPr lang="cs-CZ" sz="2400" dirty="0"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r>
              <a:rPr lang="cs-CZ" sz="2000" dirty="0" err="1">
                <a:latin typeface="Arial" pitchFamily="34"/>
                <a:cs typeface="Arial" pitchFamily="34"/>
              </a:rPr>
              <a:t>The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functor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itself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can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be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parametrised</a:t>
            </a:r>
            <a:r>
              <a:rPr lang="cs-CZ" sz="2000" dirty="0">
                <a:latin typeface="Arial" pitchFamily="34"/>
                <a:cs typeface="Arial" pitchFamily="34"/>
              </a:rPr>
              <a:t> by </a:t>
            </a:r>
            <a:r>
              <a:rPr lang="cs-CZ" sz="2000" dirty="0" err="1">
                <a:latin typeface="Arial" pitchFamily="34"/>
                <a:cs typeface="Arial" pitchFamily="34"/>
              </a:rPr>
              <a:t>constructor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parameters</a:t>
            </a:r>
            <a:endParaRPr lang="en-GB" sz="2000" dirty="0">
              <a:latin typeface="Arial" pitchFamily="34"/>
              <a:cs typeface="Arial" pitchFamily="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55CC9-F9D8-1BFC-814F-6437523BFD49}"/>
              </a:ext>
            </a:extLst>
          </p:cNvPr>
          <p:cNvSpPr txBox="1"/>
          <p:nvPr/>
        </p:nvSpPr>
        <p:spPr>
          <a:xfrm>
            <a:off x="274640" y="3429000"/>
            <a:ext cx="6038856" cy="3108543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Increasing add to elements</a:t>
            </a:r>
            <a:endParaRPr lang="en-US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0: +n, 1: +2n, 2: +3n</a:t>
            </a:r>
            <a:endParaRPr lang="en-US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ftor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US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public:</a:t>
            </a:r>
            <a:endParaRPr lang="en-US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ftor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step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: </a:t>
            </a:r>
            <a:r>
              <a:rPr lang="en-US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_step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(step), </a:t>
            </a:r>
            <a:r>
              <a:rPr lang="en-US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_acc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{}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operator()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int&amp;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 </a:t>
            </a:r>
            <a:r>
              <a:rPr lang="en-US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(_acc 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+=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_step); }</a:t>
            </a:r>
          </a:p>
          <a:p>
            <a:r>
              <a:rPr lang="en-US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private:</a:t>
            </a:r>
            <a:endParaRPr lang="en-US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_step;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_acc;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endParaRPr lang="en-US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0: +2, 1: +4, 2: +6, ...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transform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ftor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3 6 9 18 22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673B96-2018-6669-356D-C34AADB6F5E8}"/>
              </a:ext>
            </a:extLst>
          </p:cNvPr>
          <p:cNvSpPr txBox="1"/>
          <p:nvPr/>
        </p:nvSpPr>
        <p:spPr>
          <a:xfrm>
            <a:off x="6638920" y="3536722"/>
            <a:ext cx="5476880" cy="2677656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Indicates elements &gt; n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cmp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public: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cmp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: 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_n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(n) {}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operator()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sz="1400" dirty="0" err="1">
                <a:solidFill>
                  <a:srgbClr val="569CD6"/>
                </a:solidFill>
                <a:latin typeface="Consolas" panose="020B0609020204030204" pitchFamily="49" charset="0"/>
              </a:rPr>
              <a:t>const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int&amp;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 </a:t>
            </a:r>
            <a:r>
              <a:rPr lang="en-GB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_n; }</a:t>
            </a: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private: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_n;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Find element that is &gt; 9</a:t>
            </a:r>
            <a:endParaRPr lang="en-US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it 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find_if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US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US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US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US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cmp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9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r>
              <a:rPr lang="en-US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*it: 10</a:t>
            </a:r>
            <a:endParaRPr lang="en-US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4" name="AutoShape 372">
            <a:extLst>
              <a:ext uri="{FF2B5EF4-FFF2-40B4-BE49-F238E27FC236}">
                <a16:creationId xmlns:a16="http://schemas.microsoft.com/office/drawing/2014/main" id="{6FABEF54-628B-A7B0-7ED7-CE6CB7CAE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250495"/>
            <a:ext cx="2876548" cy="467773"/>
          </a:xfrm>
          <a:prstGeom prst="wedgeRoundRectCallout">
            <a:avLst>
              <a:gd name="adj1" fmla="val 38346"/>
              <a:gd name="adj2" fmla="val 118090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Instantiating a new anonymous instance. This calls </a:t>
            </a:r>
            <a:r>
              <a:rPr lang="en-US" sz="1600" dirty="0" err="1">
                <a:solidFill>
                  <a:schemeClr val="bg1"/>
                </a:solidFill>
              </a:rPr>
              <a:t>ctor</a:t>
            </a:r>
            <a:r>
              <a:rPr lang="en-US" sz="1600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5" name="AutoShape 372">
            <a:extLst>
              <a:ext uri="{FF2B5EF4-FFF2-40B4-BE49-F238E27FC236}">
                <a16:creationId xmlns:a16="http://schemas.microsoft.com/office/drawing/2014/main" id="{4FE6B6C0-A9E4-DC38-015A-3B58F8BFC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6551" y="4983271"/>
            <a:ext cx="3143691" cy="534448"/>
          </a:xfrm>
          <a:prstGeom prst="wedgeRoundRectCallout">
            <a:avLst>
              <a:gd name="adj1" fmla="val 32171"/>
              <a:gd name="adj2" fmla="val 85263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Instantiating a new anonymous instance. This calls </a:t>
            </a:r>
            <a:r>
              <a:rPr lang="en-US" sz="1600" dirty="0" err="1">
                <a:solidFill>
                  <a:schemeClr val="bg1"/>
                </a:solidFill>
              </a:rPr>
              <a:t>ctor</a:t>
            </a:r>
            <a:r>
              <a:rPr lang="en-US" sz="1600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16" name="Graphic 15" descr="Play with solid fill">
            <a:extLst>
              <a:ext uri="{FF2B5EF4-FFF2-40B4-BE49-F238E27FC236}">
                <a16:creationId xmlns:a16="http://schemas.microsoft.com/office/drawing/2014/main" id="{2044908C-BA7C-B545-9378-DCE53573E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90386" y="73390"/>
            <a:ext cx="501610" cy="501610"/>
          </a:xfrm>
          <a:prstGeom prst="rect">
            <a:avLst/>
          </a:prstGeom>
        </p:spPr>
      </p:pic>
      <p:pic>
        <p:nvPicPr>
          <p:cNvPr id="17" name="Graphic 16" descr="Play with solid fill">
            <a:extLst>
              <a:ext uri="{FF2B5EF4-FFF2-40B4-BE49-F238E27FC236}">
                <a16:creationId xmlns:a16="http://schemas.microsoft.com/office/drawing/2014/main" id="{94406EA2-5833-2C41-218F-6B6E0BA22E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90386" y="73390"/>
            <a:ext cx="501610" cy="50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9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Functors</a:t>
            </a:r>
            <a:r>
              <a:rPr lang="en-US" dirty="0"/>
              <a:t>: adder</a:t>
            </a:r>
            <a:r>
              <a:rPr lang="cs-CZ" dirty="0"/>
              <a:t>	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8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400" dirty="0">
                <a:latin typeface="Arial" pitchFamily="34"/>
                <a:cs typeface="Arial" pitchFamily="34"/>
              </a:rPr>
              <a:t>How to implement a functor that sums all numbers greater than 2?</a:t>
            </a:r>
            <a:endParaRPr lang="en-GB" sz="2000" dirty="0">
              <a:latin typeface="Arial" pitchFamily="34"/>
              <a:cs typeface="Arial" pitchFamily="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55CC9-F9D8-1BFC-814F-6437523BFD49}"/>
              </a:ext>
            </a:extLst>
          </p:cNvPr>
          <p:cNvSpPr txBox="1"/>
          <p:nvPr/>
        </p:nvSpPr>
        <p:spPr>
          <a:xfrm>
            <a:off x="371469" y="1981219"/>
            <a:ext cx="7943856" cy="4247317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adder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public: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adder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limit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: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),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_n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(limit) {}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operator()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(x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_n)  res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x; }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res;</a:t>
            </a: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private: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_n;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endParaRPr lang="en-GB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vector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ys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({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});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s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for_each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ys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cbegin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ys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cend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adder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12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16" name="Graphic 15" descr="Play with solid fill">
            <a:extLst>
              <a:ext uri="{FF2B5EF4-FFF2-40B4-BE49-F238E27FC236}">
                <a16:creationId xmlns:a16="http://schemas.microsoft.com/office/drawing/2014/main" id="{2044908C-BA7C-B545-9378-DCE53573E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90386" y="73390"/>
            <a:ext cx="501610" cy="501610"/>
          </a:xfrm>
          <a:prstGeom prst="rect">
            <a:avLst/>
          </a:prstGeom>
        </p:spPr>
      </p:pic>
      <p:pic>
        <p:nvPicPr>
          <p:cNvPr id="17" name="Graphic 16" descr="Play with solid fill">
            <a:extLst>
              <a:ext uri="{FF2B5EF4-FFF2-40B4-BE49-F238E27FC236}">
                <a16:creationId xmlns:a16="http://schemas.microsoft.com/office/drawing/2014/main" id="{94406EA2-5833-2C41-218F-6B6E0BA22E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90386" y="73390"/>
            <a:ext cx="501610" cy="501610"/>
          </a:xfrm>
          <a:prstGeom prst="rect">
            <a:avLst/>
          </a:prstGeom>
        </p:spPr>
      </p:pic>
      <p:sp>
        <p:nvSpPr>
          <p:cNvPr id="9" name="AutoShape 372">
            <a:extLst>
              <a:ext uri="{FF2B5EF4-FFF2-40B4-BE49-F238E27FC236}">
                <a16:creationId xmlns:a16="http://schemas.microsoft.com/office/drawing/2014/main" id="{9D27B60C-8546-CD74-338A-1FB0D6004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397" y="3594871"/>
            <a:ext cx="2876548" cy="467773"/>
          </a:xfrm>
          <a:prstGeom prst="wedgeRoundRectCallout">
            <a:avLst>
              <a:gd name="adj1" fmla="val -136819"/>
              <a:gd name="adj2" fmla="val -112005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The functor instance will keep the inner state</a:t>
            </a:r>
          </a:p>
        </p:txBody>
      </p:sp>
      <p:sp>
        <p:nvSpPr>
          <p:cNvPr id="10" name="AutoShape 372">
            <a:extLst>
              <a:ext uri="{FF2B5EF4-FFF2-40B4-BE49-F238E27FC236}">
                <a16:creationId xmlns:a16="http://schemas.microsoft.com/office/drawing/2014/main" id="{14BD84C2-2F07-0235-A330-BE0D12351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397" y="6003407"/>
            <a:ext cx="2876548" cy="467773"/>
          </a:xfrm>
          <a:prstGeom prst="wedgeRoundRectCallout">
            <a:avLst>
              <a:gd name="adj1" fmla="val -116620"/>
              <a:gd name="adj2" fmla="val -138476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Then we will access it?</a:t>
            </a:r>
          </a:p>
        </p:txBody>
      </p:sp>
    </p:spTree>
    <p:extLst>
      <p:ext uri="{BB962C8B-B14F-4D97-AF65-F5344CB8AC3E}">
        <p14:creationId xmlns:p14="http://schemas.microsoft.com/office/powerpoint/2010/main" val="97029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Lambdas </a:t>
            </a:r>
            <a:r>
              <a:rPr lang="cs-CZ" dirty="0"/>
              <a:t>	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9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[ captures ]</a:t>
            </a:r>
          </a:p>
          <a:p>
            <a:pPr lvl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access to external local variables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initialization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explicit/implicit, by-value/by-reference, generalized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 params )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call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paramet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optional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but usual</a:t>
            </a:r>
          </a:p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mutable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copy of external variable can be </a:t>
            </a:r>
            <a:r>
              <a:rPr lang="cs-CZ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-&gt; ret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return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typ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e,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ew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syntax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optional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compiler deduces type from the expression</a:t>
            </a:r>
          </a:p>
          <a:p>
            <a:pPr>
              <a:buSzPct val="100000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phic 14" descr="Play with solid fill">
            <a:extLst>
              <a:ext uri="{FF2B5EF4-FFF2-40B4-BE49-F238E27FC236}">
                <a16:creationId xmlns:a16="http://schemas.microsoft.com/office/drawing/2014/main" id="{70565B58-B8F4-9798-0982-445FE22F1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90386" y="73390"/>
            <a:ext cx="501610" cy="501610"/>
          </a:xfrm>
          <a:prstGeom prst="rect">
            <a:avLst/>
          </a:prstGeom>
        </p:spPr>
      </p:pic>
      <p:pic>
        <p:nvPicPr>
          <p:cNvPr id="16" name="Graphic 15" descr="Play with solid fill">
            <a:extLst>
              <a:ext uri="{FF2B5EF4-FFF2-40B4-BE49-F238E27FC236}">
                <a16:creationId xmlns:a16="http://schemas.microsoft.com/office/drawing/2014/main" id="{DB902917-CE52-2B8B-B193-D19DDB04AF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90386" y="73390"/>
            <a:ext cx="501610" cy="5016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98F09D-BD9C-4495-3D01-8BF85D196C65}"/>
              </a:ext>
            </a:extLst>
          </p:cNvPr>
          <p:cNvSpPr txBox="1"/>
          <p:nvPr/>
        </p:nvSpPr>
        <p:spPr>
          <a:xfrm>
            <a:off x="804188" y="4748622"/>
            <a:ext cx="5179174" cy="1492716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chemeClr val="tx1"/>
                </a:solidFill>
                <a:latin typeface="Consolas" panose="020B0609020204030204" pitchFamily="49" charset="0"/>
                <a:cs typeface="Courier New" pitchFamily="49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class </a:t>
            </a:r>
            <a:r>
              <a:rPr lang="en-US" dirty="0" err="1"/>
              <a:t>ftor</a:t>
            </a:r>
            <a:r>
              <a:rPr lang="en-US" dirty="0"/>
              <a:t> {</a:t>
            </a:r>
          </a:p>
          <a:p>
            <a:r>
              <a:rPr lang="en-US" dirty="0"/>
              <a:t>private:</a:t>
            </a:r>
          </a:p>
          <a:p>
            <a:r>
              <a:rPr lang="en-US" dirty="0"/>
              <a:t>  </a:t>
            </a:r>
            <a:r>
              <a:rPr lang="en-US" b="1" dirty="0" err="1">
                <a:solidFill>
                  <a:srgbClr val="FF0000"/>
                </a:solidFill>
              </a:rPr>
              <a:t>CaptTypes</a:t>
            </a:r>
            <a:r>
              <a:rPr lang="en-US" b="1" dirty="0">
                <a:solidFill>
                  <a:srgbClr val="FF0000"/>
                </a:solidFill>
              </a:rPr>
              <a:t> _captures</a:t>
            </a:r>
            <a:r>
              <a:rPr lang="en-US" dirty="0"/>
              <a:t>;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</a:t>
            </a:r>
            <a:r>
              <a:rPr lang="en-US" dirty="0" err="1"/>
              <a:t>ftor</a:t>
            </a:r>
            <a:r>
              <a:rPr lang="en-US" dirty="0"/>
              <a:t>( </a:t>
            </a:r>
            <a:r>
              <a:rPr lang="en-US" b="1" dirty="0" err="1">
                <a:solidFill>
                  <a:srgbClr val="FF0000"/>
                </a:solidFill>
              </a:rPr>
              <a:t>CaptTypes</a:t>
            </a:r>
            <a:r>
              <a:rPr lang="en-US" b="1" dirty="0">
                <a:solidFill>
                  <a:srgbClr val="FF0000"/>
                </a:solidFill>
              </a:rPr>
              <a:t> captures </a:t>
            </a:r>
            <a:r>
              <a:rPr lang="en-US" dirty="0"/>
              <a:t>) : </a:t>
            </a:r>
            <a:r>
              <a:rPr lang="en-US" b="1" dirty="0">
                <a:solidFill>
                  <a:srgbClr val="FF0000"/>
                </a:solidFill>
              </a:rPr>
              <a:t>_captures</a:t>
            </a:r>
            <a:r>
              <a:rPr lang="en-US" dirty="0"/>
              <a:t>( </a:t>
            </a:r>
            <a:r>
              <a:rPr lang="en-US" b="1" dirty="0">
                <a:solidFill>
                  <a:srgbClr val="FF0000"/>
                </a:solidFill>
              </a:rPr>
              <a:t>captures</a:t>
            </a:r>
            <a:r>
              <a:rPr lang="en-US" dirty="0"/>
              <a:t> ) {}</a:t>
            </a:r>
          </a:p>
          <a:p>
            <a:r>
              <a:rPr lang="en-US" dirty="0"/>
              <a:t>  </a:t>
            </a:r>
            <a:r>
              <a:rPr lang="en-US" b="1" dirty="0" err="1">
                <a:solidFill>
                  <a:srgbClr val="7030A0"/>
                </a:solidFill>
              </a:rPr>
              <a:t>rettype</a:t>
            </a:r>
            <a:r>
              <a:rPr lang="en-US" dirty="0"/>
              <a:t> operator() ( </a:t>
            </a:r>
            <a:r>
              <a:rPr lang="en-US" b="1" dirty="0" err="1">
                <a:solidFill>
                  <a:srgbClr val="0033CC"/>
                </a:solidFill>
              </a:rPr>
              <a:t>params</a:t>
            </a:r>
            <a:r>
              <a:rPr lang="en-US" b="1" dirty="0"/>
              <a:t> </a:t>
            </a:r>
            <a:r>
              <a:rPr lang="en-US" dirty="0"/>
              <a:t>) {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statements</a:t>
            </a:r>
            <a:r>
              <a:rPr lang="en-US" dirty="0"/>
              <a:t>; }</a:t>
            </a:r>
          </a:p>
          <a:p>
            <a:r>
              <a:rPr lang="en-US" dirty="0"/>
              <a:t>};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EB1B2C-C19B-E2A1-28D0-399AC94F0627}"/>
              </a:ext>
            </a:extLst>
          </p:cNvPr>
          <p:cNvSpPr txBox="1"/>
          <p:nvPr/>
        </p:nvSpPr>
        <p:spPr>
          <a:xfrm>
            <a:off x="4029054" y="4894744"/>
            <a:ext cx="4792845" cy="292388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chemeClr val="tx1"/>
                </a:solidFill>
                <a:latin typeface="Consolas" panose="020B0609020204030204" pitchFamily="49" charset="0"/>
                <a:cs typeface="Courier New" pitchFamily="49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b="1" dirty="0"/>
              <a:t>[ </a:t>
            </a:r>
            <a:r>
              <a:rPr lang="en-US" b="1" dirty="0">
                <a:solidFill>
                  <a:srgbClr val="FF0000"/>
                </a:solidFill>
              </a:rPr>
              <a:t>captures</a:t>
            </a:r>
            <a:r>
              <a:rPr lang="en-US" b="1" dirty="0"/>
              <a:t> ] ( </a:t>
            </a:r>
            <a:r>
              <a:rPr lang="en-US" b="1" dirty="0" err="1">
                <a:solidFill>
                  <a:srgbClr val="0033CC"/>
                </a:solidFill>
              </a:rPr>
              <a:t>params</a:t>
            </a:r>
            <a:r>
              <a:rPr lang="en-US" b="1" dirty="0"/>
              <a:t> ) -&gt; </a:t>
            </a:r>
            <a:r>
              <a:rPr lang="en-US" b="1" dirty="0" err="1">
                <a:solidFill>
                  <a:srgbClr val="7030A0"/>
                </a:solidFill>
              </a:rPr>
              <a:t>rettype</a:t>
            </a:r>
            <a:r>
              <a:rPr lang="en-US" b="1" dirty="0"/>
              <a:t> {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statements</a:t>
            </a:r>
            <a:r>
              <a:rPr lang="en-US" dirty="0"/>
              <a:t>;</a:t>
            </a:r>
            <a:r>
              <a:rPr lang="en-US" b="1" dirty="0"/>
              <a:t> }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59E2EE-B1AC-02AD-58DB-541BF2F347B1}"/>
              </a:ext>
            </a:extLst>
          </p:cNvPr>
          <p:cNvCxnSpPr/>
          <p:nvPr/>
        </p:nvCxnSpPr>
        <p:spPr>
          <a:xfrm flipH="1">
            <a:off x="6065689" y="5333254"/>
            <a:ext cx="526323" cy="299036"/>
          </a:xfrm>
          <a:prstGeom prst="straightConnector1">
            <a:avLst/>
          </a:prstGeom>
          <a:ln w="444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30">
            <a:extLst>
              <a:ext uri="{FF2B5EF4-FFF2-40B4-BE49-F238E27FC236}">
                <a16:creationId xmlns:a16="http://schemas.microsoft.com/office/drawing/2014/main" id="{BC8C7138-0428-85AB-2F6B-26F1989CA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3405" y="477958"/>
            <a:ext cx="7585495" cy="374571"/>
          </a:xfrm>
          <a:prstGeom prst="wedgeRoundRectCallout">
            <a:avLst>
              <a:gd name="adj1" fmla="val 160"/>
              <a:gd name="adj2" fmla="val -49481"/>
              <a:gd name="adj3" fmla="val 16667"/>
            </a:avLst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urier New" pitchFamily="49" charset="0"/>
              </a:rPr>
              <a:t>[ captures ] (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urier New" pitchFamily="49" charset="0"/>
              </a:rPr>
              <a:t>params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urier New" pitchFamily="49" charset="0"/>
              </a:rPr>
              <a:t> )</a:t>
            </a:r>
            <a:r>
              <a:rPr lang="en-US" sz="1600" baseline="-25000" dirty="0">
                <a:solidFill>
                  <a:schemeClr val="tx1"/>
                </a:solidFill>
                <a:latin typeface="Consolas" panose="020B0609020204030204" pitchFamily="49" charset="0"/>
                <a:cs typeface="Courier New" pitchFamily="49" charset="0"/>
              </a:rPr>
              <a:t>opt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urier New" pitchFamily="49" charset="0"/>
              </a:rPr>
              <a:t>mutable</a:t>
            </a:r>
            <a:r>
              <a:rPr lang="en-US" sz="1600" baseline="-25000" dirty="0" err="1">
                <a:latin typeface="Consolas" panose="020B0609020204030204" pitchFamily="49" charset="0"/>
                <a:cs typeface="Courier New" pitchFamily="49" charset="0"/>
              </a:rPr>
              <a:t>opt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urier New" pitchFamily="49" charset="0"/>
              </a:rPr>
              <a:t> -&gt;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urier New" pitchFamily="49" charset="0"/>
              </a:rPr>
              <a:t>rettype</a:t>
            </a:r>
            <a:r>
              <a:rPr lang="en-US" sz="1600" baseline="-25000" dirty="0" err="1">
                <a:latin typeface="Consolas" panose="020B0609020204030204" pitchFamily="49" charset="0"/>
                <a:cs typeface="Courier New" pitchFamily="49" charset="0"/>
              </a:rPr>
              <a:t>opt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urier New" pitchFamily="49" charset="0"/>
              </a:rPr>
              <a:t> { statements; }</a:t>
            </a:r>
          </a:p>
        </p:txBody>
      </p:sp>
    </p:spTree>
    <p:extLst>
      <p:ext uri="{BB962C8B-B14F-4D97-AF65-F5344CB8AC3E}">
        <p14:creationId xmlns:p14="http://schemas.microsoft.com/office/powerpoint/2010/main" val="269421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9d258917-277f-42cd-a3cd-14c4e9ee58bc}" enabled="1" method="Standard" siteId="{38ae3bcd-9579-4fd4-adda-b42e1495d55a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5178</TotalTime>
  <Words>5294</Words>
  <Application>Microsoft Office PowerPoint</Application>
  <PresentationFormat>Widescreen</PresentationFormat>
  <Paragraphs>717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Consolas</vt:lpstr>
      <vt:lpstr>Roboto</vt:lpstr>
      <vt:lpstr>Roboto Black</vt:lpstr>
      <vt:lpstr>Roboto Light</vt:lpstr>
      <vt:lpstr>Roboto Thin</vt:lpstr>
      <vt:lpstr>Office Theme</vt:lpstr>
      <vt:lpstr>Lab 9</vt:lpstr>
      <vt:lpstr>Outline</vt:lpstr>
      <vt:lpstr>The helper codes are in public GitLab</vt:lpstr>
      <vt:lpstr>0) Previously in the labs</vt:lpstr>
      <vt:lpstr>From the second ReCodex assignment</vt:lpstr>
      <vt:lpstr>1) Functors and lambdas</vt:lpstr>
      <vt:lpstr>Functors </vt:lpstr>
      <vt:lpstr>Functors: adder </vt:lpstr>
      <vt:lpstr>Lambdas  </vt:lpstr>
      <vt:lpstr>Lambdas </vt:lpstr>
      <vt:lpstr>What is the difference? </vt:lpstr>
      <vt:lpstr>When in doubt, rewrite it to functors!</vt:lpstr>
      <vt:lpstr>Lambda: adder </vt:lpstr>
      <vt:lpstr>Capturing all</vt:lpstr>
      <vt:lpstr>Capturing this and *this</vt:lpstr>
      <vt:lpstr>Little practice #1</vt:lpstr>
      <vt:lpstr>Little practice #2</vt:lpstr>
      <vt:lpstr>Little practice #2</vt:lpstr>
      <vt:lpstr>Little practice #3</vt:lpstr>
      <vt:lpstr>Little practice #3</vt:lpstr>
      <vt:lpstr>Little practice #3</vt:lpstr>
      <vt:lpstr>Little practice #4</vt:lpstr>
      <vt:lpstr>2) Operator overloading</vt:lpstr>
      <vt:lpstr>Operator overloading in C++</vt:lpstr>
      <vt:lpstr>Operator ++/-- … prefix/postfix</vt:lpstr>
      <vt:lpstr>Operator ,?</vt:lpstr>
      <vt:lpstr>Overloading with non-member functions </vt:lpstr>
      <vt:lpstr>Overloading with non-member functions </vt:lpstr>
      <vt:lpstr>3) Random numbers</vt:lpstr>
      <vt:lpstr>Random numbers in C++</vt:lpstr>
      <vt:lpstr>Using of the distributor with a generator seeded by True RNG</vt:lpstr>
      <vt:lpstr>Using of the distributor with a generator seeded by a constant</vt:lpstr>
      <vt:lpstr>Using other distributions</vt:lpstr>
      <vt:lpstr>Using custom discrete distribution</vt:lpstr>
      <vt:lpstr>Task 9</vt:lpstr>
      <vt:lpstr>Task 9: Statistics processor</vt:lpstr>
      <vt:lpstr>Intermezzo: raw string</vt:lpstr>
      <vt:lpstr>Intermezzo: better formatter and linter</vt:lpstr>
      <vt:lpstr>Coding: The approach</vt:lpstr>
      <vt:lpstr>Wrapping it up…</vt:lpstr>
      <vt:lpstr>Lab 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in C++ (labs)</dc:title>
  <dc:creator>Frantisek Mejzlik</dc:creator>
  <cp:lastModifiedBy>Mejzlík, František (SMO RI LCE CZ SEC 4)</cp:lastModifiedBy>
  <cp:revision>145</cp:revision>
  <dcterms:created xsi:type="dcterms:W3CDTF">2023-08-26T15:59:31Z</dcterms:created>
  <dcterms:modified xsi:type="dcterms:W3CDTF">2023-12-04T09:45:39Z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d258917-277f-42cd-a3cd-14c4e9ee58bc_Enabled">
    <vt:lpwstr>true</vt:lpwstr>
  </property>
  <property fmtid="{D5CDD505-2E9C-101B-9397-08002B2CF9AE}" pid="3" name="MSIP_Label_9d258917-277f-42cd-a3cd-14c4e9ee58bc_SetDate">
    <vt:lpwstr>2023-09-11T19:35:28Z</vt:lpwstr>
  </property>
  <property fmtid="{D5CDD505-2E9C-101B-9397-08002B2CF9AE}" pid="4" name="MSIP_Label_9d258917-277f-42cd-a3cd-14c4e9ee58bc_Method">
    <vt:lpwstr>Standard</vt:lpwstr>
  </property>
  <property fmtid="{D5CDD505-2E9C-101B-9397-08002B2CF9AE}" pid="5" name="MSIP_Label_9d258917-277f-42cd-a3cd-14c4e9ee58bc_Name">
    <vt:lpwstr>restricted</vt:lpwstr>
  </property>
  <property fmtid="{D5CDD505-2E9C-101B-9397-08002B2CF9AE}" pid="6" name="MSIP_Label_9d258917-277f-42cd-a3cd-14c4e9ee58bc_SiteId">
    <vt:lpwstr>38ae3bcd-9579-4fd4-adda-b42e1495d55a</vt:lpwstr>
  </property>
  <property fmtid="{D5CDD505-2E9C-101B-9397-08002B2CF9AE}" pid="7" name="MSIP_Label_9d258917-277f-42cd-a3cd-14c4e9ee58bc_ActionId">
    <vt:lpwstr>c5e4586b-82cf-409e-9602-139d892a0f40</vt:lpwstr>
  </property>
  <property fmtid="{D5CDD505-2E9C-101B-9397-08002B2CF9AE}" pid="8" name="MSIP_Label_9d258917-277f-42cd-a3cd-14c4e9ee58bc_ContentBits">
    <vt:lpwstr>0</vt:lpwstr>
  </property>
</Properties>
</file>