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2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3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75" r:id="rId2"/>
    <p:sldId id="413" r:id="rId3"/>
    <p:sldId id="391" r:id="rId4"/>
    <p:sldId id="416" r:id="rId5"/>
    <p:sldId id="420" r:id="rId6"/>
    <p:sldId id="422" r:id="rId7"/>
    <p:sldId id="441" r:id="rId8"/>
    <p:sldId id="450" r:id="rId9"/>
    <p:sldId id="443" r:id="rId10"/>
    <p:sldId id="451" r:id="rId11"/>
    <p:sldId id="457" r:id="rId12"/>
    <p:sldId id="444" r:id="rId13"/>
    <p:sldId id="452" r:id="rId14"/>
    <p:sldId id="445" r:id="rId15"/>
    <p:sldId id="421" r:id="rId16"/>
    <p:sldId id="453" r:id="rId17"/>
    <p:sldId id="427" r:id="rId18"/>
    <p:sldId id="454" r:id="rId19"/>
    <p:sldId id="426" r:id="rId20"/>
    <p:sldId id="458" r:id="rId21"/>
    <p:sldId id="425" r:id="rId22"/>
    <p:sldId id="459" r:id="rId23"/>
    <p:sldId id="428" r:id="rId24"/>
    <p:sldId id="429" r:id="rId25"/>
    <p:sldId id="430" r:id="rId26"/>
    <p:sldId id="423" r:id="rId27"/>
    <p:sldId id="432" r:id="rId28"/>
    <p:sldId id="433" r:id="rId29"/>
    <p:sldId id="434" r:id="rId30"/>
    <p:sldId id="467" r:id="rId31"/>
    <p:sldId id="435" r:id="rId32"/>
    <p:sldId id="436" r:id="rId33"/>
    <p:sldId id="439" r:id="rId34"/>
    <p:sldId id="438" r:id="rId35"/>
    <p:sldId id="437" r:id="rId36"/>
    <p:sldId id="455" r:id="rId37"/>
    <p:sldId id="415" r:id="rId38"/>
    <p:sldId id="417" r:id="rId39"/>
    <p:sldId id="446" r:id="rId40"/>
    <p:sldId id="469" r:id="rId41"/>
    <p:sldId id="448" r:id="rId42"/>
    <p:sldId id="418" r:id="rId43"/>
    <p:sldId id="449" r:id="rId44"/>
    <p:sldId id="419" r:id="rId45"/>
    <p:sldId id="393" r:id="rId46"/>
    <p:sldId id="414" r:id="rId47"/>
    <p:sldId id="471" r:id="rId48"/>
    <p:sldId id="394" r:id="rId49"/>
    <p:sldId id="334" r:id="rId50"/>
    <p:sldId id="47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0364" autoAdjust="0"/>
  </p:normalViewPr>
  <p:slideViewPr>
    <p:cSldViewPr snapToGrid="0">
      <p:cViewPr varScale="1">
        <p:scale>
          <a:sx n="103" d="100"/>
          <a:sy n="103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31152-1C1E-8E7D-6E2B-AADB1795A31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A852E-54E6-1921-B651-CDD71FD1E6B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746038-2F1C-4B52-8CC9-F2CED3CCBCE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11/19/2023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FEC3E-41E4-0B16-8499-203DA1DD829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17651-4D7B-CC0D-CA03-D50326E0B24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526836-6080-4B3C-84EE-66E1F1A16786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0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3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24575,'0'4'0,"0"6"0,0 6 0,5 0 0,1 2 0,-1-3-8191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6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27 24575,'0'-1'0,"-1"0"0,1-1 0,-1 1 0,1 0 0,-1 0 0,0 0 0,1 0 0,-1 0 0,0 0 0,0 0 0,0 1 0,1-1 0,-1 0 0,0 0 0,0 1 0,0-1 0,-1 0 0,1 1 0,0-1 0,0 1 0,0-1 0,0 1 0,0 0 0,-1-1 0,1 1 0,0 0 0,-2 0 0,-40-5 0,38 5 0,-2-1 0,0 1 0,0 0 0,0 0 0,0 0 0,0 1 0,0 0 0,0 1 0,0-1 0,-6 4 0,10-4 0,1 0 0,0 1 0,-1 0 0,1-1 0,0 1 0,0 0 0,0 0 0,1 0 0,-1 0 0,0 0 0,1 0 0,-1 0 0,1 1 0,0-1 0,0 1 0,0-1 0,0 1 0,0-1 0,0 1 0,1 0 0,-1-1 0,1 1 0,0 0 0,0-1 0,0 1 0,0 4 0,2 2 0,0-1 0,1 1 0,0-1 0,0 0 0,1 0 0,0 0 0,0 0 0,1-1 0,0 0 0,0 0 0,1 0 0,-1 0 0,2-1 0,-1 0 0,1 0 0,0-1 0,0 0 0,0 0 0,1 0 0,0-1 0,-1 0 0,16 4 0,-21-7 0,-1-1 0,0 0 0,1 0 0,-1 0 0,1 0 0,-1 0 0,1 0 0,-1 0 0,1 0 0,-1-1 0,1 1 0,-1 0 0,1-1 0,-1 1 0,0-1 0,1 0 0,-1 1 0,0-1 0,0 0 0,1 0 0,-1 0 0,0 0 0,0 0 0,0 0 0,0 0 0,0 0 0,0-1 0,0 1 0,-1 0 0,1 0 0,0-3 0,2-3 0,-1 0 0,-1-1 0,1 1 0,-1-1 0,0-10 0,-1 13 0,0 1 0,0-1 0,1 0 0,0 0 0,0 0 0,0 0 0,0 1 0,4-10 0,-4 14 0,-1 0 0,0 0 0,1 0 0,-1 0 0,1-1 0,-1 1 0,0 0 0,1 0 0,-1 0 0,0 0 0,1 0 0,-1 0 0,0 0 0,1 0 0,-1 0 0,1 0 0,-1 1 0,0-1 0,1 0 0,-1 0 0,0 0 0,1 0 0,-1 0 0,0 1 0,1-1 0,-1 0 0,0 0 0,0 1 0,1-1 0,-1 0 0,0 0 0,0 1 0,1-1 0,-1 0 0,0 1 0,0-1 0,0 0 0,0 1 0,1-1 0,-1 0 0,0 1 0,0-1 0,0 1 0,9 16 0,75 207-1365,-77-207-5461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34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24575,'571'0'-1365,"-549"0"-5461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35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24575,'0'545'-1365,"0"-523"-5461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3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24575,'4'3'0,"0"0"0,0 0 0,1-1 0,-1 1 0,1-1 0,0 0 0,-1 0 0,1 0 0,0-1 0,0 0 0,0 0 0,10 1 0,70-1 0,-59-2 0,110 3 0,144-5 0,-278 2 4,1 1 0,-1 0-1,0-1 1,1 1 0,-1-1-1,0 0 1,1 0-1,-1 0 1,0 0 0,0 0-1,0 0 1,0-1 0,0 1-1,0-1 1,0 1 0,-1-1-1,1 0 1,0 1 0,-1-1-1,1 0 1,-1 0 0,0 0-1,0 0 1,0-1 0,0 1-1,0 0 1,0 0-1,0-3 1,1-6-220,0 1 0,-1-1 0,0 0 0,-2-21 0,1 25-175,-1-17-6435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38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3 24575,'-29'-1'0,"19"0"0,0 1 0,0 0 0,-1 0 0,1 1 0,0 1 0,-15 3 0,22-4 0,0 1 0,1-1 0,-1 1 0,0-1 0,1 1 0,0 0 0,-1 0 0,1 0 0,0 0 0,0 0 0,0 1 0,0-1 0,0 1 0,1-1 0,-1 1 0,1 0 0,-1-1 0,1 1 0,0 0 0,0 0 0,0 0 0,1 0 0,-1 0 0,1 0 0,0 0 0,0 4 0,-1-3 0,1-1 0,0 0 0,0 1 0,0-1 0,1 0 0,-1 1 0,1-1 0,0 0 0,0 1 0,0-1 0,0 0 0,0 0 0,1 0 0,0 0 0,-1 0 0,1-1 0,0 1 0,0 0 0,1-1 0,-1 1 0,0-1 0,1 0 0,0 0 0,-1 0 0,1 0 0,3 2 0,5 0 0,-1 1 0,1-1 0,-1-1 0,1 0 0,0-1 0,21 3 0,-28-5 0,0 0 0,0 0 0,-1 0 0,1-1 0,0 1 0,0-1 0,-1 0 0,1 0 0,0 0 0,-1-1 0,1 1 0,-1-1 0,0 0 0,0 0 0,1 0 0,-1 0 0,0-1 0,-1 1 0,1-1 0,0 0 0,-1 0 0,1 0 0,-1 0 0,0 0 0,0 0 0,0-1 0,-1 1 0,1 0 0,-1-1 0,0 0 0,0 1 0,0-1 0,0 0 0,-1 0 0,1 1 0,-1-1 0,0 0 0,-1-6 0,-2 3 0,-2 18 0,0 22 0,15 36-682,0 133-1,-10-180-6143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42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1275 24575,'0'-19'0,"-1"-17"0,2 1 0,1-1 0,12-57 0,-2 36 0,11-40 0,-19 88 0,-1-1 0,2 2 0,-1-1 0,1 0 0,0 1 0,1 0 0,0 0 0,9-9 0,64-72 0,-60 65 0,1 0 0,1 1 0,1 2 0,1 0 0,44-30 0,-33 29 0,38-34 0,29-21 0,-66 52 0,-26 18 0,1 0 0,0 0 0,17-8 0,37-19 0,-49 25 0,0 1 0,0 0 0,1 1 0,-1 1 0,24-6 0,85-26 0,-72 20 0,2 3 0,2 2 0,97-8 0,-83 10 0,-43 6 0,0 1 0,30-1 0,-37 5 0,11 1 0,0-2 0,-1-1 0,51-11 0,-2-1 0,1 3 0,0 3 0,132 5 0,-207 3 0,32-1 0,58-11 0,-57 6 0,53-2 0,61 10 0,110-4 0,-161-9 0,-49 4 0,59-1 0,-48 9 0,3 0 0,1-2 0,92-14 0,-86 6 0,0 3 0,132 7 0,-71 2 0,705-3 0,-820 1 0,0 1 0,36 9 0,-35-7 0,1 0 0,26 1 0,-17-4 0,0 1 0,50 10 0,49 15 0,-109-22 0,44 10 0,92 35 0,52 28 0,-120-41 0,-43-20 0,66 37 0,97 63 0,-145-81 0,-46-28 0,0 1 0,-1 1 0,-1 0 0,0 1 0,15 14 0,17 16 0,-34-31 0,0 1 0,-1 1 0,0 0 0,11 15 0,-13-14 0,1 0 0,22 18 0,15 17 0,-37-36 0,1-1 0,0 0 0,24 17 0,20 17 0,11 7 0,-16-14 0,2 3 0,-28-22 0,37 35 0,-47-40-1365,-2-3-5461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43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0 24575,'2'17'0,"1"-1"0,1 0 0,0 1 0,1-2 0,1 1 0,1-1 0,0 1 0,18 27 0,73 91 0,-97-133 0,-1-1 0,0 1 0,1-1 0,-1 1 0,0 0 0,1-1 0,-1 1 0,0 0 0,0-1 0,0 1 0,0 0 0,1 0 0,-1-1 0,0 1 0,0 0 0,0-1 0,0 1 0,-1 0 0,1 0 0,0-1 0,0 1 0,0 0 0,0-1 0,-1 1 0,1 0 0,0-1 0,-1 1 0,1-1 0,-1 1 0,1 0 0,-1 0 0,-26 10 0,-42-9 0,61-2 0,-179-3-1365,164 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52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24575,'0'3'0,"1"1"0,0-1 0,-1 1 0,1-1 0,0 0 0,1 0 0,-1 1 0,1-1 0,-1 0 0,1 0 0,0 0 0,0 0 0,0-1 0,1 1 0,2 2 0,46 40 0,-21-22 0,-20-12 0,1-1 0,0-1 0,1 0 0,0-1 0,0 0 0,1 0 0,0-2 0,24 10 0,64 31 0,-80-39 0,0-1 0,1-2 0,0 0 0,0-1 0,1-1 0,-1-1 0,31-2 0,596-1 0,-630 0 0,0-1 0,36-9 0,-35 7 0,1 0 0,26-1 0,5 4 0,-7 0 0,1-1 0,45-9 0,-27 3 0,1 3 0,125 5 0,-69 3 0,398-3 0,-513 0 0,0 0 0,0 1 0,0 0 0,-1 0 0,1 0 0,0 1 0,0-1 0,-1 2 0,1-1 0,-1 0 0,1 1 0,-1 0 0,0 1 0,0-1 0,-1 1 0,7 5 0,2 5 0,-1 1 0,-1 0 0,18 30 0,19 27 0,-48-72 0,1 1 0,-1-1 0,0 0 0,0 1 0,1-1 0,-1 1 0,0-1 0,0 0 0,1 1 0,-1-1 0,0 0 0,1 0 0,-1 1 0,1-1 0,-1 0 0,0 0 0,1 0 0,-1 1 0,1-1 0,-1 0 0,1 0 0,-1 0 0,0 0 0,1 0 0,-1 0 0,1 0 0,-1 0 0,1 0 0,-1 0 0,1 0 0,0 0 0,5-14 0,-3-32 0,-2 35 0,-1 7 0,1 0 0,0 0 0,0 1 0,0-1 0,0 0 0,1 0 0,-1 1 0,1-1 0,0 0 0,0 1 0,1 0 0,-1 0 0,1-1 0,0 1 0,-1 1 0,1-1 0,0 0 0,1 1 0,-1-1 0,0 1 0,1 0 0,-1 0 0,1 1 0,0-1 0,0 1 0,-1-1 0,1 1 0,0 1 0,7-2 0,13-1 0,0 0 0,0 2 0,45 3 0,-37-1 0,68 0 0,-40-2 0,0 3 0,83 13 0,-107-8 0,3 0 0,0 1 0,44 17 0,-66-21 0,0 0 0,0 0 0,0-2 0,0 0 0,1-1 0,31-3 0,-30 1 0,1 1 0,-1 1 0,1 1 0,35 7 0,-28-3 0,1-2 0,-1 0 0,51-1 0,-47-2 0,0 0 0,53 11 0,-39-5 0,0-2 0,1-2 0,0-1 0,46-6 0,12 1 0,22 5 0,136-5 0,-192-9 0,-50 8 0,-1 0 0,28-1 0,91 7 0,61-4 0,-185-1 0,0 1 0,0-2 0,0 0 0,22-11 0,29-8 0,-9 8 0,-1-2 0,84-39 0,-128 52 0,6-4 0,0 0 0,0 0 0,-1-2 0,0 0 0,-1-1 0,19-16 0,32-42 46,37-32-1457,-91 91-5415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0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24575,'0'4'0,"0"6"0,0 6 0,0 4 0,0 4 0,0 2 0,0 0 0,0 1 0,0 0 0,0 0 0,0-5-8191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1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2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24575,'0'-2'0,"1"0"0,-1 0 0,1 0 0,0 0 0,-1 0 0,1 1 0,0-1 0,0 0 0,0 0 0,1 1 0,-1-1 0,0 0 0,1 1 0,-1-1 0,1 1 0,-1 0 0,1 0 0,0-1 0,-1 1 0,1 0 0,0 0 0,0 0 0,4-1 0,56-17 0,-42 13 0,0 1 0,0 0 0,1 1 0,37-2 0,-46 5 0,0 1 0,0 1 0,-1-1 0,1 2 0,0 0 0,-1 0 0,1 1 0,12 5 0,-22-7 0,1 0 0,-1 0 0,1 1 0,-1-1 0,0 1 0,0 0 0,0-1 0,0 1 0,0 0 0,0 0 0,0 1 0,0-1 0,-1 0 0,1 0 0,-1 1 0,0-1 0,0 1 0,0 0 0,0-1 0,0 1 0,0-1 0,-1 1 0,1 0 0,-1 0 0,0-1 0,0 1 0,0 0 0,0 0 0,0 0 0,-1-1 0,1 1 0,-1 0 0,-1 3 0,0 1 0,0-1 0,-1 0 0,1 0 0,-1-1 0,-1 1 0,1 0 0,-1-1 0,0 0 0,0 0 0,0 0 0,-1 0 0,0-1 0,-6 5 0,3-4 0,1-1 0,0 2 0,0-1 0,1 1 0,-1 0 0,1 0 0,-8 12 0,13-17 0,0 1 0,0-1 0,1 1 0,-1 0 0,0-1 0,1 1 0,0 0 0,-1-1 0,1 1 0,0 0 0,0 0 0,-1-1 0,1 1 0,1 0 0,-1-1 0,0 1 0,1 3 0,0-2 0,1-1 0,-1 1 0,0-1 0,1 1 0,0-1 0,0 0 0,0 0 0,0 0 0,0 0 0,0 0 0,0 0 0,0 0 0,1-1 0,3 2 0,6 5-109,89 58-1147,-89-56-5570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2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24575,'-3'74'0,"1"-44"0,1-1 0,2 1 0,0-1 0,8 35 0,-8-59 0,0 0 0,1-1 0,0 1 0,0-1 0,1 1 0,-1-1 0,1 0 0,0 0 0,0 0 0,0-1 0,0 1 0,1-1 0,0 1 0,-1-1 0,1 0 0,0-1 0,1 1 0,-1-1 0,0 1 0,1-1 0,-1-1 0,1 1 0,0 0 0,-1-1 0,1 0 0,9 0 0,10 2 0,0-2 0,0-1 0,1-1 0,25-4 0,-45 4 0,-2 1 9,-1 0 1,0-1-1,1 1 0,-1-1 0,0 0 1,1 0-1,-1 1 0,0-2 0,0 1 0,0 0 1,0 0-1,3-3 0,-4 3-41,-1 1 1,1-1-1,-1 0 1,0 1-1,0-1 0,1 0 1,-1 1-1,0-1 1,0 0-1,0 1 0,1-1 1,-1 0-1,0 1 1,0-1-1,0 0 0,0 1 1,0-1-1,-1 0 1,1 0-1,0 1 0,0-1 1,0 0-1,-1 1 1,1-1-1,0 1 0,0-1 1,-1 0-1,1 1 1,-1-1-1,1 1 0,-1-1 1,1 1-1,-1-1 1,1 1-1,-1-1 1,1 1-1,-1-1 0,1 1 1,-1 0-1,0-1 1,1 1-1,-1 0 0,0 0 1,1-1-1,-1 1 1,0 0-1,-13-7-6794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3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24575,'0'-4'0,"4"-2"0,7 0 0,4 2 0,6 1 0,2 1 0,3 1 0,0 0 0,2 1 0,-6-4 0,-1-2 0,-4 1-8191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3.9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24575,'4'0'0,"7"0"0,4 0 0,6 0 0,2 0 0,3 0 0,0 0 0,2 0 0,-1 0 0,0 0 0,-1 0 0,-4 0-8191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5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24575,'0'4'0,"0"6"0,0 6 0,5 4 0,1 4 0,-1 2 0,4-4 0,0-1 0,-1 0 0,2-3 0,-1 0 0,-1 0 0,-3-1-8191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5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24575,'5'0'0,"1"5"0,4 1 0,0 4 0,-1 5 0,-3 4 0,-1 3 0,-3 3 0,-1 1 0,4-4 0,0-1 0,1 0 0,-2-3-8191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6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24575,'5'0'0,"5"0"0,6 0 0,4 0 0,4 0 0,1 0 0,2 0 0,0 0 0,-5 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6.7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24575,'0'11'0,"0"0"0,1 1 0,1-1 0,0 0 0,0 0 0,1 0 0,0 0 0,6 11 0,-7-17 0,1 0 0,-1 0 0,1-1 0,0 1 0,1-1 0,-1 0 0,1 0 0,0 0 0,0 0 0,0 0 0,1-1 0,-1 0 0,1 0 0,0 0 0,0-1 0,0 1 0,0-1 0,7 2 0,30 5-249,0-2 0,0-2-1,1-2 1,69-2 0,-108-1 130,19-1-6707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7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24575,'0'-4'0,"5"-2"0,5 0 0,6 2 0,5 1 0,2 1 0,3 1 0,1 0 0,0 1 0,0 1 0,0-1 0,-5 0-8191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8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24575,'0'-4'0,"0"-6"0,4-2 0,6 2 0,6 2 0,5 3 0,2 2 0,3-3 0,1 0 0,0 1 0,0 1 0,0 1 0,-1 1 0,1 2 0,-6-5 0,0-1 0,-6 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1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9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24 24575,'0'30'0,"-1"0"0,-2-1 0,-9 48 0,8-61 0,0 0 0,-1 0 0,0-1 0,-1 1 0,-12 21 0,-1 11 0,16-111 0,3 24 0,5-74 0,-3 101 0,0 0 0,0 0 0,1 0 0,1 0 0,0 1 0,1-1 0,6-11 0,-10 21 0,0 0 0,0 0 0,0 0 0,0 0 0,1 0 0,-1 0 0,1 1 0,-1-1 0,1 0 0,0 1 0,-1-1 0,1 1 0,0 0 0,0-1 0,0 1 0,0 0 0,0 0 0,0 0 0,1 1 0,-1-1 0,0 1 0,5-2 0,-4 3 0,0-1 0,0 1 0,0 0 0,0 0 0,0 0 0,0 0 0,0 0 0,-1 0 0,1 1 0,0 0 0,-1-1 0,1 1 0,-1 0 0,4 4 0,4 5 0,0 0 0,-1 1 0,0 0 0,-1 0 0,12 26 0,-18-34 0,9 19 0,13 43 0,-22-60 0,0 1 0,-1 0 0,0 0 0,0 0 0,-1 0 0,0 0 0,0 0 0,0 0 0,-1 0 0,0 0 0,-2 8 0,-3-3-1365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09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24575,'4'0'0,"7"0"0,4 0 0,6 0 0,2 0 0,-1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10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24575,'0'4'0,"0"6"0,0 6 0,0 4 0,0 4 0,0 2 0,0 0 0,0 1 0,0 0 0,0 0 0,0 0 0,0-1 0,0 0 0,0 0 0,0 0 0,0-9 0,0-7-8191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5:00:11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24575,'0'-2'0,"0"-1"0,0 1 0,1 0 0,-1 0 0,1-1 0,-1 1 0,1 0 0,0 0 0,0 0 0,0 0 0,0 0 0,0 0 0,0 0 0,1 0 0,-1 0 0,1 0 0,-1 1 0,1-1 0,2-1 0,1 0 0,0-1 0,0 1 0,0 0 0,1 1 0,-1-1 0,1 1 0,7-2 0,6 0 0,0 1 0,1 0 0,31 0 0,-40 3 0,0 0 0,-1 1 0,1 1 0,-1 0 0,1 0 0,-1 1 0,0 0 0,0 1 0,11 5 0,-18-8 0,0 1 0,0 0 0,-1 0 0,1 0 0,0 0 0,-1 0 0,1 0 0,-1 1 0,0-1 0,1 1 0,-1-1 0,-1 1 0,1 0 0,0 0 0,-1 0 0,1 0 0,-1 0 0,0 0 0,0 0 0,0 1 0,0-1 0,-1 0 0,1 1 0,-1-1 0,0 0 0,0 1 0,0-1 0,-1 0 0,1 1 0,-1-1 0,1 0 0,-1 0 0,-2 4 0,2-2 2,-1-1 0,0 0 0,0 0-1,0 0 1,0 0 0,0-1 0,-1 1-1,0-1 1,0 1 0,0-1 0,0 0-1,0 0 1,0 0 0,-1-1 0,0 1-1,1-1 1,-1 0 0,-6 3 0,-3-1-32,-1 0 0,1 0 0,-1-2 0,-19 2-1,-20 5-1217,36-4-5578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2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9649 2107 24575,'-1'-11'0,"-1"0"0,1 0 0,-2 0 0,-4-14 0,-3-9 0,4 10 0,-2 1 0,-1 1 0,-1 0 0,-12-22 0,8 17 0,-19-51 0,23 56 0,0 0 0,-1 0 0,-1 1 0,-16-21 0,-2-5 0,-5-2 0,-1 1 0,-66-68 0,84 98 0,-26-30 0,-3 2 0,-66-50 0,-136-84 0,231 166 0,0-1 0,-1 1 0,0 1 0,-1 0 0,-32-14 0,26 15 0,-46-27 0,-16-9 0,-5-1 0,67 33 0,-52-23 0,-50-24 0,-61-37 0,114 68 0,-80-24 0,105 39 0,-111-46 0,-72-14 0,214 72 0,0 0 0,-30-3 0,30 5 0,1 0 0,0-1 0,-22-8 0,-187-56 0,-11 22 0,28 12 0,190 31 0,-60-9 0,37 4 0,0 2 0,-48 0 0,83 6 0,-25 1 0,1-2 0,-1-1 0,-54-10 0,42 5 0,1 2 0,-1 1 0,-1 3 0,-48 5 0,-10-1 0,65-3 0,0-2 0,-65-12 0,43 6 0,-1 2 0,0 3 0,-72 7 0,13-2 0,99-2 0,-12 0 0,0 0 0,0 2 0,-60 12 0,69-9 0,-1-2 0,1 0 0,-42-2 0,40-2 0,-1 2 0,-49 8 0,10 7 0,40-8 0,-1-2 0,0-1 0,-54 3 0,26-4 0,-1 3 0,2 2 0,-60 17 0,113-25 0,-84 23 0,-35 7 0,-113 21 0,214-47 0,1 0 0,-25 12 0,-28 8 0,-134 40 0,48-11 0,91-37 0,27-7 0,-66 25 0,-235 85 0,267-100 0,32-10 0,-63 25 0,-67 25 0,155-53 0,0 0 0,0 1 0,1 0 0,1 2 0,-1 0 0,-18 15 0,4-2 0,18-16 0,0 0 0,-1-1 0,1-1 0,-1 0 0,-15 4 0,14-5 0,1 1 0,-1 0 0,2 1 0,-1 0 0,-12 8 0,-8 11 0,-1-2 0,-2-1 0,0-2 0,-1-2 0,-56 20 0,78-32 0,0 0 0,1 1 0,0 1 0,-22 14 0,22-12 0,0-2 0,0 1 0,-1-2 0,-20 8 0,-213 74 0,209-70 0,-70 47 0,92-56 0,-1 0 0,-37 13 0,39-17 0,0 0 0,1 2 0,0-1 0,-24 17 0,12-1 0,8-8 0,-38 26 0,-64 45 0,-86 70 0,172-128 0,1 1 0,1 1 0,-38 48 0,58-66-1365,1-2-5461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3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24575,'-1'12'0,"0"0"0,-1 0 0,0 0 0,-1 0 0,0-1 0,-1 1 0,0-1 0,-1 0 0,-1 0 0,1-1 0,-2 1 0,1-1 0,-1 0 0,-15 15 0,16-19 0,2 1 0,-1-1 0,1 1 0,0 0 0,0 0 0,1 0 0,0 0 0,-4 13 0,6-18 0,1 0 0,-1-1 0,1 1 0,0 0 0,0 0 0,0 0 0,0-1 0,0 1 0,0 0 0,0 0 0,0 0 0,1-1 0,-1 1 0,1 0 0,-1 0 0,1-1 0,0 1 0,-1 0 0,1-1 0,0 1 0,0-1 0,0 1 0,1-1 0,-1 1 0,0-1 0,0 0 0,1 0 0,-1 1 0,1-1 0,-1 0 0,1 0 0,-1-1 0,1 1 0,0 0 0,0 0 0,-1-1 0,1 1 0,0-1 0,0 0 0,-1 1 0,3-1 0,19 2 0,-1-1 0,0-1 0,1-1 0,-1-1 0,1-1 0,22-6 0,-13 3 0,-1 1 0,40 0 0,-57 4 9,1 0 0,0-1 0,17-6 0,1 1-1410,-14 4-5425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4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24575,'5'0'0,"5"0"0,1 0-8191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5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24575,'5'0'0,"5"0"0,1 0-8191</inkml:trace>
  <inkml:trace contextRef="#ctx0" brushRef="#br0" timeOffset="1">130 0 24575,'4'0'0,"6"0"0,6 0 0,4 0 0,4 0 0,2 0 0,-4 0-8191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3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1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24575,'4'0'0,"7"0"0,0-4 0,4-2 0,-2 0-8191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4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24575,'5'0'0,"5"0"0,1 0-8191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6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6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24575,'0'4'0,"0"6"0,0 6 0,0 0-8191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6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24575,'4'0'0,"2"5"0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7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24575,'0'4'0,"0"6"0,0 6 0,0 5 0,0 2 0,0 3 0,0 0 0,0 1 0,0 0 0,0 0 0,0 0 0,0-1 0,0 0 0,0-4-8191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7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7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8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24575,'5'0'0,"5"0"0,6 0 0,0 0-8191</inkml:trace>
  <inkml:trace contextRef="#ctx0" brushRef="#br0" timeOffset="1">260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8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28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3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24575,'5'0'0,"5"0"0,1 0-8191</inkml:trace>
  <inkml:trace contextRef="#ctx0" brushRef="#br0" timeOffset="1">130 0 24575,'5'0'0,"5"0"0,5 0 0,1 0-8191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30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 24575,'-15'0'0,"0"0"0,0 1 0,1 0 0,-1 2 0,-25 6 0,34-7 0,-1 1 0,1 0 0,0 0 0,0 1 0,1 0 0,-1 0 0,1 0 0,-1 1 0,1-1 0,1 1 0,-1 0 0,1 1 0,0-1 0,-6 11 0,4-5 0,0 1 0,1 0 0,1 0 0,0 0 0,1 0 0,0 0 0,0 1 0,0 15 0,1 15 0,5 47 0,-1-18 0,-2-67 0,-1 0 0,2 0 0,-1 0 0,0 0 0,1-1 0,0 1 0,0 0 0,1 0 0,-1-1 0,1 1 0,0-1 0,0 1 0,1-1 0,-1 0 0,4 5 0,-2-6 0,-1 0 0,1 0 0,0-1 0,0 1 0,0-1 0,0 0 0,0 0 0,0-1 0,1 1 0,-1-1 0,0 0 0,1 0 0,-1 0 0,1-1 0,-1 0 0,8 0 0,1 0 0,-2 1 0,0-1 0,-1 0 0,1-1 0,0 0 0,10-2 0,-19 2 0,1 0 0,-1 0 0,1 0 0,-1 0 0,1 0 0,-1 0 0,0-1 0,0 1 0,0-1 0,1 0 0,-1 1 0,-1-1 0,1 0 0,0 0 0,0 0 0,-1-1 0,1 1 0,-1 0 0,0 0 0,0-1 0,0 1 0,0-1 0,0 1 0,0-1 0,0-3 0,0 1 6,0-1 0,0 1 0,-1-1 0,0 1 0,0-1 0,0 1 0,0 0 0,-1-1 0,0 1 0,0 0 0,-1-1 0,1 1 0,-1 0 0,0 0 0,-1 0 0,1 0 0,-1 0 0,0 1 0,-5-7 0,3 6-99,0 0 0,0 1 1,-1 0-1,1 0 0,-1 0 0,0 1 0,0 0 0,0 0 1,-1 1-1,1-1 0,-1 1 0,1 1 0,-1-1 1,1 1-1,-11 0 0,-4-1-6733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31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24575,'5'1'0,"0"1"0,0 0 0,0 0 0,-1 1 0,1-1 0,-1 1 0,1 0 0,-1 0 0,0 1 0,0-1 0,-1 1 0,5 5 0,18 14 0,1-5 0,42 28 0,91 79 0,-136-106 0,2 0 0,0-2 0,28 14 0,-24-14 0,0 2 0,29 23 0,37 36 0,177 108 0,-220-157 0,-31-18 0,-1 1 0,-1 1 0,29 22 0,0 2 0,-38-30 0,0 1 0,0 0 0,-1 1 0,0 0 0,15 18 0,-12-10-1365,0-3-5461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38:31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984 0 24575,'-4'2'0,"0"1"0,0 0 0,1-1 0,-1 1 0,1 1 0,-1-1 0,1 0 0,-3 5 0,-10 9 0,6-8 0,1 0 0,1 1 0,0 0 0,0 0 0,1 0 0,-10 21 0,-26 36 0,38-62 0,-144 162 0,-55 13 0,111-100 0,56-51 0,1 2 0,-47 53 0,58-55 0,13-15 0,0 0 0,1 0 0,0 2 0,1-1 0,-7 17 0,-8 21 0,10-23 0,1 0 0,2 1 0,-14 54 0,4 15-1365,19-77-5461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10:44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 24575,'3'152'0,"-7"164"0,-21-161 0,23-146 20,0 1 0,-1-1 0,-1 0 0,0 0 0,-6 11 0,6-12-267,-1 1-1,2-1 1,-1 1-1,1 0 1,-3 13-1,4-2-6578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3:10:46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27 24575,'-2'46'0,"-13"72"0,5-49 0,10-64 0,-1 0 0,0 0 0,0 0 0,0 0 0,0 0 0,-1-1 0,0 1 0,-4 8 0,5-14 0,1 1 0,-1 0 0,1-1 0,-1 1 0,1 0 0,-1-1 0,1 1 0,-1-1 0,1 1 0,-1-1 0,1 0 0,0 1 0,0-1 0,-1 1 0,1-1 0,0 0 0,0 1 0,-1-1 0,1 1 0,0-1 0,0 0 0,0 1 0,0-1 0,0 0 0,0 1 0,0-1 0,0 0 0,0 1 0,1-2 0,-5-26 0,5 4 0,0 0 0,1 0 0,1 0 0,2 0 0,0 1 0,1-1 0,15-34 0,-20 55 0,0 1 0,0 0 0,0 0 0,0 0 0,0 0 0,0 0 0,0 0 0,1 0 0,-1 0 0,1 0 0,0 0 0,-1 1 0,1-1 0,0 1 0,0-1 0,0 1 0,0 0 0,0-1 0,0 1 0,0 0 0,1 1 0,-1-1 0,0 0 0,0 1 0,1-1 0,-1 1 0,1-1 0,-1 1 0,0 0 0,1 0 0,-1 0 0,0 1 0,1-1 0,2 1 0,-1 1 0,1 0 0,-1 0 0,0 0 0,1 0 0,-1 1 0,0-1 0,-1 1 0,1 0 0,0 0 0,-1 1 0,0-1 0,1 1 0,-1-1 0,-1 1 0,1 0 0,2 5 0,18 42 0,-15-33 0,1 0 0,0 0 0,13 17 0,13 7-1365,-24-31-5461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3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4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24575,'4'0'0,"7"0"0,0 0-8191</inkml:trace>
  <inkml:trace contextRef="#ctx0" brushRef="#br0" timeOffset="1">78 1 24575,'5'0'0,"5"0"0,6 0 0,0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2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24575,'-4'0'0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7T14:59:22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24575,'0'5'0,"4"1"0,2 4 0,-1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F6C23-0455-434D-BB33-04CAA24688E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E05B9-C9AF-EC88-98C0-1112FDEC893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DA4102-3624-4DDC-8FE6-F394FCAFE770}" type="datetime1">
              <a:rPr lang="en-US"/>
              <a:pPr lvl="0"/>
              <a:t>11/19/2023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8BC5F9-24D2-43E1-4EA6-E2116C364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74F7D2-3EBE-4175-AE3A-AF3FDC9AC6C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42E28-41A5-99A6-1ACE-B51A8DFDF31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65B7-87C4-62F9-2E17-C40ED25EB7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E47BC6-0BD9-4F3B-91FA-5E854F7B2E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0E47BC6-0BD9-4F3B-91FA-5E854F7B2E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9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0E47BC6-0BD9-4F3B-91FA-5E854F7B2E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2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0E47BC6-0BD9-4F3B-91FA-5E854F7B2E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8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FDAB-6B52-05B0-DA8C-8CD741177D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05C60-19BB-24E1-20EA-456DEC1985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Light" pitchFamily="2"/>
                <a:cs typeface="Arial" pitchFamily="34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86E9CCAC-833A-546C-495E-BE9B2FE62ED9}"/>
              </a:ext>
            </a:extLst>
          </p:cNvPr>
          <p:cNvCxnSpPr/>
          <p:nvPr/>
        </p:nvCxnSpPr>
        <p:spPr>
          <a:xfrm>
            <a:off x="1354976" y="3509960"/>
            <a:ext cx="9626135" cy="0"/>
          </a:xfrm>
          <a:prstGeom prst="straightConnector1">
            <a:avLst/>
          </a:prstGeom>
          <a:noFill/>
          <a:ln w="19046" cap="flat">
            <a:solidFill>
              <a:srgbClr val="ED7D31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156647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E3AA071-5922-B1E3-C10A-63BC8D82BED1}"/>
              </a:ext>
            </a:extLst>
          </p:cNvPr>
          <p:cNvSpPr/>
          <p:nvPr/>
        </p:nvSpPr>
        <p:spPr>
          <a:xfrm>
            <a:off x="0" y="6608615"/>
            <a:ext cx="12191996" cy="246503"/>
          </a:xfrm>
          <a:prstGeom prst="rect">
            <a:avLst/>
          </a:prstGeom>
          <a:solidFill>
            <a:srgbClr val="4454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Robot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354C8A-614B-D67D-A7C4-03718406D8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6483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vert="horz" wrap="square" lIns="274320" tIns="18288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24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Black" pitchFamily="2"/>
                <a:cs typeface="Arial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CA06B5C-8428-781F-43C0-26C646ECCD5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r>
              <a:rPr lang="en-US"/>
              <a:t>2023/2024</a:t>
            </a:r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60CA5CC-F851-3D25-D139-B5CBE402C0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defRPr>
            </a:lvl1pPr>
          </a:lstStyle>
          <a:p>
            <a:pPr lvl="0"/>
            <a:r>
              <a:rPr lang="en-GB"/>
              <a:t>Programming in C++ (labs)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57E4FC2-A8AF-C14E-1174-0053B07565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fld id="{91FAE053-8039-492E-BF46-0BE14E1EE603}" type="slidenum"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3A4CFA6-3B67-D5FF-C775-5ECE92D3C216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274640" y="906463"/>
            <a:ext cx="11545891" cy="5328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7948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customXml" Target="../ink/ink43.xml"/><Relationship Id="rId26" Type="http://schemas.openxmlformats.org/officeDocument/2006/relationships/customXml" Target="../ink/ink48.xml"/><Relationship Id="rId3" Type="http://schemas.openxmlformats.org/officeDocument/2006/relationships/customXml" Target="../ink/ink34.xml"/><Relationship Id="rId21" Type="http://schemas.openxmlformats.org/officeDocument/2006/relationships/image" Target="../media/image50.png"/><Relationship Id="rId34" Type="http://schemas.openxmlformats.org/officeDocument/2006/relationships/image" Target="../media/image55.png"/><Relationship Id="rId7" Type="http://schemas.openxmlformats.org/officeDocument/2006/relationships/customXml" Target="../ink/ink36.xml"/><Relationship Id="rId12" Type="http://schemas.openxmlformats.org/officeDocument/2006/relationships/image" Target="../media/image47.png"/><Relationship Id="rId17" Type="http://schemas.openxmlformats.org/officeDocument/2006/relationships/image" Target="../media/image48.png"/><Relationship Id="rId25" Type="http://schemas.openxmlformats.org/officeDocument/2006/relationships/image" Target="../media/image51.png"/><Relationship Id="rId33" Type="http://schemas.openxmlformats.org/officeDocument/2006/relationships/image" Target="../media/image54.png"/><Relationship Id="rId2" Type="http://schemas.openxmlformats.org/officeDocument/2006/relationships/image" Target="../media/image42.png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customXml" Target="../ink/ink38.xml"/><Relationship Id="rId24" Type="http://schemas.openxmlformats.org/officeDocument/2006/relationships/customXml" Target="../ink/ink47.xml"/><Relationship Id="rId32" Type="http://schemas.openxmlformats.org/officeDocument/2006/relationships/customXml" Target="../ink/ink52.xml"/><Relationship Id="rId5" Type="http://schemas.openxmlformats.org/officeDocument/2006/relationships/customXml" Target="../ink/ink35.xml"/><Relationship Id="rId15" Type="http://schemas.openxmlformats.org/officeDocument/2006/relationships/customXml" Target="../ink/ink41.xml"/><Relationship Id="rId23" Type="http://schemas.openxmlformats.org/officeDocument/2006/relationships/customXml" Target="../ink/ink46.xml"/><Relationship Id="rId28" Type="http://schemas.openxmlformats.org/officeDocument/2006/relationships/customXml" Target="../ink/ink50.xml"/><Relationship Id="rId10" Type="http://schemas.openxmlformats.org/officeDocument/2006/relationships/image" Target="../media/image46.png"/><Relationship Id="rId19" Type="http://schemas.openxmlformats.org/officeDocument/2006/relationships/image" Target="../media/image49.png"/><Relationship Id="rId31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customXml" Target="../ink/ink37.xml"/><Relationship Id="rId14" Type="http://schemas.openxmlformats.org/officeDocument/2006/relationships/customXml" Target="../ink/ink40.xml"/><Relationship Id="rId22" Type="http://schemas.openxmlformats.org/officeDocument/2006/relationships/customXml" Target="../ink/ink45.xml"/><Relationship Id="rId27" Type="http://schemas.openxmlformats.org/officeDocument/2006/relationships/customXml" Target="../ink/ink49.xml"/><Relationship Id="rId30" Type="http://schemas.openxmlformats.org/officeDocument/2006/relationships/customXml" Target="../ink/ink51.xml"/><Relationship Id="rId35" Type="http://schemas.openxmlformats.org/officeDocument/2006/relationships/image" Target="../media/image56.png"/><Relationship Id="rId8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3" Type="http://schemas.openxmlformats.org/officeDocument/2006/relationships/image" Target="../media/image75.png"/><Relationship Id="rId12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customXml" Target="../ink/ink53.xml"/><Relationship Id="rId15" Type="http://schemas.openxmlformats.org/officeDocument/2006/relationships/image" Target="../media/image78.svg"/><Relationship Id="rId10" Type="http://schemas.openxmlformats.org/officeDocument/2006/relationships/customXml" Target="../ink/ink54.xml"/><Relationship Id="rId4" Type="http://schemas.openxmlformats.org/officeDocument/2006/relationships/image" Target="../media/image76.png"/><Relationship Id="rId9" Type="http://schemas.openxmlformats.org/officeDocument/2006/relationships/image" Target="../media/image80.png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2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5.png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6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9" Type="http://schemas.openxmlformats.org/officeDocument/2006/relationships/image" Target="../media/image16.png"/><Relationship Id="rId11" Type="http://schemas.openxmlformats.org/officeDocument/2006/relationships/image" Target="../media/image8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0.png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5" Type="http://schemas.openxmlformats.org/officeDocument/2006/relationships/image" Target="../media/image6.png"/><Relationship Id="rId61" Type="http://schemas.openxmlformats.org/officeDocument/2006/relationships/image" Target="../media/image32.png"/><Relationship Id="rId19" Type="http://schemas.openxmlformats.org/officeDocument/2006/relationships/image" Target="../media/image11.png"/><Relationship Id="rId14" Type="http://schemas.openxmlformats.org/officeDocument/2006/relationships/customXml" Target="../ink/ink6.xml"/><Relationship Id="rId22" Type="http://schemas.openxmlformats.org/officeDocument/2006/relationships/customXml" Target="../ink/ink11.xml"/><Relationship Id="rId27" Type="http://schemas.openxmlformats.org/officeDocument/2006/relationships/image" Target="../media/image15.png"/><Relationship Id="rId30" Type="http://schemas.openxmlformats.org/officeDocument/2006/relationships/customXml" Target="../ink/ink15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8" Type="http://schemas.openxmlformats.org/officeDocument/2006/relationships/customXml" Target="../ink/ink2.xml"/><Relationship Id="rId51" Type="http://schemas.openxmlformats.org/officeDocument/2006/relationships/image" Target="../media/image27.png"/><Relationship Id="rId3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5" Type="http://schemas.openxmlformats.org/officeDocument/2006/relationships/customXml" Target="../ink/ink7.xml"/><Relationship Id="rId23" Type="http://schemas.openxmlformats.org/officeDocument/2006/relationships/image" Target="../media/image13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Lab </a:t>
            </a:r>
            <a:r>
              <a:rPr lang="cs-CZ" dirty="0"/>
              <a:t>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62ADF-7863-A367-B2D8-E3F0C26CE8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 dirty="0"/>
              <a:t>STD </a:t>
            </a:r>
            <a:r>
              <a:rPr lang="cs-CZ" dirty="0" err="1"/>
              <a:t>algorithm</a:t>
            </a:r>
            <a:r>
              <a:rPr lang="cs-CZ" dirty="0"/>
              <a:t> </a:t>
            </a:r>
            <a:r>
              <a:rPr lang="cs-CZ" dirty="0" err="1"/>
              <a:t>library</a:t>
            </a:r>
            <a:r>
              <a:rPr lang="cs-CZ" dirty="0"/>
              <a:t>,  STD </a:t>
            </a:r>
            <a:r>
              <a:rPr lang="cs-CZ" dirty="0" err="1"/>
              <a:t>filesystem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measuring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chrono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0559C5-510D-191E-A052-E493B204256C}"/>
              </a:ext>
            </a:extLst>
          </p:cNvPr>
          <p:cNvSpPr txBox="1"/>
          <p:nvPr/>
        </p:nvSpPr>
        <p:spPr>
          <a:xfrm>
            <a:off x="1222159" y="4232355"/>
            <a:ext cx="1458897" cy="165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Thin" pitchFamily="2"/>
              <a:ea typeface="Roboto Thin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solidFill>
                  <a:srgbClr val="FFFFFF"/>
                </a:solidFill>
                <a:latin typeface="Roboto Light" pitchFamily="2"/>
                <a:ea typeface="Roboto Light" pitchFamily="2"/>
              </a:rPr>
              <a:t>23</a:t>
            </a: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. 10. 2023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229303-87C1-4EB5-8D4E-75E1166F3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3" y="6158602"/>
            <a:ext cx="1143000" cy="4000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Permutations</a:t>
            </a:r>
            <a:r>
              <a:rPr lang="cs-CZ" dirty="0"/>
              <a:t>: </a:t>
            </a:r>
            <a:r>
              <a:rPr lang="cs-CZ" dirty="0" err="1"/>
              <a:t>sorting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AB601-B3A4-27D5-0FFA-0E5720B5276A}"/>
              </a:ext>
            </a:extLst>
          </p:cNvPr>
          <p:cNvSpPr txBox="1"/>
          <p:nvPr/>
        </p:nvSpPr>
        <p:spPr>
          <a:xfrm>
            <a:off x="267245" y="814001"/>
            <a:ext cx="6574393" cy="4185761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xs2, xs3, xs4, xs5;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xs2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xs3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xs4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xs5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xs1;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initially: 3 2 4 1 5 9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stable_sort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sort : 1 2 3 4 5 9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sort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(xs2);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ranges sort : 1 2 3 4 5 9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sort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reverse_view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(xs3));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reverse ranges sort : 9 5 4 3 2 1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partial_sort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partial_sort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with mid 3: 1 2 3 9 5 4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nth_element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nth_element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with mid 3: 3 2 1 4 9 5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1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Permutations</a:t>
            </a:r>
            <a:r>
              <a:rPr lang="cs-CZ" dirty="0"/>
              <a:t>: </a:t>
            </a:r>
            <a:r>
              <a:rPr lang="cs-CZ" dirty="0" err="1"/>
              <a:t>partitioning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Separates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range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into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those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returning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true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from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predicate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</a:p>
          <a:p>
            <a:pPr lvl="1">
              <a:buSzPct val="100000"/>
            </a:pPr>
            <a:r>
              <a:rPr lang="cs-CZ" sz="1600" dirty="0">
                <a:latin typeface="Arial" pitchFamily="34"/>
                <a:cs typeface="Arial" pitchFamily="34"/>
              </a:rPr>
              <a:t>These are </a:t>
            </a:r>
            <a:r>
              <a:rPr lang="cs-CZ" sz="1600" dirty="0" err="1">
                <a:latin typeface="Arial" pitchFamily="34"/>
                <a:cs typeface="Arial" pitchFamily="34"/>
              </a:rPr>
              <a:t>at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beginning</a:t>
            </a:r>
            <a:endParaRPr lang="cs-CZ" sz="1600" dirty="0">
              <a:latin typeface="Arial" pitchFamily="34"/>
              <a:cs typeface="Arial" pitchFamily="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C2B7D3-24D2-F0F0-3306-CF35AA59E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822" y="3582010"/>
            <a:ext cx="8335538" cy="1000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9990B9-A9DB-9DCD-B50C-5AEA61247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494" y="4286734"/>
            <a:ext cx="8030696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7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Permutations</a:t>
            </a:r>
            <a:r>
              <a:rPr lang="cs-CZ" dirty="0"/>
              <a:t>: </a:t>
            </a:r>
            <a:r>
              <a:rPr lang="cs-CZ" dirty="0" err="1"/>
              <a:t>partitioning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4B1D4-545C-3007-8DBB-F663FB18887E}"/>
              </a:ext>
            </a:extLst>
          </p:cNvPr>
          <p:cNvSpPr txBox="1"/>
          <p:nvPr/>
        </p:nvSpPr>
        <p:spPr>
          <a:xfrm>
            <a:off x="267245" y="814001"/>
            <a:ext cx="10155049" cy="289310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forward_list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xs1 {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forward_list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xs2, xs3, xs4, xs5;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xs2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xs3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xs4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xs5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xs1;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Returns partition point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par_point1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partition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[](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par_point1: 5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partition : 0 2 4 6 8 5 3 7 1 9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Returns subrange to the second group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subrange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partition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(xs2, [](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subrange: 5 3 7 1 9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partition : 0 2 4 6 8 5 3 7 1 9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5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Permutations</a:t>
            </a:r>
            <a:r>
              <a:rPr lang="cs-CZ" dirty="0"/>
              <a:t>: </a:t>
            </a:r>
            <a:r>
              <a:rPr lang="cs-CZ" dirty="0" err="1"/>
              <a:t>rotate</a:t>
            </a:r>
            <a:r>
              <a:rPr lang="cs-CZ" dirty="0"/>
              <a:t> and </a:t>
            </a:r>
            <a:r>
              <a:rPr lang="cs-CZ" dirty="0" err="1"/>
              <a:t>shuffle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std</a:t>
            </a:r>
            <a:r>
              <a:rPr lang="cs-CZ" sz="2000" dirty="0">
                <a:latin typeface="Arial" pitchFamily="34"/>
                <a:cs typeface="Arial" pitchFamily="34"/>
              </a:rPr>
              <a:t>::</a:t>
            </a:r>
            <a:r>
              <a:rPr lang="cs-CZ" sz="2000" dirty="0" err="1">
                <a:latin typeface="Arial" pitchFamily="34"/>
                <a:cs typeface="Arial" pitchFamily="34"/>
              </a:rPr>
              <a:t>rotate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Takes</a:t>
            </a:r>
            <a:r>
              <a:rPr lang="cs-CZ" sz="1600" dirty="0">
                <a:latin typeface="Arial" pitchFamily="34"/>
                <a:cs typeface="Arial" pitchFamily="34"/>
              </a:rPr>
              <a:t> element </a:t>
            </a:r>
            <a:r>
              <a:rPr lang="cs-CZ" sz="1600" dirty="0" err="1">
                <a:latin typeface="Arial" pitchFamily="34"/>
                <a:cs typeface="Arial" pitchFamily="34"/>
              </a:rPr>
              <a:t>from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back</a:t>
            </a:r>
            <a:r>
              <a:rPr lang="cs-CZ" sz="1600" dirty="0">
                <a:latin typeface="Arial" pitchFamily="34"/>
                <a:cs typeface="Arial" pitchFamily="34"/>
              </a:rPr>
              <a:t> and </a:t>
            </a:r>
            <a:r>
              <a:rPr lang="cs-CZ" sz="1600" dirty="0" err="1">
                <a:latin typeface="Arial" pitchFamily="34"/>
                <a:cs typeface="Arial" pitchFamily="34"/>
              </a:rPr>
              <a:t>puts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it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into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front</a:t>
            </a:r>
          </a:p>
          <a:p>
            <a:pPr lvl="1">
              <a:buSzPct val="100000"/>
            </a:pPr>
            <a:endParaRPr lang="cs-CZ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std</a:t>
            </a:r>
            <a:r>
              <a:rPr lang="cs-CZ" sz="2000" dirty="0">
                <a:latin typeface="Arial" pitchFamily="34"/>
                <a:cs typeface="Arial" pitchFamily="34"/>
              </a:rPr>
              <a:t>::</a:t>
            </a:r>
            <a:r>
              <a:rPr lang="cs-CZ" sz="2000" dirty="0" err="1">
                <a:latin typeface="Arial" pitchFamily="34"/>
                <a:cs typeface="Arial" pitchFamily="34"/>
              </a:rPr>
              <a:t>shuffle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std</a:t>
            </a:r>
            <a:r>
              <a:rPr lang="cs-CZ" sz="2000" dirty="0">
                <a:latin typeface="Arial" pitchFamily="34"/>
                <a:cs typeface="Arial" pitchFamily="34"/>
              </a:rPr>
              <a:t>::</a:t>
            </a:r>
            <a:r>
              <a:rPr lang="cs-CZ" sz="2000" dirty="0" err="1">
                <a:latin typeface="Arial" pitchFamily="34"/>
                <a:cs typeface="Arial" pitchFamily="34"/>
              </a:rPr>
              <a:t>next_permutation</a:t>
            </a:r>
            <a:r>
              <a:rPr lang="cs-CZ" sz="2000" dirty="0">
                <a:latin typeface="Arial" pitchFamily="34"/>
                <a:cs typeface="Arial" pitchFamily="34"/>
              </a:rPr>
              <a:t>/</a:t>
            </a:r>
            <a:r>
              <a:rPr lang="cs-CZ" sz="2000" dirty="0" err="1">
                <a:latin typeface="Arial" pitchFamily="34"/>
                <a:cs typeface="Arial" pitchFamily="34"/>
              </a:rPr>
              <a:t>prev_permutation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en-US" sz="1600" dirty="0">
                <a:latin typeface="Arial" pitchFamily="34"/>
                <a:cs typeface="Arial" pitchFamily="34"/>
              </a:rPr>
              <a:t>Useful if you want to iterate over all possible permutations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std</a:t>
            </a:r>
            <a:r>
              <a:rPr lang="cs-CZ" sz="2000" dirty="0">
                <a:latin typeface="Arial" pitchFamily="34"/>
                <a:cs typeface="Arial" pitchFamily="34"/>
              </a:rPr>
              <a:t>::reverse</a:t>
            </a:r>
          </a:p>
          <a:p>
            <a:pPr lvl="1">
              <a:buSzPct val="100000"/>
            </a:pPr>
            <a:r>
              <a:rPr lang="cs-CZ" sz="1600" dirty="0">
                <a:latin typeface="Arial" pitchFamily="34"/>
                <a:cs typeface="Arial" pitchFamily="34"/>
              </a:rPr>
              <a:t>in-place reverse </a:t>
            </a:r>
            <a:r>
              <a:rPr lang="cs-CZ" sz="1600" dirty="0" err="1">
                <a:latin typeface="Arial" pitchFamily="34"/>
                <a:cs typeface="Arial" pitchFamily="34"/>
              </a:rPr>
              <a:t>of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range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cs-CZ" sz="16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cs-CZ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D620A-BD7F-8E14-5D88-4FDDB099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62" y="861959"/>
            <a:ext cx="5455298" cy="9388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D67D84-EADA-8183-6D62-F0798C2844E3}"/>
                  </a:ext>
                </a:extLst>
              </p14:cNvPr>
              <p14:cNvContentPartPr/>
              <p14:nvPr/>
            </p14:nvContentPartPr>
            <p14:xfrm>
              <a:off x="7881436" y="295942"/>
              <a:ext cx="3474000" cy="758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D67D84-EADA-8183-6D62-F0798C2844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2436" y="286946"/>
                <a:ext cx="3491640" cy="776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8B2907-ACC3-3DB5-62AD-0D4DDE2E964E}"/>
                  </a:ext>
                </a:extLst>
              </p14:cNvPr>
              <p14:cNvContentPartPr/>
              <p14:nvPr/>
            </p14:nvContentPartPr>
            <p14:xfrm>
              <a:off x="7822036" y="923422"/>
              <a:ext cx="174240" cy="11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8B2907-ACC3-3DB5-62AD-0D4DDE2E96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3017" y="914422"/>
                <a:ext cx="191917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9DCED80-F9EC-0651-EE53-2E6F8C07BBB8}"/>
                  </a:ext>
                </a:extLst>
              </p14:cNvPr>
              <p14:cNvContentPartPr/>
              <p14:nvPr/>
            </p14:nvContentPartPr>
            <p14:xfrm>
              <a:off x="7697476" y="1119262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9DCED80-F9EC-0651-EE53-2E6F8C07BB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88476" y="11102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8CC6861-8CBD-B3AF-81C1-6CCD362B777D}"/>
                  </a:ext>
                </a:extLst>
              </p14:cNvPr>
              <p14:cNvContentPartPr/>
              <p14:nvPr/>
            </p14:nvContentPartPr>
            <p14:xfrm>
              <a:off x="7734916" y="1109902"/>
              <a:ext cx="972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8CC6861-8CBD-B3AF-81C1-6CCD362B77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25916" y="1100902"/>
                <a:ext cx="27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DFED85-8E92-9B58-6063-A910F665BC22}"/>
                  </a:ext>
                </a:extLst>
              </p14:cNvPr>
              <p14:cNvContentPartPr/>
              <p14:nvPr/>
            </p14:nvContentPartPr>
            <p14:xfrm>
              <a:off x="7856236" y="1109902"/>
              <a:ext cx="910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DFED85-8E92-9B58-6063-A910F665BC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47236" y="1100902"/>
                <a:ext cx="1087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A6F3AA8-77D2-22F6-DBD3-11FCB393A9B3}"/>
              </a:ext>
            </a:extLst>
          </p:cNvPr>
          <p:cNvGrpSpPr/>
          <p:nvPr/>
        </p:nvGrpSpPr>
        <p:grpSpPr>
          <a:xfrm>
            <a:off x="7594876" y="1119262"/>
            <a:ext cx="28440" cy="19080"/>
            <a:chOff x="7594876" y="1119262"/>
            <a:chExt cx="28440" cy="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DB13979-2717-2D02-1B9B-2EC144AA20BB}"/>
                    </a:ext>
                  </a:extLst>
                </p14:cNvPr>
                <p14:cNvContentPartPr/>
                <p14:nvPr/>
              </p14:nvContentPartPr>
              <p14:xfrm>
                <a:off x="7594876" y="111926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DB13979-2717-2D02-1B9B-2EC144AA20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85876" y="11102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AF5111-C7D8-8B90-4376-F02AFBAC259E}"/>
                    </a:ext>
                  </a:extLst>
                </p14:cNvPr>
                <p14:cNvContentPartPr/>
                <p14:nvPr/>
              </p14:nvContentPartPr>
              <p14:xfrm>
                <a:off x="7613596" y="1119262"/>
                <a:ext cx="972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AF5111-C7D8-8B90-4376-F02AFBAC25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04596" y="1110262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3CC664-FE11-75D9-D37D-75409431293D}"/>
                    </a:ext>
                  </a:extLst>
                </p14:cNvPr>
                <p14:cNvContentPartPr/>
                <p14:nvPr/>
              </p14:nvContentPartPr>
              <p14:xfrm>
                <a:off x="7603876" y="1137982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3CC664-FE11-75D9-D37D-7540943129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94876" y="11289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B87476-FCFF-4BF4-5AD9-9F4B639F24CF}"/>
              </a:ext>
            </a:extLst>
          </p:cNvPr>
          <p:cNvGrpSpPr/>
          <p:nvPr/>
        </p:nvGrpSpPr>
        <p:grpSpPr>
          <a:xfrm>
            <a:off x="7622596" y="1193782"/>
            <a:ext cx="289800" cy="308520"/>
            <a:chOff x="7622596" y="1193782"/>
            <a:chExt cx="28980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AEEDF3-9150-FA0E-7605-C3967FEEB6B8}"/>
                    </a:ext>
                  </a:extLst>
                </p14:cNvPr>
                <p14:cNvContentPartPr/>
                <p14:nvPr/>
              </p14:nvContentPartPr>
              <p14:xfrm>
                <a:off x="7622596" y="1193782"/>
                <a:ext cx="360" cy="17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AEEDF3-9150-FA0E-7605-C3967FEEB6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13596" y="1184591"/>
                  <a:ext cx="18000" cy="35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B5AB2B-5AB0-1167-DC1F-57883C4A7ABC}"/>
                    </a:ext>
                  </a:extLst>
                </p14:cNvPr>
                <p14:cNvContentPartPr/>
                <p14:nvPr/>
              </p14:nvContentPartPr>
              <p14:xfrm>
                <a:off x="7622596" y="1287382"/>
                <a:ext cx="3960" cy="1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B5AB2B-5AB0-1167-DC1F-57883C4A7A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13596" y="1279882"/>
                  <a:ext cx="21600" cy="16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62F9E53-85E5-5AFC-FD9A-9836C84A1F97}"/>
                    </a:ext>
                  </a:extLst>
                </p14:cNvPr>
                <p14:cNvContentPartPr/>
                <p14:nvPr/>
              </p14:nvContentPartPr>
              <p14:xfrm>
                <a:off x="7632316" y="1361902"/>
                <a:ext cx="360" cy="111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62F9E53-85E5-5AFC-FD9A-9836C84A1F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3316" y="1352902"/>
                  <a:ext cx="18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CC35A2-DD1E-FBF5-2760-A89ED557E1FF}"/>
                    </a:ext>
                  </a:extLst>
                </p14:cNvPr>
                <p14:cNvContentPartPr/>
                <p14:nvPr/>
              </p14:nvContentPartPr>
              <p14:xfrm>
                <a:off x="7650676" y="1492582"/>
                <a:ext cx="180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CC35A2-DD1E-FBF5-2760-A89ED557E1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43176" y="1483582"/>
                  <a:ext cx="165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CCB5E3-284E-2F60-6760-293BD50A1DA4}"/>
                    </a:ext>
                  </a:extLst>
                </p14:cNvPr>
                <p14:cNvContentPartPr/>
                <p14:nvPr/>
              </p14:nvContentPartPr>
              <p14:xfrm>
                <a:off x="7734916" y="1501942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CCB5E3-284E-2F60-6760-293BD50A1D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25916" y="14929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A4D336-74ED-6F48-EB73-54F7104184DA}"/>
                    </a:ext>
                  </a:extLst>
                </p14:cNvPr>
                <p14:cNvContentPartPr/>
                <p14:nvPr/>
              </p14:nvContentPartPr>
              <p14:xfrm>
                <a:off x="7753276" y="1501942"/>
                <a:ext cx="939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A4D336-74ED-6F48-EB73-54F7104184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44276" y="1492942"/>
                  <a:ext cx="11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A99B25-F5B6-0F97-7061-F76919B7C675}"/>
                    </a:ext>
                  </a:extLst>
                </p14:cNvPr>
                <p14:cNvContentPartPr/>
                <p14:nvPr/>
              </p14:nvContentPartPr>
              <p14:xfrm>
                <a:off x="7883956" y="1501942"/>
                <a:ext cx="180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A99B25-F5B6-0F97-7061-F76919B7C6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74956" y="1492942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E4748E-45A2-0F4D-270E-F46E6FE65FAD}"/>
                    </a:ext>
                  </a:extLst>
                </p14:cNvPr>
                <p14:cNvContentPartPr/>
                <p14:nvPr/>
              </p14:nvContentPartPr>
              <p14:xfrm>
                <a:off x="7912036" y="1492582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E4748E-45A2-0F4D-270E-F46E6FE65FA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03036" y="14835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871C59-793E-9AB3-642E-F2C344163D33}"/>
                    </a:ext>
                  </a:extLst>
                </p14:cNvPr>
                <p14:cNvContentPartPr/>
                <p14:nvPr/>
              </p14:nvContentPartPr>
              <p14:xfrm>
                <a:off x="7742476" y="1221862"/>
                <a:ext cx="87840" cy="189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871C59-793E-9AB3-642E-F2C344163D3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33476" y="1212845"/>
                  <a:ext cx="105480" cy="2066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1FA2D3-4B7C-8EC6-5F02-1C5C5C9F8D63}"/>
              </a:ext>
            </a:extLst>
          </p:cNvPr>
          <p:cNvGrpSpPr/>
          <p:nvPr/>
        </p:nvGrpSpPr>
        <p:grpSpPr>
          <a:xfrm>
            <a:off x="11140516" y="1072822"/>
            <a:ext cx="460440" cy="465480"/>
            <a:chOff x="11140516" y="1072822"/>
            <a:chExt cx="46044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7F5B641-ADAD-AB6F-2E7B-921B9EAC6486}"/>
                    </a:ext>
                  </a:extLst>
                </p14:cNvPr>
                <p14:cNvContentPartPr/>
                <p14:nvPr/>
              </p14:nvContentPartPr>
              <p14:xfrm>
                <a:off x="11140516" y="1072822"/>
                <a:ext cx="460440" cy="330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7F5B641-ADAD-AB6F-2E7B-921B9EAC64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31523" y="1063822"/>
                  <a:ext cx="478066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7E4DE9-C958-4538-9F10-866D3B2A7E08}"/>
                    </a:ext>
                  </a:extLst>
                </p14:cNvPr>
                <p14:cNvContentPartPr/>
                <p14:nvPr/>
              </p14:nvContentPartPr>
              <p14:xfrm>
                <a:off x="11206036" y="1082182"/>
                <a:ext cx="354240" cy="45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7E4DE9-C958-4538-9F10-866D3B2A7E0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97036" y="1073182"/>
                  <a:ext cx="371880" cy="473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B35146F-4BDB-F608-9C21-0CCDBA95821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60599" y="2455994"/>
            <a:ext cx="6973273" cy="16861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7DCFF57-DDD6-330C-1458-A5AE10A1BAB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625049" y="1960973"/>
            <a:ext cx="4391638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Permutations</a:t>
            </a:r>
            <a:r>
              <a:rPr lang="cs-CZ" dirty="0"/>
              <a:t>: </a:t>
            </a:r>
            <a:r>
              <a:rPr lang="cs-CZ" dirty="0" err="1"/>
              <a:t>rotate</a:t>
            </a:r>
            <a:r>
              <a:rPr lang="cs-CZ" dirty="0"/>
              <a:t> and </a:t>
            </a:r>
            <a:r>
              <a:rPr lang="cs-CZ" dirty="0" err="1"/>
              <a:t>shuffle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1">
              <a:buSzPct val="100000"/>
            </a:pPr>
            <a:endParaRPr lang="cs-CZ" sz="16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cs-CZ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C27B8-13A0-9903-5CFE-CE634F86A5FA}"/>
              </a:ext>
            </a:extLst>
          </p:cNvPr>
          <p:cNvSpPr txBox="1"/>
          <p:nvPr/>
        </p:nvSpPr>
        <p:spPr>
          <a:xfrm>
            <a:off x="274640" y="324195"/>
            <a:ext cx="10155049" cy="634019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deque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dirty="0">
                <a:solidFill>
                  <a:srgbClr val="4EC9B0"/>
                </a:solidFill>
                <a:latin typeface="Consolas" panose="020B0609020204030204" pitchFamily="49" charset="0"/>
              </a:rPr>
              <a:t>deque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xs2, xs3, xs4, xs5, xs6;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xs2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xs3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xs4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xs5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xs6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xs1;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initially: 1 2 3 4 5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simple rotation to the left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rotate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rotate left by 2: 3 4 5 1 2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simple rotation to the right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rotate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rotate right by 2: 4 5 1 2 3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Shuffle randomly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dirty="0" err="1">
                <a:solidFill>
                  <a:srgbClr val="4EC9B0"/>
                </a:solidFill>
                <a:latin typeface="Consolas" panose="020B0609020204030204" pitchFamily="49" charset="0"/>
              </a:rPr>
              <a:t>random_device</a:t>
            </a:r>
            <a:r>
              <a:rPr lang="en-GB" sz="1400" dirty="0">
                <a:solidFill>
                  <a:srgbClr val="4EC9B0"/>
                </a:solidFill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mt19937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shuffle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g);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shuffle: 3 1 2 5 4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shuffle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(xs4, g);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range shuffle: 1 4 2 5 3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Next permutation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next_permutation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next permutation: 1 2 3 5 4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Prev permutation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prev_permutation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(xs6);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permutation: 5 4 3 2 1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7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Queries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5301247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count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reduce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inclusive_scan</a:t>
            </a:r>
            <a:r>
              <a:rPr lang="cs-CZ" sz="2000" dirty="0">
                <a:latin typeface="Arial" pitchFamily="34"/>
                <a:cs typeface="Arial" pitchFamily="34"/>
              </a:rPr>
              <a:t>  </a:t>
            </a:r>
            <a:endParaRPr lang="en-US" sz="2000" dirty="0">
              <a:latin typeface="Arial" pitchFamily="34"/>
              <a:cs typeface="Arial" pitchFamily="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0A56D-99F1-BE9C-43AE-9DEA8E8F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474" y="648218"/>
            <a:ext cx="5496692" cy="5620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1F64F5-FE82-7F33-93BE-BCB2A56E90C8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F866D4-0039-5297-689B-AFA63BD39D55}"/>
              </a:ext>
            </a:extLst>
          </p:cNvPr>
          <p:cNvSpPr/>
          <p:nvPr/>
        </p:nvSpPr>
        <p:spPr>
          <a:xfrm>
            <a:off x="5794814" y="162183"/>
            <a:ext cx="294797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cs-CZ" sz="1600" dirty="0">
                <a:latin typeface="Consolas" panose="020B0609020204030204" pitchFamily="49" charset="0"/>
                <a:cs typeface="Arial" pitchFamily="34"/>
              </a:rPr>
              <a:t>#include &lt;</a:t>
            </a:r>
            <a:r>
              <a:rPr lang="en-US" sz="1600" dirty="0">
                <a:latin typeface="Consolas" panose="020B0609020204030204" pitchFamily="49" charset="0"/>
                <a:cs typeface="Arial" pitchFamily="34"/>
              </a:rPr>
              <a:t>numeric</a:t>
            </a:r>
            <a:r>
              <a:rPr lang="cs-CZ" sz="1600" dirty="0">
                <a:latin typeface="Consolas" panose="020B0609020204030204" pitchFamily="49" charset="0"/>
                <a:cs typeface="Arial" pitchFamily="34"/>
              </a:rPr>
              <a:t>&gt;</a:t>
            </a:r>
            <a:endParaRPr lang="en-GB" sz="1600" dirty="0">
              <a:latin typeface="Consolas" panose="020B0609020204030204" pitchFamily="49" charset="0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3905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Queries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8AAE6-38B6-A9C8-9CA3-30DB744F8ED4}"/>
              </a:ext>
            </a:extLst>
          </p:cNvPr>
          <p:cNvSpPr txBox="1"/>
          <p:nvPr/>
        </p:nvSpPr>
        <p:spPr>
          <a:xfrm>
            <a:off x="349285" y="930684"/>
            <a:ext cx="10155049" cy="4185761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count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cnt1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#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elems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== 4: 1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Use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count_if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cnt2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count_if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[](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#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elems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&gt;= 4: 2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Using reduce to sum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sum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reduce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total sum: 15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Inclusive sum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incl_sum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inclusive_scan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incl_sum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cumulative sum: 1 3 6 10 15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4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More </a:t>
            </a:r>
            <a:r>
              <a:rPr lang="cs-CZ" dirty="0" err="1"/>
              <a:t>queries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inner_product</a:t>
            </a:r>
            <a:r>
              <a:rPr lang="en-US" sz="2000" dirty="0">
                <a:latin typeface="Arial" pitchFamily="34"/>
                <a:cs typeface="Arial" pitchFamily="34"/>
              </a:rPr>
              <a:t> -&gt; dot product</a:t>
            </a:r>
          </a:p>
          <a:p>
            <a:pPr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adjacent_difference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sample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AF225A-2CAF-F24D-2021-A543A2181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76" y="304364"/>
            <a:ext cx="5229955" cy="62492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30EF3B-E060-7F48-5935-177897C5F832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</p:spTree>
    <p:extLst>
      <p:ext uri="{BB962C8B-B14F-4D97-AF65-F5344CB8AC3E}">
        <p14:creationId xmlns:p14="http://schemas.microsoft.com/office/powerpoint/2010/main" val="38635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More </a:t>
            </a:r>
            <a:r>
              <a:rPr lang="cs-CZ" dirty="0" err="1"/>
              <a:t>queries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0EF3B-E060-7F48-5935-177897C5F832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0E203-5C63-AA83-9174-C316C52A6C26}"/>
              </a:ext>
            </a:extLst>
          </p:cNvPr>
          <p:cNvSpPr txBox="1"/>
          <p:nvPr/>
        </p:nvSpPr>
        <p:spPr>
          <a:xfrm>
            <a:off x="500510" y="1275115"/>
            <a:ext cx="10192372" cy="375487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Example 1: Use std::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inner_product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calculate the dot product of two vectors</a:t>
            </a:r>
            <a:endParaRPr lang="cs-CZ" sz="14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s1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cs-CZ" sz="1400" dirty="0">
                <a:solidFill>
                  <a:srgbClr val="CCCCCC"/>
                </a:solidFill>
                <a:latin typeface="Consolas" panose="020B0609020204030204" pitchFamily="49" charset="0"/>
              </a:rPr>
              <a:t>1,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sz="1400" dirty="0">
                <a:solidFill>
                  <a:srgbClr val="B5CEA8"/>
                </a:solidFill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sz="14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ys1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dot_product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inner_product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Dot product of xs1 and ys1: 110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Example 2: Use std::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adjacent_difference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calculate the differences between adjacent elements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differences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adjacent_difference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differences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  <a:endParaRPr lang="cs-CZ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The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first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element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untouched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Adjacent differences: 1 1 1 1 1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Example 3: Use std::sample to randomly sample elements from xs1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sampled;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mt19937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generator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random_device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{}());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sample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back_inserter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(sampled),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generator);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Randomly sampled elements: 4 5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2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Queries</a:t>
            </a:r>
            <a:r>
              <a:rPr lang="cs-CZ" dirty="0"/>
              <a:t>: </a:t>
            </a:r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quantifiers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all_of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any_of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none_of</a:t>
            </a:r>
            <a:endParaRPr lang="en-US" sz="2000" dirty="0">
              <a:latin typeface="Arial" pitchFamily="34"/>
              <a:cs typeface="Arial" pitchFamily="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00503-3FBC-7E68-4853-1907E822C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361" y="833045"/>
            <a:ext cx="8383170" cy="5582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E2374B-8203-CA96-1C07-FD78861F6F3E}"/>
              </a:ext>
            </a:extLst>
          </p:cNvPr>
          <p:cNvSpPr txBox="1"/>
          <p:nvPr/>
        </p:nvSpPr>
        <p:spPr>
          <a:xfrm>
            <a:off x="6095998" y="6261585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</p:spTree>
    <p:extLst>
      <p:ext uri="{BB962C8B-B14F-4D97-AF65-F5344CB8AC3E}">
        <p14:creationId xmlns:p14="http://schemas.microsoft.com/office/powerpoint/2010/main" val="17557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457200" lvl="0" indent="-457200">
              <a:buSzPct val="100000"/>
              <a:buFont typeface="+mj-lt"/>
              <a:buAutoNum type="arabicPeriod"/>
            </a:pPr>
            <a:r>
              <a:rPr lang="cs-CZ" sz="2400" dirty="0">
                <a:latin typeface="Arial" pitchFamily="34"/>
                <a:cs typeface="Arial" pitchFamily="34"/>
              </a:rPr>
              <a:t>STD </a:t>
            </a:r>
            <a:r>
              <a:rPr lang="cs-CZ" sz="2400" dirty="0" err="1">
                <a:latin typeface="Arial" pitchFamily="34"/>
                <a:cs typeface="Arial" pitchFamily="34"/>
              </a:rPr>
              <a:t>algorithms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cs-CZ" sz="2400" dirty="0">
                <a:latin typeface="Arial" pitchFamily="34"/>
                <a:cs typeface="Arial" pitchFamily="34"/>
              </a:rPr>
              <a:t>STD </a:t>
            </a:r>
            <a:r>
              <a:rPr lang="cs-CZ" sz="2400" dirty="0" err="1">
                <a:latin typeface="Arial" pitchFamily="34"/>
                <a:cs typeface="Arial" pitchFamily="34"/>
              </a:rPr>
              <a:t>filesystem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library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cs-CZ" sz="2400" dirty="0" err="1">
                <a:latin typeface="Arial" pitchFamily="34"/>
                <a:cs typeface="Arial" pitchFamily="34"/>
              </a:rPr>
              <a:t>Measuring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time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with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std</a:t>
            </a:r>
            <a:r>
              <a:rPr lang="cs-CZ" sz="2400" dirty="0">
                <a:latin typeface="Arial" pitchFamily="34"/>
                <a:cs typeface="Arial" pitchFamily="34"/>
              </a:rPr>
              <a:t>::</a:t>
            </a:r>
            <a:r>
              <a:rPr lang="cs-CZ" sz="2400" dirty="0" err="1">
                <a:latin typeface="Arial" pitchFamily="34"/>
                <a:cs typeface="Arial" pitchFamily="34"/>
              </a:rPr>
              <a:t>chrono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cs-CZ" sz="2400" dirty="0" err="1">
                <a:latin typeface="Arial" pitchFamily="34"/>
                <a:cs typeface="Arial" pitchFamily="34"/>
              </a:rPr>
              <a:t>Task</a:t>
            </a:r>
            <a:r>
              <a:rPr lang="cs-CZ" sz="2400" dirty="0">
                <a:latin typeface="Arial" pitchFamily="34"/>
                <a:cs typeface="Arial" pitchFamily="34"/>
              </a:rPr>
              <a:t> 08 - </a:t>
            </a:r>
            <a:r>
              <a:rPr lang="cs-CZ" sz="2400" dirty="0" err="1">
                <a:latin typeface="Arial" pitchFamily="34"/>
                <a:cs typeface="Arial" pitchFamily="34"/>
              </a:rPr>
              <a:t>recursive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file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searcher</a:t>
            </a:r>
            <a:endParaRPr lang="en-GB" sz="2400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16747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Queries</a:t>
            </a:r>
            <a:r>
              <a:rPr lang="cs-CZ" dirty="0"/>
              <a:t>: </a:t>
            </a:r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quantifiers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4880F-3CA7-116F-014B-6A61B4D478B2}"/>
              </a:ext>
            </a:extLst>
          </p:cNvPr>
          <p:cNvSpPr txBox="1"/>
          <p:nvPr/>
        </p:nvSpPr>
        <p:spPr>
          <a:xfrm>
            <a:off x="976371" y="914948"/>
            <a:ext cx="6574393" cy="353943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all_of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[](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1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none_of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[](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1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any_of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[](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0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59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Queries</a:t>
            </a:r>
            <a:r>
              <a:rPr lang="cs-CZ" dirty="0"/>
              <a:t>: </a:t>
            </a:r>
            <a:r>
              <a:rPr lang="cs-CZ" dirty="0" err="1"/>
              <a:t>comparing</a:t>
            </a:r>
            <a:r>
              <a:rPr lang="cs-CZ" dirty="0"/>
              <a:t> </a:t>
            </a:r>
            <a:r>
              <a:rPr lang="cs-CZ" dirty="0" err="1"/>
              <a:t>ranges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equal</a:t>
            </a:r>
          </a:p>
          <a:p>
            <a:pPr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lexicographical_compare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mismatch</a:t>
            </a:r>
          </a:p>
          <a:p>
            <a:pPr>
              <a:buSzPct val="100000"/>
            </a:pPr>
            <a:endParaRPr lang="en-GB" sz="2000" dirty="0">
              <a:latin typeface="Arial" pitchFamily="34"/>
              <a:cs typeface="Arial" pitchFamily="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0BE3C-F6CD-DACD-C7ED-79CD42E8C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371" y="1968759"/>
            <a:ext cx="9219768" cy="4199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5FED9D-B692-0456-FF49-24D2D749AC3F}"/>
              </a:ext>
            </a:extLst>
          </p:cNvPr>
          <p:cNvSpPr txBox="1"/>
          <p:nvPr/>
        </p:nvSpPr>
        <p:spPr>
          <a:xfrm>
            <a:off x="6095998" y="6261585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</p:spTree>
    <p:extLst>
      <p:ext uri="{BB962C8B-B14F-4D97-AF65-F5344CB8AC3E}">
        <p14:creationId xmlns:p14="http://schemas.microsoft.com/office/powerpoint/2010/main" val="313010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Queries</a:t>
            </a:r>
            <a:r>
              <a:rPr lang="cs-CZ" dirty="0"/>
              <a:t>: </a:t>
            </a:r>
            <a:r>
              <a:rPr lang="cs-CZ" dirty="0" err="1"/>
              <a:t>comparing</a:t>
            </a:r>
            <a:r>
              <a:rPr lang="cs-CZ" dirty="0"/>
              <a:t> </a:t>
            </a:r>
            <a:r>
              <a:rPr lang="cs-CZ" dirty="0" err="1"/>
              <a:t>ranges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60BD6-496E-D63E-CF09-EE09E1132E66}"/>
              </a:ext>
            </a:extLst>
          </p:cNvPr>
          <p:cNvSpPr txBox="1"/>
          <p:nvPr/>
        </p:nvSpPr>
        <p:spPr>
          <a:xfrm>
            <a:off x="976371" y="914948"/>
            <a:ext cx="9949776" cy="353943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deque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deque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xs2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Example 1: Use std::equal to check if two ranges are equal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are_equal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equal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boolalpha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are_equal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false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Example 2: Use std::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lexicographical_compare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check the lexicographical order of two ranges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is_less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lexicographical_compare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boolalpha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is_less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true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Example 3: Use std::mismatch to find the first position where two ranges differ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fst_it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snd_it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mismatch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*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fst_it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: 5, *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snd_it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: 4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3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Queries</a:t>
            </a:r>
            <a:r>
              <a:rPr lang="en-US" dirty="0"/>
              <a:t>: searching for values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find</a:t>
            </a:r>
          </a:p>
          <a:p>
            <a:pPr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adjacent_find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lower_bound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upper_bound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US" sz="2000" dirty="0" err="1">
                <a:latin typeface="Arial" pitchFamily="34"/>
                <a:cs typeface="Arial" pitchFamily="34"/>
              </a:rPr>
              <a:t>binary_search</a:t>
            </a:r>
            <a:endParaRPr lang="en-US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en-US" sz="16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returns bool, not iterator!</a:t>
            </a:r>
          </a:p>
          <a:p>
            <a:pPr>
              <a:buSzPct val="100000"/>
            </a:pPr>
            <a:endParaRPr lang="en-GB" sz="2000" dirty="0">
              <a:latin typeface="Arial" pitchFamily="34"/>
              <a:cs typeface="Arial" pitchFamily="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8CBDE-653A-02C3-1403-4A5F7C3C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038" y="2541372"/>
            <a:ext cx="8603958" cy="3660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B748BC-4997-556E-5A94-28E0545B3932}"/>
              </a:ext>
            </a:extLst>
          </p:cNvPr>
          <p:cNvSpPr txBox="1"/>
          <p:nvPr/>
        </p:nvSpPr>
        <p:spPr>
          <a:xfrm>
            <a:off x="6095998" y="6261585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</p:spTree>
    <p:extLst>
      <p:ext uri="{BB962C8B-B14F-4D97-AF65-F5344CB8AC3E}">
        <p14:creationId xmlns:p14="http://schemas.microsoft.com/office/powerpoint/2010/main" val="1405888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Queries</a:t>
            </a:r>
            <a:r>
              <a:rPr lang="en-US" dirty="0"/>
              <a:t>: searching for range of values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Search for the sequence of elements</a:t>
            </a:r>
          </a:p>
          <a:p>
            <a:pPr lvl="1">
              <a:buSzPct val="100000"/>
            </a:pPr>
            <a:r>
              <a:rPr lang="en-US" sz="1800" dirty="0">
                <a:latin typeface="Arial" pitchFamily="34"/>
                <a:cs typeface="Arial" pitchFamily="34"/>
              </a:rPr>
              <a:t>search</a:t>
            </a:r>
          </a:p>
          <a:p>
            <a:pPr lvl="1">
              <a:buSzPct val="100000"/>
            </a:pPr>
            <a:r>
              <a:rPr lang="en-US" sz="1800" dirty="0" err="1">
                <a:latin typeface="Arial" pitchFamily="34"/>
                <a:cs typeface="Arial" pitchFamily="34"/>
              </a:rPr>
              <a:t>find_end</a:t>
            </a: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GB" sz="2000" dirty="0">
                <a:latin typeface="Arial" pitchFamily="34"/>
                <a:cs typeface="Arial" pitchFamily="34"/>
              </a:rPr>
              <a:t>Search for one of the sequence elements</a:t>
            </a:r>
          </a:p>
          <a:p>
            <a:pPr lvl="1">
              <a:buSzPct val="100000"/>
            </a:pPr>
            <a:r>
              <a:rPr lang="en-GB" sz="1600" dirty="0" err="1">
                <a:latin typeface="Arial" pitchFamily="34"/>
                <a:cs typeface="Arial" pitchFamily="34"/>
              </a:rPr>
              <a:t>find_first_of</a:t>
            </a:r>
            <a:endParaRPr lang="en-GB" sz="1600" dirty="0">
              <a:latin typeface="Arial" pitchFamily="34"/>
              <a:cs typeface="Arial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748BC-4997-556E-5A94-28E0545B3932}"/>
              </a:ext>
            </a:extLst>
          </p:cNvPr>
          <p:cNvSpPr txBox="1"/>
          <p:nvPr/>
        </p:nvSpPr>
        <p:spPr>
          <a:xfrm>
            <a:off x="6095998" y="6261585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4CC4F9-1991-BB9B-CDDB-5CACA3AC2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00" y="2938061"/>
            <a:ext cx="7259160" cy="32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60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Queries</a:t>
            </a:r>
            <a:r>
              <a:rPr lang="en-US" dirty="0"/>
              <a:t>: searching for </a:t>
            </a:r>
            <a:r>
              <a:rPr lang="cs-CZ" dirty="0" err="1"/>
              <a:t>relative</a:t>
            </a:r>
            <a:r>
              <a:rPr lang="cs-CZ" dirty="0"/>
              <a:t> </a:t>
            </a:r>
            <a:r>
              <a:rPr lang="cs-CZ" dirty="0" err="1"/>
              <a:t>values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200" dirty="0" err="1">
                <a:latin typeface="Arial" pitchFamily="34"/>
                <a:cs typeface="Arial" pitchFamily="34"/>
              </a:rPr>
              <a:t>max_element</a:t>
            </a:r>
            <a:endParaRPr lang="cs-CZ" sz="22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200" dirty="0" err="1">
                <a:latin typeface="Arial" pitchFamily="34"/>
                <a:cs typeface="Arial" pitchFamily="34"/>
              </a:rPr>
              <a:t>min_element</a:t>
            </a:r>
            <a:endParaRPr lang="cs-CZ" sz="22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200" dirty="0" err="1">
                <a:latin typeface="Arial" pitchFamily="34"/>
                <a:cs typeface="Arial" pitchFamily="34"/>
              </a:rPr>
              <a:t>minmax_element</a:t>
            </a:r>
            <a:endParaRPr lang="cs-CZ" sz="22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en-GB" sz="1600" dirty="0">
              <a:latin typeface="Arial" pitchFamily="34"/>
              <a:cs typeface="Arial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748BC-4997-556E-5A94-28E0545B3932}"/>
              </a:ext>
            </a:extLst>
          </p:cNvPr>
          <p:cNvSpPr txBox="1"/>
          <p:nvPr/>
        </p:nvSpPr>
        <p:spPr>
          <a:xfrm>
            <a:off x="6095998" y="6261585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93775-F381-6189-8BC8-8FA493406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087" y="4262384"/>
            <a:ext cx="6792273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21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Algorithms</a:t>
            </a:r>
            <a:r>
              <a:rPr lang="cs-CZ" dirty="0"/>
              <a:t> on </a:t>
            </a:r>
            <a:r>
              <a:rPr lang="cs-CZ" dirty="0" err="1"/>
              <a:t>sets</a:t>
            </a:r>
            <a:r>
              <a:rPr lang="cs-CZ" dirty="0"/>
              <a:t> / </a:t>
            </a:r>
            <a:r>
              <a:rPr lang="cs-CZ" dirty="0" err="1"/>
              <a:t>sorted</a:t>
            </a:r>
            <a:r>
              <a:rPr lang="cs-CZ" dirty="0"/>
              <a:t> </a:t>
            </a:r>
            <a:r>
              <a:rPr lang="cs-CZ" dirty="0" err="1"/>
              <a:t>ranges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5243499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From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POV </a:t>
            </a:r>
            <a:r>
              <a:rPr lang="cs-CZ" sz="2000" dirty="0" err="1">
                <a:latin typeface="Arial" pitchFamily="34"/>
                <a:cs typeface="Arial" pitchFamily="34"/>
              </a:rPr>
              <a:t>of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algorithm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library</a:t>
            </a:r>
            <a:r>
              <a:rPr lang="cs-CZ" sz="2000" dirty="0">
                <a:latin typeface="Arial" pitchFamily="34"/>
                <a:cs typeface="Arial" pitchFamily="34"/>
              </a:rPr>
              <a:t>, a set </a:t>
            </a:r>
            <a:r>
              <a:rPr lang="cs-CZ" sz="2000" dirty="0" err="1">
                <a:latin typeface="Arial" pitchFamily="34"/>
                <a:cs typeface="Arial" pitchFamily="34"/>
              </a:rPr>
              <a:t>is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any </a:t>
            </a:r>
            <a:r>
              <a:rPr lang="cs-CZ" sz="20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sorted</a:t>
            </a:r>
            <a:r>
              <a:rPr lang="cs-CZ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container</a:t>
            </a:r>
            <a:r>
              <a:rPr lang="cs-CZ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dirty="0">
                <a:latin typeface="Arial" pitchFamily="34"/>
                <a:cs typeface="Arial" pitchFamily="34"/>
              </a:rPr>
              <a:t>(</a:t>
            </a:r>
            <a:r>
              <a:rPr lang="cs-CZ" sz="2000" dirty="0" err="1">
                <a:latin typeface="Arial" pitchFamily="34"/>
                <a:cs typeface="Arial" pitchFamily="34"/>
              </a:rPr>
              <a:t>also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sorted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std</a:t>
            </a:r>
            <a:r>
              <a:rPr lang="cs-CZ" sz="2000" dirty="0">
                <a:latin typeface="Arial" pitchFamily="34"/>
                <a:cs typeface="Arial" pitchFamily="34"/>
              </a:rPr>
              <a:t>::</a:t>
            </a:r>
            <a:r>
              <a:rPr lang="cs-CZ" sz="2000" dirty="0" err="1">
                <a:latin typeface="Arial" pitchFamily="34"/>
                <a:cs typeface="Arial" pitchFamily="34"/>
              </a:rPr>
              <a:t>vector</a:t>
            </a:r>
            <a:r>
              <a:rPr lang="cs-CZ" sz="2000" dirty="0">
                <a:latin typeface="Arial" pitchFamily="34"/>
                <a:cs typeface="Arial" pitchFamily="34"/>
              </a:rPr>
              <a:t>)	</a:t>
            </a: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i.e</a:t>
            </a:r>
            <a:r>
              <a:rPr lang="cs-CZ" sz="1600" dirty="0">
                <a:latin typeface="Arial" pitchFamily="34"/>
                <a:cs typeface="Arial" pitchFamily="34"/>
              </a:rPr>
              <a:t>. </a:t>
            </a:r>
            <a:r>
              <a:rPr lang="cs-CZ" sz="1600" dirty="0" err="1">
                <a:latin typeface="Arial" pitchFamily="34"/>
                <a:cs typeface="Arial" pitchFamily="34"/>
              </a:rPr>
              <a:t>iterators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must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iterate</a:t>
            </a:r>
            <a:r>
              <a:rPr lang="cs-CZ" sz="1600" dirty="0">
                <a:latin typeface="Arial" pitchFamily="34"/>
                <a:cs typeface="Arial" pitchFamily="34"/>
              </a:rPr>
              <a:t> in a </a:t>
            </a:r>
            <a:r>
              <a:rPr lang="cs-CZ" sz="1600" dirty="0" err="1">
                <a:latin typeface="Arial" pitchFamily="34"/>
                <a:cs typeface="Arial" pitchFamily="34"/>
              </a:rPr>
              <a:t>specific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order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>
                <a:latin typeface="Arial" pitchFamily="34"/>
                <a:cs typeface="Arial" pitchFamily="34"/>
              </a:rPr>
              <a:t>They are in</a:t>
            </a:r>
            <a:r>
              <a:rPr lang="cs-CZ" sz="2000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O(n) </a:t>
            </a:r>
            <a:r>
              <a:rPr lang="cs-CZ" sz="2000" b="1" dirty="0" err="1">
                <a:solidFill>
                  <a:schemeClr val="accent6"/>
                </a:solidFill>
                <a:latin typeface="Arial" pitchFamily="34"/>
                <a:cs typeface="Arial" pitchFamily="34"/>
              </a:rPr>
              <a:t>time</a:t>
            </a:r>
            <a:r>
              <a:rPr lang="cs-CZ" sz="2000" b="1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since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br>
              <a:rPr lang="cs-CZ" sz="2000" dirty="0">
                <a:latin typeface="Arial" pitchFamily="34"/>
                <a:cs typeface="Arial" pitchFamily="34"/>
              </a:rPr>
            </a:br>
            <a:r>
              <a:rPr lang="cs-CZ" sz="2000" dirty="0" err="1">
                <a:latin typeface="Arial" pitchFamily="34"/>
                <a:cs typeface="Arial" pitchFamily="34"/>
              </a:rPr>
              <a:t>they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rely</a:t>
            </a:r>
            <a:r>
              <a:rPr lang="cs-CZ" sz="2000" dirty="0">
                <a:latin typeface="Arial" pitchFamily="34"/>
                <a:cs typeface="Arial" pitchFamily="34"/>
              </a:rPr>
              <a:t> on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fact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inputs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br>
              <a:rPr lang="cs-CZ" sz="2000" dirty="0">
                <a:latin typeface="Arial" pitchFamily="34"/>
                <a:cs typeface="Arial" pitchFamily="34"/>
              </a:rPr>
            </a:br>
            <a:r>
              <a:rPr lang="cs-CZ" sz="2000" dirty="0">
                <a:latin typeface="Arial" pitchFamily="34"/>
                <a:cs typeface="Arial" pitchFamily="34"/>
              </a:rPr>
              <a:t>are </a:t>
            </a:r>
            <a:r>
              <a:rPr lang="cs-CZ" sz="2000" dirty="0" err="1">
                <a:latin typeface="Arial" pitchFamily="34"/>
                <a:cs typeface="Arial" pitchFamily="34"/>
              </a:rPr>
              <a:t>sorted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97CF2-CCC0-EDC8-C055-29DF2960F438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0B988-F1CC-6CB2-A478-41C7D43B1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73" y="1669715"/>
            <a:ext cx="7878259" cy="4582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1BCA99-DE63-F088-58BE-D0E8AA2B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8" y="3568910"/>
            <a:ext cx="4345931" cy="5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01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Element </a:t>
            </a:r>
            <a:r>
              <a:rPr lang="cs-CZ" dirty="0" err="1"/>
              <a:t>movers</a:t>
            </a:r>
            <a:r>
              <a:rPr lang="en-US" dirty="0"/>
              <a:t>: </a:t>
            </a:r>
            <a:r>
              <a:rPr lang="cs-CZ" dirty="0" err="1"/>
              <a:t>backwards_copy</a:t>
            </a:r>
            <a:r>
              <a:rPr lang="cs-CZ" dirty="0"/>
              <a:t>/</a:t>
            </a:r>
            <a:r>
              <a:rPr lang="cs-CZ" dirty="0" err="1"/>
              <a:t>move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5259385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copy_backwards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move_backwards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How</a:t>
            </a:r>
            <a:r>
              <a:rPr lang="cs-CZ" sz="2000" dirty="0">
                <a:latin typeface="Arial" pitchFamily="34"/>
                <a:cs typeface="Arial" pitchFamily="34"/>
              </a:rPr>
              <a:t> to </a:t>
            </a:r>
            <a:r>
              <a:rPr lang="cs-CZ" sz="2000" dirty="0" err="1">
                <a:latin typeface="Arial" pitchFamily="34"/>
                <a:cs typeface="Arial" pitchFamily="34"/>
              </a:rPr>
              <a:t>transform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this</a:t>
            </a:r>
            <a:r>
              <a:rPr lang="cs-CZ" sz="2000" dirty="0">
                <a:latin typeface="Arial" pitchFamily="34"/>
                <a:cs typeface="Arial" pitchFamily="34"/>
              </a:rPr>
              <a:t>, </a:t>
            </a:r>
            <a:r>
              <a:rPr lang="cs-CZ" sz="2000" dirty="0" err="1">
                <a:latin typeface="Arial" pitchFamily="34"/>
                <a:cs typeface="Arial" pitchFamily="34"/>
              </a:rPr>
              <a:t>into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bottom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one</a:t>
            </a:r>
            <a:r>
              <a:rPr lang="cs-CZ" sz="2000" dirty="0">
                <a:latin typeface="Arial" pitchFamily="34"/>
                <a:cs typeface="Arial" pitchFamily="34"/>
              </a:rPr>
              <a:t>? </a:t>
            </a: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we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need</a:t>
            </a:r>
            <a:r>
              <a:rPr lang="cs-CZ" sz="1600" dirty="0">
                <a:latin typeface="Arial" pitchFamily="34"/>
                <a:cs typeface="Arial" pitchFamily="34"/>
              </a:rPr>
              <a:t> to copy </a:t>
            </a:r>
            <a:r>
              <a:rPr lang="cs-CZ" sz="1600" dirty="0" err="1">
                <a:latin typeface="Arial" pitchFamily="34"/>
                <a:cs typeface="Arial" pitchFamily="34"/>
              </a:rPr>
              <a:t>from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back</a:t>
            </a:r>
            <a:r>
              <a:rPr lang="cs-CZ" sz="1600" dirty="0">
                <a:latin typeface="Arial" pitchFamily="34"/>
                <a:cs typeface="Arial" pitchFamily="34"/>
              </a:rPr>
              <a:t> to not </a:t>
            </a:r>
            <a:r>
              <a:rPr lang="cs-CZ" sz="1600" dirty="0" err="1">
                <a:latin typeface="Arial" pitchFamily="34"/>
                <a:cs typeface="Arial" pitchFamily="34"/>
              </a:rPr>
              <a:t>rewrite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values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that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we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will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need</a:t>
            </a:r>
            <a:endParaRPr lang="cs-CZ" sz="1600" dirty="0">
              <a:latin typeface="Arial" pitchFamily="34"/>
              <a:cs typeface="Arial" pitchFamily="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04D27B-AA58-F67A-4CA0-2DF561B80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26" y="3124485"/>
            <a:ext cx="3143689" cy="1486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FE452-815F-C028-B7E9-A8B1AC268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566" y="2052773"/>
            <a:ext cx="2972215" cy="2143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5DEEA9-D230-4EB6-FAA0-8D66557F51DF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</p:spTree>
    <p:extLst>
      <p:ext uri="{BB962C8B-B14F-4D97-AF65-F5344CB8AC3E}">
        <p14:creationId xmlns:p14="http://schemas.microsoft.com/office/powerpoint/2010/main" val="2517824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4959754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fill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generate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function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callable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without</a:t>
            </a:r>
            <a:r>
              <a:rPr lang="cs-CZ" sz="1600" dirty="0">
                <a:latin typeface="Arial" pitchFamily="34"/>
                <a:cs typeface="Arial" pitchFamily="34"/>
              </a:rPr>
              <a:t> any </a:t>
            </a:r>
            <a:r>
              <a:rPr lang="cs-CZ" sz="1600" dirty="0" err="1">
                <a:latin typeface="Arial" pitchFamily="34"/>
                <a:cs typeface="Arial" pitchFamily="34"/>
              </a:rPr>
              <a:t>parameters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>
                <a:latin typeface="Arial" pitchFamily="34"/>
                <a:cs typeface="Arial" pitchFamily="34"/>
              </a:rPr>
              <a:t>iota</a:t>
            </a: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fills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with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incremented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values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replace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replaces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given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values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with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provided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new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value</a:t>
            </a:r>
            <a:endParaRPr lang="cs-CZ" sz="1600" dirty="0">
              <a:latin typeface="Arial" pitchFamily="34"/>
              <a:cs typeface="Arial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DEEA9-D230-4EB6-FAA0-8D66557F51DF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D2ACD0-1393-AF10-22F3-83456AB7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118" y="746158"/>
            <a:ext cx="3524742" cy="1390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3BFEEA-E50A-A1C7-5E7D-47CBEBFA9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557" y="2234769"/>
            <a:ext cx="3658111" cy="1657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E608CE-2E4A-0E1A-5449-EA59EFC6D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178" y="3520171"/>
            <a:ext cx="3391373" cy="1495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83378B-496B-940B-D0EC-2B1CD3FC2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582" y="5261232"/>
            <a:ext cx="4182059" cy="581106"/>
          </a:xfrm>
          <a:prstGeom prst="rect">
            <a:avLst/>
          </a:prstGeom>
        </p:spPr>
      </p:pic>
      <p:pic>
        <p:nvPicPr>
          <p:cNvPr id="9" name="Graphic 8" descr="Play with solid fill">
            <a:extLst>
              <a:ext uri="{FF2B5EF4-FFF2-40B4-BE49-F238E27FC236}">
                <a16:creationId xmlns:a16="http://schemas.microsoft.com/office/drawing/2014/main" id="{B4C6C5C8-2D6E-23C9-31EC-6097138BE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D87BE1E-4422-EEEB-C9F4-CCA65681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modifiers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255260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remove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Does</a:t>
            </a:r>
            <a:r>
              <a:rPr lang="cs-CZ" sz="1600" dirty="0">
                <a:latin typeface="Arial" pitchFamily="34"/>
                <a:cs typeface="Arial" pitchFamily="34"/>
              </a:rPr>
              <a:t> not </a:t>
            </a:r>
            <a:r>
              <a:rPr lang="cs-CZ" sz="1600" dirty="0" err="1">
                <a:latin typeface="Arial" pitchFamily="34"/>
                <a:cs typeface="Arial" pitchFamily="34"/>
              </a:rPr>
              <a:t>change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size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of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underlying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container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Iterators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cannot</a:t>
            </a:r>
            <a:r>
              <a:rPr lang="cs-CZ" sz="1600" dirty="0">
                <a:latin typeface="Arial" pitchFamily="34"/>
                <a:cs typeface="Arial" pitchFamily="34"/>
              </a:rPr>
              <a:t> do </a:t>
            </a:r>
            <a:r>
              <a:rPr lang="cs-CZ" sz="1600" dirty="0" err="1">
                <a:latin typeface="Arial" pitchFamily="34"/>
                <a:cs typeface="Arial" pitchFamily="34"/>
              </a:rPr>
              <a:t>that</a:t>
            </a:r>
            <a:r>
              <a:rPr lang="cs-CZ" sz="1600" dirty="0">
                <a:latin typeface="Arial" pitchFamily="34"/>
                <a:cs typeface="Arial" pitchFamily="34"/>
              </a:rPr>
              <a:t>, </a:t>
            </a:r>
            <a:r>
              <a:rPr lang="cs-CZ" sz="1600" dirty="0" err="1">
                <a:latin typeface="Arial" pitchFamily="34"/>
                <a:cs typeface="Arial" pitchFamily="34"/>
              </a:rPr>
              <a:t>they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cannot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change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size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pre</a:t>
            </a:r>
            <a:r>
              <a:rPr lang="cs-CZ" sz="1600" dirty="0">
                <a:latin typeface="Arial" pitchFamily="34"/>
                <a:cs typeface="Arial" pitchFamily="34"/>
              </a:rPr>
              <a:t>-C++20 -&gt; </a:t>
            </a:r>
            <a:r>
              <a:rPr lang="cs-CZ" sz="1600" dirty="0" err="1">
                <a:latin typeface="Arial" pitchFamily="34"/>
                <a:cs typeface="Arial" pitchFamily="34"/>
              </a:rPr>
              <a:t>erase-remove</a:t>
            </a:r>
            <a:r>
              <a:rPr lang="cs-CZ" sz="1600" dirty="0">
                <a:latin typeface="Arial" pitchFamily="34"/>
                <a:cs typeface="Arial" pitchFamily="34"/>
              </a:rPr>
              <a:t> idiom </a:t>
            </a:r>
            <a:endParaRPr lang="en-US" sz="1600" dirty="0">
              <a:latin typeface="Arial" pitchFamily="34"/>
              <a:cs typeface="Arial" pitchFamily="34"/>
            </a:endParaRPr>
          </a:p>
          <a:p>
            <a:pPr lvl="2">
              <a:buSzPct val="100000"/>
            </a:pPr>
            <a:r>
              <a:rPr lang="cs-CZ" sz="1200" dirty="0">
                <a:latin typeface="Arial" pitchFamily="34"/>
                <a:cs typeface="Arial" pitchFamily="34"/>
              </a:rPr>
              <a:t>https://en.wikipedia.org/wiki/Erase%E2%80%93remove_idiom</a:t>
            </a: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 marL="0" indent="0">
              <a:buSzPct val="100000"/>
              <a:buNone/>
            </a:pPr>
            <a:r>
              <a:rPr lang="cs-CZ" sz="2000" dirty="0">
                <a:latin typeface="Arial" pitchFamily="34"/>
                <a:cs typeface="Arial" pitchFamily="34"/>
              </a:rPr>
              <a:t>C++20, free </a:t>
            </a:r>
            <a:r>
              <a:rPr lang="cs-CZ" sz="2000" dirty="0" err="1">
                <a:latin typeface="Arial" pitchFamily="34"/>
                <a:cs typeface="Arial" pitchFamily="34"/>
              </a:rPr>
              <a:t>functions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std</a:t>
            </a:r>
            <a:r>
              <a:rPr lang="cs-CZ" sz="2000" dirty="0">
                <a:latin typeface="Arial" pitchFamily="34"/>
                <a:cs typeface="Arial" pitchFamily="34"/>
              </a:rPr>
              <a:t>::</a:t>
            </a:r>
            <a:r>
              <a:rPr lang="cs-CZ" sz="2000" dirty="0" err="1">
                <a:latin typeface="Arial" pitchFamily="34"/>
                <a:cs typeface="Arial" pitchFamily="34"/>
              </a:rPr>
              <a:t>erase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does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erase-remove</a:t>
            </a:r>
            <a:r>
              <a:rPr lang="cs-CZ" sz="1600" dirty="0">
                <a:latin typeface="Arial" pitchFamily="34"/>
                <a:cs typeface="Arial" pitchFamily="34"/>
              </a:rPr>
              <a:t> idiom </a:t>
            </a:r>
            <a:r>
              <a:rPr lang="cs-CZ" sz="1600" dirty="0" err="1">
                <a:latin typeface="Arial" pitchFamily="34"/>
                <a:cs typeface="Arial" pitchFamily="34"/>
              </a:rPr>
              <a:t>for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you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cs-CZ" sz="1200" dirty="0">
              <a:latin typeface="Arial" pitchFamily="34"/>
              <a:cs typeface="Arial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DEEA9-D230-4EB6-FAA0-8D66557F51DF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CAE8C5-46F4-8F46-2A77-0AC4E09A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495" y="1042842"/>
            <a:ext cx="2770416" cy="652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59861A-5F63-FD2B-653B-1A5A08568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168" y="2427653"/>
            <a:ext cx="4963218" cy="3334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308B82-0706-0310-6ACB-41E7C2589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11" y="1705777"/>
            <a:ext cx="2572124" cy="34562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02D6408-BC2C-09EB-5CA9-E6A717F4542D}"/>
              </a:ext>
            </a:extLst>
          </p:cNvPr>
          <p:cNvGrpSpPr/>
          <p:nvPr/>
        </p:nvGrpSpPr>
        <p:grpSpPr>
          <a:xfrm>
            <a:off x="8736567" y="2001415"/>
            <a:ext cx="105840" cy="306720"/>
            <a:chOff x="9189992" y="1735222"/>
            <a:chExt cx="10584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E87694-2790-B790-E0BE-87A48BA972E2}"/>
                    </a:ext>
                  </a:extLst>
                </p14:cNvPr>
                <p14:cNvContentPartPr/>
                <p14:nvPr/>
              </p14:nvContentPartPr>
              <p14:xfrm>
                <a:off x="9199352" y="1762942"/>
                <a:ext cx="29520" cy="27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E87694-2790-B790-E0BE-87A48BA972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93232" y="1756822"/>
                  <a:ext cx="41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B8EDD5-902B-F448-358B-F8F12DC81E7F}"/>
                    </a:ext>
                  </a:extLst>
                </p14:cNvPr>
                <p14:cNvContentPartPr/>
                <p14:nvPr/>
              </p14:nvContentPartPr>
              <p14:xfrm>
                <a:off x="9189992" y="1735222"/>
                <a:ext cx="105840" cy="11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B8EDD5-902B-F448-358B-F8F12DC81E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83872" y="1729102"/>
                  <a:ext cx="118080" cy="124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" name="Graphic 7" descr="Play with solid fill">
            <a:extLst>
              <a:ext uri="{FF2B5EF4-FFF2-40B4-BE49-F238E27FC236}">
                <a16:creationId xmlns:a16="http://schemas.microsoft.com/office/drawing/2014/main" id="{24124BCD-A8EB-C430-90AD-08E61EC19A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018BDE2-4AFD-6BA3-A3F7-91756138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changers</a:t>
            </a:r>
            <a:endParaRPr lang="en-GB" dirty="0"/>
          </a:p>
        </p:txBody>
      </p:sp>
      <p:pic>
        <p:nvPicPr>
          <p:cNvPr id="12" name="Graphic 11" descr="Slippery with solid fill">
            <a:extLst>
              <a:ext uri="{FF2B5EF4-FFF2-40B4-BE49-F238E27FC236}">
                <a16:creationId xmlns:a16="http://schemas.microsoft.com/office/drawing/2014/main" id="{181F08AA-10CF-4786-523F-4C64817A97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91313" y="1846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1) </a:t>
            </a:r>
            <a:r>
              <a:rPr lang="cs-CZ" sz="4000" dirty="0"/>
              <a:t>STD </a:t>
            </a:r>
            <a:r>
              <a:rPr lang="cs-CZ" sz="4000" dirty="0" err="1"/>
              <a:t>algorithms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8746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pic>
        <p:nvPicPr>
          <p:cNvPr id="8" name="Graphic 7" descr="Play with solid fill">
            <a:extLst>
              <a:ext uri="{FF2B5EF4-FFF2-40B4-BE49-F238E27FC236}">
                <a16:creationId xmlns:a16="http://schemas.microsoft.com/office/drawing/2014/main" id="{24124BCD-A8EB-C430-90AD-08E61EC19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0386" y="73390"/>
            <a:ext cx="501610" cy="50161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018BDE2-4AFD-6BA3-A3F7-91756138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changers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218D24-497B-7934-D3DD-4E2B172866D3}"/>
              </a:ext>
            </a:extLst>
          </p:cNvPr>
          <p:cNvSpPr txBox="1"/>
          <p:nvPr/>
        </p:nvSpPr>
        <p:spPr>
          <a:xfrm>
            <a:off x="304567" y="1344156"/>
            <a:ext cx="9324625" cy="375487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xs1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Example 1: Use std::remove with the remove-erase idiom to remove specific elements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to_remove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it_to_erase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to_remove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"After removing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to_string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to_remove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xs1);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removing 2: 1 3 4 5 6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2 2 2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The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2s are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at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the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end,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returned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iterator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the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first</a:t>
            </a:r>
            <a:r>
              <a:rPr lang="cs-CZ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</a:t>
            </a:r>
            <a:endParaRPr lang="cs-CZ" sz="1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endParaRPr lang="cs-CZ" sz="1400" b="0" dirty="0">
              <a:solidFill>
                <a:srgbClr val="9CDCFE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erase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it_to_erase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"After erasing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to_string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to_remove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xs1);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erasing 2: 1 3 4 5 6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Example 2: Use std::erase to remove specific elements (C++20 and later)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erase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(xs1,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"After removing 4 using std::erase"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xs1);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erasing 4 using std::erase: 1 3 5 6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*_copy </a:t>
            </a:r>
            <a:r>
              <a:rPr lang="cs-CZ" dirty="0" err="1"/>
              <a:t>modifier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5059360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Algorithms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that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work</a:t>
            </a:r>
            <a:r>
              <a:rPr lang="cs-CZ" sz="2000" dirty="0">
                <a:latin typeface="Arial" pitchFamily="34"/>
                <a:cs typeface="Arial" pitchFamily="34"/>
              </a:rPr>
              <a:t> in-place </a:t>
            </a:r>
            <a:r>
              <a:rPr lang="cs-CZ" sz="2000" dirty="0" err="1">
                <a:latin typeface="Arial" pitchFamily="34"/>
                <a:cs typeface="Arial" pitchFamily="34"/>
              </a:rPr>
              <a:t>will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produce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output to </a:t>
            </a:r>
            <a:r>
              <a:rPr lang="cs-CZ" sz="2000" dirty="0" err="1">
                <a:latin typeface="Arial" pitchFamily="34"/>
                <a:cs typeface="Arial" pitchFamily="34"/>
              </a:rPr>
              <a:t>some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other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range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cs-CZ" sz="1200" dirty="0">
              <a:latin typeface="Arial" pitchFamily="34"/>
              <a:cs typeface="Arial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DEEA9-D230-4EB6-FAA0-8D66557F51DF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69765-38CB-B1F4-8ADA-DDAD6A40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342" y="2873873"/>
            <a:ext cx="6077798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95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*_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modifier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630013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Will</a:t>
            </a:r>
            <a:r>
              <a:rPr lang="cs-CZ" sz="2000" dirty="0">
                <a:latin typeface="Arial" pitchFamily="34"/>
                <a:cs typeface="Arial" pitchFamily="34"/>
              </a:rPr>
              <a:t> do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operation</a:t>
            </a:r>
            <a:r>
              <a:rPr lang="cs-CZ" sz="2000" dirty="0">
                <a:latin typeface="Arial" pitchFamily="34"/>
                <a:cs typeface="Arial" pitchFamily="34"/>
              </a:rPr>
              <a:t> on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element </a:t>
            </a:r>
            <a:r>
              <a:rPr lang="cs-CZ" sz="2000" dirty="0" err="1">
                <a:latin typeface="Arial" pitchFamily="34"/>
                <a:cs typeface="Arial" pitchFamily="34"/>
              </a:rPr>
              <a:t>only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if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provided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predicate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holds</a:t>
            </a:r>
            <a:r>
              <a:rPr lang="cs-CZ" sz="2000" dirty="0">
                <a:latin typeface="Arial" pitchFamily="34"/>
                <a:cs typeface="Arial" pitchFamily="34"/>
              </a:rPr>
              <a:t> (</a:t>
            </a:r>
            <a:r>
              <a:rPr lang="cs-CZ" sz="2000" dirty="0" err="1">
                <a:latin typeface="Arial" pitchFamily="34"/>
                <a:cs typeface="Arial" pitchFamily="34"/>
              </a:rPr>
              <a:t>returns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true</a:t>
            </a:r>
            <a:r>
              <a:rPr lang="cs-CZ" sz="2000" dirty="0">
                <a:latin typeface="Arial" pitchFamily="34"/>
                <a:cs typeface="Arial" pitchFamily="34"/>
              </a:rPr>
              <a:t>)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cs-CZ" sz="1200" dirty="0">
              <a:latin typeface="Arial" pitchFamily="34"/>
              <a:cs typeface="Arial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DEEA9-D230-4EB6-FAA0-8D66557F51DF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2B723-4127-C631-4A14-A2A0EF6F8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314" y="2280907"/>
            <a:ext cx="5753903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6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*_n </a:t>
            </a:r>
            <a:r>
              <a:rPr lang="cs-CZ" dirty="0" err="1"/>
              <a:t>modifier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630013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Changes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the</a:t>
            </a:r>
            <a:r>
              <a:rPr lang="cs-CZ" sz="1800" dirty="0">
                <a:latin typeface="Arial" pitchFamily="34"/>
                <a:cs typeface="Arial" pitchFamily="34"/>
              </a:rPr>
              <a:t> interface</a:t>
            </a:r>
          </a:p>
          <a:p>
            <a:pPr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From</a:t>
            </a:r>
            <a:r>
              <a:rPr lang="cs-CZ" sz="1800" dirty="0">
                <a:latin typeface="Arial" pitchFamily="34"/>
                <a:cs typeface="Arial" pitchFamily="34"/>
              </a:rPr>
              <a:t> [</a:t>
            </a:r>
            <a:r>
              <a:rPr lang="cs-CZ" sz="1800" dirty="0" err="1">
                <a:latin typeface="Arial" pitchFamily="34"/>
                <a:cs typeface="Arial" pitchFamily="34"/>
              </a:rPr>
              <a:t>begin</a:t>
            </a:r>
            <a:r>
              <a:rPr lang="cs-CZ" sz="1800" dirty="0">
                <a:latin typeface="Arial" pitchFamily="34"/>
                <a:cs typeface="Arial" pitchFamily="34"/>
              </a:rPr>
              <a:t>, end) to [</a:t>
            </a:r>
            <a:r>
              <a:rPr lang="cs-CZ" sz="1800" dirty="0" err="1">
                <a:latin typeface="Arial" pitchFamily="34"/>
                <a:cs typeface="Arial" pitchFamily="34"/>
              </a:rPr>
              <a:t>begin</a:t>
            </a:r>
            <a:r>
              <a:rPr lang="cs-CZ" sz="1800" dirty="0">
                <a:latin typeface="Arial" pitchFamily="34"/>
                <a:cs typeface="Arial" pitchFamily="34"/>
              </a:rPr>
              <a:t>, </a:t>
            </a:r>
            <a:r>
              <a:rPr lang="cs-CZ" sz="1800" dirty="0" err="1">
                <a:latin typeface="Arial" pitchFamily="34"/>
                <a:cs typeface="Arial" pitchFamily="34"/>
              </a:rPr>
              <a:t>begin</a:t>
            </a:r>
            <a:r>
              <a:rPr lang="cs-CZ" sz="1800" dirty="0">
                <a:latin typeface="Arial" pitchFamily="34"/>
                <a:cs typeface="Arial" pitchFamily="34"/>
              </a:rPr>
              <a:t> + N)</a:t>
            </a: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This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inserts</a:t>
            </a:r>
            <a:r>
              <a:rPr lang="cs-CZ" sz="1800" dirty="0">
                <a:latin typeface="Arial" pitchFamily="34"/>
                <a:cs typeface="Arial" pitchFamily="34"/>
              </a:rPr>
              <a:t> 5 </a:t>
            </a:r>
            <a:r>
              <a:rPr lang="cs-CZ" sz="1800" dirty="0" err="1">
                <a:latin typeface="Arial" pitchFamily="34"/>
                <a:cs typeface="Arial" pitchFamily="34"/>
              </a:rPr>
              <a:t>elements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of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value</a:t>
            </a:r>
            <a:r>
              <a:rPr lang="cs-CZ" sz="1800" dirty="0">
                <a:latin typeface="Arial" pitchFamily="34"/>
                <a:cs typeface="Arial" pitchFamily="34"/>
              </a:rPr>
              <a:t> 42 to </a:t>
            </a:r>
            <a:r>
              <a:rPr lang="cs-CZ" sz="1800" dirty="0" err="1">
                <a:latin typeface="Arial" pitchFamily="34"/>
                <a:cs typeface="Arial" pitchFamily="34"/>
              </a:rPr>
              <a:t>the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collection</a:t>
            </a:r>
            <a:r>
              <a:rPr lang="cs-CZ" sz="1800" dirty="0">
                <a:latin typeface="Arial" pitchFamily="34"/>
                <a:cs typeface="Arial" pitchFamily="34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DEEA9-D230-4EB6-FAA0-8D66557F51DF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0025E3-20EB-2416-7BDB-61385282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3" y="4702082"/>
            <a:ext cx="1590897" cy="1247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06C06D-3D25-C00E-099F-0B4C35A6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461" y="1913130"/>
            <a:ext cx="6087325" cy="762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E5C19-F304-0717-C9AE-73812FDD2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90" y="4983108"/>
            <a:ext cx="6154009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27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transform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630013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Applies</a:t>
            </a:r>
            <a:r>
              <a:rPr lang="cs-CZ" sz="1800" dirty="0">
                <a:latin typeface="Arial" pitchFamily="34"/>
                <a:cs typeface="Arial" pitchFamily="34"/>
              </a:rPr>
              <a:t> a </a:t>
            </a:r>
            <a:r>
              <a:rPr lang="cs-CZ" sz="1800" dirty="0" err="1">
                <a:latin typeface="Arial" pitchFamily="34"/>
                <a:cs typeface="Arial" pitchFamily="34"/>
              </a:rPr>
              <a:t>function</a:t>
            </a:r>
            <a:r>
              <a:rPr lang="cs-CZ" sz="1800" dirty="0">
                <a:latin typeface="Arial" pitchFamily="34"/>
                <a:cs typeface="Arial" pitchFamily="34"/>
              </a:rPr>
              <a:t> to a </a:t>
            </a:r>
            <a:r>
              <a:rPr lang="cs-CZ" sz="1800" dirty="0" err="1">
                <a:latin typeface="Arial" pitchFamily="34"/>
                <a:cs typeface="Arial" pitchFamily="34"/>
              </a:rPr>
              <a:t>range</a:t>
            </a:r>
            <a:endParaRPr lang="cs-CZ" sz="1800" dirty="0">
              <a:latin typeface="Arial" pitchFamily="34"/>
              <a:cs typeface="Arial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DEEA9-D230-4EB6-FAA0-8D66557F51DF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10AE38-41FC-C312-5601-664175B4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444" y="206826"/>
            <a:ext cx="6097918" cy="2520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1732AD-EEE6-74DB-02CE-57E14B6C7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121721"/>
            <a:ext cx="5723089" cy="30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for_each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630013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The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function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can</a:t>
            </a:r>
            <a:r>
              <a:rPr lang="cs-CZ" sz="1800" dirty="0">
                <a:latin typeface="Arial" pitchFamily="34"/>
                <a:cs typeface="Arial" pitchFamily="34"/>
              </a:rPr>
              <a:t> return </a:t>
            </a:r>
            <a:r>
              <a:rPr lang="cs-CZ" sz="1800" dirty="0" err="1">
                <a:latin typeface="Arial" pitchFamily="34"/>
                <a:cs typeface="Arial" pitchFamily="34"/>
              </a:rPr>
              <a:t>void</a:t>
            </a: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1800" dirty="0">
                <a:latin typeface="Arial" pitchFamily="34"/>
                <a:cs typeface="Arial" pitchFamily="34"/>
              </a:rPr>
              <a:t>It </a:t>
            </a:r>
            <a:r>
              <a:rPr lang="cs-CZ" sz="1800" dirty="0" err="1">
                <a:latin typeface="Arial" pitchFamily="34"/>
                <a:cs typeface="Arial" pitchFamily="34"/>
              </a:rPr>
              <a:t>is</a:t>
            </a:r>
            <a:r>
              <a:rPr lang="cs-CZ" sz="1800" dirty="0">
                <a:latin typeface="Arial" pitchFamily="34"/>
                <a:cs typeface="Arial" pitchFamily="34"/>
              </a:rPr>
              <a:t> made </a:t>
            </a:r>
            <a:r>
              <a:rPr lang="cs-CZ" sz="1800" dirty="0" err="1">
                <a:latin typeface="Arial" pitchFamily="34"/>
                <a:cs typeface="Arial" pitchFamily="34"/>
              </a:rPr>
              <a:t>for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function</a:t>
            </a:r>
            <a:r>
              <a:rPr lang="cs-CZ" sz="1800" dirty="0">
                <a:latin typeface="Arial" pitchFamily="34"/>
                <a:cs typeface="Arial" pitchFamily="34"/>
              </a:rPr>
              <a:t> f </a:t>
            </a:r>
            <a:r>
              <a:rPr lang="cs-CZ" sz="1800" dirty="0" err="1">
                <a:latin typeface="Arial" pitchFamily="34"/>
                <a:cs typeface="Arial" pitchFamily="34"/>
              </a:rPr>
              <a:t>that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does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side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effects</a:t>
            </a:r>
            <a:endParaRPr lang="cs-CZ" sz="1800" dirty="0">
              <a:latin typeface="Arial" pitchFamily="34"/>
              <a:cs typeface="Arial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DEEA9-D230-4EB6-FAA0-8D66557F51DF}"/>
              </a:ext>
            </a:extLst>
          </p:cNvPr>
          <p:cNvSpPr txBox="1"/>
          <p:nvPr/>
        </p:nvSpPr>
        <p:spPr>
          <a:xfrm>
            <a:off x="6249474" y="6268752"/>
            <a:ext cx="617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https://www.fluentcpp.com/2018/07/10/105-stl-algorithms-in-less-than-an-hour/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041086-87C0-0764-FF90-5E75D6E8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34" y="2971468"/>
            <a:ext cx="6544588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88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std::transform &amp;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for_each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630013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54E29-3D3F-3E77-1BA3-588C5242841F}"/>
              </a:ext>
            </a:extLst>
          </p:cNvPr>
          <p:cNvSpPr txBox="1"/>
          <p:nvPr/>
        </p:nvSpPr>
        <p:spPr>
          <a:xfrm>
            <a:off x="304567" y="1344156"/>
            <a:ext cx="9324625" cy="4185761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numbers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Lambda to print each element in the vector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print_element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[](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auto&amp;&amp;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Lambda to square each element in the vector (used with std::transform)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square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[](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auto&amp;&amp;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x; };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Example 1: Use std::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for_each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to print each element (side effect)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for_each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numbers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numbers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print_element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1 2 3 4 5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Example 2: Use std::transform to square each element in the vector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squared_numbers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numbers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numbers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numbers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squared_numbers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square);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Print the squared numbers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for_each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squared_numbers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squared_numbers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print_element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1 4 9 16 25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75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cs-CZ" sz="4000" dirty="0"/>
              <a:t>2</a:t>
            </a:r>
            <a:r>
              <a:rPr lang="en-US" sz="4000" dirty="0"/>
              <a:t>) </a:t>
            </a:r>
            <a:r>
              <a:rPr lang="cs-CZ" sz="4000" dirty="0"/>
              <a:t>STD </a:t>
            </a:r>
            <a:r>
              <a:rPr lang="cs-CZ" sz="4000" dirty="0" err="1"/>
              <a:t>filesystem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5259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&lt;</a:t>
            </a:r>
            <a:r>
              <a:rPr lang="cs-CZ" dirty="0" err="1"/>
              <a:t>filesystem</a:t>
            </a:r>
            <a:r>
              <a:rPr lang="cs-CZ" dirty="0"/>
              <a:t>&gt;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Library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for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manipulating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the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filesystem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Most operations throw, so handle that</a:t>
            </a:r>
          </a:p>
          <a:p>
            <a:pPr lvl="1"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Create</a:t>
            </a:r>
            <a:r>
              <a:rPr lang="cs-CZ" sz="2400" dirty="0">
                <a:latin typeface="Arial" pitchFamily="34"/>
                <a:cs typeface="Arial" pitchFamily="34"/>
              </a:rPr>
              <a:t>/</a:t>
            </a:r>
            <a:r>
              <a:rPr lang="cs-CZ" sz="2400" dirty="0" err="1">
                <a:latin typeface="Arial" pitchFamily="34"/>
                <a:cs typeface="Arial" pitchFamily="34"/>
              </a:rPr>
              <a:t>delete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files</a:t>
            </a:r>
            <a:r>
              <a:rPr lang="cs-CZ" sz="2400" dirty="0">
                <a:latin typeface="Arial" pitchFamily="34"/>
                <a:cs typeface="Arial" pitchFamily="34"/>
              </a:rPr>
              <a:t>/</a:t>
            </a:r>
            <a:r>
              <a:rPr lang="cs-CZ" sz="2400" dirty="0" err="1">
                <a:latin typeface="Arial" pitchFamily="34"/>
                <a:cs typeface="Arial" pitchFamily="34"/>
              </a:rPr>
              <a:t>directories</a:t>
            </a:r>
            <a:r>
              <a:rPr lang="cs-CZ" sz="2400" dirty="0">
                <a:latin typeface="Arial" pitchFamily="34"/>
                <a:cs typeface="Arial" pitchFamily="34"/>
              </a:rPr>
              <a:t>/hard </a:t>
            </a:r>
            <a:r>
              <a:rPr lang="cs-CZ" sz="2400" dirty="0" err="1">
                <a:latin typeface="Arial" pitchFamily="34"/>
                <a:cs typeface="Arial" pitchFamily="34"/>
              </a:rPr>
              <a:t>links</a:t>
            </a:r>
            <a:r>
              <a:rPr lang="cs-CZ" sz="2400" dirty="0">
                <a:latin typeface="Arial" pitchFamily="34"/>
                <a:cs typeface="Arial" pitchFamily="34"/>
              </a:rPr>
              <a:t>/</a:t>
            </a:r>
            <a:r>
              <a:rPr lang="cs-CZ" sz="2400" dirty="0" err="1">
                <a:latin typeface="Arial" pitchFamily="34"/>
                <a:cs typeface="Arial" pitchFamily="34"/>
              </a:rPr>
              <a:t>symlinks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400" dirty="0">
                <a:latin typeface="Arial" pitchFamily="34"/>
                <a:cs typeface="Arial" pitchFamily="34"/>
              </a:rPr>
              <a:t>Copy/</a:t>
            </a:r>
            <a:r>
              <a:rPr lang="cs-CZ" sz="2400" dirty="0" err="1">
                <a:latin typeface="Arial" pitchFamily="34"/>
                <a:cs typeface="Arial" pitchFamily="34"/>
              </a:rPr>
              <a:t>move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directories</a:t>
            </a:r>
            <a:r>
              <a:rPr lang="cs-CZ" sz="2400" dirty="0">
                <a:latin typeface="Arial" pitchFamily="34"/>
                <a:cs typeface="Arial" pitchFamily="34"/>
              </a:rPr>
              <a:t>/</a:t>
            </a:r>
            <a:r>
              <a:rPr lang="cs-CZ" sz="2400" dirty="0" err="1">
                <a:latin typeface="Arial" pitchFamily="34"/>
                <a:cs typeface="Arial" pitchFamily="34"/>
              </a:rPr>
              <a:t>files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Iterating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over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directory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entries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Even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recursively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Option</a:t>
            </a:r>
            <a:r>
              <a:rPr lang="cs-CZ" sz="2000" dirty="0">
                <a:latin typeface="Arial" pitchFamily="34"/>
                <a:cs typeface="Arial" pitchFamily="34"/>
              </a:rPr>
              <a:t> to </a:t>
            </a:r>
            <a:r>
              <a:rPr lang="cs-CZ" sz="2000" dirty="0" err="1">
                <a:latin typeface="Arial" pitchFamily="34"/>
                <a:cs typeface="Arial" pitchFamily="34"/>
              </a:rPr>
              <a:t>follow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symlinks</a:t>
            </a:r>
            <a:endParaRPr lang="cs-CZ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Reading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file</a:t>
            </a:r>
            <a:r>
              <a:rPr lang="cs-CZ" sz="2400" dirty="0">
                <a:latin typeface="Arial" pitchFamily="34"/>
                <a:cs typeface="Arial" pitchFamily="34"/>
              </a:rPr>
              <a:t> metadata</a:t>
            </a:r>
          </a:p>
          <a:p>
            <a:pPr lvl="1"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size</a:t>
            </a:r>
            <a:r>
              <a:rPr lang="cs-CZ" sz="2000" dirty="0">
                <a:latin typeface="Arial" pitchFamily="34"/>
                <a:cs typeface="Arial" pitchFamily="34"/>
              </a:rPr>
              <a:t>, </a:t>
            </a:r>
            <a:r>
              <a:rPr lang="cs-CZ" sz="2000" dirty="0" err="1">
                <a:latin typeface="Arial" pitchFamily="34"/>
                <a:cs typeface="Arial" pitchFamily="34"/>
              </a:rPr>
              <a:t>permissions</a:t>
            </a:r>
            <a:r>
              <a:rPr lang="cs-CZ" sz="2000" dirty="0">
                <a:latin typeface="Arial" pitchFamily="34"/>
                <a:cs typeface="Arial" pitchFamily="34"/>
              </a:rPr>
              <a:t>, …</a:t>
            </a:r>
          </a:p>
          <a:p>
            <a:pPr lvl="1">
              <a:buSzPct val="100000"/>
            </a:pP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F6A2C-0355-3B56-A896-2726AA04E5B2}"/>
              </a:ext>
            </a:extLst>
          </p:cNvPr>
          <p:cNvSpPr/>
          <p:nvPr/>
        </p:nvSpPr>
        <p:spPr>
          <a:xfrm>
            <a:off x="6781430" y="6070027"/>
            <a:ext cx="4866074" cy="359779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https://en.cppreference.com/w/cpp/filesystem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805828EA-D041-E126-9D30-840B66821985}"/>
              </a:ext>
            </a:extLst>
          </p:cNvPr>
          <p:cNvSpPr/>
          <p:nvPr/>
        </p:nvSpPr>
        <p:spPr>
          <a:xfrm>
            <a:off x="6992647" y="5920623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0953EB-E4D1-93AA-8F6E-CF68BA41D767}"/>
              </a:ext>
            </a:extLst>
          </p:cNvPr>
          <p:cNvSpPr/>
          <p:nvPr/>
        </p:nvSpPr>
        <p:spPr>
          <a:xfrm>
            <a:off x="5794814" y="162183"/>
            <a:ext cx="294797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cs-CZ" sz="1600" dirty="0">
                <a:latin typeface="Consolas" panose="020B0609020204030204" pitchFamily="49" charset="0"/>
                <a:cs typeface="Arial" pitchFamily="34"/>
              </a:rPr>
              <a:t>#include &lt;</a:t>
            </a:r>
            <a:r>
              <a:rPr lang="en-US" sz="1600" dirty="0">
                <a:latin typeface="Consolas" panose="020B0609020204030204" pitchFamily="49" charset="0"/>
                <a:cs typeface="Arial" pitchFamily="34"/>
              </a:rPr>
              <a:t>filesystem</a:t>
            </a:r>
            <a:r>
              <a:rPr lang="cs-CZ" sz="1600" dirty="0">
                <a:latin typeface="Consolas" panose="020B0609020204030204" pitchFamily="49" charset="0"/>
                <a:cs typeface="Arial" pitchFamily="34"/>
              </a:rPr>
              <a:t>&gt;</a:t>
            </a:r>
            <a:endParaRPr lang="en-GB" sz="1600" dirty="0">
              <a:latin typeface="Consolas" panose="020B0609020204030204" pitchFamily="49" charset="0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03044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Create</a:t>
            </a:r>
            <a:r>
              <a:rPr lang="en-US" dirty="0"/>
              <a:t>, </a:t>
            </a:r>
            <a:r>
              <a:rPr lang="cs-CZ" dirty="0" err="1"/>
              <a:t>delete</a:t>
            </a:r>
            <a:r>
              <a:rPr lang="cs-CZ" dirty="0"/>
              <a:t> </a:t>
            </a:r>
            <a:r>
              <a:rPr lang="en-US" dirty="0"/>
              <a:t> &amp; copy, move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1">
              <a:buSzPct val="100000"/>
            </a:pP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4C373-CA19-5FF6-5716-0A54707A3398}"/>
              </a:ext>
            </a:extLst>
          </p:cNvPr>
          <p:cNvSpPr txBox="1"/>
          <p:nvPr/>
        </p:nvSpPr>
        <p:spPr>
          <a:xfrm>
            <a:off x="304567" y="1344156"/>
            <a:ext cx="9324625" cy="203132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filesystem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create_directory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example_directory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create_directories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"example/</a:t>
            </a:r>
            <a:r>
              <a:rPr lang="en-US" sz="14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Place your file creation or manipulation code here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remove_all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example_directory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// Deletes the directory and its contents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"somefile.txt"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55884-D0C3-B5D3-E042-0BCA3800C0C5}"/>
              </a:ext>
            </a:extLst>
          </p:cNvPr>
          <p:cNvSpPr txBox="1"/>
          <p:nvPr/>
        </p:nvSpPr>
        <p:spPr>
          <a:xfrm>
            <a:off x="371469" y="4385935"/>
            <a:ext cx="9324625" cy="73866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copy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source_directory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destination_directory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// Copy</a:t>
            </a:r>
          </a:p>
          <a:p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rename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source_directory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new_directory_name</a:t>
            </a:r>
            <a:r>
              <a:rPr lang="en-US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// Move/Rename</a:t>
            </a:r>
            <a:endParaRPr lang="en-US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9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Motivation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400" dirty="0">
                <a:latin typeface="Arial" pitchFamily="34"/>
                <a:cs typeface="Arial" pitchFamily="34"/>
              </a:rPr>
              <a:t>It </a:t>
            </a:r>
            <a:r>
              <a:rPr lang="cs-CZ" sz="2400" dirty="0" err="1">
                <a:latin typeface="Arial" pitchFamily="34"/>
                <a:cs typeface="Arial" pitchFamily="34"/>
              </a:rPr>
              <a:t>makes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code</a:t>
            </a:r>
            <a:r>
              <a:rPr lang="cs-CZ" sz="2400" dirty="0">
                <a:latin typeface="Arial" pitchFamily="34"/>
                <a:cs typeface="Arial" pitchFamily="34"/>
              </a:rPr>
              <a:t> more </a:t>
            </a:r>
            <a:r>
              <a:rPr lang="cs-CZ" sz="2400" dirty="0" err="1">
                <a:latin typeface="Arial" pitchFamily="34"/>
                <a:cs typeface="Arial" pitchFamily="34"/>
              </a:rPr>
              <a:t>expressive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Less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readable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code</a:t>
            </a:r>
            <a:r>
              <a:rPr lang="cs-CZ" sz="2000" dirty="0">
                <a:latin typeface="Arial" pitchFamily="34"/>
                <a:cs typeface="Arial" pitchFamily="34"/>
              </a:rPr>
              <a:t>, more </a:t>
            </a:r>
            <a:r>
              <a:rPr lang="cs-CZ" sz="2000" dirty="0" err="1">
                <a:latin typeface="Arial" pitchFamily="34"/>
                <a:cs typeface="Arial" pitchFamily="34"/>
              </a:rPr>
              <a:t>useful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work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Avoid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common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mistakes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Like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off</a:t>
            </a:r>
            <a:r>
              <a:rPr lang="cs-CZ" sz="2000" dirty="0">
                <a:latin typeface="Arial" pitchFamily="34"/>
                <a:cs typeface="Arial" pitchFamily="34"/>
              </a:rPr>
              <a:t>-by-</a:t>
            </a:r>
            <a:r>
              <a:rPr lang="cs-CZ" sz="2000" dirty="0" err="1">
                <a:latin typeface="Arial" pitchFamily="34"/>
                <a:cs typeface="Arial" pitchFamily="34"/>
              </a:rPr>
              <a:t>one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problems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Battle-tested</a:t>
            </a:r>
            <a:r>
              <a:rPr lang="cs-CZ" sz="2400" dirty="0">
                <a:latin typeface="Arial" pitchFamily="34"/>
                <a:cs typeface="Arial" pitchFamily="34"/>
              </a:rPr>
              <a:t> and </a:t>
            </a:r>
            <a:r>
              <a:rPr lang="cs-CZ" sz="2400" dirty="0" err="1">
                <a:latin typeface="Arial" pitchFamily="34"/>
                <a:cs typeface="Arial" pitchFamily="34"/>
              </a:rPr>
              <a:t>reasonably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performant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Readibility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</a:p>
          <a:p>
            <a:pPr lvl="1"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same</a:t>
            </a:r>
            <a:r>
              <a:rPr lang="cs-CZ" sz="2000" dirty="0">
                <a:latin typeface="Arial" pitchFamily="34"/>
                <a:cs typeface="Arial" pitchFamily="34"/>
              </a:rPr>
              <a:t> interface </a:t>
            </a:r>
            <a:r>
              <a:rPr lang="cs-CZ" sz="2000" dirty="0" err="1">
                <a:latin typeface="Arial" pitchFamily="34"/>
                <a:cs typeface="Arial" pitchFamily="34"/>
              </a:rPr>
              <a:t>across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all</a:t>
            </a:r>
            <a:r>
              <a:rPr lang="cs-CZ" sz="2000" dirty="0">
                <a:latin typeface="Arial" pitchFamily="34"/>
                <a:cs typeface="Arial" pitchFamily="34"/>
              </a:rPr>
              <a:t> C++ </a:t>
            </a:r>
            <a:r>
              <a:rPr lang="cs-CZ" sz="2000" dirty="0" err="1">
                <a:latin typeface="Arial" pitchFamily="34"/>
                <a:cs typeface="Arial" pitchFamily="34"/>
              </a:rPr>
              <a:t>users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56661-61CF-B87A-ED36-0CC10663E589}"/>
              </a:ext>
            </a:extLst>
          </p:cNvPr>
          <p:cNvSpPr/>
          <p:nvPr/>
        </p:nvSpPr>
        <p:spPr>
          <a:xfrm>
            <a:off x="6781430" y="6070027"/>
            <a:ext cx="4866074" cy="368091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https://www.youtube.com/watch?v=2olsGf6JIkU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1869DE2A-3450-9B5E-07CB-AFDA41C4A7AD}"/>
              </a:ext>
            </a:extLst>
          </p:cNvPr>
          <p:cNvSpPr/>
          <p:nvPr/>
        </p:nvSpPr>
        <p:spPr>
          <a:xfrm>
            <a:off x="6992647" y="5920623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Rounded Rectangular Callout 3">
            <a:extLst>
              <a:ext uri="{FF2B5EF4-FFF2-40B4-BE49-F238E27FC236}">
                <a16:creationId xmlns:a16="http://schemas.microsoft.com/office/drawing/2014/main" id="{4A6A38ED-B51C-140C-355C-0C407D43AB68}"/>
              </a:ext>
            </a:extLst>
          </p:cNvPr>
          <p:cNvSpPr/>
          <p:nvPr/>
        </p:nvSpPr>
        <p:spPr>
          <a:xfrm>
            <a:off x="9703128" y="4517630"/>
            <a:ext cx="1944376" cy="948850"/>
          </a:xfrm>
          <a:prstGeom prst="wedgeRoundRectCallout">
            <a:avLst>
              <a:gd name="adj1" fmla="val -62774"/>
              <a:gd name="adj2" fmla="val 100578"/>
              <a:gd name="adj3" fmla="val 16667"/>
            </a:avLst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cppcon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talk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34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Iterating over directory entries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CE72C-D5AE-7CB9-E388-50D0A0A5DB3F}"/>
              </a:ext>
            </a:extLst>
          </p:cNvPr>
          <p:cNvSpPr txBox="1"/>
          <p:nvPr/>
        </p:nvSpPr>
        <p:spPr>
          <a:xfrm>
            <a:off x="453856" y="1120221"/>
            <a:ext cx="8074324" cy="224676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Recursive iterator that DOES NOT follow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symlinks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entry :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recursive_directory_iterator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"./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some_dir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Recursive iterator that follows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symlinks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entry :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recursive_directory_iterator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"./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some_dir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directory_options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follow_directory_symlink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10607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Reading metadata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1">
              <a:buSzPct val="100000"/>
            </a:pP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37510-29CA-D76F-37B5-5B4855670A7D}"/>
              </a:ext>
            </a:extLst>
          </p:cNvPr>
          <p:cNvSpPr txBox="1"/>
          <p:nvPr/>
        </p:nvSpPr>
        <p:spPr>
          <a:xfrm>
            <a:off x="274640" y="863635"/>
            <a:ext cx="8074324" cy="547842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Prints the permissions like `ls -l`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print_perms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filesystem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filesystem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::perms;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show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perm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::none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(perm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p)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op);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owner_read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owner_write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owner_exec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group_read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group_write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group_exec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others_read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others_write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others_exec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entry :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directory_iterator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file_directory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"File: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"Size: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file_size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(entry)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bytes"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print_perms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(entry).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permissions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20114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cs-CZ" sz="4000" dirty="0"/>
              <a:t>3</a:t>
            </a:r>
            <a:r>
              <a:rPr lang="en-US" sz="4000" dirty="0"/>
              <a:t>) Measuring time with C++ (std::chrono)</a:t>
            </a:r>
          </a:p>
        </p:txBody>
      </p:sp>
    </p:spTree>
    <p:extLst>
      <p:ext uri="{BB962C8B-B14F-4D97-AF65-F5344CB8AC3E}">
        <p14:creationId xmlns:p14="http://schemas.microsoft.com/office/powerpoint/2010/main" val="2917217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&lt;</a:t>
            </a:r>
            <a:r>
              <a:rPr lang="cs-CZ" dirty="0" err="1"/>
              <a:t>chrono</a:t>
            </a:r>
            <a:r>
              <a:rPr lang="cs-CZ" dirty="0"/>
              <a:t>&gt;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Library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for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measuring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time</a:t>
            </a:r>
            <a:endParaRPr lang="en-US" sz="24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 The wall clock is the normal time we are used to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 A steady clock can be used </a:t>
            </a:r>
            <a:r>
              <a:rPr lang="en-US" sz="2000" b="1" dirty="0">
                <a:latin typeface="Arial" pitchFamily="34"/>
                <a:cs typeface="Arial" pitchFamily="34"/>
              </a:rPr>
              <a:t>only to measure relative times</a:t>
            </a:r>
            <a:endParaRPr lang="cs-CZ" sz="2000" b="1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Also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for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calendar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functionality</a:t>
            </a:r>
            <a:endParaRPr lang="cs-CZ" sz="24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4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en-GB" sz="20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F6A2C-0355-3B56-A896-2726AA04E5B2}"/>
              </a:ext>
            </a:extLst>
          </p:cNvPr>
          <p:cNvSpPr/>
          <p:nvPr/>
        </p:nvSpPr>
        <p:spPr>
          <a:xfrm>
            <a:off x="6781430" y="6070027"/>
            <a:ext cx="4866074" cy="359779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https://en.cppreference.com/w/cpp/chrono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805828EA-D041-E126-9D30-840B66821985}"/>
              </a:ext>
            </a:extLst>
          </p:cNvPr>
          <p:cNvSpPr/>
          <p:nvPr/>
        </p:nvSpPr>
        <p:spPr>
          <a:xfrm>
            <a:off x="6992647" y="5920623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BEDB76-F574-319F-14C1-CB96D1088660}"/>
              </a:ext>
            </a:extLst>
          </p:cNvPr>
          <p:cNvSpPr/>
          <p:nvPr/>
        </p:nvSpPr>
        <p:spPr>
          <a:xfrm>
            <a:off x="5794814" y="162183"/>
            <a:ext cx="294797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cs-CZ" sz="1600" dirty="0">
                <a:latin typeface="Consolas" panose="020B0609020204030204" pitchFamily="49" charset="0"/>
                <a:cs typeface="Arial" pitchFamily="34"/>
              </a:rPr>
              <a:t>#include &lt;</a:t>
            </a:r>
            <a:r>
              <a:rPr lang="en-US" sz="1600" dirty="0">
                <a:latin typeface="Consolas" panose="020B0609020204030204" pitchFamily="49" charset="0"/>
                <a:cs typeface="Arial" pitchFamily="34"/>
              </a:rPr>
              <a:t>chrono</a:t>
            </a:r>
            <a:r>
              <a:rPr lang="cs-CZ" sz="1600" dirty="0">
                <a:latin typeface="Consolas" panose="020B0609020204030204" pitchFamily="49" charset="0"/>
                <a:cs typeface="Arial" pitchFamily="34"/>
              </a:rPr>
              <a:t>&gt;</a:t>
            </a:r>
            <a:endParaRPr lang="en-GB" sz="1600" dirty="0">
              <a:latin typeface="Consolas" panose="020B0609020204030204" pitchFamily="49" charset="0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9245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you can measure time in C++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Via &lt;</a:t>
            </a:r>
            <a:r>
              <a:rPr lang="en-US" sz="2400" dirty="0" err="1">
                <a:latin typeface="Arial" pitchFamily="34"/>
                <a:cs typeface="Arial" pitchFamily="34"/>
              </a:rPr>
              <a:t>ctime</a:t>
            </a:r>
            <a:r>
              <a:rPr lang="en-US" sz="2400" dirty="0">
                <a:latin typeface="Arial" pitchFamily="34"/>
                <a:cs typeface="Arial" pitchFamily="34"/>
              </a:rPr>
              <a:t>&gt; 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Nah, it's too C</a:t>
            </a:r>
          </a:p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std::chrono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The syntax is quite long!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  <p:pic>
        <p:nvPicPr>
          <p:cNvPr id="7" name="Graphic 6" descr="Slippery with solid fill">
            <a:extLst>
              <a:ext uri="{FF2B5EF4-FFF2-40B4-BE49-F238E27FC236}">
                <a16:creationId xmlns:a16="http://schemas.microsoft.com/office/drawing/2014/main" id="{95639DCD-70B8-0BED-8BF3-5E9B5B8D9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4056" y="82030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90AD46-25C0-0384-C0D8-E854563E8708}"/>
              </a:ext>
            </a:extLst>
          </p:cNvPr>
          <p:cNvSpPr txBox="1"/>
          <p:nvPr/>
        </p:nvSpPr>
        <p:spPr>
          <a:xfrm>
            <a:off x="65314" y="2505019"/>
            <a:ext cx="9799441" cy="397031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long_function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Place your function code here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1000000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    // Some computation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start_time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chrono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high_resolution_clock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Call the function whose runtime you want to measure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long_function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end_time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chrono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high_resolution_clock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duration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chrono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duration_cast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chrono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microseconds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end_time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start_time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"Runtime: 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duration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microseconds"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47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Task </a:t>
            </a:r>
            <a:r>
              <a:rPr lang="cs-CZ" sz="4000" dirty="0"/>
              <a:t>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5243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Recursive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searcher</a:t>
            </a:r>
            <a:r>
              <a:rPr lang="cs-CZ" dirty="0"/>
              <a:t> (</a:t>
            </a:r>
            <a:r>
              <a:rPr lang="cs-CZ" dirty="0" err="1"/>
              <a:t>like</a:t>
            </a:r>
            <a:r>
              <a:rPr lang="cs-CZ" dirty="0"/>
              <a:t> grep)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400" dirty="0">
                <a:latin typeface="Arial" pitchFamily="34"/>
                <a:cs typeface="Arial" pitchFamily="34"/>
              </a:rPr>
              <a:t>Start from: </a:t>
            </a:r>
          </a:p>
          <a:p>
            <a:pPr lvl="1">
              <a:buSzPct val="100000"/>
            </a:pPr>
            <a:r>
              <a:rPr lang="en-US" sz="1800" dirty="0">
                <a:latin typeface="Arial" pitchFamily="34"/>
                <a:cs typeface="Arial" pitchFamily="34"/>
              </a:rPr>
              <a:t>https://gitlab.mff.cuni.cz/teaching/nprg041/mejzlik/labs-cpp-pub/-/blob/master/lab_08/lab_08.cpp</a:t>
            </a:r>
          </a:p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Write</a:t>
            </a:r>
            <a:r>
              <a:rPr lang="cs-CZ" sz="2400" dirty="0">
                <a:latin typeface="Arial" pitchFamily="34"/>
                <a:cs typeface="Arial" pitchFamily="34"/>
              </a:rPr>
              <a:t> a program </a:t>
            </a:r>
            <a:r>
              <a:rPr lang="cs-CZ" sz="2400" dirty="0" err="1">
                <a:latin typeface="Arial" pitchFamily="34"/>
                <a:cs typeface="Arial" pitchFamily="34"/>
              </a:rPr>
              <a:t>that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will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recursively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search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the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provided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directory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for</a:t>
            </a:r>
            <a:r>
              <a:rPr lang="cs-CZ" sz="2400" dirty="0">
                <a:latin typeface="Arial" pitchFamily="34"/>
                <a:cs typeface="Arial" pitchFamily="34"/>
              </a:rPr>
              <a:t> per-line </a:t>
            </a:r>
            <a:r>
              <a:rPr lang="cs-CZ" sz="2400" dirty="0" err="1">
                <a:latin typeface="Arial" pitchFamily="34"/>
                <a:cs typeface="Arial" pitchFamily="34"/>
              </a:rPr>
              <a:t>occurrences</a:t>
            </a:r>
            <a:r>
              <a:rPr lang="cs-CZ" sz="2400" dirty="0">
                <a:latin typeface="Arial" pitchFamily="34"/>
                <a:cs typeface="Arial" pitchFamily="34"/>
              </a:rPr>
              <a:t> in </a:t>
            </a:r>
            <a:r>
              <a:rPr lang="cs-CZ" sz="2400" dirty="0" err="1">
                <a:latin typeface="Arial" pitchFamily="34"/>
                <a:cs typeface="Arial" pitchFamily="34"/>
              </a:rPr>
              <a:t>those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files</a:t>
            </a:r>
            <a:endParaRPr lang="en-US" sz="24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Will work only with directories, not single files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400" dirty="0">
                <a:latin typeface="Arial" pitchFamily="34"/>
                <a:cs typeface="Arial" pitchFamily="34"/>
              </a:rPr>
              <a:t>It </a:t>
            </a:r>
            <a:r>
              <a:rPr lang="cs-CZ" sz="2400" dirty="0" err="1">
                <a:latin typeface="Arial" pitchFamily="34"/>
                <a:cs typeface="Arial" pitchFamily="34"/>
              </a:rPr>
              <a:t>will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print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the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results</a:t>
            </a:r>
            <a:r>
              <a:rPr lang="cs-CZ" sz="2400" dirty="0">
                <a:latin typeface="Arial" pitchFamily="34"/>
                <a:cs typeface="Arial" pitchFamily="34"/>
              </a:rPr>
              <a:t> in </a:t>
            </a:r>
            <a:r>
              <a:rPr lang="cs-CZ" sz="2400" dirty="0" err="1">
                <a:latin typeface="Arial" pitchFamily="34"/>
                <a:cs typeface="Arial" pitchFamily="34"/>
              </a:rPr>
              <a:t>the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given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format</a:t>
            </a:r>
            <a:r>
              <a:rPr lang="cs-CZ" sz="2400" dirty="0">
                <a:latin typeface="Arial" pitchFamily="34"/>
                <a:cs typeface="Arial" pitchFamily="34"/>
              </a:rPr>
              <a:t> (</a:t>
            </a:r>
            <a:r>
              <a:rPr lang="cs-CZ" sz="2400" dirty="0" err="1">
                <a:latin typeface="Arial" pitchFamily="34"/>
                <a:cs typeface="Arial" pitchFamily="34"/>
              </a:rPr>
              <a:t>if</a:t>
            </a:r>
            <a:r>
              <a:rPr lang="cs-CZ" sz="2400" dirty="0">
                <a:latin typeface="Arial" pitchFamily="34"/>
                <a:cs typeface="Arial" pitchFamily="34"/>
              </a:rPr>
              <a:t> `</a:t>
            </a:r>
            <a:r>
              <a:rPr lang="cs-CZ" sz="2400" dirty="0" err="1">
                <a:latin typeface="Arial" pitchFamily="34"/>
                <a:cs typeface="Arial" pitchFamily="34"/>
              </a:rPr>
              <a:t>world</a:t>
            </a:r>
            <a:r>
              <a:rPr lang="cs-CZ" sz="2400" dirty="0">
                <a:latin typeface="Arial" pitchFamily="34"/>
                <a:cs typeface="Arial" pitchFamily="34"/>
              </a:rPr>
              <a:t>` </a:t>
            </a:r>
            <a:r>
              <a:rPr lang="cs-CZ" sz="2400" dirty="0" err="1">
                <a:latin typeface="Arial" pitchFamily="34"/>
                <a:cs typeface="Arial" pitchFamily="34"/>
              </a:rPr>
              <a:t>was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the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query</a:t>
            </a:r>
            <a:r>
              <a:rPr lang="cs-CZ" sz="2400" dirty="0">
                <a:latin typeface="Arial" pitchFamily="34"/>
                <a:cs typeface="Arial" pitchFamily="34"/>
              </a:rPr>
              <a:t>):</a:t>
            </a:r>
          </a:p>
          <a:p>
            <a:pPr lvl="1">
              <a:buSzPct val="100000"/>
            </a:pPr>
            <a:r>
              <a:rPr lang="cs-CZ" sz="2000" dirty="0">
                <a:latin typeface="Arial" pitchFamily="34"/>
                <a:cs typeface="Arial" pitchFamily="34"/>
              </a:rPr>
              <a:t>[/</a:t>
            </a:r>
            <a:r>
              <a:rPr lang="cs-CZ" sz="2000" dirty="0" err="1">
                <a:latin typeface="Arial" pitchFamily="34"/>
                <a:cs typeface="Arial" pitchFamily="34"/>
              </a:rPr>
              <a:t>abs</a:t>
            </a:r>
            <a:r>
              <a:rPr lang="cs-CZ" sz="2000" dirty="0">
                <a:latin typeface="Arial" pitchFamily="34"/>
                <a:cs typeface="Arial" pitchFamily="34"/>
              </a:rPr>
              <a:t>/</a:t>
            </a:r>
            <a:r>
              <a:rPr lang="cs-CZ" sz="2000" dirty="0" err="1">
                <a:latin typeface="Arial" pitchFamily="34"/>
                <a:cs typeface="Arial" pitchFamily="34"/>
              </a:rPr>
              <a:t>path</a:t>
            </a:r>
            <a:r>
              <a:rPr lang="cs-CZ" sz="2000" dirty="0">
                <a:latin typeface="Arial" pitchFamily="34"/>
                <a:cs typeface="Arial" pitchFamily="34"/>
              </a:rPr>
              <a:t>/to/file.txt] Hello </a:t>
            </a:r>
            <a:r>
              <a:rPr lang="cs-CZ" sz="2000" dirty="0" err="1">
                <a:latin typeface="Arial" pitchFamily="34"/>
                <a:cs typeface="Arial" pitchFamily="34"/>
              </a:rPr>
              <a:t>world</a:t>
            </a:r>
            <a:r>
              <a:rPr lang="cs-CZ" sz="2000" dirty="0">
                <a:latin typeface="Arial" pitchFamily="34"/>
                <a:cs typeface="Arial" pitchFamily="34"/>
              </a:rPr>
              <a:t>!</a:t>
            </a:r>
          </a:p>
          <a:p>
            <a:pPr lvl="1">
              <a:buSzPct val="100000"/>
            </a:pPr>
            <a:r>
              <a:rPr lang="cs-CZ" sz="2000" dirty="0">
                <a:latin typeface="Arial" pitchFamily="34"/>
                <a:cs typeface="Arial" pitchFamily="34"/>
              </a:rPr>
              <a:t>On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last line, </a:t>
            </a:r>
            <a:r>
              <a:rPr lang="cs-CZ" sz="2000" dirty="0" err="1">
                <a:latin typeface="Arial" pitchFamily="34"/>
                <a:cs typeface="Arial" pitchFamily="34"/>
              </a:rPr>
              <a:t>there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will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be</a:t>
            </a:r>
            <a:r>
              <a:rPr lang="cs-CZ" sz="2000" dirty="0">
                <a:latin typeface="Arial" pitchFamily="34"/>
                <a:cs typeface="Arial" pitchFamily="34"/>
              </a:rPr>
              <a:t> a </a:t>
            </a:r>
            <a:r>
              <a:rPr lang="cs-CZ" sz="2000" dirty="0" err="1">
                <a:latin typeface="Arial" pitchFamily="34"/>
                <a:cs typeface="Arial" pitchFamily="34"/>
              </a:rPr>
              <a:t>number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of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milliseconds</a:t>
            </a:r>
            <a:r>
              <a:rPr lang="cs-CZ" sz="2000" dirty="0">
                <a:latin typeface="Arial" pitchFamily="34"/>
                <a:cs typeface="Arial" pitchFamily="34"/>
              </a:rPr>
              <a:t> (as </a:t>
            </a:r>
            <a:r>
              <a:rPr lang="cs-CZ" sz="2000" dirty="0" err="1">
                <a:latin typeface="Arial" pitchFamily="34"/>
                <a:cs typeface="Arial" pitchFamily="34"/>
              </a:rPr>
              <a:t>integer</a:t>
            </a:r>
            <a:r>
              <a:rPr lang="cs-CZ" sz="2000" dirty="0">
                <a:latin typeface="Arial" pitchFamily="34"/>
                <a:cs typeface="Arial" pitchFamily="34"/>
              </a:rPr>
              <a:t>, no </a:t>
            </a:r>
            <a:r>
              <a:rPr lang="cs-CZ" sz="2000" dirty="0" err="1">
                <a:latin typeface="Arial" pitchFamily="34"/>
                <a:cs typeface="Arial" pitchFamily="34"/>
              </a:rPr>
              <a:t>floating</a:t>
            </a:r>
            <a:r>
              <a:rPr lang="cs-CZ" sz="2000" dirty="0">
                <a:latin typeface="Arial" pitchFamily="34"/>
                <a:cs typeface="Arial" pitchFamily="34"/>
              </a:rPr>
              <a:t> point) </a:t>
            </a:r>
            <a:r>
              <a:rPr lang="cs-CZ" sz="2000" dirty="0" err="1">
                <a:latin typeface="Arial" pitchFamily="34"/>
                <a:cs typeface="Arial" pitchFamily="34"/>
              </a:rPr>
              <a:t>it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took</a:t>
            </a:r>
            <a:r>
              <a:rPr lang="cs-CZ" sz="2000" dirty="0">
                <a:latin typeface="Arial" pitchFamily="34"/>
                <a:cs typeface="Arial" pitchFamily="34"/>
              </a:rPr>
              <a:t> to run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search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</a:p>
          <a:p>
            <a:pPr>
              <a:buSzPct val="100000"/>
            </a:pPr>
            <a:r>
              <a:rPr lang="cs-CZ" sz="2400" dirty="0" err="1">
                <a:latin typeface="Arial" pitchFamily="34"/>
                <a:cs typeface="Arial" pitchFamily="34"/>
              </a:rPr>
              <a:t>We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will</a:t>
            </a:r>
            <a:r>
              <a:rPr lang="cs-CZ" sz="2400" dirty="0">
                <a:latin typeface="Arial" pitchFamily="34"/>
                <a:cs typeface="Arial" pitchFamily="34"/>
              </a:rPr>
              <a:t> call </a:t>
            </a:r>
            <a:r>
              <a:rPr lang="cs-CZ" sz="2400" dirty="0" err="1">
                <a:latin typeface="Arial" pitchFamily="34"/>
                <a:cs typeface="Arial" pitchFamily="34"/>
              </a:rPr>
              <a:t>it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like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latin typeface="Arial" pitchFamily="34"/>
                <a:cs typeface="Arial" pitchFamily="34"/>
              </a:rPr>
              <a:t>this</a:t>
            </a:r>
            <a:r>
              <a:rPr lang="cs-CZ" sz="2400" dirty="0">
                <a:latin typeface="Arial" pitchFamily="34"/>
                <a:cs typeface="Arial" pitchFamily="34"/>
              </a:rPr>
              <a:t> </a:t>
            </a:r>
          </a:p>
          <a:p>
            <a:pPr lvl="1">
              <a:buSzPct val="100000"/>
            </a:pPr>
            <a:r>
              <a:rPr lang="en-US" sz="2000">
                <a:latin typeface="Consolas" panose="020B0609020204030204" pitchFamily="49" charset="0"/>
                <a:cs typeface="Arial" pitchFamily="34"/>
              </a:rPr>
              <a:t>lab</a:t>
            </a:r>
            <a:r>
              <a:rPr lang="en-US" sz="2000" dirty="0">
                <a:latin typeface="Consolas" panose="020B0609020204030204" pitchFamily="49" charset="0"/>
                <a:cs typeface="Arial" pitchFamily="34"/>
              </a:rPr>
              <a:t>_08</a:t>
            </a:r>
            <a:r>
              <a:rPr lang="cs-CZ" sz="2000" dirty="0">
                <a:latin typeface="Consolas" panose="020B0609020204030204" pitchFamily="49" charset="0"/>
                <a:cs typeface="Arial" pitchFamily="34"/>
              </a:rPr>
              <a:t> </a:t>
            </a:r>
            <a:r>
              <a:rPr lang="cs-CZ" sz="2000" dirty="0" err="1">
                <a:latin typeface="Consolas" panose="020B0609020204030204" pitchFamily="49" charset="0"/>
                <a:cs typeface="Arial" pitchFamily="34"/>
              </a:rPr>
              <a:t>world</a:t>
            </a:r>
            <a:r>
              <a:rPr lang="cs-CZ" sz="2000" dirty="0">
                <a:latin typeface="Consolas" panose="020B0609020204030204" pitchFamily="49" charset="0"/>
                <a:cs typeface="Arial" pitchFamily="34"/>
              </a:rPr>
              <a:t> ./</a:t>
            </a:r>
            <a:r>
              <a:rPr lang="cs-CZ" sz="2000" dirty="0" err="1">
                <a:latin typeface="Consolas" panose="020B0609020204030204" pitchFamily="49" charset="0"/>
                <a:cs typeface="Arial" pitchFamily="34"/>
              </a:rPr>
              <a:t>dir</a:t>
            </a:r>
            <a:r>
              <a:rPr lang="cs-CZ" sz="2000" dirty="0">
                <a:latin typeface="Consolas" panose="020B0609020204030204" pitchFamily="49" charset="0"/>
                <a:cs typeface="Arial" pitchFamily="34"/>
              </a:rPr>
              <a:t>/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W</a:t>
            </a:r>
            <a:r>
              <a:rPr lang="cs-CZ" sz="2000" dirty="0" err="1">
                <a:latin typeface="Arial" pitchFamily="34"/>
                <a:cs typeface="Arial" pitchFamily="34"/>
              </a:rPr>
              <a:t>ill</a:t>
            </a:r>
            <a:r>
              <a:rPr lang="cs-CZ" sz="2000" dirty="0">
                <a:latin typeface="Arial" pitchFamily="34"/>
                <a:cs typeface="Arial" pitchFamily="34"/>
              </a:rPr>
              <a:t> traverse </a:t>
            </a:r>
            <a:r>
              <a:rPr lang="cs-CZ" sz="2000" dirty="0" err="1">
                <a:latin typeface="Arial" pitchFamily="34"/>
                <a:cs typeface="Arial" pitchFamily="34"/>
              </a:rPr>
              <a:t>all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files</a:t>
            </a:r>
            <a:r>
              <a:rPr lang="cs-CZ" sz="2000" dirty="0">
                <a:latin typeface="Arial" pitchFamily="34"/>
                <a:cs typeface="Arial" pitchFamily="34"/>
              </a:rPr>
              <a:t> in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en-US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>
                <a:latin typeface="Arial" pitchFamily="34"/>
                <a:cs typeface="Arial" pitchFamily="34"/>
              </a:rPr>
              <a:t>./</a:t>
            </a:r>
            <a:r>
              <a:rPr lang="cs-CZ" sz="2000" dirty="0" err="1">
                <a:latin typeface="Arial" pitchFamily="34"/>
                <a:cs typeface="Arial" pitchFamily="34"/>
              </a:rPr>
              <a:t>dir</a:t>
            </a:r>
            <a:r>
              <a:rPr lang="cs-CZ" sz="2000" dirty="0">
                <a:latin typeface="Arial" pitchFamily="34"/>
                <a:cs typeface="Arial" pitchFamily="34"/>
              </a:rPr>
              <a:t>/ as </a:t>
            </a:r>
            <a:r>
              <a:rPr lang="cs-CZ" sz="2000" dirty="0" err="1">
                <a:latin typeface="Arial" pitchFamily="34"/>
                <a:cs typeface="Arial" pitchFamily="34"/>
              </a:rPr>
              <a:t>well</a:t>
            </a:r>
            <a:r>
              <a:rPr lang="cs-CZ" sz="2000" dirty="0">
                <a:latin typeface="Arial" pitchFamily="34"/>
                <a:cs typeface="Arial" pitchFamily="34"/>
              </a:rPr>
              <a:t> as </a:t>
            </a:r>
            <a:r>
              <a:rPr lang="cs-CZ" sz="2000" dirty="0" err="1">
                <a:latin typeface="Arial" pitchFamily="34"/>
                <a:cs typeface="Arial" pitchFamily="34"/>
              </a:rPr>
              <a:t>all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subsequent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directories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</a:p>
          <a:p>
            <a:pPr lvl="1"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D</a:t>
            </a:r>
            <a:r>
              <a:rPr lang="cs-CZ" sz="2000" dirty="0">
                <a:latin typeface="Arial" pitchFamily="34"/>
                <a:cs typeface="Arial" pitchFamily="34"/>
              </a:rPr>
              <a:t>o not </a:t>
            </a:r>
            <a:r>
              <a:rPr lang="cs-CZ" sz="2000" dirty="0" err="1">
                <a:latin typeface="Arial" pitchFamily="34"/>
                <a:cs typeface="Arial" pitchFamily="34"/>
              </a:rPr>
              <a:t>follow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symlinks</a:t>
            </a:r>
            <a:endParaRPr lang="en-GB" sz="2000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96918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Example inputs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000" dirty="0">
                <a:latin typeface="Arial" pitchFamily="34"/>
                <a:cs typeface="Arial" pitchFamily="34"/>
              </a:rPr>
              <a:t>For `tests/test1/` in the public repo:</a:t>
            </a:r>
          </a:p>
          <a:p>
            <a:pPr lvl="1">
              <a:buSzPct val="100000"/>
            </a:pPr>
            <a:r>
              <a:rPr lang="en-GB" sz="1600" dirty="0">
                <a:latin typeface="Arial" pitchFamily="34"/>
                <a:cs typeface="Arial" pitchFamily="34"/>
              </a:rPr>
              <a:t>https://gitlab.mff.cuni.cz/teaching/nprg041/mejzlik/labs-cpp-pub/-/tree/master/lab_08/tests/test1</a:t>
            </a:r>
          </a:p>
          <a:p>
            <a:pPr lvl="1">
              <a:buSzPct val="100000"/>
            </a:pPr>
            <a:r>
              <a:rPr lang="en-GB" sz="1600" dirty="0">
                <a:latin typeface="Arial" pitchFamily="34"/>
                <a:cs typeface="Arial" pitchFamily="34"/>
              </a:rPr>
              <a:t>input: </a:t>
            </a:r>
            <a:r>
              <a:rPr lang="en-US" sz="1600" dirty="0">
                <a:latin typeface="Consolas" panose="020B0609020204030204" pitchFamily="49" charset="0"/>
                <a:cs typeface="Arial" pitchFamily="34"/>
              </a:rPr>
              <a:t>lab_08 </a:t>
            </a:r>
            <a:r>
              <a:rPr lang="en-US" sz="1600" dirty="0" err="1">
                <a:latin typeface="Consolas" panose="020B0609020204030204" pitchFamily="49" charset="0"/>
                <a:cs typeface="Arial" pitchFamily="34"/>
              </a:rPr>
              <a:t>brambory</a:t>
            </a:r>
            <a:r>
              <a:rPr lang="en-US" sz="1600" dirty="0">
                <a:latin typeface="Consolas" panose="020B0609020204030204" pitchFamily="49" charset="0"/>
                <a:cs typeface="Arial" pitchFamily="34"/>
              </a:rPr>
              <a:t> ./tests/test1/</a:t>
            </a:r>
            <a:endParaRPr lang="en-US" sz="16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en-GB" sz="16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en-GB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GB" sz="2000" dirty="0">
                <a:latin typeface="Arial" pitchFamily="34"/>
                <a:cs typeface="Arial" pitchFamily="34"/>
              </a:rPr>
              <a:t>On my computer, I'd get this:</a:t>
            </a:r>
          </a:p>
          <a:p>
            <a:pPr lvl="1">
              <a:buSzPct val="100000"/>
            </a:pPr>
            <a:r>
              <a:rPr lang="en-GB" sz="1600" dirty="0">
                <a:latin typeface="Arial" pitchFamily="34"/>
                <a:cs typeface="Arial" pitchFamily="34"/>
              </a:rPr>
              <a:t>You should get different absolute paths to the files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FF18F-FE3C-492E-4E0F-7B996F968F53}"/>
              </a:ext>
            </a:extLst>
          </p:cNvPr>
          <p:cNvSpPr txBox="1"/>
          <p:nvPr/>
        </p:nvSpPr>
        <p:spPr>
          <a:xfrm>
            <a:off x="371469" y="3231865"/>
            <a:ext cx="9799441" cy="95410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[C:\Users\frank\source\repos\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cpp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-labs\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cpp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-labs\lab_08\tests\test1\a.txt]  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Ahoj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brambory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!</a:t>
            </a:r>
          </a:p>
          <a:p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[C:\Users\frank\source\repos\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cpp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-labs\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cpp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-labs\lab_08\tests\test1\dir2\b.txt]  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Ahoj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brambory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!</a:t>
            </a:r>
          </a:p>
          <a:p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[C:\Users\frank\source\repos\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cpp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-labs\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cpp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-labs\lab_08\tests\test1\dir2\c.txt]  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Ahoj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400" b="0" dirty="0" err="1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brambory</a:t>
            </a:r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!</a:t>
            </a:r>
          </a:p>
          <a:p>
            <a:r>
              <a:rPr lang="en-GB" sz="1400" b="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7172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7E14-F2DE-A48D-B6AE-F77F8C6CBB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47528"/>
            <a:ext cx="9144000" cy="2387598"/>
          </a:xfrm>
        </p:spPr>
        <p:txBody>
          <a:bodyPr/>
          <a:lstStyle/>
          <a:p>
            <a:pPr lvl="0"/>
            <a:r>
              <a:rPr lang="en-US" sz="4000" dirty="0"/>
              <a:t>Wrapping it up…</a:t>
            </a:r>
          </a:p>
        </p:txBody>
      </p:sp>
    </p:spTree>
    <p:extLst>
      <p:ext uri="{BB962C8B-B14F-4D97-AF65-F5344CB8AC3E}">
        <p14:creationId xmlns:p14="http://schemas.microsoft.com/office/powerpoint/2010/main" val="3145793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</a:t>
            </a:r>
            <a:r>
              <a:rPr lang="cs-CZ" dirty="0"/>
              <a:t>8</a:t>
            </a:r>
            <a:r>
              <a:rPr lang="en-GB" dirty="0"/>
              <a:t> wrap 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You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should</a:t>
            </a:r>
            <a:r>
              <a:rPr lang="cs-CZ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know</a:t>
            </a:r>
            <a:endParaRPr lang="cs-CZ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Next lab:</a:t>
            </a: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Lambdas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functors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overloading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Your tasks until the next lab: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(24h before, so I can give feedback).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Just a directory lab_0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with one CPP file will do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5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&lt;</a:t>
            </a:r>
            <a:r>
              <a:rPr lang="cs-CZ" dirty="0" err="1"/>
              <a:t>algorithm</a:t>
            </a:r>
            <a:r>
              <a:rPr lang="cs-CZ" dirty="0"/>
              <a:t>&gt;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US" sz="2200" dirty="0">
                <a:latin typeface="Arial" pitchFamily="34"/>
                <a:cs typeface="Arial" pitchFamily="34"/>
              </a:rPr>
              <a:t>Permutations</a:t>
            </a:r>
          </a:p>
          <a:p>
            <a:pPr lvl="1">
              <a:buSzPct val="100000"/>
            </a:pPr>
            <a:r>
              <a:rPr lang="en-US" sz="1800" dirty="0">
                <a:latin typeface="Arial" pitchFamily="34"/>
                <a:cs typeface="Arial" pitchFamily="34"/>
              </a:rPr>
              <a:t>Playing with the order of elements inside some range</a:t>
            </a:r>
          </a:p>
          <a:p>
            <a:pPr>
              <a:buSzPct val="100000"/>
            </a:pPr>
            <a:r>
              <a:rPr lang="en-US" sz="2200" dirty="0">
                <a:latin typeface="Arial" pitchFamily="34"/>
                <a:cs typeface="Arial" pitchFamily="34"/>
              </a:rPr>
              <a:t>Queries</a:t>
            </a:r>
          </a:p>
          <a:p>
            <a:pPr lvl="1">
              <a:buSzPct val="100000"/>
            </a:pPr>
            <a:r>
              <a:rPr lang="en-US" sz="1800" dirty="0">
                <a:latin typeface="Arial" pitchFamily="34"/>
                <a:cs typeface="Arial" pitchFamily="34"/>
              </a:rPr>
              <a:t>Do not mutate the source ranges</a:t>
            </a:r>
          </a:p>
          <a:p>
            <a:pPr lvl="1">
              <a:buSzPct val="100000"/>
            </a:pPr>
            <a:r>
              <a:rPr lang="en-US" sz="1800" dirty="0">
                <a:latin typeface="Arial" pitchFamily="34"/>
                <a:cs typeface="Arial" pitchFamily="34"/>
              </a:rPr>
              <a:t>Just retrieve/compute/aggregate some information about the range</a:t>
            </a:r>
          </a:p>
          <a:p>
            <a:pPr>
              <a:buSzPct val="100000"/>
            </a:pPr>
            <a:r>
              <a:rPr lang="en-US" sz="2200" dirty="0">
                <a:latin typeface="Arial" pitchFamily="34"/>
                <a:cs typeface="Arial" pitchFamily="34"/>
              </a:rPr>
              <a:t>Set algorithms</a:t>
            </a:r>
          </a:p>
          <a:p>
            <a:pPr lvl="1">
              <a:buSzPct val="100000"/>
            </a:pPr>
            <a:r>
              <a:rPr lang="en-US" sz="1800" dirty="0">
                <a:latin typeface="Arial" pitchFamily="34"/>
                <a:cs typeface="Arial" pitchFamily="34"/>
              </a:rPr>
              <a:t>on any sorted range</a:t>
            </a:r>
          </a:p>
          <a:p>
            <a:pPr>
              <a:buSzPct val="100000"/>
            </a:pPr>
            <a:r>
              <a:rPr lang="en-US" sz="2200" dirty="0">
                <a:latin typeface="Arial" pitchFamily="34"/>
                <a:cs typeface="Arial" pitchFamily="34"/>
              </a:rPr>
              <a:t>Element movers</a:t>
            </a:r>
          </a:p>
          <a:p>
            <a:pPr lvl="1">
              <a:buSzPct val="100000"/>
            </a:pPr>
            <a:r>
              <a:rPr lang="en-US" sz="1800" dirty="0">
                <a:latin typeface="Arial" pitchFamily="34"/>
                <a:cs typeface="Arial" pitchFamily="34"/>
              </a:rPr>
              <a:t>copy, move</a:t>
            </a:r>
          </a:p>
          <a:p>
            <a:pPr>
              <a:buSzPct val="100000"/>
            </a:pPr>
            <a:r>
              <a:rPr lang="en-US" sz="2200" dirty="0">
                <a:latin typeface="Arial" pitchFamily="34"/>
                <a:cs typeface="Arial" pitchFamily="34"/>
              </a:rPr>
              <a:t>Value modifiers</a:t>
            </a:r>
          </a:p>
          <a:p>
            <a:pPr lvl="1">
              <a:buSzPct val="100000"/>
            </a:pPr>
            <a:r>
              <a:rPr lang="en-US" sz="1800" dirty="0">
                <a:latin typeface="Arial" pitchFamily="34"/>
                <a:cs typeface="Arial" pitchFamily="34"/>
              </a:rPr>
              <a:t>Modify the values in ranges</a:t>
            </a:r>
          </a:p>
          <a:p>
            <a:pPr>
              <a:buSzPct val="100000"/>
            </a:pPr>
            <a:r>
              <a:rPr lang="en-US" sz="2200" dirty="0">
                <a:latin typeface="Arial" pitchFamily="34"/>
                <a:cs typeface="Arial" pitchFamily="34"/>
              </a:rPr>
              <a:t>Structure changers</a:t>
            </a:r>
          </a:p>
          <a:p>
            <a:pPr lvl="1">
              <a:buSzPct val="100000"/>
            </a:pPr>
            <a:r>
              <a:rPr lang="en-US" sz="1800" dirty="0">
                <a:latin typeface="Arial" pitchFamily="34"/>
                <a:cs typeface="Arial" pitchFamily="34"/>
              </a:rPr>
              <a:t>Remove certain elements from the range</a:t>
            </a:r>
          </a:p>
          <a:p>
            <a:pPr>
              <a:buSzPct val="100000"/>
            </a:pPr>
            <a:r>
              <a:rPr lang="en-US" sz="2200" dirty="0">
                <a:latin typeface="Arial" pitchFamily="34"/>
                <a:cs typeface="Arial" pitchFamily="34"/>
              </a:rPr>
              <a:t>std::transform and std::</a:t>
            </a:r>
            <a:r>
              <a:rPr lang="en-US" sz="2200" dirty="0" err="1">
                <a:latin typeface="Arial" pitchFamily="34"/>
                <a:cs typeface="Arial" pitchFamily="34"/>
              </a:rPr>
              <a:t>for_each</a:t>
            </a:r>
            <a:endParaRPr lang="en-US" sz="22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US" sz="22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en-US" sz="18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en-US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en-US" sz="2400" dirty="0"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8C0C50-0A7D-2515-1822-83790DCBA7EC}"/>
              </a:ext>
            </a:extLst>
          </p:cNvPr>
          <p:cNvSpPr/>
          <p:nvPr/>
        </p:nvSpPr>
        <p:spPr>
          <a:xfrm>
            <a:off x="7053944" y="906463"/>
            <a:ext cx="4374702" cy="117565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  <a:buFont typeface="Arial" pitchFamily="34"/>
            </a:pPr>
            <a:r>
              <a:rPr lang="cs-CZ" b="1" dirty="0" err="1">
                <a:latin typeface="Arial" pitchFamily="34"/>
                <a:cs typeface="Arial" pitchFamily="34"/>
              </a:rPr>
              <a:t>range</a:t>
            </a:r>
            <a:r>
              <a:rPr lang="cs-CZ" b="1" dirty="0">
                <a:latin typeface="Arial" pitchFamily="34"/>
                <a:cs typeface="Arial" pitchFamily="34"/>
              </a:rPr>
              <a:t> ~ </a:t>
            </a:r>
            <a:r>
              <a:rPr lang="cs-CZ" b="1" dirty="0" err="1">
                <a:latin typeface="Arial" pitchFamily="34"/>
                <a:cs typeface="Arial" pitchFamily="34"/>
              </a:rPr>
              <a:t>anything</a:t>
            </a:r>
            <a:r>
              <a:rPr lang="cs-CZ" b="1" dirty="0">
                <a:latin typeface="Arial" pitchFamily="34"/>
                <a:cs typeface="Arial" pitchFamily="34"/>
              </a:rPr>
              <a:t> </a:t>
            </a:r>
            <a:r>
              <a:rPr lang="cs-CZ" b="1" dirty="0" err="1">
                <a:latin typeface="Arial" pitchFamily="34"/>
                <a:cs typeface="Arial" pitchFamily="34"/>
              </a:rPr>
              <a:t>you</a:t>
            </a:r>
            <a:r>
              <a:rPr lang="cs-CZ" b="1" dirty="0">
                <a:latin typeface="Arial" pitchFamily="34"/>
                <a:cs typeface="Arial" pitchFamily="34"/>
              </a:rPr>
              <a:t> </a:t>
            </a:r>
            <a:r>
              <a:rPr lang="cs-CZ" b="1" dirty="0" err="1">
                <a:latin typeface="Arial" pitchFamily="34"/>
                <a:cs typeface="Arial" pitchFamily="34"/>
              </a:rPr>
              <a:t>can</a:t>
            </a:r>
            <a:r>
              <a:rPr lang="cs-CZ" b="1" dirty="0">
                <a:latin typeface="Arial" pitchFamily="34"/>
                <a:cs typeface="Arial" pitchFamily="34"/>
              </a:rPr>
              <a:t> </a:t>
            </a:r>
            <a:r>
              <a:rPr lang="cs-CZ" b="1" dirty="0" err="1">
                <a:latin typeface="Arial" pitchFamily="34"/>
                <a:cs typeface="Arial" pitchFamily="34"/>
              </a:rPr>
              <a:t>iterate</a:t>
            </a:r>
            <a:r>
              <a:rPr lang="cs-CZ" b="1" dirty="0">
                <a:latin typeface="Arial" pitchFamily="34"/>
                <a:cs typeface="Arial" pitchFamily="34"/>
              </a:rPr>
              <a:t> </a:t>
            </a:r>
            <a:r>
              <a:rPr lang="cs-CZ" b="1" dirty="0" err="1">
                <a:latin typeface="Arial" pitchFamily="34"/>
                <a:cs typeface="Arial" pitchFamily="34"/>
              </a:rPr>
              <a:t>over</a:t>
            </a:r>
            <a:r>
              <a:rPr lang="cs-CZ" b="1" dirty="0">
                <a:latin typeface="Arial" pitchFamily="34"/>
                <a:cs typeface="Arial" pitchFamily="34"/>
              </a:rPr>
              <a:t> </a:t>
            </a:r>
          </a:p>
          <a:p>
            <a:pPr algn="ctr">
              <a:buSzPct val="100000"/>
              <a:buFont typeface="Arial" pitchFamily="34"/>
            </a:pPr>
            <a:r>
              <a:rPr lang="cs-CZ" dirty="0">
                <a:latin typeface="Arial" pitchFamily="34"/>
                <a:cs typeface="Arial" pitchFamily="34"/>
              </a:rPr>
              <a:t>(</a:t>
            </a:r>
            <a:r>
              <a:rPr lang="cs-CZ" dirty="0" err="1">
                <a:latin typeface="Arial" pitchFamily="34"/>
                <a:cs typeface="Arial" pitchFamily="34"/>
              </a:rPr>
              <a:t>e.g</a:t>
            </a:r>
            <a:r>
              <a:rPr lang="cs-CZ" dirty="0">
                <a:latin typeface="Arial" pitchFamily="34"/>
                <a:cs typeface="Arial" pitchFamily="34"/>
              </a:rPr>
              <a:t>. a </a:t>
            </a:r>
            <a:r>
              <a:rPr lang="cs-CZ" dirty="0" err="1">
                <a:latin typeface="Arial" pitchFamily="34"/>
                <a:cs typeface="Arial" pitchFamily="34"/>
              </a:rPr>
              <a:t>container</a:t>
            </a:r>
            <a:r>
              <a:rPr lang="cs-CZ" dirty="0">
                <a:latin typeface="Arial" pitchFamily="34"/>
                <a:cs typeface="Arial" pitchFamily="34"/>
              </a:rPr>
              <a:t>, </a:t>
            </a:r>
            <a:r>
              <a:rPr lang="cs-CZ" dirty="0" err="1">
                <a:latin typeface="Arial" pitchFamily="34"/>
                <a:cs typeface="Arial" pitchFamily="34"/>
              </a:rPr>
              <a:t>range</a:t>
            </a:r>
            <a:r>
              <a:rPr lang="cs-CZ" dirty="0">
                <a:latin typeface="Arial" pitchFamily="34"/>
                <a:cs typeface="Arial" pitchFamily="34"/>
              </a:rPr>
              <a:t>, </a:t>
            </a:r>
            <a:r>
              <a:rPr lang="cs-CZ" dirty="0" err="1">
                <a:latin typeface="Arial" pitchFamily="34"/>
                <a:cs typeface="Arial" pitchFamily="34"/>
              </a:rPr>
              <a:t>initializer_list</a:t>
            </a:r>
            <a:r>
              <a:rPr lang="cs-CZ" dirty="0">
                <a:latin typeface="Arial" pitchFamily="34"/>
                <a:cs typeface="Arial" pitchFamily="34"/>
              </a:rPr>
              <a:t>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321263-AFC5-9F56-9149-8317D5F8ADCB}"/>
              </a:ext>
            </a:extLst>
          </p:cNvPr>
          <p:cNvSpPr/>
          <p:nvPr/>
        </p:nvSpPr>
        <p:spPr>
          <a:xfrm>
            <a:off x="5794814" y="162183"/>
            <a:ext cx="2947970" cy="32402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r>
              <a:rPr lang="cs-CZ" sz="1600" dirty="0">
                <a:latin typeface="Consolas" panose="020B0609020204030204" pitchFamily="49" charset="0"/>
                <a:cs typeface="Arial" pitchFamily="34"/>
              </a:rPr>
              <a:t>#include &lt;</a:t>
            </a:r>
            <a:r>
              <a:rPr lang="cs-CZ" sz="1600" dirty="0" err="1">
                <a:latin typeface="Consolas" panose="020B0609020204030204" pitchFamily="49" charset="0"/>
                <a:cs typeface="Arial" pitchFamily="34"/>
              </a:rPr>
              <a:t>algorithm</a:t>
            </a:r>
            <a:r>
              <a:rPr lang="cs-CZ" sz="1600" dirty="0">
                <a:latin typeface="Consolas" panose="020B0609020204030204" pitchFamily="49" charset="0"/>
                <a:cs typeface="Arial" pitchFamily="34"/>
              </a:rPr>
              <a:t>&gt;</a:t>
            </a:r>
            <a:endParaRPr lang="en-GB" sz="1600" dirty="0">
              <a:latin typeface="Consolas" panose="020B0609020204030204" pitchFamily="49" charset="0"/>
              <a:cs typeface="Arial" pitchFamily="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22DA5B-7B57-ADED-B9F4-2925AE50A05C}"/>
              </a:ext>
            </a:extLst>
          </p:cNvPr>
          <p:cNvSpPr/>
          <p:nvPr/>
        </p:nvSpPr>
        <p:spPr>
          <a:xfrm>
            <a:off x="6781430" y="6070027"/>
            <a:ext cx="4866074" cy="625790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https://en.cppreference.com/w/cpp/algorithm</a:t>
            </a:r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https://en.cppreference.com/w/cpp/algorithm/ranges</a:t>
            </a: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57331326-691A-E4AA-A1B1-D0EBF1B0D04E}"/>
              </a:ext>
            </a:extLst>
          </p:cNvPr>
          <p:cNvSpPr/>
          <p:nvPr/>
        </p:nvSpPr>
        <p:spPr>
          <a:xfrm>
            <a:off x="6992647" y="5920623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C624D8-6FE4-1BEB-F8AE-967712D9C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737" y="2740558"/>
            <a:ext cx="7944959" cy="1895740"/>
          </a:xfrm>
          <a:prstGeom prst="rect">
            <a:avLst/>
          </a:prstGeom>
        </p:spPr>
      </p:pic>
      <p:sp>
        <p:nvSpPr>
          <p:cNvPr id="13" name="Rounded Rectangular Callout 3">
            <a:extLst>
              <a:ext uri="{FF2B5EF4-FFF2-40B4-BE49-F238E27FC236}">
                <a16:creationId xmlns:a16="http://schemas.microsoft.com/office/drawing/2014/main" id="{011A292B-482E-9E72-937D-554B30A918BA}"/>
              </a:ext>
            </a:extLst>
          </p:cNvPr>
          <p:cNvSpPr/>
          <p:nvPr/>
        </p:nvSpPr>
        <p:spPr>
          <a:xfrm>
            <a:off x="9703128" y="4517630"/>
            <a:ext cx="1944376" cy="948850"/>
          </a:xfrm>
          <a:prstGeom prst="wedgeRoundRectCallout">
            <a:avLst>
              <a:gd name="adj1" fmla="val 4889"/>
              <a:gd name="adj2" fmla="val 145813"/>
              <a:gd name="adj3" fmla="val 16667"/>
            </a:avLst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C++20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flexibility to STD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92A51A2C-1B61-6E46-7033-8F4713CE22C8}"/>
              </a:ext>
            </a:extLst>
          </p:cNvPr>
          <p:cNvSpPr/>
          <p:nvPr/>
        </p:nvSpPr>
        <p:spPr>
          <a:xfrm>
            <a:off x="5394121" y="4827293"/>
            <a:ext cx="2938506" cy="948850"/>
          </a:xfrm>
          <a:prstGeom prst="wedgeRoundRectCallout">
            <a:avLst>
              <a:gd name="adj1" fmla="val -33957"/>
              <a:gd name="adj2" fmla="val -113794"/>
              <a:gd name="adj3" fmla="val 16667"/>
            </a:avLst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iterator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implicitly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convertible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58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ReCodex</a:t>
            </a:r>
            <a:r>
              <a:rPr lang="en-US" dirty="0"/>
              <a:t> assignment 3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This one will be used </a:t>
            </a:r>
            <a:r>
              <a:rPr lang="en-US" sz="24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as a basis for the extension for the mock term exam (18. 12. 2023)! 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The better you code the assignment, the easier will be for you to extend it!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You will get an email when the assignment is ready in </a:t>
            </a:r>
            <a:r>
              <a:rPr lang="en-US" sz="2400" dirty="0" err="1">
                <a:latin typeface="Arial" pitchFamily="34"/>
                <a:cs typeface="Arial" pitchFamily="34"/>
              </a:rPr>
              <a:t>ReCodex</a:t>
            </a:r>
            <a:r>
              <a:rPr lang="en-US" sz="2400" dirty="0">
                <a:latin typeface="Arial" pitchFamily="34"/>
                <a:cs typeface="Arial" pitchFamily="34"/>
              </a:rPr>
              <a:t>.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latin typeface="Arial" pitchFamily="34"/>
                <a:cs typeface="Arial" pitchFamily="34"/>
              </a:rPr>
              <a:t>It is a new assignment created by me, so there may be some technical issues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latin typeface="Arial" pitchFamily="34"/>
                <a:cs typeface="Arial" pitchFamily="34"/>
              </a:rPr>
              <a:t>Feel free to contact me if you encounter some!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aware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functions</a:t>
            </a:r>
            <a:r>
              <a:rPr lang="cs-CZ" dirty="0"/>
              <a:t> </a:t>
            </a:r>
            <a:r>
              <a:rPr lang="cs-CZ" dirty="0" err="1"/>
              <a:t>taking</a:t>
            </a:r>
            <a:r>
              <a:rPr lang="cs-CZ" dirty="0"/>
              <a:t> </a:t>
            </a:r>
            <a:r>
              <a:rPr lang="cs-CZ" dirty="0" err="1"/>
              <a:t>iterators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actual</a:t>
            </a:r>
            <a:r>
              <a:rPr lang="cs-CZ" dirty="0"/>
              <a:t> </a:t>
            </a:r>
            <a:r>
              <a:rPr lang="cs-CZ" dirty="0" err="1"/>
              <a:t>container</a:t>
            </a:r>
            <a:r>
              <a:rPr lang="cs-CZ" dirty="0"/>
              <a:t> </a:t>
            </a:r>
            <a:r>
              <a:rPr lang="cs-CZ" dirty="0" err="1"/>
              <a:t>size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Functions</a:t>
            </a:r>
            <a:r>
              <a:rPr lang="cs-CZ" sz="2000" dirty="0">
                <a:latin typeface="Arial" pitchFamily="34"/>
                <a:cs typeface="Arial" pitchFamily="34"/>
              </a:rPr>
              <a:t> in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algorithm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library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cannot</a:t>
            </a:r>
            <a:r>
              <a:rPr lang="cs-CZ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change</a:t>
            </a:r>
            <a:r>
              <a:rPr lang="cs-CZ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the</a:t>
            </a:r>
            <a:r>
              <a:rPr lang="cs-CZ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size</a:t>
            </a:r>
            <a:r>
              <a:rPr lang="cs-CZ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of</a:t>
            </a:r>
            <a:r>
              <a:rPr lang="cs-CZ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the</a:t>
            </a:r>
            <a:r>
              <a:rPr lang="cs-CZ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actual</a:t>
            </a:r>
            <a:r>
              <a:rPr lang="cs-CZ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underlying</a:t>
            </a:r>
            <a:r>
              <a:rPr lang="cs-CZ" sz="20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 </a:t>
            </a:r>
            <a:r>
              <a:rPr lang="cs-CZ" sz="2000" b="1" dirty="0" err="1">
                <a:solidFill>
                  <a:schemeClr val="accent2"/>
                </a:solidFill>
                <a:latin typeface="Arial" pitchFamily="34"/>
                <a:cs typeface="Arial" pitchFamily="34"/>
              </a:rPr>
              <a:t>structure</a:t>
            </a:r>
            <a:endParaRPr lang="cs-CZ" sz="2000" b="1" dirty="0">
              <a:solidFill>
                <a:schemeClr val="accent2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>
                <a:latin typeface="Arial" pitchFamily="34"/>
                <a:cs typeface="Arial" pitchFamily="34"/>
              </a:rPr>
              <a:t>They </a:t>
            </a:r>
            <a:r>
              <a:rPr lang="cs-CZ" sz="2000" dirty="0" err="1">
                <a:latin typeface="Arial" pitchFamily="34"/>
                <a:cs typeface="Arial" pitchFamily="34"/>
              </a:rPr>
              <a:t>can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only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work</a:t>
            </a:r>
            <a:r>
              <a:rPr lang="cs-CZ" sz="2000" dirty="0">
                <a:latin typeface="Arial" pitchFamily="34"/>
                <a:cs typeface="Arial" pitchFamily="34"/>
              </a:rPr>
              <a:t> on </a:t>
            </a:r>
            <a:r>
              <a:rPr lang="cs-CZ" sz="2000" dirty="0" err="1">
                <a:latin typeface="Arial" pitchFamily="34"/>
                <a:cs typeface="Arial" pitchFamily="34"/>
              </a:rPr>
              <a:t>the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range</a:t>
            </a:r>
            <a:r>
              <a:rPr lang="cs-CZ" sz="2000" dirty="0">
                <a:latin typeface="Arial" pitchFamily="34"/>
                <a:cs typeface="Arial" pitchFamily="34"/>
              </a:rPr>
              <a:t> </a:t>
            </a:r>
            <a:r>
              <a:rPr lang="cs-CZ" sz="2000" dirty="0" err="1">
                <a:latin typeface="Arial" pitchFamily="34"/>
                <a:cs typeface="Arial" pitchFamily="34"/>
              </a:rPr>
              <a:t>provided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Move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things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around</a:t>
            </a:r>
            <a:endParaRPr lang="cs-CZ" sz="18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Change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values</a:t>
            </a:r>
            <a:endParaRPr lang="cs-CZ" sz="18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Read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values</a:t>
            </a:r>
            <a:r>
              <a:rPr lang="cs-CZ" sz="1800" dirty="0">
                <a:latin typeface="Arial" pitchFamily="34"/>
                <a:cs typeface="Arial" pitchFamily="34"/>
              </a:rPr>
              <a:t> and </a:t>
            </a:r>
            <a:r>
              <a:rPr lang="cs-CZ" sz="1800" dirty="0" err="1">
                <a:latin typeface="Arial" pitchFamily="34"/>
                <a:cs typeface="Arial" pitchFamily="34"/>
              </a:rPr>
              <a:t>compute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things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from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it</a:t>
            </a:r>
            <a:endParaRPr lang="cs-CZ" sz="18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200" dirty="0" err="1">
                <a:latin typeface="Arial" pitchFamily="34"/>
                <a:cs typeface="Arial" pitchFamily="34"/>
              </a:rPr>
              <a:t>E.g</a:t>
            </a:r>
            <a:r>
              <a:rPr lang="cs-CZ" sz="2200" dirty="0">
                <a:latin typeface="Arial" pitchFamily="34"/>
                <a:cs typeface="Arial" pitchFamily="34"/>
              </a:rPr>
              <a:t>. </a:t>
            </a:r>
            <a:r>
              <a:rPr lang="cs-CZ" sz="2200" dirty="0" err="1">
                <a:latin typeface="Arial" pitchFamily="34"/>
                <a:cs typeface="Arial" pitchFamily="34"/>
              </a:rPr>
              <a:t>function</a:t>
            </a:r>
            <a:r>
              <a:rPr lang="cs-CZ" sz="2200" dirty="0">
                <a:latin typeface="Arial" pitchFamily="34"/>
                <a:cs typeface="Arial" pitchFamily="34"/>
              </a:rPr>
              <a:t> `</a:t>
            </a:r>
            <a:r>
              <a:rPr lang="cs-CZ" sz="2200" dirty="0" err="1">
                <a:latin typeface="Arial" pitchFamily="34"/>
                <a:cs typeface="Arial" pitchFamily="34"/>
              </a:rPr>
              <a:t>std</a:t>
            </a:r>
            <a:r>
              <a:rPr lang="cs-CZ" sz="2200" dirty="0">
                <a:latin typeface="Arial" pitchFamily="34"/>
                <a:cs typeface="Arial" pitchFamily="34"/>
              </a:rPr>
              <a:t>::</a:t>
            </a:r>
            <a:r>
              <a:rPr lang="cs-CZ" sz="2200" dirty="0" err="1">
                <a:latin typeface="Arial" pitchFamily="34"/>
                <a:cs typeface="Arial" pitchFamily="34"/>
              </a:rPr>
              <a:t>pop_heap</a:t>
            </a:r>
            <a:r>
              <a:rPr lang="cs-CZ" sz="2200" dirty="0">
                <a:latin typeface="Arial" pitchFamily="34"/>
                <a:cs typeface="Arial" pitchFamily="34"/>
              </a:rPr>
              <a:t>(</a:t>
            </a:r>
            <a:r>
              <a:rPr lang="cs-CZ" sz="2200" dirty="0" err="1">
                <a:latin typeface="Arial" pitchFamily="34"/>
                <a:cs typeface="Arial" pitchFamily="34"/>
              </a:rPr>
              <a:t>it_begin</a:t>
            </a:r>
            <a:r>
              <a:rPr lang="cs-CZ" sz="2200" dirty="0">
                <a:latin typeface="Arial" pitchFamily="34"/>
                <a:cs typeface="Arial" pitchFamily="34"/>
              </a:rPr>
              <a:t>, </a:t>
            </a:r>
            <a:r>
              <a:rPr lang="cs-CZ" sz="2200" dirty="0" err="1">
                <a:latin typeface="Arial" pitchFamily="34"/>
                <a:cs typeface="Arial" pitchFamily="34"/>
              </a:rPr>
              <a:t>it_end</a:t>
            </a:r>
            <a:r>
              <a:rPr lang="cs-CZ" sz="2200" dirty="0">
                <a:latin typeface="Arial" pitchFamily="34"/>
                <a:cs typeface="Arial" pitchFamily="34"/>
              </a:rPr>
              <a:t>);` </a:t>
            </a:r>
            <a:r>
              <a:rPr lang="cs-CZ" sz="2200" dirty="0" err="1">
                <a:latin typeface="Arial" pitchFamily="34"/>
                <a:cs typeface="Arial" pitchFamily="34"/>
              </a:rPr>
              <a:t>cannot</a:t>
            </a:r>
            <a:r>
              <a:rPr lang="cs-CZ" sz="2200" dirty="0">
                <a:latin typeface="Arial" pitchFamily="34"/>
                <a:cs typeface="Arial" pitchFamily="34"/>
              </a:rPr>
              <a:t> </a:t>
            </a:r>
            <a:r>
              <a:rPr lang="cs-CZ" sz="2200" dirty="0" err="1">
                <a:latin typeface="Arial" pitchFamily="34"/>
                <a:cs typeface="Arial" pitchFamily="34"/>
              </a:rPr>
              <a:t>change</a:t>
            </a:r>
            <a:r>
              <a:rPr lang="cs-CZ" sz="2200" dirty="0">
                <a:latin typeface="Arial" pitchFamily="34"/>
                <a:cs typeface="Arial" pitchFamily="34"/>
              </a:rPr>
              <a:t> </a:t>
            </a:r>
            <a:r>
              <a:rPr lang="cs-CZ" sz="2200" dirty="0" err="1">
                <a:latin typeface="Arial" pitchFamily="34"/>
                <a:cs typeface="Arial" pitchFamily="34"/>
              </a:rPr>
              <a:t>the</a:t>
            </a:r>
            <a:r>
              <a:rPr lang="cs-CZ" sz="2200" dirty="0">
                <a:latin typeface="Arial" pitchFamily="34"/>
                <a:cs typeface="Arial" pitchFamily="34"/>
              </a:rPr>
              <a:t> </a:t>
            </a:r>
            <a:r>
              <a:rPr lang="cs-CZ" sz="2200" dirty="0" err="1">
                <a:latin typeface="Arial" pitchFamily="34"/>
                <a:cs typeface="Arial" pitchFamily="34"/>
              </a:rPr>
              <a:t>size</a:t>
            </a:r>
            <a:r>
              <a:rPr lang="cs-CZ" sz="2200" dirty="0">
                <a:latin typeface="Arial" pitchFamily="34"/>
                <a:cs typeface="Arial" pitchFamily="34"/>
              </a:rPr>
              <a:t> </a:t>
            </a:r>
            <a:r>
              <a:rPr lang="cs-CZ" sz="2200" dirty="0" err="1">
                <a:latin typeface="Arial" pitchFamily="34"/>
                <a:cs typeface="Arial" pitchFamily="34"/>
              </a:rPr>
              <a:t>of</a:t>
            </a:r>
            <a:r>
              <a:rPr lang="cs-CZ" sz="2200" dirty="0">
                <a:latin typeface="Arial" pitchFamily="34"/>
                <a:cs typeface="Arial" pitchFamily="34"/>
              </a:rPr>
              <a:t> </a:t>
            </a:r>
            <a:r>
              <a:rPr lang="cs-CZ" sz="2200" dirty="0" err="1">
                <a:latin typeface="Arial" pitchFamily="34"/>
                <a:cs typeface="Arial" pitchFamily="34"/>
              </a:rPr>
              <a:t>the</a:t>
            </a:r>
            <a:r>
              <a:rPr lang="cs-CZ" sz="2200" dirty="0">
                <a:latin typeface="Arial" pitchFamily="34"/>
                <a:cs typeface="Arial" pitchFamily="34"/>
              </a:rPr>
              <a:t> </a:t>
            </a:r>
            <a:r>
              <a:rPr lang="cs-CZ" sz="2200" dirty="0" err="1">
                <a:latin typeface="Arial" pitchFamily="34"/>
                <a:cs typeface="Arial" pitchFamily="34"/>
              </a:rPr>
              <a:t>underlying</a:t>
            </a:r>
            <a:r>
              <a:rPr lang="cs-CZ" sz="2200" dirty="0">
                <a:latin typeface="Arial" pitchFamily="34"/>
                <a:cs typeface="Arial" pitchFamily="34"/>
              </a:rPr>
              <a:t> </a:t>
            </a:r>
            <a:r>
              <a:rPr lang="cs-CZ" sz="2200" dirty="0" err="1">
                <a:latin typeface="Arial" pitchFamily="34"/>
                <a:cs typeface="Arial" pitchFamily="34"/>
              </a:rPr>
              <a:t>structure</a:t>
            </a:r>
            <a:endParaRPr lang="cs-CZ" sz="22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800" dirty="0">
                <a:latin typeface="Arial" pitchFamily="34"/>
                <a:cs typeface="Arial" pitchFamily="34"/>
              </a:rPr>
              <a:t>It </a:t>
            </a:r>
            <a:r>
              <a:rPr lang="cs-CZ" sz="1800" dirty="0" err="1">
                <a:latin typeface="Arial" pitchFamily="34"/>
                <a:cs typeface="Arial" pitchFamily="34"/>
              </a:rPr>
              <a:t>will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leave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the</a:t>
            </a:r>
            <a:r>
              <a:rPr lang="cs-CZ" sz="1800" dirty="0">
                <a:latin typeface="Arial" pitchFamily="34"/>
                <a:cs typeface="Arial" pitchFamily="34"/>
              </a:rPr>
              <a:t> "</a:t>
            </a:r>
            <a:r>
              <a:rPr lang="cs-CZ" sz="1800" dirty="0" err="1">
                <a:latin typeface="Arial" pitchFamily="34"/>
                <a:cs typeface="Arial" pitchFamily="34"/>
              </a:rPr>
              <a:t>popped</a:t>
            </a:r>
            <a:r>
              <a:rPr lang="cs-CZ" sz="1800" dirty="0">
                <a:latin typeface="Arial" pitchFamily="34"/>
                <a:cs typeface="Arial" pitchFamily="34"/>
              </a:rPr>
              <a:t>" </a:t>
            </a:r>
            <a:r>
              <a:rPr lang="cs-CZ" sz="1800" dirty="0" err="1">
                <a:latin typeface="Arial" pitchFamily="34"/>
                <a:cs typeface="Arial" pitchFamily="34"/>
              </a:rPr>
              <a:t>value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at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the</a:t>
            </a:r>
            <a:r>
              <a:rPr lang="cs-CZ" sz="1800" dirty="0">
                <a:latin typeface="Arial" pitchFamily="34"/>
                <a:cs typeface="Arial" pitchFamily="34"/>
              </a:rPr>
              <a:t> end</a:t>
            </a:r>
          </a:p>
          <a:p>
            <a:pPr lvl="1"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You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will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need</a:t>
            </a:r>
            <a:r>
              <a:rPr lang="cs-CZ" sz="1800" dirty="0">
                <a:latin typeface="Arial" pitchFamily="34"/>
                <a:cs typeface="Arial" pitchFamily="34"/>
              </a:rPr>
              <a:t> to call </a:t>
            </a:r>
            <a:r>
              <a:rPr lang="cs-CZ" sz="1800" dirty="0" err="1">
                <a:latin typeface="Arial" pitchFamily="34"/>
                <a:cs typeface="Arial" pitchFamily="34"/>
              </a:rPr>
              <a:t>vec.pop_back</a:t>
            </a:r>
            <a:r>
              <a:rPr lang="cs-CZ" sz="1800" dirty="0">
                <a:latin typeface="Arial" pitchFamily="34"/>
                <a:cs typeface="Arial" pitchFamily="34"/>
              </a:rPr>
              <a:t>() </a:t>
            </a:r>
            <a:r>
              <a:rPr lang="cs-CZ" sz="1800" dirty="0" err="1">
                <a:latin typeface="Arial" pitchFamily="34"/>
                <a:cs typeface="Arial" pitchFamily="34"/>
              </a:rPr>
              <a:t>separately</a:t>
            </a:r>
            <a:endParaRPr lang="en-GB" sz="1800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300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Permutations</a:t>
            </a:r>
            <a:r>
              <a:rPr lang="cs-CZ" dirty="0"/>
              <a:t>: </a:t>
            </a:r>
            <a:r>
              <a:rPr lang="cs-CZ" dirty="0" err="1"/>
              <a:t>heaps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5582902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For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contiguous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memory</a:t>
            </a:r>
            <a:r>
              <a:rPr lang="cs-CZ" sz="1800" dirty="0">
                <a:latin typeface="Arial" pitchFamily="34"/>
                <a:cs typeface="Arial" pitchFamily="34"/>
              </a:rPr>
              <a:t> </a:t>
            </a:r>
            <a:r>
              <a:rPr lang="cs-CZ" sz="1800" dirty="0" err="1">
                <a:latin typeface="Arial" pitchFamily="34"/>
                <a:cs typeface="Arial" pitchFamily="34"/>
              </a:rPr>
              <a:t>ranges</a:t>
            </a: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std</a:t>
            </a:r>
            <a:r>
              <a:rPr lang="cs-CZ" sz="2000" dirty="0">
                <a:latin typeface="Arial" pitchFamily="34"/>
                <a:cs typeface="Arial" pitchFamily="34"/>
              </a:rPr>
              <a:t>::</a:t>
            </a:r>
            <a:r>
              <a:rPr lang="cs-CZ" sz="2000" dirty="0" err="1">
                <a:latin typeface="Arial" pitchFamily="34"/>
                <a:cs typeface="Arial" pitchFamily="34"/>
              </a:rPr>
              <a:t>make_heap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Creates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heap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structure</a:t>
            </a:r>
            <a:r>
              <a:rPr lang="cs-CZ" sz="1600" dirty="0">
                <a:latin typeface="Arial" pitchFamily="34"/>
                <a:cs typeface="Arial" pitchFamily="34"/>
              </a:rPr>
              <a:t> in-place in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vector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std</a:t>
            </a:r>
            <a:r>
              <a:rPr lang="cs-CZ" sz="2000" dirty="0">
                <a:latin typeface="Arial" pitchFamily="34"/>
                <a:cs typeface="Arial" pitchFamily="34"/>
              </a:rPr>
              <a:t>::</a:t>
            </a:r>
            <a:r>
              <a:rPr lang="cs-CZ" sz="2000" dirty="0" err="1">
                <a:latin typeface="Arial" pitchFamily="34"/>
                <a:cs typeface="Arial" pitchFamily="34"/>
              </a:rPr>
              <a:t>push_heap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Takes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last element and </a:t>
            </a:r>
            <a:r>
              <a:rPr lang="cs-CZ" sz="1600" dirty="0" err="1">
                <a:latin typeface="Arial" pitchFamily="34"/>
                <a:cs typeface="Arial" pitchFamily="34"/>
              </a:rPr>
              <a:t>inserts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it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into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heap</a:t>
            </a:r>
            <a:endParaRPr lang="cs-CZ" sz="16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20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2000" dirty="0" err="1">
                <a:latin typeface="Arial" pitchFamily="34"/>
                <a:cs typeface="Arial" pitchFamily="34"/>
              </a:rPr>
              <a:t>std</a:t>
            </a:r>
            <a:r>
              <a:rPr lang="cs-CZ" sz="2000" dirty="0">
                <a:latin typeface="Arial" pitchFamily="34"/>
                <a:cs typeface="Arial" pitchFamily="34"/>
              </a:rPr>
              <a:t>::</a:t>
            </a:r>
            <a:r>
              <a:rPr lang="cs-CZ" sz="2000" dirty="0" err="1">
                <a:latin typeface="Arial" pitchFamily="34"/>
                <a:cs typeface="Arial" pitchFamily="34"/>
              </a:rPr>
              <a:t>pop_heap</a:t>
            </a:r>
            <a:endParaRPr lang="cs-CZ" sz="20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600" dirty="0" err="1">
                <a:latin typeface="Arial" pitchFamily="34"/>
                <a:cs typeface="Arial" pitchFamily="34"/>
              </a:rPr>
              <a:t>Moves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first</a:t>
            </a:r>
            <a:r>
              <a:rPr lang="cs-CZ" sz="1600" dirty="0">
                <a:latin typeface="Arial" pitchFamily="34"/>
                <a:cs typeface="Arial" pitchFamily="34"/>
              </a:rPr>
              <a:t> element to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back</a:t>
            </a:r>
            <a:r>
              <a:rPr lang="cs-CZ" sz="1600" dirty="0">
                <a:latin typeface="Arial" pitchFamily="34"/>
                <a:cs typeface="Arial" pitchFamily="34"/>
              </a:rPr>
              <a:t>, and </a:t>
            </a:r>
            <a:r>
              <a:rPr lang="cs-CZ" sz="1600" dirty="0" err="1">
                <a:latin typeface="Arial" pitchFamily="34"/>
                <a:cs typeface="Arial" pitchFamily="34"/>
              </a:rPr>
              <a:t>creates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heap</a:t>
            </a:r>
            <a:r>
              <a:rPr lang="cs-CZ" sz="1600" dirty="0">
                <a:latin typeface="Arial" pitchFamily="34"/>
                <a:cs typeface="Arial" pitchFamily="34"/>
              </a:rPr>
              <a:t> on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range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without</a:t>
            </a:r>
            <a:r>
              <a:rPr lang="cs-CZ" sz="1600" dirty="0">
                <a:latin typeface="Arial" pitchFamily="34"/>
                <a:cs typeface="Arial" pitchFamily="34"/>
              </a:rPr>
              <a:t> </a:t>
            </a:r>
            <a:r>
              <a:rPr lang="cs-CZ" sz="1600" dirty="0" err="1">
                <a:latin typeface="Arial" pitchFamily="34"/>
                <a:cs typeface="Arial" pitchFamily="34"/>
              </a:rPr>
              <a:t>the</a:t>
            </a:r>
            <a:r>
              <a:rPr lang="cs-CZ" sz="1600" dirty="0">
                <a:latin typeface="Arial" pitchFamily="34"/>
                <a:cs typeface="Arial" pitchFamily="34"/>
              </a:rPr>
              <a:t> last element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B8FFCF-36F0-C3D8-16E5-FAAFF811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459" y="240468"/>
            <a:ext cx="5162667" cy="2125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7F15DC-C1DB-E0C6-629C-D9C9BF8B0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2623852"/>
            <a:ext cx="5639587" cy="1609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15C8AB-1C47-9909-5129-1630F021C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692" y="4621077"/>
            <a:ext cx="5162668" cy="153578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DED071B-248A-6398-8F8D-427A7E079802}"/>
              </a:ext>
            </a:extLst>
          </p:cNvPr>
          <p:cNvGrpSpPr/>
          <p:nvPr/>
        </p:nvGrpSpPr>
        <p:grpSpPr>
          <a:xfrm>
            <a:off x="7454792" y="4346302"/>
            <a:ext cx="2810880" cy="785520"/>
            <a:chOff x="7454792" y="4346302"/>
            <a:chExt cx="2810880" cy="78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890F80-7CD4-C76E-D742-AB9F1EF919B4}"/>
                    </a:ext>
                  </a:extLst>
                </p14:cNvPr>
                <p14:cNvContentPartPr/>
                <p14:nvPr/>
              </p14:nvContentPartPr>
              <p14:xfrm>
                <a:off x="7454792" y="488882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890F80-7CD4-C76E-D742-AB9F1EF919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46152" y="48801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DE6A51-F89B-2D0C-A457-4F955E8D6A7F}"/>
                    </a:ext>
                  </a:extLst>
                </p14:cNvPr>
                <p14:cNvContentPartPr/>
                <p14:nvPr/>
              </p14:nvContentPartPr>
              <p14:xfrm>
                <a:off x="7501232" y="4888822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DE6A51-F89B-2D0C-A457-4F955E8D6A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92592" y="48801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4A6EFE-C7D6-E9CB-A536-637119EE8F1C}"/>
                    </a:ext>
                  </a:extLst>
                </p14:cNvPr>
                <p14:cNvContentPartPr/>
                <p14:nvPr/>
              </p14:nvContentPartPr>
              <p14:xfrm>
                <a:off x="7585472" y="487010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4A6EFE-C7D6-E9CB-A536-637119EE8F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76472" y="48614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E06AAC-F559-9B3E-CD0F-A9C97690B5B3}"/>
                    </a:ext>
                  </a:extLst>
                </p14:cNvPr>
                <p14:cNvContentPartPr/>
                <p14:nvPr/>
              </p14:nvContentPartPr>
              <p14:xfrm>
                <a:off x="7641272" y="4855342"/>
                <a:ext cx="19800" cy="6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E06AAC-F559-9B3E-CD0F-A9C97690B5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32632" y="4846342"/>
                  <a:ext cx="37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6B6776-AD03-B7A5-386F-463ED3A576C0}"/>
                    </a:ext>
                  </a:extLst>
                </p14:cNvPr>
                <p14:cNvContentPartPr/>
                <p14:nvPr/>
              </p14:nvContentPartPr>
              <p14:xfrm>
                <a:off x="7482872" y="5122102"/>
                <a:ext cx="6372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6B6776-AD03-B7A5-386F-463ED3A576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73872" y="5113102"/>
                  <a:ext cx="81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53391B-D274-FFC2-EC53-E7EF71641F31}"/>
                    </a:ext>
                  </a:extLst>
                </p14:cNvPr>
                <p14:cNvContentPartPr/>
                <p14:nvPr/>
              </p14:nvContentPartPr>
              <p14:xfrm>
                <a:off x="7585472" y="5122102"/>
                <a:ext cx="180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53391B-D274-FFC2-EC53-E7EF71641F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76472" y="5113102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B22CDB-91F1-E6D8-6DCC-68B5DD7F43C5}"/>
                    </a:ext>
                  </a:extLst>
                </p14:cNvPr>
                <p14:cNvContentPartPr/>
                <p14:nvPr/>
              </p14:nvContentPartPr>
              <p14:xfrm>
                <a:off x="7641272" y="5131462"/>
                <a:ext cx="4500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B22CDB-91F1-E6D8-6DCC-68B5DD7F43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32632" y="5122822"/>
                  <a:ext cx="62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5A8084-2298-3DBA-CF34-8F94EDBB5ABE}"/>
                    </a:ext>
                  </a:extLst>
                </p14:cNvPr>
                <p14:cNvContentPartPr/>
                <p14:nvPr/>
              </p14:nvContentPartPr>
              <p14:xfrm>
                <a:off x="7462352" y="4926262"/>
                <a:ext cx="180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5A8084-2298-3DBA-CF34-8F94EDBB5A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53712" y="4917622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97471B2-6254-AE75-0652-1DEF716A3693}"/>
                    </a:ext>
                  </a:extLst>
                </p14:cNvPr>
                <p14:cNvContentPartPr/>
                <p14:nvPr/>
              </p14:nvContentPartPr>
              <p14:xfrm>
                <a:off x="7454792" y="5019502"/>
                <a:ext cx="6120" cy="1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97471B2-6254-AE75-0652-1DEF716A36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46152" y="5010502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8CA7B24-9F28-2DB8-9151-6CD7283C1EA7}"/>
                    </a:ext>
                  </a:extLst>
                </p14:cNvPr>
                <p14:cNvContentPartPr/>
                <p14:nvPr/>
              </p14:nvContentPartPr>
              <p14:xfrm>
                <a:off x="7464152" y="5047582"/>
                <a:ext cx="6120" cy="29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8CA7B24-9F28-2DB8-9151-6CD7283C1E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55152" y="5038942"/>
                  <a:ext cx="23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8C9CAA-524E-6C9B-5985-17725F0B8F57}"/>
                    </a:ext>
                  </a:extLst>
                </p14:cNvPr>
                <p14:cNvContentPartPr/>
                <p14:nvPr/>
              </p14:nvContentPartPr>
              <p14:xfrm>
                <a:off x="7518512" y="4944622"/>
                <a:ext cx="112320" cy="132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8C9CAA-524E-6C9B-5985-17725F0B8F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09872" y="4935982"/>
                  <a:ext cx="129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CACA59-604F-A63B-476D-04DF32F52ECA}"/>
                    </a:ext>
                  </a:extLst>
                </p14:cNvPr>
                <p14:cNvContentPartPr/>
                <p14:nvPr/>
              </p14:nvContentPartPr>
              <p14:xfrm>
                <a:off x="10020872" y="4851382"/>
                <a:ext cx="21384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1CACA59-604F-A63B-476D-04DF32F52EC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11872" y="4842742"/>
                  <a:ext cx="231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281B88-B48A-3A5D-E6BA-3437DC36A42D}"/>
                    </a:ext>
                  </a:extLst>
                </p14:cNvPr>
                <p14:cNvContentPartPr/>
                <p14:nvPr/>
              </p14:nvContentPartPr>
              <p14:xfrm>
                <a:off x="10263512" y="4851382"/>
                <a:ext cx="360" cy="20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281B88-B48A-3A5D-E6BA-3437DC36A4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54512" y="4842742"/>
                  <a:ext cx="18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7B4721-AD2A-CF3B-1FE1-056EBCC1A204}"/>
                    </a:ext>
                  </a:extLst>
                </p14:cNvPr>
                <p14:cNvContentPartPr/>
                <p14:nvPr/>
              </p14:nvContentPartPr>
              <p14:xfrm>
                <a:off x="10029872" y="5049742"/>
                <a:ext cx="235800" cy="5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7B4721-AD2A-CF3B-1FE1-056EBCC1A2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21232" y="5040742"/>
                  <a:ext cx="253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A94D8A2-E79B-457A-8601-3CFEDC551E7E}"/>
                    </a:ext>
                  </a:extLst>
                </p14:cNvPr>
                <p14:cNvContentPartPr/>
                <p14:nvPr/>
              </p14:nvContentPartPr>
              <p14:xfrm>
                <a:off x="10084232" y="4906822"/>
                <a:ext cx="86040" cy="149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A94D8A2-E79B-457A-8601-3CFEDC551E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75592" y="4898182"/>
                  <a:ext cx="103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56881C-2BDB-6CC7-A408-3EEB33323C96}"/>
                    </a:ext>
                  </a:extLst>
                </p14:cNvPr>
                <p14:cNvContentPartPr/>
                <p14:nvPr/>
              </p14:nvContentPartPr>
              <p14:xfrm>
                <a:off x="7585112" y="4346302"/>
                <a:ext cx="2476080" cy="45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56881C-2BDB-6CC7-A408-3EEB33323C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76112" y="4337302"/>
                  <a:ext cx="24937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4ED9BC-29CD-5AF4-B989-B2BBE3BC04FE}"/>
                    </a:ext>
                  </a:extLst>
                </p14:cNvPr>
                <p14:cNvContentPartPr/>
                <p14:nvPr/>
              </p14:nvContentPartPr>
              <p14:xfrm>
                <a:off x="10021592" y="4637182"/>
                <a:ext cx="114840" cy="122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4ED9BC-29CD-5AF4-B989-B2BBE3BC04F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12592" y="4628182"/>
                  <a:ext cx="13248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14CC9EC-993F-F4D9-9CD0-FA403EE69964}"/>
                  </a:ext>
                </a:extLst>
              </p14:cNvPr>
              <p14:cNvContentPartPr/>
              <p14:nvPr/>
            </p14:nvContentPartPr>
            <p14:xfrm>
              <a:off x="7725512" y="5125702"/>
              <a:ext cx="2232720" cy="164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14CC9EC-993F-F4D9-9CD0-FA403EE6996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16512" y="5116702"/>
                <a:ext cx="2250360" cy="1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EF7E2AD7-1F99-F2D8-9EFC-BB9993871794}"/>
              </a:ext>
            </a:extLst>
          </p:cNvPr>
          <p:cNvGrpSpPr/>
          <p:nvPr/>
        </p:nvGrpSpPr>
        <p:grpSpPr>
          <a:xfrm>
            <a:off x="8350472" y="5315782"/>
            <a:ext cx="953280" cy="173160"/>
            <a:chOff x="8350472" y="5315782"/>
            <a:chExt cx="9532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AE1363-BED1-A522-6503-3DFF3EBAF00B}"/>
                    </a:ext>
                  </a:extLst>
                </p14:cNvPr>
                <p14:cNvContentPartPr/>
                <p14:nvPr/>
              </p14:nvContentPartPr>
              <p14:xfrm>
                <a:off x="8397272" y="5355382"/>
                <a:ext cx="360" cy="83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AE1363-BED1-A522-6503-3DFF3EBAF00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88272" y="5346742"/>
                  <a:ext cx="18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3828A1-D0B3-BDF5-F91E-65A7BA6B563B}"/>
                    </a:ext>
                  </a:extLst>
                </p14:cNvPr>
                <p14:cNvContentPartPr/>
                <p14:nvPr/>
              </p14:nvContentPartPr>
              <p14:xfrm>
                <a:off x="8350472" y="5315782"/>
                <a:ext cx="152640" cy="138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3828A1-D0B3-BDF5-F91E-65A7BA6B56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41832" y="5306782"/>
                  <a:ext cx="170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79E774-B522-3934-AA9E-C4ED358BD9FA}"/>
                    </a:ext>
                  </a:extLst>
                </p14:cNvPr>
                <p14:cNvContentPartPr/>
                <p14:nvPr/>
              </p14:nvContentPartPr>
              <p14:xfrm>
                <a:off x="8553872" y="5364742"/>
                <a:ext cx="108360" cy="124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79E774-B522-3934-AA9E-C4ED358BD9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44872" y="5355742"/>
                  <a:ext cx="126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5D6B97E-5CC1-853D-A5E7-04C55454B286}"/>
                    </a:ext>
                  </a:extLst>
                </p14:cNvPr>
                <p14:cNvContentPartPr/>
                <p14:nvPr/>
              </p14:nvContentPartPr>
              <p14:xfrm>
                <a:off x="8555672" y="5405422"/>
                <a:ext cx="77400" cy="1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5D6B97E-5CC1-853D-A5E7-04C55454B2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47032" y="5396782"/>
                  <a:ext cx="95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98F638-4794-F282-917D-982CC97955FD}"/>
                    </a:ext>
                  </a:extLst>
                </p14:cNvPr>
                <p14:cNvContentPartPr/>
                <p14:nvPr/>
              </p14:nvContentPartPr>
              <p14:xfrm>
                <a:off x="8555672" y="5346022"/>
                <a:ext cx="9252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98F638-4794-F282-917D-982CC97955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47032" y="5337022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A8C4FF-FF8A-BFF5-2691-B5D12823BE6C}"/>
                    </a:ext>
                  </a:extLst>
                </p14:cNvPr>
                <p14:cNvContentPartPr/>
                <p14:nvPr/>
              </p14:nvContentPartPr>
              <p14:xfrm>
                <a:off x="8742512" y="5374102"/>
                <a:ext cx="27000" cy="84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A8C4FF-FF8A-BFF5-2691-B5D12823BE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33512" y="5365462"/>
                  <a:ext cx="44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CCD8CC-CB0F-EA9D-EC22-8A8792DDA620}"/>
                    </a:ext>
                  </a:extLst>
                </p14:cNvPr>
                <p14:cNvContentPartPr/>
                <p14:nvPr/>
              </p14:nvContentPartPr>
              <p14:xfrm>
                <a:off x="8826392" y="5364742"/>
                <a:ext cx="27000" cy="75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CCD8CC-CB0F-EA9D-EC22-8A8792DDA6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17392" y="5355742"/>
                  <a:ext cx="44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D94F16F-5491-A042-0547-868FB91D5155}"/>
                    </a:ext>
                  </a:extLst>
                </p14:cNvPr>
                <p14:cNvContentPartPr/>
                <p14:nvPr/>
              </p14:nvContentPartPr>
              <p14:xfrm>
                <a:off x="8761232" y="5402182"/>
                <a:ext cx="6372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D94F16F-5491-A042-0547-868FB91D51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52232" y="5393182"/>
                  <a:ext cx="81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DD14633-1D10-D80A-0B0E-68220DD62454}"/>
                    </a:ext>
                  </a:extLst>
                </p14:cNvPr>
                <p14:cNvContentPartPr/>
                <p14:nvPr/>
              </p14:nvContentPartPr>
              <p14:xfrm>
                <a:off x="8900912" y="5392822"/>
                <a:ext cx="148680" cy="74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DD14633-1D10-D80A-0B0E-68220DD6245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92272" y="5384182"/>
                  <a:ext cx="166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599EBA4-A153-F36C-34C0-045E2FFA59CA}"/>
                    </a:ext>
                  </a:extLst>
                </p14:cNvPr>
                <p14:cNvContentPartPr/>
                <p14:nvPr/>
              </p14:nvContentPartPr>
              <p14:xfrm>
                <a:off x="8910272" y="5411182"/>
                <a:ext cx="83160" cy="10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599EBA4-A153-F36C-34C0-045E2FFA59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01272" y="5402182"/>
                  <a:ext cx="100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3350CC-9018-437A-6F96-C9C7EB053852}"/>
                    </a:ext>
                  </a:extLst>
                </p14:cNvPr>
                <p14:cNvContentPartPr/>
                <p14:nvPr/>
              </p14:nvContentPartPr>
              <p14:xfrm>
                <a:off x="8891552" y="5349262"/>
                <a:ext cx="115200" cy="34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3350CC-9018-437A-6F96-C9C7EB0538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82912" y="5340622"/>
                  <a:ext cx="132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57C5A0-5AB8-2B81-3E9D-B854E4BC119F}"/>
                    </a:ext>
                  </a:extLst>
                </p14:cNvPr>
                <p14:cNvContentPartPr/>
                <p14:nvPr/>
              </p14:nvContentPartPr>
              <p14:xfrm>
                <a:off x="9068312" y="5356102"/>
                <a:ext cx="86040" cy="12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57C5A0-5AB8-2B81-3E9D-B854E4BC11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59672" y="5347102"/>
                  <a:ext cx="103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55F670-6B6B-5161-4B22-B1E6A7F8BB35}"/>
                    </a:ext>
                  </a:extLst>
                </p14:cNvPr>
                <p14:cNvContentPartPr/>
                <p14:nvPr/>
              </p14:nvContentPartPr>
              <p14:xfrm>
                <a:off x="9106472" y="5430262"/>
                <a:ext cx="345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55F670-6B6B-5161-4B22-B1E6A7F8BB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97472" y="5421262"/>
                  <a:ext cx="52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718DCD8-9D0B-F367-58AE-C197EB4C9520}"/>
                    </a:ext>
                  </a:extLst>
                </p14:cNvPr>
                <p14:cNvContentPartPr/>
                <p14:nvPr/>
              </p14:nvContentPartPr>
              <p14:xfrm>
                <a:off x="9209072" y="5355382"/>
                <a:ext cx="360" cy="131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718DCD8-9D0B-F367-58AE-C197EB4C952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00072" y="5346742"/>
                  <a:ext cx="1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45601BD-BEAD-A3B7-0969-66298666075D}"/>
                    </a:ext>
                  </a:extLst>
                </p14:cNvPr>
                <p14:cNvContentPartPr/>
                <p14:nvPr/>
              </p14:nvContentPartPr>
              <p14:xfrm>
                <a:off x="9180992" y="5354662"/>
                <a:ext cx="122760" cy="80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45601BD-BEAD-A3B7-0969-6629866607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72352" y="5346022"/>
                  <a:ext cx="140400" cy="9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480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Permutations</a:t>
            </a:r>
            <a:r>
              <a:rPr lang="cs-CZ" dirty="0"/>
              <a:t>: </a:t>
            </a:r>
            <a:r>
              <a:rPr lang="cs-CZ" dirty="0" err="1"/>
              <a:t>heaps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20DBE-1AD1-E242-23E1-D1D4090EFD8E}"/>
              </a:ext>
            </a:extLst>
          </p:cNvPr>
          <p:cNvSpPr txBox="1"/>
          <p:nvPr/>
        </p:nvSpPr>
        <p:spPr>
          <a:xfrm>
            <a:off x="247553" y="919527"/>
            <a:ext cx="6574393" cy="397031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initially: 3 2 4 1 5 9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Making the heap from range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make_heap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make_heap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: 9 5 4 1 2 3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Pushing new element into the heap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push_back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push_back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: 9 5 4 1 2 3 10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push_heap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(xs1);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//&lt; Using ranges!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push_heap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: 10 5 9 1 2 3 4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Poping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the heap element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pop_heap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pop_heap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: 9 5 4 1 2 3 10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xs1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pop_back</a:t>
            </a:r>
            <a:r>
              <a:rPr lang="en-GB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after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pop_back</a:t>
            </a:r>
            <a:r>
              <a:rPr lang="en-GB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: 9 5 4 1 2 3</a:t>
            </a:r>
            <a:endParaRPr lang="en-GB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4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F23-D60F-79B4-CD2F-4A1F85430A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Permutations</a:t>
            </a:r>
            <a:r>
              <a:rPr lang="cs-CZ" dirty="0"/>
              <a:t>: </a:t>
            </a:r>
            <a:r>
              <a:rPr lang="cs-CZ" dirty="0" err="1"/>
              <a:t>sorting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BE3B-D452-8764-E45B-4A9CFF09A340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417D6-4E78-2217-1A24-3441517B8D9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FFA4-C9E3-1161-B6D2-8FC4FF25326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4595C-A5AE-4A36-96CD-9BF54B69ADB4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707AF-4311-D79D-6448-2423235DD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5211760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std</a:t>
            </a:r>
            <a:r>
              <a:rPr lang="cs-CZ" sz="1800" dirty="0">
                <a:latin typeface="Arial" pitchFamily="34"/>
                <a:cs typeface="Arial" pitchFamily="34"/>
              </a:rPr>
              <a:t>::sort</a:t>
            </a:r>
          </a:p>
          <a:p>
            <a:pPr lvl="1">
              <a:buSzPct val="100000"/>
            </a:pPr>
            <a:r>
              <a:rPr lang="cs-CZ" sz="1400" dirty="0" err="1">
                <a:latin typeface="Arial" pitchFamily="34"/>
                <a:cs typeface="Arial" pitchFamily="34"/>
              </a:rPr>
              <a:t>Sorts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the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provided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range</a:t>
            </a:r>
            <a:endParaRPr lang="cs-CZ" sz="14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std</a:t>
            </a:r>
            <a:r>
              <a:rPr lang="cs-CZ" sz="1800" dirty="0">
                <a:latin typeface="Arial" pitchFamily="34"/>
                <a:cs typeface="Arial" pitchFamily="34"/>
              </a:rPr>
              <a:t>::</a:t>
            </a:r>
            <a:r>
              <a:rPr lang="cs-CZ" sz="1800" dirty="0" err="1">
                <a:latin typeface="Arial" pitchFamily="34"/>
                <a:cs typeface="Arial" pitchFamily="34"/>
              </a:rPr>
              <a:t>partial_sort</a:t>
            </a:r>
            <a:endParaRPr lang="cs-CZ" sz="18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400" dirty="0" err="1">
                <a:latin typeface="Arial" pitchFamily="34"/>
                <a:cs typeface="Arial" pitchFamily="34"/>
              </a:rPr>
              <a:t>Sorts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the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en-US" sz="1400" dirty="0">
                <a:latin typeface="Arial" pitchFamily="34"/>
                <a:cs typeface="Arial" pitchFamily="34"/>
              </a:rPr>
              <a:t>first `(</a:t>
            </a:r>
            <a:r>
              <a:rPr lang="cs-CZ" sz="1400" dirty="0" err="1">
                <a:latin typeface="Arial" pitchFamily="34"/>
                <a:cs typeface="Arial" pitchFamily="34"/>
              </a:rPr>
              <a:t>middle</a:t>
            </a:r>
            <a:r>
              <a:rPr lang="en-US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>
                <a:latin typeface="Arial" pitchFamily="34"/>
                <a:cs typeface="Arial" pitchFamily="34"/>
              </a:rPr>
              <a:t>-</a:t>
            </a:r>
            <a:r>
              <a:rPr lang="en-US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begin</a:t>
            </a:r>
            <a:r>
              <a:rPr lang="en-US" sz="1400" dirty="0">
                <a:latin typeface="Arial" pitchFamily="34"/>
                <a:cs typeface="Arial" pitchFamily="34"/>
              </a:rPr>
              <a:t>)`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elements</a:t>
            </a:r>
            <a:r>
              <a:rPr lang="cs-CZ" sz="1400" dirty="0">
                <a:latin typeface="Arial" pitchFamily="34"/>
                <a:cs typeface="Arial" pitchFamily="34"/>
              </a:rPr>
              <a:t>  </a:t>
            </a:r>
            <a:r>
              <a:rPr lang="cs-CZ" sz="1400" dirty="0" err="1">
                <a:latin typeface="Arial" pitchFamily="34"/>
                <a:cs typeface="Arial" pitchFamily="34"/>
              </a:rPr>
              <a:t>from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the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whole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range</a:t>
            </a:r>
            <a:r>
              <a:rPr lang="cs-CZ" sz="1400" dirty="0">
                <a:latin typeface="Arial" pitchFamily="34"/>
                <a:cs typeface="Arial" pitchFamily="34"/>
              </a:rPr>
              <a:t> and </a:t>
            </a:r>
            <a:r>
              <a:rPr lang="cs-CZ" sz="1400" dirty="0" err="1">
                <a:latin typeface="Arial" pitchFamily="34"/>
                <a:cs typeface="Arial" pitchFamily="34"/>
              </a:rPr>
              <a:t>leaves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them</a:t>
            </a:r>
            <a:r>
              <a:rPr lang="cs-CZ" sz="1400" dirty="0">
                <a:latin typeface="Arial" pitchFamily="34"/>
                <a:cs typeface="Arial" pitchFamily="34"/>
              </a:rPr>
              <a:t> in </a:t>
            </a:r>
            <a:r>
              <a:rPr lang="cs-CZ" sz="1400" dirty="0" err="1">
                <a:latin typeface="Arial" pitchFamily="34"/>
                <a:cs typeface="Arial" pitchFamily="34"/>
              </a:rPr>
              <a:t>the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beginning</a:t>
            </a:r>
            <a:endParaRPr lang="cs-CZ" sz="14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endParaRPr lang="cs-CZ" sz="1800" dirty="0"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cs-CZ" sz="1800" dirty="0" err="1">
                <a:latin typeface="Arial" pitchFamily="34"/>
                <a:cs typeface="Arial" pitchFamily="34"/>
              </a:rPr>
              <a:t>std</a:t>
            </a:r>
            <a:r>
              <a:rPr lang="cs-CZ" sz="1800" dirty="0">
                <a:latin typeface="Arial" pitchFamily="34"/>
                <a:cs typeface="Arial" pitchFamily="34"/>
              </a:rPr>
              <a:t>::</a:t>
            </a:r>
            <a:r>
              <a:rPr lang="cs-CZ" sz="1800" dirty="0" err="1">
                <a:latin typeface="Arial" pitchFamily="34"/>
                <a:cs typeface="Arial" pitchFamily="34"/>
              </a:rPr>
              <a:t>nth_element</a:t>
            </a:r>
            <a:endParaRPr lang="cs-CZ" sz="18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400" dirty="0" err="1">
                <a:latin typeface="Arial" pitchFamily="34"/>
                <a:cs typeface="Arial" pitchFamily="34"/>
              </a:rPr>
              <a:t>Puts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the</a:t>
            </a:r>
            <a:r>
              <a:rPr lang="cs-CZ" sz="1400" dirty="0">
                <a:latin typeface="Arial" pitchFamily="34"/>
                <a:cs typeface="Arial" pitchFamily="34"/>
              </a:rPr>
              <a:t> element to </a:t>
            </a:r>
            <a:r>
              <a:rPr lang="cs-CZ" sz="1400" dirty="0" err="1">
                <a:latin typeface="Arial" pitchFamily="34"/>
                <a:cs typeface="Arial" pitchFamily="34"/>
              </a:rPr>
              <a:t>the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provided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middle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iterator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what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would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be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there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if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the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range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was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sorted</a:t>
            </a:r>
            <a:endParaRPr lang="cs-CZ" sz="1400" dirty="0"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cs-CZ" sz="1400" dirty="0" err="1">
                <a:latin typeface="Arial" pitchFamily="34"/>
                <a:cs typeface="Arial" pitchFamily="34"/>
              </a:rPr>
              <a:t>the</a:t>
            </a:r>
            <a:r>
              <a:rPr lang="cs-CZ" sz="1400" dirty="0">
                <a:latin typeface="Arial" pitchFamily="34"/>
                <a:cs typeface="Arial" pitchFamily="34"/>
              </a:rPr>
              <a:t> rest </a:t>
            </a:r>
            <a:r>
              <a:rPr lang="cs-CZ" sz="1400" dirty="0" err="1">
                <a:latin typeface="Arial" pitchFamily="34"/>
                <a:cs typeface="Arial" pitchFamily="34"/>
              </a:rPr>
              <a:t>is</a:t>
            </a:r>
            <a:r>
              <a:rPr lang="cs-CZ" sz="1400" dirty="0">
                <a:latin typeface="Arial" pitchFamily="34"/>
                <a:cs typeface="Arial" pitchFamily="34"/>
              </a:rPr>
              <a:t> in </a:t>
            </a:r>
            <a:r>
              <a:rPr lang="cs-CZ" sz="1400" dirty="0" err="1">
                <a:latin typeface="Arial" pitchFamily="34"/>
                <a:cs typeface="Arial" pitchFamily="34"/>
              </a:rPr>
              <a:t>unspecified</a:t>
            </a:r>
            <a:r>
              <a:rPr lang="cs-CZ" sz="1400" dirty="0">
                <a:latin typeface="Arial" pitchFamily="34"/>
                <a:cs typeface="Arial" pitchFamily="34"/>
              </a:rPr>
              <a:t> </a:t>
            </a:r>
            <a:r>
              <a:rPr lang="cs-CZ" sz="1400" dirty="0" err="1">
                <a:latin typeface="Arial" pitchFamily="34"/>
                <a:cs typeface="Arial" pitchFamily="34"/>
              </a:rPr>
              <a:t>order</a:t>
            </a:r>
            <a:endParaRPr lang="cs-CZ" sz="1400" dirty="0">
              <a:latin typeface="Arial" pitchFamily="34"/>
              <a:cs typeface="Arial" pitchFamily="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46A05-5EC4-BCE3-850D-70963240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07" y="1857031"/>
            <a:ext cx="3129425" cy="8194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12F220-06E9-5317-C3F4-8E8163544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795" y="2676489"/>
            <a:ext cx="3058448" cy="1284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11DC87-D468-0D87-ECBB-67A51EEC5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926" y="4831116"/>
            <a:ext cx="3369367" cy="1632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E89EFA-5DFF-1150-3B74-B4A415236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439" y="4118757"/>
            <a:ext cx="2484908" cy="12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4703</Words>
  <Application>Microsoft Office PowerPoint</Application>
  <PresentationFormat>Widescreen</PresentationFormat>
  <Paragraphs>628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Consolas</vt:lpstr>
      <vt:lpstr>Roboto</vt:lpstr>
      <vt:lpstr>Roboto Black</vt:lpstr>
      <vt:lpstr>Roboto Light</vt:lpstr>
      <vt:lpstr>Roboto Thin</vt:lpstr>
      <vt:lpstr>Office Theme</vt:lpstr>
      <vt:lpstr>Lab 8</vt:lpstr>
      <vt:lpstr>Outline</vt:lpstr>
      <vt:lpstr>1) STD algorithms</vt:lpstr>
      <vt:lpstr>Motivation</vt:lpstr>
      <vt:lpstr>Overview of &lt;algorithm&gt;</vt:lpstr>
      <vt:lpstr>Be aware that functions taking iterators cannot change the actual container size</vt:lpstr>
      <vt:lpstr>Permutations: heaps</vt:lpstr>
      <vt:lpstr>Permutations: heaps</vt:lpstr>
      <vt:lpstr>Permutations: sorting</vt:lpstr>
      <vt:lpstr>Permutations: sorting</vt:lpstr>
      <vt:lpstr>Permutations: partitioning</vt:lpstr>
      <vt:lpstr>Permutations: partitioning</vt:lpstr>
      <vt:lpstr>Permutations: rotate and shuffle </vt:lpstr>
      <vt:lpstr>Permutations: rotate and shuffle </vt:lpstr>
      <vt:lpstr>Queries</vt:lpstr>
      <vt:lpstr>Queries</vt:lpstr>
      <vt:lpstr>More queries</vt:lpstr>
      <vt:lpstr>More queries</vt:lpstr>
      <vt:lpstr>Queries: logical quantifiers</vt:lpstr>
      <vt:lpstr>Queries: logical quantifiers</vt:lpstr>
      <vt:lpstr>Queries: comparing ranges</vt:lpstr>
      <vt:lpstr>Queries: comparing ranges</vt:lpstr>
      <vt:lpstr>Queries: searching for values</vt:lpstr>
      <vt:lpstr>Queries: searching for range of values</vt:lpstr>
      <vt:lpstr>Queries: searching for relative values</vt:lpstr>
      <vt:lpstr>Algorithms on sets / sorted ranges</vt:lpstr>
      <vt:lpstr>Element movers: backwards_copy/move</vt:lpstr>
      <vt:lpstr>Value modifiers</vt:lpstr>
      <vt:lpstr>Structure changers</vt:lpstr>
      <vt:lpstr>Structure changers</vt:lpstr>
      <vt:lpstr>*_copy modifier</vt:lpstr>
      <vt:lpstr>*_if modifier</vt:lpstr>
      <vt:lpstr>*_n modifier</vt:lpstr>
      <vt:lpstr>std::transform</vt:lpstr>
      <vt:lpstr>std::for_each</vt:lpstr>
      <vt:lpstr>std::transform &amp; std::for_each</vt:lpstr>
      <vt:lpstr>2) STD filesystem</vt:lpstr>
      <vt:lpstr>Overview of &lt;filesystem&gt;</vt:lpstr>
      <vt:lpstr>Create, delete  &amp; copy, move</vt:lpstr>
      <vt:lpstr>Iterating over directory entries</vt:lpstr>
      <vt:lpstr>Reading metadata</vt:lpstr>
      <vt:lpstr>3) Measuring time with C++ (std::chrono)</vt:lpstr>
      <vt:lpstr>Overview of &lt;chrono&gt;</vt:lpstr>
      <vt:lpstr>How you can measure time in C++</vt:lpstr>
      <vt:lpstr>Task 8</vt:lpstr>
      <vt:lpstr>Recursive file searcher (like grep)</vt:lpstr>
      <vt:lpstr>Example inputs</vt:lpstr>
      <vt:lpstr>Wrapping it up…</vt:lpstr>
      <vt:lpstr>Lab 8 wrap up</vt:lpstr>
      <vt:lpstr>ReCodex assignment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in C++ (labs)</dc:title>
  <dc:creator>Frantisek Mejzlik</dc:creator>
  <cp:lastModifiedBy>František Mejzlík</cp:lastModifiedBy>
  <cp:revision>134</cp:revision>
  <dcterms:created xsi:type="dcterms:W3CDTF">2023-08-26T15:59:31Z</dcterms:created>
  <dcterms:modified xsi:type="dcterms:W3CDTF">2023-11-19T11:57:02Z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2023-09-11T19:35:28Z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c5e4586b-82cf-409e-9602-139d892a0f40</vt:lpwstr>
  </property>
  <property fmtid="{D5CDD505-2E9C-101B-9397-08002B2CF9AE}" pid="8" name="MSIP_Label_9d258917-277f-42cd-a3cd-14c4e9ee58bc_ContentBits">
    <vt:lpwstr>0</vt:lpwstr>
  </property>
</Properties>
</file>