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5"/>
  </p:notesMasterIdLst>
  <p:handoutMasterIdLst>
    <p:handoutMasterId r:id="rId36"/>
  </p:handoutMasterIdLst>
  <p:sldIdLst>
    <p:sldId id="275" r:id="rId2"/>
    <p:sldId id="413" r:id="rId3"/>
    <p:sldId id="391" r:id="rId4"/>
    <p:sldId id="442" r:id="rId5"/>
    <p:sldId id="443" r:id="rId6"/>
    <p:sldId id="441" r:id="rId7"/>
    <p:sldId id="448" r:id="rId8"/>
    <p:sldId id="464" r:id="rId9"/>
    <p:sldId id="474" r:id="rId10"/>
    <p:sldId id="475" r:id="rId11"/>
    <p:sldId id="476" r:id="rId12"/>
    <p:sldId id="477" r:id="rId13"/>
    <p:sldId id="465" r:id="rId14"/>
    <p:sldId id="450" r:id="rId15"/>
    <p:sldId id="466" r:id="rId16"/>
    <p:sldId id="468" r:id="rId17"/>
    <p:sldId id="473" r:id="rId18"/>
    <p:sldId id="463" r:id="rId19"/>
    <p:sldId id="472" r:id="rId20"/>
    <p:sldId id="462" r:id="rId21"/>
    <p:sldId id="469" r:id="rId22"/>
    <p:sldId id="456" r:id="rId23"/>
    <p:sldId id="453" r:id="rId24"/>
    <p:sldId id="452" r:id="rId25"/>
    <p:sldId id="471" r:id="rId26"/>
    <p:sldId id="457" r:id="rId27"/>
    <p:sldId id="458" r:id="rId28"/>
    <p:sldId id="459" r:id="rId29"/>
    <p:sldId id="460" r:id="rId30"/>
    <p:sldId id="393" r:id="rId31"/>
    <p:sldId id="447" r:id="rId32"/>
    <p:sldId id="394" r:id="rId33"/>
    <p:sldId id="334" r:id="rId3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78" autoAdjust="0"/>
    <p:restoredTop sz="90364" autoAdjust="0"/>
  </p:normalViewPr>
  <p:slideViewPr>
    <p:cSldViewPr snapToGrid="0">
      <p:cViewPr varScale="1">
        <p:scale>
          <a:sx n="103" d="100"/>
          <a:sy n="103" d="100"/>
        </p:scale>
        <p:origin x="86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7" d="100"/>
          <a:sy n="87" d="100"/>
        </p:scale>
        <p:origin x="3840" y="6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25731152-1C1E-8E7D-6E2B-AADB1795A311}"/>
              </a:ext>
            </a:extLst>
          </p:cNvPr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2971800" cy="45879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94A852E-54E6-1921-B651-CDD71FD1E6BB}"/>
              </a:ext>
            </a:extLst>
          </p:cNvPr>
          <p:cNvSpPr txBox="1">
            <a:spLocks noGrp="1"/>
          </p:cNvSpPr>
          <p:nvPr>
            <p:ph type="dt" sz="quarter" idx="1"/>
          </p:nvPr>
        </p:nvSpPr>
        <p:spPr>
          <a:xfrm>
            <a:off x="3884608" y="0"/>
            <a:ext cx="2971800" cy="45879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93746038-2F1C-4B52-8CC9-F2CED3CCBCE1}" type="datetime1">
              <a:rPr lang="en-US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pPr marL="0" marR="0" lvl="0" indent="0" algn="r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t>11/13/2023</a:t>
            </a:fld>
            <a:endParaRPr lang="en-US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8CFEC3E-41E4-0B16-8499-203DA1DD829D}"/>
              </a:ext>
            </a:extLst>
          </p:cNvPr>
          <p:cNvSpPr txBox="1">
            <a:spLocks noGrp="1"/>
          </p:cNvSpPr>
          <p:nvPr>
            <p:ph type="ftr" sz="quarter" idx="2"/>
          </p:nvPr>
        </p:nvSpPr>
        <p:spPr>
          <a:xfrm>
            <a:off x="0" y="8685208"/>
            <a:ext cx="2971800" cy="45879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8A17651-4D7B-CC0D-CA03-D50326E0B24D}"/>
              </a:ext>
            </a:extLst>
          </p:cNvPr>
          <p:cNvSpPr txBox="1">
            <a:spLocks noGrp="1"/>
          </p:cNvSpPr>
          <p:nvPr>
            <p:ph type="sldNum" sz="quarter" idx="3"/>
          </p:nvPr>
        </p:nvSpPr>
        <p:spPr>
          <a:xfrm>
            <a:off x="3884608" y="8685208"/>
            <a:ext cx="2971800" cy="45879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47526836-6080-4B3C-84EE-66E1F1A16786}" type="slidenum">
              <a:t>‹#›</a:t>
            </a:fld>
            <a:endParaRPr lang="en-GB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40627208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1-10T10:28:45.921"/>
    </inkml:context>
    <inkml:brush xml:id="br0">
      <inkml:brushProperty name="width" value="0.035" units="cm"/>
      <inkml:brushProperty name="height" value="0.035" units="cm"/>
      <inkml:brushProperty name="color" value="#E71224"/>
    </inkml:brush>
  </inkml:definitions>
  <inkml:trace contextRef="#ctx0" brushRef="#br0">0 0 24575,'2300'0'-1365,"-2259"0"-5461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1-10T10:28:46.760"/>
    </inkml:context>
    <inkml:brush xml:id="br0">
      <inkml:brushProperty name="width" value="0.035" units="cm"/>
      <inkml:brushProperty name="height" value="0.035" units="cm"/>
      <inkml:brushProperty name="color" value="#E71224"/>
    </inkml:brush>
  </inkml:definitions>
  <inkml:trace contextRef="#ctx0" brushRef="#br0">3 0 24575,'92'5'0,"141"23"0,-88-7 0,342 46 0,-9 35 0,-460-98 0,-14-3 0,0-1 0,0 1 0,0 0 0,0 0 0,-1 1 0,1-1 0,0 1 0,-1 0 0,1 0 0,-1 0 0,4 3 0,-12-3 0,0 0 0,0-1 0,0 0 0,0 0 0,0 0 0,0-1 0,-10 1 0,-28 2 0,0 3 0,0 1 0,-46 15 0,-124 48 0,149-47 0,-870 350-1365,910-362-5461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1-10T10:28:50.106"/>
    </inkml:context>
    <inkml:brush xml:id="br0">
      <inkml:brushProperty name="width" value="0.035" units="cm"/>
      <inkml:brushProperty name="height" value="0.035" units="cm"/>
      <inkml:brushProperty name="color" value="#E71224"/>
    </inkml:brush>
  </inkml:definitions>
  <inkml:trace contextRef="#ctx0" brushRef="#br0">1 0 24575,'173'0'-14,"2165"32"-1038,-1429 3-136,-810-32-4749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1-10T10:28:50.652"/>
    </inkml:context>
    <inkml:brush xml:id="br0">
      <inkml:brushProperty name="width" value="0.035" units="cm"/>
      <inkml:brushProperty name="height" value="0.035" units="cm"/>
      <inkml:brushProperty name="color" value="#E71224"/>
    </inkml:brush>
  </inkml:definitions>
  <inkml:trace contextRef="#ctx0" brushRef="#br0">0 0 24575,'27'3'0,"0"0"0,-1 2 0,1 1 0,-1 1 0,38 16 0,-1-1 0,104 28 0,144 48 0,-303-96 0,4 2 0,0 0 0,-1 1 0,1 1 0,18 11 0,-29-17 0,0 1 0,1 0 0,-1 0 0,0 0 0,0 0 0,0 0 0,0 0 0,0 0 0,0 0 0,0 1 0,0-1 0,-1 0 0,1 1 0,0-1 0,-1 0 0,1 1 0,-1-1 0,0 0 0,1 1 0,-1-1 0,0 1 0,0-1 0,0 1 0,0-1 0,0 1 0,0-1 0,0 1 0,0-1 0,-1 1 0,1-1 0,-1 0 0,1 1 0,-1-1 0,1 1 0,-1-1 0,0 0 0,1 0 0,-1 1 0,0-1 0,0 0 0,0 0 0,0 0 0,0 0 0,-1 0 0,1 0 0,0 0 0,0-1 0,-3 2 0,-9 9 20,-2-1 0,1-1 0,-1 0 0,-1-1 0,-31 12 0,-85 19-1505,109-34-5341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496F6C23-0455-434D-BB33-04CAA24688EF}"/>
              </a:ext>
            </a:extLst>
          </p:cNvPr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2971800" cy="45879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04E05B9-C9AF-EC88-98C0-1112FDEC8937}"/>
              </a:ext>
            </a:extLst>
          </p:cNvPr>
          <p:cNvSpPr txBox="1">
            <a:spLocks noGrp="1"/>
          </p:cNvSpPr>
          <p:nvPr>
            <p:ph type="dt" idx="1"/>
          </p:nvPr>
        </p:nvSpPr>
        <p:spPr>
          <a:xfrm>
            <a:off x="3884608" y="0"/>
            <a:ext cx="2971800" cy="45879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fld id="{EADA4102-3624-4DDC-8FE6-F394FCAFE770}" type="datetime1">
              <a:rPr lang="en-US"/>
              <a:pPr lvl="0"/>
              <a:t>11/13/2023</a:t>
            </a:fld>
            <a:endParaRPr 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228BC5F9-24D2-43E1-4EA6-E2116C364D08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099"/>
          </a:xfrm>
          <a:prstGeom prst="rect">
            <a:avLst/>
          </a:prstGeom>
          <a:noFill/>
          <a:ln w="12701">
            <a:solidFill>
              <a:srgbClr val="000000"/>
            </a:solidFill>
            <a:prstDash val="solid"/>
          </a:ln>
        </p:spPr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7274F7D2-3EBE-4175-AE3A-AF3FDC9AC6C2}"/>
              </a:ext>
            </a:extLst>
          </p:cNvPr>
          <p:cNvSpPr txBox="1">
            <a:spLocks noGrp="1"/>
          </p:cNvSpPr>
          <p:nvPr>
            <p:ph type="body" sz="quarter" idx="3"/>
          </p:nvPr>
        </p:nvSpPr>
        <p:spPr>
          <a:xfrm>
            <a:off x="685800" y="4400549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0442E28-41A5-99A6-1ACE-B51A8DFDF319}"/>
              </a:ext>
            </a:extLst>
          </p:cNvPr>
          <p:cNvSpPr txBox="1">
            <a:spLocks noGrp="1"/>
          </p:cNvSpPr>
          <p:nvPr>
            <p:ph type="ftr" sz="quarter" idx="4"/>
          </p:nvPr>
        </p:nvSpPr>
        <p:spPr>
          <a:xfrm>
            <a:off x="0" y="8685208"/>
            <a:ext cx="2971800" cy="45879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D765B7-87C4-62F9-2E17-C40ED25EB7F4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xfrm>
            <a:off x="3884608" y="8685208"/>
            <a:ext cx="2971800" cy="45879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fld id="{B0E47BC6-0BD9-4F3B-91FA-5E854F7B2E04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80227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marR="0" lvl="0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en-US" sz="1200" b="0" i="0" u="none" strike="noStrike" kern="1200" cap="none" spc="0" baseline="0">
        <a:solidFill>
          <a:srgbClr val="000000"/>
        </a:solidFill>
        <a:uFillTx/>
        <a:latin typeface="Calibri"/>
      </a:defRPr>
    </a:lvl1pPr>
    <a:lvl2pPr marL="457200" marR="0" lvl="1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en-US" sz="1200" b="0" i="0" u="none" strike="noStrike" kern="1200" cap="none" spc="0" baseline="0">
        <a:solidFill>
          <a:srgbClr val="000000"/>
        </a:solidFill>
        <a:uFillTx/>
        <a:latin typeface="Calibri"/>
      </a:defRPr>
    </a:lvl2pPr>
    <a:lvl3pPr marL="914400" marR="0" lvl="2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en-US" sz="1200" b="0" i="0" u="none" strike="noStrike" kern="1200" cap="none" spc="0" baseline="0">
        <a:solidFill>
          <a:srgbClr val="000000"/>
        </a:solidFill>
        <a:uFillTx/>
        <a:latin typeface="Calibri"/>
      </a:defRPr>
    </a:lvl3pPr>
    <a:lvl4pPr marL="1371600" marR="0" lvl="3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en-US" sz="1200" b="0" i="0" u="none" strike="noStrike" kern="1200" cap="none" spc="0" baseline="0">
        <a:solidFill>
          <a:srgbClr val="000000"/>
        </a:solidFill>
        <a:uFillTx/>
        <a:latin typeface="Calibri"/>
      </a:defRPr>
    </a:lvl4pPr>
    <a:lvl5pPr marL="1828800" marR="0" lvl="4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en-US" sz="1200" b="0" i="0" u="none" strike="noStrike" kern="1200" cap="none" spc="0" baseline="0">
        <a:solidFill>
          <a:srgbClr val="000000"/>
        </a:solidFill>
        <a:uFillTx/>
        <a:latin typeface="Calibri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lvl="0"/>
            <a:fld id="{B0E47BC6-0BD9-4F3B-91FA-5E854F7B2E04}" type="slidenum">
              <a:rPr lang="cs-CZ" smtClean="0"/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90572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44546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C0FDAB-6B52-05B0-DA8C-8CD741177D2E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1524003" y="1122361"/>
            <a:ext cx="9144000" cy="238759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1" compatLnSpc="1">
            <a:noAutofit/>
          </a:bodyPr>
          <a:lstStyle>
            <a:lvl1pPr marL="0" marR="0" lvl="0" indent="0" algn="ctr" fontAlgn="auto">
              <a:spcBef>
                <a:spcPts val="0"/>
              </a:spcBef>
              <a:spcAft>
                <a:spcPts val="0"/>
              </a:spcAft>
              <a:tabLst/>
              <a:defRPr lang="en-US" sz="4800" b="1" i="0" u="none" strike="noStrike" cap="none" spc="0" baseline="0">
                <a:solidFill>
                  <a:srgbClr val="FFFFFF"/>
                </a:solidFill>
                <a:uFillTx/>
                <a:latin typeface="Arial" pitchFamily="34"/>
                <a:cs typeface="Arial" pitchFamily="34"/>
              </a:defRPr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E905C60-19BB-24E1-20EA-456DEC19854B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1524003" y="3602041"/>
            <a:ext cx="9144000" cy="165575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1" compatLnSpc="1">
            <a:noAutofit/>
          </a:bodyPr>
          <a:lstStyle>
            <a:lvl1pPr marL="0" marR="0" lvl="0" indent="0" algn="ctr" fontAlgn="auto">
              <a:spcAft>
                <a:spcPts val="0"/>
              </a:spcAft>
              <a:buNone/>
              <a:tabLst/>
              <a:defRPr lang="en-US" sz="2400" b="0" i="0" u="none" strike="noStrike" cap="none" spc="0" baseline="0">
                <a:solidFill>
                  <a:srgbClr val="FFFFFF"/>
                </a:solidFill>
                <a:uFillTx/>
                <a:latin typeface="Arial" pitchFamily="34"/>
                <a:ea typeface="Roboto Light" pitchFamily="2"/>
                <a:cs typeface="Arial" pitchFamily="34"/>
              </a:defRPr>
            </a:lvl1pPr>
          </a:lstStyle>
          <a:p>
            <a:pPr lvl="0"/>
            <a:r>
              <a:rPr lang="en-US"/>
              <a:t>Click to edit Master subtitle style</a:t>
            </a:r>
          </a:p>
        </p:txBody>
      </p:sp>
      <p:cxnSp>
        <p:nvCxnSpPr>
          <p:cNvPr id="4" name="Straight Connector 7">
            <a:extLst>
              <a:ext uri="{FF2B5EF4-FFF2-40B4-BE49-F238E27FC236}">
                <a16:creationId xmlns:a16="http://schemas.microsoft.com/office/drawing/2014/main" id="{86E9CCAC-833A-546C-495E-BE9B2FE62ED9}"/>
              </a:ext>
            </a:extLst>
          </p:cNvPr>
          <p:cNvCxnSpPr/>
          <p:nvPr/>
        </p:nvCxnSpPr>
        <p:spPr>
          <a:xfrm>
            <a:off x="1354976" y="3509960"/>
            <a:ext cx="9626135" cy="0"/>
          </a:xfrm>
          <a:prstGeom prst="straightConnector1">
            <a:avLst/>
          </a:prstGeom>
          <a:noFill/>
          <a:ln w="19046" cap="flat">
            <a:solidFill>
              <a:srgbClr val="ED7D31"/>
            </a:solidFill>
            <a:prstDash val="solid"/>
            <a:miter/>
          </a:ln>
        </p:spPr>
      </p:cxnSp>
    </p:spTree>
    <p:extLst>
      <p:ext uri="{BB962C8B-B14F-4D97-AF65-F5344CB8AC3E}">
        <p14:creationId xmlns:p14="http://schemas.microsoft.com/office/powerpoint/2010/main" val="3156647494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bg>
      <p:bgPr>
        <a:solidFill>
          <a:srgbClr val="E7E6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>
            <a:extLst>
              <a:ext uri="{FF2B5EF4-FFF2-40B4-BE49-F238E27FC236}">
                <a16:creationId xmlns:a16="http://schemas.microsoft.com/office/drawing/2014/main" id="{3E3AA071-5922-B1E3-C10A-63BC8D82BED1}"/>
              </a:ext>
            </a:extLst>
          </p:cNvPr>
          <p:cNvSpPr/>
          <p:nvPr/>
        </p:nvSpPr>
        <p:spPr>
          <a:xfrm>
            <a:off x="0" y="6608615"/>
            <a:ext cx="12191996" cy="246503"/>
          </a:xfrm>
          <a:prstGeom prst="rect">
            <a:avLst/>
          </a:prstGeom>
          <a:solidFill>
            <a:srgbClr val="44546A"/>
          </a:solid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Roboto"/>
            </a:endParaRP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5B354C8A-614B-D67D-A7C4-03718406D819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0" y="0"/>
            <a:ext cx="12191996" cy="648391"/>
          </a:xfrm>
          <a:prstGeom prst="rect">
            <a:avLst/>
          </a:prstGeom>
          <a:solidFill>
            <a:srgbClr val="44546A"/>
          </a:solidFill>
          <a:ln>
            <a:noFill/>
          </a:ln>
        </p:spPr>
        <p:txBody>
          <a:bodyPr vert="horz" wrap="square" lIns="274320" tIns="182880" rIns="91440" bIns="45720" anchor="t" anchorCtr="0" compatLnSpc="1">
            <a:noAutofit/>
          </a:bodyPr>
          <a:lstStyle>
            <a:lvl1pPr marL="0" marR="0" lvl="0" indent="0" fontAlgn="auto">
              <a:spcBef>
                <a:spcPts val="0"/>
              </a:spcBef>
              <a:spcAft>
                <a:spcPts val="0"/>
              </a:spcAft>
              <a:tabLst/>
              <a:defRPr lang="en-US" sz="2400" b="1" i="0" u="none" strike="noStrike" cap="none" spc="0" baseline="0">
                <a:solidFill>
                  <a:srgbClr val="FFFFFF"/>
                </a:solidFill>
                <a:uFillTx/>
                <a:latin typeface="Arial" pitchFamily="34"/>
                <a:ea typeface="Roboto Black" pitchFamily="2"/>
                <a:cs typeface="Arial" pitchFamily="34"/>
              </a:defRPr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4" name="Date Placeholder 2">
            <a:extLst>
              <a:ext uri="{FF2B5EF4-FFF2-40B4-BE49-F238E27FC236}">
                <a16:creationId xmlns:a16="http://schemas.microsoft.com/office/drawing/2014/main" id="{0CA06B5C-8428-781F-43C0-26C646ECCD54}"/>
              </a:ext>
            </a:extLst>
          </p:cNvPr>
          <p:cNvSpPr txBox="1">
            <a:spLocks noGrp="1"/>
          </p:cNvSpPr>
          <p:nvPr>
            <p:ph type="dt" sz="quarter" idx="7"/>
          </p:nvPr>
        </p:nvSpPr>
        <p:spPr>
          <a:xfrm>
            <a:off x="0" y="6600303"/>
            <a:ext cx="2743200" cy="246494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200" b="0" i="0" u="none" strike="noStrike" kern="1200" cap="none" spc="0" baseline="0">
                <a:solidFill>
                  <a:srgbClr val="FFFFFF"/>
                </a:solidFill>
                <a:uFillTx/>
                <a:latin typeface="Roboto Light" pitchFamily="2"/>
                <a:ea typeface="Roboto Light" pitchFamily="2"/>
              </a:defRPr>
            </a:lvl1pPr>
          </a:lstStyle>
          <a:p>
            <a:pPr lvl="0"/>
            <a:r>
              <a:rPr lang="en-US"/>
              <a:t>2023/2024</a:t>
            </a:r>
            <a:endParaRPr lang="cs-CZ"/>
          </a:p>
        </p:txBody>
      </p:sp>
      <p:sp>
        <p:nvSpPr>
          <p:cNvPr id="5" name="Footer Placeholder 3">
            <a:extLst>
              <a:ext uri="{FF2B5EF4-FFF2-40B4-BE49-F238E27FC236}">
                <a16:creationId xmlns:a16="http://schemas.microsoft.com/office/drawing/2014/main" id="{260CA5CC-F851-3D25-D139-B5CBE402C001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>
          <a:xfrm>
            <a:off x="4038603" y="6608615"/>
            <a:ext cx="4114800" cy="246494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1" compatLnSpc="1">
            <a:noAutofit/>
          </a:bodyPr>
          <a:lstStyle>
            <a:lvl1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FFFFFF"/>
                </a:solidFill>
                <a:uFillTx/>
                <a:latin typeface="Roboto Black" pitchFamily="2"/>
                <a:ea typeface="Roboto Black" pitchFamily="2"/>
              </a:defRPr>
            </a:lvl1pPr>
          </a:lstStyle>
          <a:p>
            <a:pPr lvl="0"/>
            <a:r>
              <a:rPr lang="en-GB"/>
              <a:t>Programming in C++ (labs)</a:t>
            </a:r>
          </a:p>
        </p:txBody>
      </p:sp>
      <p:sp>
        <p:nvSpPr>
          <p:cNvPr id="6" name="Slide Number Placeholder 4">
            <a:extLst>
              <a:ext uri="{FF2B5EF4-FFF2-40B4-BE49-F238E27FC236}">
                <a16:creationId xmlns:a16="http://schemas.microsoft.com/office/drawing/2014/main" id="{757E4FC2-A8AF-C14E-1174-0053B07565B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9450186" y="6600303"/>
            <a:ext cx="2743200" cy="246494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200" b="0" i="0" u="none" strike="noStrike" kern="1200" cap="none" spc="0" baseline="0">
                <a:solidFill>
                  <a:srgbClr val="FFFFFF"/>
                </a:solidFill>
                <a:uFillTx/>
                <a:latin typeface="Roboto Light" pitchFamily="2"/>
                <a:ea typeface="Roboto Light" pitchFamily="2"/>
              </a:defRPr>
            </a:lvl1pPr>
          </a:lstStyle>
          <a:p>
            <a:pPr lvl="0"/>
            <a:fld id="{91FAE053-8039-492E-BF46-0BE14E1EE603}" type="slidenum">
              <a:t>‹#›</a:t>
            </a:fld>
            <a:endParaRPr lang="en-US"/>
          </a:p>
        </p:txBody>
      </p:sp>
      <p:sp>
        <p:nvSpPr>
          <p:cNvPr id="7" name="Content Placeholder 9">
            <a:extLst>
              <a:ext uri="{FF2B5EF4-FFF2-40B4-BE49-F238E27FC236}">
                <a16:creationId xmlns:a16="http://schemas.microsoft.com/office/drawing/2014/main" id="{C3A4CFA6-3B67-D5FF-C775-5ECE92D3C216}"/>
              </a:ext>
            </a:extLst>
          </p:cNvPr>
          <p:cNvSpPr txBox="1">
            <a:spLocks noGrp="1"/>
          </p:cNvSpPr>
          <p:nvPr>
            <p:ph sz="quarter" idx="4294967295"/>
          </p:nvPr>
        </p:nvSpPr>
        <p:spPr>
          <a:xfrm>
            <a:off x="274640" y="906463"/>
            <a:ext cx="11545891" cy="532808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R="0" lvl="0" fontAlgn="auto">
              <a:spcAft>
                <a:spcPts val="0"/>
              </a:spcAft>
              <a:buSzPct val="100000"/>
              <a:buFont typeface="Arial" pitchFamily="34"/>
              <a:tabLst/>
              <a:defRPr lang="en-US" sz="2000" b="0" i="0" u="none" strike="noStrike" cap="none" spc="0" baseline="0">
                <a:solidFill>
                  <a:srgbClr val="000000"/>
                </a:solidFill>
                <a:uFillTx/>
                <a:latin typeface="Arial" pitchFamily="34"/>
                <a:ea typeface="Roboto" pitchFamily="2"/>
                <a:cs typeface="Arial" pitchFamily="34"/>
              </a:defRPr>
            </a:lvl1pPr>
            <a:lvl2pPr marR="0" lvl="1" fontAlgn="auto">
              <a:spcAft>
                <a:spcPts val="0"/>
              </a:spcAft>
              <a:buSzPct val="100000"/>
              <a:buFont typeface="Arial" pitchFamily="34"/>
              <a:tabLst/>
              <a:defRPr lang="en-US" sz="1800" b="0" i="0" u="none" strike="noStrike" cap="none" spc="0" baseline="0">
                <a:solidFill>
                  <a:srgbClr val="000000"/>
                </a:solidFill>
                <a:uFillTx/>
                <a:latin typeface="Arial" pitchFamily="34"/>
                <a:ea typeface="Roboto" pitchFamily="2"/>
                <a:cs typeface="Arial" pitchFamily="34"/>
              </a:defRPr>
            </a:lvl2pPr>
            <a:lvl3pPr marR="0" lvl="2" fontAlgn="auto">
              <a:spcAft>
                <a:spcPts val="0"/>
              </a:spcAft>
              <a:buSzPct val="100000"/>
              <a:buFont typeface="Arial" pitchFamily="34"/>
              <a:tabLst/>
              <a:defRPr lang="en-US" sz="1600" b="0" i="0" u="none" strike="noStrike" cap="none" spc="0" baseline="0">
                <a:solidFill>
                  <a:srgbClr val="000000"/>
                </a:solidFill>
                <a:uFillTx/>
                <a:latin typeface="Arial" pitchFamily="34"/>
                <a:ea typeface="Roboto" pitchFamily="2"/>
                <a:cs typeface="Arial" pitchFamily="34"/>
              </a:defRPr>
            </a:lvl3pPr>
            <a:lvl4pPr marR="0" lvl="3" fontAlgn="auto">
              <a:spcAft>
                <a:spcPts val="0"/>
              </a:spcAft>
              <a:buSzPct val="100000"/>
              <a:buFont typeface="Arial" pitchFamily="34"/>
              <a:tabLst/>
              <a:defRPr lang="en-US" sz="1400" b="0" i="0" u="none" strike="noStrike" cap="none" spc="0" baseline="0">
                <a:solidFill>
                  <a:srgbClr val="000000"/>
                </a:solidFill>
                <a:uFillTx/>
                <a:latin typeface="Arial" pitchFamily="34"/>
                <a:ea typeface="Roboto" pitchFamily="2"/>
                <a:cs typeface="Arial" pitchFamily="34"/>
              </a:defRPr>
            </a:lvl4pPr>
            <a:lvl5pPr marR="0" lvl="4" fontAlgn="auto">
              <a:spcAft>
                <a:spcPts val="0"/>
              </a:spcAft>
              <a:buSzPct val="100000"/>
              <a:buFont typeface="Arial" pitchFamily="34"/>
              <a:tabLst/>
              <a:defRPr lang="en-US" sz="1400" b="0" i="0" u="none" strike="noStrike" cap="none" spc="0" baseline="0">
                <a:solidFill>
                  <a:srgbClr val="000000"/>
                </a:solidFill>
                <a:uFillTx/>
                <a:latin typeface="Arial" pitchFamily="34"/>
                <a:ea typeface="Roboto" pitchFamily="2"/>
                <a:cs typeface="Arial" pitchFamily="34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947794857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svg"/><Relationship Id="rId7" Type="http://schemas.openxmlformats.org/officeDocument/2006/relationships/image" Target="../media/image16.sv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5" Type="http://schemas.openxmlformats.org/officeDocument/2006/relationships/image" Target="../media/image14.svg"/><Relationship Id="rId4" Type="http://schemas.openxmlformats.org/officeDocument/2006/relationships/image" Target="../media/image13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sv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6.svg"/><Relationship Id="rId4" Type="http://schemas.openxmlformats.org/officeDocument/2006/relationships/image" Target="../media/image15.pn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sv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sv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6.svg"/><Relationship Id="rId4" Type="http://schemas.openxmlformats.org/officeDocument/2006/relationships/image" Target="../media/image15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sv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6.svg"/><Relationship Id="rId4" Type="http://schemas.openxmlformats.org/officeDocument/2006/relationships/image" Target="../media/image15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sv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6.svg"/><Relationship Id="rId4" Type="http://schemas.openxmlformats.org/officeDocument/2006/relationships/image" Target="../media/image15.png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customXml" Target="../ink/ink3.xml"/><Relationship Id="rId3" Type="http://schemas.openxmlformats.org/officeDocument/2006/relationships/image" Target="../media/image4.png"/><Relationship Id="rId7" Type="http://schemas.openxmlformats.org/officeDocument/2006/relationships/image" Target="../media/image6.png"/><Relationship Id="rId12" Type="http://schemas.openxmlformats.org/officeDocument/2006/relationships/image" Target="../media/image9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2.xml"/><Relationship Id="rId11" Type="http://schemas.openxmlformats.org/officeDocument/2006/relationships/image" Target="../media/image8.png"/><Relationship Id="rId5" Type="http://schemas.openxmlformats.org/officeDocument/2006/relationships/image" Target="../media/image5.png"/><Relationship Id="rId10" Type="http://schemas.openxmlformats.org/officeDocument/2006/relationships/customXml" Target="../ink/ink4.xml"/><Relationship Id="rId4" Type="http://schemas.openxmlformats.org/officeDocument/2006/relationships/customXml" Target="../ink/ink1.xml"/><Relationship Id="rId9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2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737E14-F2DE-A48D-B6AE-F77F8C6CBBD4}"/>
              </a:ext>
            </a:extLst>
          </p:cNvPr>
          <p:cNvSpPr txBox="1">
            <a:spLocks noGrp="1"/>
          </p:cNvSpPr>
          <p:nvPr>
            <p:ph type="ctrTitle"/>
          </p:nvPr>
        </p:nvSpPr>
        <p:spPr/>
        <p:txBody>
          <a:bodyPr/>
          <a:lstStyle/>
          <a:p>
            <a:pPr lvl="0"/>
            <a:r>
              <a:rPr lang="en-US" dirty="0"/>
              <a:t>Lab 7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7962ADF-7863-A367-B2D8-E3F0C26CE84C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lvl="0"/>
            <a:r>
              <a:rPr lang="en-US" dirty="0"/>
              <a:t>STD containers, iterators</a:t>
            </a: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280559C5-510D-191E-A052-E493B204256C}"/>
              </a:ext>
            </a:extLst>
          </p:cNvPr>
          <p:cNvSpPr txBox="1"/>
          <p:nvPr/>
        </p:nvSpPr>
        <p:spPr>
          <a:xfrm>
            <a:off x="1222159" y="4232355"/>
            <a:ext cx="1458897" cy="165575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1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 dirty="0">
              <a:solidFill>
                <a:srgbClr val="FFFFFF"/>
              </a:solidFill>
              <a:uFillTx/>
              <a:latin typeface="Roboto Thin" pitchFamily="2"/>
              <a:ea typeface="Roboto Thin" pitchFamily="2"/>
            </a:endParaRPr>
          </a:p>
          <a:p>
            <a:pPr marL="0" marR="0" lvl="0" indent="0" algn="l" defTabSz="914400" rtl="0" fontAlgn="auto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600" b="0" i="0" u="none" strike="noStrike" kern="1200" cap="none" spc="0" baseline="0" dirty="0">
              <a:solidFill>
                <a:srgbClr val="FFFFFF"/>
              </a:solidFill>
              <a:uFillTx/>
              <a:latin typeface="Roboto Light" pitchFamily="2"/>
              <a:ea typeface="Roboto Light" pitchFamily="2"/>
            </a:endParaRPr>
          </a:p>
          <a:p>
            <a:pPr marL="0" marR="0" lvl="0" indent="0" algn="l" defTabSz="914400" rtl="0" fontAlgn="auto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400" b="0" i="0" u="none" strike="noStrike" kern="1200" cap="none" spc="0" baseline="0" dirty="0">
              <a:solidFill>
                <a:srgbClr val="FFFFFF"/>
              </a:solidFill>
              <a:uFillTx/>
              <a:latin typeface="Roboto Light" pitchFamily="2"/>
              <a:ea typeface="Roboto Light" pitchFamily="2"/>
            </a:endParaRPr>
          </a:p>
          <a:p>
            <a:pPr marL="0" marR="0" lvl="0" indent="0" algn="l" defTabSz="914400" rtl="0" fontAlgn="auto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 dirty="0">
              <a:solidFill>
                <a:srgbClr val="FFFFFF"/>
              </a:solidFill>
              <a:uFillTx/>
              <a:latin typeface="Roboto Light" pitchFamily="2"/>
              <a:ea typeface="Roboto Light" pitchFamily="2"/>
            </a:endParaRPr>
          </a:p>
          <a:p>
            <a:pPr marL="0" marR="0" lvl="0" indent="0" algn="l" defTabSz="914400" rtl="0" fontAlgn="auto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800" b="0" i="0" u="none" strike="noStrike" kern="1200" cap="none" spc="0" baseline="0" dirty="0">
                <a:solidFill>
                  <a:srgbClr val="FFFFFF"/>
                </a:solidFill>
                <a:uFillTx/>
                <a:latin typeface="Roboto Light" pitchFamily="2"/>
                <a:ea typeface="Roboto Light" pitchFamily="2"/>
              </a:rPr>
              <a:t> </a:t>
            </a:r>
          </a:p>
          <a:p>
            <a:pPr marL="0" marR="0" lvl="0" indent="0" algn="l" defTabSz="914400" rtl="0" fontAlgn="auto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dirty="0">
                <a:solidFill>
                  <a:srgbClr val="FFFFFF"/>
                </a:solidFill>
                <a:latin typeface="Roboto Light" pitchFamily="2"/>
                <a:ea typeface="Roboto Light" pitchFamily="2"/>
              </a:rPr>
              <a:t>1</a:t>
            </a:r>
            <a:r>
              <a:rPr lang="cs-CZ" dirty="0">
                <a:solidFill>
                  <a:srgbClr val="FFFFFF"/>
                </a:solidFill>
                <a:latin typeface="Roboto Light" pitchFamily="2"/>
                <a:ea typeface="Roboto Light" pitchFamily="2"/>
              </a:rPr>
              <a:t>3</a:t>
            </a:r>
            <a:r>
              <a:rPr lang="cs-CZ" sz="1800" b="0" i="0" u="none" strike="noStrike" kern="1200" cap="none" spc="0" baseline="0" dirty="0">
                <a:solidFill>
                  <a:srgbClr val="FFFFFF"/>
                </a:solidFill>
                <a:uFillTx/>
                <a:latin typeface="Roboto Light" pitchFamily="2"/>
                <a:ea typeface="Roboto Light" pitchFamily="2"/>
              </a:rPr>
              <a:t>. 1</a:t>
            </a:r>
            <a:r>
              <a:rPr lang="en-US" sz="1800" b="0" i="0" u="none" strike="noStrike" kern="1200" cap="none" spc="0" baseline="0" dirty="0">
                <a:solidFill>
                  <a:srgbClr val="FFFFFF"/>
                </a:solidFill>
                <a:uFillTx/>
                <a:latin typeface="Roboto Light" pitchFamily="2"/>
                <a:ea typeface="Roboto Light" pitchFamily="2"/>
              </a:rPr>
              <a:t>1</a:t>
            </a:r>
            <a:r>
              <a:rPr lang="cs-CZ" sz="1800" b="0" i="0" u="none" strike="noStrike" kern="1200" cap="none" spc="0" baseline="0" dirty="0">
                <a:solidFill>
                  <a:srgbClr val="FFFFFF"/>
                </a:solidFill>
                <a:uFillTx/>
                <a:latin typeface="Roboto Light" pitchFamily="2"/>
                <a:ea typeface="Roboto Light" pitchFamily="2"/>
              </a:rPr>
              <a:t>. 2023</a:t>
            </a:r>
            <a:endParaRPr lang="en-US" sz="1800" b="0" i="0" u="none" strike="noStrike" kern="1200" cap="none" spc="0" baseline="0" dirty="0">
              <a:solidFill>
                <a:srgbClr val="FFFFFF"/>
              </a:solidFill>
              <a:uFillTx/>
              <a:latin typeface="Roboto Light" pitchFamily="2"/>
              <a:ea typeface="Roboto Light" pitchFamily="2"/>
            </a:endParaRPr>
          </a:p>
        </p:txBody>
      </p:sp>
      <p:pic>
        <p:nvPicPr>
          <p:cNvPr id="5" name="Graphic 4">
            <a:extLst>
              <a:ext uri="{FF2B5EF4-FFF2-40B4-BE49-F238E27FC236}">
                <a16:creationId xmlns:a16="http://schemas.microsoft.com/office/drawing/2014/main" id="{40229303-87C1-4EB5-8D4E-75E1166F30C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668003" y="6158602"/>
            <a:ext cx="1143000" cy="400050"/>
          </a:xfrm>
          <a:prstGeom prst="rect">
            <a:avLst/>
          </a:prstGeom>
          <a:noFill/>
          <a:ln cap="flat"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57CF23-D60F-79B4-CD2F-4A1F85430A84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/>
              <a:t>std::vector</a:t>
            </a:r>
            <a:endParaRPr lang="en-GB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B9BBE3B-D452-8764-E45B-4A9CFF09A340}"/>
              </a:ext>
            </a:extLst>
          </p:cNvPr>
          <p:cNvSpPr txBox="1"/>
          <p:nvPr/>
        </p:nvSpPr>
        <p:spPr>
          <a:xfrm>
            <a:off x="0" y="6600303"/>
            <a:ext cx="27432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200" b="0" i="0" u="none" strike="noStrike" kern="1200" cap="none" spc="0" baseline="0">
                <a:solidFill>
                  <a:srgbClr val="FFFFFF"/>
                </a:solidFill>
                <a:uFillTx/>
                <a:latin typeface="Roboto Light" pitchFamily="2"/>
                <a:ea typeface="Roboto Light" pitchFamily="2"/>
              </a:rPr>
              <a:t>2023/2024</a:t>
            </a:r>
            <a:endParaRPr lang="cs-CZ" sz="1200" b="0" i="0" u="none" strike="noStrike" kern="1200" cap="none" spc="0" baseline="0">
              <a:solidFill>
                <a:srgbClr val="FFFFFF"/>
              </a:solidFill>
              <a:uFillTx/>
              <a:latin typeface="Roboto Light" pitchFamily="2"/>
              <a:ea typeface="Roboto Light" pitchFamily="2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F7417D6-4E78-2217-1A24-3441517B8D90}"/>
              </a:ext>
            </a:extLst>
          </p:cNvPr>
          <p:cNvSpPr txBox="1"/>
          <p:nvPr/>
        </p:nvSpPr>
        <p:spPr>
          <a:xfrm>
            <a:off x="4038603" y="6608615"/>
            <a:ext cx="41148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200" b="0" i="0" u="none" strike="noStrike" kern="1200" cap="none" spc="0" baseline="0">
                <a:solidFill>
                  <a:srgbClr val="FFFFFF"/>
                </a:solidFill>
                <a:uFillTx/>
                <a:latin typeface="Roboto Black" pitchFamily="2"/>
                <a:ea typeface="Roboto Black" pitchFamily="2"/>
              </a:rPr>
              <a:t>Programming in C++ (labs)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C43FFA4-C9E3-1161-B6D2-8FC4FF253269}"/>
              </a:ext>
            </a:extLst>
          </p:cNvPr>
          <p:cNvSpPr txBox="1"/>
          <p:nvPr/>
        </p:nvSpPr>
        <p:spPr>
          <a:xfrm>
            <a:off x="9450186" y="6600303"/>
            <a:ext cx="27432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2D44595C-A5AE-4A36-96CD-9BF54B69ADB4}" type="slidenum">
              <a:rPr lang="en-GB" sz="1200" b="0" i="0" u="none" strike="noStrike" kern="1200" cap="none" spc="0" baseline="0">
                <a:solidFill>
                  <a:srgbClr val="FFFFFF"/>
                </a:solidFill>
                <a:uFillTx/>
                <a:latin typeface="Roboto Light" pitchFamily="2"/>
                <a:ea typeface="Roboto Light" pitchFamily="2"/>
              </a:rPr>
              <a:t>10</a:t>
            </a:fld>
            <a:endParaRPr lang="en-GB" sz="1200" b="0" i="0" u="none" strike="noStrike" kern="1200" cap="none" spc="0" baseline="0">
              <a:solidFill>
                <a:srgbClr val="FFFFFF"/>
              </a:solidFill>
              <a:uFillTx/>
              <a:latin typeface="Roboto Light" pitchFamily="2"/>
              <a:ea typeface="Roboto Light" pitchFamily="2"/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DE707AF-4311-D79D-6448-2423235DDA4E}"/>
              </a:ext>
            </a:extLst>
          </p:cNvPr>
          <p:cNvSpPr txBox="1">
            <a:spLocks noGrp="1"/>
          </p:cNvSpPr>
          <p:nvPr>
            <p:ph type="body" sz="quarter" idx="4294967295"/>
          </p:nvPr>
        </p:nvSpPr>
        <p:spPr>
          <a:xfrm>
            <a:off x="274640" y="906463"/>
            <a:ext cx="4959833" cy="543559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>
              <a:buSzPct val="100000"/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elements </a:t>
            </a:r>
            <a:r>
              <a:rPr lang="en-GB" sz="2000" b="1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stored in </a:t>
            </a:r>
            <a:r>
              <a:rPr lang="cs-CZ" sz="2000" b="1" dirty="0" err="1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dynamically</a:t>
            </a:r>
            <a:r>
              <a:rPr lang="cs-CZ" sz="2000" b="1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000" b="1" dirty="0" err="1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allocated</a:t>
            </a:r>
            <a:r>
              <a:rPr lang="cs-CZ" sz="2000" b="1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000" b="1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contiguous memory</a:t>
            </a:r>
            <a:endParaRPr lang="cs-CZ" sz="2000" b="1" dirty="0">
              <a:solidFill>
                <a:schemeClr val="accent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SzPct val="100000"/>
            </a:pPr>
            <a:r>
              <a:rPr 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reallocated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when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capacity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to </a:t>
            </a:r>
            <a:r>
              <a:rPr 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be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exceeded</a:t>
            </a:r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SzPct val="100000"/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indexed with 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size_t</a:t>
            </a:r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SzPct val="100000"/>
            </a:pPr>
            <a:r>
              <a:rPr lang="en-GB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modifying operations can invalidate iterators/pointers/references 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(always check the documentation)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5387928-1328-2354-B4F2-156E72F310D7}"/>
              </a:ext>
            </a:extLst>
          </p:cNvPr>
          <p:cNvSpPr txBox="1"/>
          <p:nvPr/>
        </p:nvSpPr>
        <p:spPr>
          <a:xfrm>
            <a:off x="5304862" y="57600"/>
            <a:ext cx="6574393" cy="6771084"/>
          </a:xfrm>
          <a:prstGeom prst="rect">
            <a:avLst/>
          </a:prstGeom>
          <a:solidFill>
            <a:srgbClr val="000000"/>
          </a:solidFill>
          <a:ln w="9528" cap="flat">
            <a:solidFill>
              <a:srgbClr val="000000"/>
            </a:solidFill>
            <a:prstDash val="solid"/>
            <a:miter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r>
              <a:rPr lang="en-US" sz="1400" b="0" dirty="0">
                <a:solidFill>
                  <a:srgbClr val="6A9955"/>
                </a:solidFill>
                <a:effectLst/>
                <a:latin typeface="Consolas" panose="020B0609020204030204" pitchFamily="49" charset="0"/>
              </a:rPr>
              <a:t>// Declare and initialize a std::vector of integers</a:t>
            </a:r>
            <a:endParaRPr lang="en-US" sz="1400" b="0" dirty="0">
              <a:solidFill>
                <a:srgbClr val="CCCCCC"/>
              </a:solidFill>
              <a:effectLst/>
              <a:latin typeface="Consolas" panose="020B0609020204030204" pitchFamily="49" charset="0"/>
            </a:endParaRPr>
          </a:p>
          <a:p>
            <a:r>
              <a:rPr lang="en-US" sz="1400" b="0" dirty="0">
                <a:solidFill>
                  <a:srgbClr val="4EC9B0"/>
                </a:solidFill>
                <a:effectLst/>
                <a:latin typeface="Consolas" panose="020B0609020204030204" pitchFamily="49" charset="0"/>
              </a:rPr>
              <a:t>std</a:t>
            </a:r>
            <a:r>
              <a:rPr lang="en-US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::vector</a:t>
            </a:r>
            <a:r>
              <a:rPr lang="en-US" sz="14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&lt;</a:t>
            </a:r>
            <a:r>
              <a:rPr lang="en-US" sz="1400" b="0" dirty="0" err="1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size_t</a:t>
            </a:r>
            <a:r>
              <a:rPr lang="en-US" sz="14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&gt;</a:t>
            </a:r>
            <a:r>
              <a:rPr lang="en-US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xs1 </a:t>
            </a:r>
            <a:r>
              <a:rPr lang="en-US" sz="14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=</a:t>
            </a:r>
            <a:r>
              <a:rPr lang="en-US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{ </a:t>
            </a:r>
            <a:r>
              <a:rPr lang="en-US" sz="1400" b="0" dirty="0">
                <a:solidFill>
                  <a:srgbClr val="B5CEA8"/>
                </a:solidFill>
                <a:effectLst/>
                <a:latin typeface="Consolas" panose="020B0609020204030204" pitchFamily="49" charset="0"/>
              </a:rPr>
              <a:t>1</a:t>
            </a:r>
            <a:r>
              <a:rPr lang="en-US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US" sz="1400" b="0" dirty="0">
                <a:solidFill>
                  <a:srgbClr val="B5CEA8"/>
                </a:solidFill>
                <a:effectLst/>
                <a:latin typeface="Consolas" panose="020B0609020204030204" pitchFamily="49" charset="0"/>
              </a:rPr>
              <a:t>2</a:t>
            </a:r>
            <a:r>
              <a:rPr lang="en-US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US" sz="1400" b="0" dirty="0">
                <a:solidFill>
                  <a:srgbClr val="B5CEA8"/>
                </a:solidFill>
                <a:effectLst/>
                <a:latin typeface="Consolas" panose="020B0609020204030204" pitchFamily="49" charset="0"/>
              </a:rPr>
              <a:t>3</a:t>
            </a:r>
            <a:r>
              <a:rPr lang="en-US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US" sz="1400" b="0" dirty="0">
                <a:solidFill>
                  <a:srgbClr val="B5CEA8"/>
                </a:solidFill>
                <a:effectLst/>
                <a:latin typeface="Consolas" panose="020B0609020204030204" pitchFamily="49" charset="0"/>
              </a:rPr>
              <a:t>4</a:t>
            </a:r>
            <a:r>
              <a:rPr lang="en-US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US" sz="1400" b="0" dirty="0">
                <a:solidFill>
                  <a:srgbClr val="B5CEA8"/>
                </a:solidFill>
                <a:effectLst/>
                <a:latin typeface="Consolas" panose="020B0609020204030204" pitchFamily="49" charset="0"/>
              </a:rPr>
              <a:t>5</a:t>
            </a:r>
            <a:r>
              <a:rPr lang="en-US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};</a:t>
            </a:r>
          </a:p>
          <a:p>
            <a:r>
              <a:rPr lang="en-US" sz="1400" b="0" dirty="0">
                <a:solidFill>
                  <a:srgbClr val="4EC9B0"/>
                </a:solidFill>
                <a:effectLst/>
                <a:latin typeface="Consolas" panose="020B0609020204030204" pitchFamily="49" charset="0"/>
              </a:rPr>
              <a:t>std</a:t>
            </a:r>
            <a:r>
              <a:rPr lang="en-US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::vector</a:t>
            </a:r>
            <a:r>
              <a:rPr lang="en-US" sz="14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&lt;</a:t>
            </a:r>
            <a:r>
              <a:rPr lang="en-US" sz="1400" b="0" dirty="0" err="1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size_t</a:t>
            </a:r>
            <a:r>
              <a:rPr lang="en-US" sz="14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&gt;</a:t>
            </a:r>
            <a:r>
              <a:rPr lang="en-US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xs2;</a:t>
            </a:r>
          </a:p>
          <a:p>
            <a:r>
              <a:rPr lang="en-US" sz="1400" b="0" dirty="0">
                <a:solidFill>
                  <a:srgbClr val="6A9955"/>
                </a:solidFill>
                <a:effectLst/>
                <a:latin typeface="Consolas" panose="020B0609020204030204" pitchFamily="49" charset="0"/>
              </a:rPr>
              <a:t>// Set capacity to 10</a:t>
            </a:r>
            <a:endParaRPr lang="en-US" sz="1400" b="0" dirty="0">
              <a:solidFill>
                <a:srgbClr val="CCCCCC"/>
              </a:solidFill>
              <a:effectLst/>
              <a:latin typeface="Consolas" panose="020B0609020204030204" pitchFamily="49" charset="0"/>
            </a:endParaRPr>
          </a:p>
          <a:p>
            <a:r>
              <a:rPr lang="en-US" sz="1400" b="0" dirty="0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xs2</a:t>
            </a:r>
            <a:r>
              <a:rPr lang="en-US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.</a:t>
            </a:r>
            <a:r>
              <a:rPr lang="en-US" sz="1400" b="0" dirty="0">
                <a:solidFill>
                  <a:srgbClr val="DCDCAA"/>
                </a:solidFill>
                <a:effectLst/>
                <a:latin typeface="Consolas" panose="020B0609020204030204" pitchFamily="49" charset="0"/>
              </a:rPr>
              <a:t>reserve</a:t>
            </a:r>
            <a:r>
              <a:rPr lang="en-US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sz="1400" b="0" dirty="0">
                <a:solidFill>
                  <a:srgbClr val="B5CEA8"/>
                </a:solidFill>
                <a:effectLst/>
                <a:latin typeface="Consolas" panose="020B0609020204030204" pitchFamily="49" charset="0"/>
              </a:rPr>
              <a:t>10</a:t>
            </a:r>
            <a:r>
              <a:rPr lang="en-US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);</a:t>
            </a:r>
          </a:p>
          <a:p>
            <a:r>
              <a:rPr lang="en-US" sz="1400" b="0" dirty="0">
                <a:solidFill>
                  <a:srgbClr val="6A9955"/>
                </a:solidFill>
                <a:effectLst/>
                <a:latin typeface="Consolas" panose="020B0609020204030204" pitchFamily="49" charset="0"/>
              </a:rPr>
              <a:t>// Initialize with 42, size is 10</a:t>
            </a:r>
            <a:endParaRPr lang="en-US" sz="1400" b="0" dirty="0">
              <a:solidFill>
                <a:srgbClr val="CCCCCC"/>
              </a:solidFill>
              <a:effectLst/>
              <a:latin typeface="Consolas" panose="020B0609020204030204" pitchFamily="49" charset="0"/>
            </a:endParaRPr>
          </a:p>
          <a:p>
            <a:r>
              <a:rPr lang="en-US" sz="1400" b="0" dirty="0">
                <a:solidFill>
                  <a:srgbClr val="4EC9B0"/>
                </a:solidFill>
                <a:effectLst/>
                <a:latin typeface="Consolas" panose="020B0609020204030204" pitchFamily="49" charset="0"/>
              </a:rPr>
              <a:t>std</a:t>
            </a:r>
            <a:r>
              <a:rPr lang="en-US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::vector</a:t>
            </a:r>
            <a:r>
              <a:rPr lang="en-US" sz="14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&lt;</a:t>
            </a:r>
            <a:r>
              <a:rPr lang="en-US" sz="1400" b="0" dirty="0" err="1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size_t</a:t>
            </a:r>
            <a:r>
              <a:rPr lang="en-US" sz="14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&gt;</a:t>
            </a:r>
            <a:r>
              <a:rPr lang="en-US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sz="1400" b="0" dirty="0">
                <a:solidFill>
                  <a:srgbClr val="DCDCAA"/>
                </a:solidFill>
                <a:effectLst/>
                <a:latin typeface="Consolas" panose="020B0609020204030204" pitchFamily="49" charset="0"/>
              </a:rPr>
              <a:t>xs3</a:t>
            </a:r>
            <a:r>
              <a:rPr lang="en-US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sz="1400" b="0" dirty="0">
                <a:solidFill>
                  <a:srgbClr val="B5CEA8"/>
                </a:solidFill>
                <a:effectLst/>
                <a:latin typeface="Consolas" panose="020B0609020204030204" pitchFamily="49" charset="0"/>
              </a:rPr>
              <a:t>10</a:t>
            </a:r>
            <a:r>
              <a:rPr lang="en-US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US" sz="1400" b="0" dirty="0">
                <a:solidFill>
                  <a:srgbClr val="B5CEA8"/>
                </a:solidFill>
                <a:effectLst/>
                <a:latin typeface="Consolas" panose="020B0609020204030204" pitchFamily="49" charset="0"/>
              </a:rPr>
              <a:t>42</a:t>
            </a:r>
            <a:r>
              <a:rPr lang="en-US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);</a:t>
            </a:r>
          </a:p>
          <a:p>
            <a:br>
              <a:rPr lang="en-US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</a:br>
            <a:r>
              <a:rPr lang="en-US" sz="1400" b="0" dirty="0">
                <a:solidFill>
                  <a:srgbClr val="6A9955"/>
                </a:solidFill>
                <a:effectLst/>
                <a:latin typeface="Consolas" panose="020B0609020204030204" pitchFamily="49" charset="0"/>
              </a:rPr>
              <a:t>// Access elements using the [] operator</a:t>
            </a:r>
            <a:endParaRPr lang="en-US" sz="1400" b="0" dirty="0">
              <a:solidFill>
                <a:srgbClr val="CCCCCC"/>
              </a:solidFill>
              <a:effectLst/>
              <a:latin typeface="Consolas" panose="020B0609020204030204" pitchFamily="49" charset="0"/>
            </a:endParaRPr>
          </a:p>
          <a:p>
            <a:r>
              <a:rPr lang="en-US" sz="1400" b="0" dirty="0">
                <a:solidFill>
                  <a:srgbClr val="C586C0"/>
                </a:solidFill>
                <a:effectLst/>
                <a:latin typeface="Consolas" panose="020B0609020204030204" pitchFamily="49" charset="0"/>
              </a:rPr>
              <a:t>for</a:t>
            </a:r>
            <a:r>
              <a:rPr lang="en-US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(</a:t>
            </a:r>
            <a:r>
              <a:rPr lang="en-US" sz="1400" b="0" dirty="0" err="1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size_t</a:t>
            </a:r>
            <a:r>
              <a:rPr lang="en-US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sz="1400" b="0" dirty="0" err="1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i</a:t>
            </a:r>
            <a:r>
              <a:rPr lang="en-US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sz="14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=</a:t>
            </a:r>
            <a:r>
              <a:rPr lang="en-US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sz="1400" b="0" dirty="0">
                <a:solidFill>
                  <a:srgbClr val="B5CEA8"/>
                </a:solidFill>
                <a:effectLst/>
                <a:latin typeface="Consolas" panose="020B0609020204030204" pitchFamily="49" charset="0"/>
              </a:rPr>
              <a:t>0</a:t>
            </a:r>
            <a:r>
              <a:rPr lang="en-US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; </a:t>
            </a:r>
            <a:r>
              <a:rPr lang="en-US" sz="1400" b="0" dirty="0" err="1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i</a:t>
            </a:r>
            <a:r>
              <a:rPr lang="en-US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sz="14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&lt;</a:t>
            </a:r>
            <a:r>
              <a:rPr lang="en-US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sz="1400" b="0" dirty="0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xs1</a:t>
            </a:r>
            <a:r>
              <a:rPr lang="en-US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.</a:t>
            </a:r>
            <a:r>
              <a:rPr lang="en-US" sz="1400" b="0" dirty="0">
                <a:solidFill>
                  <a:srgbClr val="DCDCAA"/>
                </a:solidFill>
                <a:effectLst/>
                <a:latin typeface="Consolas" panose="020B0609020204030204" pitchFamily="49" charset="0"/>
              </a:rPr>
              <a:t>size</a:t>
            </a:r>
            <a:r>
              <a:rPr lang="en-US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(); </a:t>
            </a:r>
            <a:r>
              <a:rPr lang="en-US" sz="14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++</a:t>
            </a:r>
            <a:r>
              <a:rPr lang="en-US" sz="1400" b="0" dirty="0" err="1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i</a:t>
            </a:r>
            <a:r>
              <a:rPr lang="en-US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)</a:t>
            </a:r>
          </a:p>
          <a:p>
            <a:r>
              <a:rPr lang="en-US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US" sz="1400" b="0" dirty="0">
                <a:solidFill>
                  <a:srgbClr val="4EC9B0"/>
                </a:solidFill>
                <a:effectLst/>
                <a:latin typeface="Consolas" panose="020B0609020204030204" pitchFamily="49" charset="0"/>
              </a:rPr>
              <a:t>std</a:t>
            </a:r>
            <a:r>
              <a:rPr lang="en-US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::</a:t>
            </a:r>
            <a:r>
              <a:rPr lang="en-US" sz="1400" b="0" dirty="0" err="1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cout</a:t>
            </a:r>
            <a:r>
              <a:rPr lang="en-US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sz="14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&lt;&lt;</a:t>
            </a:r>
            <a:r>
              <a:rPr lang="en-US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sz="1400" b="0" dirty="0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xs1</a:t>
            </a:r>
            <a:r>
              <a:rPr lang="en-US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[</a:t>
            </a:r>
            <a:r>
              <a:rPr lang="en-US" sz="1400" b="0" dirty="0" err="1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i</a:t>
            </a:r>
            <a:r>
              <a:rPr lang="en-US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] </a:t>
            </a:r>
            <a:r>
              <a:rPr lang="en-US" sz="14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&lt;&lt;</a:t>
            </a:r>
            <a:r>
              <a:rPr lang="en-US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sz="1400" b="0" dirty="0">
                <a:solidFill>
                  <a:srgbClr val="CE9178"/>
                </a:solidFill>
                <a:effectLst/>
                <a:latin typeface="Consolas" panose="020B0609020204030204" pitchFamily="49" charset="0"/>
              </a:rPr>
              <a:t>" "</a:t>
            </a:r>
            <a:r>
              <a:rPr lang="en-US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;</a:t>
            </a:r>
          </a:p>
          <a:p>
            <a:br>
              <a:rPr lang="en-US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</a:br>
            <a:r>
              <a:rPr lang="en-US" sz="1400" b="0" dirty="0">
                <a:solidFill>
                  <a:srgbClr val="6A9955"/>
                </a:solidFill>
                <a:effectLst/>
                <a:latin typeface="Consolas" panose="020B0609020204030204" pitchFamily="49" charset="0"/>
              </a:rPr>
              <a:t>// Use iterators to traverse the vector</a:t>
            </a:r>
            <a:endParaRPr lang="en-US" sz="1400" b="0" dirty="0">
              <a:solidFill>
                <a:srgbClr val="CCCCCC"/>
              </a:solidFill>
              <a:effectLst/>
              <a:latin typeface="Consolas" panose="020B0609020204030204" pitchFamily="49" charset="0"/>
            </a:endParaRPr>
          </a:p>
          <a:p>
            <a:r>
              <a:rPr lang="en-US" sz="1400" b="0" dirty="0">
                <a:solidFill>
                  <a:srgbClr val="C586C0"/>
                </a:solidFill>
                <a:effectLst/>
                <a:latin typeface="Consolas" panose="020B0609020204030204" pitchFamily="49" charset="0"/>
              </a:rPr>
              <a:t>for</a:t>
            </a:r>
            <a:r>
              <a:rPr lang="en-US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(</a:t>
            </a:r>
            <a:r>
              <a:rPr lang="en-US" sz="1400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auto</a:t>
            </a:r>
            <a:r>
              <a:rPr lang="en-US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it </a:t>
            </a:r>
            <a:r>
              <a:rPr lang="en-US" sz="14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=</a:t>
            </a:r>
            <a:r>
              <a:rPr lang="en-US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sz="1400" b="0" dirty="0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xs1</a:t>
            </a:r>
            <a:r>
              <a:rPr lang="en-US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.</a:t>
            </a:r>
            <a:r>
              <a:rPr lang="en-US" sz="1400" b="0" dirty="0">
                <a:solidFill>
                  <a:srgbClr val="DCDCAA"/>
                </a:solidFill>
                <a:effectLst/>
                <a:latin typeface="Consolas" panose="020B0609020204030204" pitchFamily="49" charset="0"/>
              </a:rPr>
              <a:t>begin</a:t>
            </a:r>
            <a:r>
              <a:rPr lang="en-US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(); it </a:t>
            </a:r>
            <a:r>
              <a:rPr lang="en-US" sz="14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!=</a:t>
            </a:r>
            <a:r>
              <a:rPr lang="en-US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sz="1400" b="0" dirty="0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xs1</a:t>
            </a:r>
            <a:r>
              <a:rPr lang="en-US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.</a:t>
            </a:r>
            <a:r>
              <a:rPr lang="en-US" sz="1400" b="0" dirty="0">
                <a:solidFill>
                  <a:srgbClr val="DCDCAA"/>
                </a:solidFill>
                <a:effectLst/>
                <a:latin typeface="Consolas" panose="020B0609020204030204" pitchFamily="49" charset="0"/>
              </a:rPr>
              <a:t>end</a:t>
            </a:r>
            <a:r>
              <a:rPr lang="en-US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(); </a:t>
            </a:r>
            <a:r>
              <a:rPr lang="en-US" sz="14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++</a:t>
            </a:r>
            <a:r>
              <a:rPr lang="en-US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it)</a:t>
            </a:r>
          </a:p>
          <a:p>
            <a:r>
              <a:rPr lang="en-US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US" sz="1400" b="0" dirty="0">
                <a:solidFill>
                  <a:srgbClr val="4EC9B0"/>
                </a:solidFill>
                <a:effectLst/>
                <a:latin typeface="Consolas" panose="020B0609020204030204" pitchFamily="49" charset="0"/>
              </a:rPr>
              <a:t>std</a:t>
            </a:r>
            <a:r>
              <a:rPr lang="en-US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::</a:t>
            </a:r>
            <a:r>
              <a:rPr lang="en-US" sz="1400" b="0" dirty="0" err="1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cout</a:t>
            </a:r>
            <a:r>
              <a:rPr lang="en-US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sz="14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&lt;&lt;</a:t>
            </a:r>
            <a:r>
              <a:rPr lang="en-US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sz="14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*</a:t>
            </a:r>
            <a:r>
              <a:rPr lang="en-US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it </a:t>
            </a:r>
            <a:r>
              <a:rPr lang="en-US" sz="14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&lt;&lt;</a:t>
            </a:r>
            <a:r>
              <a:rPr lang="en-US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sz="1400" b="0" dirty="0">
                <a:solidFill>
                  <a:srgbClr val="CE9178"/>
                </a:solidFill>
                <a:effectLst/>
                <a:latin typeface="Consolas" panose="020B0609020204030204" pitchFamily="49" charset="0"/>
              </a:rPr>
              <a:t>" "</a:t>
            </a:r>
            <a:r>
              <a:rPr lang="en-US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;</a:t>
            </a:r>
          </a:p>
          <a:p>
            <a:br>
              <a:rPr lang="en-US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</a:br>
            <a:r>
              <a:rPr lang="en-US" sz="1400" b="0" dirty="0">
                <a:solidFill>
                  <a:srgbClr val="6A9955"/>
                </a:solidFill>
                <a:effectLst/>
                <a:latin typeface="Consolas" panose="020B0609020204030204" pitchFamily="49" charset="0"/>
              </a:rPr>
              <a:t>// Range-based for loop for a cleaner syntax</a:t>
            </a:r>
            <a:endParaRPr lang="en-US" sz="1400" b="0" dirty="0">
              <a:solidFill>
                <a:srgbClr val="CCCCCC"/>
              </a:solidFill>
              <a:effectLst/>
              <a:latin typeface="Consolas" panose="020B0609020204030204" pitchFamily="49" charset="0"/>
            </a:endParaRPr>
          </a:p>
          <a:p>
            <a:r>
              <a:rPr lang="en-US" sz="1400" b="0" dirty="0">
                <a:solidFill>
                  <a:srgbClr val="C586C0"/>
                </a:solidFill>
                <a:effectLst/>
                <a:latin typeface="Consolas" panose="020B0609020204030204" pitchFamily="49" charset="0"/>
              </a:rPr>
              <a:t>for</a:t>
            </a:r>
            <a:r>
              <a:rPr lang="en-US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(</a:t>
            </a:r>
            <a:r>
              <a:rPr lang="en-US" sz="1400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const</a:t>
            </a:r>
            <a:r>
              <a:rPr lang="en-US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sz="1400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auto</a:t>
            </a:r>
            <a:r>
              <a:rPr lang="en-US" sz="14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&amp;</a:t>
            </a:r>
            <a:r>
              <a:rPr lang="en-US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element : xs1)</a:t>
            </a:r>
          </a:p>
          <a:p>
            <a:r>
              <a:rPr lang="en-US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US" sz="1400" b="0" dirty="0">
                <a:solidFill>
                  <a:srgbClr val="4EC9B0"/>
                </a:solidFill>
                <a:effectLst/>
                <a:latin typeface="Consolas" panose="020B0609020204030204" pitchFamily="49" charset="0"/>
              </a:rPr>
              <a:t>std</a:t>
            </a:r>
            <a:r>
              <a:rPr lang="en-US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::</a:t>
            </a:r>
            <a:r>
              <a:rPr lang="en-US" sz="1400" b="0" dirty="0" err="1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cout</a:t>
            </a:r>
            <a:r>
              <a:rPr lang="en-US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sz="14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&lt;&lt;</a:t>
            </a:r>
            <a:r>
              <a:rPr lang="en-US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element </a:t>
            </a:r>
            <a:r>
              <a:rPr lang="en-US" sz="14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&lt;&lt;</a:t>
            </a:r>
            <a:r>
              <a:rPr lang="en-US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sz="1400" b="0" dirty="0">
                <a:solidFill>
                  <a:srgbClr val="CE9178"/>
                </a:solidFill>
                <a:effectLst/>
                <a:latin typeface="Consolas" panose="020B0609020204030204" pitchFamily="49" charset="0"/>
              </a:rPr>
              <a:t>" "</a:t>
            </a:r>
            <a:r>
              <a:rPr lang="en-US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;</a:t>
            </a:r>
          </a:p>
          <a:p>
            <a:br>
              <a:rPr lang="en-US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</a:br>
            <a:r>
              <a:rPr lang="en-US" sz="1400" b="0" dirty="0">
                <a:solidFill>
                  <a:srgbClr val="6A9955"/>
                </a:solidFill>
                <a:effectLst/>
                <a:latin typeface="Consolas" panose="020B0609020204030204" pitchFamily="49" charset="0"/>
              </a:rPr>
              <a:t>// Access the front and back elements</a:t>
            </a:r>
            <a:endParaRPr lang="en-US" sz="1400" b="0" dirty="0">
              <a:solidFill>
                <a:srgbClr val="CCCCCC"/>
              </a:solidFill>
              <a:effectLst/>
              <a:latin typeface="Consolas" panose="020B0609020204030204" pitchFamily="49" charset="0"/>
            </a:endParaRPr>
          </a:p>
          <a:p>
            <a:r>
              <a:rPr lang="en-US" sz="1400" b="0" dirty="0">
                <a:solidFill>
                  <a:srgbClr val="4EC9B0"/>
                </a:solidFill>
                <a:effectLst/>
                <a:latin typeface="Consolas" panose="020B0609020204030204" pitchFamily="49" charset="0"/>
              </a:rPr>
              <a:t>std</a:t>
            </a:r>
            <a:r>
              <a:rPr lang="en-US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::</a:t>
            </a:r>
            <a:r>
              <a:rPr lang="en-US" sz="1400" b="0" dirty="0" err="1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cout</a:t>
            </a:r>
            <a:r>
              <a:rPr lang="en-US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sz="14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&lt;&lt;</a:t>
            </a:r>
            <a:r>
              <a:rPr lang="en-US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sz="1400" b="0" dirty="0">
                <a:solidFill>
                  <a:srgbClr val="CE9178"/>
                </a:solidFill>
                <a:effectLst/>
                <a:latin typeface="Consolas" panose="020B0609020204030204" pitchFamily="49" charset="0"/>
              </a:rPr>
              <a:t>"Front element: "</a:t>
            </a:r>
            <a:r>
              <a:rPr lang="en-US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sz="14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&lt;&lt;</a:t>
            </a:r>
            <a:r>
              <a:rPr lang="en-US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sz="1400" b="0" dirty="0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xs1</a:t>
            </a:r>
            <a:r>
              <a:rPr lang="en-US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.</a:t>
            </a:r>
            <a:r>
              <a:rPr lang="en-US" sz="1400" b="0" dirty="0">
                <a:solidFill>
                  <a:srgbClr val="DCDCAA"/>
                </a:solidFill>
                <a:effectLst/>
                <a:latin typeface="Consolas" panose="020B0609020204030204" pitchFamily="49" charset="0"/>
              </a:rPr>
              <a:t>front</a:t>
            </a:r>
            <a:r>
              <a:rPr lang="en-US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() </a:t>
            </a:r>
            <a:r>
              <a:rPr lang="en-US" sz="14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&lt;&lt;</a:t>
            </a:r>
            <a:r>
              <a:rPr lang="en-US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sz="1400" b="0" dirty="0">
                <a:solidFill>
                  <a:srgbClr val="4EC9B0"/>
                </a:solidFill>
                <a:effectLst/>
                <a:latin typeface="Consolas" panose="020B0609020204030204" pitchFamily="49" charset="0"/>
              </a:rPr>
              <a:t>std</a:t>
            </a:r>
            <a:r>
              <a:rPr lang="en-US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::</a:t>
            </a:r>
            <a:r>
              <a:rPr lang="en-US" sz="1400" b="0" dirty="0" err="1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endl</a:t>
            </a:r>
            <a:r>
              <a:rPr lang="en-US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;</a:t>
            </a:r>
          </a:p>
          <a:p>
            <a:r>
              <a:rPr lang="en-US" sz="1400" b="0" dirty="0">
                <a:solidFill>
                  <a:srgbClr val="4EC9B0"/>
                </a:solidFill>
                <a:effectLst/>
                <a:latin typeface="Consolas" panose="020B0609020204030204" pitchFamily="49" charset="0"/>
              </a:rPr>
              <a:t>std</a:t>
            </a:r>
            <a:r>
              <a:rPr lang="en-US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::</a:t>
            </a:r>
            <a:r>
              <a:rPr lang="en-US" sz="1400" b="0" dirty="0" err="1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cout</a:t>
            </a:r>
            <a:r>
              <a:rPr lang="en-US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sz="14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&lt;&lt;</a:t>
            </a:r>
            <a:r>
              <a:rPr lang="en-US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sz="1400" b="0" dirty="0">
                <a:solidFill>
                  <a:srgbClr val="CE9178"/>
                </a:solidFill>
                <a:effectLst/>
                <a:latin typeface="Consolas" panose="020B0609020204030204" pitchFamily="49" charset="0"/>
              </a:rPr>
              <a:t>"Back element: "</a:t>
            </a:r>
            <a:r>
              <a:rPr lang="en-US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sz="14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&lt;&lt;</a:t>
            </a:r>
            <a:r>
              <a:rPr lang="en-US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sz="1400" b="0" dirty="0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xs1</a:t>
            </a:r>
            <a:r>
              <a:rPr lang="en-US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.</a:t>
            </a:r>
            <a:r>
              <a:rPr lang="en-US" sz="1400" b="0" dirty="0">
                <a:solidFill>
                  <a:srgbClr val="DCDCAA"/>
                </a:solidFill>
                <a:effectLst/>
                <a:latin typeface="Consolas" panose="020B0609020204030204" pitchFamily="49" charset="0"/>
              </a:rPr>
              <a:t>back</a:t>
            </a:r>
            <a:r>
              <a:rPr lang="en-US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() </a:t>
            </a:r>
            <a:r>
              <a:rPr lang="en-US" sz="14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&lt;&lt;</a:t>
            </a:r>
            <a:r>
              <a:rPr lang="en-US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sz="1400" b="0" dirty="0">
                <a:solidFill>
                  <a:srgbClr val="4EC9B0"/>
                </a:solidFill>
                <a:effectLst/>
                <a:latin typeface="Consolas" panose="020B0609020204030204" pitchFamily="49" charset="0"/>
              </a:rPr>
              <a:t>std</a:t>
            </a:r>
            <a:r>
              <a:rPr lang="en-US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::</a:t>
            </a:r>
            <a:r>
              <a:rPr lang="en-US" sz="1400" b="0" dirty="0" err="1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endl</a:t>
            </a:r>
            <a:r>
              <a:rPr lang="en-US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;</a:t>
            </a:r>
          </a:p>
          <a:p>
            <a:br>
              <a:rPr lang="en-US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</a:br>
            <a:r>
              <a:rPr lang="en-US" sz="1400" b="0" dirty="0">
                <a:solidFill>
                  <a:srgbClr val="6A9955"/>
                </a:solidFill>
                <a:effectLst/>
                <a:latin typeface="Consolas" panose="020B0609020204030204" pitchFamily="49" charset="0"/>
              </a:rPr>
              <a:t>// Check if the vector is empty</a:t>
            </a:r>
            <a:endParaRPr lang="en-US" sz="1400" b="0" dirty="0">
              <a:solidFill>
                <a:srgbClr val="CCCCCC"/>
              </a:solidFill>
              <a:effectLst/>
              <a:latin typeface="Consolas" panose="020B0609020204030204" pitchFamily="49" charset="0"/>
            </a:endParaRPr>
          </a:p>
          <a:p>
            <a:r>
              <a:rPr lang="en-US" sz="1400" b="0" dirty="0">
                <a:solidFill>
                  <a:srgbClr val="4EC9B0"/>
                </a:solidFill>
                <a:effectLst/>
                <a:latin typeface="Consolas" panose="020B0609020204030204" pitchFamily="49" charset="0"/>
              </a:rPr>
              <a:t>std</a:t>
            </a:r>
            <a:r>
              <a:rPr lang="en-US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::</a:t>
            </a:r>
            <a:r>
              <a:rPr lang="en-US" sz="1400" b="0" dirty="0" err="1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cout</a:t>
            </a:r>
            <a:r>
              <a:rPr lang="en-US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sz="14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&lt;&lt;</a:t>
            </a:r>
            <a:r>
              <a:rPr lang="en-US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sz="1400" b="0" dirty="0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xs1</a:t>
            </a:r>
            <a:r>
              <a:rPr lang="en-US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.</a:t>
            </a:r>
            <a:r>
              <a:rPr lang="en-US" sz="1400" b="0" dirty="0">
                <a:solidFill>
                  <a:srgbClr val="DCDCAA"/>
                </a:solidFill>
                <a:effectLst/>
                <a:latin typeface="Consolas" panose="020B0609020204030204" pitchFamily="49" charset="0"/>
              </a:rPr>
              <a:t>empty</a:t>
            </a:r>
            <a:r>
              <a:rPr lang="en-US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() </a:t>
            </a:r>
            <a:r>
              <a:rPr lang="en-US" sz="14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&lt;&lt;</a:t>
            </a:r>
            <a:r>
              <a:rPr lang="en-US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sz="1400" b="0" dirty="0">
                <a:solidFill>
                  <a:srgbClr val="4EC9B0"/>
                </a:solidFill>
                <a:effectLst/>
                <a:latin typeface="Consolas" panose="020B0609020204030204" pitchFamily="49" charset="0"/>
              </a:rPr>
              <a:t>std</a:t>
            </a:r>
            <a:r>
              <a:rPr lang="en-US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::</a:t>
            </a:r>
            <a:r>
              <a:rPr lang="en-US" sz="1400" b="0" dirty="0" err="1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endl</a:t>
            </a:r>
            <a:r>
              <a:rPr lang="en-US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;</a:t>
            </a:r>
          </a:p>
          <a:p>
            <a:br>
              <a:rPr lang="en-US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</a:br>
            <a:r>
              <a:rPr lang="en-US" sz="1400" b="0" dirty="0">
                <a:solidFill>
                  <a:srgbClr val="6A9955"/>
                </a:solidFill>
                <a:effectLst/>
                <a:latin typeface="Consolas" panose="020B0609020204030204" pitchFamily="49" charset="0"/>
              </a:rPr>
              <a:t>// Add an element to the back of the vector</a:t>
            </a:r>
            <a:endParaRPr lang="en-US" sz="1400" b="0" dirty="0">
              <a:solidFill>
                <a:srgbClr val="CCCCCC"/>
              </a:solidFill>
              <a:effectLst/>
              <a:latin typeface="Consolas" panose="020B0609020204030204" pitchFamily="49" charset="0"/>
            </a:endParaRPr>
          </a:p>
          <a:p>
            <a:r>
              <a:rPr lang="en-US" sz="1400" b="0" dirty="0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xs1</a:t>
            </a:r>
            <a:r>
              <a:rPr lang="en-US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.</a:t>
            </a:r>
            <a:r>
              <a:rPr lang="en-US" sz="1400" b="0" dirty="0">
                <a:solidFill>
                  <a:srgbClr val="DCDCAA"/>
                </a:solidFill>
                <a:effectLst/>
                <a:latin typeface="Consolas" panose="020B0609020204030204" pitchFamily="49" charset="0"/>
              </a:rPr>
              <a:t>push_back</a:t>
            </a:r>
            <a:r>
              <a:rPr lang="en-US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sz="1400" b="0" dirty="0">
                <a:solidFill>
                  <a:srgbClr val="B5CEA8"/>
                </a:solidFill>
                <a:effectLst/>
                <a:latin typeface="Consolas" panose="020B0609020204030204" pitchFamily="49" charset="0"/>
              </a:rPr>
              <a:t>6</a:t>
            </a:r>
            <a:r>
              <a:rPr lang="en-US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);</a:t>
            </a:r>
          </a:p>
          <a:p>
            <a:r>
              <a:rPr lang="en-US" sz="1400" b="0" dirty="0">
                <a:solidFill>
                  <a:srgbClr val="6A9955"/>
                </a:solidFill>
                <a:effectLst/>
                <a:latin typeface="Consolas" panose="020B0609020204030204" pitchFamily="49" charset="0"/>
              </a:rPr>
              <a:t>// Remove element from the back</a:t>
            </a:r>
            <a:endParaRPr lang="en-US" sz="1400" b="0" dirty="0">
              <a:solidFill>
                <a:srgbClr val="CCCCCC"/>
              </a:solidFill>
              <a:effectLst/>
              <a:latin typeface="Consolas" panose="020B0609020204030204" pitchFamily="49" charset="0"/>
            </a:endParaRPr>
          </a:p>
          <a:p>
            <a:r>
              <a:rPr lang="en-US" sz="1400" b="0" dirty="0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xs1</a:t>
            </a:r>
            <a:r>
              <a:rPr lang="en-US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.</a:t>
            </a:r>
            <a:r>
              <a:rPr lang="en-US" sz="1400" b="0" dirty="0">
                <a:solidFill>
                  <a:srgbClr val="DCDCAA"/>
                </a:solidFill>
                <a:effectLst/>
                <a:latin typeface="Consolas" panose="020B0609020204030204" pitchFamily="49" charset="0"/>
              </a:rPr>
              <a:t>pop_back</a:t>
            </a:r>
            <a:r>
              <a:rPr lang="en-US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();</a:t>
            </a:r>
          </a:p>
        </p:txBody>
      </p:sp>
    </p:spTree>
    <p:extLst>
      <p:ext uri="{BB962C8B-B14F-4D97-AF65-F5344CB8AC3E}">
        <p14:creationId xmlns:p14="http://schemas.microsoft.com/office/powerpoint/2010/main" val="34322295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57CF23-D60F-79B4-CD2F-4A1F85430A84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/>
              <a:t>std::deque</a:t>
            </a:r>
            <a:endParaRPr lang="en-GB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B9BBE3B-D452-8764-E45B-4A9CFF09A340}"/>
              </a:ext>
            </a:extLst>
          </p:cNvPr>
          <p:cNvSpPr txBox="1"/>
          <p:nvPr/>
        </p:nvSpPr>
        <p:spPr>
          <a:xfrm>
            <a:off x="0" y="6600303"/>
            <a:ext cx="27432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200" b="0" i="0" u="none" strike="noStrike" kern="1200" cap="none" spc="0" baseline="0">
                <a:solidFill>
                  <a:srgbClr val="FFFFFF"/>
                </a:solidFill>
                <a:uFillTx/>
                <a:latin typeface="Roboto Light" pitchFamily="2"/>
                <a:ea typeface="Roboto Light" pitchFamily="2"/>
              </a:rPr>
              <a:t>2023/2024</a:t>
            </a:r>
            <a:endParaRPr lang="cs-CZ" sz="1200" b="0" i="0" u="none" strike="noStrike" kern="1200" cap="none" spc="0" baseline="0">
              <a:solidFill>
                <a:srgbClr val="FFFFFF"/>
              </a:solidFill>
              <a:uFillTx/>
              <a:latin typeface="Roboto Light" pitchFamily="2"/>
              <a:ea typeface="Roboto Light" pitchFamily="2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F7417D6-4E78-2217-1A24-3441517B8D90}"/>
              </a:ext>
            </a:extLst>
          </p:cNvPr>
          <p:cNvSpPr txBox="1"/>
          <p:nvPr/>
        </p:nvSpPr>
        <p:spPr>
          <a:xfrm>
            <a:off x="4038603" y="6608615"/>
            <a:ext cx="41148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200" b="0" i="0" u="none" strike="noStrike" kern="1200" cap="none" spc="0" baseline="0">
                <a:solidFill>
                  <a:srgbClr val="FFFFFF"/>
                </a:solidFill>
                <a:uFillTx/>
                <a:latin typeface="Roboto Black" pitchFamily="2"/>
                <a:ea typeface="Roboto Black" pitchFamily="2"/>
              </a:rPr>
              <a:t>Programming in C++ (labs)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C43FFA4-C9E3-1161-B6D2-8FC4FF253269}"/>
              </a:ext>
            </a:extLst>
          </p:cNvPr>
          <p:cNvSpPr txBox="1"/>
          <p:nvPr/>
        </p:nvSpPr>
        <p:spPr>
          <a:xfrm>
            <a:off x="9450186" y="6600303"/>
            <a:ext cx="27432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2D44595C-A5AE-4A36-96CD-9BF54B69ADB4}" type="slidenum">
              <a:rPr lang="en-GB" sz="1200" b="0" i="0" u="none" strike="noStrike" kern="1200" cap="none" spc="0" baseline="0">
                <a:solidFill>
                  <a:srgbClr val="FFFFFF"/>
                </a:solidFill>
                <a:uFillTx/>
                <a:latin typeface="Roboto Light" pitchFamily="2"/>
                <a:ea typeface="Roboto Light" pitchFamily="2"/>
              </a:rPr>
              <a:t>11</a:t>
            </a:fld>
            <a:endParaRPr lang="en-GB" sz="1200" b="0" i="0" u="none" strike="noStrike" kern="1200" cap="none" spc="0" baseline="0">
              <a:solidFill>
                <a:srgbClr val="FFFFFF"/>
              </a:solidFill>
              <a:uFillTx/>
              <a:latin typeface="Roboto Light" pitchFamily="2"/>
              <a:ea typeface="Roboto Light" pitchFamily="2"/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DE707AF-4311-D79D-6448-2423235DDA4E}"/>
              </a:ext>
            </a:extLst>
          </p:cNvPr>
          <p:cNvSpPr txBox="1">
            <a:spLocks noGrp="1"/>
          </p:cNvSpPr>
          <p:nvPr>
            <p:ph type="body" sz="quarter" idx="4294967295"/>
          </p:nvPr>
        </p:nvSpPr>
        <p:spPr>
          <a:xfrm>
            <a:off x="274640" y="906463"/>
            <a:ext cx="5071801" cy="543559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double-ended queue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push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pop_front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back</a:t>
            </a: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elements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may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not </a:t>
            </a:r>
            <a:r>
              <a:rPr 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be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stored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consecutively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Does</a:t>
            </a: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not </a:t>
            </a:r>
            <a:r>
              <a:rPr 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invalidate</a:t>
            </a: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iterators</a:t>
            </a: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pointers</a:t>
            </a: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references</a:t>
            </a:r>
            <a:endParaRPr lang="en-GB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7" name="Table 8">
            <a:extLst>
              <a:ext uri="{FF2B5EF4-FFF2-40B4-BE49-F238E27FC236}">
                <a16:creationId xmlns:a16="http://schemas.microsoft.com/office/drawing/2014/main" id="{E390D403-A5B2-D403-8A49-BB07216791A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3806552"/>
              </p:ext>
            </p:extLst>
          </p:nvPr>
        </p:nvGraphicFramePr>
        <p:xfrm>
          <a:off x="2903378" y="3612156"/>
          <a:ext cx="150378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5945">
                  <a:extLst>
                    <a:ext uri="{9D8B030D-6E8A-4147-A177-3AD203B41FA5}">
                      <a16:colId xmlns:a16="http://schemas.microsoft.com/office/drawing/2014/main" val="3476145356"/>
                    </a:ext>
                  </a:extLst>
                </a:gridCol>
                <a:gridCol w="375945">
                  <a:extLst>
                    <a:ext uri="{9D8B030D-6E8A-4147-A177-3AD203B41FA5}">
                      <a16:colId xmlns:a16="http://schemas.microsoft.com/office/drawing/2014/main" val="577415733"/>
                    </a:ext>
                  </a:extLst>
                </a:gridCol>
                <a:gridCol w="375945">
                  <a:extLst>
                    <a:ext uri="{9D8B030D-6E8A-4147-A177-3AD203B41FA5}">
                      <a16:colId xmlns:a16="http://schemas.microsoft.com/office/drawing/2014/main" val="4023976119"/>
                    </a:ext>
                  </a:extLst>
                </a:gridCol>
                <a:gridCol w="375945">
                  <a:extLst>
                    <a:ext uri="{9D8B030D-6E8A-4147-A177-3AD203B41FA5}">
                      <a16:colId xmlns:a16="http://schemas.microsoft.com/office/drawing/2014/main" val="7368954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77287941"/>
                  </a:ext>
                </a:extLst>
              </a:tr>
            </a:tbl>
          </a:graphicData>
        </a:graphic>
      </p:graphicFrame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20D10049-A73A-FC80-5952-8B1DA7D172A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2887255"/>
              </p:ext>
            </p:extLst>
          </p:nvPr>
        </p:nvGraphicFramePr>
        <p:xfrm>
          <a:off x="2903378" y="4371045"/>
          <a:ext cx="150378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5945">
                  <a:extLst>
                    <a:ext uri="{9D8B030D-6E8A-4147-A177-3AD203B41FA5}">
                      <a16:colId xmlns:a16="http://schemas.microsoft.com/office/drawing/2014/main" val="3476145356"/>
                    </a:ext>
                  </a:extLst>
                </a:gridCol>
                <a:gridCol w="375945">
                  <a:extLst>
                    <a:ext uri="{9D8B030D-6E8A-4147-A177-3AD203B41FA5}">
                      <a16:colId xmlns:a16="http://schemas.microsoft.com/office/drawing/2014/main" val="577415733"/>
                    </a:ext>
                  </a:extLst>
                </a:gridCol>
                <a:gridCol w="375945">
                  <a:extLst>
                    <a:ext uri="{9D8B030D-6E8A-4147-A177-3AD203B41FA5}">
                      <a16:colId xmlns:a16="http://schemas.microsoft.com/office/drawing/2014/main" val="4023976119"/>
                    </a:ext>
                  </a:extLst>
                </a:gridCol>
                <a:gridCol w="375945">
                  <a:extLst>
                    <a:ext uri="{9D8B030D-6E8A-4147-A177-3AD203B41FA5}">
                      <a16:colId xmlns:a16="http://schemas.microsoft.com/office/drawing/2014/main" val="7368954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77287941"/>
                  </a:ext>
                </a:extLst>
              </a:tr>
            </a:tbl>
          </a:graphicData>
        </a:graphic>
      </p:graphicFrame>
      <p:graphicFrame>
        <p:nvGraphicFramePr>
          <p:cNvPr id="9" name="Table 12">
            <a:extLst>
              <a:ext uri="{FF2B5EF4-FFF2-40B4-BE49-F238E27FC236}">
                <a16:creationId xmlns:a16="http://schemas.microsoft.com/office/drawing/2014/main" id="{EC5C79A4-CBC5-3007-4B57-99A2F44BD3B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1114372"/>
              </p:ext>
            </p:extLst>
          </p:nvPr>
        </p:nvGraphicFramePr>
        <p:xfrm>
          <a:off x="1322873" y="3982996"/>
          <a:ext cx="328645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8645">
                  <a:extLst>
                    <a:ext uri="{9D8B030D-6E8A-4147-A177-3AD203B41FA5}">
                      <a16:colId xmlns:a16="http://schemas.microsoft.com/office/drawing/2014/main" val="299112667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51919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84596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0266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0869705"/>
                  </a:ext>
                </a:extLst>
              </a:tr>
            </a:tbl>
          </a:graphicData>
        </a:graphic>
      </p:graphicFrame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9C8249BD-B48D-9680-5673-1345C9D11B83}"/>
              </a:ext>
            </a:extLst>
          </p:cNvPr>
          <p:cNvCxnSpPr>
            <a:cxnSpLocks/>
          </p:cNvCxnSpPr>
          <p:nvPr/>
        </p:nvCxnSpPr>
        <p:spPr>
          <a:xfrm flipV="1">
            <a:off x="1453536" y="3797576"/>
            <a:ext cx="1636840" cy="386329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B33FC16C-D65E-375C-B6FF-1851FC8C9050}"/>
              </a:ext>
            </a:extLst>
          </p:cNvPr>
          <p:cNvCxnSpPr>
            <a:cxnSpLocks/>
          </p:cNvCxnSpPr>
          <p:nvPr/>
        </p:nvCxnSpPr>
        <p:spPr>
          <a:xfrm flipV="1">
            <a:off x="1468556" y="4556465"/>
            <a:ext cx="1621820" cy="5243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BD307E79-B8C1-352B-F8DB-A18915D932AE}"/>
              </a:ext>
            </a:extLst>
          </p:cNvPr>
          <p:cNvSpPr txBox="1"/>
          <p:nvPr/>
        </p:nvSpPr>
        <p:spPr>
          <a:xfrm>
            <a:off x="2998010" y="3252924"/>
            <a:ext cx="16113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0    1     2    3</a:t>
            </a:r>
            <a:endParaRPr lang="cs-CZ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1C373DA-BA0D-4B2B-6861-38BCECB69802}"/>
              </a:ext>
            </a:extLst>
          </p:cNvPr>
          <p:cNvSpPr txBox="1"/>
          <p:nvPr/>
        </p:nvSpPr>
        <p:spPr>
          <a:xfrm>
            <a:off x="2927559" y="4027967"/>
            <a:ext cx="16113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 4    5     6     7</a:t>
            </a:r>
            <a:endParaRPr lang="cs-CZ" dirty="0"/>
          </a:p>
        </p:txBody>
      </p:sp>
      <p:graphicFrame>
        <p:nvGraphicFramePr>
          <p:cNvPr id="14" name="Table 13">
            <a:extLst>
              <a:ext uri="{FF2B5EF4-FFF2-40B4-BE49-F238E27FC236}">
                <a16:creationId xmlns:a16="http://schemas.microsoft.com/office/drawing/2014/main" id="{5BDF8F60-0E31-C42A-43BE-5BBDDDAF1F0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3947703"/>
              </p:ext>
            </p:extLst>
          </p:nvPr>
        </p:nvGraphicFramePr>
        <p:xfrm>
          <a:off x="570982" y="5707460"/>
          <a:ext cx="2050919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2730">
                  <a:extLst>
                    <a:ext uri="{9D8B030D-6E8A-4147-A177-3AD203B41FA5}">
                      <a16:colId xmlns:a16="http://schemas.microsoft.com/office/drawing/2014/main" val="3476145356"/>
                    </a:ext>
                  </a:extLst>
                </a:gridCol>
                <a:gridCol w="512730">
                  <a:extLst>
                    <a:ext uri="{9D8B030D-6E8A-4147-A177-3AD203B41FA5}">
                      <a16:colId xmlns:a16="http://schemas.microsoft.com/office/drawing/2014/main" val="577415733"/>
                    </a:ext>
                  </a:extLst>
                </a:gridCol>
                <a:gridCol w="511847">
                  <a:extLst>
                    <a:ext uri="{9D8B030D-6E8A-4147-A177-3AD203B41FA5}">
                      <a16:colId xmlns:a16="http://schemas.microsoft.com/office/drawing/2014/main" val="4023976119"/>
                    </a:ext>
                  </a:extLst>
                </a:gridCol>
                <a:gridCol w="513612">
                  <a:extLst>
                    <a:ext uri="{9D8B030D-6E8A-4147-A177-3AD203B41FA5}">
                      <a16:colId xmlns:a16="http://schemas.microsoft.com/office/drawing/2014/main" val="7368954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fr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to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7287941"/>
                  </a:ext>
                </a:extLst>
              </a:tr>
            </a:tbl>
          </a:graphicData>
        </a:graphic>
      </p:graphicFrame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5B862A37-338C-C32F-A1F1-6B394C1362C8}"/>
              </a:ext>
            </a:extLst>
          </p:cNvPr>
          <p:cNvCxnSpPr>
            <a:cxnSpLocks/>
          </p:cNvCxnSpPr>
          <p:nvPr/>
        </p:nvCxnSpPr>
        <p:spPr>
          <a:xfrm flipV="1">
            <a:off x="765110" y="4177021"/>
            <a:ext cx="688426" cy="1715859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D851F54F-EB07-69A5-530E-93B7AEA68542}"/>
              </a:ext>
            </a:extLst>
          </p:cNvPr>
          <p:cNvSpPr txBox="1"/>
          <p:nvPr/>
        </p:nvSpPr>
        <p:spPr>
          <a:xfrm>
            <a:off x="5370622" y="186945"/>
            <a:ext cx="6574393" cy="6555641"/>
          </a:xfrm>
          <a:prstGeom prst="rect">
            <a:avLst/>
          </a:prstGeom>
          <a:solidFill>
            <a:srgbClr val="000000"/>
          </a:solidFill>
          <a:ln w="9528" cap="flat">
            <a:solidFill>
              <a:srgbClr val="000000"/>
            </a:solidFill>
            <a:prstDash val="solid"/>
            <a:miter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r>
              <a:rPr lang="en-GB" sz="1400" b="0" dirty="0">
                <a:solidFill>
                  <a:srgbClr val="6A9955"/>
                </a:solidFill>
                <a:effectLst/>
                <a:latin typeface="Consolas" panose="020B0609020204030204" pitchFamily="49" charset="0"/>
              </a:rPr>
              <a:t>// Declare and initialize a std::deque of integers</a:t>
            </a:r>
            <a:endParaRPr lang="en-GB" sz="1400" b="0" dirty="0">
              <a:solidFill>
                <a:srgbClr val="CCCCCC"/>
              </a:solidFill>
              <a:effectLst/>
              <a:latin typeface="Consolas" panose="020B0609020204030204" pitchFamily="49" charset="0"/>
            </a:endParaRPr>
          </a:p>
          <a:p>
            <a:r>
              <a:rPr lang="en-GB" sz="1400" b="0" dirty="0">
                <a:solidFill>
                  <a:srgbClr val="4EC9B0"/>
                </a:solidFill>
                <a:effectLst/>
                <a:latin typeface="Consolas" panose="020B0609020204030204" pitchFamily="49" charset="0"/>
              </a:rPr>
              <a:t>std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::deque</a:t>
            </a:r>
            <a:r>
              <a:rPr lang="en-GB" sz="14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&lt;</a:t>
            </a:r>
            <a:r>
              <a:rPr lang="en-GB" sz="1400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int</a:t>
            </a:r>
            <a:r>
              <a:rPr lang="en-GB" sz="14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&gt;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xs1 </a:t>
            </a:r>
            <a:r>
              <a:rPr lang="en-GB" sz="14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=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{ </a:t>
            </a:r>
            <a:r>
              <a:rPr lang="en-GB" sz="1400" b="0" dirty="0">
                <a:solidFill>
                  <a:srgbClr val="B5CEA8"/>
                </a:solidFill>
                <a:effectLst/>
                <a:latin typeface="Consolas" panose="020B0609020204030204" pitchFamily="49" charset="0"/>
              </a:rPr>
              <a:t>1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GB" sz="1400" b="0" dirty="0">
                <a:solidFill>
                  <a:srgbClr val="B5CEA8"/>
                </a:solidFill>
                <a:effectLst/>
                <a:latin typeface="Consolas" panose="020B0609020204030204" pitchFamily="49" charset="0"/>
              </a:rPr>
              <a:t>2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GB" sz="1400" b="0" dirty="0">
                <a:solidFill>
                  <a:srgbClr val="B5CEA8"/>
                </a:solidFill>
                <a:effectLst/>
                <a:latin typeface="Consolas" panose="020B0609020204030204" pitchFamily="49" charset="0"/>
              </a:rPr>
              <a:t>3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GB" sz="1400" b="0" dirty="0">
                <a:solidFill>
                  <a:srgbClr val="B5CEA8"/>
                </a:solidFill>
                <a:effectLst/>
                <a:latin typeface="Consolas" panose="020B0609020204030204" pitchFamily="49" charset="0"/>
              </a:rPr>
              <a:t>4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GB" sz="1400" b="0" dirty="0">
                <a:solidFill>
                  <a:srgbClr val="B5CEA8"/>
                </a:solidFill>
                <a:effectLst/>
                <a:latin typeface="Consolas" panose="020B0609020204030204" pitchFamily="49" charset="0"/>
              </a:rPr>
              <a:t>5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};</a:t>
            </a:r>
          </a:p>
          <a:p>
            <a:r>
              <a:rPr lang="en-GB" sz="1400" b="0" dirty="0">
                <a:solidFill>
                  <a:srgbClr val="4EC9B0"/>
                </a:solidFill>
                <a:effectLst/>
                <a:latin typeface="Consolas" panose="020B0609020204030204" pitchFamily="49" charset="0"/>
              </a:rPr>
              <a:t>std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::deque</a:t>
            </a:r>
            <a:r>
              <a:rPr lang="en-GB" sz="14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&lt;</a:t>
            </a:r>
            <a:r>
              <a:rPr lang="en-GB" sz="1400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int</a:t>
            </a:r>
            <a:r>
              <a:rPr lang="en-GB" sz="14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&gt;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xs2;</a:t>
            </a:r>
          </a:p>
          <a:p>
            <a:r>
              <a:rPr lang="en-GB" sz="1400" b="0" dirty="0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xs2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.</a:t>
            </a:r>
            <a:r>
              <a:rPr lang="en-GB" sz="1400" b="0" dirty="0">
                <a:solidFill>
                  <a:srgbClr val="DCDCAA"/>
                </a:solidFill>
                <a:effectLst/>
                <a:latin typeface="Consolas" panose="020B0609020204030204" pitchFamily="49" charset="0"/>
              </a:rPr>
              <a:t>resize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GB" sz="1400" b="0" dirty="0">
                <a:solidFill>
                  <a:srgbClr val="B5CEA8"/>
                </a:solidFill>
                <a:effectLst/>
                <a:latin typeface="Consolas" panose="020B0609020204030204" pitchFamily="49" charset="0"/>
              </a:rPr>
              <a:t>10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GB" sz="1400" b="0" dirty="0">
                <a:solidFill>
                  <a:srgbClr val="B5CEA8"/>
                </a:solidFill>
                <a:effectLst/>
                <a:latin typeface="Consolas" panose="020B0609020204030204" pitchFamily="49" charset="0"/>
              </a:rPr>
              <a:t>42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);</a:t>
            </a:r>
          </a:p>
          <a:p>
            <a:r>
              <a:rPr lang="en-GB" sz="1400" b="0" dirty="0">
                <a:solidFill>
                  <a:srgbClr val="4EC9B0"/>
                </a:solidFill>
                <a:effectLst/>
                <a:latin typeface="Consolas" panose="020B0609020204030204" pitchFamily="49" charset="0"/>
              </a:rPr>
              <a:t>std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::deque</a:t>
            </a:r>
            <a:r>
              <a:rPr lang="en-GB" sz="14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&lt;</a:t>
            </a:r>
            <a:r>
              <a:rPr lang="en-GB" sz="1400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int</a:t>
            </a:r>
            <a:r>
              <a:rPr lang="en-GB" sz="14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&gt;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sz="1400" b="0" dirty="0">
                <a:solidFill>
                  <a:srgbClr val="DCDCAA"/>
                </a:solidFill>
                <a:effectLst/>
                <a:latin typeface="Consolas" panose="020B0609020204030204" pitchFamily="49" charset="0"/>
              </a:rPr>
              <a:t>xs3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GB" sz="1400" b="0" dirty="0">
                <a:solidFill>
                  <a:srgbClr val="B5CEA8"/>
                </a:solidFill>
                <a:effectLst/>
                <a:latin typeface="Consolas" panose="020B0609020204030204" pitchFamily="49" charset="0"/>
              </a:rPr>
              <a:t>10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GB" sz="1400" b="0" dirty="0">
                <a:solidFill>
                  <a:srgbClr val="B5CEA8"/>
                </a:solidFill>
                <a:effectLst/>
                <a:latin typeface="Consolas" panose="020B0609020204030204" pitchFamily="49" charset="0"/>
              </a:rPr>
              <a:t>42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);</a:t>
            </a:r>
          </a:p>
          <a:p>
            <a:b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</a:br>
            <a:r>
              <a:rPr lang="en-GB" sz="1400" b="0" dirty="0">
                <a:solidFill>
                  <a:srgbClr val="6A9955"/>
                </a:solidFill>
                <a:effectLst/>
                <a:latin typeface="Consolas" panose="020B0609020204030204" pitchFamily="49" charset="0"/>
              </a:rPr>
              <a:t>// Access elements using the [] operator</a:t>
            </a:r>
            <a:endParaRPr lang="en-GB" sz="1400" b="0" dirty="0">
              <a:solidFill>
                <a:srgbClr val="CCCCCC"/>
              </a:solidFill>
              <a:effectLst/>
              <a:latin typeface="Consolas" panose="020B0609020204030204" pitchFamily="49" charset="0"/>
            </a:endParaRPr>
          </a:p>
          <a:p>
            <a:r>
              <a:rPr lang="en-GB" sz="1400" b="0" dirty="0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xs1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[</a:t>
            </a:r>
            <a:r>
              <a:rPr lang="en-GB" sz="1400" b="0" dirty="0">
                <a:solidFill>
                  <a:srgbClr val="B5CEA8"/>
                </a:solidFill>
                <a:effectLst/>
                <a:latin typeface="Consolas" panose="020B0609020204030204" pitchFamily="49" charset="0"/>
              </a:rPr>
              <a:t>2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] </a:t>
            </a:r>
            <a:r>
              <a:rPr lang="en-GB" sz="14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=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sz="1400" b="0" dirty="0">
                <a:solidFill>
                  <a:srgbClr val="B5CEA8"/>
                </a:solidFill>
                <a:effectLst/>
                <a:latin typeface="Consolas" panose="020B0609020204030204" pitchFamily="49" charset="0"/>
              </a:rPr>
              <a:t>10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;</a:t>
            </a:r>
          </a:p>
          <a:p>
            <a:b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</a:br>
            <a:r>
              <a:rPr lang="en-GB" sz="1400" b="0" dirty="0">
                <a:solidFill>
                  <a:srgbClr val="6A9955"/>
                </a:solidFill>
                <a:effectLst/>
                <a:latin typeface="Consolas" panose="020B0609020204030204" pitchFamily="49" charset="0"/>
              </a:rPr>
              <a:t>// Use iterators to traverse the deque</a:t>
            </a:r>
            <a:endParaRPr lang="en-GB" sz="1400" b="0" dirty="0">
              <a:solidFill>
                <a:srgbClr val="CCCCCC"/>
              </a:solidFill>
              <a:effectLst/>
              <a:latin typeface="Consolas" panose="020B0609020204030204" pitchFamily="49" charset="0"/>
            </a:endParaRPr>
          </a:p>
          <a:p>
            <a:r>
              <a:rPr lang="en-GB" sz="1400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auto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it </a:t>
            </a:r>
            <a:r>
              <a:rPr lang="en-GB" sz="14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=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sz="1400" b="0" dirty="0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xs1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.</a:t>
            </a:r>
            <a:r>
              <a:rPr lang="en-GB" sz="1400" b="0" dirty="0">
                <a:solidFill>
                  <a:srgbClr val="DCDCAA"/>
                </a:solidFill>
                <a:effectLst/>
                <a:latin typeface="Consolas" panose="020B0609020204030204" pitchFamily="49" charset="0"/>
              </a:rPr>
              <a:t>begin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();</a:t>
            </a:r>
          </a:p>
          <a:p>
            <a:r>
              <a:rPr lang="en-GB" sz="14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++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it;</a:t>
            </a:r>
          </a:p>
          <a:p>
            <a:b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</a:br>
            <a:r>
              <a:rPr lang="en-GB" sz="1400" b="0" dirty="0">
                <a:solidFill>
                  <a:srgbClr val="6A9955"/>
                </a:solidFill>
                <a:effectLst/>
                <a:latin typeface="Consolas" panose="020B0609020204030204" pitchFamily="49" charset="0"/>
              </a:rPr>
              <a:t>// Range-based for loop for a cleaner syntax</a:t>
            </a:r>
            <a:endParaRPr lang="en-GB" sz="1400" b="0" dirty="0">
              <a:solidFill>
                <a:srgbClr val="CCCCCC"/>
              </a:solidFill>
              <a:effectLst/>
              <a:latin typeface="Consolas" panose="020B0609020204030204" pitchFamily="49" charset="0"/>
            </a:endParaRPr>
          </a:p>
          <a:p>
            <a:r>
              <a:rPr lang="en-GB" sz="1400" b="0" dirty="0">
                <a:solidFill>
                  <a:srgbClr val="C586C0"/>
                </a:solidFill>
                <a:effectLst/>
                <a:latin typeface="Consolas" panose="020B0609020204030204" pitchFamily="49" charset="0"/>
              </a:rPr>
              <a:t>for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(</a:t>
            </a:r>
            <a:r>
              <a:rPr lang="en-GB" sz="1400" b="0" dirty="0" err="1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const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sz="1400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auto</a:t>
            </a:r>
            <a:r>
              <a:rPr lang="en-GB" sz="14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&amp;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element : xs1)</a:t>
            </a:r>
          </a:p>
          <a:p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GB" sz="1400" b="0" dirty="0">
                <a:solidFill>
                  <a:srgbClr val="4EC9B0"/>
                </a:solidFill>
                <a:effectLst/>
                <a:latin typeface="Consolas" panose="020B0609020204030204" pitchFamily="49" charset="0"/>
              </a:rPr>
              <a:t>std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::</a:t>
            </a:r>
            <a:r>
              <a:rPr lang="en-GB" sz="1400" b="0" dirty="0" err="1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cout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sz="14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&lt;&lt;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element;</a:t>
            </a:r>
          </a:p>
          <a:p>
            <a:b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</a:br>
            <a:r>
              <a:rPr lang="en-GB" sz="1400" b="0" dirty="0">
                <a:solidFill>
                  <a:srgbClr val="6A9955"/>
                </a:solidFill>
                <a:effectLst/>
                <a:latin typeface="Consolas" panose="020B0609020204030204" pitchFamily="49" charset="0"/>
              </a:rPr>
              <a:t>// Access the front and back elements</a:t>
            </a:r>
            <a:endParaRPr lang="en-GB" sz="1400" b="0" dirty="0">
              <a:solidFill>
                <a:srgbClr val="CCCCCC"/>
              </a:solidFill>
              <a:effectLst/>
              <a:latin typeface="Consolas" panose="020B0609020204030204" pitchFamily="49" charset="0"/>
            </a:endParaRPr>
          </a:p>
          <a:p>
            <a:r>
              <a:rPr lang="en-GB" sz="1400" b="0" dirty="0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xs1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.</a:t>
            </a:r>
            <a:r>
              <a:rPr lang="en-GB" sz="1400" b="0" dirty="0">
                <a:solidFill>
                  <a:srgbClr val="DCDCAA"/>
                </a:solidFill>
                <a:effectLst/>
                <a:latin typeface="Consolas" panose="020B0609020204030204" pitchFamily="49" charset="0"/>
              </a:rPr>
              <a:t>front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() </a:t>
            </a:r>
            <a:r>
              <a:rPr lang="en-GB" sz="14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=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sz="1400" b="0" dirty="0">
                <a:solidFill>
                  <a:srgbClr val="B5CEA8"/>
                </a:solidFill>
                <a:effectLst/>
                <a:latin typeface="Consolas" panose="020B0609020204030204" pitchFamily="49" charset="0"/>
              </a:rPr>
              <a:t>20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;</a:t>
            </a:r>
          </a:p>
          <a:p>
            <a:r>
              <a:rPr lang="en-GB" sz="1400" b="0" dirty="0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xs1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.</a:t>
            </a:r>
            <a:r>
              <a:rPr lang="en-GB" sz="1400" b="0" dirty="0">
                <a:solidFill>
                  <a:srgbClr val="DCDCAA"/>
                </a:solidFill>
                <a:effectLst/>
                <a:latin typeface="Consolas" panose="020B0609020204030204" pitchFamily="49" charset="0"/>
              </a:rPr>
              <a:t>back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() </a:t>
            </a:r>
            <a:r>
              <a:rPr lang="en-GB" sz="14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=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sz="1400" b="0" dirty="0">
                <a:solidFill>
                  <a:srgbClr val="B5CEA8"/>
                </a:solidFill>
                <a:effectLst/>
                <a:latin typeface="Consolas" panose="020B0609020204030204" pitchFamily="49" charset="0"/>
              </a:rPr>
              <a:t>30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;</a:t>
            </a:r>
          </a:p>
          <a:p>
            <a:b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</a:br>
            <a:r>
              <a:rPr lang="en-GB" sz="1400" b="0" dirty="0">
                <a:solidFill>
                  <a:srgbClr val="6A9955"/>
                </a:solidFill>
                <a:effectLst/>
                <a:latin typeface="Consolas" panose="020B0609020204030204" pitchFamily="49" charset="0"/>
              </a:rPr>
              <a:t>// Check if the deque is empty</a:t>
            </a:r>
            <a:endParaRPr lang="en-GB" sz="1400" b="0" dirty="0">
              <a:solidFill>
                <a:srgbClr val="CCCCCC"/>
              </a:solidFill>
              <a:effectLst/>
              <a:latin typeface="Consolas" panose="020B0609020204030204" pitchFamily="49" charset="0"/>
            </a:endParaRPr>
          </a:p>
          <a:p>
            <a:r>
              <a:rPr lang="en-GB" sz="1400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bool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sz="1400" b="0" dirty="0" err="1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isEmpty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sz="14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=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sz="1400" b="0" dirty="0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xs1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.</a:t>
            </a:r>
            <a:r>
              <a:rPr lang="en-GB" sz="1400" b="0" dirty="0">
                <a:solidFill>
                  <a:srgbClr val="DCDCAA"/>
                </a:solidFill>
                <a:effectLst/>
                <a:latin typeface="Consolas" panose="020B0609020204030204" pitchFamily="49" charset="0"/>
              </a:rPr>
              <a:t>empty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();</a:t>
            </a:r>
          </a:p>
          <a:p>
            <a:b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</a:br>
            <a:r>
              <a:rPr lang="en-GB" sz="1400" b="0" dirty="0">
                <a:solidFill>
                  <a:srgbClr val="6A9955"/>
                </a:solidFill>
                <a:effectLst/>
                <a:latin typeface="Consolas" panose="020B0609020204030204" pitchFamily="49" charset="0"/>
              </a:rPr>
              <a:t>// Add an element to the front and back of the deque</a:t>
            </a:r>
            <a:endParaRPr lang="en-GB" sz="1400" b="0" dirty="0">
              <a:solidFill>
                <a:srgbClr val="CCCCCC"/>
              </a:solidFill>
              <a:effectLst/>
              <a:latin typeface="Consolas" panose="020B0609020204030204" pitchFamily="49" charset="0"/>
            </a:endParaRPr>
          </a:p>
          <a:p>
            <a:r>
              <a:rPr lang="en-GB" sz="1400" b="0" dirty="0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xs1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.</a:t>
            </a:r>
            <a:r>
              <a:rPr lang="en-GB" sz="1400" b="0" dirty="0">
                <a:solidFill>
                  <a:srgbClr val="DCDCAA"/>
                </a:solidFill>
                <a:effectLst/>
                <a:latin typeface="Consolas" panose="020B0609020204030204" pitchFamily="49" charset="0"/>
              </a:rPr>
              <a:t>push_front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GB" sz="1400" b="0" dirty="0">
                <a:solidFill>
                  <a:srgbClr val="B5CEA8"/>
                </a:solidFill>
                <a:effectLst/>
                <a:latin typeface="Consolas" panose="020B0609020204030204" pitchFamily="49" charset="0"/>
              </a:rPr>
              <a:t>40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);</a:t>
            </a:r>
          </a:p>
          <a:p>
            <a:r>
              <a:rPr lang="en-GB" sz="1400" b="0" dirty="0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xs1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.</a:t>
            </a:r>
            <a:r>
              <a:rPr lang="en-GB" sz="1400" b="0" dirty="0">
                <a:solidFill>
                  <a:srgbClr val="DCDCAA"/>
                </a:solidFill>
                <a:effectLst/>
                <a:latin typeface="Consolas" panose="020B0609020204030204" pitchFamily="49" charset="0"/>
              </a:rPr>
              <a:t>push_back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GB" sz="1400" b="0" dirty="0">
                <a:solidFill>
                  <a:srgbClr val="B5CEA8"/>
                </a:solidFill>
                <a:effectLst/>
                <a:latin typeface="Consolas" panose="020B0609020204030204" pitchFamily="49" charset="0"/>
              </a:rPr>
              <a:t>50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);</a:t>
            </a:r>
          </a:p>
          <a:p>
            <a:b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</a:br>
            <a:r>
              <a:rPr lang="en-GB" sz="1400" b="0" dirty="0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xs1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.</a:t>
            </a:r>
            <a:r>
              <a:rPr lang="en-GB" sz="1400" b="0" dirty="0">
                <a:solidFill>
                  <a:srgbClr val="DCDCAA"/>
                </a:solidFill>
                <a:effectLst/>
                <a:latin typeface="Consolas" panose="020B0609020204030204" pitchFamily="49" charset="0"/>
              </a:rPr>
              <a:t>pop_back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();</a:t>
            </a:r>
          </a:p>
          <a:p>
            <a:r>
              <a:rPr lang="en-GB" sz="1400" b="0" dirty="0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xs1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.</a:t>
            </a:r>
            <a:r>
              <a:rPr lang="en-GB" sz="1400" b="0" dirty="0">
                <a:solidFill>
                  <a:srgbClr val="DCDCAA"/>
                </a:solidFill>
                <a:effectLst/>
                <a:latin typeface="Consolas" panose="020B0609020204030204" pitchFamily="49" charset="0"/>
              </a:rPr>
              <a:t>pop_front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();</a:t>
            </a:r>
          </a:p>
        </p:txBody>
      </p:sp>
    </p:spTree>
    <p:extLst>
      <p:ext uri="{BB962C8B-B14F-4D97-AF65-F5344CB8AC3E}">
        <p14:creationId xmlns:p14="http://schemas.microsoft.com/office/powerpoint/2010/main" val="9246536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57CF23-D60F-79B4-CD2F-4A1F85430A84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/>
              <a:t>std::</a:t>
            </a:r>
            <a:r>
              <a:rPr lang="en-US" dirty="0" err="1"/>
              <a:t>forward_list</a:t>
            </a:r>
            <a:r>
              <a:rPr lang="en-US" dirty="0"/>
              <a:t>, std::list</a:t>
            </a:r>
            <a:endParaRPr lang="en-GB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B9BBE3B-D452-8764-E45B-4A9CFF09A340}"/>
              </a:ext>
            </a:extLst>
          </p:cNvPr>
          <p:cNvSpPr txBox="1"/>
          <p:nvPr/>
        </p:nvSpPr>
        <p:spPr>
          <a:xfrm>
            <a:off x="0" y="6600303"/>
            <a:ext cx="27432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200" b="0" i="0" u="none" strike="noStrike" kern="1200" cap="none" spc="0" baseline="0">
                <a:solidFill>
                  <a:srgbClr val="FFFFFF"/>
                </a:solidFill>
                <a:uFillTx/>
                <a:latin typeface="Roboto Light" pitchFamily="2"/>
                <a:ea typeface="Roboto Light" pitchFamily="2"/>
              </a:rPr>
              <a:t>2023/2024</a:t>
            </a:r>
            <a:endParaRPr lang="cs-CZ" sz="1200" b="0" i="0" u="none" strike="noStrike" kern="1200" cap="none" spc="0" baseline="0">
              <a:solidFill>
                <a:srgbClr val="FFFFFF"/>
              </a:solidFill>
              <a:uFillTx/>
              <a:latin typeface="Roboto Light" pitchFamily="2"/>
              <a:ea typeface="Roboto Light" pitchFamily="2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F7417D6-4E78-2217-1A24-3441517B8D90}"/>
              </a:ext>
            </a:extLst>
          </p:cNvPr>
          <p:cNvSpPr txBox="1"/>
          <p:nvPr/>
        </p:nvSpPr>
        <p:spPr>
          <a:xfrm>
            <a:off x="4038603" y="6608615"/>
            <a:ext cx="41148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200" b="0" i="0" u="none" strike="noStrike" kern="1200" cap="none" spc="0" baseline="0">
                <a:solidFill>
                  <a:srgbClr val="FFFFFF"/>
                </a:solidFill>
                <a:uFillTx/>
                <a:latin typeface="Roboto Black" pitchFamily="2"/>
                <a:ea typeface="Roboto Black" pitchFamily="2"/>
              </a:rPr>
              <a:t>Programming in C++ (labs)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C43FFA4-C9E3-1161-B6D2-8FC4FF253269}"/>
              </a:ext>
            </a:extLst>
          </p:cNvPr>
          <p:cNvSpPr txBox="1"/>
          <p:nvPr/>
        </p:nvSpPr>
        <p:spPr>
          <a:xfrm>
            <a:off x="9450186" y="6600303"/>
            <a:ext cx="27432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2D44595C-A5AE-4A36-96CD-9BF54B69ADB4}" type="slidenum">
              <a:rPr lang="en-GB" sz="1200" b="0" i="0" u="none" strike="noStrike" kern="1200" cap="none" spc="0" baseline="0">
                <a:solidFill>
                  <a:srgbClr val="FFFFFF"/>
                </a:solidFill>
                <a:uFillTx/>
                <a:latin typeface="Roboto Light" pitchFamily="2"/>
                <a:ea typeface="Roboto Light" pitchFamily="2"/>
              </a:rPr>
              <a:t>12</a:t>
            </a:fld>
            <a:endParaRPr lang="en-GB" sz="1200" b="0" i="0" u="none" strike="noStrike" kern="1200" cap="none" spc="0" baseline="0">
              <a:solidFill>
                <a:srgbClr val="FFFFFF"/>
              </a:solidFill>
              <a:uFillTx/>
              <a:latin typeface="Roboto Light" pitchFamily="2"/>
              <a:ea typeface="Roboto Light" pitchFamily="2"/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DE707AF-4311-D79D-6448-2423235DDA4E}"/>
              </a:ext>
            </a:extLst>
          </p:cNvPr>
          <p:cNvSpPr txBox="1">
            <a:spLocks noGrp="1"/>
          </p:cNvSpPr>
          <p:nvPr>
            <p:ph type="body" sz="quarter" idx="4294967295"/>
          </p:nvPr>
        </p:nvSpPr>
        <p:spPr>
          <a:xfrm>
            <a:off x="274641" y="906463"/>
            <a:ext cx="4903850" cy="543559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>
              <a:buSzPct val="100000"/>
            </a:pPr>
            <a:r>
              <a:rPr lang="en-GB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forward_list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(since C++11)</a:t>
            </a:r>
          </a:p>
          <a:p>
            <a:pPr lvl="1">
              <a:buSzPct val="100000"/>
            </a:pP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Singly-linked list, you can push/pop from the front or insert/erase after the given element (no pointers back)</a:t>
            </a:r>
          </a:p>
          <a:p>
            <a:pPr>
              <a:buSzPct val="100000"/>
            </a:pPr>
            <a:r>
              <a:rPr lang="en-GB" sz="2000" b="1" dirty="0">
                <a:latin typeface="Arial" panose="020B0604020202020204" pitchFamily="34" charset="0"/>
                <a:cs typeface="Arial" panose="020B0604020202020204" pitchFamily="34" charset="0"/>
              </a:rPr>
              <a:t>list</a:t>
            </a:r>
          </a:p>
          <a:p>
            <a:pPr lvl="1">
              <a:buSzPct val="100000"/>
            </a:pP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Doubly-linked list, push/pop from both ends, insert/erase at any position (you must have iterator to it)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1886EA1D-4B4B-C7A5-5DF0-588DAF5F756F}"/>
              </a:ext>
            </a:extLst>
          </p:cNvPr>
          <p:cNvSpPr txBox="1"/>
          <p:nvPr/>
        </p:nvSpPr>
        <p:spPr>
          <a:xfrm>
            <a:off x="5342967" y="582067"/>
            <a:ext cx="6574393" cy="5693866"/>
          </a:xfrm>
          <a:prstGeom prst="rect">
            <a:avLst/>
          </a:prstGeom>
          <a:solidFill>
            <a:srgbClr val="000000"/>
          </a:solidFill>
          <a:ln w="9528" cap="flat">
            <a:solidFill>
              <a:srgbClr val="000000"/>
            </a:solidFill>
            <a:prstDash val="solid"/>
            <a:miter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r>
              <a:rPr lang="en-US" sz="1400" b="0" dirty="0">
                <a:solidFill>
                  <a:srgbClr val="6A9955"/>
                </a:solidFill>
                <a:effectLst/>
                <a:latin typeface="Consolas" panose="020B0609020204030204" pitchFamily="49" charset="0"/>
              </a:rPr>
              <a:t>// Declare and initialize a std::list of integers</a:t>
            </a:r>
            <a:endParaRPr lang="en-US" sz="1400" b="0" dirty="0">
              <a:solidFill>
                <a:srgbClr val="CCCCCC"/>
              </a:solidFill>
              <a:effectLst/>
              <a:latin typeface="Consolas" panose="020B0609020204030204" pitchFamily="49" charset="0"/>
            </a:endParaRPr>
          </a:p>
          <a:p>
            <a:r>
              <a:rPr lang="en-US" sz="1400" b="0" dirty="0">
                <a:solidFill>
                  <a:srgbClr val="4EC9B0"/>
                </a:solidFill>
                <a:effectLst/>
                <a:latin typeface="Consolas" panose="020B0609020204030204" pitchFamily="49" charset="0"/>
              </a:rPr>
              <a:t>std</a:t>
            </a:r>
            <a:r>
              <a:rPr lang="en-US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::list</a:t>
            </a:r>
            <a:r>
              <a:rPr lang="en-US" sz="14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&lt;</a:t>
            </a:r>
            <a:r>
              <a:rPr lang="en-US" sz="1400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int</a:t>
            </a:r>
            <a:r>
              <a:rPr lang="en-US" sz="14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&gt;</a:t>
            </a:r>
            <a:r>
              <a:rPr lang="en-US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xs1 </a:t>
            </a:r>
            <a:r>
              <a:rPr lang="en-US" sz="14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=</a:t>
            </a:r>
            <a:r>
              <a:rPr lang="en-US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{</a:t>
            </a:r>
            <a:r>
              <a:rPr lang="en-US" sz="1400" b="0" dirty="0">
                <a:solidFill>
                  <a:srgbClr val="B5CEA8"/>
                </a:solidFill>
                <a:effectLst/>
                <a:latin typeface="Consolas" panose="020B0609020204030204" pitchFamily="49" charset="0"/>
              </a:rPr>
              <a:t>1</a:t>
            </a:r>
            <a:r>
              <a:rPr lang="en-US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US" sz="1400" b="0" dirty="0">
                <a:solidFill>
                  <a:srgbClr val="B5CEA8"/>
                </a:solidFill>
                <a:effectLst/>
                <a:latin typeface="Consolas" panose="020B0609020204030204" pitchFamily="49" charset="0"/>
              </a:rPr>
              <a:t>2</a:t>
            </a:r>
            <a:r>
              <a:rPr lang="en-US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US" sz="1400" b="0" dirty="0">
                <a:solidFill>
                  <a:srgbClr val="B5CEA8"/>
                </a:solidFill>
                <a:effectLst/>
                <a:latin typeface="Consolas" panose="020B0609020204030204" pitchFamily="49" charset="0"/>
              </a:rPr>
              <a:t>3</a:t>
            </a:r>
            <a:r>
              <a:rPr lang="en-US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US" sz="1400" b="0" dirty="0">
                <a:solidFill>
                  <a:srgbClr val="B5CEA8"/>
                </a:solidFill>
                <a:effectLst/>
                <a:latin typeface="Consolas" panose="020B0609020204030204" pitchFamily="49" charset="0"/>
              </a:rPr>
              <a:t>4</a:t>
            </a:r>
            <a:r>
              <a:rPr lang="en-US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US" sz="1400" b="0" dirty="0">
                <a:solidFill>
                  <a:srgbClr val="B5CEA8"/>
                </a:solidFill>
                <a:effectLst/>
                <a:latin typeface="Consolas" panose="020B0609020204030204" pitchFamily="49" charset="0"/>
              </a:rPr>
              <a:t>5</a:t>
            </a:r>
            <a:r>
              <a:rPr lang="en-US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};</a:t>
            </a:r>
          </a:p>
          <a:p>
            <a:br>
              <a:rPr lang="en-US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</a:br>
            <a:r>
              <a:rPr lang="en-US" sz="1400" b="0" dirty="0">
                <a:solidFill>
                  <a:srgbClr val="6A9955"/>
                </a:solidFill>
                <a:effectLst/>
                <a:latin typeface="Consolas" panose="020B0609020204030204" pitchFamily="49" charset="0"/>
              </a:rPr>
              <a:t>// Use iterators to traverse the list</a:t>
            </a:r>
            <a:endParaRPr lang="en-US" sz="1400" b="0" dirty="0">
              <a:solidFill>
                <a:srgbClr val="CCCCCC"/>
              </a:solidFill>
              <a:effectLst/>
              <a:latin typeface="Consolas" panose="020B0609020204030204" pitchFamily="49" charset="0"/>
            </a:endParaRPr>
          </a:p>
          <a:p>
            <a:r>
              <a:rPr lang="en-US" sz="1400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auto</a:t>
            </a:r>
            <a:r>
              <a:rPr lang="en-US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it </a:t>
            </a:r>
            <a:r>
              <a:rPr lang="en-US" sz="14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=</a:t>
            </a:r>
            <a:r>
              <a:rPr lang="en-US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sz="1400" b="0" dirty="0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xs1</a:t>
            </a:r>
            <a:r>
              <a:rPr lang="en-US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.</a:t>
            </a:r>
            <a:r>
              <a:rPr lang="en-US" sz="1400" b="0" dirty="0">
                <a:solidFill>
                  <a:srgbClr val="DCDCAA"/>
                </a:solidFill>
                <a:effectLst/>
                <a:latin typeface="Consolas" panose="020B0609020204030204" pitchFamily="49" charset="0"/>
              </a:rPr>
              <a:t>begin</a:t>
            </a:r>
            <a:r>
              <a:rPr lang="en-US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();</a:t>
            </a:r>
          </a:p>
          <a:p>
            <a:r>
              <a:rPr lang="en-US" sz="14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++</a:t>
            </a:r>
            <a:r>
              <a:rPr lang="en-US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it;</a:t>
            </a:r>
          </a:p>
          <a:p>
            <a:br>
              <a:rPr lang="en-US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</a:br>
            <a:r>
              <a:rPr lang="en-US" sz="1400" b="0" dirty="0">
                <a:solidFill>
                  <a:srgbClr val="6A9955"/>
                </a:solidFill>
                <a:effectLst/>
                <a:latin typeface="Consolas" panose="020B0609020204030204" pitchFamily="49" charset="0"/>
              </a:rPr>
              <a:t>// Range-based for loop for a cleaner syntax</a:t>
            </a:r>
            <a:endParaRPr lang="en-US" sz="1400" b="0" dirty="0">
              <a:solidFill>
                <a:srgbClr val="CCCCCC"/>
              </a:solidFill>
              <a:effectLst/>
              <a:latin typeface="Consolas" panose="020B0609020204030204" pitchFamily="49" charset="0"/>
            </a:endParaRPr>
          </a:p>
          <a:p>
            <a:r>
              <a:rPr lang="en-US" sz="1400" b="0" dirty="0">
                <a:solidFill>
                  <a:srgbClr val="C586C0"/>
                </a:solidFill>
                <a:effectLst/>
                <a:latin typeface="Consolas" panose="020B0609020204030204" pitchFamily="49" charset="0"/>
              </a:rPr>
              <a:t>for</a:t>
            </a:r>
            <a:r>
              <a:rPr lang="en-US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(</a:t>
            </a:r>
            <a:r>
              <a:rPr lang="en-US" sz="1400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const</a:t>
            </a:r>
            <a:r>
              <a:rPr lang="en-US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sz="1400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auto</a:t>
            </a:r>
            <a:r>
              <a:rPr lang="en-US" sz="14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&amp;</a:t>
            </a:r>
            <a:r>
              <a:rPr lang="en-US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element : xs1) {</a:t>
            </a:r>
          </a:p>
          <a:p>
            <a:r>
              <a:rPr lang="en-US" sz="1400" b="0" dirty="0">
                <a:solidFill>
                  <a:srgbClr val="6A9955"/>
                </a:solidFill>
                <a:effectLst/>
                <a:latin typeface="Consolas" panose="020B0609020204030204" pitchFamily="49" charset="0"/>
              </a:rPr>
              <a:t>    // ...</a:t>
            </a:r>
            <a:endParaRPr lang="en-US" sz="1400" b="0" dirty="0">
              <a:solidFill>
                <a:srgbClr val="CCCCCC"/>
              </a:solidFill>
              <a:effectLst/>
              <a:latin typeface="Consolas" panose="020B0609020204030204" pitchFamily="49" charset="0"/>
            </a:endParaRPr>
          </a:p>
          <a:p>
            <a:br>
              <a:rPr lang="en-US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</a:br>
            <a:r>
              <a:rPr lang="en-US" sz="1400" b="0" dirty="0">
                <a:solidFill>
                  <a:srgbClr val="6A9955"/>
                </a:solidFill>
                <a:effectLst/>
                <a:latin typeface="Consolas" panose="020B0609020204030204" pitchFamily="49" charset="0"/>
              </a:rPr>
              <a:t>// Insert an element after the second element</a:t>
            </a:r>
            <a:endParaRPr lang="en-US" sz="1400" b="0" dirty="0">
              <a:solidFill>
                <a:srgbClr val="CCCCCC"/>
              </a:solidFill>
              <a:effectLst/>
              <a:latin typeface="Consolas" panose="020B0609020204030204" pitchFamily="49" charset="0"/>
            </a:endParaRPr>
          </a:p>
          <a:p>
            <a:r>
              <a:rPr lang="en-US" sz="1400" b="0" dirty="0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xs1</a:t>
            </a:r>
            <a:r>
              <a:rPr lang="en-US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.</a:t>
            </a:r>
            <a:r>
              <a:rPr lang="en-US" sz="1400" b="0" dirty="0">
                <a:solidFill>
                  <a:srgbClr val="DCDCAA"/>
                </a:solidFill>
                <a:effectLst/>
                <a:latin typeface="Consolas" panose="020B0609020204030204" pitchFamily="49" charset="0"/>
              </a:rPr>
              <a:t>insert</a:t>
            </a:r>
            <a:r>
              <a:rPr lang="en-US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sz="14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++</a:t>
            </a:r>
            <a:r>
              <a:rPr lang="en-US" sz="1400" b="0" dirty="0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xs1</a:t>
            </a:r>
            <a:r>
              <a:rPr lang="en-US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.</a:t>
            </a:r>
            <a:r>
              <a:rPr lang="en-US" sz="1400" b="0" dirty="0">
                <a:solidFill>
                  <a:srgbClr val="DCDCAA"/>
                </a:solidFill>
                <a:effectLst/>
                <a:latin typeface="Consolas" panose="020B0609020204030204" pitchFamily="49" charset="0"/>
              </a:rPr>
              <a:t>begin</a:t>
            </a:r>
            <a:r>
              <a:rPr lang="en-US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(), </a:t>
            </a:r>
            <a:r>
              <a:rPr lang="en-US" sz="1400" b="0" dirty="0">
                <a:solidFill>
                  <a:srgbClr val="B5CEA8"/>
                </a:solidFill>
                <a:effectLst/>
                <a:latin typeface="Consolas" panose="020B0609020204030204" pitchFamily="49" charset="0"/>
              </a:rPr>
              <a:t>10</a:t>
            </a:r>
            <a:r>
              <a:rPr lang="en-US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);</a:t>
            </a:r>
          </a:p>
          <a:p>
            <a:br>
              <a:rPr lang="en-US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</a:br>
            <a:r>
              <a:rPr lang="en-US" sz="1400" b="0" dirty="0">
                <a:solidFill>
                  <a:srgbClr val="6A9955"/>
                </a:solidFill>
                <a:effectLst/>
                <a:latin typeface="Consolas" panose="020B0609020204030204" pitchFamily="49" charset="0"/>
              </a:rPr>
              <a:t>// Remove the third element</a:t>
            </a:r>
            <a:endParaRPr lang="en-US" sz="1400" b="0" dirty="0">
              <a:solidFill>
                <a:srgbClr val="CCCCCC"/>
              </a:solidFill>
              <a:effectLst/>
              <a:latin typeface="Consolas" panose="020B0609020204030204" pitchFamily="49" charset="0"/>
            </a:endParaRPr>
          </a:p>
          <a:p>
            <a:r>
              <a:rPr lang="en-US" sz="1400" b="0" dirty="0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xs1</a:t>
            </a:r>
            <a:r>
              <a:rPr lang="en-US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.</a:t>
            </a:r>
            <a:r>
              <a:rPr lang="en-US" sz="1400" b="0" dirty="0">
                <a:solidFill>
                  <a:srgbClr val="DCDCAA"/>
                </a:solidFill>
                <a:effectLst/>
                <a:latin typeface="Consolas" panose="020B0609020204030204" pitchFamily="49" charset="0"/>
              </a:rPr>
              <a:t>erase</a:t>
            </a:r>
            <a:r>
              <a:rPr lang="en-US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sz="14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++</a:t>
            </a:r>
            <a:r>
              <a:rPr lang="en-US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sz="14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++</a:t>
            </a:r>
            <a:r>
              <a:rPr lang="en-US" sz="1400" b="0" dirty="0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xs1</a:t>
            </a:r>
            <a:r>
              <a:rPr lang="en-US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.</a:t>
            </a:r>
            <a:r>
              <a:rPr lang="en-US" sz="1400" b="0" dirty="0">
                <a:solidFill>
                  <a:srgbClr val="DCDCAA"/>
                </a:solidFill>
                <a:effectLst/>
                <a:latin typeface="Consolas" panose="020B0609020204030204" pitchFamily="49" charset="0"/>
              </a:rPr>
              <a:t>begin</a:t>
            </a:r>
            <a:r>
              <a:rPr lang="en-US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()));</a:t>
            </a:r>
          </a:p>
          <a:p>
            <a:br>
              <a:rPr lang="en-US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</a:br>
            <a:r>
              <a:rPr lang="en-US" sz="1400" b="0" dirty="0">
                <a:solidFill>
                  <a:srgbClr val="6A9955"/>
                </a:solidFill>
                <a:effectLst/>
                <a:latin typeface="Consolas" panose="020B0609020204030204" pitchFamily="49" charset="0"/>
              </a:rPr>
              <a:t>// Check if the list is empty</a:t>
            </a:r>
            <a:endParaRPr lang="en-US" sz="1400" b="0" dirty="0">
              <a:solidFill>
                <a:srgbClr val="CCCCCC"/>
              </a:solidFill>
              <a:effectLst/>
              <a:latin typeface="Consolas" panose="020B0609020204030204" pitchFamily="49" charset="0"/>
            </a:endParaRPr>
          </a:p>
          <a:p>
            <a:r>
              <a:rPr lang="en-US" sz="1400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bool</a:t>
            </a:r>
            <a:r>
              <a:rPr lang="en-US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sz="1400" b="0" dirty="0" err="1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isEmpty</a:t>
            </a:r>
            <a:r>
              <a:rPr lang="en-US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sz="14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=</a:t>
            </a:r>
            <a:r>
              <a:rPr lang="en-US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sz="1400" b="0" dirty="0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xs1</a:t>
            </a:r>
            <a:r>
              <a:rPr lang="en-US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.</a:t>
            </a:r>
            <a:r>
              <a:rPr lang="en-US" sz="1400" b="0" dirty="0">
                <a:solidFill>
                  <a:srgbClr val="DCDCAA"/>
                </a:solidFill>
                <a:effectLst/>
                <a:latin typeface="Consolas" panose="020B0609020204030204" pitchFamily="49" charset="0"/>
              </a:rPr>
              <a:t>empty</a:t>
            </a:r>
            <a:r>
              <a:rPr lang="en-US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();</a:t>
            </a:r>
          </a:p>
          <a:p>
            <a:br>
              <a:rPr lang="en-US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</a:br>
            <a:r>
              <a:rPr lang="en-US" sz="1400" b="0" dirty="0">
                <a:solidFill>
                  <a:srgbClr val="6A9955"/>
                </a:solidFill>
                <a:effectLst/>
                <a:latin typeface="Consolas" panose="020B0609020204030204" pitchFamily="49" charset="0"/>
              </a:rPr>
              <a:t>// Add an element to the front and back of the list</a:t>
            </a:r>
            <a:endParaRPr lang="en-US" sz="1400" b="0" dirty="0">
              <a:solidFill>
                <a:srgbClr val="CCCCCC"/>
              </a:solidFill>
              <a:effectLst/>
              <a:latin typeface="Consolas" panose="020B0609020204030204" pitchFamily="49" charset="0"/>
            </a:endParaRPr>
          </a:p>
          <a:p>
            <a:r>
              <a:rPr lang="en-US" sz="1400" b="0" dirty="0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xs1</a:t>
            </a:r>
            <a:r>
              <a:rPr lang="en-US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.</a:t>
            </a:r>
            <a:r>
              <a:rPr lang="en-US" sz="1400" b="0" dirty="0">
                <a:solidFill>
                  <a:srgbClr val="DCDCAA"/>
                </a:solidFill>
                <a:effectLst/>
                <a:latin typeface="Consolas" panose="020B0609020204030204" pitchFamily="49" charset="0"/>
              </a:rPr>
              <a:t>push_front</a:t>
            </a:r>
            <a:r>
              <a:rPr lang="en-US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sz="1400" b="0" dirty="0">
                <a:solidFill>
                  <a:srgbClr val="B5CEA8"/>
                </a:solidFill>
                <a:effectLst/>
                <a:latin typeface="Consolas" panose="020B0609020204030204" pitchFamily="49" charset="0"/>
              </a:rPr>
              <a:t>20</a:t>
            </a:r>
            <a:r>
              <a:rPr lang="en-US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);</a:t>
            </a:r>
          </a:p>
          <a:p>
            <a:r>
              <a:rPr lang="en-US" sz="1400" b="0" dirty="0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xs1</a:t>
            </a:r>
            <a:r>
              <a:rPr lang="en-US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.</a:t>
            </a:r>
            <a:r>
              <a:rPr lang="en-US" sz="1400" b="0" dirty="0">
                <a:solidFill>
                  <a:srgbClr val="DCDCAA"/>
                </a:solidFill>
                <a:effectLst/>
                <a:latin typeface="Consolas" panose="020B0609020204030204" pitchFamily="49" charset="0"/>
              </a:rPr>
              <a:t>push_back</a:t>
            </a:r>
            <a:r>
              <a:rPr lang="en-US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sz="1400" b="0" dirty="0">
                <a:solidFill>
                  <a:srgbClr val="B5CEA8"/>
                </a:solidFill>
                <a:effectLst/>
                <a:latin typeface="Consolas" panose="020B0609020204030204" pitchFamily="49" charset="0"/>
              </a:rPr>
              <a:t>30</a:t>
            </a:r>
            <a:r>
              <a:rPr lang="en-US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);</a:t>
            </a:r>
          </a:p>
          <a:p>
            <a:br>
              <a:rPr lang="en-US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</a:br>
            <a:r>
              <a:rPr lang="en-US" sz="1400" b="0" dirty="0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xs1</a:t>
            </a:r>
            <a:r>
              <a:rPr lang="en-US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.</a:t>
            </a:r>
            <a:r>
              <a:rPr lang="en-US" sz="1400" b="0" dirty="0">
                <a:solidFill>
                  <a:srgbClr val="DCDCAA"/>
                </a:solidFill>
                <a:effectLst/>
                <a:latin typeface="Consolas" panose="020B0609020204030204" pitchFamily="49" charset="0"/>
              </a:rPr>
              <a:t>pop_back</a:t>
            </a:r>
            <a:r>
              <a:rPr lang="en-US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();</a:t>
            </a:r>
          </a:p>
          <a:p>
            <a:r>
              <a:rPr lang="en-US" sz="1400" b="0" dirty="0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xs1</a:t>
            </a:r>
            <a:r>
              <a:rPr lang="en-US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.</a:t>
            </a:r>
            <a:r>
              <a:rPr lang="en-US" sz="1400" b="0" dirty="0">
                <a:solidFill>
                  <a:srgbClr val="DCDCAA"/>
                </a:solidFill>
                <a:effectLst/>
                <a:latin typeface="Consolas" panose="020B0609020204030204" pitchFamily="49" charset="0"/>
              </a:rPr>
              <a:t>pop_front</a:t>
            </a:r>
            <a:r>
              <a:rPr lang="en-US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();</a:t>
            </a:r>
          </a:p>
        </p:txBody>
      </p:sp>
    </p:spTree>
    <p:extLst>
      <p:ext uri="{BB962C8B-B14F-4D97-AF65-F5344CB8AC3E}">
        <p14:creationId xmlns:p14="http://schemas.microsoft.com/office/powerpoint/2010/main" val="349396156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57CF23-D60F-79B4-CD2F-4A1F85430A84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/>
              <a:t>(Ordered) associative containers</a:t>
            </a:r>
            <a:endParaRPr lang="en-GB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B9BBE3B-D452-8764-E45B-4A9CFF09A340}"/>
              </a:ext>
            </a:extLst>
          </p:cNvPr>
          <p:cNvSpPr txBox="1"/>
          <p:nvPr/>
        </p:nvSpPr>
        <p:spPr>
          <a:xfrm>
            <a:off x="0" y="6600303"/>
            <a:ext cx="27432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200" b="0" i="0" u="none" strike="noStrike" kern="1200" cap="none" spc="0" baseline="0">
                <a:solidFill>
                  <a:srgbClr val="FFFFFF"/>
                </a:solidFill>
                <a:uFillTx/>
                <a:latin typeface="Roboto Light" pitchFamily="2"/>
                <a:ea typeface="Roboto Light" pitchFamily="2"/>
              </a:rPr>
              <a:t>2023/2024</a:t>
            </a:r>
            <a:endParaRPr lang="cs-CZ" sz="1200" b="0" i="0" u="none" strike="noStrike" kern="1200" cap="none" spc="0" baseline="0">
              <a:solidFill>
                <a:srgbClr val="FFFFFF"/>
              </a:solidFill>
              <a:uFillTx/>
              <a:latin typeface="Roboto Light" pitchFamily="2"/>
              <a:ea typeface="Roboto Light" pitchFamily="2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F7417D6-4E78-2217-1A24-3441517B8D90}"/>
              </a:ext>
            </a:extLst>
          </p:cNvPr>
          <p:cNvSpPr txBox="1"/>
          <p:nvPr/>
        </p:nvSpPr>
        <p:spPr>
          <a:xfrm>
            <a:off x="4038603" y="6608615"/>
            <a:ext cx="41148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200" b="0" i="0" u="none" strike="noStrike" kern="1200" cap="none" spc="0" baseline="0">
                <a:solidFill>
                  <a:srgbClr val="FFFFFF"/>
                </a:solidFill>
                <a:uFillTx/>
                <a:latin typeface="Roboto Black" pitchFamily="2"/>
                <a:ea typeface="Roboto Black" pitchFamily="2"/>
              </a:rPr>
              <a:t>Programming in C++ (labs)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C43FFA4-C9E3-1161-B6D2-8FC4FF253269}"/>
              </a:ext>
            </a:extLst>
          </p:cNvPr>
          <p:cNvSpPr txBox="1"/>
          <p:nvPr/>
        </p:nvSpPr>
        <p:spPr>
          <a:xfrm>
            <a:off x="9450186" y="6600303"/>
            <a:ext cx="27432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2D44595C-A5AE-4A36-96CD-9BF54B69ADB4}" type="slidenum">
              <a:rPr lang="en-GB" sz="1200" b="0" i="0" u="none" strike="noStrike" kern="1200" cap="none" spc="0" baseline="0">
                <a:solidFill>
                  <a:srgbClr val="FFFFFF"/>
                </a:solidFill>
                <a:uFillTx/>
                <a:latin typeface="Roboto Light" pitchFamily="2"/>
                <a:ea typeface="Roboto Light" pitchFamily="2"/>
              </a:rPr>
              <a:t>13</a:t>
            </a:fld>
            <a:endParaRPr lang="en-GB" sz="1200" b="0" i="0" u="none" strike="noStrike" kern="1200" cap="none" spc="0" baseline="0">
              <a:solidFill>
                <a:srgbClr val="FFFFFF"/>
              </a:solidFill>
              <a:uFillTx/>
              <a:latin typeface="Roboto Light" pitchFamily="2"/>
              <a:ea typeface="Roboto Light" pitchFamily="2"/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DE707AF-4311-D79D-6448-2423235DDA4E}"/>
              </a:ext>
            </a:extLst>
          </p:cNvPr>
          <p:cNvSpPr txBox="1">
            <a:spLocks noGrp="1"/>
          </p:cNvSpPr>
          <p:nvPr>
            <p:ph type="body" sz="quarter" idx="4294967295"/>
          </p:nvPr>
        </p:nvSpPr>
        <p:spPr>
          <a:xfrm>
            <a:off x="274640" y="906463"/>
            <a:ext cx="11545891" cy="543559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>
              <a:buSzPct val="100000"/>
            </a:pPr>
            <a:r>
              <a:rPr lang="en-US" sz="2000" dirty="0">
                <a:latin typeface="Arial" pitchFamily="34"/>
                <a:cs typeface="Arial" pitchFamily="34"/>
              </a:rPr>
              <a:t>Associative containers implement sorted data structures that can be quickly searched (O(log n) complexity).</a:t>
            </a:r>
          </a:p>
          <a:p>
            <a:pPr>
              <a:buSzPct val="100000"/>
            </a:pPr>
            <a:r>
              <a:rPr lang="en-GB" sz="2000" dirty="0">
                <a:latin typeface="Arial" pitchFamily="34"/>
                <a:cs typeface="Arial" pitchFamily="34"/>
              </a:rPr>
              <a:t>You can iterate over them in their order</a:t>
            </a:r>
          </a:p>
          <a:p>
            <a:pPr lvl="1">
              <a:buSzPct val="100000"/>
            </a:pPr>
            <a:r>
              <a:rPr lang="en-GB" sz="1600" dirty="0">
                <a:latin typeface="Arial" pitchFamily="34"/>
                <a:cs typeface="Arial" pitchFamily="34"/>
              </a:rPr>
              <a:t>But getting to the next/previous element is non-trivial (as opposed to sequence containers)</a:t>
            </a:r>
          </a:p>
          <a:p>
            <a:pPr>
              <a:buSzPct val="100000"/>
            </a:pPr>
            <a:r>
              <a:rPr lang="en-GB" sz="2000" dirty="0">
                <a:latin typeface="Arial" pitchFamily="34"/>
                <a:cs typeface="Arial" pitchFamily="34"/>
              </a:rPr>
              <a:t>The item type must have the</a:t>
            </a:r>
            <a:endParaRPr lang="en-GB" sz="2000" b="1" dirty="0">
              <a:solidFill>
                <a:schemeClr val="accent2"/>
              </a:solidFill>
              <a:latin typeface="Arial" pitchFamily="34"/>
              <a:cs typeface="Arial" pitchFamily="34"/>
            </a:endParaRPr>
          </a:p>
          <a:p>
            <a:pPr lvl="1">
              <a:buSzPct val="100000"/>
            </a:pPr>
            <a:r>
              <a:rPr lang="en-GB" sz="1600" dirty="0">
                <a:latin typeface="Arial" pitchFamily="34"/>
                <a:cs typeface="Arial" pitchFamily="34"/>
              </a:rPr>
              <a:t>It is used for comparison </a:t>
            </a:r>
            <a:r>
              <a:rPr lang="en-GB" sz="1600" b="1" dirty="0">
                <a:solidFill>
                  <a:schemeClr val="accent2"/>
                </a:solidFill>
                <a:latin typeface="Arial" pitchFamily="34"/>
                <a:cs typeface="Arial" pitchFamily="34"/>
              </a:rPr>
              <a:t>operator&lt; implemented</a:t>
            </a:r>
            <a:endParaRPr lang="en-GB" sz="1600" dirty="0">
              <a:latin typeface="Arial" pitchFamily="34"/>
              <a:cs typeface="Arial" pitchFamily="34"/>
            </a:endParaRPr>
          </a:p>
          <a:p>
            <a:pPr lvl="1">
              <a:buSzPct val="100000"/>
            </a:pPr>
            <a:r>
              <a:rPr lang="en-GB" sz="1600" dirty="0">
                <a:latin typeface="Arial" pitchFamily="34"/>
                <a:cs typeface="Arial" pitchFamily="34"/>
              </a:rPr>
              <a:t>You can change this to alter the sorting in the structure</a:t>
            </a:r>
          </a:p>
          <a:p>
            <a:pPr>
              <a:buSzPct val="100000"/>
            </a:pPr>
            <a:endParaRPr lang="en-GB" sz="2000" dirty="0">
              <a:latin typeface="Arial" pitchFamily="34"/>
              <a:cs typeface="Arial" pitchFamily="34"/>
            </a:endParaRPr>
          </a:p>
          <a:p>
            <a:pPr>
              <a:buSzPct val="100000"/>
            </a:pPr>
            <a:r>
              <a:rPr lang="en-GB" sz="2000" dirty="0">
                <a:latin typeface="Arial" pitchFamily="34"/>
                <a:cs typeface="Arial" pitchFamily="34"/>
              </a:rPr>
              <a:t>set</a:t>
            </a:r>
          </a:p>
          <a:p>
            <a:pPr lvl="1">
              <a:buSzPct val="100000"/>
            </a:pPr>
            <a:r>
              <a:rPr lang="en-GB" sz="1600" dirty="0">
                <a:latin typeface="Arial" pitchFamily="34"/>
                <a:cs typeface="Arial" pitchFamily="34"/>
              </a:rPr>
              <a:t>remember our BST tasks? But this is a balanced tree to guarantee log n search</a:t>
            </a:r>
          </a:p>
          <a:p>
            <a:pPr>
              <a:buSzPct val="100000"/>
            </a:pPr>
            <a:r>
              <a:rPr lang="en-GB" sz="2000" dirty="0">
                <a:latin typeface="Arial" pitchFamily="34"/>
                <a:cs typeface="Arial" pitchFamily="34"/>
              </a:rPr>
              <a:t>map</a:t>
            </a:r>
          </a:p>
          <a:p>
            <a:pPr lvl="1">
              <a:buSzPct val="100000"/>
            </a:pPr>
            <a:r>
              <a:rPr lang="en-GB" sz="1600" dirty="0">
                <a:latin typeface="Arial" pitchFamily="34"/>
                <a:cs typeface="Arial" pitchFamily="34"/>
              </a:rPr>
              <a:t>Like a set, but there is also value associated with the key</a:t>
            </a:r>
          </a:p>
          <a:p>
            <a:pPr>
              <a:buSzPct val="100000"/>
            </a:pPr>
            <a:r>
              <a:rPr lang="en-GB" sz="2000" dirty="0">
                <a:latin typeface="Arial" pitchFamily="34"/>
                <a:cs typeface="Arial" pitchFamily="34"/>
              </a:rPr>
              <a:t>multiset</a:t>
            </a:r>
          </a:p>
          <a:p>
            <a:pPr lvl="1">
              <a:buSzPct val="100000"/>
            </a:pPr>
            <a:r>
              <a:rPr lang="en-GB" sz="1600" dirty="0">
                <a:latin typeface="Arial" pitchFamily="34"/>
                <a:cs typeface="Arial" pitchFamily="34"/>
              </a:rPr>
              <a:t>Allows multiple keys that are equal with respect to operator&lt;</a:t>
            </a:r>
          </a:p>
          <a:p>
            <a:pPr>
              <a:buSzPct val="100000"/>
            </a:pPr>
            <a:r>
              <a:rPr lang="en-GB" sz="2000" dirty="0">
                <a:latin typeface="Arial" pitchFamily="34"/>
                <a:cs typeface="Arial" pitchFamily="34"/>
              </a:rPr>
              <a:t>multimap</a:t>
            </a:r>
          </a:p>
          <a:p>
            <a:pPr lvl="1">
              <a:buSzPct val="100000"/>
            </a:pPr>
            <a:r>
              <a:rPr lang="en-GB" sz="1600" dirty="0">
                <a:latin typeface="Arial" pitchFamily="34"/>
                <a:cs typeface="Arial" pitchFamily="34"/>
              </a:rPr>
              <a:t>Allows multiple pairs with equal keys</a:t>
            </a:r>
          </a:p>
          <a:p>
            <a:pPr>
              <a:buSzPct val="100000"/>
            </a:pPr>
            <a:endParaRPr lang="en-GB" sz="2000" dirty="0">
              <a:latin typeface="Arial" pitchFamily="34"/>
              <a:cs typeface="Arial" pitchFamily="34"/>
            </a:endParaRPr>
          </a:p>
        </p:txBody>
      </p:sp>
    </p:spTree>
    <p:extLst>
      <p:ext uri="{BB962C8B-B14F-4D97-AF65-F5344CB8AC3E}">
        <p14:creationId xmlns:p14="http://schemas.microsoft.com/office/powerpoint/2010/main" val="384539711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57CF23-D60F-79B4-CD2F-4A1F85430A84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/>
              <a:t>(Ordered) associative containers: Basic usage</a:t>
            </a:r>
            <a:endParaRPr lang="en-GB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B9BBE3B-D452-8764-E45B-4A9CFF09A340}"/>
              </a:ext>
            </a:extLst>
          </p:cNvPr>
          <p:cNvSpPr txBox="1"/>
          <p:nvPr/>
        </p:nvSpPr>
        <p:spPr>
          <a:xfrm>
            <a:off x="0" y="6600303"/>
            <a:ext cx="27432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200" b="0" i="0" u="none" strike="noStrike" kern="1200" cap="none" spc="0" baseline="0">
                <a:solidFill>
                  <a:srgbClr val="FFFFFF"/>
                </a:solidFill>
                <a:uFillTx/>
                <a:latin typeface="Roboto Light" pitchFamily="2"/>
                <a:ea typeface="Roboto Light" pitchFamily="2"/>
              </a:rPr>
              <a:t>2023/2024</a:t>
            </a:r>
            <a:endParaRPr lang="cs-CZ" sz="1200" b="0" i="0" u="none" strike="noStrike" kern="1200" cap="none" spc="0" baseline="0">
              <a:solidFill>
                <a:srgbClr val="FFFFFF"/>
              </a:solidFill>
              <a:uFillTx/>
              <a:latin typeface="Roboto Light" pitchFamily="2"/>
              <a:ea typeface="Roboto Light" pitchFamily="2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F7417D6-4E78-2217-1A24-3441517B8D90}"/>
              </a:ext>
            </a:extLst>
          </p:cNvPr>
          <p:cNvSpPr txBox="1"/>
          <p:nvPr/>
        </p:nvSpPr>
        <p:spPr>
          <a:xfrm>
            <a:off x="4038603" y="6608615"/>
            <a:ext cx="41148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200" b="0" i="0" u="none" strike="noStrike" kern="1200" cap="none" spc="0" baseline="0">
                <a:solidFill>
                  <a:srgbClr val="FFFFFF"/>
                </a:solidFill>
                <a:uFillTx/>
                <a:latin typeface="Roboto Black" pitchFamily="2"/>
                <a:ea typeface="Roboto Black" pitchFamily="2"/>
              </a:rPr>
              <a:t>Programming in C++ (labs)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C43FFA4-C9E3-1161-B6D2-8FC4FF253269}"/>
              </a:ext>
            </a:extLst>
          </p:cNvPr>
          <p:cNvSpPr txBox="1"/>
          <p:nvPr/>
        </p:nvSpPr>
        <p:spPr>
          <a:xfrm>
            <a:off x="9450186" y="6600303"/>
            <a:ext cx="27432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2D44595C-A5AE-4A36-96CD-9BF54B69ADB4}" type="slidenum">
              <a:rPr lang="en-GB" sz="1200" b="0" i="0" u="none" strike="noStrike" kern="1200" cap="none" spc="0" baseline="0">
                <a:solidFill>
                  <a:srgbClr val="FFFFFF"/>
                </a:solidFill>
                <a:uFillTx/>
                <a:latin typeface="Roboto Light" pitchFamily="2"/>
                <a:ea typeface="Roboto Light" pitchFamily="2"/>
              </a:rPr>
              <a:t>14</a:t>
            </a:fld>
            <a:endParaRPr lang="en-GB" sz="1200" b="0" i="0" u="none" strike="noStrike" kern="1200" cap="none" spc="0" baseline="0">
              <a:solidFill>
                <a:srgbClr val="FFFFFF"/>
              </a:solidFill>
              <a:uFillTx/>
              <a:latin typeface="Roboto Light" pitchFamily="2"/>
              <a:ea typeface="Roboto Light" pitchFamily="2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72CB523-3A60-55A8-2260-F8F616BA1A1D}"/>
              </a:ext>
            </a:extLst>
          </p:cNvPr>
          <p:cNvSpPr txBox="1"/>
          <p:nvPr/>
        </p:nvSpPr>
        <p:spPr>
          <a:xfrm>
            <a:off x="480158" y="806837"/>
            <a:ext cx="5042005" cy="4616648"/>
          </a:xfrm>
          <a:prstGeom prst="rect">
            <a:avLst/>
          </a:prstGeom>
          <a:solidFill>
            <a:srgbClr val="000000"/>
          </a:solidFill>
          <a:ln w="9528" cap="flat">
            <a:solidFill>
              <a:srgbClr val="000000"/>
            </a:solidFill>
            <a:prstDash val="solid"/>
            <a:miter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r>
              <a:rPr lang="en-GB" sz="1400" b="0" dirty="0">
                <a:solidFill>
                  <a:srgbClr val="6A9955"/>
                </a:solidFill>
                <a:effectLst/>
                <a:latin typeface="Consolas" panose="020B0609020204030204" pitchFamily="49" charset="0"/>
              </a:rPr>
              <a:t>// Declare and initialize a std::map of key-value pairs (int to string)</a:t>
            </a:r>
            <a:endParaRPr lang="en-GB" sz="1400" b="0" dirty="0">
              <a:solidFill>
                <a:srgbClr val="CCCCCC"/>
              </a:solidFill>
              <a:effectLst/>
              <a:latin typeface="Consolas" panose="020B0609020204030204" pitchFamily="49" charset="0"/>
            </a:endParaRPr>
          </a:p>
          <a:p>
            <a:r>
              <a:rPr lang="en-GB" sz="1400" b="0" dirty="0">
                <a:solidFill>
                  <a:srgbClr val="4EC9B0"/>
                </a:solidFill>
                <a:effectLst/>
                <a:latin typeface="Consolas" panose="020B0609020204030204" pitchFamily="49" charset="0"/>
              </a:rPr>
              <a:t>std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::map</a:t>
            </a:r>
            <a:r>
              <a:rPr lang="en-GB" sz="14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&lt;</a:t>
            </a:r>
            <a:r>
              <a:rPr lang="en-GB" sz="1400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int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GB" sz="1400" b="0" dirty="0">
                <a:solidFill>
                  <a:srgbClr val="4EC9B0"/>
                </a:solidFill>
                <a:effectLst/>
                <a:latin typeface="Consolas" panose="020B0609020204030204" pitchFamily="49" charset="0"/>
              </a:rPr>
              <a:t>std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::string</a:t>
            </a:r>
            <a:r>
              <a:rPr lang="en-GB" sz="14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&gt;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xs1</a:t>
            </a:r>
            <a:r>
              <a:rPr lang="en-GB" sz="1400" dirty="0">
                <a:solidFill>
                  <a:srgbClr val="CCCCCC"/>
                </a:solidFill>
                <a:latin typeface="Consolas" panose="020B0609020204030204" pitchFamily="49" charset="0"/>
              </a:rPr>
              <a:t>(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{</a:t>
            </a:r>
          </a:p>
          <a:p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    {</a:t>
            </a:r>
            <a:r>
              <a:rPr lang="en-GB" sz="1400" b="0" dirty="0">
                <a:solidFill>
                  <a:srgbClr val="B5CEA8"/>
                </a:solidFill>
                <a:effectLst/>
                <a:latin typeface="Consolas" panose="020B0609020204030204" pitchFamily="49" charset="0"/>
              </a:rPr>
              <a:t>1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GB" sz="1400" b="0" dirty="0">
                <a:solidFill>
                  <a:srgbClr val="CE9178"/>
                </a:solidFill>
                <a:effectLst/>
                <a:latin typeface="Consolas" panose="020B0609020204030204" pitchFamily="49" charset="0"/>
              </a:rPr>
              <a:t>"One"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},</a:t>
            </a:r>
          </a:p>
          <a:p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    {</a:t>
            </a:r>
            <a:r>
              <a:rPr lang="en-GB" sz="1400" b="0" dirty="0">
                <a:solidFill>
                  <a:srgbClr val="B5CEA8"/>
                </a:solidFill>
                <a:effectLst/>
                <a:latin typeface="Consolas" panose="020B0609020204030204" pitchFamily="49" charset="0"/>
              </a:rPr>
              <a:t>2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GB" sz="1400" b="0" dirty="0">
                <a:solidFill>
                  <a:srgbClr val="CE9178"/>
                </a:solidFill>
                <a:effectLst/>
                <a:latin typeface="Consolas" panose="020B0609020204030204" pitchFamily="49" charset="0"/>
              </a:rPr>
              <a:t>"Two"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},</a:t>
            </a:r>
          </a:p>
          <a:p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    {</a:t>
            </a:r>
            <a:r>
              <a:rPr lang="en-GB" sz="1400" b="0" dirty="0">
                <a:solidFill>
                  <a:srgbClr val="B5CEA8"/>
                </a:solidFill>
                <a:effectLst/>
                <a:latin typeface="Consolas" panose="020B0609020204030204" pitchFamily="49" charset="0"/>
              </a:rPr>
              <a:t>3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GB" sz="1400" b="0" dirty="0">
                <a:solidFill>
                  <a:srgbClr val="CE9178"/>
                </a:solidFill>
                <a:effectLst/>
                <a:latin typeface="Consolas" panose="020B0609020204030204" pitchFamily="49" charset="0"/>
              </a:rPr>
              <a:t>"Three"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}</a:t>
            </a:r>
          </a:p>
          <a:p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});</a:t>
            </a:r>
          </a:p>
          <a:p>
            <a:b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</a:br>
            <a:r>
              <a:rPr lang="en-GB" sz="1400" dirty="0">
                <a:solidFill>
                  <a:srgbClr val="9CDCFE"/>
                </a:solidFill>
                <a:latin typeface="Consolas" panose="020B0609020204030204" pitchFamily="49" charset="0"/>
              </a:rPr>
              <a:t>xs1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.</a:t>
            </a:r>
            <a:r>
              <a:rPr lang="en-GB" sz="1400" b="0" dirty="0">
                <a:solidFill>
                  <a:srgbClr val="DCDCAA"/>
                </a:solidFill>
                <a:effectLst/>
                <a:latin typeface="Consolas" panose="020B0609020204030204" pitchFamily="49" charset="0"/>
              </a:rPr>
              <a:t>insert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(std::pair(</a:t>
            </a:r>
            <a:r>
              <a:rPr lang="en-GB" sz="1400" b="0" dirty="0">
                <a:solidFill>
                  <a:srgbClr val="B5CEA8"/>
                </a:solidFill>
                <a:effectLst/>
                <a:latin typeface="Consolas" panose="020B0609020204030204" pitchFamily="49" charset="0"/>
              </a:rPr>
              <a:t>4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GB" sz="1400" b="0" dirty="0">
                <a:solidFill>
                  <a:srgbClr val="CE9178"/>
                </a:solidFill>
                <a:effectLst/>
                <a:latin typeface="Consolas" panose="020B0609020204030204" pitchFamily="49" charset="0"/>
              </a:rPr>
              <a:t>"Four")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);</a:t>
            </a:r>
          </a:p>
          <a:p>
            <a:r>
              <a:rPr lang="en-GB" sz="1400" dirty="0">
                <a:solidFill>
                  <a:srgbClr val="9CDCFE"/>
                </a:solidFill>
                <a:latin typeface="Consolas" panose="020B0609020204030204" pitchFamily="49" charset="0"/>
              </a:rPr>
              <a:t>xs1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.</a:t>
            </a:r>
            <a:r>
              <a:rPr lang="en-GB" sz="1400" b="0" dirty="0">
                <a:solidFill>
                  <a:srgbClr val="DCDCAA"/>
                </a:solidFill>
                <a:effectLst/>
                <a:latin typeface="Consolas" panose="020B0609020204030204" pitchFamily="49" charset="0"/>
              </a:rPr>
              <a:t>emplace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(5, </a:t>
            </a:r>
            <a:r>
              <a:rPr lang="en-GB" sz="1400" b="0" dirty="0">
                <a:solidFill>
                  <a:srgbClr val="CE9178"/>
                </a:solidFill>
                <a:effectLst/>
                <a:latin typeface="Consolas" panose="020B0609020204030204" pitchFamily="49" charset="0"/>
              </a:rPr>
              <a:t>"Five"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);</a:t>
            </a:r>
          </a:p>
          <a:p>
            <a:b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</a:br>
            <a:r>
              <a:rPr lang="en-GB" sz="1400" b="0" dirty="0">
                <a:solidFill>
                  <a:srgbClr val="6A9955"/>
                </a:solidFill>
                <a:effectLst/>
                <a:latin typeface="Consolas" panose="020B0609020204030204" pitchFamily="49" charset="0"/>
              </a:rPr>
              <a:t>// Access elements using the [] operator</a:t>
            </a:r>
            <a:endParaRPr lang="en-GB" sz="1400" b="0" dirty="0">
              <a:solidFill>
                <a:srgbClr val="CCCCCC"/>
              </a:solidFill>
              <a:effectLst/>
              <a:latin typeface="Consolas" panose="020B0609020204030204" pitchFamily="49" charset="0"/>
            </a:endParaRPr>
          </a:p>
          <a:p>
            <a:r>
              <a:rPr lang="en-GB" sz="1400" b="0" dirty="0">
                <a:solidFill>
                  <a:srgbClr val="4EC9B0"/>
                </a:solidFill>
                <a:effectLst/>
                <a:latin typeface="Consolas" panose="020B0609020204030204" pitchFamily="49" charset="0"/>
              </a:rPr>
              <a:t>std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::string value </a:t>
            </a:r>
            <a:r>
              <a:rPr lang="en-GB" sz="14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=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sz="1400" dirty="0">
                <a:solidFill>
                  <a:srgbClr val="9CDCFE"/>
                </a:solidFill>
                <a:latin typeface="Consolas" panose="020B0609020204030204" pitchFamily="49" charset="0"/>
              </a:rPr>
              <a:t>xs1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[</a:t>
            </a:r>
            <a:r>
              <a:rPr lang="en-GB" sz="1400" b="0" dirty="0">
                <a:solidFill>
                  <a:srgbClr val="B5CEA8"/>
                </a:solidFill>
                <a:effectLst/>
                <a:latin typeface="Consolas" panose="020B0609020204030204" pitchFamily="49" charset="0"/>
              </a:rPr>
              <a:t>2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];</a:t>
            </a:r>
          </a:p>
          <a:p>
            <a:b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</a:br>
            <a:r>
              <a:rPr lang="en-GB" sz="1400" b="0" dirty="0">
                <a:solidFill>
                  <a:srgbClr val="6A9955"/>
                </a:solidFill>
                <a:effectLst/>
                <a:latin typeface="Consolas" panose="020B0609020204030204" pitchFamily="49" charset="0"/>
              </a:rPr>
              <a:t>// Check if a key exists in the map</a:t>
            </a:r>
            <a:endParaRPr lang="en-GB" sz="1400" b="0" dirty="0">
              <a:solidFill>
                <a:srgbClr val="CCCCCC"/>
              </a:solidFill>
              <a:effectLst/>
              <a:latin typeface="Consolas" panose="020B0609020204030204" pitchFamily="49" charset="0"/>
            </a:endParaRPr>
          </a:p>
          <a:p>
            <a:r>
              <a:rPr lang="en-GB" sz="1400" b="0" dirty="0">
                <a:solidFill>
                  <a:srgbClr val="C586C0"/>
                </a:solidFill>
                <a:effectLst/>
                <a:latin typeface="Consolas" panose="020B0609020204030204" pitchFamily="49" charset="0"/>
              </a:rPr>
              <a:t>if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(</a:t>
            </a:r>
            <a:r>
              <a:rPr lang="en-GB" sz="1400" dirty="0">
                <a:solidFill>
                  <a:srgbClr val="9CDCFE"/>
                </a:solidFill>
                <a:latin typeface="Consolas" panose="020B0609020204030204" pitchFamily="49" charset="0"/>
              </a:rPr>
              <a:t>xs1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.</a:t>
            </a:r>
            <a:r>
              <a:rPr lang="en-GB" sz="1400" b="0" dirty="0">
                <a:solidFill>
                  <a:srgbClr val="DCDCAA"/>
                </a:solidFill>
                <a:effectLst/>
                <a:latin typeface="Consolas" panose="020B0609020204030204" pitchFamily="49" charset="0"/>
              </a:rPr>
              <a:t>find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GB" sz="1400" b="0" dirty="0">
                <a:solidFill>
                  <a:srgbClr val="B5CEA8"/>
                </a:solidFill>
                <a:effectLst/>
                <a:latin typeface="Consolas" panose="020B0609020204030204" pitchFamily="49" charset="0"/>
              </a:rPr>
              <a:t>3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) </a:t>
            </a:r>
            <a:r>
              <a:rPr lang="en-GB" sz="14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!=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sz="1400" dirty="0">
                <a:solidFill>
                  <a:srgbClr val="9CDCFE"/>
                </a:solidFill>
                <a:latin typeface="Consolas" panose="020B0609020204030204" pitchFamily="49" charset="0"/>
              </a:rPr>
              <a:t>xs1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.</a:t>
            </a:r>
            <a:r>
              <a:rPr lang="en-GB" sz="1400" b="0" dirty="0">
                <a:solidFill>
                  <a:srgbClr val="DCDCAA"/>
                </a:solidFill>
                <a:effectLst/>
                <a:latin typeface="Consolas" panose="020B0609020204030204" pitchFamily="49" charset="0"/>
              </a:rPr>
              <a:t>end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()) {</a:t>
            </a:r>
          </a:p>
          <a:p>
            <a:r>
              <a:rPr lang="en-GB" sz="1400" b="0" dirty="0">
                <a:solidFill>
                  <a:srgbClr val="6A9955"/>
                </a:solidFill>
                <a:effectLst/>
                <a:latin typeface="Consolas" panose="020B0609020204030204" pitchFamily="49" charset="0"/>
              </a:rPr>
              <a:t>    // ...</a:t>
            </a:r>
            <a:endParaRPr lang="en-GB" sz="1400" b="0" dirty="0">
              <a:solidFill>
                <a:srgbClr val="CCCCCC"/>
              </a:solidFill>
              <a:effectLst/>
              <a:latin typeface="Consolas" panose="020B0609020204030204" pitchFamily="49" charset="0"/>
            </a:endParaRPr>
          </a:p>
          <a:p>
            <a:b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</a:br>
            <a:r>
              <a:rPr lang="en-GB" sz="1400" b="0" dirty="0">
                <a:solidFill>
                  <a:srgbClr val="6A9955"/>
                </a:solidFill>
                <a:effectLst/>
                <a:latin typeface="Consolas" panose="020B0609020204030204" pitchFamily="49" charset="0"/>
              </a:rPr>
              <a:t>// Iterate through the map using iterators</a:t>
            </a:r>
            <a:endParaRPr lang="en-GB" sz="1400" b="0" dirty="0">
              <a:solidFill>
                <a:srgbClr val="CCCCCC"/>
              </a:solidFill>
              <a:effectLst/>
              <a:latin typeface="Consolas" panose="020B0609020204030204" pitchFamily="49" charset="0"/>
            </a:endParaRPr>
          </a:p>
          <a:p>
            <a:r>
              <a:rPr lang="en-GB" sz="1400" b="0" dirty="0">
                <a:solidFill>
                  <a:srgbClr val="C586C0"/>
                </a:solidFill>
                <a:effectLst/>
                <a:latin typeface="Consolas" panose="020B0609020204030204" pitchFamily="49" charset="0"/>
              </a:rPr>
              <a:t>for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(</a:t>
            </a:r>
            <a:r>
              <a:rPr lang="en-GB" sz="1400" b="0" dirty="0" err="1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const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sz="1400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auto</a:t>
            </a:r>
            <a:r>
              <a:rPr lang="en-GB" sz="14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&amp;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pair : </a:t>
            </a:r>
            <a:r>
              <a:rPr lang="en-GB" sz="1400" dirty="0">
                <a:solidFill>
                  <a:srgbClr val="9CDCFE"/>
                </a:solidFill>
                <a:latin typeface="Consolas" panose="020B0609020204030204" pitchFamily="49" charset="0"/>
              </a:rPr>
              <a:t>xs1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) {</a:t>
            </a:r>
          </a:p>
          <a:p>
            <a:r>
              <a:rPr lang="en-GB" sz="1400" b="0" dirty="0">
                <a:solidFill>
                  <a:srgbClr val="6A9955"/>
                </a:solidFill>
                <a:effectLst/>
                <a:latin typeface="Consolas" panose="020B0609020204030204" pitchFamily="49" charset="0"/>
              </a:rPr>
              <a:t>    // ...</a:t>
            </a:r>
            <a:endParaRPr lang="en-GB" sz="1400" b="0" dirty="0">
              <a:solidFill>
                <a:srgbClr val="CCCCCC"/>
              </a:solidFill>
              <a:effectLst/>
              <a:latin typeface="Consolas" panose="020B0609020204030204" pitchFamily="49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F6CF22B-CA88-42C0-5B8D-5D623B0D8471}"/>
              </a:ext>
            </a:extLst>
          </p:cNvPr>
          <p:cNvSpPr txBox="1"/>
          <p:nvPr/>
        </p:nvSpPr>
        <p:spPr>
          <a:xfrm>
            <a:off x="6288834" y="806837"/>
            <a:ext cx="5423008" cy="3539430"/>
          </a:xfrm>
          <a:prstGeom prst="rect">
            <a:avLst/>
          </a:prstGeom>
          <a:solidFill>
            <a:srgbClr val="000000"/>
          </a:solidFill>
          <a:ln w="9528" cap="flat">
            <a:solidFill>
              <a:srgbClr val="000000"/>
            </a:solidFill>
            <a:prstDash val="solid"/>
            <a:miter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r>
              <a:rPr lang="en-US" sz="1400" b="0" dirty="0">
                <a:solidFill>
                  <a:srgbClr val="6A9955"/>
                </a:solidFill>
                <a:effectLst/>
                <a:latin typeface="Consolas" panose="020B0609020204030204" pitchFamily="49" charset="0"/>
              </a:rPr>
              <a:t>// Declare and initialize a std::set of integers</a:t>
            </a:r>
            <a:endParaRPr lang="en-US" sz="1400" b="0" dirty="0">
              <a:solidFill>
                <a:srgbClr val="CCCCCC"/>
              </a:solidFill>
              <a:effectLst/>
              <a:latin typeface="Consolas" panose="020B0609020204030204" pitchFamily="49" charset="0"/>
            </a:endParaRPr>
          </a:p>
          <a:p>
            <a:r>
              <a:rPr lang="en-US" sz="1400" b="0" dirty="0">
                <a:solidFill>
                  <a:srgbClr val="4EC9B0"/>
                </a:solidFill>
                <a:effectLst/>
                <a:latin typeface="Consolas" panose="020B0609020204030204" pitchFamily="49" charset="0"/>
              </a:rPr>
              <a:t>std</a:t>
            </a:r>
            <a:r>
              <a:rPr lang="en-US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::set</a:t>
            </a:r>
            <a:r>
              <a:rPr lang="en-US" sz="14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&lt;</a:t>
            </a:r>
            <a:r>
              <a:rPr lang="en-US" sz="1400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int</a:t>
            </a:r>
            <a:r>
              <a:rPr lang="en-US" sz="14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&gt;</a:t>
            </a:r>
            <a:r>
              <a:rPr lang="en-US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xs1 </a:t>
            </a:r>
            <a:r>
              <a:rPr lang="en-US" sz="14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=</a:t>
            </a:r>
            <a:r>
              <a:rPr lang="en-US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{</a:t>
            </a:r>
            <a:r>
              <a:rPr lang="en-US" sz="1400" b="0" dirty="0">
                <a:solidFill>
                  <a:srgbClr val="B5CEA8"/>
                </a:solidFill>
                <a:effectLst/>
                <a:latin typeface="Consolas" panose="020B0609020204030204" pitchFamily="49" charset="0"/>
              </a:rPr>
              <a:t>3</a:t>
            </a:r>
            <a:r>
              <a:rPr lang="en-US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US" sz="1400" b="0" dirty="0">
                <a:solidFill>
                  <a:srgbClr val="B5CEA8"/>
                </a:solidFill>
                <a:effectLst/>
                <a:latin typeface="Consolas" panose="020B0609020204030204" pitchFamily="49" charset="0"/>
              </a:rPr>
              <a:t>1</a:t>
            </a:r>
            <a:r>
              <a:rPr lang="en-US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US" sz="1400" b="0" dirty="0">
                <a:solidFill>
                  <a:srgbClr val="B5CEA8"/>
                </a:solidFill>
                <a:effectLst/>
                <a:latin typeface="Consolas" panose="020B0609020204030204" pitchFamily="49" charset="0"/>
              </a:rPr>
              <a:t>4</a:t>
            </a:r>
            <a:r>
              <a:rPr lang="en-US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US" sz="1400" b="0" dirty="0">
                <a:solidFill>
                  <a:srgbClr val="B5CEA8"/>
                </a:solidFill>
                <a:effectLst/>
                <a:latin typeface="Consolas" panose="020B0609020204030204" pitchFamily="49" charset="0"/>
              </a:rPr>
              <a:t>1</a:t>
            </a:r>
            <a:r>
              <a:rPr lang="en-US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US" sz="1400" b="0" dirty="0">
                <a:solidFill>
                  <a:srgbClr val="B5CEA8"/>
                </a:solidFill>
                <a:effectLst/>
                <a:latin typeface="Consolas" panose="020B0609020204030204" pitchFamily="49" charset="0"/>
              </a:rPr>
              <a:t>5</a:t>
            </a:r>
            <a:r>
              <a:rPr lang="en-US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US" sz="1400" b="0" dirty="0">
                <a:solidFill>
                  <a:srgbClr val="B5CEA8"/>
                </a:solidFill>
                <a:effectLst/>
                <a:latin typeface="Consolas" panose="020B0609020204030204" pitchFamily="49" charset="0"/>
              </a:rPr>
              <a:t>9</a:t>
            </a:r>
            <a:r>
              <a:rPr lang="en-US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US" sz="1400" b="0" dirty="0">
                <a:solidFill>
                  <a:srgbClr val="B5CEA8"/>
                </a:solidFill>
                <a:effectLst/>
                <a:latin typeface="Consolas" panose="020B0609020204030204" pitchFamily="49" charset="0"/>
              </a:rPr>
              <a:t>2</a:t>
            </a:r>
            <a:r>
              <a:rPr lang="en-US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US" sz="1400" b="0" dirty="0">
                <a:solidFill>
                  <a:srgbClr val="B5CEA8"/>
                </a:solidFill>
                <a:effectLst/>
                <a:latin typeface="Consolas" panose="020B0609020204030204" pitchFamily="49" charset="0"/>
              </a:rPr>
              <a:t>6</a:t>
            </a:r>
            <a:r>
              <a:rPr lang="en-US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US" sz="1400" b="0" dirty="0">
                <a:solidFill>
                  <a:srgbClr val="B5CEA8"/>
                </a:solidFill>
                <a:effectLst/>
                <a:latin typeface="Consolas" panose="020B0609020204030204" pitchFamily="49" charset="0"/>
              </a:rPr>
              <a:t>5</a:t>
            </a:r>
            <a:r>
              <a:rPr lang="en-US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US" sz="1400" b="0" dirty="0">
                <a:solidFill>
                  <a:srgbClr val="B5CEA8"/>
                </a:solidFill>
                <a:effectLst/>
                <a:latin typeface="Consolas" panose="020B0609020204030204" pitchFamily="49" charset="0"/>
              </a:rPr>
              <a:t>3</a:t>
            </a:r>
            <a:r>
              <a:rPr lang="en-US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};</a:t>
            </a:r>
          </a:p>
          <a:p>
            <a:br>
              <a:rPr lang="en-US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</a:br>
            <a:r>
              <a:rPr lang="en-US" sz="1400" b="0" dirty="0">
                <a:solidFill>
                  <a:srgbClr val="6A9955"/>
                </a:solidFill>
                <a:effectLst/>
                <a:latin typeface="Consolas" panose="020B0609020204030204" pitchFamily="49" charset="0"/>
              </a:rPr>
              <a:t>// Check if an element exists in the set</a:t>
            </a:r>
            <a:endParaRPr lang="en-US" sz="1400" b="0" dirty="0">
              <a:solidFill>
                <a:srgbClr val="CCCCCC"/>
              </a:solidFill>
              <a:effectLst/>
              <a:latin typeface="Consolas" panose="020B0609020204030204" pitchFamily="49" charset="0"/>
            </a:endParaRPr>
          </a:p>
          <a:p>
            <a:r>
              <a:rPr lang="en-US" sz="1400" b="0" dirty="0">
                <a:solidFill>
                  <a:srgbClr val="C586C0"/>
                </a:solidFill>
                <a:effectLst/>
                <a:latin typeface="Consolas" panose="020B0609020204030204" pitchFamily="49" charset="0"/>
              </a:rPr>
              <a:t>if</a:t>
            </a:r>
            <a:r>
              <a:rPr lang="en-US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(</a:t>
            </a:r>
            <a:r>
              <a:rPr lang="en-US" sz="1400" b="0" dirty="0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xs1</a:t>
            </a:r>
            <a:r>
              <a:rPr lang="en-US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.</a:t>
            </a:r>
            <a:r>
              <a:rPr lang="en-US" sz="1400" b="0" dirty="0">
                <a:solidFill>
                  <a:srgbClr val="DCDCAA"/>
                </a:solidFill>
                <a:effectLst/>
                <a:latin typeface="Consolas" panose="020B0609020204030204" pitchFamily="49" charset="0"/>
              </a:rPr>
              <a:t>find</a:t>
            </a:r>
            <a:r>
              <a:rPr lang="en-US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sz="1400" b="0" dirty="0">
                <a:solidFill>
                  <a:srgbClr val="B5CEA8"/>
                </a:solidFill>
                <a:effectLst/>
                <a:latin typeface="Consolas" panose="020B0609020204030204" pitchFamily="49" charset="0"/>
              </a:rPr>
              <a:t>4</a:t>
            </a:r>
            <a:r>
              <a:rPr lang="en-US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) </a:t>
            </a:r>
            <a:r>
              <a:rPr lang="en-US" sz="14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!=</a:t>
            </a:r>
            <a:r>
              <a:rPr lang="en-US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sz="1400" b="0" dirty="0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xs1</a:t>
            </a:r>
            <a:r>
              <a:rPr lang="en-US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.</a:t>
            </a:r>
            <a:r>
              <a:rPr lang="en-US" sz="1400" b="0" dirty="0">
                <a:solidFill>
                  <a:srgbClr val="DCDCAA"/>
                </a:solidFill>
                <a:effectLst/>
                <a:latin typeface="Consolas" panose="020B0609020204030204" pitchFamily="49" charset="0"/>
              </a:rPr>
              <a:t>end</a:t>
            </a:r>
            <a:r>
              <a:rPr lang="en-US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()) </a:t>
            </a:r>
          </a:p>
          <a:p>
            <a:r>
              <a:rPr lang="en-US" sz="1400" b="0" dirty="0">
                <a:solidFill>
                  <a:srgbClr val="6A9955"/>
                </a:solidFill>
                <a:effectLst/>
                <a:latin typeface="Consolas" panose="020B0609020204030204" pitchFamily="49" charset="0"/>
              </a:rPr>
              <a:t>    // ...</a:t>
            </a:r>
            <a:endParaRPr lang="en-US" sz="1400" b="0" dirty="0">
              <a:solidFill>
                <a:srgbClr val="CCCCCC"/>
              </a:solidFill>
              <a:effectLst/>
              <a:latin typeface="Consolas" panose="020B0609020204030204" pitchFamily="49" charset="0"/>
            </a:endParaRPr>
          </a:p>
          <a:p>
            <a:br>
              <a:rPr lang="en-US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</a:br>
            <a:r>
              <a:rPr lang="en-US" sz="1400" b="0" dirty="0">
                <a:solidFill>
                  <a:srgbClr val="6A9955"/>
                </a:solidFill>
                <a:effectLst/>
                <a:latin typeface="Consolas" panose="020B0609020204030204" pitchFamily="49" charset="0"/>
              </a:rPr>
              <a:t>// Iterate through the set using iterators</a:t>
            </a:r>
            <a:endParaRPr lang="en-US" sz="1400" b="0" dirty="0">
              <a:solidFill>
                <a:srgbClr val="CCCCCC"/>
              </a:solidFill>
              <a:effectLst/>
              <a:latin typeface="Consolas" panose="020B0609020204030204" pitchFamily="49" charset="0"/>
            </a:endParaRPr>
          </a:p>
          <a:p>
            <a:r>
              <a:rPr lang="en-US" sz="1400" b="0" dirty="0">
                <a:solidFill>
                  <a:srgbClr val="C586C0"/>
                </a:solidFill>
                <a:effectLst/>
                <a:latin typeface="Consolas" panose="020B0609020204030204" pitchFamily="49" charset="0"/>
              </a:rPr>
              <a:t>for</a:t>
            </a:r>
            <a:r>
              <a:rPr lang="en-US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(</a:t>
            </a:r>
            <a:r>
              <a:rPr lang="en-US" sz="1400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const</a:t>
            </a:r>
            <a:r>
              <a:rPr lang="en-US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sz="1400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auto</a:t>
            </a:r>
            <a:r>
              <a:rPr lang="en-US" sz="14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&amp;</a:t>
            </a:r>
            <a:r>
              <a:rPr lang="en-US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element : xs1) </a:t>
            </a:r>
          </a:p>
          <a:p>
            <a:r>
              <a:rPr lang="en-US" sz="1400" b="0" dirty="0">
                <a:solidFill>
                  <a:srgbClr val="6A9955"/>
                </a:solidFill>
                <a:effectLst/>
                <a:latin typeface="Consolas" panose="020B0609020204030204" pitchFamily="49" charset="0"/>
              </a:rPr>
              <a:t>    // ...</a:t>
            </a:r>
            <a:endParaRPr lang="en-US" sz="1400" b="0" dirty="0">
              <a:solidFill>
                <a:srgbClr val="CCCCCC"/>
              </a:solidFill>
              <a:effectLst/>
              <a:latin typeface="Consolas" panose="020B0609020204030204" pitchFamily="49" charset="0"/>
            </a:endParaRPr>
          </a:p>
          <a:p>
            <a:br>
              <a:rPr lang="en-US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</a:br>
            <a:r>
              <a:rPr lang="en-US" sz="1400" b="0" dirty="0">
                <a:solidFill>
                  <a:srgbClr val="6A9955"/>
                </a:solidFill>
                <a:effectLst/>
                <a:latin typeface="Consolas" panose="020B0609020204030204" pitchFamily="49" charset="0"/>
              </a:rPr>
              <a:t>// Insert an element into the set</a:t>
            </a:r>
            <a:endParaRPr lang="en-US" sz="1400" b="0" dirty="0">
              <a:solidFill>
                <a:srgbClr val="CCCCCC"/>
              </a:solidFill>
              <a:effectLst/>
              <a:latin typeface="Consolas" panose="020B0609020204030204" pitchFamily="49" charset="0"/>
            </a:endParaRPr>
          </a:p>
          <a:p>
            <a:r>
              <a:rPr lang="en-US" sz="1400" b="0" dirty="0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xs1</a:t>
            </a:r>
            <a:r>
              <a:rPr lang="en-US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.</a:t>
            </a:r>
            <a:r>
              <a:rPr lang="en-US" sz="1400" b="0" dirty="0">
                <a:solidFill>
                  <a:srgbClr val="DCDCAA"/>
                </a:solidFill>
                <a:effectLst/>
                <a:latin typeface="Consolas" panose="020B0609020204030204" pitchFamily="49" charset="0"/>
              </a:rPr>
              <a:t>insert</a:t>
            </a:r>
            <a:r>
              <a:rPr lang="en-US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sz="1400" b="0" dirty="0">
                <a:solidFill>
                  <a:srgbClr val="B5CEA8"/>
                </a:solidFill>
                <a:effectLst/>
                <a:latin typeface="Consolas" panose="020B0609020204030204" pitchFamily="49" charset="0"/>
              </a:rPr>
              <a:t>7</a:t>
            </a:r>
            <a:r>
              <a:rPr lang="en-US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);</a:t>
            </a:r>
          </a:p>
          <a:p>
            <a:br>
              <a:rPr lang="en-US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</a:br>
            <a:r>
              <a:rPr lang="en-US" sz="1400" b="0" dirty="0">
                <a:solidFill>
                  <a:srgbClr val="6A9955"/>
                </a:solidFill>
                <a:effectLst/>
                <a:latin typeface="Consolas" panose="020B0609020204030204" pitchFamily="49" charset="0"/>
              </a:rPr>
              <a:t>// Remove an element from the set</a:t>
            </a:r>
            <a:endParaRPr lang="en-US" sz="1400" b="0" dirty="0">
              <a:solidFill>
                <a:srgbClr val="CCCCCC"/>
              </a:solidFill>
              <a:effectLst/>
              <a:latin typeface="Consolas" panose="020B0609020204030204" pitchFamily="49" charset="0"/>
            </a:endParaRPr>
          </a:p>
          <a:p>
            <a:r>
              <a:rPr lang="en-US" sz="1400" b="0" dirty="0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xs1</a:t>
            </a:r>
            <a:r>
              <a:rPr lang="en-US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.</a:t>
            </a:r>
            <a:r>
              <a:rPr lang="en-US" sz="1400" b="0" dirty="0">
                <a:solidFill>
                  <a:srgbClr val="DCDCAA"/>
                </a:solidFill>
                <a:effectLst/>
                <a:latin typeface="Consolas" panose="020B0609020204030204" pitchFamily="49" charset="0"/>
              </a:rPr>
              <a:t>erase</a:t>
            </a:r>
            <a:r>
              <a:rPr lang="en-US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sz="1400" b="0" dirty="0">
                <a:solidFill>
                  <a:srgbClr val="B5CEA8"/>
                </a:solidFill>
                <a:effectLst/>
                <a:latin typeface="Consolas" panose="020B0609020204030204" pitchFamily="49" charset="0"/>
              </a:rPr>
              <a:t>3</a:t>
            </a:r>
            <a:r>
              <a:rPr lang="en-US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);</a:t>
            </a:r>
          </a:p>
        </p:txBody>
      </p:sp>
      <p:sp>
        <p:nvSpPr>
          <p:cNvPr id="9" name="Rounded Rectangular Callout 3">
            <a:extLst>
              <a:ext uri="{FF2B5EF4-FFF2-40B4-BE49-F238E27FC236}">
                <a16:creationId xmlns:a16="http://schemas.microsoft.com/office/drawing/2014/main" id="{661603A3-730F-61EE-D250-6CD388E5B62A}"/>
              </a:ext>
            </a:extLst>
          </p:cNvPr>
          <p:cNvSpPr/>
          <p:nvPr/>
        </p:nvSpPr>
        <p:spPr>
          <a:xfrm>
            <a:off x="5712041" y="4518889"/>
            <a:ext cx="1944376" cy="648391"/>
          </a:xfrm>
          <a:prstGeom prst="wedgeRoundRectCallout">
            <a:avLst>
              <a:gd name="adj1" fmla="val -180824"/>
              <a:gd name="adj2" fmla="val -207472"/>
              <a:gd name="adj3" fmla="val 16667"/>
            </a:avLst>
          </a:prstGeom>
          <a:solidFill>
            <a:schemeClr val="accent2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 not present, this will default-initialize this key!</a:t>
            </a:r>
            <a:endParaRPr lang="cs-CZ" sz="1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128405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57CF23-D60F-79B4-CD2F-4A1F85430A84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/>
              <a:t>Unordered associative containers</a:t>
            </a:r>
            <a:endParaRPr lang="en-GB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B9BBE3B-D452-8764-E45B-4A9CFF09A340}"/>
              </a:ext>
            </a:extLst>
          </p:cNvPr>
          <p:cNvSpPr txBox="1"/>
          <p:nvPr/>
        </p:nvSpPr>
        <p:spPr>
          <a:xfrm>
            <a:off x="0" y="6600303"/>
            <a:ext cx="27432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200" b="0" i="0" u="none" strike="noStrike" kern="1200" cap="none" spc="0" baseline="0">
                <a:solidFill>
                  <a:srgbClr val="FFFFFF"/>
                </a:solidFill>
                <a:uFillTx/>
                <a:latin typeface="Roboto Light" pitchFamily="2"/>
                <a:ea typeface="Roboto Light" pitchFamily="2"/>
              </a:rPr>
              <a:t>2023/2024</a:t>
            </a:r>
            <a:endParaRPr lang="cs-CZ" sz="1200" b="0" i="0" u="none" strike="noStrike" kern="1200" cap="none" spc="0" baseline="0">
              <a:solidFill>
                <a:srgbClr val="FFFFFF"/>
              </a:solidFill>
              <a:uFillTx/>
              <a:latin typeface="Roboto Light" pitchFamily="2"/>
              <a:ea typeface="Roboto Light" pitchFamily="2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F7417D6-4E78-2217-1A24-3441517B8D90}"/>
              </a:ext>
            </a:extLst>
          </p:cNvPr>
          <p:cNvSpPr txBox="1"/>
          <p:nvPr/>
        </p:nvSpPr>
        <p:spPr>
          <a:xfrm>
            <a:off x="4038603" y="6608615"/>
            <a:ext cx="41148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200" b="0" i="0" u="none" strike="noStrike" kern="1200" cap="none" spc="0" baseline="0">
                <a:solidFill>
                  <a:srgbClr val="FFFFFF"/>
                </a:solidFill>
                <a:uFillTx/>
                <a:latin typeface="Roboto Black" pitchFamily="2"/>
                <a:ea typeface="Roboto Black" pitchFamily="2"/>
              </a:rPr>
              <a:t>Programming in C++ (labs)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C43FFA4-C9E3-1161-B6D2-8FC4FF253269}"/>
              </a:ext>
            </a:extLst>
          </p:cNvPr>
          <p:cNvSpPr txBox="1"/>
          <p:nvPr/>
        </p:nvSpPr>
        <p:spPr>
          <a:xfrm>
            <a:off x="9450186" y="6600303"/>
            <a:ext cx="27432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2D44595C-A5AE-4A36-96CD-9BF54B69ADB4}" type="slidenum">
              <a:rPr lang="en-GB" sz="1200" b="0" i="0" u="none" strike="noStrike" kern="1200" cap="none" spc="0" baseline="0">
                <a:solidFill>
                  <a:srgbClr val="FFFFFF"/>
                </a:solidFill>
                <a:uFillTx/>
                <a:latin typeface="Roboto Light" pitchFamily="2"/>
                <a:ea typeface="Roboto Light" pitchFamily="2"/>
              </a:rPr>
              <a:t>15</a:t>
            </a:fld>
            <a:endParaRPr lang="en-GB" sz="1200" b="0" i="0" u="none" strike="noStrike" kern="1200" cap="none" spc="0" baseline="0">
              <a:solidFill>
                <a:srgbClr val="FFFFFF"/>
              </a:solidFill>
              <a:uFillTx/>
              <a:latin typeface="Roboto Light" pitchFamily="2"/>
              <a:ea typeface="Roboto Light" pitchFamily="2"/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DE707AF-4311-D79D-6448-2423235DDA4E}"/>
              </a:ext>
            </a:extLst>
          </p:cNvPr>
          <p:cNvSpPr txBox="1">
            <a:spLocks noGrp="1"/>
          </p:cNvSpPr>
          <p:nvPr>
            <p:ph type="body" sz="quarter" idx="4294967295"/>
          </p:nvPr>
        </p:nvSpPr>
        <p:spPr>
          <a:xfrm>
            <a:off x="274640" y="906463"/>
            <a:ext cx="11545891" cy="543559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>
              <a:buSzPct val="100000"/>
            </a:pPr>
            <a:r>
              <a:rPr lang="en-US" sz="2000" dirty="0">
                <a:latin typeface="Arial" pitchFamily="34"/>
                <a:cs typeface="Arial" pitchFamily="34"/>
              </a:rPr>
              <a:t>Unordered associative containers implement unsorted (hashed) data structures that can be quickly searched (O(1) average, O(n) worst-case complexity).</a:t>
            </a:r>
            <a:endParaRPr lang="en-GB" sz="2000" dirty="0">
              <a:latin typeface="Arial" pitchFamily="34"/>
              <a:cs typeface="Arial" pitchFamily="34"/>
            </a:endParaRPr>
          </a:p>
          <a:p>
            <a:pPr>
              <a:buSzPct val="100000"/>
            </a:pPr>
            <a:r>
              <a:rPr lang="en-GB" sz="2000" dirty="0">
                <a:latin typeface="Arial" pitchFamily="34"/>
                <a:cs typeface="Arial" pitchFamily="34"/>
              </a:rPr>
              <a:t>You </a:t>
            </a:r>
            <a:r>
              <a:rPr lang="en-GB" sz="2000" b="1" dirty="0">
                <a:solidFill>
                  <a:schemeClr val="accent2"/>
                </a:solidFill>
                <a:latin typeface="Arial" pitchFamily="34"/>
                <a:cs typeface="Arial" pitchFamily="34"/>
              </a:rPr>
              <a:t>cannot iterate over items in any particular order</a:t>
            </a:r>
          </a:p>
          <a:p>
            <a:pPr>
              <a:buSzPct val="100000"/>
            </a:pPr>
            <a:r>
              <a:rPr lang="en-GB" sz="2000" dirty="0">
                <a:latin typeface="Arial" pitchFamily="34"/>
                <a:cs typeface="Arial" pitchFamily="34"/>
              </a:rPr>
              <a:t>The key element type must have </a:t>
            </a:r>
            <a:r>
              <a:rPr lang="en-GB" sz="2000" b="1" dirty="0">
                <a:solidFill>
                  <a:schemeClr val="accent2"/>
                </a:solidFill>
                <a:latin typeface="Arial" pitchFamily="34"/>
                <a:cs typeface="Arial" pitchFamily="34"/>
              </a:rPr>
              <a:t>operator==</a:t>
            </a:r>
            <a:r>
              <a:rPr lang="en-GB" sz="2000" dirty="0">
                <a:solidFill>
                  <a:schemeClr val="accent2"/>
                </a:solidFill>
                <a:latin typeface="Arial" pitchFamily="34"/>
                <a:cs typeface="Arial" pitchFamily="34"/>
              </a:rPr>
              <a:t> </a:t>
            </a:r>
            <a:r>
              <a:rPr lang="en-GB" sz="2000" dirty="0">
                <a:latin typeface="Arial" pitchFamily="34"/>
                <a:cs typeface="Arial" pitchFamily="34"/>
              </a:rPr>
              <a:t>implemented and a </a:t>
            </a:r>
            <a:r>
              <a:rPr lang="en-GB" sz="2000" b="1" dirty="0">
                <a:solidFill>
                  <a:schemeClr val="accent2"/>
                </a:solidFill>
                <a:latin typeface="Arial" pitchFamily="34"/>
                <a:cs typeface="Arial" pitchFamily="34"/>
              </a:rPr>
              <a:t>hashing function </a:t>
            </a:r>
            <a:r>
              <a:rPr lang="en-GB" sz="2000" dirty="0">
                <a:latin typeface="Arial" pitchFamily="34"/>
                <a:cs typeface="Arial" pitchFamily="34"/>
              </a:rPr>
              <a:t>that can generate a hash for the type must be provided</a:t>
            </a:r>
          </a:p>
          <a:p>
            <a:pPr lvl="1">
              <a:buSzPct val="100000"/>
            </a:pPr>
            <a:r>
              <a:rPr lang="en-GB" sz="1600" dirty="0">
                <a:latin typeface="Arial" pitchFamily="34"/>
                <a:cs typeface="Arial" pitchFamily="34"/>
              </a:rPr>
              <a:t>The performance is dependent on the hash function</a:t>
            </a:r>
          </a:p>
          <a:p>
            <a:pPr>
              <a:buSzPct val="100000"/>
            </a:pPr>
            <a:endParaRPr lang="en-GB" sz="2000" dirty="0">
              <a:latin typeface="Arial" pitchFamily="34"/>
              <a:cs typeface="Arial" pitchFamily="34"/>
            </a:endParaRPr>
          </a:p>
          <a:p>
            <a:pPr>
              <a:buSzPct val="100000"/>
            </a:pPr>
            <a:r>
              <a:rPr lang="en-GB" sz="2000" dirty="0" err="1">
                <a:latin typeface="Arial" pitchFamily="34"/>
                <a:cs typeface="Arial" pitchFamily="34"/>
              </a:rPr>
              <a:t>unordered_set</a:t>
            </a:r>
            <a:endParaRPr lang="en-GB" sz="2000" dirty="0">
              <a:latin typeface="Arial" pitchFamily="34"/>
              <a:cs typeface="Arial" pitchFamily="34"/>
            </a:endParaRPr>
          </a:p>
          <a:p>
            <a:pPr>
              <a:buSzPct val="100000"/>
            </a:pPr>
            <a:r>
              <a:rPr lang="en-GB" sz="2000" dirty="0" err="1">
                <a:latin typeface="Arial" pitchFamily="34"/>
                <a:cs typeface="Arial" pitchFamily="34"/>
              </a:rPr>
              <a:t>unordered_map</a:t>
            </a:r>
            <a:endParaRPr lang="en-GB" sz="2000" dirty="0">
              <a:latin typeface="Arial" pitchFamily="34"/>
              <a:cs typeface="Arial" pitchFamily="34"/>
            </a:endParaRPr>
          </a:p>
          <a:p>
            <a:pPr>
              <a:buSzPct val="100000"/>
            </a:pPr>
            <a:r>
              <a:rPr lang="en-GB" sz="2000" dirty="0" err="1">
                <a:latin typeface="Arial" pitchFamily="34"/>
                <a:cs typeface="Arial" pitchFamily="34"/>
              </a:rPr>
              <a:t>unordered_multiset</a:t>
            </a:r>
            <a:endParaRPr lang="en-GB" sz="2000" dirty="0">
              <a:latin typeface="Arial" pitchFamily="34"/>
              <a:cs typeface="Arial" pitchFamily="34"/>
            </a:endParaRPr>
          </a:p>
          <a:p>
            <a:pPr>
              <a:buSzPct val="100000"/>
            </a:pPr>
            <a:r>
              <a:rPr lang="en-GB" sz="2000" dirty="0" err="1">
                <a:latin typeface="Arial" pitchFamily="34"/>
                <a:cs typeface="Arial" pitchFamily="34"/>
              </a:rPr>
              <a:t>unordered_multimap</a:t>
            </a:r>
            <a:endParaRPr lang="en-GB" sz="2000" dirty="0">
              <a:latin typeface="Arial" pitchFamily="34"/>
              <a:cs typeface="Arial" pitchFamily="34"/>
            </a:endParaRPr>
          </a:p>
          <a:p>
            <a:pPr>
              <a:buSzPct val="100000"/>
            </a:pPr>
            <a:endParaRPr lang="en-GB" sz="2000" dirty="0">
              <a:latin typeface="Arial" pitchFamily="34"/>
              <a:cs typeface="Arial" pitchFamily="34"/>
            </a:endParaRPr>
          </a:p>
        </p:txBody>
      </p:sp>
    </p:spTree>
    <p:extLst>
      <p:ext uri="{BB962C8B-B14F-4D97-AF65-F5344CB8AC3E}">
        <p14:creationId xmlns:p14="http://schemas.microsoft.com/office/powerpoint/2010/main" val="252697079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57CF23-D60F-79B4-CD2F-4A1F85430A84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/>
              <a:t>Unordered associative containers: Basic usage</a:t>
            </a:r>
            <a:endParaRPr lang="en-GB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B9BBE3B-D452-8764-E45B-4A9CFF09A340}"/>
              </a:ext>
            </a:extLst>
          </p:cNvPr>
          <p:cNvSpPr txBox="1"/>
          <p:nvPr/>
        </p:nvSpPr>
        <p:spPr>
          <a:xfrm>
            <a:off x="0" y="6600303"/>
            <a:ext cx="27432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200" b="0" i="0" u="none" strike="noStrike" kern="1200" cap="none" spc="0" baseline="0">
                <a:solidFill>
                  <a:srgbClr val="FFFFFF"/>
                </a:solidFill>
                <a:uFillTx/>
                <a:latin typeface="Roboto Light" pitchFamily="2"/>
                <a:ea typeface="Roboto Light" pitchFamily="2"/>
              </a:rPr>
              <a:t>2023/2024</a:t>
            </a:r>
            <a:endParaRPr lang="cs-CZ" sz="1200" b="0" i="0" u="none" strike="noStrike" kern="1200" cap="none" spc="0" baseline="0">
              <a:solidFill>
                <a:srgbClr val="FFFFFF"/>
              </a:solidFill>
              <a:uFillTx/>
              <a:latin typeface="Roboto Light" pitchFamily="2"/>
              <a:ea typeface="Roboto Light" pitchFamily="2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F7417D6-4E78-2217-1A24-3441517B8D90}"/>
              </a:ext>
            </a:extLst>
          </p:cNvPr>
          <p:cNvSpPr txBox="1"/>
          <p:nvPr/>
        </p:nvSpPr>
        <p:spPr>
          <a:xfrm>
            <a:off x="4038603" y="6608615"/>
            <a:ext cx="41148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200" b="0" i="0" u="none" strike="noStrike" kern="1200" cap="none" spc="0" baseline="0">
                <a:solidFill>
                  <a:srgbClr val="FFFFFF"/>
                </a:solidFill>
                <a:uFillTx/>
                <a:latin typeface="Roboto Black" pitchFamily="2"/>
                <a:ea typeface="Roboto Black" pitchFamily="2"/>
              </a:rPr>
              <a:t>Programming in C++ (labs)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C43FFA4-C9E3-1161-B6D2-8FC4FF253269}"/>
              </a:ext>
            </a:extLst>
          </p:cNvPr>
          <p:cNvSpPr txBox="1"/>
          <p:nvPr/>
        </p:nvSpPr>
        <p:spPr>
          <a:xfrm>
            <a:off x="9450186" y="6600303"/>
            <a:ext cx="27432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2D44595C-A5AE-4A36-96CD-9BF54B69ADB4}" type="slidenum">
              <a:rPr lang="en-GB" sz="1200" b="0" i="0" u="none" strike="noStrike" kern="1200" cap="none" spc="0" baseline="0">
                <a:solidFill>
                  <a:srgbClr val="FFFFFF"/>
                </a:solidFill>
                <a:uFillTx/>
                <a:latin typeface="Roboto Light" pitchFamily="2"/>
                <a:ea typeface="Roboto Light" pitchFamily="2"/>
              </a:rPr>
              <a:t>16</a:t>
            </a:fld>
            <a:endParaRPr lang="en-GB" sz="1200" b="0" i="0" u="none" strike="noStrike" kern="1200" cap="none" spc="0" baseline="0">
              <a:solidFill>
                <a:srgbClr val="FFFFFF"/>
              </a:solidFill>
              <a:uFillTx/>
              <a:latin typeface="Roboto Light" pitchFamily="2"/>
              <a:ea typeface="Roboto Light" pitchFamily="2"/>
            </a:endParaRPr>
          </a:p>
        </p:txBody>
      </p:sp>
      <p:sp>
        <p:nvSpPr>
          <p:cNvPr id="7" name="Content Placeholder 5">
            <a:extLst>
              <a:ext uri="{FF2B5EF4-FFF2-40B4-BE49-F238E27FC236}">
                <a16:creationId xmlns:a16="http://schemas.microsoft.com/office/drawing/2014/main" id="{E2440F33-5FA6-C144-BD1E-98AD4E43D807}"/>
              </a:ext>
            </a:extLst>
          </p:cNvPr>
          <p:cNvSpPr txBox="1">
            <a:spLocks/>
          </p:cNvSpPr>
          <p:nvPr/>
        </p:nvSpPr>
        <p:spPr>
          <a:xfrm>
            <a:off x="274640" y="906463"/>
            <a:ext cx="11545891" cy="543559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SzPct val="100000"/>
            </a:pPr>
            <a:r>
              <a:rPr lang="en-US" sz="2000" dirty="0">
                <a:latin typeface="Arial" pitchFamily="34"/>
                <a:cs typeface="Arial" pitchFamily="34"/>
              </a:rPr>
              <a:t>The same as with ordered ones...</a:t>
            </a:r>
          </a:p>
          <a:p>
            <a:pPr>
              <a:buSzPct val="100000"/>
            </a:pPr>
            <a:r>
              <a:rPr lang="en-US" sz="2000" dirty="0">
                <a:latin typeface="Arial" pitchFamily="34"/>
                <a:cs typeface="Arial" pitchFamily="34"/>
              </a:rPr>
              <a:t>The iterators do not step in any specific order</a:t>
            </a:r>
          </a:p>
        </p:txBody>
      </p:sp>
    </p:spTree>
    <p:extLst>
      <p:ext uri="{BB962C8B-B14F-4D97-AF65-F5344CB8AC3E}">
        <p14:creationId xmlns:p14="http://schemas.microsoft.com/office/powerpoint/2010/main" val="43458509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57CF23-D60F-79B4-CD2F-4A1F85430A84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/>
              <a:t>Container adaptors</a:t>
            </a:r>
            <a:endParaRPr lang="en-GB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B9BBE3B-D452-8764-E45B-4A9CFF09A340}"/>
              </a:ext>
            </a:extLst>
          </p:cNvPr>
          <p:cNvSpPr txBox="1"/>
          <p:nvPr/>
        </p:nvSpPr>
        <p:spPr>
          <a:xfrm>
            <a:off x="0" y="6600303"/>
            <a:ext cx="27432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200" b="0" i="0" u="none" strike="noStrike" kern="1200" cap="none" spc="0" baseline="0">
                <a:solidFill>
                  <a:srgbClr val="FFFFFF"/>
                </a:solidFill>
                <a:uFillTx/>
                <a:latin typeface="Roboto Light" pitchFamily="2"/>
                <a:ea typeface="Roboto Light" pitchFamily="2"/>
              </a:rPr>
              <a:t>2023/2024</a:t>
            </a:r>
            <a:endParaRPr lang="cs-CZ" sz="1200" b="0" i="0" u="none" strike="noStrike" kern="1200" cap="none" spc="0" baseline="0">
              <a:solidFill>
                <a:srgbClr val="FFFFFF"/>
              </a:solidFill>
              <a:uFillTx/>
              <a:latin typeface="Roboto Light" pitchFamily="2"/>
              <a:ea typeface="Roboto Light" pitchFamily="2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F7417D6-4E78-2217-1A24-3441517B8D90}"/>
              </a:ext>
            </a:extLst>
          </p:cNvPr>
          <p:cNvSpPr txBox="1"/>
          <p:nvPr/>
        </p:nvSpPr>
        <p:spPr>
          <a:xfrm>
            <a:off x="4038603" y="6608615"/>
            <a:ext cx="41148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200" b="0" i="0" u="none" strike="noStrike" kern="1200" cap="none" spc="0" baseline="0">
                <a:solidFill>
                  <a:srgbClr val="FFFFFF"/>
                </a:solidFill>
                <a:uFillTx/>
                <a:latin typeface="Roboto Black" pitchFamily="2"/>
                <a:ea typeface="Roboto Black" pitchFamily="2"/>
              </a:rPr>
              <a:t>Programming in C++ (labs)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C43FFA4-C9E3-1161-B6D2-8FC4FF253269}"/>
              </a:ext>
            </a:extLst>
          </p:cNvPr>
          <p:cNvSpPr txBox="1"/>
          <p:nvPr/>
        </p:nvSpPr>
        <p:spPr>
          <a:xfrm>
            <a:off x="9450186" y="6600303"/>
            <a:ext cx="27432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2D44595C-A5AE-4A36-96CD-9BF54B69ADB4}" type="slidenum">
              <a:rPr lang="en-GB" sz="1200" b="0" i="0" u="none" strike="noStrike" kern="1200" cap="none" spc="0" baseline="0">
                <a:solidFill>
                  <a:srgbClr val="FFFFFF"/>
                </a:solidFill>
                <a:uFillTx/>
                <a:latin typeface="Roboto Light" pitchFamily="2"/>
                <a:ea typeface="Roboto Light" pitchFamily="2"/>
              </a:rPr>
              <a:t>17</a:t>
            </a:fld>
            <a:endParaRPr lang="en-GB" sz="1200" b="0" i="0" u="none" strike="noStrike" kern="1200" cap="none" spc="0" baseline="0">
              <a:solidFill>
                <a:srgbClr val="FFFFFF"/>
              </a:solidFill>
              <a:uFillTx/>
              <a:latin typeface="Roboto Light" pitchFamily="2"/>
              <a:ea typeface="Roboto Light" pitchFamily="2"/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DE707AF-4311-D79D-6448-2423235DDA4E}"/>
              </a:ext>
            </a:extLst>
          </p:cNvPr>
          <p:cNvSpPr txBox="1">
            <a:spLocks noGrp="1"/>
          </p:cNvSpPr>
          <p:nvPr>
            <p:ph type="body" sz="quarter" idx="4294967295"/>
          </p:nvPr>
        </p:nvSpPr>
        <p:spPr>
          <a:xfrm>
            <a:off x="274640" y="906463"/>
            <a:ext cx="11545891" cy="543559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>
              <a:buSzPct val="100000"/>
            </a:pPr>
            <a:r>
              <a:rPr lang="en-US" sz="2000" dirty="0">
                <a:latin typeface="Arial" pitchFamily="34"/>
                <a:cs typeface="Arial" pitchFamily="34"/>
              </a:rPr>
              <a:t>Container adaptors provide a different interface for sequential containers.</a:t>
            </a:r>
            <a:endParaRPr lang="en-GB" sz="2000" dirty="0">
              <a:latin typeface="Arial" pitchFamily="34"/>
              <a:cs typeface="Arial" pitchFamily="34"/>
            </a:endParaRPr>
          </a:p>
          <a:p>
            <a:pPr>
              <a:buSzPct val="100000"/>
            </a:pPr>
            <a:r>
              <a:rPr lang="en-GB" sz="2000" dirty="0">
                <a:latin typeface="Arial" pitchFamily="34"/>
                <a:cs typeface="Arial" pitchFamily="34"/>
              </a:rPr>
              <a:t>stack</a:t>
            </a:r>
          </a:p>
          <a:p>
            <a:pPr lvl="1">
              <a:buSzPct val="100000"/>
            </a:pPr>
            <a:r>
              <a:rPr lang="en-GB" sz="1600" dirty="0">
                <a:latin typeface="Arial" pitchFamily="34"/>
                <a:cs typeface="Arial" pitchFamily="34"/>
              </a:rPr>
              <a:t>#include &lt;stack&gt;</a:t>
            </a:r>
          </a:p>
          <a:p>
            <a:pPr lvl="1">
              <a:buSzPct val="100000"/>
            </a:pPr>
            <a:r>
              <a:rPr lang="en-GB" sz="1600" dirty="0">
                <a:latin typeface="Arial" pitchFamily="34"/>
                <a:cs typeface="Arial" pitchFamily="34"/>
              </a:rPr>
              <a:t>API</a:t>
            </a:r>
          </a:p>
          <a:p>
            <a:pPr lvl="2">
              <a:buSzPct val="100000"/>
            </a:pPr>
            <a:r>
              <a:rPr lang="en-GB" sz="1200" dirty="0">
                <a:latin typeface="Arial" pitchFamily="34"/>
                <a:cs typeface="Arial" pitchFamily="34"/>
              </a:rPr>
              <a:t>push/pop interface</a:t>
            </a:r>
          </a:p>
          <a:p>
            <a:pPr lvl="2">
              <a:buSzPct val="100000"/>
            </a:pPr>
            <a:r>
              <a:rPr lang="en-GB" sz="1200" dirty="0">
                <a:latin typeface="Arial" pitchFamily="34"/>
                <a:cs typeface="Arial" pitchFamily="34"/>
              </a:rPr>
              <a:t>top – get the top item reference</a:t>
            </a:r>
          </a:p>
          <a:p>
            <a:pPr>
              <a:buSzPct val="100000"/>
            </a:pPr>
            <a:r>
              <a:rPr lang="en-GB" sz="2000" dirty="0">
                <a:latin typeface="Arial" pitchFamily="34"/>
                <a:cs typeface="Arial" pitchFamily="34"/>
              </a:rPr>
              <a:t>queue</a:t>
            </a:r>
          </a:p>
          <a:p>
            <a:pPr lvl="1">
              <a:buSzPct val="100000"/>
            </a:pPr>
            <a:r>
              <a:rPr lang="en-GB" sz="1600" dirty="0">
                <a:latin typeface="Arial" pitchFamily="34"/>
                <a:cs typeface="Arial" pitchFamily="34"/>
              </a:rPr>
              <a:t>#include &lt;queue&gt;</a:t>
            </a:r>
          </a:p>
          <a:p>
            <a:pPr lvl="1">
              <a:buSzPct val="100000"/>
            </a:pPr>
            <a:r>
              <a:rPr lang="en-GB" sz="1600" dirty="0">
                <a:latin typeface="Arial" pitchFamily="34"/>
                <a:cs typeface="Arial" pitchFamily="34"/>
              </a:rPr>
              <a:t>API</a:t>
            </a:r>
          </a:p>
          <a:p>
            <a:pPr lvl="2">
              <a:buSzPct val="100000"/>
            </a:pPr>
            <a:r>
              <a:rPr lang="en-GB" sz="1200" dirty="0">
                <a:latin typeface="Arial" pitchFamily="34"/>
                <a:cs typeface="Arial" pitchFamily="34"/>
              </a:rPr>
              <a:t>push/pop interface</a:t>
            </a:r>
            <a:endParaRPr lang="en-GB" sz="1600" dirty="0">
              <a:latin typeface="Arial" pitchFamily="34"/>
              <a:cs typeface="Arial" pitchFamily="34"/>
            </a:endParaRPr>
          </a:p>
          <a:p>
            <a:pPr>
              <a:buSzPct val="100000"/>
            </a:pPr>
            <a:r>
              <a:rPr lang="en-GB" sz="2000" dirty="0" err="1">
                <a:latin typeface="Arial" pitchFamily="34"/>
                <a:cs typeface="Arial" pitchFamily="34"/>
              </a:rPr>
              <a:t>priority_queue</a:t>
            </a:r>
            <a:endParaRPr lang="en-GB" sz="2000" dirty="0">
              <a:latin typeface="Arial" pitchFamily="34"/>
              <a:cs typeface="Arial" pitchFamily="34"/>
            </a:endParaRPr>
          </a:p>
          <a:p>
            <a:pPr lvl="1">
              <a:buSzPct val="100000"/>
            </a:pPr>
            <a:r>
              <a:rPr lang="en-GB" sz="1600" dirty="0">
                <a:latin typeface="Arial" pitchFamily="34"/>
                <a:cs typeface="Arial" pitchFamily="34"/>
              </a:rPr>
              <a:t>#include &lt;queue&gt;</a:t>
            </a:r>
          </a:p>
          <a:p>
            <a:pPr lvl="1">
              <a:buSzPct val="100000"/>
            </a:pPr>
            <a:r>
              <a:rPr lang="en-GB" sz="1600" dirty="0">
                <a:latin typeface="Arial" pitchFamily="34"/>
                <a:cs typeface="Arial" pitchFamily="34"/>
              </a:rPr>
              <a:t>API</a:t>
            </a:r>
          </a:p>
          <a:p>
            <a:pPr lvl="2">
              <a:buSzPct val="100000"/>
            </a:pPr>
            <a:r>
              <a:rPr lang="en-GB" sz="1200" dirty="0">
                <a:latin typeface="Arial" pitchFamily="34"/>
                <a:cs typeface="Arial" pitchFamily="34"/>
              </a:rPr>
              <a:t>push/pop interface</a:t>
            </a:r>
          </a:p>
          <a:p>
            <a:pPr lvl="2">
              <a:buSzPct val="100000"/>
            </a:pPr>
            <a:r>
              <a:rPr lang="en-GB" sz="1200" dirty="0">
                <a:latin typeface="Arial" pitchFamily="34"/>
                <a:cs typeface="Arial" pitchFamily="34"/>
              </a:rPr>
              <a:t>top – get the </a:t>
            </a:r>
            <a:r>
              <a:rPr lang="en-GB" sz="1200">
                <a:latin typeface="Arial" pitchFamily="34"/>
                <a:cs typeface="Arial" pitchFamily="34"/>
              </a:rPr>
              <a:t>highest priority element</a:t>
            </a:r>
            <a:endParaRPr lang="en-GB" sz="1200" dirty="0">
              <a:latin typeface="Arial" pitchFamily="34"/>
              <a:cs typeface="Arial" pitchFamily="34"/>
            </a:endParaRPr>
          </a:p>
          <a:p>
            <a:pPr lvl="2">
              <a:buSzPct val="100000"/>
            </a:pPr>
            <a:endParaRPr lang="en-GB" sz="1200" dirty="0">
              <a:latin typeface="Arial" pitchFamily="34"/>
              <a:cs typeface="Arial" pitchFamily="34"/>
            </a:endParaRPr>
          </a:p>
          <a:p>
            <a:pPr lvl="2">
              <a:buSzPct val="100000"/>
            </a:pPr>
            <a:endParaRPr lang="en-GB" sz="1200" dirty="0">
              <a:latin typeface="Arial" pitchFamily="34"/>
              <a:cs typeface="Arial" pitchFamily="34"/>
            </a:endParaRPr>
          </a:p>
          <a:p>
            <a:pPr marL="457200" lvl="1" indent="0">
              <a:buSzPct val="100000"/>
              <a:buNone/>
            </a:pPr>
            <a:endParaRPr lang="en-GB" sz="1600" dirty="0">
              <a:latin typeface="Arial" pitchFamily="34"/>
              <a:cs typeface="Arial" pitchFamily="34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B9D27DD-A3C7-184E-258D-313453A89205}"/>
              </a:ext>
            </a:extLst>
          </p:cNvPr>
          <p:cNvSpPr txBox="1"/>
          <p:nvPr/>
        </p:nvSpPr>
        <p:spPr>
          <a:xfrm>
            <a:off x="4894479" y="3685267"/>
            <a:ext cx="6710088" cy="2462213"/>
          </a:xfrm>
          <a:prstGeom prst="rect">
            <a:avLst/>
          </a:prstGeom>
          <a:solidFill>
            <a:srgbClr val="000000"/>
          </a:solidFill>
          <a:ln w="9528" cap="flat">
            <a:solidFill>
              <a:srgbClr val="000000"/>
            </a:solidFill>
            <a:prstDash val="solid"/>
            <a:miter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r>
              <a:rPr lang="cs-CZ" sz="1400" b="0" dirty="0" err="1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const</a:t>
            </a:r>
            <a:r>
              <a:rPr lang="cs-CZ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cs-CZ" sz="1400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auto</a:t>
            </a:r>
            <a:r>
              <a:rPr lang="cs-CZ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data </a:t>
            </a:r>
            <a:r>
              <a:rPr lang="cs-CZ" sz="14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=</a:t>
            </a:r>
            <a:r>
              <a:rPr lang="cs-CZ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{</a:t>
            </a:r>
            <a:r>
              <a:rPr lang="cs-CZ" sz="1400" b="0" dirty="0">
                <a:solidFill>
                  <a:srgbClr val="B5CEA8"/>
                </a:solidFill>
                <a:effectLst/>
                <a:latin typeface="Consolas" panose="020B0609020204030204" pitchFamily="49" charset="0"/>
              </a:rPr>
              <a:t>1</a:t>
            </a:r>
            <a:r>
              <a:rPr lang="cs-CZ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cs-CZ" sz="1400" b="0" dirty="0">
                <a:solidFill>
                  <a:srgbClr val="B5CEA8"/>
                </a:solidFill>
                <a:effectLst/>
                <a:latin typeface="Consolas" panose="020B0609020204030204" pitchFamily="49" charset="0"/>
              </a:rPr>
              <a:t>8</a:t>
            </a:r>
            <a:r>
              <a:rPr lang="cs-CZ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cs-CZ" sz="1400" b="0" dirty="0">
                <a:solidFill>
                  <a:srgbClr val="B5CEA8"/>
                </a:solidFill>
                <a:effectLst/>
                <a:latin typeface="Consolas" panose="020B0609020204030204" pitchFamily="49" charset="0"/>
              </a:rPr>
              <a:t>5</a:t>
            </a:r>
            <a:r>
              <a:rPr lang="cs-CZ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cs-CZ" sz="1400" b="0" dirty="0">
                <a:solidFill>
                  <a:srgbClr val="B5CEA8"/>
                </a:solidFill>
                <a:effectLst/>
                <a:latin typeface="Consolas" panose="020B0609020204030204" pitchFamily="49" charset="0"/>
              </a:rPr>
              <a:t>6</a:t>
            </a:r>
            <a:r>
              <a:rPr lang="cs-CZ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cs-CZ" sz="1400" b="0" dirty="0">
                <a:solidFill>
                  <a:srgbClr val="B5CEA8"/>
                </a:solidFill>
                <a:effectLst/>
                <a:latin typeface="Consolas" panose="020B0609020204030204" pitchFamily="49" charset="0"/>
              </a:rPr>
              <a:t>3</a:t>
            </a:r>
            <a:r>
              <a:rPr lang="cs-CZ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cs-CZ" sz="1400" b="0" dirty="0">
                <a:solidFill>
                  <a:srgbClr val="B5CEA8"/>
                </a:solidFill>
                <a:effectLst/>
                <a:latin typeface="Consolas" panose="020B0609020204030204" pitchFamily="49" charset="0"/>
              </a:rPr>
              <a:t>4</a:t>
            </a:r>
            <a:r>
              <a:rPr lang="cs-CZ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cs-CZ" sz="1400" b="0" dirty="0">
                <a:solidFill>
                  <a:srgbClr val="B5CEA8"/>
                </a:solidFill>
                <a:effectLst/>
                <a:latin typeface="Consolas" panose="020B0609020204030204" pitchFamily="49" charset="0"/>
              </a:rPr>
              <a:t>0</a:t>
            </a:r>
            <a:r>
              <a:rPr lang="cs-CZ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cs-CZ" sz="1400" b="0" dirty="0">
                <a:solidFill>
                  <a:srgbClr val="B5CEA8"/>
                </a:solidFill>
                <a:effectLst/>
                <a:latin typeface="Consolas" panose="020B0609020204030204" pitchFamily="49" charset="0"/>
              </a:rPr>
              <a:t>9</a:t>
            </a:r>
            <a:r>
              <a:rPr lang="cs-CZ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cs-CZ" sz="1400" b="0" dirty="0">
                <a:solidFill>
                  <a:srgbClr val="B5CEA8"/>
                </a:solidFill>
                <a:effectLst/>
                <a:latin typeface="Consolas" panose="020B0609020204030204" pitchFamily="49" charset="0"/>
              </a:rPr>
              <a:t>7</a:t>
            </a:r>
            <a:r>
              <a:rPr lang="cs-CZ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cs-CZ" sz="1400" b="0" dirty="0">
                <a:solidFill>
                  <a:srgbClr val="B5CEA8"/>
                </a:solidFill>
                <a:effectLst/>
                <a:latin typeface="Consolas" panose="020B0609020204030204" pitchFamily="49" charset="0"/>
              </a:rPr>
              <a:t>2</a:t>
            </a:r>
            <a:r>
              <a:rPr lang="cs-CZ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};</a:t>
            </a:r>
          </a:p>
          <a:p>
            <a:br>
              <a:rPr lang="cs-CZ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</a:br>
            <a:r>
              <a:rPr lang="cs-CZ" sz="1400" b="0" dirty="0">
                <a:solidFill>
                  <a:srgbClr val="6A9955"/>
                </a:solidFill>
                <a:effectLst/>
                <a:latin typeface="Consolas" panose="020B0609020204030204" pitchFamily="49" charset="0"/>
              </a:rPr>
              <a:t>// Max priority </a:t>
            </a:r>
            <a:r>
              <a:rPr lang="cs-CZ" sz="1400" b="0" dirty="0" err="1">
                <a:solidFill>
                  <a:srgbClr val="6A9955"/>
                </a:solidFill>
                <a:effectLst/>
                <a:latin typeface="Consolas" panose="020B0609020204030204" pitchFamily="49" charset="0"/>
              </a:rPr>
              <a:t>queue</a:t>
            </a:r>
            <a:endParaRPr lang="cs-CZ" sz="1400" b="0" dirty="0">
              <a:solidFill>
                <a:srgbClr val="CCCCCC"/>
              </a:solidFill>
              <a:effectLst/>
              <a:latin typeface="Consolas" panose="020B0609020204030204" pitchFamily="49" charset="0"/>
            </a:endParaRPr>
          </a:p>
          <a:p>
            <a:r>
              <a:rPr lang="cs-CZ" sz="1400" b="0" dirty="0" err="1">
                <a:solidFill>
                  <a:srgbClr val="4EC9B0"/>
                </a:solidFill>
                <a:effectLst/>
                <a:latin typeface="Consolas" panose="020B0609020204030204" pitchFamily="49" charset="0"/>
              </a:rPr>
              <a:t>std</a:t>
            </a:r>
            <a:r>
              <a:rPr lang="cs-CZ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::</a:t>
            </a:r>
            <a:r>
              <a:rPr lang="cs-CZ" sz="1400" b="0" dirty="0" err="1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priority_queue</a:t>
            </a:r>
            <a:r>
              <a:rPr lang="cs-CZ" sz="14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&lt;</a:t>
            </a:r>
            <a:r>
              <a:rPr lang="cs-CZ" sz="1400" b="0" dirty="0" err="1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int</a:t>
            </a:r>
            <a:r>
              <a:rPr lang="cs-CZ" sz="14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&gt;</a:t>
            </a:r>
            <a:r>
              <a:rPr lang="cs-CZ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cs-CZ" sz="1400" b="0" dirty="0" err="1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max_q</a:t>
            </a:r>
            <a:r>
              <a:rPr lang="cs-CZ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; </a:t>
            </a:r>
          </a:p>
          <a:p>
            <a:r>
              <a:rPr lang="cs-CZ" sz="1400" b="0" dirty="0" err="1">
                <a:solidFill>
                  <a:srgbClr val="C586C0"/>
                </a:solidFill>
                <a:effectLst/>
                <a:latin typeface="Consolas" panose="020B0609020204030204" pitchFamily="49" charset="0"/>
              </a:rPr>
              <a:t>for</a:t>
            </a:r>
            <a:r>
              <a:rPr lang="cs-CZ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(</a:t>
            </a:r>
            <a:r>
              <a:rPr lang="cs-CZ" sz="1400" b="0" dirty="0" err="1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int</a:t>
            </a:r>
            <a:r>
              <a:rPr lang="cs-CZ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n : data)</a:t>
            </a:r>
          </a:p>
          <a:p>
            <a:r>
              <a:rPr lang="cs-CZ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cs-CZ" sz="1400" b="0" dirty="0" err="1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max_q</a:t>
            </a:r>
            <a:r>
              <a:rPr lang="cs-CZ" sz="1400" b="0" dirty="0" err="1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.</a:t>
            </a:r>
            <a:r>
              <a:rPr lang="cs-CZ" sz="1400" b="0" dirty="0" err="1">
                <a:solidFill>
                  <a:srgbClr val="DCDCAA"/>
                </a:solidFill>
                <a:effectLst/>
                <a:latin typeface="Consolas" panose="020B0609020204030204" pitchFamily="49" charset="0"/>
              </a:rPr>
              <a:t>push</a:t>
            </a:r>
            <a:r>
              <a:rPr lang="cs-CZ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(n);</a:t>
            </a:r>
          </a:p>
          <a:p>
            <a:br>
              <a:rPr lang="cs-CZ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</a:br>
            <a:r>
              <a:rPr lang="cs-CZ" sz="1400" b="0" dirty="0">
                <a:solidFill>
                  <a:srgbClr val="6A9955"/>
                </a:solidFill>
                <a:effectLst/>
                <a:latin typeface="Consolas" panose="020B0609020204030204" pitchFamily="49" charset="0"/>
              </a:rPr>
              <a:t>// Min priority </a:t>
            </a:r>
            <a:r>
              <a:rPr lang="cs-CZ" sz="1400" b="0" dirty="0" err="1">
                <a:solidFill>
                  <a:srgbClr val="6A9955"/>
                </a:solidFill>
                <a:effectLst/>
                <a:latin typeface="Consolas" panose="020B0609020204030204" pitchFamily="49" charset="0"/>
              </a:rPr>
              <a:t>queue</a:t>
            </a:r>
            <a:endParaRPr lang="cs-CZ" sz="1400" b="0" dirty="0">
              <a:solidFill>
                <a:srgbClr val="CCCCCC"/>
              </a:solidFill>
              <a:effectLst/>
              <a:latin typeface="Consolas" panose="020B0609020204030204" pitchFamily="49" charset="0"/>
            </a:endParaRPr>
          </a:p>
          <a:p>
            <a:r>
              <a:rPr lang="cs-CZ" sz="1400" b="0" dirty="0">
                <a:solidFill>
                  <a:srgbClr val="6A9955"/>
                </a:solidFill>
                <a:effectLst/>
                <a:latin typeface="Consolas" panose="020B0609020204030204" pitchFamily="49" charset="0"/>
              </a:rPr>
              <a:t>// </a:t>
            </a:r>
            <a:r>
              <a:rPr lang="cs-CZ" sz="1400" b="0" dirty="0" err="1">
                <a:solidFill>
                  <a:srgbClr val="6A9955"/>
                </a:solidFill>
                <a:effectLst/>
                <a:latin typeface="Consolas" panose="020B0609020204030204" pitchFamily="49" charset="0"/>
              </a:rPr>
              <a:t>std</a:t>
            </a:r>
            <a:r>
              <a:rPr lang="cs-CZ" sz="1400" b="0" dirty="0">
                <a:solidFill>
                  <a:srgbClr val="6A9955"/>
                </a:solidFill>
                <a:effectLst/>
                <a:latin typeface="Consolas" panose="020B0609020204030204" pitchFamily="49" charset="0"/>
              </a:rPr>
              <a:t>::</a:t>
            </a:r>
            <a:r>
              <a:rPr lang="cs-CZ" sz="1400" b="0" dirty="0" err="1">
                <a:solidFill>
                  <a:srgbClr val="6A9955"/>
                </a:solidFill>
                <a:effectLst/>
                <a:latin typeface="Consolas" panose="020B0609020204030204" pitchFamily="49" charset="0"/>
              </a:rPr>
              <a:t>greater</a:t>
            </a:r>
            <a:r>
              <a:rPr lang="cs-CZ" sz="1400" b="0" dirty="0">
                <a:solidFill>
                  <a:srgbClr val="6A9955"/>
                </a:solidFill>
                <a:effectLst/>
                <a:latin typeface="Consolas" panose="020B0609020204030204" pitchFamily="49" charset="0"/>
              </a:rPr>
              <a:t>&lt;</a:t>
            </a:r>
            <a:r>
              <a:rPr lang="cs-CZ" sz="1400" b="0" dirty="0" err="1">
                <a:solidFill>
                  <a:srgbClr val="6A9955"/>
                </a:solidFill>
                <a:effectLst/>
                <a:latin typeface="Consolas" panose="020B0609020204030204" pitchFamily="49" charset="0"/>
              </a:rPr>
              <a:t>int</a:t>
            </a:r>
            <a:r>
              <a:rPr lang="cs-CZ" sz="1400" b="0" dirty="0">
                <a:solidFill>
                  <a:srgbClr val="6A9955"/>
                </a:solidFill>
                <a:effectLst/>
                <a:latin typeface="Consolas" panose="020B0609020204030204" pitchFamily="49" charset="0"/>
              </a:rPr>
              <a:t>&gt; </a:t>
            </a:r>
            <a:r>
              <a:rPr lang="cs-CZ" sz="1400" b="0" dirty="0" err="1">
                <a:solidFill>
                  <a:srgbClr val="6A9955"/>
                </a:solidFill>
                <a:effectLst/>
                <a:latin typeface="Consolas" panose="020B0609020204030204" pitchFamily="49" charset="0"/>
              </a:rPr>
              <a:t>makes</a:t>
            </a:r>
            <a:r>
              <a:rPr lang="cs-CZ" sz="1400" b="0" dirty="0">
                <a:solidFill>
                  <a:srgbClr val="6A9955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sz="1400" b="0" dirty="0">
                <a:solidFill>
                  <a:srgbClr val="6A9955"/>
                </a:solidFill>
                <a:effectLst/>
                <a:latin typeface="Consolas" panose="020B0609020204030204" pitchFamily="49" charset="0"/>
              </a:rPr>
              <a:t>it </a:t>
            </a:r>
            <a:r>
              <a:rPr lang="cs-CZ" sz="1400" b="0" dirty="0">
                <a:solidFill>
                  <a:srgbClr val="6A9955"/>
                </a:solidFill>
                <a:effectLst/>
                <a:latin typeface="Consolas" panose="020B0609020204030204" pitchFamily="49" charset="0"/>
              </a:rPr>
              <a:t>min priority </a:t>
            </a:r>
            <a:r>
              <a:rPr lang="cs-CZ" sz="1400" b="0" dirty="0" err="1">
                <a:solidFill>
                  <a:srgbClr val="6A9955"/>
                </a:solidFill>
                <a:effectLst/>
                <a:latin typeface="Consolas" panose="020B0609020204030204" pitchFamily="49" charset="0"/>
              </a:rPr>
              <a:t>queue</a:t>
            </a:r>
            <a:endParaRPr lang="cs-CZ" sz="1400" b="0" dirty="0">
              <a:solidFill>
                <a:srgbClr val="CCCCCC"/>
              </a:solidFill>
              <a:effectLst/>
              <a:latin typeface="Consolas" panose="020B0609020204030204" pitchFamily="49" charset="0"/>
            </a:endParaRPr>
          </a:p>
          <a:p>
            <a:r>
              <a:rPr lang="cs-CZ" sz="1400" b="0" dirty="0" err="1">
                <a:solidFill>
                  <a:srgbClr val="4EC9B0"/>
                </a:solidFill>
                <a:effectLst/>
                <a:latin typeface="Consolas" panose="020B0609020204030204" pitchFamily="49" charset="0"/>
              </a:rPr>
              <a:t>std</a:t>
            </a:r>
            <a:r>
              <a:rPr lang="cs-CZ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::</a:t>
            </a:r>
            <a:r>
              <a:rPr lang="cs-CZ" sz="1400" b="0" dirty="0" err="1">
                <a:solidFill>
                  <a:srgbClr val="4EC9B0"/>
                </a:solidFill>
                <a:effectLst/>
                <a:latin typeface="Consolas" panose="020B0609020204030204" pitchFamily="49" charset="0"/>
              </a:rPr>
              <a:t>priority_queue</a:t>
            </a:r>
            <a:r>
              <a:rPr lang="cs-CZ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&lt;</a:t>
            </a:r>
            <a:r>
              <a:rPr lang="cs-CZ" sz="1400" b="0" dirty="0" err="1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int</a:t>
            </a:r>
            <a:r>
              <a:rPr lang="cs-CZ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cs-CZ" sz="1400" b="0" dirty="0" err="1">
                <a:solidFill>
                  <a:srgbClr val="4EC9B0"/>
                </a:solidFill>
                <a:effectLst/>
                <a:latin typeface="Consolas" panose="020B0609020204030204" pitchFamily="49" charset="0"/>
              </a:rPr>
              <a:t>std</a:t>
            </a:r>
            <a:r>
              <a:rPr lang="cs-CZ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::</a:t>
            </a:r>
            <a:r>
              <a:rPr lang="cs-CZ" sz="1400" b="0" dirty="0" err="1">
                <a:solidFill>
                  <a:srgbClr val="4EC9B0"/>
                </a:solidFill>
                <a:effectLst/>
                <a:latin typeface="Consolas" panose="020B0609020204030204" pitchFamily="49" charset="0"/>
              </a:rPr>
              <a:t>vector</a:t>
            </a:r>
            <a:r>
              <a:rPr lang="cs-CZ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&lt;</a:t>
            </a:r>
            <a:r>
              <a:rPr lang="cs-CZ" sz="1400" b="0" dirty="0" err="1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int</a:t>
            </a:r>
            <a:r>
              <a:rPr lang="cs-CZ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&gt;, </a:t>
            </a:r>
            <a:r>
              <a:rPr lang="cs-CZ" sz="1400" b="0" dirty="0" err="1">
                <a:solidFill>
                  <a:srgbClr val="4EC9B0"/>
                </a:solidFill>
                <a:effectLst/>
                <a:latin typeface="Consolas" panose="020B0609020204030204" pitchFamily="49" charset="0"/>
              </a:rPr>
              <a:t>std</a:t>
            </a:r>
            <a:r>
              <a:rPr lang="cs-CZ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::</a:t>
            </a:r>
            <a:r>
              <a:rPr lang="cs-CZ" sz="1400" b="0" dirty="0" err="1">
                <a:solidFill>
                  <a:srgbClr val="4EC9B0"/>
                </a:solidFill>
                <a:effectLst/>
                <a:latin typeface="Consolas" panose="020B0609020204030204" pitchFamily="49" charset="0"/>
              </a:rPr>
              <a:t>greater</a:t>
            </a:r>
            <a:r>
              <a:rPr lang="cs-CZ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&lt;</a:t>
            </a:r>
            <a:r>
              <a:rPr lang="cs-CZ" sz="1400" b="0" dirty="0" err="1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int</a:t>
            </a:r>
            <a:r>
              <a:rPr lang="cs-CZ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&gt;&gt; </a:t>
            </a:r>
            <a:endParaRPr lang="en-US" sz="1400" b="0" dirty="0">
              <a:solidFill>
                <a:srgbClr val="CCCCCC"/>
              </a:solidFill>
              <a:effectLst/>
              <a:latin typeface="Consolas" panose="020B0609020204030204" pitchFamily="49" charset="0"/>
            </a:endParaRPr>
          </a:p>
          <a:p>
            <a:r>
              <a:rPr lang="en-US" sz="1400" dirty="0">
                <a:solidFill>
                  <a:srgbClr val="CCCCCC"/>
                </a:solidFill>
                <a:latin typeface="Consolas" panose="020B0609020204030204" pitchFamily="49" charset="0"/>
              </a:rPr>
              <a:t>	</a:t>
            </a:r>
            <a:r>
              <a:rPr lang="cs-CZ" sz="1400" b="0" dirty="0" err="1">
                <a:solidFill>
                  <a:srgbClr val="DCDCAA"/>
                </a:solidFill>
                <a:effectLst/>
                <a:latin typeface="Consolas" panose="020B0609020204030204" pitchFamily="49" charset="0"/>
              </a:rPr>
              <a:t>min_q</a:t>
            </a:r>
            <a:r>
              <a:rPr lang="cs-CZ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cs-CZ" sz="1400" b="0" dirty="0" err="1">
                <a:solidFill>
                  <a:srgbClr val="4EC9B0"/>
                </a:solidFill>
                <a:effectLst/>
                <a:latin typeface="Consolas" panose="020B0609020204030204" pitchFamily="49" charset="0"/>
              </a:rPr>
              <a:t>data</a:t>
            </a:r>
            <a:r>
              <a:rPr lang="cs-CZ" sz="1400" b="0" dirty="0" err="1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.</a:t>
            </a:r>
            <a:r>
              <a:rPr lang="cs-CZ" sz="1400" b="0" dirty="0" err="1">
                <a:solidFill>
                  <a:srgbClr val="DCDCAA"/>
                </a:solidFill>
                <a:effectLst/>
                <a:latin typeface="Consolas" panose="020B0609020204030204" pitchFamily="49" charset="0"/>
              </a:rPr>
              <a:t>begin</a:t>
            </a:r>
            <a:r>
              <a:rPr lang="cs-CZ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(), </a:t>
            </a:r>
            <a:r>
              <a:rPr lang="cs-CZ" sz="1400" b="0" dirty="0" err="1">
                <a:solidFill>
                  <a:srgbClr val="4EC9B0"/>
                </a:solidFill>
                <a:effectLst/>
                <a:latin typeface="Consolas" panose="020B0609020204030204" pitchFamily="49" charset="0"/>
              </a:rPr>
              <a:t>data</a:t>
            </a:r>
            <a:r>
              <a:rPr lang="cs-CZ" sz="1400" b="0" dirty="0" err="1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.</a:t>
            </a:r>
            <a:r>
              <a:rPr lang="cs-CZ" sz="1400" b="0" dirty="0" err="1">
                <a:solidFill>
                  <a:srgbClr val="DCDCAA"/>
                </a:solidFill>
                <a:effectLst/>
                <a:latin typeface="Consolas" panose="020B0609020204030204" pitchFamily="49" charset="0"/>
              </a:rPr>
              <a:t>end</a:t>
            </a:r>
            <a:r>
              <a:rPr lang="cs-CZ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());</a:t>
            </a: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27B507DC-87B1-D85A-F29A-656D93C53387}"/>
              </a:ext>
            </a:extLst>
          </p:cNvPr>
          <p:cNvSpPr/>
          <p:nvPr/>
        </p:nvSpPr>
        <p:spPr>
          <a:xfrm>
            <a:off x="7961130" y="1551854"/>
            <a:ext cx="3108139" cy="1333423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SzPct val="100000"/>
              <a:buFont typeface="Arial" pitchFamily="34"/>
            </a:pPr>
            <a:r>
              <a:rPr lang="en-US" sz="2000" dirty="0">
                <a:latin typeface="Arial" pitchFamily="34"/>
                <a:cs typeface="Arial" pitchFamily="34"/>
              </a:rPr>
              <a:t>By default implemented inside std::deque – second template parameter</a:t>
            </a:r>
            <a:endParaRPr lang="en-US" dirty="0">
              <a:latin typeface="Arial" pitchFamily="34"/>
              <a:cs typeface="Arial" pitchFamily="34"/>
            </a:endParaRPr>
          </a:p>
        </p:txBody>
      </p:sp>
    </p:spTree>
    <p:extLst>
      <p:ext uri="{BB962C8B-B14F-4D97-AF65-F5344CB8AC3E}">
        <p14:creationId xmlns:p14="http://schemas.microsoft.com/office/powerpoint/2010/main" val="90654212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57CF23-D60F-79B4-CD2F-4A1F85430A84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/>
              <a:t>Container views</a:t>
            </a:r>
            <a:endParaRPr lang="en-GB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B9BBE3B-D452-8764-E45B-4A9CFF09A340}"/>
              </a:ext>
            </a:extLst>
          </p:cNvPr>
          <p:cNvSpPr txBox="1"/>
          <p:nvPr/>
        </p:nvSpPr>
        <p:spPr>
          <a:xfrm>
            <a:off x="0" y="6600303"/>
            <a:ext cx="27432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200" b="0" i="0" u="none" strike="noStrike" kern="1200" cap="none" spc="0" baseline="0">
                <a:solidFill>
                  <a:srgbClr val="FFFFFF"/>
                </a:solidFill>
                <a:uFillTx/>
                <a:latin typeface="Roboto Light" pitchFamily="2"/>
                <a:ea typeface="Roboto Light" pitchFamily="2"/>
              </a:rPr>
              <a:t>2023/2024</a:t>
            </a:r>
            <a:endParaRPr lang="cs-CZ" sz="1200" b="0" i="0" u="none" strike="noStrike" kern="1200" cap="none" spc="0" baseline="0">
              <a:solidFill>
                <a:srgbClr val="FFFFFF"/>
              </a:solidFill>
              <a:uFillTx/>
              <a:latin typeface="Roboto Light" pitchFamily="2"/>
              <a:ea typeface="Roboto Light" pitchFamily="2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F7417D6-4E78-2217-1A24-3441517B8D90}"/>
              </a:ext>
            </a:extLst>
          </p:cNvPr>
          <p:cNvSpPr txBox="1"/>
          <p:nvPr/>
        </p:nvSpPr>
        <p:spPr>
          <a:xfrm>
            <a:off x="4038603" y="6608615"/>
            <a:ext cx="41148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200" b="0" i="0" u="none" strike="noStrike" kern="1200" cap="none" spc="0" baseline="0">
                <a:solidFill>
                  <a:srgbClr val="FFFFFF"/>
                </a:solidFill>
                <a:uFillTx/>
                <a:latin typeface="Roboto Black" pitchFamily="2"/>
                <a:ea typeface="Roboto Black" pitchFamily="2"/>
              </a:rPr>
              <a:t>Programming in C++ (labs)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C43FFA4-C9E3-1161-B6D2-8FC4FF253269}"/>
              </a:ext>
            </a:extLst>
          </p:cNvPr>
          <p:cNvSpPr txBox="1"/>
          <p:nvPr/>
        </p:nvSpPr>
        <p:spPr>
          <a:xfrm>
            <a:off x="9450186" y="6600303"/>
            <a:ext cx="27432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2D44595C-A5AE-4A36-96CD-9BF54B69ADB4}" type="slidenum">
              <a:rPr lang="en-GB" sz="1200" b="0" i="0" u="none" strike="noStrike" kern="1200" cap="none" spc="0" baseline="0">
                <a:solidFill>
                  <a:srgbClr val="FFFFFF"/>
                </a:solidFill>
                <a:uFillTx/>
                <a:latin typeface="Roboto Light" pitchFamily="2"/>
                <a:ea typeface="Roboto Light" pitchFamily="2"/>
              </a:rPr>
              <a:t>18</a:t>
            </a:fld>
            <a:endParaRPr lang="en-GB" sz="1200" b="0" i="0" u="none" strike="noStrike" kern="1200" cap="none" spc="0" baseline="0">
              <a:solidFill>
                <a:srgbClr val="FFFFFF"/>
              </a:solidFill>
              <a:uFillTx/>
              <a:latin typeface="Roboto Light" pitchFamily="2"/>
              <a:ea typeface="Roboto Light" pitchFamily="2"/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DE707AF-4311-D79D-6448-2423235DDA4E}"/>
              </a:ext>
            </a:extLst>
          </p:cNvPr>
          <p:cNvSpPr txBox="1">
            <a:spLocks noGrp="1"/>
          </p:cNvSpPr>
          <p:nvPr>
            <p:ph type="body" sz="quarter" idx="4294967295"/>
          </p:nvPr>
        </p:nvSpPr>
        <p:spPr>
          <a:xfrm>
            <a:off x="274640" y="906463"/>
            <a:ext cx="11545891" cy="543559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>
              <a:buSzPct val="100000"/>
            </a:pPr>
            <a:r>
              <a:rPr lang="en-GB" sz="2400" dirty="0">
                <a:latin typeface="Arial" pitchFamily="34"/>
                <a:cs typeface="Arial" pitchFamily="34"/>
              </a:rPr>
              <a:t>span</a:t>
            </a:r>
          </a:p>
          <a:p>
            <a:pPr>
              <a:buSzPct val="100000"/>
            </a:pPr>
            <a:r>
              <a:rPr lang="en-GB" sz="2400" dirty="0" err="1">
                <a:latin typeface="Arial" pitchFamily="34"/>
                <a:cs typeface="Arial" pitchFamily="34"/>
              </a:rPr>
              <a:t>string_view</a:t>
            </a:r>
            <a:r>
              <a:rPr lang="en-GB" sz="2400" dirty="0">
                <a:latin typeface="Arial" pitchFamily="34"/>
                <a:cs typeface="Arial" pitchFamily="34"/>
              </a:rPr>
              <a:t> </a:t>
            </a:r>
          </a:p>
          <a:p>
            <a:pPr lvl="1">
              <a:buSzPct val="100000"/>
            </a:pPr>
            <a:r>
              <a:rPr lang="en-GB" sz="2000" dirty="0">
                <a:latin typeface="Arial" pitchFamily="34"/>
                <a:cs typeface="Arial" pitchFamily="34"/>
              </a:rPr>
              <a:t>immutable non-owning view to std::string</a:t>
            </a: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BB010B8D-0F09-9C32-B48B-2ACA3503343F}"/>
              </a:ext>
            </a:extLst>
          </p:cNvPr>
          <p:cNvSpPr/>
          <p:nvPr/>
        </p:nvSpPr>
        <p:spPr>
          <a:xfrm>
            <a:off x="8411632" y="160117"/>
            <a:ext cx="1639320" cy="351508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0" i="0" dirty="0">
                <a:solidFill>
                  <a:schemeClr val="accent6">
                    <a:lumMod val="75000"/>
                  </a:schemeClr>
                </a:solidFill>
                <a:effectLst/>
                <a:latin typeface="DejaVuSans"/>
              </a:rPr>
              <a:t>since C++</a:t>
            </a:r>
            <a:r>
              <a:rPr lang="en-GB" dirty="0">
                <a:solidFill>
                  <a:schemeClr val="accent6">
                    <a:lumMod val="75000"/>
                  </a:schemeClr>
                </a:solidFill>
                <a:latin typeface="DejaVuSans"/>
              </a:rPr>
              <a:t>20</a:t>
            </a:r>
            <a:endParaRPr lang="en-GB" b="0" i="0" dirty="0">
              <a:solidFill>
                <a:schemeClr val="accent6">
                  <a:lumMod val="75000"/>
                </a:schemeClr>
              </a:solidFill>
              <a:effectLst/>
              <a:latin typeface="DejaVuSans"/>
            </a:endParaRP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E91FDA3C-94C1-AB04-08CC-425D66CAF21D}"/>
              </a:ext>
            </a:extLst>
          </p:cNvPr>
          <p:cNvSpPr/>
          <p:nvPr/>
        </p:nvSpPr>
        <p:spPr>
          <a:xfrm>
            <a:off x="7969442" y="1009727"/>
            <a:ext cx="3108139" cy="1333423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SzPct val="100000"/>
              <a:buFont typeface="Arial" pitchFamily="34"/>
            </a:pPr>
            <a:r>
              <a:rPr lang="en-US" sz="2000" dirty="0">
                <a:latin typeface="Arial" pitchFamily="34"/>
                <a:cs typeface="Arial" pitchFamily="34"/>
              </a:rPr>
              <a:t>Non-owning!</a:t>
            </a:r>
          </a:p>
          <a:p>
            <a:pPr algn="ctr">
              <a:buSzPct val="100000"/>
              <a:buFont typeface="Arial" pitchFamily="34"/>
            </a:pPr>
            <a:r>
              <a:rPr lang="en-US" dirty="0">
                <a:latin typeface="Arial" pitchFamily="34"/>
                <a:cs typeface="Arial" pitchFamily="34"/>
              </a:rPr>
              <a:t>You must be sure, that the data it points to is still valid</a:t>
            </a:r>
          </a:p>
        </p:txBody>
      </p:sp>
    </p:spTree>
    <p:extLst>
      <p:ext uri="{BB962C8B-B14F-4D97-AF65-F5344CB8AC3E}">
        <p14:creationId xmlns:p14="http://schemas.microsoft.com/office/powerpoint/2010/main" val="55634808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737E14-F2DE-A48D-B6AE-F77F8C6CBBD4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1524000" y="1147528"/>
            <a:ext cx="9144000" cy="2387598"/>
          </a:xfrm>
        </p:spPr>
        <p:txBody>
          <a:bodyPr/>
          <a:lstStyle/>
          <a:p>
            <a:pPr lvl="0"/>
            <a:r>
              <a:rPr lang="en-US" sz="4000" dirty="0"/>
              <a:t>2) Iterators</a:t>
            </a:r>
          </a:p>
        </p:txBody>
      </p:sp>
    </p:spTree>
    <p:extLst>
      <p:ext uri="{BB962C8B-B14F-4D97-AF65-F5344CB8AC3E}">
        <p14:creationId xmlns:p14="http://schemas.microsoft.com/office/powerpoint/2010/main" val="15646539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57CF23-D60F-79B4-CD2F-4A1F85430A84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GB" dirty="0"/>
              <a:t>Outline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B9BBE3B-D452-8764-E45B-4A9CFF09A340}"/>
              </a:ext>
            </a:extLst>
          </p:cNvPr>
          <p:cNvSpPr txBox="1"/>
          <p:nvPr/>
        </p:nvSpPr>
        <p:spPr>
          <a:xfrm>
            <a:off x="0" y="6600303"/>
            <a:ext cx="27432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200" b="0" i="0" u="none" strike="noStrike" kern="1200" cap="none" spc="0" baseline="0">
                <a:solidFill>
                  <a:srgbClr val="FFFFFF"/>
                </a:solidFill>
                <a:uFillTx/>
                <a:latin typeface="Roboto Light" pitchFamily="2"/>
                <a:ea typeface="Roboto Light" pitchFamily="2"/>
              </a:rPr>
              <a:t>2023/2024</a:t>
            </a:r>
            <a:endParaRPr lang="cs-CZ" sz="1200" b="0" i="0" u="none" strike="noStrike" kern="1200" cap="none" spc="0" baseline="0">
              <a:solidFill>
                <a:srgbClr val="FFFFFF"/>
              </a:solidFill>
              <a:uFillTx/>
              <a:latin typeface="Roboto Light" pitchFamily="2"/>
              <a:ea typeface="Roboto Light" pitchFamily="2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F7417D6-4E78-2217-1A24-3441517B8D90}"/>
              </a:ext>
            </a:extLst>
          </p:cNvPr>
          <p:cNvSpPr txBox="1"/>
          <p:nvPr/>
        </p:nvSpPr>
        <p:spPr>
          <a:xfrm>
            <a:off x="4038603" y="6608615"/>
            <a:ext cx="41148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200" b="0" i="0" u="none" strike="noStrike" kern="1200" cap="none" spc="0" baseline="0">
                <a:solidFill>
                  <a:srgbClr val="FFFFFF"/>
                </a:solidFill>
                <a:uFillTx/>
                <a:latin typeface="Roboto Black" pitchFamily="2"/>
                <a:ea typeface="Roboto Black" pitchFamily="2"/>
              </a:rPr>
              <a:t>Programming in C++ (labs)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C43FFA4-C9E3-1161-B6D2-8FC4FF253269}"/>
              </a:ext>
            </a:extLst>
          </p:cNvPr>
          <p:cNvSpPr txBox="1"/>
          <p:nvPr/>
        </p:nvSpPr>
        <p:spPr>
          <a:xfrm>
            <a:off x="9450186" y="6600303"/>
            <a:ext cx="27432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2D44595C-A5AE-4A36-96CD-9BF54B69ADB4}" type="slidenum">
              <a:rPr lang="en-GB" sz="1200" b="0" i="0" u="none" strike="noStrike" kern="1200" cap="none" spc="0" baseline="0">
                <a:solidFill>
                  <a:srgbClr val="FFFFFF"/>
                </a:solidFill>
                <a:uFillTx/>
                <a:latin typeface="Roboto Light" pitchFamily="2"/>
                <a:ea typeface="Roboto Light" pitchFamily="2"/>
              </a:rPr>
              <a:t>2</a:t>
            </a:fld>
            <a:endParaRPr lang="en-GB" sz="1200" b="0" i="0" u="none" strike="noStrike" kern="1200" cap="none" spc="0" baseline="0">
              <a:solidFill>
                <a:srgbClr val="FFFFFF"/>
              </a:solidFill>
              <a:uFillTx/>
              <a:latin typeface="Roboto Light" pitchFamily="2"/>
              <a:ea typeface="Roboto Light" pitchFamily="2"/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DE707AF-4311-D79D-6448-2423235DDA4E}"/>
              </a:ext>
            </a:extLst>
          </p:cNvPr>
          <p:cNvSpPr txBox="1">
            <a:spLocks noGrp="1"/>
          </p:cNvSpPr>
          <p:nvPr>
            <p:ph type="body" sz="quarter" idx="4294967295"/>
          </p:nvPr>
        </p:nvSpPr>
        <p:spPr>
          <a:xfrm>
            <a:off x="274640" y="906463"/>
            <a:ext cx="11545891" cy="543559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457200" lvl="0" indent="-457200">
              <a:buSzPct val="100000"/>
              <a:buFont typeface="+mj-lt"/>
              <a:buAutoNum type="arabicPeriod"/>
            </a:pPr>
            <a:r>
              <a:rPr lang="en-GB" sz="2400" dirty="0">
                <a:latin typeface="Arial" pitchFamily="34"/>
                <a:cs typeface="Arial" pitchFamily="34"/>
              </a:rPr>
              <a:t>Things from the previous labs and </a:t>
            </a:r>
            <a:r>
              <a:rPr lang="en-GB" sz="2400" dirty="0" err="1">
                <a:latin typeface="Arial" pitchFamily="34"/>
                <a:cs typeface="Arial" pitchFamily="34"/>
              </a:rPr>
              <a:t>homeworks</a:t>
            </a:r>
            <a:endParaRPr lang="en-GB" sz="2400" dirty="0">
              <a:latin typeface="Arial" pitchFamily="34"/>
              <a:cs typeface="Arial" pitchFamily="34"/>
            </a:endParaRPr>
          </a:p>
          <a:p>
            <a:pPr marL="457200" lvl="0" indent="-457200">
              <a:buSzPct val="100000"/>
              <a:buFont typeface="+mj-lt"/>
              <a:buAutoNum type="arabicPeriod"/>
            </a:pPr>
            <a:r>
              <a:rPr lang="en-GB" sz="2400" dirty="0">
                <a:latin typeface="Arial" pitchFamily="34"/>
                <a:cs typeface="Arial" pitchFamily="34"/>
              </a:rPr>
              <a:t>STD containers</a:t>
            </a:r>
          </a:p>
          <a:p>
            <a:pPr marL="457200" lvl="0" indent="-457200">
              <a:buSzPct val="100000"/>
              <a:buFont typeface="+mj-lt"/>
              <a:buAutoNum type="arabicPeriod"/>
            </a:pPr>
            <a:r>
              <a:rPr lang="en-GB" sz="2400" dirty="0">
                <a:latin typeface="Arial" pitchFamily="34"/>
                <a:cs typeface="Arial" pitchFamily="34"/>
              </a:rPr>
              <a:t>Iterators</a:t>
            </a:r>
          </a:p>
          <a:p>
            <a:pPr marL="457200" lvl="0" indent="-457200">
              <a:buSzPct val="100000"/>
              <a:buFont typeface="+mj-lt"/>
              <a:buAutoNum type="arabicPeriod"/>
            </a:pPr>
            <a:r>
              <a:rPr lang="en-GB" sz="2400" dirty="0">
                <a:latin typeface="Arial" pitchFamily="34"/>
                <a:cs typeface="Arial" pitchFamily="34"/>
              </a:rPr>
              <a:t>Task 07 – vector without invalidation</a:t>
            </a:r>
          </a:p>
        </p:txBody>
      </p:sp>
    </p:spTree>
    <p:extLst>
      <p:ext uri="{BB962C8B-B14F-4D97-AF65-F5344CB8AC3E}">
        <p14:creationId xmlns:p14="http://schemas.microsoft.com/office/powerpoint/2010/main" val="181674733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57CF23-D60F-79B4-CD2F-4A1F85430A84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/>
              <a:t>Container iterators</a:t>
            </a:r>
            <a:endParaRPr lang="en-GB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B9BBE3B-D452-8764-E45B-4A9CFF09A340}"/>
              </a:ext>
            </a:extLst>
          </p:cNvPr>
          <p:cNvSpPr txBox="1"/>
          <p:nvPr/>
        </p:nvSpPr>
        <p:spPr>
          <a:xfrm>
            <a:off x="0" y="6600303"/>
            <a:ext cx="27432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200" b="0" i="0" u="none" strike="noStrike" kern="1200" cap="none" spc="0" baseline="0">
                <a:solidFill>
                  <a:srgbClr val="FFFFFF"/>
                </a:solidFill>
                <a:uFillTx/>
                <a:latin typeface="Roboto Light" pitchFamily="2"/>
                <a:ea typeface="Roboto Light" pitchFamily="2"/>
              </a:rPr>
              <a:t>2023/2024</a:t>
            </a:r>
            <a:endParaRPr lang="cs-CZ" sz="1200" b="0" i="0" u="none" strike="noStrike" kern="1200" cap="none" spc="0" baseline="0">
              <a:solidFill>
                <a:srgbClr val="FFFFFF"/>
              </a:solidFill>
              <a:uFillTx/>
              <a:latin typeface="Roboto Light" pitchFamily="2"/>
              <a:ea typeface="Roboto Light" pitchFamily="2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F7417D6-4E78-2217-1A24-3441517B8D90}"/>
              </a:ext>
            </a:extLst>
          </p:cNvPr>
          <p:cNvSpPr txBox="1"/>
          <p:nvPr/>
        </p:nvSpPr>
        <p:spPr>
          <a:xfrm>
            <a:off x="4038603" y="6608615"/>
            <a:ext cx="41148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200" b="0" i="0" u="none" strike="noStrike" kern="1200" cap="none" spc="0" baseline="0">
                <a:solidFill>
                  <a:srgbClr val="FFFFFF"/>
                </a:solidFill>
                <a:uFillTx/>
                <a:latin typeface="Roboto Black" pitchFamily="2"/>
                <a:ea typeface="Roboto Black" pitchFamily="2"/>
              </a:rPr>
              <a:t>Programming in C++ (labs)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C43FFA4-C9E3-1161-B6D2-8FC4FF253269}"/>
              </a:ext>
            </a:extLst>
          </p:cNvPr>
          <p:cNvSpPr txBox="1"/>
          <p:nvPr/>
        </p:nvSpPr>
        <p:spPr>
          <a:xfrm>
            <a:off x="9450186" y="6600303"/>
            <a:ext cx="27432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2D44595C-A5AE-4A36-96CD-9BF54B69ADB4}" type="slidenum">
              <a:rPr lang="en-GB" sz="1200" b="0" i="0" u="none" strike="noStrike" kern="1200" cap="none" spc="0" baseline="0">
                <a:solidFill>
                  <a:srgbClr val="FFFFFF"/>
                </a:solidFill>
                <a:uFillTx/>
                <a:latin typeface="Roboto Light" pitchFamily="2"/>
                <a:ea typeface="Roboto Light" pitchFamily="2"/>
              </a:rPr>
              <a:t>20</a:t>
            </a:fld>
            <a:endParaRPr lang="en-GB" sz="1200" b="0" i="0" u="none" strike="noStrike" kern="1200" cap="none" spc="0" baseline="0">
              <a:solidFill>
                <a:srgbClr val="FFFFFF"/>
              </a:solidFill>
              <a:uFillTx/>
              <a:latin typeface="Roboto Light" pitchFamily="2"/>
              <a:ea typeface="Roboto Light" pitchFamily="2"/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DE707AF-4311-D79D-6448-2423235DDA4E}"/>
              </a:ext>
            </a:extLst>
          </p:cNvPr>
          <p:cNvSpPr txBox="1">
            <a:spLocks noGrp="1"/>
          </p:cNvSpPr>
          <p:nvPr>
            <p:ph type="body" sz="quarter" idx="4294967295"/>
          </p:nvPr>
        </p:nvSpPr>
        <p:spPr>
          <a:xfrm>
            <a:off x="274640" y="906463"/>
            <a:ext cx="11545891" cy="543559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en-US" sz="2200" b="1" dirty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logical reference to underlying element </a:t>
            </a:r>
            <a:r>
              <a:rPr lang="pl-PL" sz="2200" dirty="0">
                <a:latin typeface="Arial" panose="020B0604020202020204" pitchFamily="34" charset="0"/>
                <a:cs typeface="Arial" panose="020B0604020202020204" pitchFamily="34" charset="0"/>
              </a:rPr>
              <a:t>+ 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operators</a:t>
            </a:r>
          </a:p>
          <a:p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Types:</a:t>
            </a:r>
          </a:p>
          <a:p>
            <a:pPr lvl="1"/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container&lt;T&gt;::iterator</a:t>
            </a:r>
          </a:p>
          <a:p>
            <a:pPr lvl="1"/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container&lt;T&gt;::</a:t>
            </a:r>
            <a:r>
              <a:rPr lang="en-US" sz="1800" dirty="0" err="1">
                <a:latin typeface="Arial" panose="020B0604020202020204" pitchFamily="34" charset="0"/>
                <a:cs typeface="Arial" panose="020B0604020202020204" pitchFamily="34" charset="0"/>
              </a:rPr>
              <a:t>const_iterator</a:t>
            </a: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Getting iterators for containers</a:t>
            </a:r>
          </a:p>
          <a:p>
            <a:pPr lvl="1"/>
            <a:r>
              <a:rPr lang="en-US" sz="1800" dirty="0" err="1">
                <a:latin typeface="Arial" panose="020B0604020202020204" pitchFamily="34" charset="0"/>
                <a:cs typeface="Arial" panose="020B0604020202020204" pitchFamily="34" charset="0"/>
              </a:rPr>
              <a:t>xs</a:t>
            </a: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en-US" sz="1800" b="1" dirty="0">
                <a:latin typeface="Arial" panose="020B0604020202020204" pitchFamily="34" charset="0"/>
                <a:cs typeface="Arial" panose="020B0604020202020204" pitchFamily="34" charset="0"/>
              </a:rPr>
              <a:t>begin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(), </a:t>
            </a:r>
            <a:r>
              <a:rPr lang="en-US" sz="1800" dirty="0" err="1">
                <a:latin typeface="Arial" panose="020B0604020202020204" pitchFamily="34" charset="0"/>
                <a:cs typeface="Arial" panose="020B0604020202020204" pitchFamily="34" charset="0"/>
              </a:rPr>
              <a:t>xs.</a:t>
            </a:r>
            <a:r>
              <a:rPr lang="en-US" sz="1800" b="1" dirty="0" err="1">
                <a:latin typeface="Arial" panose="020B0604020202020204" pitchFamily="34" charset="0"/>
                <a:cs typeface="Arial" panose="020B0604020202020204" pitchFamily="34" charset="0"/>
              </a:rPr>
              <a:t>cbegin</a:t>
            </a:r>
            <a:r>
              <a:rPr lang="en-US" sz="1800" b="1" dirty="0">
                <a:latin typeface="Arial" panose="020B0604020202020204" pitchFamily="34" charset="0"/>
                <a:cs typeface="Arial" panose="020B0604020202020204" pitchFamily="34" charset="0"/>
              </a:rPr>
              <a:t>()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800" dirty="0" err="1">
                <a:latin typeface="Arial" panose="020B0604020202020204" pitchFamily="34" charset="0"/>
                <a:cs typeface="Arial" panose="020B0604020202020204" pitchFamily="34" charset="0"/>
              </a:rPr>
              <a:t>xs.</a:t>
            </a:r>
            <a:r>
              <a:rPr lang="en-US" sz="1800" b="1" dirty="0" err="1">
                <a:latin typeface="Arial" panose="020B0604020202020204" pitchFamily="34" charset="0"/>
                <a:cs typeface="Arial" panose="020B0604020202020204" pitchFamily="34" charset="0"/>
              </a:rPr>
              <a:t>end</a:t>
            </a:r>
            <a:r>
              <a:rPr lang="en-US" sz="1800" b="1" dirty="0">
                <a:latin typeface="Arial" panose="020B0604020202020204" pitchFamily="34" charset="0"/>
                <a:cs typeface="Arial" panose="020B0604020202020204" pitchFamily="34" charset="0"/>
              </a:rPr>
              <a:t>()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800" dirty="0" err="1">
                <a:latin typeface="Arial" panose="020B0604020202020204" pitchFamily="34" charset="0"/>
                <a:cs typeface="Arial" panose="020B0604020202020204" pitchFamily="34" charset="0"/>
              </a:rPr>
              <a:t>xs.</a:t>
            </a:r>
            <a:r>
              <a:rPr lang="en-US" sz="1800" b="1" dirty="0" err="1">
                <a:latin typeface="Arial" panose="020B0604020202020204" pitchFamily="34" charset="0"/>
                <a:cs typeface="Arial" panose="020B0604020202020204" pitchFamily="34" charset="0"/>
              </a:rPr>
              <a:t>cend</a:t>
            </a:r>
            <a:r>
              <a:rPr lang="en-US" sz="1800" b="1" dirty="0">
                <a:latin typeface="Arial" panose="020B0604020202020204" pitchFamily="34" charset="0"/>
                <a:cs typeface="Arial" panose="020B0604020202020204" pitchFamily="34" charset="0"/>
              </a:rPr>
              <a:t>()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sz="1800" dirty="0" err="1">
                <a:latin typeface="Arial" panose="020B0604020202020204" pitchFamily="34" charset="0"/>
                <a:cs typeface="Arial" panose="020B0604020202020204" pitchFamily="34" charset="0"/>
              </a:rPr>
              <a:t>xs.rbegin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(), </a:t>
            </a:r>
            <a:r>
              <a:rPr lang="en-US" sz="1800" dirty="0" err="1">
                <a:latin typeface="Arial" panose="020B0604020202020204" pitchFamily="34" charset="0"/>
                <a:cs typeface="Arial" panose="020B0604020202020204" pitchFamily="34" charset="0"/>
              </a:rPr>
              <a:t>xs.crbegin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(), </a:t>
            </a:r>
            <a:r>
              <a:rPr lang="en-US" sz="1800" dirty="0" err="1">
                <a:latin typeface="Arial" panose="020B0604020202020204" pitchFamily="34" charset="0"/>
                <a:cs typeface="Arial" panose="020B0604020202020204" pitchFamily="34" charset="0"/>
              </a:rPr>
              <a:t>xs.rend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(), </a:t>
            </a:r>
            <a:r>
              <a:rPr lang="en-US" sz="1800" dirty="0" err="1">
                <a:latin typeface="Arial" panose="020B0604020202020204" pitchFamily="34" charset="0"/>
                <a:cs typeface="Arial" panose="020B0604020202020204" pitchFamily="34" charset="0"/>
              </a:rPr>
              <a:t>xs.crend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()</a:t>
            </a:r>
          </a:p>
          <a:p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Accessing the target data</a:t>
            </a:r>
          </a:p>
          <a:p>
            <a:pPr lvl="1"/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Behaves like a pointer</a:t>
            </a:r>
          </a:p>
          <a:p>
            <a:pPr lvl="1"/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*</a:t>
            </a:r>
            <a:r>
              <a:rPr 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it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it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-&gt;x</a:t>
            </a:r>
          </a:p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Moving the pointer</a:t>
            </a:r>
          </a:p>
          <a:p>
            <a:pPr lvl="1"/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++</a:t>
            </a:r>
            <a:r>
              <a:rPr 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it</a:t>
            </a: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- at least forward iterator</a:t>
            </a:r>
          </a:p>
          <a:p>
            <a:pPr lvl="1"/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--it – at least bidirectional</a:t>
            </a:r>
          </a:p>
          <a:p>
            <a:pPr lvl="1"/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it + K -  random access</a:t>
            </a:r>
          </a:p>
          <a:p>
            <a:pPr lvl="2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by convention not implemented if this is not O(1) </a:t>
            </a:r>
          </a:p>
          <a:p>
            <a:pPr lvl="2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e.g. on binary search tree, you would not implement this</a:t>
            </a:r>
            <a:endParaRPr lang="cs-CZ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SzPct val="100000"/>
            </a:pPr>
            <a:endParaRPr lang="en-GB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6750CBE-C0B3-05ED-76C2-E5CB921D3255}"/>
              </a:ext>
            </a:extLst>
          </p:cNvPr>
          <p:cNvSpPr/>
          <p:nvPr/>
        </p:nvSpPr>
        <p:spPr>
          <a:xfrm>
            <a:off x="6781430" y="6070027"/>
            <a:ext cx="4866074" cy="368091"/>
          </a:xfrm>
          <a:prstGeom prst="rect">
            <a:avLst/>
          </a:prstGeom>
          <a:solidFill>
            <a:srgbClr val="ED7D31"/>
          </a:solidFill>
          <a:ln w="12701" cap="flat">
            <a:solidFill>
              <a:srgbClr val="000000"/>
            </a:solidFill>
            <a:prstDash val="solid"/>
            <a:miter/>
          </a:ln>
        </p:spPr>
        <p:txBody>
          <a:bodyPr vert="horz" wrap="square" lIns="91440" tIns="45720" rIns="91440" bIns="45720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200" b="0" i="0" u="none" strike="noStrike" kern="1200" cap="none" spc="0" baseline="0" dirty="0">
                <a:solidFill>
                  <a:srgbClr val="000000"/>
                </a:solidFill>
                <a:uFillTx/>
                <a:latin typeface="Consolas" pitchFamily="49"/>
                <a:cs typeface="Arial" pitchFamily="34"/>
              </a:rPr>
              <a:t>https://en.cppreference.com/w/cpp/iterator</a:t>
            </a:r>
            <a:endParaRPr lang="en-GB" sz="1200" b="0" i="0" u="none" strike="noStrike" kern="1200" cap="none" spc="0" baseline="0" dirty="0">
              <a:solidFill>
                <a:srgbClr val="000000"/>
              </a:solidFill>
              <a:uFillTx/>
              <a:latin typeface="Consolas" pitchFamily="49"/>
            </a:endParaRPr>
          </a:p>
        </p:txBody>
      </p:sp>
      <p:sp>
        <p:nvSpPr>
          <p:cNvPr id="10" name="Rectangle: Rounded Corners 8">
            <a:extLst>
              <a:ext uri="{FF2B5EF4-FFF2-40B4-BE49-F238E27FC236}">
                <a16:creationId xmlns:a16="http://schemas.microsoft.com/office/drawing/2014/main" id="{21BA9008-2480-4308-7A0E-A5D535E4F243}"/>
              </a:ext>
            </a:extLst>
          </p:cNvPr>
          <p:cNvSpPr/>
          <p:nvPr/>
        </p:nvSpPr>
        <p:spPr>
          <a:xfrm>
            <a:off x="6992647" y="5920623"/>
            <a:ext cx="2938506" cy="250938"/>
          </a:xfrm>
          <a:custGeom>
            <a:avLst>
              <a:gd name="f0" fmla="val 3600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10800"/>
              <a:gd name="f11" fmla="val -2147483647"/>
              <a:gd name="f12" fmla="val 2147483647"/>
              <a:gd name="f13" fmla="abs f4"/>
              <a:gd name="f14" fmla="abs f5"/>
              <a:gd name="f15" fmla="abs f6"/>
              <a:gd name="f16" fmla="*/ f8 1 180"/>
              <a:gd name="f17" fmla="pin 0 f0 10800"/>
              <a:gd name="f18" fmla="+- 0 0 f2"/>
              <a:gd name="f19" fmla="?: f13 f4 1"/>
              <a:gd name="f20" fmla="?: f14 f5 1"/>
              <a:gd name="f21" fmla="?: f15 f6 1"/>
              <a:gd name="f22" fmla="*/ f9 f16 1"/>
              <a:gd name="f23" fmla="+- f7 f17 0"/>
              <a:gd name="f24" fmla="*/ f19 1 21600"/>
              <a:gd name="f25" fmla="*/ f20 1 21600"/>
              <a:gd name="f26" fmla="*/ 21600 f19 1"/>
              <a:gd name="f27" fmla="*/ 21600 f20 1"/>
              <a:gd name="f28" fmla="+- 0 0 f22"/>
              <a:gd name="f29" fmla="min f25 f24"/>
              <a:gd name="f30" fmla="*/ f26 1 f21"/>
              <a:gd name="f31" fmla="*/ f27 1 f21"/>
              <a:gd name="f32" fmla="*/ f28 f1 1"/>
              <a:gd name="f33" fmla="*/ f32 1 f8"/>
              <a:gd name="f34" fmla="+- f31 0 f17"/>
              <a:gd name="f35" fmla="+- f30 0 f17"/>
              <a:gd name="f36" fmla="*/ f17 f29 1"/>
              <a:gd name="f37" fmla="*/ f7 f29 1"/>
              <a:gd name="f38" fmla="*/ f23 f29 1"/>
              <a:gd name="f39" fmla="*/ f31 f29 1"/>
              <a:gd name="f40" fmla="*/ f30 f29 1"/>
              <a:gd name="f41" fmla="+- f33 0 f2"/>
              <a:gd name="f42" fmla="+- f37 0 f38"/>
              <a:gd name="f43" fmla="+- f38 0 f37"/>
              <a:gd name="f44" fmla="*/ f34 f29 1"/>
              <a:gd name="f45" fmla="*/ f35 f29 1"/>
              <a:gd name="f46" fmla="cos 1 f41"/>
              <a:gd name="f47" fmla="abs f42"/>
              <a:gd name="f48" fmla="abs f43"/>
              <a:gd name="f49" fmla="?: f42 f18 f2"/>
              <a:gd name="f50" fmla="?: f42 f2 f18"/>
              <a:gd name="f51" fmla="?: f42 f3 f2"/>
              <a:gd name="f52" fmla="?: f42 f2 f3"/>
              <a:gd name="f53" fmla="+- f39 0 f44"/>
              <a:gd name="f54" fmla="?: f43 f18 f2"/>
              <a:gd name="f55" fmla="?: f43 f2 f18"/>
              <a:gd name="f56" fmla="+- f40 0 f45"/>
              <a:gd name="f57" fmla="+- f44 0 f39"/>
              <a:gd name="f58" fmla="+- f45 0 f40"/>
              <a:gd name="f59" fmla="?: f42 0 f1"/>
              <a:gd name="f60" fmla="?: f42 f1 0"/>
              <a:gd name="f61" fmla="+- 0 0 f46"/>
              <a:gd name="f62" fmla="?: f42 f52 f51"/>
              <a:gd name="f63" fmla="?: f42 f51 f52"/>
              <a:gd name="f64" fmla="?: f43 f50 f49"/>
              <a:gd name="f65" fmla="abs f53"/>
              <a:gd name="f66" fmla="?: f53 0 f1"/>
              <a:gd name="f67" fmla="?: f53 f1 0"/>
              <a:gd name="f68" fmla="?: f53 f54 f55"/>
              <a:gd name="f69" fmla="abs f56"/>
              <a:gd name="f70" fmla="abs f57"/>
              <a:gd name="f71" fmla="?: f56 f18 f2"/>
              <a:gd name="f72" fmla="?: f56 f2 f18"/>
              <a:gd name="f73" fmla="?: f56 f3 f2"/>
              <a:gd name="f74" fmla="?: f56 f2 f3"/>
              <a:gd name="f75" fmla="abs f58"/>
              <a:gd name="f76" fmla="?: f58 f18 f2"/>
              <a:gd name="f77" fmla="?: f58 f2 f18"/>
              <a:gd name="f78" fmla="?: f58 f60 f59"/>
              <a:gd name="f79" fmla="?: f58 f59 f60"/>
              <a:gd name="f80" fmla="*/ f17 f61 1"/>
              <a:gd name="f81" fmla="?: f43 f63 f62"/>
              <a:gd name="f82" fmla="?: f43 f67 f66"/>
              <a:gd name="f83" fmla="?: f43 f66 f67"/>
              <a:gd name="f84" fmla="?: f56 f74 f73"/>
              <a:gd name="f85" fmla="?: f56 f73 f74"/>
              <a:gd name="f86" fmla="?: f57 f72 f71"/>
              <a:gd name="f87" fmla="?: f42 f78 f79"/>
              <a:gd name="f88" fmla="?: f42 f76 f77"/>
              <a:gd name="f89" fmla="*/ f80 3163 1"/>
              <a:gd name="f90" fmla="?: f53 f82 f83"/>
              <a:gd name="f91" fmla="?: f57 f85 f84"/>
              <a:gd name="f92" fmla="*/ f89 1 7636"/>
              <a:gd name="f93" fmla="+- f7 f92 0"/>
              <a:gd name="f94" fmla="+- f30 0 f92"/>
              <a:gd name="f95" fmla="+- f31 0 f92"/>
              <a:gd name="f96" fmla="*/ f93 f29 1"/>
              <a:gd name="f97" fmla="*/ f94 f29 1"/>
              <a:gd name="f98" fmla="*/ f95 f29 1"/>
            </a:gdLst>
            <a:ahLst>
              <a:ahXY gdRefX="f0" minX="f7" maxX="f10">
                <a:pos x="f36" y="f37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96" t="f96" r="f97" b="f98"/>
            <a:pathLst>
              <a:path>
                <a:moveTo>
                  <a:pt x="f38" y="f37"/>
                </a:moveTo>
                <a:arcTo wR="f47" hR="f48" stAng="f81" swAng="f64"/>
                <a:lnTo>
                  <a:pt x="f37" y="f44"/>
                </a:lnTo>
                <a:arcTo wR="f48" hR="f65" stAng="f90" swAng="f68"/>
                <a:lnTo>
                  <a:pt x="f45" y="f39"/>
                </a:lnTo>
                <a:arcTo wR="f69" hR="f70" stAng="f91" swAng="f86"/>
                <a:lnTo>
                  <a:pt x="f40" y="f38"/>
                </a:lnTo>
                <a:arcTo wR="f75" hR="f47" stAng="f87" swAng="f88"/>
                <a:close/>
              </a:path>
            </a:pathLst>
          </a:custGeom>
          <a:solidFill>
            <a:srgbClr val="44546A"/>
          </a:solidFill>
          <a:ln w="12701" cap="flat">
            <a:solidFill>
              <a:srgbClr val="172C51"/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600" b="1" i="0" u="none" strike="noStrike" kern="1200" cap="none" spc="0" baseline="0" dirty="0">
                <a:solidFill>
                  <a:srgbClr val="FFFFFF"/>
                </a:solidFill>
                <a:uFillTx/>
                <a:latin typeface="Arial" pitchFamily="34"/>
                <a:cs typeface="Arial" pitchFamily="34"/>
              </a:rPr>
              <a:t>Further reading</a:t>
            </a:r>
            <a:endParaRPr lang="en-GB" sz="1600" b="1" i="0" u="none" strike="noStrike" kern="1200" cap="none" spc="0" baseline="0" dirty="0">
              <a:solidFill>
                <a:srgbClr val="FFFFFF"/>
              </a:solidFill>
              <a:uFillTx/>
              <a:latin typeface="Arial" pitchFamily="34"/>
              <a:cs typeface="Arial" pitchFamily="34"/>
            </a:endParaRPr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808DA307-25ED-46BB-B260-98EE400619FD}"/>
              </a:ext>
            </a:extLst>
          </p:cNvPr>
          <p:cNvSpPr/>
          <p:nvPr/>
        </p:nvSpPr>
        <p:spPr>
          <a:xfrm>
            <a:off x="7228512" y="3164595"/>
            <a:ext cx="4095352" cy="2379030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SzPct val="100000"/>
              <a:buFont typeface="Arial" pitchFamily="34"/>
            </a:pPr>
            <a:r>
              <a:rPr lang="en-US" sz="2000" dirty="0">
                <a:latin typeface="Arial" pitchFamily="34"/>
                <a:cs typeface="Arial" pitchFamily="34"/>
              </a:rPr>
              <a:t>Iterators have categories based on their capabilities:</a:t>
            </a:r>
          </a:p>
          <a:p>
            <a:pPr>
              <a:buSzPct val="100000"/>
              <a:buFont typeface="Arial" pitchFamily="34"/>
            </a:pPr>
            <a:r>
              <a:rPr lang="en-US" sz="2000" dirty="0">
                <a:latin typeface="Arial" pitchFamily="34"/>
                <a:cs typeface="Arial" pitchFamily="34"/>
              </a:rPr>
              <a:t>- forward</a:t>
            </a:r>
          </a:p>
          <a:p>
            <a:pPr>
              <a:buSzPct val="100000"/>
              <a:buFont typeface="Arial" pitchFamily="34"/>
            </a:pPr>
            <a:r>
              <a:rPr lang="en-US" sz="2000" dirty="0">
                <a:latin typeface="Arial" pitchFamily="34"/>
                <a:cs typeface="Arial" pitchFamily="34"/>
              </a:rPr>
              <a:t>- bidirectional</a:t>
            </a:r>
          </a:p>
          <a:p>
            <a:pPr>
              <a:buSzPct val="100000"/>
              <a:buFont typeface="Arial" pitchFamily="34"/>
            </a:pPr>
            <a:r>
              <a:rPr lang="en-US" sz="2000" dirty="0">
                <a:latin typeface="Arial" pitchFamily="34"/>
                <a:cs typeface="Arial" pitchFamily="34"/>
              </a:rPr>
              <a:t>- random access</a:t>
            </a:r>
            <a:endParaRPr lang="en-US" dirty="0">
              <a:latin typeface="Arial" pitchFamily="34"/>
              <a:cs typeface="Arial" pitchFamily="34"/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DD8C317D-FDE5-8EDF-3857-6789F7B3F7A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89704" y="1316485"/>
            <a:ext cx="5257800" cy="1685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525955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57CF23-D60F-79B4-CD2F-4A1F85430A84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/>
              <a:t>Iterating over containers</a:t>
            </a:r>
            <a:endParaRPr lang="en-GB" dirty="0">
              <a:solidFill>
                <a:schemeClr val="accent6"/>
              </a:solidFill>
            </a:endParaRP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B9BBE3B-D452-8764-E45B-4A9CFF09A340}"/>
              </a:ext>
            </a:extLst>
          </p:cNvPr>
          <p:cNvSpPr txBox="1"/>
          <p:nvPr/>
        </p:nvSpPr>
        <p:spPr>
          <a:xfrm>
            <a:off x="0" y="6600303"/>
            <a:ext cx="27432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200" b="0" i="0" u="none" strike="noStrike" kern="1200" cap="none" spc="0" baseline="0">
                <a:solidFill>
                  <a:srgbClr val="FFFFFF"/>
                </a:solidFill>
                <a:uFillTx/>
                <a:latin typeface="Roboto Light" pitchFamily="2"/>
                <a:ea typeface="Roboto Light" pitchFamily="2"/>
              </a:rPr>
              <a:t>2023/2024</a:t>
            </a:r>
            <a:endParaRPr lang="cs-CZ" sz="1200" b="0" i="0" u="none" strike="noStrike" kern="1200" cap="none" spc="0" baseline="0">
              <a:solidFill>
                <a:srgbClr val="FFFFFF"/>
              </a:solidFill>
              <a:uFillTx/>
              <a:latin typeface="Roboto Light" pitchFamily="2"/>
              <a:ea typeface="Roboto Light" pitchFamily="2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F7417D6-4E78-2217-1A24-3441517B8D90}"/>
              </a:ext>
            </a:extLst>
          </p:cNvPr>
          <p:cNvSpPr txBox="1"/>
          <p:nvPr/>
        </p:nvSpPr>
        <p:spPr>
          <a:xfrm>
            <a:off x="4038603" y="6608615"/>
            <a:ext cx="41148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200" b="0" i="0" u="none" strike="noStrike" kern="1200" cap="none" spc="0" baseline="0">
                <a:solidFill>
                  <a:srgbClr val="FFFFFF"/>
                </a:solidFill>
                <a:uFillTx/>
                <a:latin typeface="Roboto Black" pitchFamily="2"/>
                <a:ea typeface="Roboto Black" pitchFamily="2"/>
              </a:rPr>
              <a:t>Programming in C++ (labs)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C43FFA4-C9E3-1161-B6D2-8FC4FF253269}"/>
              </a:ext>
            </a:extLst>
          </p:cNvPr>
          <p:cNvSpPr txBox="1"/>
          <p:nvPr/>
        </p:nvSpPr>
        <p:spPr>
          <a:xfrm>
            <a:off x="9450186" y="6600303"/>
            <a:ext cx="27432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2D44595C-A5AE-4A36-96CD-9BF54B69ADB4}" type="slidenum">
              <a:rPr lang="en-GB" sz="1200" b="0" i="0" u="none" strike="noStrike" kern="1200" cap="none" spc="0" baseline="0">
                <a:solidFill>
                  <a:srgbClr val="FFFFFF"/>
                </a:solidFill>
                <a:uFillTx/>
                <a:latin typeface="Roboto Light" pitchFamily="2"/>
                <a:ea typeface="Roboto Light" pitchFamily="2"/>
              </a:rPr>
              <a:t>21</a:t>
            </a:fld>
            <a:endParaRPr lang="en-GB" sz="1200" b="0" i="0" u="none" strike="noStrike" kern="1200" cap="none" spc="0" baseline="0">
              <a:solidFill>
                <a:srgbClr val="FFFFFF"/>
              </a:solidFill>
              <a:uFillTx/>
              <a:latin typeface="Roboto Light" pitchFamily="2"/>
              <a:ea typeface="Roboto Light" pitchFamily="2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34E4822-3416-8A07-0449-0E4655C96B04}"/>
              </a:ext>
            </a:extLst>
          </p:cNvPr>
          <p:cNvSpPr txBox="1"/>
          <p:nvPr/>
        </p:nvSpPr>
        <p:spPr>
          <a:xfrm>
            <a:off x="329883" y="1313380"/>
            <a:ext cx="4454226" cy="892552"/>
          </a:xfrm>
          <a:prstGeom prst="rect">
            <a:avLst/>
          </a:prstGeom>
          <a:solidFill>
            <a:srgbClr val="ECF7FE"/>
          </a:solidFill>
          <a:ln w="25400">
            <a:solidFill>
              <a:schemeClr val="accent4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300">
                <a:latin typeface="Consolas" panose="020B0609020204030204" pitchFamily="49" charset="0"/>
                <a:cs typeface="Courier New" pitchFamily="49" charset="0"/>
              </a:defRPr>
            </a:lvl1pPr>
          </a:lstStyle>
          <a:p>
            <a:r>
              <a:rPr lang="cs-CZ" dirty="0" err="1"/>
              <a:t>vector</a:t>
            </a:r>
            <a:r>
              <a:rPr lang="cs-CZ" dirty="0"/>
              <a:t>&lt;</a:t>
            </a:r>
            <a:r>
              <a:rPr lang="cs-CZ" dirty="0" err="1"/>
              <a:t>int</a:t>
            </a:r>
            <a:r>
              <a:rPr lang="cs-CZ" dirty="0"/>
              <a:t>&gt; pole</a:t>
            </a:r>
            <a:r>
              <a:rPr lang="en-US" dirty="0"/>
              <a:t>;</a:t>
            </a:r>
          </a:p>
          <a:p>
            <a:r>
              <a:rPr lang="cs-CZ" dirty="0" err="1"/>
              <a:t>vector</a:t>
            </a:r>
            <a:r>
              <a:rPr lang="cs-CZ" dirty="0"/>
              <a:t>&lt;</a:t>
            </a:r>
            <a:r>
              <a:rPr lang="cs-CZ" dirty="0" err="1"/>
              <a:t>int</a:t>
            </a:r>
            <a:r>
              <a:rPr lang="cs-CZ" dirty="0"/>
              <a:t>&gt;::</a:t>
            </a:r>
            <a:r>
              <a:rPr lang="en-US" b="1" dirty="0"/>
              <a:t>const_</a:t>
            </a:r>
            <a:r>
              <a:rPr lang="cs-CZ" b="1" dirty="0" err="1"/>
              <a:t>iterator</a:t>
            </a:r>
            <a:r>
              <a:rPr lang="cs-CZ" b="1" dirty="0"/>
              <a:t> </a:t>
            </a:r>
            <a:r>
              <a:rPr lang="cs-CZ" dirty="0"/>
              <a:t>i;</a:t>
            </a:r>
          </a:p>
          <a:p>
            <a:r>
              <a:rPr lang="cs-CZ" dirty="0" err="1"/>
              <a:t>for</a:t>
            </a:r>
            <a:r>
              <a:rPr lang="cs-CZ" dirty="0"/>
              <a:t>( i = </a:t>
            </a:r>
            <a:r>
              <a:rPr lang="cs-CZ" dirty="0" err="1"/>
              <a:t>pole.</a:t>
            </a:r>
            <a:r>
              <a:rPr lang="cs-CZ" b="1" dirty="0" err="1"/>
              <a:t>cbegin</a:t>
            </a:r>
            <a:r>
              <a:rPr lang="cs-CZ" dirty="0"/>
              <a:t>(); i != pole.</a:t>
            </a:r>
            <a:r>
              <a:rPr lang="en-US" b="1" dirty="0"/>
              <a:t>c</a:t>
            </a:r>
            <a:r>
              <a:rPr lang="cs-CZ" b="1" dirty="0"/>
              <a:t>end</a:t>
            </a:r>
            <a:r>
              <a:rPr lang="cs-CZ" dirty="0"/>
              <a:t>(); ++i)</a:t>
            </a:r>
          </a:p>
          <a:p>
            <a:r>
              <a:rPr lang="cs-CZ" dirty="0"/>
              <a:t>  </a:t>
            </a:r>
            <a:r>
              <a:rPr lang="cs-CZ" dirty="0" err="1"/>
              <a:t>cout</a:t>
            </a:r>
            <a:r>
              <a:rPr lang="cs-CZ" dirty="0"/>
              <a:t> &lt;&lt; </a:t>
            </a:r>
            <a:r>
              <a:rPr lang="cs-CZ" b="1" dirty="0"/>
              <a:t>*</a:t>
            </a:r>
            <a:r>
              <a:rPr lang="cs-CZ" dirty="0"/>
              <a:t>i;</a:t>
            </a:r>
            <a:endParaRPr lang="en-US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3481E5B-7B3B-0EC4-2302-F598EAE5DEA7}"/>
              </a:ext>
            </a:extLst>
          </p:cNvPr>
          <p:cNvSpPr txBox="1"/>
          <p:nvPr/>
        </p:nvSpPr>
        <p:spPr>
          <a:xfrm>
            <a:off x="2796811" y="4918522"/>
            <a:ext cx="2145779" cy="692497"/>
          </a:xfrm>
          <a:prstGeom prst="rect">
            <a:avLst/>
          </a:prstGeom>
          <a:solidFill>
            <a:srgbClr val="ECF7FE"/>
          </a:solidFill>
          <a:ln w="25400">
            <a:solidFill>
              <a:schemeClr val="accent4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300">
                <a:latin typeface="Consolas" panose="020B0609020204030204" pitchFamily="49" charset="0"/>
                <a:cs typeface="Courier New" pitchFamily="49" charset="0"/>
              </a:defRPr>
            </a:lvl1pPr>
          </a:lstStyle>
          <a:p>
            <a:r>
              <a:rPr lang="cs-CZ" dirty="0"/>
              <a:t>vector&lt;int&gt; pole</a:t>
            </a:r>
            <a:r>
              <a:rPr lang="en-US" dirty="0"/>
              <a:t>;</a:t>
            </a:r>
          </a:p>
          <a:p>
            <a:r>
              <a:rPr lang="cs-CZ" dirty="0"/>
              <a:t>for( </a:t>
            </a:r>
            <a:r>
              <a:rPr lang="cs-CZ" b="1" dirty="0"/>
              <a:t>auto</a:t>
            </a:r>
            <a:r>
              <a:rPr lang="en-US" b="1" dirty="0"/>
              <a:t>&amp;&amp; x</a:t>
            </a:r>
            <a:r>
              <a:rPr lang="cs-CZ" b="1" dirty="0"/>
              <a:t> </a:t>
            </a:r>
            <a:r>
              <a:rPr lang="en-US" dirty="0"/>
              <a:t>: </a:t>
            </a:r>
            <a:r>
              <a:rPr lang="cs-CZ" dirty="0"/>
              <a:t>pole)</a:t>
            </a:r>
          </a:p>
          <a:p>
            <a:r>
              <a:rPr lang="cs-CZ" dirty="0"/>
              <a:t>  cout &lt;&lt; </a:t>
            </a:r>
            <a:r>
              <a:rPr lang="en-US" b="1" dirty="0"/>
              <a:t>x</a:t>
            </a:r>
            <a:r>
              <a:rPr lang="cs-CZ" dirty="0"/>
              <a:t>;</a:t>
            </a:r>
            <a:endParaRPr lang="en-US" dirty="0"/>
          </a:p>
        </p:txBody>
      </p:sp>
      <p:sp>
        <p:nvSpPr>
          <p:cNvPr id="11" name="Rounded Rectangular Callout 21">
            <a:extLst>
              <a:ext uri="{FF2B5EF4-FFF2-40B4-BE49-F238E27FC236}">
                <a16:creationId xmlns:a16="http://schemas.microsoft.com/office/drawing/2014/main" id="{9DAA3C4A-F51F-8BBC-0D0B-BBD3188B8035}"/>
              </a:ext>
            </a:extLst>
          </p:cNvPr>
          <p:cNvSpPr/>
          <p:nvPr/>
        </p:nvSpPr>
        <p:spPr>
          <a:xfrm>
            <a:off x="3232390" y="1007853"/>
            <a:ext cx="1471656" cy="457200"/>
          </a:xfrm>
          <a:prstGeom prst="wedgeRoundRectCallout">
            <a:avLst>
              <a:gd name="adj1" fmla="val -44249"/>
              <a:gd name="adj2" fmla="val 111996"/>
              <a:gd name="adj3" fmla="val 16667"/>
            </a:avLst>
          </a:prstGeom>
          <a:solidFill>
            <a:schemeClr val="accent6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Explicit usage of iterators</a:t>
            </a:r>
            <a:endParaRPr lang="cs-CZ" sz="1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Rounded Rectangular Callout 17">
            <a:extLst>
              <a:ext uri="{FF2B5EF4-FFF2-40B4-BE49-F238E27FC236}">
                <a16:creationId xmlns:a16="http://schemas.microsoft.com/office/drawing/2014/main" id="{C613DD9D-385E-0BCE-CD7C-2BB169B8D4BB}"/>
              </a:ext>
            </a:extLst>
          </p:cNvPr>
          <p:cNvSpPr/>
          <p:nvPr/>
        </p:nvSpPr>
        <p:spPr>
          <a:xfrm>
            <a:off x="405598" y="5091442"/>
            <a:ext cx="2145779" cy="615490"/>
          </a:xfrm>
          <a:prstGeom prst="wedgeRoundRectCallout">
            <a:avLst>
              <a:gd name="adj1" fmla="val 61145"/>
              <a:gd name="adj2" fmla="val -19820"/>
              <a:gd name="adj3" fmla="val 16667"/>
            </a:avLst>
          </a:prstGeom>
          <a:solidFill>
            <a:schemeClr val="accent6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range</a:t>
            </a:r>
            <a:r>
              <a:rPr lang="en-US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cs-CZ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based for</a:t>
            </a:r>
            <a:endParaRPr lang="en-US" sz="1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available only for the whole container</a:t>
            </a:r>
            <a:endParaRPr lang="cs-CZ" sz="1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4CADF901-288A-7C74-F1AA-86F987D58C7E}"/>
              </a:ext>
            </a:extLst>
          </p:cNvPr>
          <p:cNvSpPr txBox="1"/>
          <p:nvPr/>
        </p:nvSpPr>
        <p:spPr>
          <a:xfrm>
            <a:off x="329883" y="2601292"/>
            <a:ext cx="4882061" cy="692497"/>
          </a:xfrm>
          <a:prstGeom prst="rect">
            <a:avLst/>
          </a:prstGeom>
          <a:solidFill>
            <a:srgbClr val="ECF7FE"/>
          </a:solidFill>
          <a:ln w="25400">
            <a:solidFill>
              <a:schemeClr val="accent4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300">
                <a:latin typeface="Consolas" panose="020B0609020204030204" pitchFamily="49" charset="0"/>
                <a:cs typeface="Courier New" pitchFamily="49" charset="0"/>
              </a:defRPr>
            </a:lvl1pPr>
          </a:lstStyle>
          <a:p>
            <a:r>
              <a:rPr lang="cs-CZ" dirty="0"/>
              <a:t>vector&lt;int&gt; pole</a:t>
            </a:r>
            <a:r>
              <a:rPr lang="en-US" dirty="0"/>
              <a:t>;</a:t>
            </a:r>
          </a:p>
          <a:p>
            <a:r>
              <a:rPr lang="cs-CZ" dirty="0"/>
              <a:t>for( </a:t>
            </a:r>
            <a:r>
              <a:rPr lang="cs-CZ" b="1" dirty="0"/>
              <a:t>auto</a:t>
            </a:r>
            <a:r>
              <a:rPr lang="en-US" dirty="0"/>
              <a:t> </a:t>
            </a:r>
            <a:r>
              <a:rPr lang="cs-CZ" dirty="0"/>
              <a:t>i = pole.</a:t>
            </a:r>
            <a:r>
              <a:rPr lang="cs-CZ" b="1" dirty="0"/>
              <a:t>cbegin</a:t>
            </a:r>
            <a:r>
              <a:rPr lang="cs-CZ" dirty="0"/>
              <a:t>(); i != pole.cend(); ++i)</a:t>
            </a:r>
          </a:p>
          <a:p>
            <a:r>
              <a:rPr lang="cs-CZ" dirty="0"/>
              <a:t>  cout &lt;&lt; </a:t>
            </a:r>
            <a:r>
              <a:rPr lang="en-US" dirty="0"/>
              <a:t>*</a:t>
            </a:r>
            <a:r>
              <a:rPr lang="cs-CZ" dirty="0"/>
              <a:t>i;</a:t>
            </a:r>
            <a:endParaRPr lang="en-US" dirty="0"/>
          </a:p>
        </p:txBody>
      </p:sp>
      <p:sp>
        <p:nvSpPr>
          <p:cNvPr id="29" name="Rounded Rectangular Callout 19">
            <a:extLst>
              <a:ext uri="{FF2B5EF4-FFF2-40B4-BE49-F238E27FC236}">
                <a16:creationId xmlns:a16="http://schemas.microsoft.com/office/drawing/2014/main" id="{B2DFC47A-0173-3C5C-8D22-5A109AAC8E7A}"/>
              </a:ext>
            </a:extLst>
          </p:cNvPr>
          <p:cNvSpPr/>
          <p:nvPr/>
        </p:nvSpPr>
        <p:spPr>
          <a:xfrm>
            <a:off x="329883" y="3628588"/>
            <a:ext cx="2413317" cy="692497"/>
          </a:xfrm>
          <a:prstGeom prst="wedgeRoundRectCallout">
            <a:avLst>
              <a:gd name="adj1" fmla="val -16098"/>
              <a:gd name="adj2" fmla="val -105984"/>
              <a:gd name="adj3" fmla="val 16667"/>
            </a:avLst>
          </a:prstGeom>
          <a:solidFill>
            <a:schemeClr val="accent6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auto</a:t>
            </a:r>
            <a:br>
              <a:rPr lang="cs-CZ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 type deduction, saves your keyboard</a:t>
            </a:r>
            <a:endParaRPr lang="cs-CZ" sz="1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8B4CBB06-7C89-5C3F-9707-606724984267}"/>
              </a:ext>
            </a:extLst>
          </p:cNvPr>
          <p:cNvSpPr txBox="1"/>
          <p:nvPr/>
        </p:nvSpPr>
        <p:spPr>
          <a:xfrm>
            <a:off x="6165021" y="1363531"/>
            <a:ext cx="3112498" cy="692497"/>
          </a:xfrm>
          <a:prstGeom prst="rect">
            <a:avLst/>
          </a:prstGeom>
          <a:solidFill>
            <a:srgbClr val="ECF7FE"/>
          </a:solidFill>
          <a:ln w="25400">
            <a:solidFill>
              <a:schemeClr val="accent4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300">
                <a:latin typeface="Consolas" panose="020B0609020204030204" pitchFamily="49" charset="0"/>
                <a:cs typeface="Courier New" pitchFamily="49" charset="0"/>
              </a:defRPr>
            </a:lvl1pPr>
          </a:lstStyle>
          <a:p>
            <a:r>
              <a:rPr lang="en-US" b="1" dirty="0"/>
              <a:t>map</a:t>
            </a:r>
            <a:r>
              <a:rPr lang="cs-CZ" dirty="0"/>
              <a:t>&lt;</a:t>
            </a:r>
            <a:r>
              <a:rPr lang="en-US" dirty="0"/>
              <a:t>string,</a:t>
            </a:r>
            <a:r>
              <a:rPr lang="cs-CZ" dirty="0"/>
              <a:t>int&gt; </a:t>
            </a:r>
            <a:r>
              <a:rPr lang="en-US" dirty="0" err="1"/>
              <a:t>mapa</a:t>
            </a:r>
            <a:r>
              <a:rPr lang="en-US" dirty="0"/>
              <a:t>;</a:t>
            </a:r>
          </a:p>
          <a:p>
            <a:r>
              <a:rPr lang="cs-CZ" dirty="0"/>
              <a:t>for( </a:t>
            </a:r>
            <a:r>
              <a:rPr lang="cs-CZ" b="1" dirty="0"/>
              <a:t>auto</a:t>
            </a:r>
            <a:r>
              <a:rPr lang="en-US" b="1" dirty="0"/>
              <a:t>&amp;&amp; </a:t>
            </a:r>
            <a:r>
              <a:rPr lang="en-US" dirty="0"/>
              <a:t>x</a:t>
            </a:r>
            <a:r>
              <a:rPr lang="cs-CZ" dirty="0"/>
              <a:t> </a:t>
            </a:r>
            <a:r>
              <a:rPr lang="en-US" dirty="0"/>
              <a:t>: </a:t>
            </a:r>
            <a:r>
              <a:rPr lang="en-US" dirty="0" err="1"/>
              <a:t>mapa</a:t>
            </a:r>
            <a:r>
              <a:rPr lang="cs-CZ" dirty="0"/>
              <a:t>)</a:t>
            </a:r>
          </a:p>
          <a:p>
            <a:r>
              <a:rPr lang="cs-CZ" dirty="0"/>
              <a:t>  cout &lt;&lt; </a:t>
            </a:r>
            <a:r>
              <a:rPr lang="en-US" dirty="0" err="1"/>
              <a:t>x.</a:t>
            </a:r>
            <a:r>
              <a:rPr lang="en-US" b="1" dirty="0" err="1"/>
              <a:t>first</a:t>
            </a:r>
            <a:r>
              <a:rPr lang="en-US" dirty="0"/>
              <a:t> &lt;&lt; </a:t>
            </a:r>
            <a:r>
              <a:rPr lang="en-US" dirty="0" err="1"/>
              <a:t>x.</a:t>
            </a:r>
            <a:r>
              <a:rPr lang="en-US" b="1" dirty="0" err="1"/>
              <a:t>second</a:t>
            </a:r>
            <a:r>
              <a:rPr lang="cs-CZ" dirty="0"/>
              <a:t>;</a:t>
            </a:r>
            <a:endParaRPr lang="en-US" dirty="0"/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A535CA18-784D-94E1-6E39-9C8480BB768E}"/>
              </a:ext>
            </a:extLst>
          </p:cNvPr>
          <p:cNvSpPr txBox="1"/>
          <p:nvPr/>
        </p:nvSpPr>
        <p:spPr>
          <a:xfrm>
            <a:off x="8277025" y="2400034"/>
            <a:ext cx="3273648" cy="692497"/>
          </a:xfrm>
          <a:prstGeom prst="rect">
            <a:avLst/>
          </a:prstGeom>
          <a:solidFill>
            <a:srgbClr val="ECF7FE"/>
          </a:solidFill>
          <a:ln w="25400">
            <a:solidFill>
              <a:schemeClr val="accent4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300">
                <a:latin typeface="Consolas" panose="020B0609020204030204" pitchFamily="49" charset="0"/>
                <a:cs typeface="Courier New" pitchFamily="49" charset="0"/>
              </a:defRPr>
            </a:lvl1pPr>
          </a:lstStyle>
          <a:p>
            <a:r>
              <a:rPr lang="en-US" dirty="0"/>
              <a:t>map</a:t>
            </a:r>
            <a:r>
              <a:rPr lang="cs-CZ" dirty="0"/>
              <a:t>&lt;</a:t>
            </a:r>
            <a:r>
              <a:rPr lang="en-US" dirty="0"/>
              <a:t>string,</a:t>
            </a:r>
            <a:r>
              <a:rPr lang="cs-CZ" dirty="0"/>
              <a:t>int&gt; </a:t>
            </a:r>
            <a:r>
              <a:rPr lang="en-US" dirty="0" err="1"/>
              <a:t>mapa</a:t>
            </a:r>
            <a:r>
              <a:rPr lang="en-US" dirty="0"/>
              <a:t>;</a:t>
            </a:r>
          </a:p>
          <a:p>
            <a:r>
              <a:rPr lang="cs-CZ" dirty="0"/>
              <a:t>for( </a:t>
            </a:r>
            <a:r>
              <a:rPr lang="cs-CZ" b="1" dirty="0"/>
              <a:t>auto</a:t>
            </a:r>
            <a:r>
              <a:rPr lang="en-US" b="1" dirty="0"/>
              <a:t>&amp;&amp; [key, value]</a:t>
            </a:r>
            <a:r>
              <a:rPr lang="cs-CZ" dirty="0"/>
              <a:t> </a:t>
            </a:r>
            <a:r>
              <a:rPr lang="en-US" dirty="0"/>
              <a:t>: </a:t>
            </a:r>
            <a:r>
              <a:rPr lang="en-US" dirty="0" err="1"/>
              <a:t>mapa</a:t>
            </a:r>
            <a:r>
              <a:rPr lang="cs-CZ" dirty="0"/>
              <a:t>)</a:t>
            </a:r>
          </a:p>
          <a:p>
            <a:r>
              <a:rPr lang="cs-CZ" dirty="0"/>
              <a:t>  cout &lt;&lt; </a:t>
            </a:r>
            <a:r>
              <a:rPr lang="en-US" b="1" dirty="0"/>
              <a:t>key</a:t>
            </a:r>
            <a:r>
              <a:rPr lang="en-US" dirty="0"/>
              <a:t> &lt;&lt; </a:t>
            </a:r>
            <a:r>
              <a:rPr lang="en-US" b="1" dirty="0"/>
              <a:t>value</a:t>
            </a:r>
            <a:r>
              <a:rPr lang="cs-CZ" dirty="0"/>
              <a:t>;</a:t>
            </a:r>
            <a:endParaRPr lang="en-US" dirty="0"/>
          </a:p>
        </p:txBody>
      </p:sp>
      <p:sp>
        <p:nvSpPr>
          <p:cNvPr id="33" name="Rounded Rectangular Callout 11">
            <a:extLst>
              <a:ext uri="{FF2B5EF4-FFF2-40B4-BE49-F238E27FC236}">
                <a16:creationId xmlns:a16="http://schemas.microsoft.com/office/drawing/2014/main" id="{523D7BC0-CBD0-3812-D2D0-F92D5A0A1565}"/>
              </a:ext>
            </a:extLst>
          </p:cNvPr>
          <p:cNvSpPr/>
          <p:nvPr/>
        </p:nvSpPr>
        <p:spPr>
          <a:xfrm>
            <a:off x="6165021" y="2325687"/>
            <a:ext cx="1583367" cy="394865"/>
          </a:xfrm>
          <a:prstGeom prst="wedgeRoundRectCallout">
            <a:avLst>
              <a:gd name="adj1" fmla="val 77532"/>
              <a:gd name="adj2" fmla="val 51005"/>
              <a:gd name="adj3" fmla="val 16667"/>
            </a:avLst>
          </a:prstGeom>
          <a:solidFill>
            <a:schemeClr val="accent6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structured </a:t>
            </a:r>
            <a:r>
              <a:rPr lang="cs-CZ" sz="1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bindings</a:t>
            </a:r>
            <a:endParaRPr lang="cs-CZ" sz="1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Rounded Rectangular Callout 12">
            <a:extLst>
              <a:ext uri="{FF2B5EF4-FFF2-40B4-BE49-F238E27FC236}">
                <a16:creationId xmlns:a16="http://schemas.microsoft.com/office/drawing/2014/main" id="{F5C3D9E9-0D8B-6123-C96B-5D957F19FD8E}"/>
              </a:ext>
            </a:extLst>
          </p:cNvPr>
          <p:cNvSpPr/>
          <p:nvPr/>
        </p:nvSpPr>
        <p:spPr>
          <a:xfrm>
            <a:off x="9612657" y="1454495"/>
            <a:ext cx="2245115" cy="556736"/>
          </a:xfrm>
          <a:prstGeom prst="wedgeRoundRectCallout">
            <a:avLst>
              <a:gd name="adj1" fmla="val -74593"/>
              <a:gd name="adj2" fmla="val 33343"/>
              <a:gd name="adj3" fmla="val 16667"/>
            </a:avLst>
          </a:prstGeom>
          <a:solidFill>
            <a:schemeClr val="accent6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std::map stores std::pairs!</a:t>
            </a:r>
            <a:endParaRPr lang="cs-CZ" sz="1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BACBDC5-1487-918F-CFC7-64C3EA66B76B}"/>
              </a:ext>
            </a:extLst>
          </p:cNvPr>
          <p:cNvSpPr txBox="1"/>
          <p:nvPr/>
        </p:nvSpPr>
        <p:spPr>
          <a:xfrm>
            <a:off x="7509456" y="5218284"/>
            <a:ext cx="1921503" cy="292388"/>
          </a:xfrm>
          <a:prstGeom prst="rect">
            <a:avLst/>
          </a:prstGeom>
          <a:solidFill>
            <a:srgbClr val="ECF7FE"/>
          </a:solidFill>
          <a:ln w="25400">
            <a:solidFill>
              <a:schemeClr val="accent4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300">
                <a:latin typeface="Consolas" panose="020B0609020204030204" pitchFamily="49" charset="0"/>
                <a:cs typeface="Courier New" pitchFamily="49" charset="0"/>
              </a:defRPr>
            </a:lvl1pPr>
          </a:lstStyle>
          <a:p>
            <a:r>
              <a:rPr lang="cs-CZ" dirty="0"/>
              <a:t>for( </a:t>
            </a:r>
            <a:r>
              <a:rPr lang="cs-CZ" dirty="0">
                <a:solidFill>
                  <a:srgbClr val="FF0000"/>
                </a:solidFill>
              </a:rPr>
              <a:t>auto</a:t>
            </a:r>
            <a:r>
              <a:rPr lang="en-US" dirty="0"/>
              <a:t> x</a:t>
            </a:r>
            <a:r>
              <a:rPr lang="cs-CZ" dirty="0"/>
              <a:t> </a:t>
            </a:r>
            <a:r>
              <a:rPr lang="en-US" dirty="0"/>
              <a:t>: </a:t>
            </a:r>
            <a:r>
              <a:rPr lang="cs-CZ" dirty="0"/>
              <a:t>pole)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E4DA8786-E6D9-A8A6-9D3F-814CC35DEE41}"/>
              </a:ext>
            </a:extLst>
          </p:cNvPr>
          <p:cNvGrpSpPr/>
          <p:nvPr/>
        </p:nvGrpSpPr>
        <p:grpSpPr>
          <a:xfrm>
            <a:off x="8360761" y="4937946"/>
            <a:ext cx="952500" cy="906878"/>
            <a:chOff x="6781800" y="307091"/>
            <a:chExt cx="952500" cy="308589"/>
          </a:xfrm>
        </p:grpSpPr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993E288C-9BAF-B345-0BFC-6C4D54D31989}"/>
                </a:ext>
              </a:extLst>
            </p:cNvPr>
            <p:cNvCxnSpPr/>
            <p:nvPr/>
          </p:nvCxnSpPr>
          <p:spPr>
            <a:xfrm flipH="1">
              <a:off x="6781800" y="307091"/>
              <a:ext cx="952500" cy="308588"/>
            </a:xfrm>
            <a:prstGeom prst="line">
              <a:avLst/>
            </a:prstGeom>
            <a:ln w="1270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C81B3EBF-6A84-184B-AB04-C8BDEA66E786}"/>
                </a:ext>
              </a:extLst>
            </p:cNvPr>
            <p:cNvCxnSpPr/>
            <p:nvPr/>
          </p:nvCxnSpPr>
          <p:spPr>
            <a:xfrm flipH="1" flipV="1">
              <a:off x="6781800" y="307091"/>
              <a:ext cx="952500" cy="308589"/>
            </a:xfrm>
            <a:prstGeom prst="line">
              <a:avLst/>
            </a:prstGeom>
            <a:ln w="1270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" name="Rounded Rectangular Callout 20">
            <a:extLst>
              <a:ext uri="{FF2B5EF4-FFF2-40B4-BE49-F238E27FC236}">
                <a16:creationId xmlns:a16="http://schemas.microsoft.com/office/drawing/2014/main" id="{EC60B544-4D9C-6B71-C139-4D32EC1A530C}"/>
              </a:ext>
            </a:extLst>
          </p:cNvPr>
          <p:cNvSpPr/>
          <p:nvPr/>
        </p:nvSpPr>
        <p:spPr>
          <a:xfrm>
            <a:off x="8360761" y="4370769"/>
            <a:ext cx="2014880" cy="457200"/>
          </a:xfrm>
          <a:prstGeom prst="wedgeRoundRectCallout">
            <a:avLst>
              <a:gd name="adj1" fmla="val -56075"/>
              <a:gd name="adj2" fmla="val 140065"/>
              <a:gd name="adj3" fmla="val 16667"/>
            </a:avLst>
          </a:prstGeom>
          <a:solidFill>
            <a:schemeClr val="accent2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Beware of copy !</a:t>
            </a:r>
            <a:endParaRPr lang="cs-CZ" sz="1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5" name="Graphic 14" descr="Slippery with solid fill">
            <a:extLst>
              <a:ext uri="{FF2B5EF4-FFF2-40B4-BE49-F238E27FC236}">
                <a16:creationId xmlns:a16="http://schemas.microsoft.com/office/drawing/2014/main" id="{0EF8E2FC-A5C3-27BF-CE16-C1B82B2D559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620128" y="4480746"/>
            <a:ext cx="914400" cy="914400"/>
          </a:xfrm>
          <a:prstGeom prst="rect">
            <a:avLst/>
          </a:prstGeom>
        </p:spPr>
      </p:pic>
      <p:pic>
        <p:nvPicPr>
          <p:cNvPr id="16" name="Graphic 15" descr="Play with solid fill">
            <a:extLst>
              <a:ext uri="{FF2B5EF4-FFF2-40B4-BE49-F238E27FC236}">
                <a16:creationId xmlns:a16="http://schemas.microsoft.com/office/drawing/2014/main" id="{CAB54E46-9CA4-11D5-9059-2EAAD3E6462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1690386" y="73390"/>
            <a:ext cx="501610" cy="501610"/>
          </a:xfrm>
          <a:prstGeom prst="rect">
            <a:avLst/>
          </a:prstGeom>
        </p:spPr>
      </p:pic>
      <p:pic>
        <p:nvPicPr>
          <p:cNvPr id="17" name="Graphic 16" descr="Play with solid fill">
            <a:extLst>
              <a:ext uri="{FF2B5EF4-FFF2-40B4-BE49-F238E27FC236}">
                <a16:creationId xmlns:a16="http://schemas.microsoft.com/office/drawing/2014/main" id="{FBC74D89-1333-0EFC-119C-2BA9F5AEDDAB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1690386" y="73390"/>
            <a:ext cx="501610" cy="5016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68976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2" grpId="0" animBg="1"/>
      <p:bldP spid="28" grpId="0" animBg="1"/>
      <p:bldP spid="29" grpId="0" animBg="1"/>
      <p:bldP spid="31" grpId="0" animBg="1"/>
      <p:bldP spid="32" grpId="0" animBg="1"/>
      <p:bldP spid="33" grpId="0" animBg="1"/>
      <p:bldP spid="34" grpId="0" animBg="1"/>
      <p:bldP spid="6" grpId="0" animBg="1"/>
      <p:bldP spid="14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57CF23-D60F-79B4-CD2F-4A1F85430A84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cs-CZ" dirty="0" err="1"/>
              <a:t>Unified</a:t>
            </a:r>
            <a:r>
              <a:rPr lang="cs-CZ" dirty="0"/>
              <a:t> STD </a:t>
            </a:r>
            <a:r>
              <a:rPr lang="cs-CZ" dirty="0" err="1"/>
              <a:t>container</a:t>
            </a:r>
            <a:r>
              <a:rPr lang="cs-CZ" dirty="0"/>
              <a:t> interface</a:t>
            </a:r>
            <a:endParaRPr lang="en-GB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B9BBE3B-D452-8764-E45B-4A9CFF09A340}"/>
              </a:ext>
            </a:extLst>
          </p:cNvPr>
          <p:cNvSpPr txBox="1"/>
          <p:nvPr/>
        </p:nvSpPr>
        <p:spPr>
          <a:xfrm>
            <a:off x="0" y="6600303"/>
            <a:ext cx="27432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200" b="0" i="0" u="none" strike="noStrike" kern="1200" cap="none" spc="0" baseline="0">
                <a:solidFill>
                  <a:srgbClr val="FFFFFF"/>
                </a:solidFill>
                <a:uFillTx/>
                <a:latin typeface="Roboto Light" pitchFamily="2"/>
                <a:ea typeface="Roboto Light" pitchFamily="2"/>
              </a:rPr>
              <a:t>2023/2024</a:t>
            </a:r>
            <a:endParaRPr lang="cs-CZ" sz="1200" b="0" i="0" u="none" strike="noStrike" kern="1200" cap="none" spc="0" baseline="0">
              <a:solidFill>
                <a:srgbClr val="FFFFFF"/>
              </a:solidFill>
              <a:uFillTx/>
              <a:latin typeface="Roboto Light" pitchFamily="2"/>
              <a:ea typeface="Roboto Light" pitchFamily="2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F7417D6-4E78-2217-1A24-3441517B8D90}"/>
              </a:ext>
            </a:extLst>
          </p:cNvPr>
          <p:cNvSpPr txBox="1"/>
          <p:nvPr/>
        </p:nvSpPr>
        <p:spPr>
          <a:xfrm>
            <a:off x="4038603" y="6608615"/>
            <a:ext cx="41148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200" b="0" i="0" u="none" strike="noStrike" kern="1200" cap="none" spc="0" baseline="0">
                <a:solidFill>
                  <a:srgbClr val="FFFFFF"/>
                </a:solidFill>
                <a:uFillTx/>
                <a:latin typeface="Roboto Black" pitchFamily="2"/>
                <a:ea typeface="Roboto Black" pitchFamily="2"/>
              </a:rPr>
              <a:t>Programming in C++ (labs)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C43FFA4-C9E3-1161-B6D2-8FC4FF253269}"/>
              </a:ext>
            </a:extLst>
          </p:cNvPr>
          <p:cNvSpPr txBox="1"/>
          <p:nvPr/>
        </p:nvSpPr>
        <p:spPr>
          <a:xfrm>
            <a:off x="9450186" y="6600303"/>
            <a:ext cx="27432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2D44595C-A5AE-4A36-96CD-9BF54B69ADB4}" type="slidenum">
              <a:rPr lang="en-GB" sz="1200" b="0" i="0" u="none" strike="noStrike" kern="1200" cap="none" spc="0" baseline="0">
                <a:solidFill>
                  <a:srgbClr val="FFFFFF"/>
                </a:solidFill>
                <a:uFillTx/>
                <a:latin typeface="Roboto Light" pitchFamily="2"/>
                <a:ea typeface="Roboto Light" pitchFamily="2"/>
              </a:rPr>
              <a:t>22</a:t>
            </a:fld>
            <a:endParaRPr lang="en-GB" sz="1200" b="0" i="0" u="none" strike="noStrike" kern="1200" cap="none" spc="0" baseline="0">
              <a:solidFill>
                <a:srgbClr val="FFFFFF"/>
              </a:solidFill>
              <a:uFillTx/>
              <a:latin typeface="Roboto Light" pitchFamily="2"/>
              <a:ea typeface="Roboto Light" pitchFamily="2"/>
            </a:endParaRP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8F62EA9E-4D17-8425-634E-A0CAAB59926A}"/>
              </a:ext>
            </a:extLst>
          </p:cNvPr>
          <p:cNvSpPr txBox="1">
            <a:spLocks noChangeArrowheads="1"/>
          </p:cNvSpPr>
          <p:nvPr/>
        </p:nvSpPr>
        <p:spPr>
          <a:xfrm>
            <a:off x="78256" y="688994"/>
            <a:ext cx="11174462" cy="6157803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Unified interface on all containers</a:t>
            </a: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sz="1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!!</a:t>
            </a: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not all containers have all of these</a:t>
            </a:r>
            <a:endParaRPr lang="cs-CZ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inserting</a:t>
            </a: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push_back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en-US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600" dirty="0" err="1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push_front</a:t>
            </a:r>
            <a:r>
              <a:rPr lang="en-US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cs-CZ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  <a:r>
              <a:rPr lang="en-US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	insert the element at the and/front - copy/move</a:t>
            </a:r>
          </a:p>
          <a:p>
            <a:pPr lvl="1"/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emplace_back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(par), emplace	in-place construction of element </a:t>
            </a: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inside of the container</a:t>
            </a: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insert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), (</a:t>
            </a:r>
            <a:r>
              <a:rPr lang="cs-CZ" sz="1600" dirty="0" err="1">
                <a:latin typeface="Arial" panose="020B0604020202020204" pitchFamily="34" charset="0"/>
                <a:cs typeface="Arial" panose="020B0604020202020204" pitchFamily="34" charset="0"/>
              </a:rPr>
              <a:t>it</a:t>
            </a: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, V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	 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	insert V,</a:t>
            </a: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insert V in before *it</a:t>
            </a:r>
            <a:endParaRPr lang="cs-CZ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insert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( it,</a:t>
            </a: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it b,</a:t>
            </a: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it e)	</a:t>
            </a: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insert of the interval from the other container [b, e)</a:t>
            </a:r>
          </a:p>
          <a:p>
            <a:pPr lvl="1"/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insert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( pair{K,</a:t>
            </a: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}) 	</a:t>
            </a: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insert to map, key-value pair</a:t>
            </a:r>
            <a:endParaRPr lang="en-US" sz="160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element access</a:t>
            </a: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front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(), back()		element from the front/back</a:t>
            </a:r>
            <a:endParaRPr lang="cs-CZ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cs-CZ" sz="1600" dirty="0" err="1">
                <a:latin typeface="Arial" panose="020B0604020202020204" pitchFamily="34" charset="0"/>
                <a:cs typeface="Arial" panose="020B0604020202020204" pitchFamily="34" charset="0"/>
              </a:rPr>
              <a:t>operator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[], at()		access the element - by index (seq) / key (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assoc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lvl="2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no bounds check / with check </a:t>
            </a:r>
            <a: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except</a:t>
            </a:r>
            <a: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lvl="1"/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find(T)			find element by value/key</a:t>
            </a:r>
          </a:p>
          <a:p>
            <a:pPr lvl="1"/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lower_bound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upper_bound</a:t>
            </a: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find the first element of at least the value / find the last value of at most </a:t>
            </a:r>
            <a:endParaRPr lang="cs-CZ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others</a:t>
            </a: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size(), empty()</a:t>
            </a: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	 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	number of elements /</a:t>
            </a: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emptiness</a:t>
            </a:r>
            <a:endParaRPr lang="cs-CZ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op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_front(), p</a:t>
            </a: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op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_back()</a:t>
            </a: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remove from front/back</a:t>
            </a:r>
            <a:endParaRPr lang="cs-CZ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/>
            <a: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  <a:t>nevrací hodnotu, jen odebírá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  <a:endParaRPr lang="cs-CZ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cs-CZ" sz="1600" dirty="0" err="1">
                <a:latin typeface="Arial" panose="020B0604020202020204" pitchFamily="34" charset="0"/>
                <a:cs typeface="Arial" panose="020B0604020202020204" pitchFamily="34" charset="0"/>
              </a:rPr>
              <a:t>erase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(it), erase(it b, it e)	deletes the element</a:t>
            </a: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or whole interval [b, e)</a:t>
            </a:r>
          </a:p>
          <a:p>
            <a:pPr lvl="1"/>
            <a:r>
              <a:rPr lang="cs-CZ" sz="1600" dirty="0" err="1">
                <a:latin typeface="Arial" panose="020B0604020202020204" pitchFamily="34" charset="0"/>
                <a:cs typeface="Arial" panose="020B0604020202020204" pitchFamily="34" charset="0"/>
              </a:rPr>
              <a:t>clear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()</a:t>
            </a: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	clears the whole container</a:t>
            </a:r>
          </a:p>
          <a:p>
            <a:pPr lvl="1"/>
            <a:endParaRPr lang="cs-CZ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>
              <a:buFont typeface="Arial" panose="020B0604020202020204" pitchFamily="34" charset="0"/>
              <a:buNone/>
            </a:pPr>
            <a:r>
              <a:rPr lang="cs-CZ" sz="1600" i="1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1600" i="1" dirty="0">
                <a:latin typeface="Arial" panose="020B0604020202020204" pitchFamily="34" charset="0"/>
                <a:cs typeface="Arial" panose="020B0604020202020204" pitchFamily="34" charset="0"/>
              </a:rPr>
              <a:t>			</a:t>
            </a:r>
            <a:r>
              <a:rPr lang="cs-CZ" sz="1600" i="1" dirty="0">
                <a:latin typeface="Arial" panose="020B0604020202020204" pitchFamily="34" charset="0"/>
                <a:cs typeface="Arial" panose="020B0604020202020204" pitchFamily="34" charset="0"/>
              </a:rPr>
              <a:t>... and many </a:t>
            </a:r>
            <a:r>
              <a:rPr lang="cs-CZ" sz="16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many</a:t>
            </a:r>
            <a:r>
              <a:rPr lang="cs-CZ" sz="16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600" i="1" dirty="0" err="1">
                <a:latin typeface="Arial" panose="020B0604020202020204" pitchFamily="34" charset="0"/>
                <a:cs typeface="Arial" panose="020B0604020202020204" pitchFamily="34" charset="0"/>
              </a:rPr>
              <a:t>others</a:t>
            </a:r>
            <a:r>
              <a:rPr lang="en-US" sz="1600" i="1" dirty="0">
                <a:latin typeface="Arial" panose="020B0604020202020204" pitchFamily="34" charset="0"/>
                <a:cs typeface="Arial" panose="020B0604020202020204" pitchFamily="34" charset="0"/>
              </a:rPr>
              <a:t> ⇝ cppreference.com</a:t>
            </a:r>
          </a:p>
        </p:txBody>
      </p:sp>
    </p:spTree>
    <p:extLst>
      <p:ext uri="{BB962C8B-B14F-4D97-AF65-F5344CB8AC3E}">
        <p14:creationId xmlns:p14="http://schemas.microsoft.com/office/powerpoint/2010/main" val="27576823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57CF23-D60F-79B4-CD2F-4A1F85430A84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cs-CZ" dirty="0" err="1"/>
              <a:t>Complexit</a:t>
            </a:r>
            <a:r>
              <a:rPr lang="en-US" dirty="0" err="1"/>
              <a:t>ies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operations</a:t>
            </a:r>
            <a:endParaRPr lang="en-GB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B9BBE3B-D452-8764-E45B-4A9CFF09A340}"/>
              </a:ext>
            </a:extLst>
          </p:cNvPr>
          <p:cNvSpPr txBox="1"/>
          <p:nvPr/>
        </p:nvSpPr>
        <p:spPr>
          <a:xfrm>
            <a:off x="0" y="6600303"/>
            <a:ext cx="27432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200" b="0" i="0" u="none" strike="noStrike" kern="1200" cap="none" spc="0" baseline="0">
                <a:solidFill>
                  <a:srgbClr val="FFFFFF"/>
                </a:solidFill>
                <a:uFillTx/>
                <a:latin typeface="Roboto Light" pitchFamily="2"/>
                <a:ea typeface="Roboto Light" pitchFamily="2"/>
              </a:rPr>
              <a:t>2023/2024</a:t>
            </a:r>
            <a:endParaRPr lang="cs-CZ" sz="1200" b="0" i="0" u="none" strike="noStrike" kern="1200" cap="none" spc="0" baseline="0">
              <a:solidFill>
                <a:srgbClr val="FFFFFF"/>
              </a:solidFill>
              <a:uFillTx/>
              <a:latin typeface="Roboto Light" pitchFamily="2"/>
              <a:ea typeface="Roboto Light" pitchFamily="2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F7417D6-4E78-2217-1A24-3441517B8D90}"/>
              </a:ext>
            </a:extLst>
          </p:cNvPr>
          <p:cNvSpPr txBox="1"/>
          <p:nvPr/>
        </p:nvSpPr>
        <p:spPr>
          <a:xfrm>
            <a:off x="4038603" y="6608615"/>
            <a:ext cx="41148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200" b="0" i="0" u="none" strike="noStrike" kern="1200" cap="none" spc="0" baseline="0">
                <a:solidFill>
                  <a:srgbClr val="FFFFFF"/>
                </a:solidFill>
                <a:uFillTx/>
                <a:latin typeface="Roboto Black" pitchFamily="2"/>
                <a:ea typeface="Roboto Black" pitchFamily="2"/>
              </a:rPr>
              <a:t>Programming in C++ (labs)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C43FFA4-C9E3-1161-B6D2-8FC4FF253269}"/>
              </a:ext>
            </a:extLst>
          </p:cNvPr>
          <p:cNvSpPr txBox="1"/>
          <p:nvPr/>
        </p:nvSpPr>
        <p:spPr>
          <a:xfrm>
            <a:off x="9450186" y="6600303"/>
            <a:ext cx="27432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2D44595C-A5AE-4A36-96CD-9BF54B69ADB4}" type="slidenum">
              <a:rPr lang="en-GB" sz="1200" b="0" i="0" u="none" strike="noStrike" kern="1200" cap="none" spc="0" baseline="0">
                <a:solidFill>
                  <a:srgbClr val="FFFFFF"/>
                </a:solidFill>
                <a:uFillTx/>
                <a:latin typeface="Roboto Light" pitchFamily="2"/>
                <a:ea typeface="Roboto Light" pitchFamily="2"/>
              </a:rPr>
              <a:t>23</a:t>
            </a:fld>
            <a:endParaRPr lang="en-GB" sz="1200" b="0" i="0" u="none" strike="noStrike" kern="1200" cap="none" spc="0" baseline="0">
              <a:solidFill>
                <a:srgbClr val="FFFFFF"/>
              </a:solidFill>
              <a:uFillTx/>
              <a:latin typeface="Roboto Light" pitchFamily="2"/>
              <a:ea typeface="Roboto Light" pitchFamily="2"/>
            </a:endParaRPr>
          </a:p>
        </p:txBody>
      </p:sp>
      <p:graphicFrame>
        <p:nvGraphicFramePr>
          <p:cNvPr id="6" name="Group 134">
            <a:extLst>
              <a:ext uri="{FF2B5EF4-FFF2-40B4-BE49-F238E27FC236}">
                <a16:creationId xmlns:a16="http://schemas.microsoft.com/office/drawing/2014/main" id="{B5A2015D-C182-3603-4B44-4F790D14CB6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1233516"/>
              </p:ext>
            </p:extLst>
          </p:nvPr>
        </p:nvGraphicFramePr>
        <p:xfrm>
          <a:off x="216110" y="884162"/>
          <a:ext cx="10131540" cy="4371529"/>
        </p:xfrm>
        <a:graphic>
          <a:graphicData uri="http://schemas.openxmlformats.org/drawingml/2006/table">
            <a:tbl>
              <a:tblPr/>
              <a:tblGrid>
                <a:gridCol w="12674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206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5679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2737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65922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4288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push/pop at the front</a:t>
                      </a:r>
                      <a:endParaRPr kumimoji="0" lang="cs-CZ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insert/erase at </a:t>
                      </a:r>
                      <a:r>
                        <a:rPr kumimoji="0" lang="en-US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i-th</a:t>
                      </a: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position</a:t>
                      </a:r>
                      <a:endParaRPr kumimoji="0" lang="cs-CZ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push/pop at the end</a:t>
                      </a:r>
                      <a:endParaRPr kumimoji="0" lang="cs-CZ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access </a:t>
                      </a:r>
                      <a:r>
                        <a:rPr kumimoji="0" lang="en-US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i-th</a:t>
                      </a: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element / element with key k</a:t>
                      </a:r>
                      <a:endParaRPr kumimoji="0" lang="cs-CZ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037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methods</a:t>
                      </a:r>
                      <a:endParaRPr kumimoji="0" lang="cs-CZ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pu</a:t>
                      </a:r>
                      <a:r>
                        <a:rPr kumimoji="0" lang="cs-CZ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sh</a:t>
                      </a: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_front</a:t>
                      </a:r>
                      <a:endParaRPr kumimoji="0" lang="cs-CZ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pop_front</a:t>
                      </a:r>
                      <a:endParaRPr kumimoji="0" lang="cs-CZ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insert</a:t>
                      </a:r>
                      <a:endParaRPr kumimoji="0" lang="cs-CZ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erase</a:t>
                      </a:r>
                      <a:endParaRPr kumimoji="0" lang="cs-CZ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push</a:t>
                      </a:r>
                      <a:r>
                        <a:rPr kumimoji="0" lang="en-US" sz="1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_</a:t>
                      </a:r>
                      <a:r>
                        <a:rPr kumimoji="0" lang="en-US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back</a:t>
                      </a:r>
                      <a:endParaRPr kumimoji="0" lang="cs-CZ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pop</a:t>
                      </a:r>
                      <a:r>
                        <a:rPr kumimoji="0" lang="cs-CZ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_</a:t>
                      </a: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back</a:t>
                      </a:r>
                      <a:endParaRPr kumimoji="0" lang="cs-CZ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begin</a:t>
                      </a:r>
                      <a:r>
                        <a:rPr kumimoji="0" lang="cs-CZ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()</a:t>
                      </a: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 </a:t>
                      </a:r>
                      <a:r>
                        <a:rPr kumimoji="0" lang="cs-CZ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+</a:t>
                      </a: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 </a:t>
                      </a:r>
                      <a:r>
                        <a:rPr kumimoji="0" lang="cs-CZ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i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operator[]</a:t>
                      </a:r>
                      <a:r>
                        <a:rPr kumimoji="0" lang="cs-CZ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,</a:t>
                      </a: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 </a:t>
                      </a:r>
                      <a:r>
                        <a:rPr kumimoji="0" lang="cs-CZ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at</a:t>
                      </a: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(</a:t>
                      </a:r>
                      <a:r>
                        <a:rPr kumimoji="0" lang="cs-CZ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i</a:t>
                      </a: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)</a:t>
                      </a:r>
                      <a:endParaRPr kumimoji="0" lang="cs-CZ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477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array</a:t>
                      </a:r>
                      <a:endParaRPr kumimoji="0" lang="cs-CZ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O(1)</a:t>
                      </a:r>
                      <a:endParaRPr kumimoji="0" lang="cs-CZ" sz="1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0748768"/>
                  </a:ext>
                </a:extLst>
              </a:tr>
              <a:tr h="33358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vector</a:t>
                      </a:r>
                      <a:endParaRPr kumimoji="0" lang="cs-CZ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charset="0"/>
                        </a:rPr>
                        <a:t>O(n) 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Amortised</a:t>
                      </a:r>
                      <a:r>
                        <a:rPr kumimoji="0" lang="en-US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 O(1) </a:t>
                      </a:r>
                      <a:r>
                        <a:rPr kumimoji="0" lang="en-US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(*)</a:t>
                      </a:r>
                      <a:endParaRPr kumimoji="0" lang="cs-CZ" sz="1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9933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O(1)</a:t>
                      </a:r>
                      <a:endParaRPr kumimoji="0" lang="cs-CZ" sz="1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0456913"/>
                  </a:ext>
                </a:extLst>
              </a:tr>
              <a:tr h="29439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deque</a:t>
                      </a: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endParaRPr kumimoji="0" lang="cs-CZ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O(1)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charset="0"/>
                        </a:rPr>
                        <a:t>O(n)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FF9933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O(1)</a:t>
                      </a:r>
                      <a:endParaRPr kumimoji="0" lang="cs-CZ" sz="1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O(1)</a:t>
                      </a:r>
                      <a:endParaRPr kumimoji="0" lang="cs-CZ" sz="1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5251775"/>
                  </a:ext>
                </a:extLst>
              </a:tr>
              <a:tr h="37650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forward_list</a:t>
                      </a: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endParaRPr kumimoji="0" lang="cs-CZ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O(1)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O(1) </a:t>
                      </a:r>
                      <a:r>
                        <a:rPr kumimoji="0" lang="en-US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(!)</a:t>
                      </a:r>
                      <a:endParaRPr kumimoji="0" lang="cs-CZ" sz="1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5536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list</a:t>
                      </a: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endParaRPr kumimoji="0" lang="cs-CZ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O(1)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O(1)</a:t>
                      </a:r>
                      <a:endParaRPr kumimoji="0" lang="cs-CZ" sz="1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O(1)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 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7259567"/>
                  </a:ext>
                </a:extLst>
              </a:tr>
              <a:tr h="67784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sorted associative</a:t>
                      </a:r>
                      <a:endParaRPr kumimoji="0" lang="cs-CZ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(by key k)</a:t>
                      </a:r>
                      <a:b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</a:b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O(log n) 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FF9933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FF9933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(by key k)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/>
                          <a:latin typeface="Arial" charset="0"/>
                        </a:rPr>
                        <a:t>O(log n) 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FF9933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9106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unsorted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associative</a:t>
                      </a:r>
                      <a:endParaRPr kumimoji="0" lang="cs-CZ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Average O(1)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FF9933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Average O(1)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FF9933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7" name="Rounded Rectangular Callout 3">
            <a:extLst>
              <a:ext uri="{FF2B5EF4-FFF2-40B4-BE49-F238E27FC236}">
                <a16:creationId xmlns:a16="http://schemas.microsoft.com/office/drawing/2014/main" id="{13D53D8A-969F-0C0F-9B95-697B7996C168}"/>
              </a:ext>
            </a:extLst>
          </p:cNvPr>
          <p:cNvSpPr/>
          <p:nvPr/>
        </p:nvSpPr>
        <p:spPr>
          <a:xfrm>
            <a:off x="7366368" y="5545796"/>
            <a:ext cx="2534513" cy="656253"/>
          </a:xfrm>
          <a:prstGeom prst="wedgeRoundRectCallout">
            <a:avLst>
              <a:gd name="adj1" fmla="val -45632"/>
              <a:gd name="adj2" fmla="val -491391"/>
              <a:gd name="adj3" fmla="val 16667"/>
            </a:avLst>
          </a:prstGeom>
          <a:solidFill>
            <a:schemeClr val="accent6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 the capacity is to be exceeded, all elements are relocated! O(n)</a:t>
            </a:r>
            <a:endParaRPr lang="cs-CZ" sz="1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F9EF22DE-E75F-72C1-1B09-B43CC36C9D20}"/>
              </a:ext>
            </a:extLst>
          </p:cNvPr>
          <p:cNvSpPr/>
          <p:nvPr/>
        </p:nvSpPr>
        <p:spPr>
          <a:xfrm>
            <a:off x="9753378" y="5976721"/>
            <a:ext cx="2378208" cy="856395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SzPct val="100000"/>
              <a:buFont typeface="Arial" pitchFamily="34"/>
            </a:pPr>
            <a:r>
              <a:rPr lang="en-US" sz="1600" dirty="0">
                <a:latin typeface="Arial" pitchFamily="34"/>
                <a:cs typeface="Arial" pitchFamily="34"/>
              </a:rPr>
              <a:t>Worst-case scenario if not state otherwise!</a:t>
            </a:r>
            <a:endParaRPr lang="en-US" sz="1400" dirty="0">
              <a:latin typeface="Arial" pitchFamily="34"/>
              <a:cs typeface="Arial" pitchFamily="34"/>
            </a:endParaRPr>
          </a:p>
        </p:txBody>
      </p:sp>
      <p:sp>
        <p:nvSpPr>
          <p:cNvPr id="10" name="Rounded Rectangular Callout 3">
            <a:extLst>
              <a:ext uri="{FF2B5EF4-FFF2-40B4-BE49-F238E27FC236}">
                <a16:creationId xmlns:a16="http://schemas.microsoft.com/office/drawing/2014/main" id="{3797CB65-FC49-7E9C-AF3D-2F771776F255}"/>
              </a:ext>
            </a:extLst>
          </p:cNvPr>
          <p:cNvSpPr/>
          <p:nvPr/>
        </p:nvSpPr>
        <p:spPr>
          <a:xfrm>
            <a:off x="10468948" y="2968093"/>
            <a:ext cx="1723048" cy="656253"/>
          </a:xfrm>
          <a:prstGeom prst="wedgeRoundRectCallout">
            <a:avLst>
              <a:gd name="adj1" fmla="val -73091"/>
              <a:gd name="adj2" fmla="val -60585"/>
              <a:gd name="adj3" fmla="val 16667"/>
            </a:avLst>
          </a:prstGeom>
          <a:solidFill>
            <a:schemeClr val="accent6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Does not relocate elements once placed in.</a:t>
            </a:r>
            <a:endParaRPr lang="cs-CZ" sz="1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Rounded Rectangular Callout 3">
            <a:extLst>
              <a:ext uri="{FF2B5EF4-FFF2-40B4-BE49-F238E27FC236}">
                <a16:creationId xmlns:a16="http://schemas.microsoft.com/office/drawing/2014/main" id="{7523AA3D-EF8E-DEAE-39F9-3AD99F5FFA3B}"/>
              </a:ext>
            </a:extLst>
          </p:cNvPr>
          <p:cNvSpPr/>
          <p:nvPr/>
        </p:nvSpPr>
        <p:spPr>
          <a:xfrm>
            <a:off x="5712041" y="4518889"/>
            <a:ext cx="1944376" cy="549083"/>
          </a:xfrm>
          <a:prstGeom prst="wedgeRoundRectCallout">
            <a:avLst>
              <a:gd name="adj1" fmla="val -79090"/>
              <a:gd name="adj2" fmla="val -262156"/>
              <a:gd name="adj3" fmla="val 16667"/>
            </a:avLst>
          </a:prstGeom>
          <a:solidFill>
            <a:schemeClr val="accent2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Only </a:t>
            </a:r>
            <a:r>
              <a:rPr lang="en-US" sz="1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insert_after</a:t>
            </a:r>
            <a:r>
              <a:rPr lang="en-US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/ </a:t>
            </a:r>
            <a:r>
              <a:rPr lang="en-US" sz="1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erase_after</a:t>
            </a:r>
            <a:endParaRPr lang="cs-CZ" sz="1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Graphic 11" descr="Play with solid fill">
            <a:extLst>
              <a:ext uri="{FF2B5EF4-FFF2-40B4-BE49-F238E27FC236}">
                <a16:creationId xmlns:a16="http://schemas.microsoft.com/office/drawing/2014/main" id="{F29C3C1E-635D-2BF1-A316-9B024017B56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690386" y="73390"/>
            <a:ext cx="501610" cy="501610"/>
          </a:xfrm>
          <a:prstGeom prst="rect">
            <a:avLst/>
          </a:prstGeom>
        </p:spPr>
      </p:pic>
      <p:pic>
        <p:nvPicPr>
          <p:cNvPr id="13" name="Graphic 12" descr="Play with solid fill">
            <a:extLst>
              <a:ext uri="{FF2B5EF4-FFF2-40B4-BE49-F238E27FC236}">
                <a16:creationId xmlns:a16="http://schemas.microsoft.com/office/drawing/2014/main" id="{504FC044-10A8-250B-8725-4A9ACC237EC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1690386" y="73390"/>
            <a:ext cx="501610" cy="5016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21935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0" grpId="0" animBg="1"/>
      <p:bldP spid="11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57CF23-D60F-79B4-CD2F-4A1F85430A84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/>
              <a:t>Inserting elements – save some time</a:t>
            </a:r>
            <a:endParaRPr lang="en-GB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B9BBE3B-D452-8764-E45B-4A9CFF09A340}"/>
              </a:ext>
            </a:extLst>
          </p:cNvPr>
          <p:cNvSpPr txBox="1"/>
          <p:nvPr/>
        </p:nvSpPr>
        <p:spPr>
          <a:xfrm>
            <a:off x="0" y="6600303"/>
            <a:ext cx="27432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200" b="0" i="0" u="none" strike="noStrike" kern="1200" cap="none" spc="0" baseline="0">
                <a:solidFill>
                  <a:srgbClr val="FFFFFF"/>
                </a:solidFill>
                <a:uFillTx/>
                <a:latin typeface="Roboto Light" pitchFamily="2"/>
                <a:ea typeface="Roboto Light" pitchFamily="2"/>
              </a:rPr>
              <a:t>2023/2024</a:t>
            </a:r>
            <a:endParaRPr lang="cs-CZ" sz="1200" b="0" i="0" u="none" strike="noStrike" kern="1200" cap="none" spc="0" baseline="0">
              <a:solidFill>
                <a:srgbClr val="FFFFFF"/>
              </a:solidFill>
              <a:uFillTx/>
              <a:latin typeface="Roboto Light" pitchFamily="2"/>
              <a:ea typeface="Roboto Light" pitchFamily="2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F7417D6-4E78-2217-1A24-3441517B8D90}"/>
              </a:ext>
            </a:extLst>
          </p:cNvPr>
          <p:cNvSpPr txBox="1"/>
          <p:nvPr/>
        </p:nvSpPr>
        <p:spPr>
          <a:xfrm>
            <a:off x="4038603" y="6608615"/>
            <a:ext cx="41148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200" b="0" i="0" u="none" strike="noStrike" kern="1200" cap="none" spc="0" baseline="0">
                <a:solidFill>
                  <a:srgbClr val="FFFFFF"/>
                </a:solidFill>
                <a:uFillTx/>
                <a:latin typeface="Roboto Black" pitchFamily="2"/>
                <a:ea typeface="Roboto Black" pitchFamily="2"/>
              </a:rPr>
              <a:t>Programming in C++ (labs)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C43FFA4-C9E3-1161-B6D2-8FC4FF253269}"/>
              </a:ext>
            </a:extLst>
          </p:cNvPr>
          <p:cNvSpPr txBox="1"/>
          <p:nvPr/>
        </p:nvSpPr>
        <p:spPr>
          <a:xfrm>
            <a:off x="9450186" y="6600303"/>
            <a:ext cx="27432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2D44595C-A5AE-4A36-96CD-9BF54B69ADB4}" type="slidenum">
              <a:rPr lang="en-GB" sz="1200" b="0" i="0" u="none" strike="noStrike" kern="1200" cap="none" spc="0" baseline="0">
                <a:solidFill>
                  <a:srgbClr val="FFFFFF"/>
                </a:solidFill>
                <a:uFillTx/>
                <a:latin typeface="Roboto Light" pitchFamily="2"/>
                <a:ea typeface="Roboto Light" pitchFamily="2"/>
              </a:rPr>
              <a:t>24</a:t>
            </a:fld>
            <a:endParaRPr lang="en-GB" sz="1200" b="0" i="0" u="none" strike="noStrike" kern="1200" cap="none" spc="0" baseline="0">
              <a:solidFill>
                <a:srgbClr val="FFFFFF"/>
              </a:solidFill>
              <a:uFillTx/>
              <a:latin typeface="Roboto Light" pitchFamily="2"/>
              <a:ea typeface="Roboto Light" pitchFamily="2"/>
            </a:endParaRPr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BE917AEC-4086-5AE3-75B1-1F7DFCBD75E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3361312"/>
              </p:ext>
            </p:extLst>
          </p:nvPr>
        </p:nvGraphicFramePr>
        <p:xfrm>
          <a:off x="642149" y="3018152"/>
          <a:ext cx="8996374" cy="2407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506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420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6522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3845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push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emplace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what is called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>
                          <a:latin typeface="Consolas" panose="020B0609020204030204" pitchFamily="49" charset="0"/>
                        </a:rPr>
                        <a:t>v.push_back</a:t>
                      </a:r>
                      <a:r>
                        <a:rPr lang="en-US" sz="1400" dirty="0">
                          <a:latin typeface="Consolas" panose="020B0609020204030204" pitchFamily="49" charset="0"/>
                        </a:rPr>
                        <a:t>( m)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>
                          <a:latin typeface="Consolas" panose="020B0609020204030204" pitchFamily="49" charset="0"/>
                        </a:rPr>
                        <a:t>v.emplace_back</a:t>
                      </a:r>
                      <a:r>
                        <a:rPr lang="en-US" sz="1400" dirty="0">
                          <a:latin typeface="Consolas" panose="020B0609020204030204" pitchFamily="49" charset="0"/>
                        </a:rPr>
                        <a:t>( m)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>
                          <a:latin typeface="Consolas" panose="020B0609020204030204" pitchFamily="49" charset="0"/>
                        </a:rPr>
                        <a:t>ctor</a:t>
                      </a:r>
                      <a:r>
                        <a:rPr lang="en-US" sz="1400" dirty="0">
                          <a:latin typeface="Consolas" panose="020B0609020204030204" pitchFamily="49" charset="0"/>
                        </a:rPr>
                        <a:t>, </a:t>
                      </a:r>
                      <a:r>
                        <a:rPr lang="en-US" sz="1400" dirty="0" err="1">
                          <a:solidFill>
                            <a:srgbClr val="FF0000"/>
                          </a:solidFill>
                          <a:latin typeface="Consolas" panose="020B0609020204030204" pitchFamily="49" charset="0"/>
                        </a:rPr>
                        <a:t>copy_ctor</a:t>
                      </a:r>
                      <a:r>
                        <a:rPr lang="en-US" sz="1400" dirty="0">
                          <a:solidFill>
                            <a:srgbClr val="FF0000"/>
                          </a:solidFill>
                          <a:latin typeface="Consolas" panose="020B0609020204030204" pitchFamily="49" charset="0"/>
                        </a:rPr>
                        <a:t>, </a:t>
                      </a:r>
                      <a:r>
                        <a:rPr lang="en-US" sz="1400" dirty="0" err="1">
                          <a:latin typeface="Consolas" panose="020B0609020204030204" pitchFamily="49" charset="0"/>
                        </a:rPr>
                        <a:t>dctor</a:t>
                      </a:r>
                      <a:endParaRPr lang="en-US" sz="1400" dirty="0">
                        <a:solidFill>
                          <a:srgbClr val="FF0000"/>
                        </a:solidFill>
                        <a:latin typeface="Consolas" panose="020B0609020204030204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 dirty="0">
                          <a:solidFill>
                            <a:srgbClr val="FF0000"/>
                          </a:solidFill>
                          <a:sym typeface="Wingdings" panose="05000000000000000000" pitchFamily="2" charset="2"/>
                        </a:rPr>
                        <a:t></a:t>
                      </a:r>
                      <a:endParaRPr lang="en-US" sz="36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err="1">
                          <a:latin typeface="Consolas" panose="020B0609020204030204" pitchFamily="49" charset="0"/>
                        </a:rPr>
                        <a:t>v.push_back</a:t>
                      </a:r>
                      <a:r>
                        <a:rPr lang="en-US" sz="1400" dirty="0">
                          <a:latin typeface="Consolas" panose="020B0609020204030204" pitchFamily="49" charset="0"/>
                        </a:rPr>
                        <a:t>( </a:t>
                      </a:r>
                      <a:r>
                        <a:rPr lang="cs-CZ" sz="1400" dirty="0">
                          <a:latin typeface="Consolas" panose="020B0609020204030204" pitchFamily="49" charset="0"/>
                        </a:rPr>
                        <a:t>move</a:t>
                      </a:r>
                      <a:r>
                        <a:rPr lang="en-US" sz="1400" dirty="0">
                          <a:latin typeface="Consolas" panose="020B0609020204030204" pitchFamily="49" charset="0"/>
                        </a:rPr>
                        <a:t>(</a:t>
                      </a:r>
                      <a:r>
                        <a:rPr lang="cs-CZ" sz="1400" dirty="0">
                          <a:latin typeface="Consolas" panose="020B0609020204030204" pitchFamily="49" charset="0"/>
                        </a:rPr>
                        <a:t> m</a:t>
                      </a:r>
                      <a:r>
                        <a:rPr lang="en-US" sz="1400" dirty="0">
                          <a:latin typeface="Consolas" panose="020B0609020204030204" pitchFamily="49" charset="0"/>
                        </a:rPr>
                        <a:t>)) </a:t>
                      </a:r>
                      <a:r>
                        <a:rPr lang="en-US" sz="1400" dirty="0" err="1">
                          <a:latin typeface="Consolas" panose="020B0609020204030204" pitchFamily="49" charset="0"/>
                        </a:rPr>
                        <a:t>v.push_back</a:t>
                      </a:r>
                      <a:r>
                        <a:rPr lang="en-US" sz="1400" dirty="0">
                          <a:latin typeface="Consolas" panose="020B0609020204030204" pitchFamily="49" charset="0"/>
                        </a:rPr>
                        <a:t>( </a:t>
                      </a:r>
                      <a:r>
                        <a:rPr lang="en-US" sz="1400" dirty="0" err="1">
                          <a:latin typeface="Consolas" panose="020B0609020204030204" pitchFamily="49" charset="0"/>
                        </a:rPr>
                        <a:t>MyClass</a:t>
                      </a:r>
                      <a:r>
                        <a:rPr lang="en-US" sz="1400" dirty="0">
                          <a:latin typeface="Consolas" panose="020B0609020204030204" pitchFamily="49" charset="0"/>
                        </a:rPr>
                        <a:t>{</a:t>
                      </a:r>
                      <a:r>
                        <a:rPr lang="en-US" sz="1400" dirty="0" err="1">
                          <a:latin typeface="Consolas" panose="020B0609020204030204" pitchFamily="49" charset="0"/>
                        </a:rPr>
                        <a:t>x,y</a:t>
                      </a:r>
                      <a:r>
                        <a:rPr lang="en-US" sz="1400" dirty="0">
                          <a:latin typeface="Consolas" panose="020B0609020204030204" pitchFamily="49" charset="0"/>
                        </a:rPr>
                        <a:t>})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err="1">
                          <a:latin typeface="Consolas" panose="020B0609020204030204" pitchFamily="49" charset="0"/>
                        </a:rPr>
                        <a:t>v.emplace_back</a:t>
                      </a:r>
                      <a:r>
                        <a:rPr lang="en-US" sz="1400" dirty="0">
                          <a:latin typeface="Consolas" panose="020B0609020204030204" pitchFamily="49" charset="0"/>
                        </a:rPr>
                        <a:t>( move( m))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err="1">
                          <a:latin typeface="Consolas" panose="020B0609020204030204" pitchFamily="49" charset="0"/>
                        </a:rPr>
                        <a:t>v.emplace_back</a:t>
                      </a:r>
                      <a:r>
                        <a:rPr lang="en-US" sz="1400" dirty="0">
                          <a:latin typeface="Consolas" panose="020B0609020204030204" pitchFamily="49" charset="0"/>
                        </a:rPr>
                        <a:t>( </a:t>
                      </a:r>
                      <a:r>
                        <a:rPr lang="en-US" sz="1400" dirty="0" err="1">
                          <a:latin typeface="Consolas" panose="020B0609020204030204" pitchFamily="49" charset="0"/>
                        </a:rPr>
                        <a:t>MyClass</a:t>
                      </a:r>
                      <a:r>
                        <a:rPr lang="en-US" sz="1400" dirty="0">
                          <a:latin typeface="Consolas" panose="020B0609020204030204" pitchFamily="49" charset="0"/>
                        </a:rPr>
                        <a:t>{</a:t>
                      </a:r>
                      <a:r>
                        <a:rPr lang="en-US" sz="1400" dirty="0" err="1">
                          <a:latin typeface="Consolas" panose="020B0609020204030204" pitchFamily="49" charset="0"/>
                        </a:rPr>
                        <a:t>x,y</a:t>
                      </a:r>
                      <a:r>
                        <a:rPr lang="en-US" sz="1400" dirty="0">
                          <a:latin typeface="Consolas" panose="020B0609020204030204" pitchFamily="49" charset="0"/>
                        </a:rPr>
                        <a:t>})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>
                          <a:latin typeface="Consolas" panose="020B0609020204030204" pitchFamily="49" charset="0"/>
                        </a:rPr>
                        <a:t>ctor</a:t>
                      </a:r>
                      <a:r>
                        <a:rPr lang="en-US" sz="1400" dirty="0">
                          <a:latin typeface="Consolas" panose="020B0609020204030204" pitchFamily="49" charset="0"/>
                        </a:rPr>
                        <a:t>,</a:t>
                      </a:r>
                      <a:r>
                        <a:rPr lang="en-US" sz="1400" baseline="0" dirty="0">
                          <a:latin typeface="Consolas" panose="020B0609020204030204" pitchFamily="49" charset="0"/>
                        </a:rPr>
                        <a:t> </a:t>
                      </a:r>
                      <a:r>
                        <a:rPr lang="en-US" sz="1400" baseline="0" dirty="0" err="1">
                          <a:solidFill>
                            <a:schemeClr val="accent2"/>
                          </a:solidFill>
                          <a:latin typeface="Consolas" panose="020B0609020204030204" pitchFamily="49" charset="0"/>
                        </a:rPr>
                        <a:t>move_ctor</a:t>
                      </a:r>
                      <a:r>
                        <a:rPr lang="en-US" sz="1400" baseline="0" dirty="0">
                          <a:latin typeface="Consolas" panose="020B0609020204030204" pitchFamily="49" charset="0"/>
                        </a:rPr>
                        <a:t>, </a:t>
                      </a:r>
                      <a:r>
                        <a:rPr lang="en-US" sz="1400" baseline="0" dirty="0" err="1">
                          <a:latin typeface="Consolas" panose="020B0609020204030204" pitchFamily="49" charset="0"/>
                        </a:rPr>
                        <a:t>dtor</a:t>
                      </a:r>
                      <a:endParaRPr lang="en-US" sz="1400" dirty="0">
                        <a:latin typeface="Consolas" panose="020B0609020204030204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>
                          <a:solidFill>
                            <a:srgbClr val="FFC000"/>
                          </a:solidFill>
                          <a:sym typeface="Wingdings" panose="05000000000000000000" pitchFamily="2" charset="2"/>
                        </a:rPr>
                        <a:t></a:t>
                      </a:r>
                      <a:endParaRPr lang="en-US" sz="4000" b="1" dirty="0">
                        <a:solidFill>
                          <a:srgbClr val="FFC000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endParaRPr lang="en-US" sz="1400">
                        <a:latin typeface="Consolas" panose="020B0609020204030204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err="1">
                          <a:latin typeface="Consolas" panose="020B0609020204030204" pitchFamily="49" charset="0"/>
                        </a:rPr>
                        <a:t>v.emplace_back</a:t>
                      </a:r>
                      <a:r>
                        <a:rPr lang="en-US" sz="1400" dirty="0">
                          <a:latin typeface="Consolas" panose="020B0609020204030204" pitchFamily="49" charset="0"/>
                        </a:rPr>
                        <a:t>(</a:t>
                      </a:r>
                      <a:r>
                        <a:rPr lang="cs-CZ" sz="1400" dirty="0">
                          <a:latin typeface="Consolas" panose="020B0609020204030204" pitchFamily="49" charset="0"/>
                        </a:rPr>
                        <a:t> </a:t>
                      </a:r>
                      <a:r>
                        <a:rPr lang="en-US" sz="1400" dirty="0" err="1">
                          <a:latin typeface="Consolas" panose="020B0609020204030204" pitchFamily="49" charset="0"/>
                        </a:rPr>
                        <a:t>x,y</a:t>
                      </a:r>
                      <a:r>
                        <a:rPr lang="en-US" sz="1400" dirty="0">
                          <a:latin typeface="Consolas" panose="020B0609020204030204" pitchFamily="49" charset="0"/>
                        </a:rPr>
                        <a:t>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>
                          <a:latin typeface="Consolas" panose="020B0609020204030204" pitchFamily="49" charset="0"/>
                        </a:rPr>
                        <a:t>ctor</a:t>
                      </a:r>
                      <a:endParaRPr lang="en-US" sz="1400" dirty="0">
                        <a:latin typeface="Consolas" panose="020B0609020204030204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>
                          <a:solidFill>
                            <a:srgbClr val="008000"/>
                          </a:solidFill>
                          <a:sym typeface="Wingdings" panose="05000000000000000000" pitchFamily="2" charset="2"/>
                        </a:rPr>
                        <a:t></a:t>
                      </a:r>
                      <a:endParaRPr lang="en-US" sz="4000" b="1" dirty="0">
                        <a:solidFill>
                          <a:srgbClr val="008000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9" name="Text Placeholder 7">
            <a:extLst>
              <a:ext uri="{FF2B5EF4-FFF2-40B4-BE49-F238E27FC236}">
                <a16:creationId xmlns:a16="http://schemas.microsoft.com/office/drawing/2014/main" id="{92BEEA28-3444-2CC7-2656-2B7FB3B66E01}"/>
              </a:ext>
            </a:extLst>
          </p:cNvPr>
          <p:cNvSpPr txBox="1">
            <a:spLocks/>
          </p:cNvSpPr>
          <p:nvPr/>
        </p:nvSpPr>
        <p:spPr>
          <a:xfrm>
            <a:off x="6598919" y="5648177"/>
            <a:ext cx="1742647" cy="649985"/>
          </a:xfrm>
          <a:prstGeom prst="wedgeRoundRectCallout">
            <a:avLst>
              <a:gd name="adj1" fmla="val -10662"/>
              <a:gd name="adj2" fmla="val -47287"/>
              <a:gd name="adj3" fmla="val 16667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ctr">
              <a:buSzPct val="100000"/>
              <a:buFont typeface="Arial" pitchFamily="34"/>
              <a:defRPr sz="1600">
                <a:latin typeface="Arial" pitchFamily="34"/>
                <a:cs typeface="Arial" pitchFamily="34"/>
              </a:defRPr>
            </a:lvl1pPr>
          </a:lstStyle>
          <a:p>
            <a:r>
              <a:rPr lang="en-US" dirty="0"/>
              <a:t>If possible, use the last </a:t>
            </a:r>
            <a:r>
              <a:rPr lang="en-US"/>
              <a:t>option!</a:t>
            </a:r>
            <a:endParaRPr lang="cs-CZ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86421A34-0A76-6E28-40BE-6BB1AC51B9D4}"/>
              </a:ext>
            </a:extLst>
          </p:cNvPr>
          <p:cNvSpPr txBox="1"/>
          <p:nvPr/>
        </p:nvSpPr>
        <p:spPr>
          <a:xfrm>
            <a:off x="389877" y="891817"/>
            <a:ext cx="5495730" cy="1815882"/>
          </a:xfrm>
          <a:prstGeom prst="rect">
            <a:avLst/>
          </a:prstGeom>
          <a:solidFill>
            <a:srgbClr val="000000"/>
          </a:solidFill>
          <a:ln w="9528" cap="flat">
            <a:solidFill>
              <a:srgbClr val="000000"/>
            </a:solidFill>
            <a:prstDash val="solid"/>
            <a:miter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r>
              <a:rPr lang="cs-CZ" sz="1400" b="0" dirty="0" err="1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class</a:t>
            </a:r>
            <a:r>
              <a:rPr lang="cs-CZ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cs-CZ" sz="1400" b="0" dirty="0" err="1">
                <a:solidFill>
                  <a:srgbClr val="4EC9B0"/>
                </a:solidFill>
                <a:effectLst/>
                <a:latin typeface="Consolas" panose="020B0609020204030204" pitchFamily="49" charset="0"/>
              </a:rPr>
              <a:t>MyClass</a:t>
            </a:r>
            <a:r>
              <a:rPr lang="cs-CZ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{</a:t>
            </a:r>
          </a:p>
          <a:p>
            <a:r>
              <a:rPr lang="cs-CZ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  </a:t>
            </a:r>
            <a:r>
              <a:rPr lang="cs-CZ" sz="1400" b="0" dirty="0" err="1">
                <a:solidFill>
                  <a:srgbClr val="DCDCAA"/>
                </a:solidFill>
                <a:effectLst/>
                <a:latin typeface="Consolas" panose="020B0609020204030204" pitchFamily="49" charset="0"/>
              </a:rPr>
              <a:t>MyClass</a:t>
            </a:r>
            <a:r>
              <a:rPr lang="cs-CZ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( </a:t>
            </a:r>
            <a:r>
              <a:rPr lang="cs-CZ" sz="1400" b="0" dirty="0">
                <a:solidFill>
                  <a:srgbClr val="4EC9B0"/>
                </a:solidFill>
                <a:effectLst/>
                <a:latin typeface="Consolas" panose="020B0609020204030204" pitchFamily="49" charset="0"/>
              </a:rPr>
              <a:t>X</a:t>
            </a:r>
            <a:r>
              <a:rPr lang="cs-CZ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cs-CZ" sz="1400" b="0" dirty="0" err="1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x</a:t>
            </a:r>
            <a:r>
              <a:rPr lang="cs-CZ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cs-CZ" sz="1400" b="0" dirty="0">
                <a:solidFill>
                  <a:srgbClr val="4EC9B0"/>
                </a:solidFill>
                <a:effectLst/>
                <a:latin typeface="Consolas" panose="020B0609020204030204" pitchFamily="49" charset="0"/>
              </a:rPr>
              <a:t>Y</a:t>
            </a:r>
            <a:r>
              <a:rPr lang="cs-CZ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cs-CZ" sz="1400" b="0" dirty="0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y</a:t>
            </a:r>
            <a:r>
              <a:rPr lang="cs-CZ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);</a:t>
            </a:r>
          </a:p>
          <a:p>
            <a:r>
              <a:rPr lang="cs-CZ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  </a:t>
            </a:r>
            <a:r>
              <a:rPr lang="cs-CZ" sz="1400" b="0" dirty="0" err="1">
                <a:solidFill>
                  <a:srgbClr val="DCDCAA"/>
                </a:solidFill>
                <a:effectLst/>
                <a:latin typeface="Consolas" panose="020B0609020204030204" pitchFamily="49" charset="0"/>
              </a:rPr>
              <a:t>MyClass</a:t>
            </a:r>
            <a:r>
              <a:rPr lang="cs-CZ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cs-CZ" sz="1400" b="0" dirty="0" err="1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const</a:t>
            </a:r>
            <a:r>
              <a:rPr lang="cs-CZ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 </a:t>
            </a:r>
            <a:r>
              <a:rPr lang="cs-CZ" sz="1400" b="0" dirty="0" err="1">
                <a:solidFill>
                  <a:srgbClr val="4EC9B0"/>
                </a:solidFill>
                <a:effectLst/>
                <a:latin typeface="Consolas" panose="020B0609020204030204" pitchFamily="49" charset="0"/>
              </a:rPr>
              <a:t>MyClass</a:t>
            </a:r>
            <a:r>
              <a:rPr lang="cs-CZ" sz="1400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&amp;</a:t>
            </a:r>
            <a:r>
              <a:rPr lang="cs-CZ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cs-CZ" sz="1400" b="0" dirty="0" err="1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other</a:t>
            </a:r>
            <a:r>
              <a:rPr lang="cs-CZ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);</a:t>
            </a:r>
          </a:p>
          <a:p>
            <a:r>
              <a:rPr lang="cs-CZ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  </a:t>
            </a:r>
            <a:r>
              <a:rPr lang="cs-CZ" sz="1400" b="0" dirty="0" err="1">
                <a:solidFill>
                  <a:srgbClr val="DCDCAA"/>
                </a:solidFill>
                <a:effectLst/>
                <a:latin typeface="Consolas" panose="020B0609020204030204" pitchFamily="49" charset="0"/>
              </a:rPr>
              <a:t>MyClass</a:t>
            </a:r>
            <a:r>
              <a:rPr lang="cs-CZ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cs-CZ" sz="1400" b="0" dirty="0" err="1">
                <a:solidFill>
                  <a:srgbClr val="4EC9B0"/>
                </a:solidFill>
                <a:effectLst/>
                <a:latin typeface="Consolas" panose="020B0609020204030204" pitchFamily="49" charset="0"/>
              </a:rPr>
              <a:t>MyClass</a:t>
            </a:r>
            <a:r>
              <a:rPr lang="cs-CZ" sz="1400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&amp;&amp;</a:t>
            </a:r>
            <a:r>
              <a:rPr lang="cs-CZ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cs-CZ" sz="1400" b="0" dirty="0" err="1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other</a:t>
            </a:r>
            <a:r>
              <a:rPr lang="cs-CZ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) </a:t>
            </a:r>
            <a:r>
              <a:rPr lang="cs-CZ" sz="1400" b="0" dirty="0" err="1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noexcept</a:t>
            </a:r>
            <a:r>
              <a:rPr lang="cs-CZ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;</a:t>
            </a:r>
          </a:p>
          <a:p>
            <a:r>
              <a:rPr lang="cs-CZ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  </a:t>
            </a:r>
            <a:r>
              <a:rPr lang="cs-CZ" sz="1400" b="0" dirty="0" err="1">
                <a:solidFill>
                  <a:srgbClr val="4EC9B0"/>
                </a:solidFill>
                <a:effectLst/>
                <a:latin typeface="Consolas" panose="020B0609020204030204" pitchFamily="49" charset="0"/>
              </a:rPr>
              <a:t>MyClass</a:t>
            </a:r>
            <a:r>
              <a:rPr lang="cs-CZ" sz="1400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&amp;</a:t>
            </a:r>
            <a:r>
              <a:rPr lang="cs-CZ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cs-CZ" sz="1400" b="0" dirty="0" err="1">
                <a:solidFill>
                  <a:srgbClr val="C586C0"/>
                </a:solidFill>
                <a:effectLst/>
                <a:latin typeface="Consolas" panose="020B0609020204030204" pitchFamily="49" charset="0"/>
              </a:rPr>
              <a:t>operator</a:t>
            </a:r>
            <a:r>
              <a:rPr lang="cs-CZ" sz="1400" b="0" dirty="0">
                <a:solidFill>
                  <a:srgbClr val="C586C0"/>
                </a:solidFill>
                <a:effectLst/>
                <a:latin typeface="Consolas" panose="020B0609020204030204" pitchFamily="49" charset="0"/>
              </a:rPr>
              <a:t>=</a:t>
            </a:r>
            <a:r>
              <a:rPr lang="cs-CZ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cs-CZ" sz="1400" b="0" dirty="0" err="1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const</a:t>
            </a:r>
            <a:r>
              <a:rPr lang="cs-CZ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cs-CZ" sz="1400" b="0" dirty="0" err="1">
                <a:solidFill>
                  <a:srgbClr val="4EC9B0"/>
                </a:solidFill>
                <a:effectLst/>
                <a:latin typeface="Consolas" panose="020B0609020204030204" pitchFamily="49" charset="0"/>
              </a:rPr>
              <a:t>MyClass</a:t>
            </a:r>
            <a:r>
              <a:rPr lang="cs-CZ" sz="1400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&amp;</a:t>
            </a:r>
            <a:r>
              <a:rPr lang="cs-CZ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cs-CZ" sz="1400" b="0" dirty="0" err="1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other</a:t>
            </a:r>
            <a:r>
              <a:rPr lang="cs-CZ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);</a:t>
            </a:r>
          </a:p>
          <a:p>
            <a:r>
              <a:rPr lang="cs-CZ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  </a:t>
            </a:r>
            <a:r>
              <a:rPr lang="cs-CZ" sz="1400" b="0" dirty="0" err="1">
                <a:solidFill>
                  <a:srgbClr val="4EC9B0"/>
                </a:solidFill>
                <a:effectLst/>
                <a:latin typeface="Consolas" panose="020B0609020204030204" pitchFamily="49" charset="0"/>
              </a:rPr>
              <a:t>MyClass</a:t>
            </a:r>
            <a:r>
              <a:rPr lang="cs-CZ" sz="1400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&amp;</a:t>
            </a:r>
            <a:r>
              <a:rPr lang="cs-CZ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cs-CZ" sz="1400" b="0" dirty="0" err="1">
                <a:solidFill>
                  <a:srgbClr val="C586C0"/>
                </a:solidFill>
                <a:effectLst/>
                <a:latin typeface="Consolas" panose="020B0609020204030204" pitchFamily="49" charset="0"/>
              </a:rPr>
              <a:t>operator</a:t>
            </a:r>
            <a:r>
              <a:rPr lang="cs-CZ" sz="1400" b="0" dirty="0">
                <a:solidFill>
                  <a:srgbClr val="C586C0"/>
                </a:solidFill>
                <a:effectLst/>
                <a:latin typeface="Consolas" panose="020B0609020204030204" pitchFamily="49" charset="0"/>
              </a:rPr>
              <a:t>=</a:t>
            </a:r>
            <a:r>
              <a:rPr lang="cs-CZ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cs-CZ" sz="1400" b="0" dirty="0" err="1">
                <a:solidFill>
                  <a:srgbClr val="4EC9B0"/>
                </a:solidFill>
                <a:effectLst/>
                <a:latin typeface="Consolas" panose="020B0609020204030204" pitchFamily="49" charset="0"/>
              </a:rPr>
              <a:t>MyClass</a:t>
            </a:r>
            <a:r>
              <a:rPr lang="cs-CZ" sz="1400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&amp;&amp;</a:t>
            </a:r>
            <a:r>
              <a:rPr lang="cs-CZ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cs-CZ" sz="1400" b="0" dirty="0" err="1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other</a:t>
            </a:r>
            <a:r>
              <a:rPr lang="cs-CZ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) </a:t>
            </a:r>
            <a:r>
              <a:rPr lang="cs-CZ" sz="1400" b="0" dirty="0" err="1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noexcept</a:t>
            </a:r>
            <a:r>
              <a:rPr lang="cs-CZ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;</a:t>
            </a:r>
          </a:p>
          <a:p>
            <a:r>
              <a:rPr lang="cs-CZ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  </a:t>
            </a:r>
            <a:r>
              <a:rPr lang="cs-CZ" sz="1400" b="0" dirty="0">
                <a:solidFill>
                  <a:srgbClr val="DCDCAA"/>
                </a:solidFill>
                <a:effectLst/>
                <a:latin typeface="Consolas" panose="020B0609020204030204" pitchFamily="49" charset="0"/>
              </a:rPr>
              <a:t>~</a:t>
            </a:r>
            <a:r>
              <a:rPr lang="cs-CZ" sz="1400" b="0" dirty="0" err="1">
                <a:solidFill>
                  <a:srgbClr val="DCDCAA"/>
                </a:solidFill>
                <a:effectLst/>
                <a:latin typeface="Consolas" panose="020B0609020204030204" pitchFamily="49" charset="0"/>
              </a:rPr>
              <a:t>MyClass</a:t>
            </a:r>
            <a:r>
              <a:rPr lang="cs-CZ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() </a:t>
            </a:r>
            <a:r>
              <a:rPr lang="cs-CZ" sz="1400" b="0" dirty="0" err="1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noexcept</a:t>
            </a:r>
            <a:r>
              <a:rPr lang="cs-CZ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;</a:t>
            </a:r>
          </a:p>
          <a:p>
            <a:r>
              <a:rPr lang="cs-CZ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};</a:t>
            </a:r>
          </a:p>
        </p:txBody>
      </p:sp>
      <p:sp>
        <p:nvSpPr>
          <p:cNvPr id="10" name="Rectangular Callout 8">
            <a:extLst>
              <a:ext uri="{FF2B5EF4-FFF2-40B4-BE49-F238E27FC236}">
                <a16:creationId xmlns:a16="http://schemas.microsoft.com/office/drawing/2014/main" id="{CC73D42A-5E41-F51D-C412-44865143F36E}"/>
              </a:ext>
            </a:extLst>
          </p:cNvPr>
          <p:cNvSpPr/>
          <p:nvPr/>
        </p:nvSpPr>
        <p:spPr>
          <a:xfrm>
            <a:off x="5428218" y="958844"/>
            <a:ext cx="1608707" cy="525047"/>
          </a:xfrm>
          <a:prstGeom prst="wedgeRectCallout">
            <a:avLst>
              <a:gd name="adj1" fmla="val -65818"/>
              <a:gd name="adj2" fmla="val 32377"/>
            </a:avLst>
          </a:prstGeom>
          <a:solidFill>
            <a:schemeClr val="accent6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Typical set of special members</a:t>
            </a:r>
          </a:p>
        </p:txBody>
      </p:sp>
    </p:spTree>
    <p:extLst>
      <p:ext uri="{BB962C8B-B14F-4D97-AF65-F5344CB8AC3E}">
        <p14:creationId xmlns:p14="http://schemas.microsoft.com/office/powerpoint/2010/main" val="319979844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57CF23-D60F-79B4-CD2F-4A1F85430A84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/>
              <a:t>Beware! capacity vs size | reserve vs resize</a:t>
            </a:r>
            <a:endParaRPr lang="en-GB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B9BBE3B-D452-8764-E45B-4A9CFF09A340}"/>
              </a:ext>
            </a:extLst>
          </p:cNvPr>
          <p:cNvSpPr txBox="1"/>
          <p:nvPr/>
        </p:nvSpPr>
        <p:spPr>
          <a:xfrm>
            <a:off x="0" y="6600303"/>
            <a:ext cx="27432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200" b="0" i="0" u="none" strike="noStrike" kern="1200" cap="none" spc="0" baseline="0">
                <a:solidFill>
                  <a:srgbClr val="FFFFFF"/>
                </a:solidFill>
                <a:uFillTx/>
                <a:latin typeface="Roboto Light" pitchFamily="2"/>
                <a:ea typeface="Roboto Light" pitchFamily="2"/>
              </a:rPr>
              <a:t>2023/2024</a:t>
            </a:r>
            <a:endParaRPr lang="cs-CZ" sz="1200" b="0" i="0" u="none" strike="noStrike" kern="1200" cap="none" spc="0" baseline="0">
              <a:solidFill>
                <a:srgbClr val="FFFFFF"/>
              </a:solidFill>
              <a:uFillTx/>
              <a:latin typeface="Roboto Light" pitchFamily="2"/>
              <a:ea typeface="Roboto Light" pitchFamily="2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F7417D6-4E78-2217-1A24-3441517B8D90}"/>
              </a:ext>
            </a:extLst>
          </p:cNvPr>
          <p:cNvSpPr txBox="1"/>
          <p:nvPr/>
        </p:nvSpPr>
        <p:spPr>
          <a:xfrm>
            <a:off x="4038603" y="6608615"/>
            <a:ext cx="41148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200" b="0" i="0" u="none" strike="noStrike" kern="1200" cap="none" spc="0" baseline="0">
                <a:solidFill>
                  <a:srgbClr val="FFFFFF"/>
                </a:solidFill>
                <a:uFillTx/>
                <a:latin typeface="Roboto Black" pitchFamily="2"/>
                <a:ea typeface="Roboto Black" pitchFamily="2"/>
              </a:rPr>
              <a:t>Programming in C++ (labs)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C43FFA4-C9E3-1161-B6D2-8FC4FF253269}"/>
              </a:ext>
            </a:extLst>
          </p:cNvPr>
          <p:cNvSpPr txBox="1"/>
          <p:nvPr/>
        </p:nvSpPr>
        <p:spPr>
          <a:xfrm>
            <a:off x="9450186" y="6600303"/>
            <a:ext cx="27432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2D44595C-A5AE-4A36-96CD-9BF54B69ADB4}" type="slidenum">
              <a:rPr lang="en-GB" sz="1200" b="0" i="0" u="none" strike="noStrike" kern="1200" cap="none" spc="0" baseline="0">
                <a:solidFill>
                  <a:srgbClr val="FFFFFF"/>
                </a:solidFill>
                <a:uFillTx/>
                <a:latin typeface="Roboto Light" pitchFamily="2"/>
                <a:ea typeface="Roboto Light" pitchFamily="2"/>
              </a:rPr>
              <a:t>25</a:t>
            </a:fld>
            <a:endParaRPr lang="en-GB" sz="1200" b="0" i="0" u="none" strike="noStrike" kern="1200" cap="none" spc="0" baseline="0">
              <a:solidFill>
                <a:srgbClr val="FFFFFF"/>
              </a:solidFill>
              <a:uFillTx/>
              <a:latin typeface="Roboto Light" pitchFamily="2"/>
              <a:ea typeface="Roboto Light" pitchFamily="2"/>
            </a:endParaRPr>
          </a:p>
        </p:txBody>
      </p:sp>
      <p:sp>
        <p:nvSpPr>
          <p:cNvPr id="13" name="Content Placeholder 1">
            <a:extLst>
              <a:ext uri="{FF2B5EF4-FFF2-40B4-BE49-F238E27FC236}">
                <a16:creationId xmlns:a16="http://schemas.microsoft.com/office/drawing/2014/main" id="{9BCBA9A7-AC61-3424-611D-4B7696F4059D}"/>
              </a:ext>
            </a:extLst>
          </p:cNvPr>
          <p:cNvSpPr txBox="1">
            <a:spLocks/>
          </p:cNvSpPr>
          <p:nvPr/>
        </p:nvSpPr>
        <p:spPr>
          <a:xfrm>
            <a:off x="271210" y="797681"/>
            <a:ext cx="11802602" cy="5645021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The size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preallocated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for elements -&gt; .capacity()</a:t>
            </a:r>
          </a:p>
          <a:p>
            <a:pPr lvl="1"/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If is filled, we need to reallocate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Current number of elements in the container -&gt; .size()</a:t>
            </a:r>
          </a:p>
          <a:p>
            <a:pPr lvl="2"/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Rounded Rectangular Callout 4">
            <a:extLst>
              <a:ext uri="{FF2B5EF4-FFF2-40B4-BE49-F238E27FC236}">
                <a16:creationId xmlns:a16="http://schemas.microsoft.com/office/drawing/2014/main" id="{5D06296E-FE9A-8D6D-9C90-CDC20E508DB7}"/>
              </a:ext>
            </a:extLst>
          </p:cNvPr>
          <p:cNvSpPr/>
          <p:nvPr/>
        </p:nvSpPr>
        <p:spPr>
          <a:xfrm>
            <a:off x="297478" y="4531480"/>
            <a:ext cx="5291559" cy="1150863"/>
          </a:xfrm>
          <a:prstGeom prst="wedgeRoundRectCallout">
            <a:avLst>
              <a:gd name="adj1" fmla="val 23149"/>
              <a:gd name="adj2" fmla="val -48936"/>
              <a:gd name="adj3" fmla="val 16667"/>
            </a:avLst>
          </a:prstGeom>
          <a:solidFill>
            <a:schemeClr val="accent6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allocated space</a:t>
            </a:r>
            <a:r>
              <a:rPr lang="cs-CZ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</a:t>
            </a:r>
            <a:r>
              <a:rPr lang="cs-CZ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capacity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() ↭ </a:t>
            </a:r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reserve()</a:t>
            </a:r>
            <a:endParaRPr lang="cs-CZ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number of elements</a:t>
            </a:r>
            <a:r>
              <a:rPr lang="cs-CZ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size() ↭ </a:t>
            </a:r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resize()</a:t>
            </a:r>
            <a:endParaRPr lang="cs-CZ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5" name="Graphic 14" descr="Slippery with solid fill">
            <a:extLst>
              <a:ext uri="{FF2B5EF4-FFF2-40B4-BE49-F238E27FC236}">
                <a16:creationId xmlns:a16="http://schemas.microsoft.com/office/drawing/2014/main" id="{1AED60F7-9796-E988-017D-89FCBAF9F22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963128" y="703054"/>
            <a:ext cx="914400" cy="914400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6C2BC2FD-0745-4CA7-6BF3-191AC77CC347}"/>
              </a:ext>
            </a:extLst>
          </p:cNvPr>
          <p:cNvSpPr txBox="1"/>
          <p:nvPr/>
        </p:nvSpPr>
        <p:spPr>
          <a:xfrm>
            <a:off x="6398792" y="2184628"/>
            <a:ext cx="5495730" cy="3970318"/>
          </a:xfrm>
          <a:prstGeom prst="rect">
            <a:avLst/>
          </a:prstGeom>
          <a:solidFill>
            <a:srgbClr val="000000"/>
          </a:solidFill>
          <a:ln w="9528" cap="flat">
            <a:solidFill>
              <a:srgbClr val="000000"/>
            </a:solidFill>
            <a:prstDash val="solid"/>
            <a:miter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r>
              <a:rPr lang="en-US" sz="1400" b="0" dirty="0">
                <a:solidFill>
                  <a:srgbClr val="6A9955"/>
                </a:solidFill>
                <a:effectLst/>
                <a:latin typeface="Consolas" panose="020B0609020204030204" pitchFamily="49" charset="0"/>
              </a:rPr>
              <a:t>// Default-constructed, does not (yet) allocate</a:t>
            </a:r>
            <a:endParaRPr lang="en-US" sz="1400" b="0" dirty="0">
              <a:solidFill>
                <a:srgbClr val="CCCCCC"/>
              </a:solidFill>
              <a:effectLst/>
              <a:latin typeface="Consolas" panose="020B0609020204030204" pitchFamily="49" charset="0"/>
            </a:endParaRPr>
          </a:p>
          <a:p>
            <a:r>
              <a:rPr lang="en-US" sz="1400" b="0" dirty="0">
                <a:solidFill>
                  <a:srgbClr val="4EC9B0"/>
                </a:solidFill>
                <a:effectLst/>
                <a:latin typeface="Consolas" panose="020B0609020204030204" pitchFamily="49" charset="0"/>
              </a:rPr>
              <a:t>std</a:t>
            </a:r>
            <a:r>
              <a:rPr lang="en-US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::vector</a:t>
            </a:r>
            <a:r>
              <a:rPr lang="en-US" sz="14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&lt;</a:t>
            </a:r>
            <a:r>
              <a:rPr lang="en-US" sz="1400" b="0" dirty="0" err="1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size_t</a:t>
            </a:r>
            <a:r>
              <a:rPr lang="en-US" sz="14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&gt;</a:t>
            </a:r>
            <a:r>
              <a:rPr lang="en-US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xs1;</a:t>
            </a:r>
            <a:r>
              <a:rPr lang="en-US" sz="1400" b="0" dirty="0">
                <a:solidFill>
                  <a:srgbClr val="6A9955"/>
                </a:solidFill>
                <a:effectLst/>
                <a:latin typeface="Consolas" panose="020B0609020204030204" pitchFamily="49" charset="0"/>
              </a:rPr>
              <a:t> // capacity 0, size 0</a:t>
            </a:r>
            <a:endParaRPr lang="en-US" sz="1400" b="0" dirty="0">
              <a:solidFill>
                <a:srgbClr val="CCCCCC"/>
              </a:solidFill>
              <a:effectLst/>
              <a:latin typeface="Consolas" panose="020B0609020204030204" pitchFamily="49" charset="0"/>
            </a:endParaRPr>
          </a:p>
          <a:p>
            <a:br>
              <a:rPr lang="en-US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</a:br>
            <a:r>
              <a:rPr lang="en-US" sz="1400" b="0" dirty="0">
                <a:solidFill>
                  <a:srgbClr val="6A9955"/>
                </a:solidFill>
                <a:effectLst/>
                <a:latin typeface="Consolas" panose="020B0609020204030204" pitchFamily="49" charset="0"/>
              </a:rPr>
              <a:t>// Increasing just capacity</a:t>
            </a:r>
            <a:endParaRPr lang="en-US" sz="1400" b="0" dirty="0">
              <a:solidFill>
                <a:srgbClr val="CCCCCC"/>
              </a:solidFill>
              <a:effectLst/>
              <a:latin typeface="Consolas" panose="020B0609020204030204" pitchFamily="49" charset="0"/>
            </a:endParaRPr>
          </a:p>
          <a:p>
            <a:r>
              <a:rPr lang="en-US" sz="1400" b="0" dirty="0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xs1</a:t>
            </a:r>
            <a:r>
              <a:rPr lang="en-US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.</a:t>
            </a:r>
            <a:r>
              <a:rPr lang="en-US" sz="1400" b="0" dirty="0">
                <a:solidFill>
                  <a:srgbClr val="DCDCAA"/>
                </a:solidFill>
                <a:effectLst/>
                <a:latin typeface="Consolas" panose="020B0609020204030204" pitchFamily="49" charset="0"/>
              </a:rPr>
              <a:t>reserve</a:t>
            </a:r>
            <a:r>
              <a:rPr lang="en-US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sz="1400" b="0" dirty="0">
                <a:solidFill>
                  <a:srgbClr val="B5CEA8"/>
                </a:solidFill>
                <a:effectLst/>
                <a:latin typeface="Consolas" panose="020B0609020204030204" pitchFamily="49" charset="0"/>
              </a:rPr>
              <a:t>4</a:t>
            </a:r>
            <a:r>
              <a:rPr lang="en-US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);</a:t>
            </a:r>
            <a:r>
              <a:rPr lang="en-US" sz="1400" b="0" dirty="0">
                <a:solidFill>
                  <a:srgbClr val="6A9955"/>
                </a:solidFill>
                <a:effectLst/>
                <a:latin typeface="Consolas" panose="020B0609020204030204" pitchFamily="49" charset="0"/>
              </a:rPr>
              <a:t> // capacity 4, size 0</a:t>
            </a:r>
            <a:endParaRPr lang="en-US" sz="1400" b="0" dirty="0">
              <a:solidFill>
                <a:srgbClr val="CCCCCC"/>
              </a:solidFill>
              <a:effectLst/>
              <a:latin typeface="Consolas" panose="020B0609020204030204" pitchFamily="49" charset="0"/>
            </a:endParaRPr>
          </a:p>
          <a:p>
            <a:r>
              <a:rPr lang="en-US" sz="1400" b="0" dirty="0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xs1</a:t>
            </a:r>
            <a:r>
              <a:rPr lang="en-US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[</a:t>
            </a:r>
            <a:r>
              <a:rPr lang="en-US" sz="1400" b="0" dirty="0">
                <a:solidFill>
                  <a:srgbClr val="B5CEA8"/>
                </a:solidFill>
                <a:effectLst/>
                <a:latin typeface="Consolas" panose="020B0609020204030204" pitchFamily="49" charset="0"/>
              </a:rPr>
              <a:t>0</a:t>
            </a:r>
            <a:r>
              <a:rPr lang="en-US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];</a:t>
            </a:r>
            <a:r>
              <a:rPr lang="en-US" sz="1400" b="0" dirty="0">
                <a:solidFill>
                  <a:srgbClr val="6A9955"/>
                </a:solidFill>
                <a:effectLst/>
                <a:latin typeface="Consolas" panose="020B0609020204030204" pitchFamily="49" charset="0"/>
              </a:rPr>
              <a:t> // UB! Out of bounds</a:t>
            </a:r>
            <a:endParaRPr lang="en-US" sz="1400" b="0" dirty="0">
              <a:solidFill>
                <a:srgbClr val="CCCCCC"/>
              </a:solidFill>
              <a:effectLst/>
              <a:latin typeface="Consolas" panose="020B0609020204030204" pitchFamily="49" charset="0"/>
            </a:endParaRPr>
          </a:p>
          <a:p>
            <a:br>
              <a:rPr lang="en-US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</a:br>
            <a:r>
              <a:rPr lang="en-US" sz="1400" b="0" dirty="0">
                <a:solidFill>
                  <a:srgbClr val="6A9955"/>
                </a:solidFill>
                <a:effectLst/>
                <a:latin typeface="Consolas" panose="020B0609020204030204" pitchFamily="49" charset="0"/>
              </a:rPr>
              <a:t>// Increasing capacity &amp; default-inserting elements</a:t>
            </a:r>
            <a:endParaRPr lang="en-US" sz="1400" b="0" dirty="0">
              <a:solidFill>
                <a:srgbClr val="CCCCCC"/>
              </a:solidFill>
              <a:effectLst/>
              <a:latin typeface="Consolas" panose="020B0609020204030204" pitchFamily="49" charset="0"/>
            </a:endParaRPr>
          </a:p>
          <a:p>
            <a:r>
              <a:rPr lang="en-US" sz="1400" b="0" dirty="0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xs1</a:t>
            </a:r>
            <a:r>
              <a:rPr lang="en-US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.</a:t>
            </a:r>
            <a:r>
              <a:rPr lang="en-US" sz="1400" b="0" dirty="0">
                <a:solidFill>
                  <a:srgbClr val="DCDCAA"/>
                </a:solidFill>
                <a:effectLst/>
                <a:latin typeface="Consolas" panose="020B0609020204030204" pitchFamily="49" charset="0"/>
              </a:rPr>
              <a:t>resize</a:t>
            </a:r>
            <a:r>
              <a:rPr lang="en-US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sz="1400" b="0" dirty="0">
                <a:solidFill>
                  <a:srgbClr val="B5CEA8"/>
                </a:solidFill>
                <a:effectLst/>
                <a:latin typeface="Consolas" panose="020B0609020204030204" pitchFamily="49" charset="0"/>
              </a:rPr>
              <a:t>5</a:t>
            </a:r>
            <a:r>
              <a:rPr lang="en-US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);</a:t>
            </a:r>
            <a:r>
              <a:rPr lang="en-US" sz="1400" b="0" dirty="0">
                <a:solidFill>
                  <a:srgbClr val="6A9955"/>
                </a:solidFill>
                <a:effectLst/>
                <a:latin typeface="Consolas" panose="020B0609020204030204" pitchFamily="49" charset="0"/>
              </a:rPr>
              <a:t> // capacity &gt;= 5, size 5</a:t>
            </a:r>
            <a:endParaRPr lang="en-US" sz="1400" b="0" dirty="0">
              <a:solidFill>
                <a:srgbClr val="CCCCCC"/>
              </a:solidFill>
              <a:effectLst/>
              <a:latin typeface="Consolas" panose="020B0609020204030204" pitchFamily="49" charset="0"/>
            </a:endParaRPr>
          </a:p>
          <a:p>
            <a:r>
              <a:rPr lang="en-US" sz="1400" b="0" dirty="0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xs1</a:t>
            </a:r>
            <a:r>
              <a:rPr lang="en-US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[</a:t>
            </a:r>
            <a:r>
              <a:rPr lang="en-US" sz="1400" b="0" dirty="0">
                <a:solidFill>
                  <a:srgbClr val="B5CEA8"/>
                </a:solidFill>
                <a:effectLst/>
                <a:latin typeface="Consolas" panose="020B0609020204030204" pitchFamily="49" charset="0"/>
              </a:rPr>
              <a:t>4</a:t>
            </a:r>
            <a:r>
              <a:rPr lang="en-US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];</a:t>
            </a:r>
            <a:r>
              <a:rPr lang="en-US" sz="1400" b="0" dirty="0">
                <a:solidFill>
                  <a:srgbClr val="6A9955"/>
                </a:solidFill>
                <a:effectLst/>
                <a:latin typeface="Consolas" panose="020B0609020204030204" pitchFamily="49" charset="0"/>
              </a:rPr>
              <a:t> // OK, but garbage</a:t>
            </a:r>
            <a:endParaRPr lang="en-US" sz="1400" b="0" dirty="0">
              <a:solidFill>
                <a:srgbClr val="CCCCCC"/>
              </a:solidFill>
              <a:effectLst/>
              <a:latin typeface="Consolas" panose="020B0609020204030204" pitchFamily="49" charset="0"/>
            </a:endParaRPr>
          </a:p>
          <a:p>
            <a:br>
              <a:rPr lang="en-US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</a:br>
            <a:r>
              <a:rPr lang="en-US" sz="1400" b="0" dirty="0">
                <a:solidFill>
                  <a:srgbClr val="6A9955"/>
                </a:solidFill>
                <a:effectLst/>
                <a:latin typeface="Consolas" panose="020B0609020204030204" pitchFamily="49" charset="0"/>
              </a:rPr>
              <a:t>// Slicing to first `n`  elements</a:t>
            </a:r>
            <a:endParaRPr lang="en-US" sz="1400" b="0" dirty="0">
              <a:solidFill>
                <a:srgbClr val="CCCCCC"/>
              </a:solidFill>
              <a:effectLst/>
              <a:latin typeface="Consolas" panose="020B0609020204030204" pitchFamily="49" charset="0"/>
            </a:endParaRPr>
          </a:p>
          <a:p>
            <a:r>
              <a:rPr lang="en-US" sz="1400" b="0" dirty="0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xs1</a:t>
            </a:r>
            <a:r>
              <a:rPr lang="en-US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.</a:t>
            </a:r>
            <a:r>
              <a:rPr lang="en-US" sz="1400" b="0" dirty="0">
                <a:solidFill>
                  <a:srgbClr val="DCDCAA"/>
                </a:solidFill>
                <a:effectLst/>
                <a:latin typeface="Consolas" panose="020B0609020204030204" pitchFamily="49" charset="0"/>
              </a:rPr>
              <a:t>resize</a:t>
            </a:r>
            <a:r>
              <a:rPr lang="en-US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sz="1400" b="0" dirty="0">
                <a:solidFill>
                  <a:srgbClr val="B5CEA8"/>
                </a:solidFill>
                <a:effectLst/>
                <a:latin typeface="Consolas" panose="020B0609020204030204" pitchFamily="49" charset="0"/>
              </a:rPr>
              <a:t>2</a:t>
            </a:r>
            <a:r>
              <a:rPr lang="en-US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);</a:t>
            </a:r>
            <a:r>
              <a:rPr lang="en-US" sz="1400" b="0" dirty="0">
                <a:solidFill>
                  <a:srgbClr val="6A9955"/>
                </a:solidFill>
                <a:effectLst/>
                <a:latin typeface="Consolas" panose="020B0609020204030204" pitchFamily="49" charset="0"/>
              </a:rPr>
              <a:t> // capacity &gt;= 5, size 2</a:t>
            </a:r>
            <a:endParaRPr lang="en-US" sz="1400" b="0" dirty="0">
              <a:solidFill>
                <a:srgbClr val="CCCCCC"/>
              </a:solidFill>
              <a:effectLst/>
              <a:latin typeface="Consolas" panose="020B0609020204030204" pitchFamily="49" charset="0"/>
            </a:endParaRPr>
          </a:p>
          <a:p>
            <a:r>
              <a:rPr lang="en-US" sz="1400" b="0" dirty="0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xs1</a:t>
            </a:r>
            <a:r>
              <a:rPr lang="en-US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[</a:t>
            </a:r>
            <a:r>
              <a:rPr lang="en-US" sz="1400" b="0" dirty="0">
                <a:solidFill>
                  <a:srgbClr val="B5CEA8"/>
                </a:solidFill>
                <a:effectLst/>
                <a:latin typeface="Consolas" panose="020B0609020204030204" pitchFamily="49" charset="0"/>
              </a:rPr>
              <a:t>4</a:t>
            </a:r>
            <a:r>
              <a:rPr lang="en-US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];</a:t>
            </a:r>
            <a:r>
              <a:rPr lang="en-US" sz="1400" b="0" dirty="0">
                <a:solidFill>
                  <a:srgbClr val="6A9955"/>
                </a:solidFill>
                <a:effectLst/>
                <a:latin typeface="Consolas" panose="020B0609020204030204" pitchFamily="49" charset="0"/>
              </a:rPr>
              <a:t> // UB! Out of bounds</a:t>
            </a:r>
            <a:endParaRPr lang="en-US" sz="1400" b="0" dirty="0">
              <a:solidFill>
                <a:srgbClr val="CCCCCC"/>
              </a:solidFill>
              <a:effectLst/>
              <a:latin typeface="Consolas" panose="020B0609020204030204" pitchFamily="49" charset="0"/>
            </a:endParaRPr>
          </a:p>
          <a:p>
            <a:br>
              <a:rPr lang="en-US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</a:br>
            <a:r>
              <a:rPr lang="en-US" sz="1400" b="0" dirty="0">
                <a:solidFill>
                  <a:srgbClr val="6A9955"/>
                </a:solidFill>
                <a:effectLst/>
                <a:latin typeface="Consolas" panose="020B0609020204030204" pitchFamily="49" charset="0"/>
              </a:rPr>
              <a:t>// Initialize with the given size and value</a:t>
            </a:r>
            <a:endParaRPr lang="en-US" sz="1400" b="0" dirty="0">
              <a:solidFill>
                <a:srgbClr val="CCCCCC"/>
              </a:solidFill>
              <a:effectLst/>
              <a:latin typeface="Consolas" panose="020B0609020204030204" pitchFamily="49" charset="0"/>
            </a:endParaRPr>
          </a:p>
          <a:p>
            <a:r>
              <a:rPr lang="en-US" sz="1400" b="0" dirty="0">
                <a:solidFill>
                  <a:srgbClr val="4EC9B0"/>
                </a:solidFill>
                <a:effectLst/>
                <a:latin typeface="Consolas" panose="020B0609020204030204" pitchFamily="49" charset="0"/>
              </a:rPr>
              <a:t>std</a:t>
            </a:r>
            <a:r>
              <a:rPr lang="en-US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::vector</a:t>
            </a:r>
            <a:r>
              <a:rPr lang="en-US" sz="14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&lt;</a:t>
            </a:r>
            <a:r>
              <a:rPr lang="en-US" sz="1400" b="0" dirty="0" err="1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size_t</a:t>
            </a:r>
            <a:r>
              <a:rPr lang="en-US" sz="1400" b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&gt;</a:t>
            </a:r>
            <a:r>
              <a:rPr lang="en-US" sz="1400" b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sz="1400" b="0">
                <a:solidFill>
                  <a:srgbClr val="DCDCAA"/>
                </a:solidFill>
                <a:effectLst/>
                <a:latin typeface="Consolas" panose="020B0609020204030204" pitchFamily="49" charset="0"/>
              </a:rPr>
              <a:t>xs2</a:t>
            </a:r>
            <a:r>
              <a:rPr lang="en-US" sz="1400" b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(3, </a:t>
            </a:r>
            <a:r>
              <a:rPr lang="en-US" sz="1400" b="0">
                <a:solidFill>
                  <a:srgbClr val="B5CEA8"/>
                </a:solidFill>
                <a:effectLst/>
                <a:latin typeface="Consolas" panose="020B0609020204030204" pitchFamily="49" charset="0"/>
              </a:rPr>
              <a:t>42</a:t>
            </a:r>
            <a:r>
              <a:rPr lang="en-US" sz="1400" b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);</a:t>
            </a:r>
            <a:r>
              <a:rPr lang="en-US" sz="1400" b="0">
                <a:solidFill>
                  <a:srgbClr val="6A9955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sz="1400" b="0" dirty="0">
                <a:solidFill>
                  <a:srgbClr val="6A9955"/>
                </a:solidFill>
                <a:effectLst/>
                <a:latin typeface="Consolas" panose="020B0609020204030204" pitchFamily="49" charset="0"/>
              </a:rPr>
              <a:t>// capacity 3, size 3</a:t>
            </a:r>
            <a:endParaRPr lang="en-US" sz="1400" b="0" dirty="0">
              <a:solidFill>
                <a:srgbClr val="CCCCCC"/>
              </a:solidFill>
              <a:effectLst/>
              <a:latin typeface="Consolas" panose="020B0609020204030204" pitchFamily="49" charset="0"/>
            </a:endParaRPr>
          </a:p>
          <a:p>
            <a:r>
              <a:rPr lang="en-US" sz="1400" b="0" dirty="0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xs2</a:t>
            </a:r>
            <a:r>
              <a:rPr lang="en-US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[</a:t>
            </a:r>
            <a:r>
              <a:rPr lang="en-US" sz="1400" b="0" dirty="0">
                <a:solidFill>
                  <a:srgbClr val="B5CEA8"/>
                </a:solidFill>
                <a:effectLst/>
                <a:latin typeface="Consolas" panose="020B0609020204030204" pitchFamily="49" charset="0"/>
              </a:rPr>
              <a:t>3</a:t>
            </a:r>
            <a:r>
              <a:rPr lang="en-US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];</a:t>
            </a:r>
            <a:r>
              <a:rPr lang="en-US" sz="1400" b="0" dirty="0">
                <a:solidFill>
                  <a:srgbClr val="6A9955"/>
                </a:solidFill>
                <a:effectLst/>
                <a:latin typeface="Consolas" panose="020B0609020204030204" pitchFamily="49" charset="0"/>
              </a:rPr>
              <a:t> // OK, 42</a:t>
            </a:r>
            <a:endParaRPr lang="en-US" sz="1400" b="0" dirty="0">
              <a:solidFill>
                <a:srgbClr val="CCCCCC"/>
              </a:solidFill>
              <a:effectLst/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365031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57CF23-D60F-79B4-CD2F-4A1F85430A84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/>
              <a:t>Containers: s</a:t>
            </a:r>
            <a:r>
              <a:rPr lang="cs-CZ" dirty="0" err="1"/>
              <a:t>orting</a:t>
            </a:r>
            <a:endParaRPr lang="en-GB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B9BBE3B-D452-8764-E45B-4A9CFF09A340}"/>
              </a:ext>
            </a:extLst>
          </p:cNvPr>
          <p:cNvSpPr txBox="1"/>
          <p:nvPr/>
        </p:nvSpPr>
        <p:spPr>
          <a:xfrm>
            <a:off x="0" y="6600303"/>
            <a:ext cx="27432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200" b="0" i="0" u="none" strike="noStrike" kern="1200" cap="none" spc="0" baseline="0">
                <a:solidFill>
                  <a:srgbClr val="FFFFFF"/>
                </a:solidFill>
                <a:uFillTx/>
                <a:latin typeface="Roboto Light" pitchFamily="2"/>
                <a:ea typeface="Roboto Light" pitchFamily="2"/>
              </a:rPr>
              <a:t>2023/2024</a:t>
            </a:r>
            <a:endParaRPr lang="cs-CZ" sz="1200" b="0" i="0" u="none" strike="noStrike" kern="1200" cap="none" spc="0" baseline="0">
              <a:solidFill>
                <a:srgbClr val="FFFFFF"/>
              </a:solidFill>
              <a:uFillTx/>
              <a:latin typeface="Roboto Light" pitchFamily="2"/>
              <a:ea typeface="Roboto Light" pitchFamily="2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F7417D6-4E78-2217-1A24-3441517B8D90}"/>
              </a:ext>
            </a:extLst>
          </p:cNvPr>
          <p:cNvSpPr txBox="1"/>
          <p:nvPr/>
        </p:nvSpPr>
        <p:spPr>
          <a:xfrm>
            <a:off x="4038603" y="6608615"/>
            <a:ext cx="41148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200" b="0" i="0" u="none" strike="noStrike" kern="1200" cap="none" spc="0" baseline="0">
                <a:solidFill>
                  <a:srgbClr val="FFFFFF"/>
                </a:solidFill>
                <a:uFillTx/>
                <a:latin typeface="Roboto Black" pitchFamily="2"/>
                <a:ea typeface="Roboto Black" pitchFamily="2"/>
              </a:rPr>
              <a:t>Programming in C++ (labs)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C43FFA4-C9E3-1161-B6D2-8FC4FF253269}"/>
              </a:ext>
            </a:extLst>
          </p:cNvPr>
          <p:cNvSpPr txBox="1"/>
          <p:nvPr/>
        </p:nvSpPr>
        <p:spPr>
          <a:xfrm>
            <a:off x="9450186" y="6600303"/>
            <a:ext cx="27432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2D44595C-A5AE-4A36-96CD-9BF54B69ADB4}" type="slidenum">
              <a:rPr lang="en-GB" sz="1200" b="0" i="0" u="none" strike="noStrike" kern="1200" cap="none" spc="0" baseline="0">
                <a:solidFill>
                  <a:srgbClr val="FFFFFF"/>
                </a:solidFill>
                <a:uFillTx/>
                <a:latin typeface="Roboto Light" pitchFamily="2"/>
                <a:ea typeface="Roboto Light" pitchFamily="2"/>
              </a:rPr>
              <a:t>26</a:t>
            </a:fld>
            <a:endParaRPr lang="en-GB" sz="1200" b="0" i="0" u="none" strike="noStrike" kern="1200" cap="none" spc="0" baseline="0">
              <a:solidFill>
                <a:srgbClr val="FFFFFF"/>
              </a:solidFill>
              <a:uFillTx/>
              <a:latin typeface="Roboto Light" pitchFamily="2"/>
              <a:ea typeface="Roboto Light" pitchFamily="2"/>
            </a:endParaRPr>
          </a:p>
        </p:txBody>
      </p:sp>
      <p:sp>
        <p:nvSpPr>
          <p:cNvPr id="10" name="Rectangle 3">
            <a:extLst>
              <a:ext uri="{FF2B5EF4-FFF2-40B4-BE49-F238E27FC236}">
                <a16:creationId xmlns:a16="http://schemas.microsoft.com/office/drawing/2014/main" id="{5D1155E4-F5AE-1336-8965-9D866019C7E3}"/>
              </a:ext>
            </a:extLst>
          </p:cNvPr>
          <p:cNvSpPr txBox="1">
            <a:spLocks noChangeArrowheads="1"/>
          </p:cNvSpPr>
          <p:nvPr/>
        </p:nvSpPr>
        <p:spPr>
          <a:xfrm>
            <a:off x="84406" y="3695114"/>
            <a:ext cx="8830994" cy="3010486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r>
              <a:rPr lang="en-US" sz="2000" dirty="0"/>
              <a:t>Two problems</a:t>
            </a:r>
            <a:endParaRPr lang="cs-CZ" sz="2000" dirty="0"/>
          </a:p>
          <a:p>
            <a:pPr lvl="1"/>
            <a:r>
              <a:rPr lang="en-US" sz="1600" dirty="0"/>
              <a:t>want to sort based on other properties</a:t>
            </a:r>
            <a:endParaRPr lang="cs-CZ" sz="1600" dirty="0"/>
          </a:p>
          <a:p>
            <a:pPr lvl="2"/>
            <a:r>
              <a:rPr lang="en-US" sz="1400" dirty="0"/>
              <a:t>e.g. sort strings by their length</a:t>
            </a:r>
            <a:endParaRPr lang="cs-CZ" sz="1400" dirty="0"/>
          </a:p>
          <a:p>
            <a:pPr lvl="1"/>
            <a:r>
              <a:rPr lang="en-US" sz="1600" dirty="0"/>
              <a:t>aggregate types do not have &lt; defined</a:t>
            </a:r>
            <a:endParaRPr lang="cs-CZ" sz="1600" dirty="0"/>
          </a:p>
          <a:p>
            <a:pPr lvl="2"/>
            <a:r>
              <a:rPr lang="en-US" sz="1400" dirty="0"/>
              <a:t>structs, classes,  …</a:t>
            </a:r>
            <a:endParaRPr lang="cs-CZ" sz="1400" dirty="0"/>
          </a:p>
          <a:p>
            <a:pPr lvl="2"/>
            <a:endParaRPr lang="en-US" sz="1400" dirty="0"/>
          </a:p>
          <a:p>
            <a:r>
              <a:rPr lang="en-US" sz="2000" dirty="0"/>
              <a:t>Solution -&gt; provide custom comparator</a:t>
            </a:r>
            <a:endParaRPr lang="cs-CZ" sz="2000" dirty="0"/>
          </a:p>
          <a:p>
            <a:pPr lvl="1"/>
            <a:r>
              <a:rPr lang="cs-CZ" sz="1600" dirty="0"/>
              <a:t>operator</a:t>
            </a:r>
            <a:r>
              <a:rPr lang="en-US" sz="1600" dirty="0"/>
              <a:t>&lt;</a:t>
            </a:r>
          </a:p>
          <a:p>
            <a:pPr lvl="1"/>
            <a:r>
              <a:rPr lang="en-US" sz="1600" dirty="0"/>
              <a:t>external comparator- function </a:t>
            </a:r>
            <a:r>
              <a:rPr lang="cs-CZ" sz="1600" dirty="0"/>
              <a:t>/ </a:t>
            </a:r>
            <a:r>
              <a:rPr lang="en-US" sz="1600" dirty="0"/>
              <a:t>functor </a:t>
            </a:r>
            <a:r>
              <a:rPr lang="cs-CZ" sz="1600" dirty="0"/>
              <a:t>/ lambda</a:t>
            </a:r>
          </a:p>
        </p:txBody>
      </p:sp>
      <p:pic>
        <p:nvPicPr>
          <p:cNvPr id="12" name="Graphic 11" descr="Play with solid fill">
            <a:extLst>
              <a:ext uri="{FF2B5EF4-FFF2-40B4-BE49-F238E27FC236}">
                <a16:creationId xmlns:a16="http://schemas.microsoft.com/office/drawing/2014/main" id="{405C14E8-C16A-9BA8-C65C-F0D397B7FF8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690386" y="73390"/>
            <a:ext cx="501610" cy="501610"/>
          </a:xfrm>
          <a:prstGeom prst="rect">
            <a:avLst/>
          </a:prstGeom>
        </p:spPr>
      </p:pic>
      <p:pic>
        <p:nvPicPr>
          <p:cNvPr id="13" name="Graphic 12" descr="Play with solid fill">
            <a:extLst>
              <a:ext uri="{FF2B5EF4-FFF2-40B4-BE49-F238E27FC236}">
                <a16:creationId xmlns:a16="http://schemas.microsoft.com/office/drawing/2014/main" id="{BD2BEA6F-D349-A198-45AD-52E6C2DC87E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1690386" y="73390"/>
            <a:ext cx="501610" cy="501610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FDE138B8-0556-AA3A-64C8-8DCAF79B415F}"/>
              </a:ext>
            </a:extLst>
          </p:cNvPr>
          <p:cNvSpPr txBox="1"/>
          <p:nvPr/>
        </p:nvSpPr>
        <p:spPr>
          <a:xfrm>
            <a:off x="259249" y="802014"/>
            <a:ext cx="3500988" cy="2677656"/>
          </a:xfrm>
          <a:prstGeom prst="rect">
            <a:avLst/>
          </a:prstGeom>
          <a:solidFill>
            <a:srgbClr val="000000"/>
          </a:solidFill>
          <a:ln w="9528" cap="flat">
            <a:solidFill>
              <a:srgbClr val="000000"/>
            </a:solidFill>
            <a:prstDash val="solid"/>
            <a:miter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r>
              <a:rPr lang="en-GB" sz="1400" b="0" dirty="0">
                <a:solidFill>
                  <a:srgbClr val="C586C0"/>
                </a:solidFill>
                <a:effectLst/>
                <a:latin typeface="Consolas" panose="020B0609020204030204" pitchFamily="49" charset="0"/>
              </a:rPr>
              <a:t>#include</a:t>
            </a:r>
            <a:r>
              <a:rPr lang="en-GB" sz="1400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sz="1400" b="0" dirty="0">
                <a:solidFill>
                  <a:srgbClr val="CE9178"/>
                </a:solidFill>
                <a:effectLst/>
                <a:latin typeface="Consolas" panose="020B0609020204030204" pitchFamily="49" charset="0"/>
              </a:rPr>
              <a:t>&lt;vector&gt;</a:t>
            </a:r>
            <a:endParaRPr lang="en-GB" sz="1400" b="0" dirty="0">
              <a:solidFill>
                <a:srgbClr val="CCCCCC"/>
              </a:solidFill>
              <a:effectLst/>
              <a:latin typeface="Consolas" panose="020B0609020204030204" pitchFamily="49" charset="0"/>
            </a:endParaRPr>
          </a:p>
          <a:p>
            <a:r>
              <a:rPr lang="en-GB" sz="1400" b="0" dirty="0">
                <a:solidFill>
                  <a:srgbClr val="C586C0"/>
                </a:solidFill>
                <a:effectLst/>
                <a:latin typeface="Consolas" panose="020B0609020204030204" pitchFamily="49" charset="0"/>
              </a:rPr>
              <a:t>#include</a:t>
            </a:r>
            <a:r>
              <a:rPr lang="en-GB" sz="1400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sz="1400" b="0" dirty="0">
                <a:solidFill>
                  <a:srgbClr val="CE9178"/>
                </a:solidFill>
                <a:effectLst/>
                <a:latin typeface="Consolas" panose="020B0609020204030204" pitchFamily="49" charset="0"/>
              </a:rPr>
              <a:t>&lt;algorithm&gt;</a:t>
            </a:r>
            <a:endParaRPr lang="en-GB" sz="1400" b="0" dirty="0">
              <a:solidFill>
                <a:srgbClr val="CCCCCC"/>
              </a:solidFill>
              <a:effectLst/>
              <a:latin typeface="Consolas" panose="020B0609020204030204" pitchFamily="49" charset="0"/>
            </a:endParaRPr>
          </a:p>
          <a:p>
            <a:b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</a:b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string s;</a:t>
            </a:r>
          </a:p>
          <a:p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vector</a:t>
            </a:r>
            <a:r>
              <a:rPr lang="en-GB" sz="14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&lt;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string</a:t>
            </a:r>
            <a:r>
              <a:rPr lang="en-GB" sz="14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&gt;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v;</a:t>
            </a:r>
          </a:p>
          <a:p>
            <a:r>
              <a:rPr lang="en-GB" sz="1400" b="0" dirty="0">
                <a:solidFill>
                  <a:srgbClr val="C586C0"/>
                </a:solidFill>
                <a:effectLst/>
                <a:latin typeface="Consolas" panose="020B0609020204030204" pitchFamily="49" charset="0"/>
              </a:rPr>
              <a:t>for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(;;) {</a:t>
            </a:r>
          </a:p>
          <a:p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  </a:t>
            </a:r>
            <a:r>
              <a:rPr lang="en-GB" sz="1400" b="0" dirty="0" err="1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cin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GB" sz="14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&gt;&gt;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s;</a:t>
            </a:r>
          </a:p>
          <a:p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  </a:t>
            </a:r>
            <a:r>
              <a:rPr lang="en-GB" sz="1400" b="0" dirty="0">
                <a:solidFill>
                  <a:srgbClr val="C586C0"/>
                </a:solidFill>
                <a:effectLst/>
                <a:latin typeface="Consolas" panose="020B0609020204030204" pitchFamily="49" charset="0"/>
              </a:rPr>
              <a:t>if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( </a:t>
            </a:r>
            <a:r>
              <a:rPr lang="en-GB" sz="1400" b="0" dirty="0" err="1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cin</a:t>
            </a:r>
            <a:r>
              <a:rPr lang="en-GB" sz="1400" b="0" dirty="0" err="1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.</a:t>
            </a:r>
            <a:r>
              <a:rPr lang="en-GB" sz="1400" b="0" dirty="0" err="1">
                <a:solidFill>
                  <a:srgbClr val="DCDCAA"/>
                </a:solidFill>
                <a:effectLst/>
                <a:latin typeface="Consolas" panose="020B0609020204030204" pitchFamily="49" charset="0"/>
              </a:rPr>
              <a:t>fail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())</a:t>
            </a:r>
          </a:p>
          <a:p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GB" sz="1400" b="0" dirty="0">
                <a:solidFill>
                  <a:srgbClr val="C586C0"/>
                </a:solidFill>
                <a:effectLst/>
                <a:latin typeface="Consolas" panose="020B0609020204030204" pitchFamily="49" charset="0"/>
              </a:rPr>
              <a:t>break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;</a:t>
            </a:r>
          </a:p>
          <a:p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  </a:t>
            </a:r>
            <a:r>
              <a:rPr lang="en-GB" sz="1400" b="0" dirty="0" err="1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v</a:t>
            </a:r>
            <a:r>
              <a:rPr lang="en-GB" sz="1400" b="0" dirty="0" err="1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.</a:t>
            </a:r>
            <a:r>
              <a:rPr lang="en-GB" sz="1400" b="0" dirty="0" err="1">
                <a:solidFill>
                  <a:srgbClr val="DCDCAA"/>
                </a:solidFill>
                <a:effectLst/>
                <a:latin typeface="Consolas" panose="020B0609020204030204" pitchFamily="49" charset="0"/>
              </a:rPr>
              <a:t>push_back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(s);</a:t>
            </a:r>
          </a:p>
          <a:p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}</a:t>
            </a:r>
          </a:p>
          <a:p>
            <a:r>
              <a:rPr lang="en-GB" sz="1400" b="0" dirty="0">
                <a:solidFill>
                  <a:srgbClr val="DCDCAA"/>
                </a:solidFill>
                <a:effectLst/>
                <a:latin typeface="Consolas" panose="020B0609020204030204" pitchFamily="49" charset="0"/>
              </a:rPr>
              <a:t>sort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( </a:t>
            </a:r>
            <a:r>
              <a:rPr lang="en-GB" sz="1400" b="0" dirty="0" err="1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v</a:t>
            </a:r>
            <a:r>
              <a:rPr lang="en-GB" sz="1400" b="0" dirty="0" err="1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.</a:t>
            </a:r>
            <a:r>
              <a:rPr lang="en-GB" sz="1400" b="0" dirty="0" err="1">
                <a:solidFill>
                  <a:srgbClr val="DCDCAA"/>
                </a:solidFill>
                <a:effectLst/>
                <a:latin typeface="Consolas" panose="020B0609020204030204" pitchFamily="49" charset="0"/>
              </a:rPr>
              <a:t>begin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(),</a:t>
            </a:r>
            <a:r>
              <a:rPr lang="en-GB" sz="1400" b="0" dirty="0" err="1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v</a:t>
            </a:r>
            <a:r>
              <a:rPr lang="en-GB" sz="1400" b="0" dirty="0" err="1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.</a:t>
            </a:r>
            <a:r>
              <a:rPr lang="en-GB" sz="1400" b="0" dirty="0" err="1">
                <a:solidFill>
                  <a:srgbClr val="DCDCAA"/>
                </a:solidFill>
                <a:effectLst/>
                <a:latin typeface="Consolas" panose="020B0609020204030204" pitchFamily="49" charset="0"/>
              </a:rPr>
              <a:t>end</a:t>
            </a:r>
            <a:r>
              <a:rPr lang="en-GB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());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CB404C87-32ED-7F64-9EE3-2DAEB849EC39}"/>
              </a:ext>
            </a:extLst>
          </p:cNvPr>
          <p:cNvSpPr txBox="1"/>
          <p:nvPr/>
        </p:nvSpPr>
        <p:spPr>
          <a:xfrm>
            <a:off x="5870057" y="1095528"/>
            <a:ext cx="5495730" cy="1815882"/>
          </a:xfrm>
          <a:prstGeom prst="rect">
            <a:avLst/>
          </a:prstGeom>
          <a:solidFill>
            <a:srgbClr val="000000"/>
          </a:solidFill>
          <a:ln w="9528" cap="flat">
            <a:solidFill>
              <a:srgbClr val="000000"/>
            </a:solidFill>
            <a:prstDash val="solid"/>
            <a:miter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r>
              <a:rPr lang="en-US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string s;</a:t>
            </a:r>
          </a:p>
          <a:p>
            <a:r>
              <a:rPr lang="en-US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set</a:t>
            </a:r>
            <a:r>
              <a:rPr lang="en-US" sz="14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&lt;</a:t>
            </a:r>
            <a:r>
              <a:rPr lang="en-US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string</a:t>
            </a:r>
            <a:r>
              <a:rPr lang="en-US" sz="14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&gt;</a:t>
            </a:r>
            <a:r>
              <a:rPr lang="en-US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v;</a:t>
            </a:r>
          </a:p>
          <a:p>
            <a:r>
              <a:rPr lang="en-US" sz="1400" b="0" dirty="0">
                <a:solidFill>
                  <a:srgbClr val="C586C0"/>
                </a:solidFill>
                <a:effectLst/>
                <a:latin typeface="Consolas" panose="020B0609020204030204" pitchFamily="49" charset="0"/>
              </a:rPr>
              <a:t>for</a:t>
            </a:r>
            <a:r>
              <a:rPr lang="en-US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(;;) {</a:t>
            </a:r>
          </a:p>
          <a:p>
            <a:r>
              <a:rPr lang="en-US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  </a:t>
            </a:r>
            <a:r>
              <a:rPr lang="en-US" sz="1400" b="0" dirty="0" err="1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cin</a:t>
            </a:r>
            <a:r>
              <a:rPr lang="en-US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sz="14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&gt;&gt;</a:t>
            </a:r>
            <a:r>
              <a:rPr lang="en-US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s;</a:t>
            </a:r>
          </a:p>
          <a:p>
            <a:r>
              <a:rPr lang="en-US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  </a:t>
            </a:r>
            <a:r>
              <a:rPr lang="en-US" sz="1400" b="0" dirty="0">
                <a:solidFill>
                  <a:srgbClr val="C586C0"/>
                </a:solidFill>
                <a:effectLst/>
                <a:latin typeface="Consolas" panose="020B0609020204030204" pitchFamily="49" charset="0"/>
              </a:rPr>
              <a:t>if</a:t>
            </a:r>
            <a:r>
              <a:rPr lang="en-US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( </a:t>
            </a:r>
            <a:r>
              <a:rPr lang="en-US" sz="1400" b="0" dirty="0" err="1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cin</a:t>
            </a:r>
            <a:r>
              <a:rPr lang="en-US" sz="1400" b="0" dirty="0" err="1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.</a:t>
            </a:r>
            <a:r>
              <a:rPr lang="en-US" sz="1400" b="0" dirty="0" err="1">
                <a:solidFill>
                  <a:srgbClr val="DCDCAA"/>
                </a:solidFill>
                <a:effectLst/>
                <a:latin typeface="Consolas" panose="020B0609020204030204" pitchFamily="49" charset="0"/>
              </a:rPr>
              <a:t>fail</a:t>
            </a:r>
            <a:r>
              <a:rPr lang="en-US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())</a:t>
            </a:r>
          </a:p>
          <a:p>
            <a:r>
              <a:rPr lang="en-US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US" sz="1400" b="0" dirty="0">
                <a:solidFill>
                  <a:srgbClr val="C586C0"/>
                </a:solidFill>
                <a:effectLst/>
                <a:latin typeface="Consolas" panose="020B0609020204030204" pitchFamily="49" charset="0"/>
              </a:rPr>
              <a:t>break</a:t>
            </a:r>
            <a:r>
              <a:rPr lang="en-US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;</a:t>
            </a:r>
          </a:p>
          <a:p>
            <a:r>
              <a:rPr lang="en-US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  </a:t>
            </a:r>
            <a:r>
              <a:rPr lang="en-US" sz="1400" b="0" dirty="0" err="1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v</a:t>
            </a:r>
            <a:r>
              <a:rPr lang="en-US" sz="1400" b="0" dirty="0" err="1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.</a:t>
            </a:r>
            <a:r>
              <a:rPr lang="en-US" sz="1400" b="0" dirty="0" err="1">
                <a:solidFill>
                  <a:srgbClr val="DCDCAA"/>
                </a:solidFill>
                <a:effectLst/>
                <a:latin typeface="Consolas" panose="020B0609020204030204" pitchFamily="49" charset="0"/>
              </a:rPr>
              <a:t>insert</a:t>
            </a:r>
            <a:r>
              <a:rPr lang="en-US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(s);</a:t>
            </a:r>
          </a:p>
          <a:p>
            <a:r>
              <a:rPr lang="en-US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}</a:t>
            </a:r>
          </a:p>
        </p:txBody>
      </p:sp>
      <p:sp>
        <p:nvSpPr>
          <p:cNvPr id="9" name="Text Placeholder 7">
            <a:extLst>
              <a:ext uri="{FF2B5EF4-FFF2-40B4-BE49-F238E27FC236}">
                <a16:creationId xmlns:a16="http://schemas.microsoft.com/office/drawing/2014/main" id="{1153E045-332A-4206-67A2-96DAD368C2B2}"/>
              </a:ext>
            </a:extLst>
          </p:cNvPr>
          <p:cNvSpPr txBox="1">
            <a:spLocks/>
          </p:cNvSpPr>
          <p:nvPr/>
        </p:nvSpPr>
        <p:spPr>
          <a:xfrm>
            <a:off x="4650342" y="3290717"/>
            <a:ext cx="1877389" cy="593350"/>
          </a:xfrm>
          <a:prstGeom prst="wedgeRoundRectCallout">
            <a:avLst>
              <a:gd name="adj1" fmla="val 42245"/>
              <a:gd name="adj2" fmla="val -151060"/>
              <a:gd name="adj3" fmla="val 16667"/>
            </a:avLst>
          </a:prstGeom>
          <a:solidFill>
            <a:schemeClr val="accent6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ctr"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How to sort by length and not lexicographically?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383587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57CF23-D60F-79B4-CD2F-4A1F85430A84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/>
              <a:t>Containers: sorting by internal operator&lt;</a:t>
            </a:r>
            <a:endParaRPr lang="en-GB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B9BBE3B-D452-8764-E45B-4A9CFF09A340}"/>
              </a:ext>
            </a:extLst>
          </p:cNvPr>
          <p:cNvSpPr txBox="1"/>
          <p:nvPr/>
        </p:nvSpPr>
        <p:spPr>
          <a:xfrm>
            <a:off x="0" y="6600303"/>
            <a:ext cx="27432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200" b="0" i="0" u="none" strike="noStrike" kern="1200" cap="none" spc="0" baseline="0">
                <a:solidFill>
                  <a:srgbClr val="FFFFFF"/>
                </a:solidFill>
                <a:uFillTx/>
                <a:latin typeface="Roboto Light" pitchFamily="2"/>
                <a:ea typeface="Roboto Light" pitchFamily="2"/>
              </a:rPr>
              <a:t>2023/2024</a:t>
            </a:r>
            <a:endParaRPr lang="cs-CZ" sz="1200" b="0" i="0" u="none" strike="noStrike" kern="1200" cap="none" spc="0" baseline="0">
              <a:solidFill>
                <a:srgbClr val="FFFFFF"/>
              </a:solidFill>
              <a:uFillTx/>
              <a:latin typeface="Roboto Light" pitchFamily="2"/>
              <a:ea typeface="Roboto Light" pitchFamily="2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F7417D6-4E78-2217-1A24-3441517B8D90}"/>
              </a:ext>
            </a:extLst>
          </p:cNvPr>
          <p:cNvSpPr txBox="1"/>
          <p:nvPr/>
        </p:nvSpPr>
        <p:spPr>
          <a:xfrm>
            <a:off x="4038603" y="6608615"/>
            <a:ext cx="41148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200" b="0" i="0" u="none" strike="noStrike" kern="1200" cap="none" spc="0" baseline="0">
                <a:solidFill>
                  <a:srgbClr val="FFFFFF"/>
                </a:solidFill>
                <a:uFillTx/>
                <a:latin typeface="Roboto Black" pitchFamily="2"/>
                <a:ea typeface="Roboto Black" pitchFamily="2"/>
              </a:rPr>
              <a:t>Programming in C++ (labs)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C43FFA4-C9E3-1161-B6D2-8FC4FF253269}"/>
              </a:ext>
            </a:extLst>
          </p:cNvPr>
          <p:cNvSpPr txBox="1"/>
          <p:nvPr/>
        </p:nvSpPr>
        <p:spPr>
          <a:xfrm>
            <a:off x="9450186" y="6600303"/>
            <a:ext cx="27432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2D44595C-A5AE-4A36-96CD-9BF54B69ADB4}" type="slidenum">
              <a:rPr lang="en-GB" sz="1200" b="0" i="0" u="none" strike="noStrike" kern="1200" cap="none" spc="0" baseline="0">
                <a:solidFill>
                  <a:srgbClr val="FFFFFF"/>
                </a:solidFill>
                <a:uFillTx/>
                <a:latin typeface="Roboto Light" pitchFamily="2"/>
                <a:ea typeface="Roboto Light" pitchFamily="2"/>
              </a:rPr>
              <a:t>27</a:t>
            </a:fld>
            <a:endParaRPr lang="en-GB" sz="1200" b="0" i="0" u="none" strike="noStrike" kern="1200" cap="none" spc="0" baseline="0">
              <a:solidFill>
                <a:srgbClr val="FFFFFF"/>
              </a:solidFill>
              <a:uFillTx/>
              <a:latin typeface="Roboto Light" pitchFamily="2"/>
              <a:ea typeface="Roboto Light" pitchFamily="2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6F23D69-A4E9-B93C-A00A-F42A0A3F338B}"/>
              </a:ext>
            </a:extLst>
          </p:cNvPr>
          <p:cNvSpPr txBox="1"/>
          <p:nvPr/>
        </p:nvSpPr>
        <p:spPr>
          <a:xfrm>
            <a:off x="7223551" y="4493382"/>
            <a:ext cx="4767189" cy="1492716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 w="25400">
            <a:noFill/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300">
                <a:solidFill>
                  <a:schemeClr val="bg1"/>
                </a:solidFill>
                <a:latin typeface="Consolas" panose="020B0609020204030204" pitchFamily="49" charset="0"/>
                <a:cs typeface="Courier New" pitchFamily="49" charset="0"/>
              </a:defRPr>
            </a:lvl1pPr>
          </a:lstStyle>
          <a:p>
            <a:r>
              <a:rPr lang="cs-CZ" dirty="0" err="1"/>
              <a:t>bool</a:t>
            </a:r>
            <a:r>
              <a:rPr lang="cs-CZ" dirty="0"/>
              <a:t> </a:t>
            </a:r>
            <a:r>
              <a:rPr lang="cs-CZ" dirty="0" err="1"/>
              <a:t>mysort</a:t>
            </a:r>
            <a:r>
              <a:rPr lang="en-US" dirty="0"/>
              <a:t>(</a:t>
            </a:r>
            <a:r>
              <a:rPr lang="cs-CZ" dirty="0"/>
              <a:t> const </a:t>
            </a:r>
            <a:r>
              <a:rPr lang="en-US" dirty="0"/>
              <a:t>string&amp; s1, </a:t>
            </a:r>
            <a:r>
              <a:rPr lang="en-US" dirty="0" err="1"/>
              <a:t>const</a:t>
            </a:r>
            <a:r>
              <a:rPr lang="en-US" dirty="0"/>
              <a:t> string&amp; s2) {</a:t>
            </a:r>
          </a:p>
          <a:p>
            <a:r>
              <a:rPr lang="en-US" dirty="0"/>
              <a:t>  return s1.size() &lt; s2.size() ? true : </a:t>
            </a:r>
          </a:p>
          <a:p>
            <a:r>
              <a:rPr lang="en-US" dirty="0"/>
              <a:t>        (s2.size() &lt; s1.size() ? false : s1&lt;s2);</a:t>
            </a:r>
          </a:p>
          <a:p>
            <a:r>
              <a:rPr lang="en-US" dirty="0"/>
              <a:t>}</a:t>
            </a:r>
          </a:p>
          <a:p>
            <a:endParaRPr lang="en-US" dirty="0"/>
          </a:p>
          <a:p>
            <a:r>
              <a:rPr lang="cs-CZ" dirty="0"/>
              <a:t>vector&lt;string&gt; v;</a:t>
            </a:r>
          </a:p>
          <a:p>
            <a:r>
              <a:rPr lang="cs-CZ" dirty="0"/>
              <a:t>sort(</a:t>
            </a:r>
            <a:r>
              <a:rPr lang="en-US" dirty="0"/>
              <a:t> </a:t>
            </a:r>
            <a:r>
              <a:rPr lang="cs-CZ" dirty="0"/>
              <a:t>v.begin(),v.end()</a:t>
            </a:r>
            <a:r>
              <a:rPr lang="en-US" dirty="0"/>
              <a:t>, </a:t>
            </a:r>
            <a:r>
              <a:rPr lang="en-US" dirty="0" err="1"/>
              <a:t>mysort</a:t>
            </a:r>
            <a:r>
              <a:rPr lang="cs-CZ" dirty="0"/>
              <a:t>);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355BEE1-9C29-2FB2-9B97-22F817DBE179}"/>
              </a:ext>
            </a:extLst>
          </p:cNvPr>
          <p:cNvSpPr txBox="1"/>
          <p:nvPr/>
        </p:nvSpPr>
        <p:spPr>
          <a:xfrm>
            <a:off x="7908132" y="1081035"/>
            <a:ext cx="4165209" cy="1692771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 w="25400">
            <a:noFill/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300">
                <a:solidFill>
                  <a:schemeClr val="bg1"/>
                </a:solidFill>
                <a:latin typeface="Consolas" panose="020B0609020204030204" pitchFamily="49" charset="0"/>
                <a:cs typeface="Courier New" pitchFamily="49" charset="0"/>
              </a:defRPr>
            </a:lvl1pPr>
          </a:lstStyle>
          <a:p>
            <a:r>
              <a:rPr lang="en-US" dirty="0"/>
              <a:t>struct</a:t>
            </a:r>
            <a:r>
              <a:rPr lang="cs-CZ" dirty="0"/>
              <a:t> T</a:t>
            </a:r>
            <a:r>
              <a:rPr lang="en-US" dirty="0"/>
              <a:t> { </a:t>
            </a:r>
          </a:p>
          <a:p>
            <a:r>
              <a:rPr lang="en-US" dirty="0"/>
              <a:t>  string s; 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;</a:t>
            </a:r>
          </a:p>
          <a:p>
            <a:r>
              <a:rPr lang="en-US" dirty="0"/>
              <a:t>  bool operator&lt;( const </a:t>
            </a:r>
            <a:r>
              <a:rPr lang="cs-CZ" dirty="0"/>
              <a:t>T</a:t>
            </a:r>
            <a:r>
              <a:rPr lang="en-US" dirty="0"/>
              <a:t>&amp; y) </a:t>
            </a:r>
            <a:r>
              <a:rPr lang="en-US" dirty="0" err="1"/>
              <a:t>const</a:t>
            </a:r>
            <a:endParaRPr lang="en-US" dirty="0"/>
          </a:p>
          <a:p>
            <a:r>
              <a:rPr lang="en-US" dirty="0"/>
              <a:t>    { return </a:t>
            </a:r>
            <a:r>
              <a:rPr lang="en-US" dirty="0" err="1"/>
              <a:t>i</a:t>
            </a:r>
            <a:r>
              <a:rPr lang="en-US" dirty="0"/>
              <a:t>&lt;</a:t>
            </a:r>
            <a:r>
              <a:rPr lang="en-US" dirty="0" err="1"/>
              <a:t>y.i</a:t>
            </a:r>
            <a:r>
              <a:rPr lang="en-US" dirty="0"/>
              <a:t> || (</a:t>
            </a:r>
            <a:r>
              <a:rPr lang="en-US" dirty="0" err="1"/>
              <a:t>i</a:t>
            </a:r>
            <a:r>
              <a:rPr lang="en-US" dirty="0"/>
              <a:t> == </a:t>
            </a:r>
            <a:r>
              <a:rPr lang="en-US" dirty="0" err="1"/>
              <a:t>y.i</a:t>
            </a:r>
            <a:r>
              <a:rPr lang="en-US" dirty="0"/>
              <a:t> &amp;&amp; s&lt;</a:t>
            </a:r>
            <a:r>
              <a:rPr lang="en-US" dirty="0" err="1"/>
              <a:t>y.s</a:t>
            </a:r>
            <a:r>
              <a:rPr lang="en-US" dirty="0"/>
              <a:t>); }</a:t>
            </a:r>
          </a:p>
          <a:p>
            <a:r>
              <a:rPr lang="en-US" dirty="0"/>
              <a:t>};</a:t>
            </a:r>
            <a:endParaRPr lang="cs-CZ" dirty="0"/>
          </a:p>
          <a:p>
            <a:endParaRPr lang="en-US" dirty="0"/>
          </a:p>
          <a:p>
            <a:r>
              <a:rPr lang="cs-CZ" dirty="0"/>
              <a:t>set&lt;T&gt; v;</a:t>
            </a:r>
          </a:p>
          <a:p>
            <a:r>
              <a:rPr lang="cs-CZ" dirty="0"/>
              <a:t>v.insert(</a:t>
            </a:r>
            <a:r>
              <a:rPr lang="en-US" dirty="0"/>
              <a:t> </a:t>
            </a:r>
            <a:r>
              <a:rPr lang="cs-CZ" dirty="0"/>
              <a:t>T</a:t>
            </a:r>
            <a:r>
              <a:rPr lang="en-US" dirty="0"/>
              <a:t> {"</a:t>
            </a:r>
            <a:r>
              <a:rPr lang="en-US" dirty="0" err="1"/>
              <a:t>jedna</a:t>
            </a:r>
            <a:r>
              <a:rPr lang="en-US" dirty="0"/>
              <a:t>", 1}</a:t>
            </a:r>
            <a:r>
              <a:rPr lang="cs-CZ" dirty="0"/>
              <a:t>);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20927341-F7C0-CE2C-E587-A0741CB0E8AD}"/>
              </a:ext>
            </a:extLst>
          </p:cNvPr>
          <p:cNvSpPr txBox="1">
            <a:spLocks noChangeArrowheads="1"/>
          </p:cNvSpPr>
          <p:nvPr/>
        </p:nvSpPr>
        <p:spPr>
          <a:xfrm>
            <a:off x="84406" y="787428"/>
            <a:ext cx="5551283" cy="5953839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r>
              <a:rPr lang="en-US" sz="2000" dirty="0"/>
              <a:t>Internal structure comparator</a:t>
            </a:r>
            <a:endParaRPr lang="cs-CZ" sz="2000" dirty="0"/>
          </a:p>
          <a:p>
            <a:pPr lvl="1"/>
            <a:r>
              <a:rPr lang="cs-CZ" sz="1800" dirty="0"/>
              <a:t>operator</a:t>
            </a:r>
            <a:r>
              <a:rPr lang="en-US" sz="1800" dirty="0"/>
              <a:t>&lt;</a:t>
            </a:r>
          </a:p>
          <a:p>
            <a:pPr lvl="1"/>
            <a:r>
              <a:rPr lang="cs-CZ" sz="1800" b="1" dirty="0">
                <a:solidFill>
                  <a:srgbClr val="00B050"/>
                </a:solidFill>
                <a:sym typeface="Wingdings"/>
              </a:rPr>
              <a:t> </a:t>
            </a:r>
            <a:r>
              <a:rPr lang="en-US" sz="1800" dirty="0">
                <a:sym typeface="Wingdings"/>
              </a:rPr>
              <a:t>works with sort functions and sorting containers</a:t>
            </a:r>
            <a:endParaRPr lang="cs-CZ" sz="1800" dirty="0"/>
          </a:p>
          <a:p>
            <a:pPr lvl="1"/>
            <a:r>
              <a:rPr lang="en-US" sz="1800" b="1" dirty="0">
                <a:solidFill>
                  <a:srgbClr val="FF0000"/>
                </a:solidFill>
                <a:sym typeface="Wingdings" panose="05000000000000000000" pitchFamily="2" charset="2"/>
              </a:rPr>
              <a:t></a:t>
            </a:r>
            <a:r>
              <a:rPr lang="cs-CZ" sz="1800" dirty="0">
                <a:sym typeface="Wingdings" panose="05000000000000000000" pitchFamily="2" charset="2"/>
              </a:rPr>
              <a:t> </a:t>
            </a:r>
            <a:r>
              <a:rPr lang="en-US" sz="1800" dirty="0">
                <a:sym typeface="Wingdings" panose="05000000000000000000" pitchFamily="2" charset="2"/>
              </a:rPr>
              <a:t>o</a:t>
            </a:r>
            <a:r>
              <a:rPr lang="en-US" sz="1800" dirty="0"/>
              <a:t>nly one, cannot have more </a:t>
            </a:r>
            <a:endParaRPr lang="cs-CZ" sz="1800" dirty="0"/>
          </a:p>
          <a:p>
            <a:pPr lvl="1"/>
            <a:r>
              <a:rPr lang="en-US" sz="1800" b="1" dirty="0">
                <a:solidFill>
                  <a:srgbClr val="FF0000"/>
                </a:solidFill>
                <a:sym typeface="Wingdings" panose="05000000000000000000" pitchFamily="2" charset="2"/>
              </a:rPr>
              <a:t></a:t>
            </a:r>
            <a:r>
              <a:rPr lang="cs-CZ" sz="1800" dirty="0">
                <a:sym typeface="Wingdings" panose="05000000000000000000" pitchFamily="2" charset="2"/>
              </a:rPr>
              <a:t> </a:t>
            </a:r>
            <a:r>
              <a:rPr lang="en-US" sz="1800" dirty="0"/>
              <a:t>cannot implement for fundamental types</a:t>
            </a:r>
          </a:p>
          <a:p>
            <a:pPr lvl="1"/>
            <a:endParaRPr lang="en-US" sz="1800" dirty="0"/>
          </a:p>
          <a:p>
            <a:pPr marL="393192" lvl="1" indent="0">
              <a:buNone/>
            </a:pPr>
            <a:endParaRPr lang="en-US" sz="1800" dirty="0"/>
          </a:p>
          <a:p>
            <a:pPr lvl="1"/>
            <a:endParaRPr lang="en-US" sz="1800" dirty="0"/>
          </a:p>
          <a:p>
            <a:r>
              <a:rPr lang="en-US" sz="2200" dirty="0"/>
              <a:t>external comparator - function</a:t>
            </a:r>
            <a:endParaRPr lang="cs-CZ" sz="2200" dirty="0"/>
          </a:p>
          <a:p>
            <a:pPr lvl="1"/>
            <a:r>
              <a:rPr lang="cs-CZ" sz="1800" b="1" dirty="0">
                <a:solidFill>
                  <a:srgbClr val="00B050"/>
                </a:solidFill>
                <a:sym typeface="Wingdings"/>
              </a:rPr>
              <a:t> </a:t>
            </a:r>
            <a:r>
              <a:rPr lang="en-US" sz="1800" dirty="0"/>
              <a:t>can have many of these</a:t>
            </a:r>
            <a:endParaRPr lang="cs-CZ" sz="1800" dirty="0"/>
          </a:p>
          <a:p>
            <a:pPr lvl="1"/>
            <a:r>
              <a:rPr lang="en-US" sz="1800" b="1" dirty="0">
                <a:solidFill>
                  <a:srgbClr val="FF0000"/>
                </a:solidFill>
                <a:sym typeface="Wingdings" panose="05000000000000000000" pitchFamily="2" charset="2"/>
              </a:rPr>
              <a:t></a:t>
            </a:r>
            <a:r>
              <a:rPr lang="cs-CZ" sz="1800" dirty="0">
                <a:sym typeface="Wingdings" panose="05000000000000000000" pitchFamily="2" charset="2"/>
              </a:rPr>
              <a:t> </a:t>
            </a:r>
            <a:r>
              <a:rPr lang="en-US" sz="1800" dirty="0">
                <a:sym typeface="Wingdings" panose="05000000000000000000" pitchFamily="2" charset="2"/>
              </a:rPr>
              <a:t>c</a:t>
            </a:r>
            <a:r>
              <a:rPr lang="en-US" sz="1800" dirty="0"/>
              <a:t>annot pass as a template parameter</a:t>
            </a:r>
          </a:p>
          <a:p>
            <a:pPr lvl="3"/>
            <a:r>
              <a:rPr lang="en-US" sz="1400" dirty="0"/>
              <a:t>template parameter must be a type, not function</a:t>
            </a:r>
            <a:endParaRPr lang="cs-CZ" sz="1400" dirty="0"/>
          </a:p>
          <a:p>
            <a:pPr lvl="2"/>
            <a:endParaRPr lang="cs-CZ" sz="1400" dirty="0"/>
          </a:p>
        </p:txBody>
      </p:sp>
      <p:sp>
        <p:nvSpPr>
          <p:cNvPr id="9" name="Text Placeholder 7">
            <a:extLst>
              <a:ext uri="{FF2B5EF4-FFF2-40B4-BE49-F238E27FC236}">
                <a16:creationId xmlns:a16="http://schemas.microsoft.com/office/drawing/2014/main" id="{569B09AA-A1C8-47F7-DC6E-60F44E928E9E}"/>
              </a:ext>
            </a:extLst>
          </p:cNvPr>
          <p:cNvSpPr txBox="1">
            <a:spLocks/>
          </p:cNvSpPr>
          <p:nvPr/>
        </p:nvSpPr>
        <p:spPr>
          <a:xfrm>
            <a:off x="5458407" y="1618260"/>
            <a:ext cx="2051479" cy="648392"/>
          </a:xfrm>
          <a:prstGeom prst="wedgeRoundRectCallout">
            <a:avLst>
              <a:gd name="adj1" fmla="val 75126"/>
              <a:gd name="adj2" fmla="val -43803"/>
              <a:gd name="adj3" fmla="val 16667"/>
            </a:avLst>
          </a:prstGeom>
          <a:solidFill>
            <a:schemeClr val="accent6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ctr"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overload &lt; operator</a:t>
            </a:r>
            <a:endParaRPr lang="cs-CZ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D133A2C-723F-8A79-A2F4-B749A140C1D8}"/>
              </a:ext>
            </a:extLst>
          </p:cNvPr>
          <p:cNvSpPr txBox="1"/>
          <p:nvPr/>
        </p:nvSpPr>
        <p:spPr>
          <a:xfrm>
            <a:off x="4038603" y="5693710"/>
            <a:ext cx="2722371" cy="292388"/>
          </a:xfrm>
          <a:prstGeom prst="rect">
            <a:avLst/>
          </a:prstGeom>
          <a:solidFill>
            <a:srgbClr val="ECF7FE"/>
          </a:solidFill>
          <a:ln w="25400">
            <a:solidFill>
              <a:schemeClr val="accent4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300">
                <a:latin typeface="Consolas" panose="020B0609020204030204" pitchFamily="49" charset="0"/>
                <a:cs typeface="Courier New" pitchFamily="49" charset="0"/>
              </a:defRPr>
            </a:lvl1pPr>
          </a:lstStyle>
          <a:p>
            <a:r>
              <a:rPr lang="en-US" strike="sngStrike" dirty="0">
                <a:solidFill>
                  <a:srgbClr val="FF0000"/>
                </a:solidFill>
              </a:rPr>
              <a:t>set</a:t>
            </a:r>
            <a:r>
              <a:rPr lang="cs-CZ" strike="sngStrike">
                <a:solidFill>
                  <a:srgbClr val="FF0000"/>
                </a:solidFill>
              </a:rPr>
              <a:t>&lt;</a:t>
            </a:r>
            <a:r>
              <a:rPr lang="en-US" strike="sngStrike">
                <a:solidFill>
                  <a:srgbClr val="FF0000"/>
                </a:solidFill>
              </a:rPr>
              <a:t>string</a:t>
            </a:r>
            <a:r>
              <a:rPr lang="en-US" strike="sngStrike" dirty="0" err="1">
                <a:solidFill>
                  <a:srgbClr val="FF0000"/>
                </a:solidFill>
              </a:rPr>
              <a:t>,mysort</a:t>
            </a:r>
            <a:r>
              <a:rPr lang="cs-CZ" strike="sngStrike">
                <a:solidFill>
                  <a:srgbClr val="FF0000"/>
                </a:solidFill>
              </a:rPr>
              <a:t>&gt; </a:t>
            </a:r>
            <a:r>
              <a:rPr lang="en-US" strike="sngStrike">
                <a:solidFill>
                  <a:srgbClr val="FF0000"/>
                </a:solidFill>
              </a:rPr>
              <a:t>m</a:t>
            </a:r>
            <a:r>
              <a:rPr lang="cs-CZ" strike="sngStrike">
                <a:solidFill>
                  <a:srgbClr val="FF0000"/>
                </a:solidFill>
              </a:rPr>
              <a:t>;</a:t>
            </a:r>
            <a:endParaRPr lang="cs-CZ" strike="sngStrike" dirty="0">
              <a:solidFill>
                <a:srgbClr val="FF0000"/>
              </a:solidFill>
            </a:endParaRPr>
          </a:p>
        </p:txBody>
      </p:sp>
      <p:pic>
        <p:nvPicPr>
          <p:cNvPr id="11" name="Graphic 10" descr="Play with solid fill">
            <a:extLst>
              <a:ext uri="{FF2B5EF4-FFF2-40B4-BE49-F238E27FC236}">
                <a16:creationId xmlns:a16="http://schemas.microsoft.com/office/drawing/2014/main" id="{0FBE73F3-4985-5B4D-6B4A-1D3F6DCD303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690386" y="73390"/>
            <a:ext cx="501610" cy="501610"/>
          </a:xfrm>
          <a:prstGeom prst="rect">
            <a:avLst/>
          </a:prstGeom>
        </p:spPr>
      </p:pic>
      <p:pic>
        <p:nvPicPr>
          <p:cNvPr id="12" name="Graphic 11" descr="Play with solid fill">
            <a:extLst>
              <a:ext uri="{FF2B5EF4-FFF2-40B4-BE49-F238E27FC236}">
                <a16:creationId xmlns:a16="http://schemas.microsoft.com/office/drawing/2014/main" id="{86249AB6-27E5-3634-6152-08C255D3691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1690386" y="73390"/>
            <a:ext cx="501610" cy="5016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44267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0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57CF23-D60F-79B4-CD2F-4A1F85430A84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/>
              <a:t>Containers: sorting with external functor or lambda</a:t>
            </a:r>
            <a:endParaRPr lang="en-GB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B9BBE3B-D452-8764-E45B-4A9CFF09A340}"/>
              </a:ext>
            </a:extLst>
          </p:cNvPr>
          <p:cNvSpPr txBox="1"/>
          <p:nvPr/>
        </p:nvSpPr>
        <p:spPr>
          <a:xfrm>
            <a:off x="0" y="6600303"/>
            <a:ext cx="27432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200" b="0" i="0" u="none" strike="noStrike" kern="1200" cap="none" spc="0" baseline="0">
                <a:solidFill>
                  <a:srgbClr val="FFFFFF"/>
                </a:solidFill>
                <a:uFillTx/>
                <a:latin typeface="Roboto Light" pitchFamily="2"/>
                <a:ea typeface="Roboto Light" pitchFamily="2"/>
              </a:rPr>
              <a:t>2023/2024</a:t>
            </a:r>
            <a:endParaRPr lang="cs-CZ" sz="1200" b="0" i="0" u="none" strike="noStrike" kern="1200" cap="none" spc="0" baseline="0">
              <a:solidFill>
                <a:srgbClr val="FFFFFF"/>
              </a:solidFill>
              <a:uFillTx/>
              <a:latin typeface="Roboto Light" pitchFamily="2"/>
              <a:ea typeface="Roboto Light" pitchFamily="2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F7417D6-4E78-2217-1A24-3441517B8D90}"/>
              </a:ext>
            </a:extLst>
          </p:cNvPr>
          <p:cNvSpPr txBox="1"/>
          <p:nvPr/>
        </p:nvSpPr>
        <p:spPr>
          <a:xfrm>
            <a:off x="4038603" y="6608615"/>
            <a:ext cx="41148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200" b="0" i="0" u="none" strike="noStrike" kern="1200" cap="none" spc="0" baseline="0">
                <a:solidFill>
                  <a:srgbClr val="FFFFFF"/>
                </a:solidFill>
                <a:uFillTx/>
                <a:latin typeface="Roboto Black" pitchFamily="2"/>
                <a:ea typeface="Roboto Black" pitchFamily="2"/>
              </a:rPr>
              <a:t>Programming in C++ (labs)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C43FFA4-C9E3-1161-B6D2-8FC4FF253269}"/>
              </a:ext>
            </a:extLst>
          </p:cNvPr>
          <p:cNvSpPr txBox="1"/>
          <p:nvPr/>
        </p:nvSpPr>
        <p:spPr>
          <a:xfrm>
            <a:off x="9450186" y="6600303"/>
            <a:ext cx="27432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2D44595C-A5AE-4A36-96CD-9BF54B69ADB4}" type="slidenum">
              <a:rPr lang="en-GB" sz="1200" b="0" i="0" u="none" strike="noStrike" kern="1200" cap="none" spc="0" baseline="0">
                <a:solidFill>
                  <a:srgbClr val="FFFFFF"/>
                </a:solidFill>
                <a:uFillTx/>
                <a:latin typeface="Roboto Light" pitchFamily="2"/>
                <a:ea typeface="Roboto Light" pitchFamily="2"/>
              </a:rPr>
              <a:t>28</a:t>
            </a:fld>
            <a:endParaRPr lang="en-GB" sz="1200" b="0" i="0" u="none" strike="noStrike" kern="1200" cap="none" spc="0" baseline="0">
              <a:solidFill>
                <a:srgbClr val="FFFFFF"/>
              </a:solidFill>
              <a:uFillTx/>
              <a:latin typeface="Roboto Light" pitchFamily="2"/>
              <a:ea typeface="Roboto Light" pitchFamily="2"/>
            </a:endParaRP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678959BD-0CD1-8AFB-7059-47ECE82F8B3C}"/>
              </a:ext>
            </a:extLst>
          </p:cNvPr>
          <p:cNvSpPr txBox="1">
            <a:spLocks noChangeArrowheads="1"/>
          </p:cNvSpPr>
          <p:nvPr/>
        </p:nvSpPr>
        <p:spPr>
          <a:xfrm>
            <a:off x="84407" y="802433"/>
            <a:ext cx="5243373" cy="5963153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r>
              <a:rPr lang="en-US" sz="2200" dirty="0"/>
              <a:t>external comparator - functor</a:t>
            </a:r>
            <a:endParaRPr lang="cs-CZ" sz="2200" dirty="0"/>
          </a:p>
          <a:p>
            <a:pPr lvl="1"/>
            <a:r>
              <a:rPr lang="cs-CZ" sz="1800" b="1" dirty="0">
                <a:solidFill>
                  <a:srgbClr val="00B050"/>
                </a:solidFill>
                <a:sym typeface="Wingdings"/>
              </a:rPr>
              <a:t> </a:t>
            </a:r>
            <a:r>
              <a:rPr lang="en-US" sz="1800" dirty="0"/>
              <a:t>can have many, general solution</a:t>
            </a:r>
            <a:endParaRPr lang="cs-CZ" sz="1800" dirty="0"/>
          </a:p>
          <a:p>
            <a:pPr lvl="1"/>
            <a:r>
              <a:rPr lang="en-US" sz="1800" b="1" dirty="0">
                <a:solidFill>
                  <a:srgbClr val="FFC000"/>
                </a:solidFill>
                <a:sym typeface="Wingdings" panose="05000000000000000000" pitchFamily="2" charset="2"/>
              </a:rPr>
              <a:t></a:t>
            </a:r>
            <a:r>
              <a:rPr lang="cs-CZ" sz="1800" dirty="0">
                <a:sym typeface="Wingdings" panose="05000000000000000000" pitchFamily="2" charset="2"/>
              </a:rPr>
              <a:t> </a:t>
            </a:r>
            <a:r>
              <a:rPr lang="en-US" sz="1800" dirty="0"/>
              <a:t>bit more complex</a:t>
            </a:r>
            <a:endParaRPr lang="cs-CZ" sz="1800" dirty="0"/>
          </a:p>
          <a:p>
            <a:pPr lvl="3"/>
            <a:endParaRPr lang="cs-CZ" sz="1600" dirty="0"/>
          </a:p>
          <a:p>
            <a:pPr lvl="1"/>
            <a:r>
              <a:rPr lang="cs-CZ" sz="1800" b="1" dirty="0" err="1"/>
              <a:t>fun</a:t>
            </a:r>
            <a:r>
              <a:rPr lang="en-US" sz="1800" b="1" dirty="0"/>
              <a:t>c</a:t>
            </a:r>
            <a:r>
              <a:rPr lang="cs-CZ" sz="1800" b="1" dirty="0"/>
              <a:t>tor</a:t>
            </a:r>
          </a:p>
          <a:p>
            <a:pPr lvl="2"/>
            <a:r>
              <a:rPr lang="en-US" sz="1600" dirty="0"/>
              <a:t>class with operator() overloaded</a:t>
            </a:r>
            <a:endParaRPr lang="cs-CZ" sz="1600" dirty="0"/>
          </a:p>
          <a:p>
            <a:pPr lvl="2"/>
            <a:r>
              <a:rPr lang="en-US" sz="1600" dirty="0"/>
              <a:t>objects can be called as functions</a:t>
            </a:r>
          </a:p>
          <a:p>
            <a:pPr lvl="2"/>
            <a:endParaRPr lang="en-US" sz="1600" dirty="0"/>
          </a:p>
          <a:p>
            <a:endParaRPr lang="en-US" sz="2200" dirty="0"/>
          </a:p>
          <a:p>
            <a:r>
              <a:rPr lang="cs-CZ" sz="2200" dirty="0"/>
              <a:t>externí komparátor - </a:t>
            </a:r>
            <a:r>
              <a:rPr lang="en-US" sz="2200" dirty="0"/>
              <a:t>lambda</a:t>
            </a:r>
            <a:endParaRPr lang="cs-CZ" sz="2200" dirty="0"/>
          </a:p>
          <a:p>
            <a:pPr lvl="1"/>
            <a:r>
              <a:rPr lang="cs-CZ" sz="1800" b="1" dirty="0">
                <a:solidFill>
                  <a:srgbClr val="00B050"/>
                </a:solidFill>
                <a:sym typeface="Wingdings"/>
              </a:rPr>
              <a:t> </a:t>
            </a:r>
            <a:r>
              <a:rPr lang="en-US" sz="1800" dirty="0">
                <a:sym typeface="Wingdings"/>
              </a:rPr>
              <a:t>shorter syntax, just syntax sugar for functors</a:t>
            </a:r>
            <a:endParaRPr lang="cs-CZ" sz="1800" dirty="0"/>
          </a:p>
          <a:p>
            <a:pPr lvl="1"/>
            <a:r>
              <a:rPr lang="en-US" sz="1800" b="1" dirty="0">
                <a:solidFill>
                  <a:srgbClr val="FFC000"/>
                </a:solidFill>
                <a:sym typeface="Wingdings" panose="05000000000000000000" pitchFamily="2" charset="2"/>
              </a:rPr>
              <a:t></a:t>
            </a:r>
            <a:r>
              <a:rPr lang="cs-CZ" sz="1800" dirty="0">
                <a:sym typeface="Wingdings" panose="05000000000000000000" pitchFamily="2" charset="2"/>
              </a:rPr>
              <a:t> </a:t>
            </a:r>
            <a:r>
              <a:rPr lang="en-US" sz="1800" dirty="0">
                <a:sym typeface="Wingdings" panose="05000000000000000000" pitchFamily="2" charset="2"/>
              </a:rPr>
              <a:t>weird syntax</a:t>
            </a:r>
            <a:endParaRPr lang="en-US" sz="1800" dirty="0"/>
          </a:p>
          <a:p>
            <a:pPr lvl="1"/>
            <a:r>
              <a:rPr lang="en-US" sz="1800" b="1" dirty="0">
                <a:solidFill>
                  <a:srgbClr val="FF0000"/>
                </a:solidFill>
                <a:sym typeface="Wingdings" panose="05000000000000000000" pitchFamily="2" charset="2"/>
              </a:rPr>
              <a:t> </a:t>
            </a:r>
            <a:r>
              <a:rPr lang="en-US" sz="1800" dirty="0">
                <a:sym typeface="Wingdings" panose="05000000000000000000" pitchFamily="2" charset="2"/>
              </a:rPr>
              <a:t>cannot use in a class declaration</a:t>
            </a:r>
            <a:endParaRPr lang="cs-CZ" sz="1800" dirty="0"/>
          </a:p>
          <a:p>
            <a:pPr lvl="1"/>
            <a:endParaRPr lang="cs-CZ" sz="16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FAC2F0E-331E-64E1-7902-233E6D9742A3}"/>
              </a:ext>
            </a:extLst>
          </p:cNvPr>
          <p:cNvSpPr txBox="1"/>
          <p:nvPr/>
        </p:nvSpPr>
        <p:spPr>
          <a:xfrm>
            <a:off x="4399856" y="1274692"/>
            <a:ext cx="4540348" cy="1923604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 w="25400">
            <a:noFill/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300">
                <a:solidFill>
                  <a:schemeClr val="bg1"/>
                </a:solidFill>
                <a:latin typeface="Consolas" panose="020B0609020204030204" pitchFamily="49" charset="0"/>
                <a:cs typeface="Courier New" pitchFamily="49" charset="0"/>
              </a:defRPr>
            </a:lvl1pPr>
          </a:lstStyle>
          <a:p>
            <a:r>
              <a:rPr lang="en-US" dirty="0"/>
              <a:t>struct </a:t>
            </a:r>
            <a:r>
              <a:rPr lang="cs-CZ" dirty="0"/>
              <a:t>T</a:t>
            </a:r>
            <a:r>
              <a:rPr lang="en-US" dirty="0"/>
              <a:t> { string s; 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; }; </a:t>
            </a:r>
          </a:p>
          <a:p>
            <a:endParaRPr lang="en-US" dirty="0"/>
          </a:p>
          <a:p>
            <a:r>
              <a:rPr lang="en-US" dirty="0" err="1"/>
              <a:t>struct</a:t>
            </a:r>
            <a:r>
              <a:rPr lang="en-US" dirty="0"/>
              <a:t> </a:t>
            </a:r>
            <a:r>
              <a:rPr lang="en-US" dirty="0" err="1"/>
              <a:t>cmp</a:t>
            </a:r>
            <a:r>
              <a:rPr lang="en-US" dirty="0"/>
              <a:t> {</a:t>
            </a:r>
          </a:p>
          <a:p>
            <a:r>
              <a:rPr lang="en-US" dirty="0"/>
              <a:t>  bool operator()( const </a:t>
            </a:r>
            <a:r>
              <a:rPr lang="cs-CZ" dirty="0"/>
              <a:t>T</a:t>
            </a:r>
            <a:r>
              <a:rPr lang="en-US" dirty="0"/>
              <a:t>&amp; x, const </a:t>
            </a:r>
            <a:r>
              <a:rPr lang="cs-CZ" dirty="0"/>
              <a:t>T</a:t>
            </a:r>
            <a:r>
              <a:rPr lang="en-US" dirty="0"/>
              <a:t>&amp; y) </a:t>
            </a:r>
            <a:r>
              <a:rPr lang="en-US" dirty="0" err="1"/>
              <a:t>const</a:t>
            </a:r>
            <a:endParaRPr lang="en-US" dirty="0"/>
          </a:p>
          <a:p>
            <a:r>
              <a:rPr lang="en-US" dirty="0"/>
              <a:t>    { return </a:t>
            </a:r>
            <a:r>
              <a:rPr lang="en-US" dirty="0" err="1"/>
              <a:t>x.i</a:t>
            </a:r>
            <a:r>
              <a:rPr lang="en-US" dirty="0"/>
              <a:t>&lt;</a:t>
            </a:r>
            <a:r>
              <a:rPr lang="en-US" dirty="0" err="1"/>
              <a:t>y.i</a:t>
            </a:r>
            <a:r>
              <a:rPr lang="en-US" dirty="0"/>
              <a:t>  || .....; }</a:t>
            </a:r>
          </a:p>
          <a:p>
            <a:r>
              <a:rPr lang="en-US" dirty="0"/>
              <a:t>};</a:t>
            </a:r>
            <a:endParaRPr lang="cs-CZ" dirty="0"/>
          </a:p>
          <a:p>
            <a:endParaRPr lang="en-US" dirty="0"/>
          </a:p>
          <a:p>
            <a:r>
              <a:rPr lang="cs-CZ" dirty="0"/>
              <a:t>set&lt;T, </a:t>
            </a:r>
            <a:r>
              <a:rPr lang="en-US" dirty="0" err="1"/>
              <a:t>cmp</a:t>
            </a:r>
            <a:r>
              <a:rPr lang="cs-CZ" dirty="0"/>
              <a:t>&gt; v;</a:t>
            </a:r>
          </a:p>
          <a:p>
            <a:r>
              <a:rPr lang="cs-CZ" dirty="0"/>
              <a:t>v.insert( T</a:t>
            </a:r>
            <a:r>
              <a:rPr lang="en-US" dirty="0"/>
              <a:t>{"</a:t>
            </a:r>
            <a:r>
              <a:rPr lang="en-US" dirty="0" err="1"/>
              <a:t>jedna</a:t>
            </a:r>
            <a:r>
              <a:rPr lang="en-US" dirty="0"/>
              <a:t>", 1}</a:t>
            </a:r>
            <a:r>
              <a:rPr lang="cs-CZ" dirty="0"/>
              <a:t>);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1B934187-6056-E76B-9B69-046024A2641B}"/>
              </a:ext>
            </a:extLst>
          </p:cNvPr>
          <p:cNvSpPr txBox="1">
            <a:spLocks/>
          </p:cNvSpPr>
          <p:nvPr/>
        </p:nvSpPr>
        <p:spPr>
          <a:xfrm>
            <a:off x="7403145" y="1451361"/>
            <a:ext cx="884558" cy="285201"/>
          </a:xfrm>
          <a:prstGeom prst="wedgeRoundRectCallout">
            <a:avLst>
              <a:gd name="adj1" fmla="val -208365"/>
              <a:gd name="adj2" fmla="val 79300"/>
              <a:gd name="adj3" fmla="val 16667"/>
            </a:avLst>
          </a:prstGeom>
          <a:solidFill>
            <a:schemeClr val="accent6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ctr"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functor</a:t>
            </a:r>
            <a:endParaRPr lang="cs-CZ" dirty="0"/>
          </a:p>
        </p:txBody>
      </p:sp>
      <p:sp>
        <p:nvSpPr>
          <p:cNvPr id="9" name="Text Placeholder 7">
            <a:extLst>
              <a:ext uri="{FF2B5EF4-FFF2-40B4-BE49-F238E27FC236}">
                <a16:creationId xmlns:a16="http://schemas.microsoft.com/office/drawing/2014/main" id="{489737F8-6595-E7EA-15DD-C0779F17A1A3}"/>
              </a:ext>
            </a:extLst>
          </p:cNvPr>
          <p:cNvSpPr txBox="1">
            <a:spLocks/>
          </p:cNvSpPr>
          <p:nvPr/>
        </p:nvSpPr>
        <p:spPr>
          <a:xfrm>
            <a:off x="7374692" y="2517802"/>
            <a:ext cx="853441" cy="456406"/>
          </a:xfrm>
          <a:prstGeom prst="wedgeRoundRectCallout">
            <a:avLst>
              <a:gd name="adj1" fmla="val -115607"/>
              <a:gd name="adj2" fmla="val -76461"/>
              <a:gd name="adj3" fmla="val 16667"/>
            </a:avLst>
          </a:prstGeom>
          <a:solidFill>
            <a:schemeClr val="accent6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ctr"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err="1"/>
              <a:t>cmp</a:t>
            </a:r>
            <a:r>
              <a:rPr lang="en-US" dirty="0"/>
              <a:t> x;</a:t>
            </a:r>
          </a:p>
          <a:p>
            <a:r>
              <a:rPr lang="en-US" dirty="0"/>
              <a:t>x(t1,t2);</a:t>
            </a:r>
            <a:endParaRPr lang="cs-CZ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45A5800-29B7-56EC-B3B3-11CCF63CDA85}"/>
              </a:ext>
            </a:extLst>
          </p:cNvPr>
          <p:cNvSpPr txBox="1"/>
          <p:nvPr/>
        </p:nvSpPr>
        <p:spPr>
          <a:xfrm>
            <a:off x="5897535" y="5253135"/>
            <a:ext cx="5076742" cy="492443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 w="25400">
            <a:noFill/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300">
                <a:solidFill>
                  <a:schemeClr val="bg1"/>
                </a:solidFill>
                <a:latin typeface="Consolas" panose="020B0609020204030204" pitchFamily="49" charset="0"/>
                <a:cs typeface="Courier New" pitchFamily="49" charset="0"/>
              </a:defRPr>
            </a:lvl1pPr>
          </a:lstStyle>
          <a:p>
            <a:r>
              <a:rPr lang="en-US" dirty="0"/>
              <a:t>auto </a:t>
            </a:r>
            <a:r>
              <a:rPr lang="en-US" dirty="0" err="1"/>
              <a:t>cmp</a:t>
            </a:r>
            <a:r>
              <a:rPr lang="en-US" dirty="0"/>
              <a:t> = [](</a:t>
            </a:r>
            <a:r>
              <a:rPr lang="en-US" dirty="0" err="1"/>
              <a:t>const</a:t>
            </a:r>
            <a:r>
              <a:rPr lang="en-US" dirty="0"/>
              <a:t> T&amp; s1, </a:t>
            </a:r>
            <a:r>
              <a:rPr lang="en-US" dirty="0" err="1"/>
              <a:t>const</a:t>
            </a:r>
            <a:r>
              <a:rPr lang="en-US" dirty="0"/>
              <a:t> T&amp; s2) { return .. };</a:t>
            </a:r>
          </a:p>
          <a:p>
            <a:r>
              <a:rPr lang="en-US" dirty="0"/>
              <a:t>set&lt; T, </a:t>
            </a:r>
            <a:r>
              <a:rPr lang="en-US" dirty="0" err="1"/>
              <a:t>decltype</a:t>
            </a:r>
            <a:r>
              <a:rPr lang="en-US" dirty="0"/>
              <a:t>(</a:t>
            </a:r>
            <a:r>
              <a:rPr lang="en-US" dirty="0" err="1"/>
              <a:t>cmp</a:t>
            </a:r>
            <a:r>
              <a:rPr lang="en-US" dirty="0"/>
              <a:t>)&gt; v;</a:t>
            </a:r>
          </a:p>
        </p:txBody>
      </p:sp>
      <p:sp>
        <p:nvSpPr>
          <p:cNvPr id="11" name="Text Placeholder 7">
            <a:extLst>
              <a:ext uri="{FF2B5EF4-FFF2-40B4-BE49-F238E27FC236}">
                <a16:creationId xmlns:a16="http://schemas.microsoft.com/office/drawing/2014/main" id="{7F145F99-3AA5-69BB-6707-7D2D5F22BF01}"/>
              </a:ext>
            </a:extLst>
          </p:cNvPr>
          <p:cNvSpPr txBox="1">
            <a:spLocks/>
          </p:cNvSpPr>
          <p:nvPr/>
        </p:nvSpPr>
        <p:spPr>
          <a:xfrm>
            <a:off x="6488771" y="3413287"/>
            <a:ext cx="2076731" cy="812428"/>
          </a:xfrm>
          <a:prstGeom prst="wedgeRoundRectCallout">
            <a:avLst>
              <a:gd name="adj1" fmla="val -62936"/>
              <a:gd name="adj2" fmla="val 179241"/>
              <a:gd name="adj3" fmla="val 16667"/>
            </a:avLst>
          </a:prstGeom>
          <a:solidFill>
            <a:schemeClr val="accent6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ctr"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Type of lambda, auto must be used</a:t>
            </a:r>
            <a:endParaRPr lang="cs-CZ" dirty="0"/>
          </a:p>
        </p:txBody>
      </p:sp>
      <p:sp>
        <p:nvSpPr>
          <p:cNvPr id="16" name="Text Placeholder 7">
            <a:extLst>
              <a:ext uri="{FF2B5EF4-FFF2-40B4-BE49-F238E27FC236}">
                <a16:creationId xmlns:a16="http://schemas.microsoft.com/office/drawing/2014/main" id="{0F95FA33-C5BB-A346-0328-545572D36A83}"/>
              </a:ext>
            </a:extLst>
          </p:cNvPr>
          <p:cNvSpPr txBox="1">
            <a:spLocks/>
          </p:cNvSpPr>
          <p:nvPr/>
        </p:nvSpPr>
        <p:spPr>
          <a:xfrm>
            <a:off x="3236140" y="5587550"/>
            <a:ext cx="2076731" cy="812428"/>
          </a:xfrm>
          <a:prstGeom prst="wedgeRoundRectCallout">
            <a:avLst>
              <a:gd name="adj1" fmla="val 122622"/>
              <a:gd name="adj2" fmla="val -32080"/>
              <a:gd name="adj3" fmla="val 16667"/>
            </a:avLst>
          </a:prstGeom>
          <a:solidFill>
            <a:schemeClr val="accent6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ctr"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err="1"/>
              <a:t>Compiller</a:t>
            </a:r>
            <a:r>
              <a:rPr lang="en-US" dirty="0"/>
              <a:t> </a:t>
            </a:r>
            <a:r>
              <a:rPr lang="en-US" dirty="0" err="1"/>
              <a:t>wil</a:t>
            </a:r>
            <a:r>
              <a:rPr lang="en-US" dirty="0"/>
              <a:t> fill in the type of variable </a:t>
            </a:r>
            <a:r>
              <a:rPr lang="en-US" dirty="0" err="1"/>
              <a:t>cmp</a:t>
            </a:r>
            <a:endParaRPr lang="cs-CZ" dirty="0"/>
          </a:p>
        </p:txBody>
      </p:sp>
      <p:pic>
        <p:nvPicPr>
          <p:cNvPr id="17" name="Graphic 16" descr="Play with solid fill">
            <a:extLst>
              <a:ext uri="{FF2B5EF4-FFF2-40B4-BE49-F238E27FC236}">
                <a16:creationId xmlns:a16="http://schemas.microsoft.com/office/drawing/2014/main" id="{2CF0DAEE-7F2F-0BEF-7471-8F0DA973674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690386" y="73390"/>
            <a:ext cx="501610" cy="501610"/>
          </a:xfrm>
          <a:prstGeom prst="rect">
            <a:avLst/>
          </a:prstGeom>
        </p:spPr>
      </p:pic>
      <p:pic>
        <p:nvPicPr>
          <p:cNvPr id="18" name="Graphic 17" descr="Play with solid fill">
            <a:extLst>
              <a:ext uri="{FF2B5EF4-FFF2-40B4-BE49-F238E27FC236}">
                <a16:creationId xmlns:a16="http://schemas.microsoft.com/office/drawing/2014/main" id="{DE1643C3-CFFA-8E91-45CD-3C080B7F0D6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1690386" y="73390"/>
            <a:ext cx="501610" cy="5016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17858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6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57CF23-D60F-79B4-CD2F-4A1F85430A84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/>
              <a:t>Some common mistakes to avoid with containers</a:t>
            </a:r>
            <a:endParaRPr lang="en-GB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B9BBE3B-D452-8764-E45B-4A9CFF09A340}"/>
              </a:ext>
            </a:extLst>
          </p:cNvPr>
          <p:cNvSpPr txBox="1"/>
          <p:nvPr/>
        </p:nvSpPr>
        <p:spPr>
          <a:xfrm>
            <a:off x="0" y="6600303"/>
            <a:ext cx="27432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200" b="0" i="0" u="none" strike="noStrike" kern="1200" cap="none" spc="0" baseline="0">
                <a:solidFill>
                  <a:srgbClr val="FFFFFF"/>
                </a:solidFill>
                <a:uFillTx/>
                <a:latin typeface="Roboto Light" pitchFamily="2"/>
                <a:ea typeface="Roboto Light" pitchFamily="2"/>
              </a:rPr>
              <a:t>2023/2024</a:t>
            </a:r>
            <a:endParaRPr lang="cs-CZ" sz="1200" b="0" i="0" u="none" strike="noStrike" kern="1200" cap="none" spc="0" baseline="0">
              <a:solidFill>
                <a:srgbClr val="FFFFFF"/>
              </a:solidFill>
              <a:uFillTx/>
              <a:latin typeface="Roboto Light" pitchFamily="2"/>
              <a:ea typeface="Roboto Light" pitchFamily="2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F7417D6-4E78-2217-1A24-3441517B8D90}"/>
              </a:ext>
            </a:extLst>
          </p:cNvPr>
          <p:cNvSpPr txBox="1"/>
          <p:nvPr/>
        </p:nvSpPr>
        <p:spPr>
          <a:xfrm>
            <a:off x="4038603" y="6608615"/>
            <a:ext cx="41148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200" b="0" i="0" u="none" strike="noStrike" kern="1200" cap="none" spc="0" baseline="0">
                <a:solidFill>
                  <a:srgbClr val="FFFFFF"/>
                </a:solidFill>
                <a:uFillTx/>
                <a:latin typeface="Roboto Black" pitchFamily="2"/>
                <a:ea typeface="Roboto Black" pitchFamily="2"/>
              </a:rPr>
              <a:t>Programming in C++ (labs)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C43FFA4-C9E3-1161-B6D2-8FC4FF253269}"/>
              </a:ext>
            </a:extLst>
          </p:cNvPr>
          <p:cNvSpPr txBox="1"/>
          <p:nvPr/>
        </p:nvSpPr>
        <p:spPr>
          <a:xfrm>
            <a:off x="9450186" y="6600303"/>
            <a:ext cx="27432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2D44595C-A5AE-4A36-96CD-9BF54B69ADB4}" type="slidenum">
              <a:rPr lang="en-GB" sz="1200" b="0" i="0" u="none" strike="noStrike" kern="1200" cap="none" spc="0" baseline="0">
                <a:solidFill>
                  <a:srgbClr val="FFFFFF"/>
                </a:solidFill>
                <a:uFillTx/>
                <a:latin typeface="Roboto Light" pitchFamily="2"/>
                <a:ea typeface="Roboto Light" pitchFamily="2"/>
              </a:rPr>
              <a:t>29</a:t>
            </a:fld>
            <a:endParaRPr lang="en-GB" sz="1200" b="0" i="0" u="none" strike="noStrike" kern="1200" cap="none" spc="0" baseline="0">
              <a:solidFill>
                <a:srgbClr val="FFFFFF"/>
              </a:solidFill>
              <a:uFillTx/>
              <a:latin typeface="Roboto Light" pitchFamily="2"/>
              <a:ea typeface="Roboto Light" pitchFamily="2"/>
            </a:endParaRPr>
          </a:p>
        </p:txBody>
      </p:sp>
      <p:sp>
        <p:nvSpPr>
          <p:cNvPr id="6" name="Content Placeholder 1">
            <a:extLst>
              <a:ext uri="{FF2B5EF4-FFF2-40B4-BE49-F238E27FC236}">
                <a16:creationId xmlns:a16="http://schemas.microsoft.com/office/drawing/2014/main" id="{27ED7DC5-0748-07E0-2F6E-9145D3D4C35A}"/>
              </a:ext>
            </a:extLst>
          </p:cNvPr>
          <p:cNvSpPr txBox="1">
            <a:spLocks/>
          </p:cNvSpPr>
          <p:nvPr/>
        </p:nvSpPr>
        <p:spPr>
          <a:xfrm>
            <a:off x="121920" y="774440"/>
            <a:ext cx="11849256" cy="5931159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Compose the containers wisely</a:t>
            </a:r>
          </a:p>
          <a:p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Think about performance a little</a:t>
            </a:r>
          </a:p>
          <a:p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Do not rely on any platform-specific things</a:t>
            </a:r>
          </a:p>
          <a:p>
            <a:pPr lvl="1"/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Only on what the standard says!	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Watch for UBs, so that the code runs on your machine without errors doesn’t mean that there are no UBs</a:t>
            </a:r>
          </a:p>
          <a:p>
            <a:pPr lvl="1"/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Things like stack corruption, accessing invalid memory, ...</a:t>
            </a:r>
          </a:p>
          <a:p>
            <a:pPr lvl="1"/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/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0163CC8-FAA8-8378-4590-ABD723EA18D8}"/>
              </a:ext>
            </a:extLst>
          </p:cNvPr>
          <p:cNvSpPr txBox="1"/>
          <p:nvPr/>
        </p:nvSpPr>
        <p:spPr>
          <a:xfrm>
            <a:off x="4904791" y="896022"/>
            <a:ext cx="5722775" cy="892552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 w="25400">
            <a:noFill/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300">
                <a:solidFill>
                  <a:schemeClr val="bg1"/>
                </a:solidFill>
                <a:latin typeface="Consolas" panose="020B0609020204030204" pitchFamily="49" charset="0"/>
                <a:cs typeface="Courier New" pitchFamily="49" charset="0"/>
              </a:defRPr>
            </a:lvl1pPr>
          </a:lstStyle>
          <a:p>
            <a:r>
              <a:rPr lang="cs-CZ" dirty="0"/>
              <a:t>int main</a:t>
            </a:r>
            <a:r>
              <a:rPr lang="en-US" dirty="0"/>
              <a:t>() {</a:t>
            </a:r>
            <a:endParaRPr lang="cs-CZ" dirty="0"/>
          </a:p>
          <a:p>
            <a:r>
              <a:rPr lang="en-US" dirty="0"/>
              <a:t>  </a:t>
            </a:r>
            <a:r>
              <a:rPr lang="cs-CZ" dirty="0"/>
              <a:t>vector</a:t>
            </a:r>
            <a:r>
              <a:rPr lang="en-US" dirty="0"/>
              <a:t>&lt;</a:t>
            </a:r>
            <a:r>
              <a:rPr lang="en-US" b="1" dirty="0">
                <a:solidFill>
                  <a:srgbClr val="FF0000"/>
                </a:solidFill>
              </a:rPr>
              <a:t>tuple&lt;</a:t>
            </a:r>
            <a:r>
              <a:rPr lang="en-US" b="1" dirty="0" err="1">
                <a:solidFill>
                  <a:srgbClr val="FF0000"/>
                </a:solidFill>
              </a:rPr>
              <a:t>string,string,string,string,string</a:t>
            </a:r>
            <a:r>
              <a:rPr lang="en-US" b="1" dirty="0">
                <a:solidFill>
                  <a:srgbClr val="FF0000"/>
                </a:solidFill>
              </a:rPr>
              <a:t>&gt;</a:t>
            </a:r>
            <a:r>
              <a:rPr lang="en-US" dirty="0"/>
              <a:t>&gt; </a:t>
            </a:r>
            <a:r>
              <a:rPr lang="en-US" dirty="0" err="1"/>
              <a:t>dict</a:t>
            </a:r>
            <a:r>
              <a:rPr lang="en-US" dirty="0"/>
              <a:t>;</a:t>
            </a:r>
          </a:p>
          <a:p>
            <a:r>
              <a:rPr lang="en-US" dirty="0"/>
              <a:t>  for(auto&amp; x : </a:t>
            </a:r>
            <a:r>
              <a:rPr lang="en-US" dirty="0" err="1"/>
              <a:t>dict</a:t>
            </a:r>
            <a:r>
              <a:rPr lang="en-US" dirty="0"/>
              <a:t>) ....</a:t>
            </a:r>
          </a:p>
          <a:p>
            <a:r>
              <a:rPr lang="en-US" dirty="0"/>
              <a:t>}</a:t>
            </a:r>
            <a:endParaRPr lang="cs-CZ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FC06420-94DB-364C-C096-F45838DD22D2}"/>
              </a:ext>
            </a:extLst>
          </p:cNvPr>
          <p:cNvSpPr txBox="1"/>
          <p:nvPr/>
        </p:nvSpPr>
        <p:spPr>
          <a:xfrm>
            <a:off x="416767" y="2136338"/>
            <a:ext cx="3831772" cy="1292662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 w="25400">
            <a:noFill/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300">
                <a:solidFill>
                  <a:schemeClr val="bg1"/>
                </a:solidFill>
                <a:latin typeface="Consolas" panose="020B0609020204030204" pitchFamily="49" charset="0"/>
                <a:cs typeface="Courier New" pitchFamily="49" charset="0"/>
              </a:defRPr>
            </a:lvl1pPr>
          </a:lstStyle>
          <a:p>
            <a:r>
              <a:rPr lang="en-US" dirty="0"/>
              <a:t>for( x = </a:t>
            </a:r>
            <a:r>
              <a:rPr lang="en-US" b="1" dirty="0" err="1">
                <a:solidFill>
                  <a:srgbClr val="FF0000"/>
                </a:solidFill>
              </a:rPr>
              <a:t>dict</a:t>
            </a:r>
            <a:r>
              <a:rPr lang="en-US" b="1" dirty="0">
                <a:solidFill>
                  <a:srgbClr val="FF0000"/>
                </a:solidFill>
              </a:rPr>
              <a:t>[</a:t>
            </a:r>
            <a:r>
              <a:rPr lang="en-US" b="1" dirty="0" err="1">
                <a:solidFill>
                  <a:srgbClr val="FF0000"/>
                </a:solidFill>
              </a:rPr>
              <a:t>slovo</a:t>
            </a:r>
            <a:r>
              <a:rPr lang="en-US" b="1" dirty="0">
                <a:solidFill>
                  <a:srgbClr val="FF0000"/>
                </a:solidFill>
              </a:rPr>
              <a:t>]</a:t>
            </a:r>
            <a:r>
              <a:rPr lang="en-US" dirty="0"/>
              <a:t>.begin();</a:t>
            </a:r>
          </a:p>
          <a:p>
            <a:r>
              <a:rPr lang="en-US" dirty="0"/>
              <a:t>     x &lt; </a:t>
            </a:r>
            <a:r>
              <a:rPr lang="en-US" b="1" dirty="0" err="1">
                <a:solidFill>
                  <a:srgbClr val="FF0000"/>
                </a:solidFill>
              </a:rPr>
              <a:t>dict</a:t>
            </a:r>
            <a:r>
              <a:rPr lang="en-US" b="1" dirty="0">
                <a:solidFill>
                  <a:srgbClr val="FF0000"/>
                </a:solidFill>
              </a:rPr>
              <a:t>[</a:t>
            </a:r>
            <a:r>
              <a:rPr lang="en-US" b="1" dirty="0" err="1">
                <a:solidFill>
                  <a:srgbClr val="FF0000"/>
                </a:solidFill>
              </a:rPr>
              <a:t>slovo</a:t>
            </a:r>
            <a:r>
              <a:rPr lang="en-US" b="1" dirty="0">
                <a:solidFill>
                  <a:srgbClr val="FF0000"/>
                </a:solidFill>
              </a:rPr>
              <a:t>]</a:t>
            </a:r>
            <a:r>
              <a:rPr lang="en-US" dirty="0"/>
              <a:t>.end(); ++x)</a:t>
            </a:r>
          </a:p>
          <a:p>
            <a:r>
              <a:rPr lang="en-US" dirty="0"/>
              <a:t>{</a:t>
            </a:r>
          </a:p>
          <a:p>
            <a:r>
              <a:rPr lang="en-US" dirty="0"/>
              <a:t>  if( </a:t>
            </a:r>
            <a:r>
              <a:rPr lang="en-US" b="1" dirty="0" err="1">
                <a:solidFill>
                  <a:srgbClr val="FF0000"/>
                </a:solidFill>
              </a:rPr>
              <a:t>dict</a:t>
            </a:r>
            <a:r>
              <a:rPr lang="en-US" b="1" dirty="0">
                <a:solidFill>
                  <a:srgbClr val="FF0000"/>
                </a:solidFill>
              </a:rPr>
              <a:t>[</a:t>
            </a:r>
            <a:r>
              <a:rPr lang="en-US" b="1" dirty="0" err="1">
                <a:solidFill>
                  <a:srgbClr val="FF0000"/>
                </a:solidFill>
              </a:rPr>
              <a:t>slovo</a:t>
            </a:r>
            <a:r>
              <a:rPr lang="en-US" b="1" dirty="0">
                <a:solidFill>
                  <a:srgbClr val="FF0000"/>
                </a:solidFill>
              </a:rPr>
              <a:t>]</a:t>
            </a:r>
            <a:r>
              <a:rPr lang="en-US" b="1" dirty="0"/>
              <a:t>.</a:t>
            </a:r>
            <a:r>
              <a:rPr lang="en-US" dirty="0"/>
              <a:t>xxx &lt; </a:t>
            </a:r>
            <a:r>
              <a:rPr lang="en-US" b="1" dirty="0" err="1">
                <a:solidFill>
                  <a:srgbClr val="FF0000"/>
                </a:solidFill>
              </a:rPr>
              <a:t>dict</a:t>
            </a:r>
            <a:r>
              <a:rPr lang="en-US" b="1" dirty="0">
                <a:solidFill>
                  <a:srgbClr val="FF0000"/>
                </a:solidFill>
              </a:rPr>
              <a:t>[</a:t>
            </a:r>
            <a:r>
              <a:rPr lang="en-US" b="1" dirty="0" err="1">
                <a:solidFill>
                  <a:srgbClr val="FF0000"/>
                </a:solidFill>
              </a:rPr>
              <a:t>slovo</a:t>
            </a:r>
            <a:r>
              <a:rPr lang="en-US" b="1" dirty="0">
                <a:solidFill>
                  <a:srgbClr val="FF0000"/>
                </a:solidFill>
              </a:rPr>
              <a:t>]</a:t>
            </a:r>
            <a:r>
              <a:rPr lang="en-US" dirty="0"/>
              <a:t>.</a:t>
            </a:r>
            <a:r>
              <a:rPr lang="en-US" dirty="0" err="1"/>
              <a:t>yyy</a:t>
            </a:r>
            <a:r>
              <a:rPr lang="en-US" dirty="0"/>
              <a:t>)</a:t>
            </a:r>
          </a:p>
          <a:p>
            <a:r>
              <a:rPr lang="en-US" dirty="0"/>
              <a:t>    ....</a:t>
            </a:r>
          </a:p>
          <a:p>
            <a:r>
              <a:rPr lang="en-US" dirty="0"/>
              <a:t>}</a:t>
            </a:r>
          </a:p>
        </p:txBody>
      </p:sp>
      <p:sp>
        <p:nvSpPr>
          <p:cNvPr id="11" name="AutoShape 372">
            <a:extLst>
              <a:ext uri="{FF2B5EF4-FFF2-40B4-BE49-F238E27FC236}">
                <a16:creationId xmlns:a16="http://schemas.microsoft.com/office/drawing/2014/main" id="{11CC59A1-FBE8-8F57-8E9A-E35B740D46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67325" y="2802707"/>
            <a:ext cx="2313630" cy="1025299"/>
          </a:xfrm>
          <a:prstGeom prst="wedgeRoundRectCallout">
            <a:avLst>
              <a:gd name="adj1" fmla="val -100570"/>
              <a:gd name="adj2" fmla="val -7843"/>
              <a:gd name="adj3" fmla="val 16667"/>
            </a:avLst>
          </a:prstGeom>
          <a:solidFill>
            <a:schemeClr val="accent2"/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bg1"/>
                </a:solidFill>
              </a:rPr>
              <a:t>Compiler CANNOT optimize this, each expression must be re-evaluated. Why?</a:t>
            </a:r>
          </a:p>
        </p:txBody>
      </p:sp>
    </p:spTree>
    <p:extLst>
      <p:ext uri="{BB962C8B-B14F-4D97-AF65-F5344CB8AC3E}">
        <p14:creationId xmlns:p14="http://schemas.microsoft.com/office/powerpoint/2010/main" val="14308836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737E14-F2DE-A48D-B6AE-F77F8C6CBBD4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1524000" y="1147528"/>
            <a:ext cx="9144000" cy="2387598"/>
          </a:xfrm>
        </p:spPr>
        <p:txBody>
          <a:bodyPr/>
          <a:lstStyle/>
          <a:p>
            <a:pPr lvl="0"/>
            <a:r>
              <a:rPr lang="en-US" sz="4000" dirty="0"/>
              <a:t>0) Previously in C++ labs</a:t>
            </a:r>
          </a:p>
        </p:txBody>
      </p:sp>
    </p:spTree>
    <p:extLst>
      <p:ext uri="{BB962C8B-B14F-4D97-AF65-F5344CB8AC3E}">
        <p14:creationId xmlns:p14="http://schemas.microsoft.com/office/powerpoint/2010/main" val="395874670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737E14-F2DE-A48D-B6AE-F77F8C6CBBD4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1524000" y="1147528"/>
            <a:ext cx="9144000" cy="2387598"/>
          </a:xfrm>
        </p:spPr>
        <p:txBody>
          <a:bodyPr/>
          <a:lstStyle/>
          <a:p>
            <a:pPr lvl="0"/>
            <a:r>
              <a:rPr lang="en-US" sz="4000" dirty="0"/>
              <a:t>Task 7</a:t>
            </a:r>
          </a:p>
        </p:txBody>
      </p:sp>
    </p:spTree>
    <p:extLst>
      <p:ext uri="{BB962C8B-B14F-4D97-AF65-F5344CB8AC3E}">
        <p14:creationId xmlns:p14="http://schemas.microsoft.com/office/powerpoint/2010/main" val="218524327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57CF23-D60F-79B4-CD2F-4A1F85430A84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/>
              <a:t>Task 7 – vector with persistent item positions &amp; custom iterators</a:t>
            </a:r>
            <a:endParaRPr lang="en-GB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B9BBE3B-D452-8764-E45B-4A9CFF09A340}"/>
              </a:ext>
            </a:extLst>
          </p:cNvPr>
          <p:cNvSpPr txBox="1"/>
          <p:nvPr/>
        </p:nvSpPr>
        <p:spPr>
          <a:xfrm>
            <a:off x="0" y="6600303"/>
            <a:ext cx="27432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200" b="0" i="0" u="none" strike="noStrike" kern="1200" cap="none" spc="0" baseline="0">
                <a:solidFill>
                  <a:srgbClr val="FFFFFF"/>
                </a:solidFill>
                <a:uFillTx/>
                <a:latin typeface="Roboto Light" pitchFamily="2"/>
                <a:ea typeface="Roboto Light" pitchFamily="2"/>
              </a:rPr>
              <a:t>2023/2024</a:t>
            </a:r>
            <a:endParaRPr lang="cs-CZ" sz="1200" b="0" i="0" u="none" strike="noStrike" kern="1200" cap="none" spc="0" baseline="0">
              <a:solidFill>
                <a:srgbClr val="FFFFFF"/>
              </a:solidFill>
              <a:uFillTx/>
              <a:latin typeface="Roboto Light" pitchFamily="2"/>
              <a:ea typeface="Roboto Light" pitchFamily="2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F7417D6-4E78-2217-1A24-3441517B8D90}"/>
              </a:ext>
            </a:extLst>
          </p:cNvPr>
          <p:cNvSpPr txBox="1"/>
          <p:nvPr/>
        </p:nvSpPr>
        <p:spPr>
          <a:xfrm>
            <a:off x="4038603" y="6608615"/>
            <a:ext cx="41148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200" b="0" i="0" u="none" strike="noStrike" kern="1200" cap="none" spc="0" baseline="0">
                <a:solidFill>
                  <a:srgbClr val="FFFFFF"/>
                </a:solidFill>
                <a:uFillTx/>
                <a:latin typeface="Roboto Black" pitchFamily="2"/>
                <a:ea typeface="Roboto Black" pitchFamily="2"/>
              </a:rPr>
              <a:t>Programming in C++ (labs)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C43FFA4-C9E3-1161-B6D2-8FC4FF253269}"/>
              </a:ext>
            </a:extLst>
          </p:cNvPr>
          <p:cNvSpPr txBox="1"/>
          <p:nvPr/>
        </p:nvSpPr>
        <p:spPr>
          <a:xfrm>
            <a:off x="9450186" y="6600303"/>
            <a:ext cx="27432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2D44595C-A5AE-4A36-96CD-9BF54B69ADB4}" type="slidenum">
              <a:rPr lang="en-GB" sz="1200" b="0" i="0" u="none" strike="noStrike" kern="1200" cap="none" spc="0" baseline="0">
                <a:solidFill>
                  <a:srgbClr val="FFFFFF"/>
                </a:solidFill>
                <a:uFillTx/>
                <a:latin typeface="Roboto Light" pitchFamily="2"/>
                <a:ea typeface="Roboto Light" pitchFamily="2"/>
              </a:rPr>
              <a:t>31</a:t>
            </a:fld>
            <a:endParaRPr lang="en-GB" sz="1200" b="0" i="0" u="none" strike="noStrike" kern="1200" cap="none" spc="0" baseline="0">
              <a:solidFill>
                <a:srgbClr val="FFFFFF"/>
              </a:solidFill>
              <a:uFillTx/>
              <a:latin typeface="Roboto Light" pitchFamily="2"/>
              <a:ea typeface="Roboto Light" pitchFamily="2"/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DE707AF-4311-D79D-6448-2423235DDA4E}"/>
              </a:ext>
            </a:extLst>
          </p:cNvPr>
          <p:cNvSpPr txBox="1">
            <a:spLocks noGrp="1"/>
          </p:cNvSpPr>
          <p:nvPr>
            <p:ph type="body" sz="quarter" idx="4294967295"/>
          </p:nvPr>
        </p:nvSpPr>
        <p:spPr>
          <a:xfrm>
            <a:off x="274640" y="906463"/>
            <a:ext cx="11545891" cy="543559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>
              <a:buSzPct val="100000"/>
            </a:pPr>
            <a:r>
              <a:rPr lang="en-GB" sz="2400" dirty="0">
                <a:latin typeface="Arial" pitchFamily="34"/>
                <a:cs typeface="Arial" pitchFamily="34"/>
              </a:rPr>
              <a:t>Implement a vector-like container for `</a:t>
            </a:r>
            <a:r>
              <a:rPr lang="en-GB" sz="2400" dirty="0" err="1">
                <a:latin typeface="Arial" pitchFamily="34"/>
                <a:cs typeface="Arial" pitchFamily="34"/>
              </a:rPr>
              <a:t>size_t</a:t>
            </a:r>
            <a:r>
              <a:rPr lang="en-GB" sz="2400" dirty="0">
                <a:latin typeface="Arial" pitchFamily="34"/>
                <a:cs typeface="Arial" pitchFamily="34"/>
              </a:rPr>
              <a:t>` that guarantees that the elements are never reallocated</a:t>
            </a:r>
          </a:p>
          <a:p>
            <a:pPr lvl="1">
              <a:buSzPct val="100000"/>
            </a:pPr>
            <a:r>
              <a:rPr lang="en-GB" sz="2000" dirty="0">
                <a:latin typeface="Arial" pitchFamily="34"/>
                <a:cs typeface="Arial" pitchFamily="34"/>
              </a:rPr>
              <a:t>Thus, the address/pointer/iterator to it is never invalidated</a:t>
            </a:r>
          </a:p>
          <a:p>
            <a:pPr>
              <a:buSzPct val="100000"/>
            </a:pPr>
            <a:r>
              <a:rPr lang="en-GB" sz="2400" dirty="0">
                <a:latin typeface="Arial" pitchFamily="34"/>
                <a:cs typeface="Arial" pitchFamily="34"/>
              </a:rPr>
              <a:t>Implement it like a linked list of fixed-size arrays</a:t>
            </a:r>
          </a:p>
          <a:p>
            <a:pPr>
              <a:buSzPct val="100000"/>
            </a:pPr>
            <a:r>
              <a:rPr lang="en-GB" sz="2400" dirty="0">
                <a:latin typeface="Arial" pitchFamily="34"/>
                <a:cs typeface="Arial" pitchFamily="34"/>
              </a:rPr>
              <a:t>Implement a custom forward iterator over this container</a:t>
            </a:r>
          </a:p>
          <a:p>
            <a:pPr>
              <a:buSzPct val="100000"/>
            </a:pPr>
            <a:r>
              <a:rPr lang="en-GB" sz="2400" dirty="0">
                <a:latin typeface="Arial" pitchFamily="34"/>
                <a:cs typeface="Arial" pitchFamily="34"/>
              </a:rPr>
              <a:t>For now, implement only these operations</a:t>
            </a:r>
          </a:p>
          <a:p>
            <a:pPr lvl="1">
              <a:buSzPct val="100000"/>
            </a:pPr>
            <a:r>
              <a:rPr lang="en-GB" sz="2000" dirty="0" err="1">
                <a:latin typeface="Arial" pitchFamily="34"/>
                <a:cs typeface="Arial" pitchFamily="34"/>
              </a:rPr>
              <a:t>push_back</a:t>
            </a:r>
            <a:endParaRPr lang="en-GB" sz="2000" dirty="0">
              <a:latin typeface="Arial" pitchFamily="34"/>
              <a:cs typeface="Arial" pitchFamily="34"/>
            </a:endParaRPr>
          </a:p>
          <a:p>
            <a:pPr lvl="1">
              <a:buSzPct val="100000"/>
            </a:pPr>
            <a:r>
              <a:rPr lang="cs-CZ" sz="2000" dirty="0" err="1">
                <a:latin typeface="Arial" pitchFamily="34"/>
                <a:cs typeface="Arial" pitchFamily="34"/>
              </a:rPr>
              <a:t>pop_back</a:t>
            </a:r>
            <a:endParaRPr lang="en-GB" sz="2000" dirty="0">
              <a:latin typeface="Arial" pitchFamily="34"/>
              <a:cs typeface="Arial" pitchFamily="34"/>
            </a:endParaRPr>
          </a:p>
          <a:p>
            <a:pPr lvl="1">
              <a:buSzPct val="100000"/>
            </a:pPr>
            <a:r>
              <a:rPr lang="en-GB" sz="2000" dirty="0">
                <a:latin typeface="Arial" pitchFamily="34"/>
                <a:cs typeface="Arial" pitchFamily="34"/>
              </a:rPr>
              <a:t>operator[]</a:t>
            </a:r>
          </a:p>
          <a:p>
            <a:pPr lvl="1">
              <a:buSzPct val="100000"/>
            </a:pPr>
            <a:endParaRPr lang="en-GB" sz="2000" dirty="0">
              <a:latin typeface="Arial" pitchFamily="34"/>
              <a:cs typeface="Arial" pitchFamily="34"/>
            </a:endParaRPr>
          </a:p>
          <a:p>
            <a:pPr>
              <a:buSzPct val="100000"/>
            </a:pPr>
            <a:r>
              <a:rPr lang="en-GB" sz="2400" b="1" dirty="0">
                <a:latin typeface="Arial" pitchFamily="34"/>
                <a:cs typeface="Arial" pitchFamily="34"/>
              </a:rPr>
              <a:t>Implement iterators so that I can write </a:t>
            </a:r>
          </a:p>
          <a:p>
            <a:pPr lvl="1">
              <a:buSzPct val="100000"/>
            </a:pPr>
            <a:r>
              <a:rPr lang="en-GB" sz="2000" dirty="0">
                <a:latin typeface="Arial" pitchFamily="34"/>
                <a:cs typeface="Arial" pitchFamily="34"/>
              </a:rPr>
              <a:t>for (auto&amp; x : </a:t>
            </a:r>
            <a:r>
              <a:rPr lang="en-GB" sz="2000" dirty="0" err="1">
                <a:latin typeface="Arial" pitchFamily="34"/>
                <a:cs typeface="Arial" pitchFamily="34"/>
              </a:rPr>
              <a:t>xs</a:t>
            </a:r>
            <a:r>
              <a:rPr lang="en-GB" sz="2000" dirty="0">
                <a:latin typeface="Arial" pitchFamily="34"/>
                <a:cs typeface="Arial" pitchFamily="34"/>
              </a:rPr>
              <a:t>)</a:t>
            </a:r>
          </a:p>
          <a:p>
            <a:pPr lvl="2">
              <a:buSzPct val="100000"/>
            </a:pPr>
            <a:r>
              <a:rPr lang="en-GB" sz="1600" dirty="0">
                <a:latin typeface="Arial" pitchFamily="34"/>
                <a:cs typeface="Arial" pitchFamily="34"/>
              </a:rPr>
              <a:t>std::</a:t>
            </a:r>
            <a:r>
              <a:rPr lang="en-GB" sz="1600" dirty="0" err="1">
                <a:latin typeface="Arial" pitchFamily="34"/>
                <a:cs typeface="Arial" pitchFamily="34"/>
              </a:rPr>
              <a:t>cout</a:t>
            </a:r>
            <a:r>
              <a:rPr lang="en-GB" sz="1600" dirty="0">
                <a:latin typeface="Arial" pitchFamily="34"/>
                <a:cs typeface="Arial" pitchFamily="34"/>
              </a:rPr>
              <a:t> &lt;&lt; x &lt;&lt; </a:t>
            </a:r>
            <a:r>
              <a:rPr lang="en-GB" sz="1600" dirty="0" err="1">
                <a:latin typeface="Arial" pitchFamily="34"/>
                <a:cs typeface="Arial" pitchFamily="34"/>
              </a:rPr>
              <a:t>endl</a:t>
            </a:r>
            <a:r>
              <a:rPr lang="en-GB" sz="1600" dirty="0">
                <a:latin typeface="Arial" pitchFamily="34"/>
                <a:cs typeface="Arial" pitchFamily="34"/>
              </a:rPr>
              <a:t>;</a:t>
            </a:r>
          </a:p>
        </p:txBody>
      </p:sp>
      <p:graphicFrame>
        <p:nvGraphicFramePr>
          <p:cNvPr id="8" name="Table 8">
            <a:extLst>
              <a:ext uri="{FF2B5EF4-FFF2-40B4-BE49-F238E27FC236}">
                <a16:creationId xmlns:a16="http://schemas.microsoft.com/office/drawing/2014/main" id="{957513B4-ACAC-06AD-33B7-07402F19CD3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6754284"/>
              </p:ext>
            </p:extLst>
          </p:nvPr>
        </p:nvGraphicFramePr>
        <p:xfrm>
          <a:off x="9966652" y="1671389"/>
          <a:ext cx="150378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5945">
                  <a:extLst>
                    <a:ext uri="{9D8B030D-6E8A-4147-A177-3AD203B41FA5}">
                      <a16:colId xmlns:a16="http://schemas.microsoft.com/office/drawing/2014/main" val="3476145356"/>
                    </a:ext>
                  </a:extLst>
                </a:gridCol>
                <a:gridCol w="375945">
                  <a:extLst>
                    <a:ext uri="{9D8B030D-6E8A-4147-A177-3AD203B41FA5}">
                      <a16:colId xmlns:a16="http://schemas.microsoft.com/office/drawing/2014/main" val="577415733"/>
                    </a:ext>
                  </a:extLst>
                </a:gridCol>
                <a:gridCol w="375945">
                  <a:extLst>
                    <a:ext uri="{9D8B030D-6E8A-4147-A177-3AD203B41FA5}">
                      <a16:colId xmlns:a16="http://schemas.microsoft.com/office/drawing/2014/main" val="4023976119"/>
                    </a:ext>
                  </a:extLst>
                </a:gridCol>
                <a:gridCol w="375945">
                  <a:extLst>
                    <a:ext uri="{9D8B030D-6E8A-4147-A177-3AD203B41FA5}">
                      <a16:colId xmlns:a16="http://schemas.microsoft.com/office/drawing/2014/main" val="7368954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77287941"/>
                  </a:ext>
                </a:extLst>
              </a:tr>
            </a:tbl>
          </a:graphicData>
        </a:graphic>
      </p:graphicFrame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50C0DF84-D0D6-FF3B-F5C8-C86288BEB23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54543"/>
              </p:ext>
            </p:extLst>
          </p:nvPr>
        </p:nvGraphicFramePr>
        <p:xfrm>
          <a:off x="9966652" y="2430278"/>
          <a:ext cx="150378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5945">
                  <a:extLst>
                    <a:ext uri="{9D8B030D-6E8A-4147-A177-3AD203B41FA5}">
                      <a16:colId xmlns:a16="http://schemas.microsoft.com/office/drawing/2014/main" val="3476145356"/>
                    </a:ext>
                  </a:extLst>
                </a:gridCol>
                <a:gridCol w="375945">
                  <a:extLst>
                    <a:ext uri="{9D8B030D-6E8A-4147-A177-3AD203B41FA5}">
                      <a16:colId xmlns:a16="http://schemas.microsoft.com/office/drawing/2014/main" val="577415733"/>
                    </a:ext>
                  </a:extLst>
                </a:gridCol>
                <a:gridCol w="375945">
                  <a:extLst>
                    <a:ext uri="{9D8B030D-6E8A-4147-A177-3AD203B41FA5}">
                      <a16:colId xmlns:a16="http://schemas.microsoft.com/office/drawing/2014/main" val="4023976119"/>
                    </a:ext>
                  </a:extLst>
                </a:gridCol>
                <a:gridCol w="375945">
                  <a:extLst>
                    <a:ext uri="{9D8B030D-6E8A-4147-A177-3AD203B41FA5}">
                      <a16:colId xmlns:a16="http://schemas.microsoft.com/office/drawing/2014/main" val="7368954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77287941"/>
                  </a:ext>
                </a:extLst>
              </a:tr>
            </a:tbl>
          </a:graphicData>
        </a:graphic>
      </p:graphicFrame>
      <p:graphicFrame>
        <p:nvGraphicFramePr>
          <p:cNvPr id="12" name="Table 12">
            <a:extLst>
              <a:ext uri="{FF2B5EF4-FFF2-40B4-BE49-F238E27FC236}">
                <a16:creationId xmlns:a16="http://schemas.microsoft.com/office/drawing/2014/main" id="{C6346134-D053-6C45-553A-70B1E6BD237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0533483"/>
              </p:ext>
            </p:extLst>
          </p:nvPr>
        </p:nvGraphicFramePr>
        <p:xfrm>
          <a:off x="8386147" y="2042229"/>
          <a:ext cx="328645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8645">
                  <a:extLst>
                    <a:ext uri="{9D8B030D-6E8A-4147-A177-3AD203B41FA5}">
                      <a16:colId xmlns:a16="http://schemas.microsoft.com/office/drawing/2014/main" val="299112667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51919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84596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0266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0869705"/>
                  </a:ext>
                </a:extLst>
              </a:tr>
            </a:tbl>
          </a:graphicData>
        </a:graphic>
      </p:graphicFrame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8137D37A-C2E3-655B-2E64-490ED83D008C}"/>
              </a:ext>
            </a:extLst>
          </p:cNvPr>
          <p:cNvCxnSpPr>
            <a:cxnSpLocks/>
          </p:cNvCxnSpPr>
          <p:nvPr/>
        </p:nvCxnSpPr>
        <p:spPr>
          <a:xfrm flipV="1">
            <a:off x="8516810" y="1856809"/>
            <a:ext cx="1636840" cy="386329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17E28DC1-F1FB-4588-13A3-FF4110A1994F}"/>
              </a:ext>
            </a:extLst>
          </p:cNvPr>
          <p:cNvCxnSpPr>
            <a:cxnSpLocks/>
          </p:cNvCxnSpPr>
          <p:nvPr/>
        </p:nvCxnSpPr>
        <p:spPr>
          <a:xfrm flipV="1">
            <a:off x="8531830" y="2615698"/>
            <a:ext cx="1621820" cy="5243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8B7FF03C-3FBA-49BF-6DFC-92B1A5C1E0EF}"/>
              </a:ext>
            </a:extLst>
          </p:cNvPr>
          <p:cNvSpPr txBox="1"/>
          <p:nvPr/>
        </p:nvSpPr>
        <p:spPr>
          <a:xfrm>
            <a:off x="10061284" y="1312157"/>
            <a:ext cx="16113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0    1     2    3</a:t>
            </a:r>
            <a:endParaRPr lang="cs-CZ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2C711E97-3537-180B-AC81-AE2D293CB44B}"/>
              </a:ext>
            </a:extLst>
          </p:cNvPr>
          <p:cNvSpPr txBox="1"/>
          <p:nvPr/>
        </p:nvSpPr>
        <p:spPr>
          <a:xfrm>
            <a:off x="9990833" y="2087200"/>
            <a:ext cx="16113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 4    5     6     7</a:t>
            </a:r>
            <a:endParaRPr lang="cs-CZ" dirty="0"/>
          </a:p>
        </p:txBody>
      </p:sp>
      <p:sp>
        <p:nvSpPr>
          <p:cNvPr id="21" name="Rectangle: Rounded Corners 20">
            <a:extLst>
              <a:ext uri="{FF2B5EF4-FFF2-40B4-BE49-F238E27FC236}">
                <a16:creationId xmlns:a16="http://schemas.microsoft.com/office/drawing/2014/main" id="{BE286F8F-FB2F-6712-7FEC-F9475DD59653}"/>
              </a:ext>
            </a:extLst>
          </p:cNvPr>
          <p:cNvSpPr/>
          <p:nvPr/>
        </p:nvSpPr>
        <p:spPr>
          <a:xfrm>
            <a:off x="7732994" y="5472686"/>
            <a:ext cx="3434384" cy="891857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SzPct val="100000"/>
              <a:buFont typeface="Arial" pitchFamily="34"/>
            </a:pPr>
            <a:r>
              <a:rPr lang="cs-CZ" sz="2000" dirty="0" err="1">
                <a:latin typeface="Arial" pitchFamily="34"/>
                <a:cs typeface="Arial" pitchFamily="34"/>
              </a:rPr>
              <a:t>This</a:t>
            </a:r>
            <a:r>
              <a:rPr lang="cs-CZ" sz="2000" dirty="0">
                <a:latin typeface="Arial" pitchFamily="34"/>
                <a:cs typeface="Arial" pitchFamily="34"/>
              </a:rPr>
              <a:t> </a:t>
            </a:r>
            <a:r>
              <a:rPr lang="cs-CZ" sz="2000" dirty="0" err="1">
                <a:latin typeface="Arial" pitchFamily="34"/>
                <a:cs typeface="Arial" pitchFamily="34"/>
              </a:rPr>
              <a:t>is</a:t>
            </a:r>
            <a:r>
              <a:rPr lang="cs-CZ" sz="2000" dirty="0">
                <a:latin typeface="Arial" pitchFamily="34"/>
                <a:cs typeface="Arial" pitchFamily="34"/>
              </a:rPr>
              <a:t> </a:t>
            </a:r>
            <a:r>
              <a:rPr lang="cs-CZ" sz="2000" dirty="0" err="1">
                <a:latin typeface="Arial" pitchFamily="34"/>
                <a:cs typeface="Arial" pitchFamily="34"/>
              </a:rPr>
              <a:t>roughly</a:t>
            </a:r>
            <a:r>
              <a:rPr lang="cs-CZ" sz="2000" dirty="0">
                <a:latin typeface="Arial" pitchFamily="34"/>
                <a:cs typeface="Arial" pitchFamily="34"/>
              </a:rPr>
              <a:t> </a:t>
            </a:r>
            <a:r>
              <a:rPr lang="cs-CZ" sz="2000" dirty="0" err="1">
                <a:latin typeface="Arial" pitchFamily="34"/>
                <a:cs typeface="Arial" pitchFamily="34"/>
              </a:rPr>
              <a:t>how</a:t>
            </a:r>
            <a:r>
              <a:rPr lang="cs-CZ" sz="2000" dirty="0">
                <a:latin typeface="Arial" pitchFamily="34"/>
                <a:cs typeface="Arial" pitchFamily="34"/>
              </a:rPr>
              <a:t> </a:t>
            </a:r>
            <a:r>
              <a:rPr lang="cs-CZ" sz="2000" dirty="0" err="1">
                <a:latin typeface="Arial" pitchFamily="34"/>
                <a:cs typeface="Arial" pitchFamily="34"/>
              </a:rPr>
              <a:t>std</a:t>
            </a:r>
            <a:r>
              <a:rPr lang="cs-CZ" sz="2000" dirty="0">
                <a:latin typeface="Arial" pitchFamily="34"/>
                <a:cs typeface="Arial" pitchFamily="34"/>
              </a:rPr>
              <a:t>::</a:t>
            </a:r>
            <a:r>
              <a:rPr lang="cs-CZ" sz="2000" dirty="0" err="1">
                <a:latin typeface="Arial" pitchFamily="34"/>
                <a:cs typeface="Arial" pitchFamily="34"/>
              </a:rPr>
              <a:t>deque</a:t>
            </a:r>
            <a:r>
              <a:rPr lang="cs-CZ" sz="2000" dirty="0">
                <a:latin typeface="Arial" pitchFamily="34"/>
                <a:cs typeface="Arial" pitchFamily="34"/>
              </a:rPr>
              <a:t> </a:t>
            </a:r>
            <a:r>
              <a:rPr lang="cs-CZ" sz="2000" dirty="0" err="1">
                <a:latin typeface="Arial" pitchFamily="34"/>
                <a:cs typeface="Arial" pitchFamily="34"/>
              </a:rPr>
              <a:t>is</a:t>
            </a:r>
            <a:r>
              <a:rPr lang="cs-CZ" sz="2000" dirty="0">
                <a:latin typeface="Arial" pitchFamily="34"/>
                <a:cs typeface="Arial" pitchFamily="34"/>
              </a:rPr>
              <a:t> </a:t>
            </a:r>
            <a:r>
              <a:rPr lang="cs-CZ" sz="2000" dirty="0" err="1">
                <a:latin typeface="Arial" pitchFamily="34"/>
                <a:cs typeface="Arial" pitchFamily="34"/>
              </a:rPr>
              <a:t>implemented</a:t>
            </a:r>
            <a:endParaRPr lang="en-US" sz="2000" dirty="0">
              <a:latin typeface="Arial" pitchFamily="34"/>
              <a:cs typeface="Arial" pitchFamily="34"/>
            </a:endParaRPr>
          </a:p>
        </p:txBody>
      </p:sp>
      <p:graphicFrame>
        <p:nvGraphicFramePr>
          <p:cNvPr id="26" name="Table 25">
            <a:extLst>
              <a:ext uri="{FF2B5EF4-FFF2-40B4-BE49-F238E27FC236}">
                <a16:creationId xmlns:a16="http://schemas.microsoft.com/office/drawing/2014/main" id="{5407FA4F-202D-C204-8DF3-BB6C9931C04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5241472"/>
              </p:ext>
            </p:extLst>
          </p:nvPr>
        </p:nvGraphicFramePr>
        <p:xfrm>
          <a:off x="7634256" y="3766693"/>
          <a:ext cx="2050919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2730">
                  <a:extLst>
                    <a:ext uri="{9D8B030D-6E8A-4147-A177-3AD203B41FA5}">
                      <a16:colId xmlns:a16="http://schemas.microsoft.com/office/drawing/2014/main" val="3476145356"/>
                    </a:ext>
                  </a:extLst>
                </a:gridCol>
                <a:gridCol w="512730">
                  <a:extLst>
                    <a:ext uri="{9D8B030D-6E8A-4147-A177-3AD203B41FA5}">
                      <a16:colId xmlns:a16="http://schemas.microsoft.com/office/drawing/2014/main" val="577415733"/>
                    </a:ext>
                  </a:extLst>
                </a:gridCol>
                <a:gridCol w="511847">
                  <a:extLst>
                    <a:ext uri="{9D8B030D-6E8A-4147-A177-3AD203B41FA5}">
                      <a16:colId xmlns:a16="http://schemas.microsoft.com/office/drawing/2014/main" val="4023976119"/>
                    </a:ext>
                  </a:extLst>
                </a:gridCol>
                <a:gridCol w="513612">
                  <a:extLst>
                    <a:ext uri="{9D8B030D-6E8A-4147-A177-3AD203B41FA5}">
                      <a16:colId xmlns:a16="http://schemas.microsoft.com/office/drawing/2014/main" val="7368954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fr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to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7287941"/>
                  </a:ext>
                </a:extLst>
              </a:tr>
            </a:tbl>
          </a:graphicData>
        </a:graphic>
      </p:graphicFrame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624A907C-18AE-FD3F-091D-046FA1FD1C0A}"/>
              </a:ext>
            </a:extLst>
          </p:cNvPr>
          <p:cNvCxnSpPr>
            <a:cxnSpLocks/>
          </p:cNvCxnSpPr>
          <p:nvPr/>
        </p:nvCxnSpPr>
        <p:spPr>
          <a:xfrm flipV="1">
            <a:off x="7828384" y="2236254"/>
            <a:ext cx="688426" cy="1715859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5375246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737E14-F2DE-A48D-B6AE-F77F8C6CBBD4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1524000" y="1147528"/>
            <a:ext cx="9144000" cy="2387598"/>
          </a:xfrm>
        </p:spPr>
        <p:txBody>
          <a:bodyPr/>
          <a:lstStyle/>
          <a:p>
            <a:pPr lvl="0"/>
            <a:r>
              <a:rPr lang="en-US" sz="4000" dirty="0"/>
              <a:t>Wrapping it up…</a:t>
            </a:r>
          </a:p>
        </p:txBody>
      </p:sp>
    </p:spTree>
    <p:extLst>
      <p:ext uri="{BB962C8B-B14F-4D97-AF65-F5344CB8AC3E}">
        <p14:creationId xmlns:p14="http://schemas.microsoft.com/office/powerpoint/2010/main" val="314579381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57CF23-D60F-79B4-CD2F-4A1F85430A84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GB" dirty="0"/>
              <a:t>Lab </a:t>
            </a:r>
            <a:r>
              <a:rPr lang="en-US" dirty="0"/>
              <a:t>7</a:t>
            </a:r>
            <a:r>
              <a:rPr lang="en-GB" dirty="0"/>
              <a:t> wrap up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B9BBE3B-D452-8764-E45B-4A9CFF09A340}"/>
              </a:ext>
            </a:extLst>
          </p:cNvPr>
          <p:cNvSpPr txBox="1"/>
          <p:nvPr/>
        </p:nvSpPr>
        <p:spPr>
          <a:xfrm>
            <a:off x="0" y="6600303"/>
            <a:ext cx="27432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200" b="0" i="0" u="none" strike="noStrike" kern="1200" cap="none" spc="0" baseline="0">
                <a:solidFill>
                  <a:srgbClr val="FFFFFF"/>
                </a:solidFill>
                <a:uFillTx/>
                <a:latin typeface="Roboto Light" pitchFamily="2"/>
                <a:ea typeface="Roboto Light" pitchFamily="2"/>
              </a:rPr>
              <a:t>2023/2024</a:t>
            </a:r>
            <a:endParaRPr lang="cs-CZ" sz="1200" b="0" i="0" u="none" strike="noStrike" kern="1200" cap="none" spc="0" baseline="0">
              <a:solidFill>
                <a:srgbClr val="FFFFFF"/>
              </a:solidFill>
              <a:uFillTx/>
              <a:latin typeface="Roboto Light" pitchFamily="2"/>
              <a:ea typeface="Roboto Light" pitchFamily="2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F7417D6-4E78-2217-1A24-3441517B8D90}"/>
              </a:ext>
            </a:extLst>
          </p:cNvPr>
          <p:cNvSpPr txBox="1"/>
          <p:nvPr/>
        </p:nvSpPr>
        <p:spPr>
          <a:xfrm>
            <a:off x="4038603" y="6608615"/>
            <a:ext cx="41148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200" b="0" i="0" u="none" strike="noStrike" kern="1200" cap="none" spc="0" baseline="0">
                <a:solidFill>
                  <a:srgbClr val="FFFFFF"/>
                </a:solidFill>
                <a:uFillTx/>
                <a:latin typeface="Roboto Black" pitchFamily="2"/>
                <a:ea typeface="Roboto Black" pitchFamily="2"/>
              </a:rPr>
              <a:t>Programming in C++ (labs)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C43FFA4-C9E3-1161-B6D2-8FC4FF253269}"/>
              </a:ext>
            </a:extLst>
          </p:cNvPr>
          <p:cNvSpPr txBox="1"/>
          <p:nvPr/>
        </p:nvSpPr>
        <p:spPr>
          <a:xfrm>
            <a:off x="9450186" y="6600303"/>
            <a:ext cx="27432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2D44595C-A5AE-4A36-96CD-9BF54B69ADB4}" type="slidenum">
              <a:rPr lang="en-GB" sz="1200" b="0" i="0" u="none" strike="noStrike" kern="1200" cap="none" spc="0" baseline="0">
                <a:solidFill>
                  <a:srgbClr val="FFFFFF"/>
                </a:solidFill>
                <a:uFillTx/>
                <a:latin typeface="Roboto Light" pitchFamily="2"/>
                <a:ea typeface="Roboto Light" pitchFamily="2"/>
              </a:rPr>
              <a:t>33</a:t>
            </a:fld>
            <a:endParaRPr lang="en-GB" sz="1200" b="0" i="0" u="none" strike="noStrike" kern="1200" cap="none" spc="0" baseline="0">
              <a:solidFill>
                <a:srgbClr val="FFFFFF"/>
              </a:solidFill>
              <a:uFillTx/>
              <a:latin typeface="Roboto Light" pitchFamily="2"/>
              <a:ea typeface="Roboto Light" pitchFamily="2"/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DE707AF-4311-D79D-6448-2423235DDA4E}"/>
              </a:ext>
            </a:extLst>
          </p:cNvPr>
          <p:cNvSpPr txBox="1">
            <a:spLocks noGrp="1"/>
          </p:cNvSpPr>
          <p:nvPr>
            <p:ph type="body" sz="quarter" idx="4294967295"/>
          </p:nvPr>
        </p:nvSpPr>
        <p:spPr>
          <a:xfrm>
            <a:off x="274640" y="906463"/>
            <a:ext cx="11545891" cy="543559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lvl="0">
              <a:buSzPct val="100000"/>
              <a:buFont typeface="Arial" pitchFamily="34"/>
            </a:pPr>
            <a:r>
              <a:rPr lang="cs-CZ" sz="2400" dirty="0" err="1">
                <a:solidFill>
                  <a:srgbClr val="000000"/>
                </a:solidFill>
                <a:latin typeface="Arial" pitchFamily="34"/>
                <a:cs typeface="Arial" pitchFamily="34"/>
              </a:rPr>
              <a:t>You</a:t>
            </a:r>
            <a:r>
              <a:rPr lang="cs-CZ" sz="2400" dirty="0">
                <a:solidFill>
                  <a:srgbClr val="000000"/>
                </a:solidFill>
                <a:latin typeface="Arial" pitchFamily="34"/>
                <a:cs typeface="Arial" pitchFamily="34"/>
              </a:rPr>
              <a:t> </a:t>
            </a:r>
            <a:r>
              <a:rPr lang="cs-CZ" sz="2400" dirty="0" err="1">
                <a:solidFill>
                  <a:srgbClr val="000000"/>
                </a:solidFill>
                <a:latin typeface="Arial" pitchFamily="34"/>
                <a:cs typeface="Arial" pitchFamily="34"/>
              </a:rPr>
              <a:t>should</a:t>
            </a:r>
            <a:r>
              <a:rPr lang="cs-CZ" sz="2400" dirty="0">
                <a:solidFill>
                  <a:srgbClr val="000000"/>
                </a:solidFill>
                <a:latin typeface="Arial" pitchFamily="34"/>
                <a:cs typeface="Arial" pitchFamily="34"/>
              </a:rPr>
              <a:t> </a:t>
            </a:r>
            <a:r>
              <a:rPr lang="cs-CZ" sz="2400" dirty="0" err="1">
                <a:solidFill>
                  <a:srgbClr val="000000"/>
                </a:solidFill>
                <a:latin typeface="Arial" pitchFamily="34"/>
                <a:cs typeface="Arial" pitchFamily="34"/>
              </a:rPr>
              <a:t>know</a:t>
            </a:r>
            <a:endParaRPr lang="cs-CZ" sz="2400" dirty="0">
              <a:solidFill>
                <a:srgbClr val="000000"/>
              </a:solidFill>
              <a:latin typeface="Arial" pitchFamily="34"/>
              <a:cs typeface="Arial" pitchFamily="34"/>
            </a:endParaRPr>
          </a:p>
          <a:p>
            <a:pPr marL="0" lvl="0" indent="0">
              <a:buNone/>
            </a:pPr>
            <a:r>
              <a:rPr lang="en-US" sz="1800" b="1" dirty="0">
                <a:solidFill>
                  <a:srgbClr val="000000"/>
                </a:solidFill>
                <a:latin typeface="Arial"/>
              </a:rPr>
              <a:t>Next lab:</a:t>
            </a:r>
          </a:p>
          <a:p>
            <a:pPr marL="0" indent="0">
              <a:buNone/>
            </a:pPr>
            <a:endParaRPr lang="cs-CZ" sz="1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1800" b="1" dirty="0">
                <a:latin typeface="Arial" panose="020B0604020202020204" pitchFamily="34" charset="0"/>
                <a:cs typeface="Arial" panose="020B0604020202020204" pitchFamily="34" charset="0"/>
              </a:rPr>
              <a:t>Your tasks until the next lab:</a:t>
            </a:r>
          </a:p>
          <a:p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Task 7 (24h before, so I can give feedback).</a:t>
            </a:r>
          </a:p>
          <a:p>
            <a:pPr lvl="1"/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Just a directory lab_0</a:t>
            </a: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with one CPP file will do</a:t>
            </a:r>
          </a:p>
          <a:p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ReCodex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assignment 2 – simple people database</a:t>
            </a:r>
          </a:p>
          <a:p>
            <a:pPr lvl="1"/>
            <a:endParaRPr lang="en-US" sz="16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60562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57CF23-D60F-79B4-CD2F-4A1F85430A84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GB" dirty="0"/>
              <a:t>General things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B9BBE3B-D452-8764-E45B-4A9CFF09A340}"/>
              </a:ext>
            </a:extLst>
          </p:cNvPr>
          <p:cNvSpPr txBox="1"/>
          <p:nvPr/>
        </p:nvSpPr>
        <p:spPr>
          <a:xfrm>
            <a:off x="0" y="6600303"/>
            <a:ext cx="27432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200" b="0" i="0" u="none" strike="noStrike" kern="1200" cap="none" spc="0" baseline="0">
                <a:solidFill>
                  <a:srgbClr val="FFFFFF"/>
                </a:solidFill>
                <a:uFillTx/>
                <a:latin typeface="Roboto Light" pitchFamily="2"/>
                <a:ea typeface="Roboto Light" pitchFamily="2"/>
              </a:rPr>
              <a:t>2023/2024</a:t>
            </a:r>
            <a:endParaRPr lang="cs-CZ" sz="1200" b="0" i="0" u="none" strike="noStrike" kern="1200" cap="none" spc="0" baseline="0">
              <a:solidFill>
                <a:srgbClr val="FFFFFF"/>
              </a:solidFill>
              <a:uFillTx/>
              <a:latin typeface="Roboto Light" pitchFamily="2"/>
              <a:ea typeface="Roboto Light" pitchFamily="2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F7417D6-4E78-2217-1A24-3441517B8D90}"/>
              </a:ext>
            </a:extLst>
          </p:cNvPr>
          <p:cNvSpPr txBox="1"/>
          <p:nvPr/>
        </p:nvSpPr>
        <p:spPr>
          <a:xfrm>
            <a:off x="4038603" y="6608615"/>
            <a:ext cx="41148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200" b="0" i="0" u="none" strike="noStrike" kern="1200" cap="none" spc="0" baseline="0">
                <a:solidFill>
                  <a:srgbClr val="FFFFFF"/>
                </a:solidFill>
                <a:uFillTx/>
                <a:latin typeface="Roboto Black" pitchFamily="2"/>
                <a:ea typeface="Roboto Black" pitchFamily="2"/>
              </a:rPr>
              <a:t>Programming in C++ (labs)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C43FFA4-C9E3-1161-B6D2-8FC4FF253269}"/>
              </a:ext>
            </a:extLst>
          </p:cNvPr>
          <p:cNvSpPr txBox="1"/>
          <p:nvPr/>
        </p:nvSpPr>
        <p:spPr>
          <a:xfrm>
            <a:off x="9450186" y="6600303"/>
            <a:ext cx="27432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2D44595C-A5AE-4A36-96CD-9BF54B69ADB4}" type="slidenum">
              <a:rPr lang="en-GB" sz="1200" b="0" i="0" u="none" strike="noStrike" kern="1200" cap="none" spc="0" baseline="0">
                <a:solidFill>
                  <a:srgbClr val="FFFFFF"/>
                </a:solidFill>
                <a:uFillTx/>
                <a:latin typeface="Roboto Light" pitchFamily="2"/>
                <a:ea typeface="Roboto Light" pitchFamily="2"/>
              </a:rPr>
              <a:t>4</a:t>
            </a:fld>
            <a:endParaRPr lang="en-GB" sz="1200" b="0" i="0" u="none" strike="noStrike" kern="1200" cap="none" spc="0" baseline="0">
              <a:solidFill>
                <a:srgbClr val="FFFFFF"/>
              </a:solidFill>
              <a:uFillTx/>
              <a:latin typeface="Roboto Light" pitchFamily="2"/>
              <a:ea typeface="Roboto Light" pitchFamily="2"/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DE707AF-4311-D79D-6448-2423235DDA4E}"/>
              </a:ext>
            </a:extLst>
          </p:cNvPr>
          <p:cNvSpPr txBox="1">
            <a:spLocks noGrp="1"/>
          </p:cNvSpPr>
          <p:nvPr>
            <p:ph type="body" sz="quarter" idx="4294967295"/>
          </p:nvPr>
        </p:nvSpPr>
        <p:spPr>
          <a:xfrm>
            <a:off x="274640" y="906463"/>
            <a:ext cx="11545891" cy="543559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>
              <a:buSzPct val="100000"/>
            </a:pPr>
            <a:r>
              <a:rPr lang="en-GB" sz="2400" dirty="0">
                <a:latin typeface="Arial" pitchFamily="34"/>
                <a:cs typeface="Arial" pitchFamily="34"/>
              </a:rPr>
              <a:t>Problem with </a:t>
            </a:r>
            <a:r>
              <a:rPr lang="en-GB" sz="2400" dirty="0" err="1">
                <a:latin typeface="Arial" pitchFamily="34"/>
                <a:cs typeface="Arial" pitchFamily="34"/>
              </a:rPr>
              <a:t>cmake</a:t>
            </a:r>
            <a:r>
              <a:rPr lang="en-GB" sz="2400" dirty="0">
                <a:latin typeface="Arial" pitchFamily="34"/>
                <a:cs typeface="Arial" pitchFamily="34"/>
              </a:rPr>
              <a:t> not being in PATH</a:t>
            </a:r>
          </a:p>
          <a:p>
            <a:pPr lvl="1">
              <a:buSzPct val="100000"/>
            </a:pPr>
            <a:r>
              <a:rPr lang="en-GB" sz="2000" dirty="0">
                <a:latin typeface="Arial" pitchFamily="34"/>
                <a:cs typeface="Arial" pitchFamily="34"/>
              </a:rPr>
              <a:t>If you install </a:t>
            </a:r>
            <a:r>
              <a:rPr lang="en-GB" sz="2000" dirty="0" err="1">
                <a:latin typeface="Arial" pitchFamily="34"/>
                <a:cs typeface="Arial" pitchFamily="34"/>
              </a:rPr>
              <a:t>cmake</a:t>
            </a:r>
            <a:r>
              <a:rPr lang="en-GB" sz="2000" dirty="0">
                <a:latin typeface="Arial" pitchFamily="34"/>
                <a:cs typeface="Arial" pitchFamily="34"/>
              </a:rPr>
              <a:t> and your terminal does not know anything about it</a:t>
            </a:r>
          </a:p>
          <a:p>
            <a:pPr lvl="1">
              <a:buSzPct val="100000"/>
            </a:pPr>
            <a:r>
              <a:rPr lang="en-GB" sz="2000" dirty="0">
                <a:latin typeface="Arial" pitchFamily="34"/>
                <a:cs typeface="Arial" pitchFamily="34"/>
              </a:rPr>
              <a:t>Add the </a:t>
            </a:r>
            <a:r>
              <a:rPr lang="en-GB" sz="2000" dirty="0" err="1">
                <a:latin typeface="Arial" pitchFamily="34"/>
                <a:cs typeface="Arial" pitchFamily="34"/>
              </a:rPr>
              <a:t>cmake</a:t>
            </a:r>
            <a:r>
              <a:rPr lang="en-GB" sz="2000" dirty="0">
                <a:latin typeface="Arial" pitchFamily="34"/>
                <a:cs typeface="Arial" pitchFamily="34"/>
              </a:rPr>
              <a:t> bin directory to PATH (Windows)</a:t>
            </a:r>
          </a:p>
          <a:p>
            <a:pPr lvl="1">
              <a:buSzPct val="100000"/>
            </a:pPr>
            <a:endParaRPr lang="en-GB" sz="2000" dirty="0">
              <a:latin typeface="Arial" pitchFamily="34"/>
              <a:cs typeface="Arial" pitchFamily="34"/>
            </a:endParaRPr>
          </a:p>
          <a:p>
            <a:pPr lvl="1">
              <a:buSzPct val="100000"/>
            </a:pPr>
            <a:endParaRPr lang="en-GB" sz="2000" dirty="0">
              <a:latin typeface="Arial" pitchFamily="34"/>
              <a:cs typeface="Arial" pitchFamily="34"/>
            </a:endParaRPr>
          </a:p>
          <a:p>
            <a:pPr lvl="1">
              <a:buSzPct val="100000"/>
            </a:pPr>
            <a:endParaRPr lang="en-GB" sz="2000" dirty="0">
              <a:latin typeface="Arial" pitchFamily="34"/>
              <a:cs typeface="Arial" pitchFamily="34"/>
            </a:endParaRPr>
          </a:p>
          <a:p>
            <a:pPr lvl="1">
              <a:buSzPct val="100000"/>
            </a:pPr>
            <a:endParaRPr lang="en-GB" sz="2000" dirty="0">
              <a:latin typeface="Arial" pitchFamily="34"/>
              <a:cs typeface="Arial" pitchFamily="34"/>
            </a:endParaRPr>
          </a:p>
          <a:p>
            <a:pPr lvl="1">
              <a:buSzPct val="100000"/>
            </a:pPr>
            <a:endParaRPr lang="en-GB" sz="2000" dirty="0">
              <a:latin typeface="Arial" pitchFamily="34"/>
              <a:cs typeface="Arial" pitchFamily="34"/>
            </a:endParaRPr>
          </a:p>
          <a:p>
            <a:pPr lvl="1">
              <a:buSzPct val="100000"/>
            </a:pPr>
            <a:endParaRPr lang="en-GB" sz="2000" dirty="0">
              <a:latin typeface="Arial" pitchFamily="34"/>
              <a:cs typeface="Arial" pitchFamily="34"/>
            </a:endParaRPr>
          </a:p>
          <a:p>
            <a:pPr lvl="1">
              <a:buSzPct val="100000"/>
            </a:pPr>
            <a:endParaRPr lang="en-GB" sz="2000" dirty="0">
              <a:latin typeface="Arial" pitchFamily="34"/>
              <a:cs typeface="Arial" pitchFamily="34"/>
            </a:endParaRPr>
          </a:p>
          <a:p>
            <a:pPr>
              <a:buSzPct val="100000"/>
            </a:pPr>
            <a:r>
              <a:rPr lang="en-GB" sz="2400" dirty="0">
                <a:latin typeface="Arial" pitchFamily="34"/>
                <a:cs typeface="Arial" pitchFamily="34"/>
              </a:rPr>
              <a:t>What do those weird lines in SIS mean?</a:t>
            </a:r>
          </a:p>
          <a:p>
            <a:pPr lvl="1">
              <a:buSzPct val="100000"/>
            </a:pPr>
            <a:r>
              <a:rPr lang="en-GB" sz="2000" dirty="0">
                <a:latin typeface="Arial" pitchFamily="34"/>
                <a:cs typeface="Arial" pitchFamily="34"/>
              </a:rPr>
              <a:t>| - Completed and accepted</a:t>
            </a:r>
          </a:p>
          <a:p>
            <a:pPr lvl="1">
              <a:buSzPct val="100000"/>
            </a:pPr>
            <a:r>
              <a:rPr lang="en-GB" sz="2000" dirty="0">
                <a:latin typeface="Arial" pitchFamily="34"/>
                <a:cs typeface="Arial" pitchFamily="34"/>
              </a:rPr>
              <a:t>/ - Submitted, but it needs fixing</a:t>
            </a:r>
          </a:p>
          <a:p>
            <a:pPr lvl="1">
              <a:buSzPct val="100000"/>
            </a:pPr>
            <a:r>
              <a:rPr lang="en-GB" sz="2000" dirty="0">
                <a:latin typeface="Arial" pitchFamily="34"/>
                <a:cs typeface="Arial" pitchFamily="34"/>
              </a:rPr>
              <a:t>- - Not submitted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E0AAB9A3-7390-B9EE-1E4C-5C76BC2289B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38603" y="2195146"/>
            <a:ext cx="3905795" cy="1924319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EC8727FC-0AF1-C9E5-0582-9BF04C7583C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39339" y="1923646"/>
            <a:ext cx="3982006" cy="4391638"/>
          </a:xfrm>
          <a:prstGeom prst="rect">
            <a:avLst/>
          </a:prstGeom>
        </p:spPr>
      </p:pic>
      <p:grpSp>
        <p:nvGrpSpPr>
          <p:cNvPr id="11" name="Group 10">
            <a:extLst>
              <a:ext uri="{FF2B5EF4-FFF2-40B4-BE49-F238E27FC236}">
                <a16:creationId xmlns:a16="http://schemas.microsoft.com/office/drawing/2014/main" id="{8BEEE1FD-BA92-BA45-CD00-9CD07DF34D7F}"/>
              </a:ext>
            </a:extLst>
          </p:cNvPr>
          <p:cNvGrpSpPr/>
          <p:nvPr/>
        </p:nvGrpSpPr>
        <p:grpSpPr>
          <a:xfrm>
            <a:off x="9462021" y="5453460"/>
            <a:ext cx="1153080" cy="277920"/>
            <a:chOff x="9462021" y="5453460"/>
            <a:chExt cx="1153080" cy="27792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4">
              <p14:nvContentPartPr>
                <p14:cNvPr id="7" name="Ink 6">
                  <a:extLst>
                    <a:ext uri="{FF2B5EF4-FFF2-40B4-BE49-F238E27FC236}">
                      <a16:creationId xmlns:a16="http://schemas.microsoft.com/office/drawing/2014/main" id="{212D6C4D-F151-5F2F-D87B-3347E1158023}"/>
                    </a:ext>
                  </a:extLst>
                </p14:cNvPr>
                <p14:cNvContentPartPr/>
                <p14:nvPr/>
              </p14:nvContentPartPr>
              <p14:xfrm>
                <a:off x="9462021" y="5551380"/>
                <a:ext cx="842760" cy="360"/>
              </p14:xfrm>
            </p:contentPart>
          </mc:Choice>
          <mc:Fallback xmlns="">
            <p:pic>
              <p:nvPicPr>
                <p:cNvPr id="7" name="Ink 6">
                  <a:extLst>
                    <a:ext uri="{FF2B5EF4-FFF2-40B4-BE49-F238E27FC236}">
                      <a16:creationId xmlns:a16="http://schemas.microsoft.com/office/drawing/2014/main" id="{212D6C4D-F151-5F2F-D87B-3347E1158023}"/>
                    </a:ext>
                  </a:extLst>
                </p:cNvPr>
                <p:cNvPicPr/>
                <p:nvPr/>
              </p:nvPicPr>
              <p:blipFill>
                <a:blip r:embed="rId5"/>
                <a:stretch>
                  <a:fillRect/>
                </a:stretch>
              </p:blipFill>
              <p:spPr>
                <a:xfrm>
                  <a:off x="9455901" y="5545260"/>
                  <a:ext cx="855000" cy="12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">
              <p14:nvContentPartPr>
                <p14:cNvPr id="9" name="Ink 8">
                  <a:extLst>
                    <a:ext uri="{FF2B5EF4-FFF2-40B4-BE49-F238E27FC236}">
                      <a16:creationId xmlns:a16="http://schemas.microsoft.com/office/drawing/2014/main" id="{A7D17140-079F-84A8-A245-73DAC8DF79D1}"/>
                    </a:ext>
                  </a:extLst>
                </p14:cNvPr>
                <p14:cNvContentPartPr/>
                <p14:nvPr/>
              </p14:nvContentPartPr>
              <p14:xfrm>
                <a:off x="10073661" y="5453460"/>
                <a:ext cx="541440" cy="277920"/>
              </p14:xfrm>
            </p:contentPart>
          </mc:Choice>
          <mc:Fallback xmlns="">
            <p:pic>
              <p:nvPicPr>
                <p:cNvPr id="9" name="Ink 8">
                  <a:extLst>
                    <a:ext uri="{FF2B5EF4-FFF2-40B4-BE49-F238E27FC236}">
                      <a16:creationId xmlns:a16="http://schemas.microsoft.com/office/drawing/2014/main" id="{A7D17140-079F-84A8-A245-73DAC8DF79D1}"/>
                    </a:ext>
                  </a:extLst>
                </p:cNvPr>
                <p:cNvPicPr/>
                <p:nvPr/>
              </p:nvPicPr>
              <p:blipFill>
                <a:blip r:embed="rId7"/>
                <a:stretch>
                  <a:fillRect/>
                </a:stretch>
              </p:blipFill>
              <p:spPr>
                <a:xfrm>
                  <a:off x="10067541" y="5447340"/>
                  <a:ext cx="553680" cy="2901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875D3C03-480D-D0C0-1D2A-D77B92DC5804}"/>
              </a:ext>
            </a:extLst>
          </p:cNvPr>
          <p:cNvGrpSpPr/>
          <p:nvPr/>
        </p:nvGrpSpPr>
        <p:grpSpPr>
          <a:xfrm>
            <a:off x="7208781" y="3322620"/>
            <a:ext cx="1429560" cy="153720"/>
            <a:chOff x="7208781" y="3322620"/>
            <a:chExt cx="1429560" cy="15372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8">
              <p14:nvContentPartPr>
                <p14:cNvPr id="12" name="Ink 11">
                  <a:extLst>
                    <a:ext uri="{FF2B5EF4-FFF2-40B4-BE49-F238E27FC236}">
                      <a16:creationId xmlns:a16="http://schemas.microsoft.com/office/drawing/2014/main" id="{D63B7223-967F-43D5-6FB0-1ED9454BD9A1}"/>
                    </a:ext>
                  </a:extLst>
                </p14:cNvPr>
                <p14:cNvContentPartPr/>
                <p14:nvPr/>
              </p14:nvContentPartPr>
              <p14:xfrm>
                <a:off x="7208781" y="3371580"/>
                <a:ext cx="1267560" cy="25200"/>
              </p14:xfrm>
            </p:contentPart>
          </mc:Choice>
          <mc:Fallback xmlns="">
            <p:pic>
              <p:nvPicPr>
                <p:cNvPr id="12" name="Ink 11">
                  <a:extLst>
                    <a:ext uri="{FF2B5EF4-FFF2-40B4-BE49-F238E27FC236}">
                      <a16:creationId xmlns:a16="http://schemas.microsoft.com/office/drawing/2014/main" id="{D63B7223-967F-43D5-6FB0-1ED9454BD9A1}"/>
                    </a:ext>
                  </a:extLst>
                </p:cNvPr>
                <p:cNvPicPr/>
                <p:nvPr/>
              </p:nvPicPr>
              <p:blipFill>
                <a:blip r:embed="rId9"/>
                <a:stretch>
                  <a:fillRect/>
                </a:stretch>
              </p:blipFill>
              <p:spPr>
                <a:xfrm>
                  <a:off x="7202661" y="3365460"/>
                  <a:ext cx="1279800" cy="37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">
              <p14:nvContentPartPr>
                <p14:cNvPr id="13" name="Ink 12">
                  <a:extLst>
                    <a:ext uri="{FF2B5EF4-FFF2-40B4-BE49-F238E27FC236}">
                      <a16:creationId xmlns:a16="http://schemas.microsoft.com/office/drawing/2014/main" id="{85306C2D-1498-223E-DD6A-42BA276A0578}"/>
                    </a:ext>
                  </a:extLst>
                </p14:cNvPr>
                <p14:cNvContentPartPr/>
                <p14:nvPr/>
              </p14:nvContentPartPr>
              <p14:xfrm>
                <a:off x="8335581" y="3322620"/>
                <a:ext cx="302760" cy="153720"/>
              </p14:xfrm>
            </p:contentPart>
          </mc:Choice>
          <mc:Fallback xmlns="">
            <p:pic>
              <p:nvPicPr>
                <p:cNvPr id="13" name="Ink 12">
                  <a:extLst>
                    <a:ext uri="{FF2B5EF4-FFF2-40B4-BE49-F238E27FC236}">
                      <a16:creationId xmlns:a16="http://schemas.microsoft.com/office/drawing/2014/main" id="{85306C2D-1498-223E-DD6A-42BA276A0578}"/>
                    </a:ext>
                  </a:extLst>
                </p:cNvPr>
                <p:cNvPicPr/>
                <p:nvPr/>
              </p:nvPicPr>
              <p:blipFill>
                <a:blip r:embed="rId11"/>
                <a:stretch>
                  <a:fillRect/>
                </a:stretch>
              </p:blipFill>
              <p:spPr>
                <a:xfrm>
                  <a:off x="8329461" y="3316500"/>
                  <a:ext cx="315000" cy="165960"/>
                </a:xfrm>
                <a:prstGeom prst="rect">
                  <a:avLst/>
                </a:prstGeom>
              </p:spPr>
            </p:pic>
          </mc:Fallback>
        </mc:AlternateContent>
      </p:grpSp>
      <p:pic>
        <p:nvPicPr>
          <p:cNvPr id="16" name="Picture 15">
            <a:extLst>
              <a:ext uri="{FF2B5EF4-FFF2-40B4-BE49-F238E27FC236}">
                <a16:creationId xmlns:a16="http://schemas.microsoft.com/office/drawing/2014/main" id="{32FF5CC0-7DCF-D63B-948C-B15116CF1A49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2217681" y="5894311"/>
            <a:ext cx="4991100" cy="581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84122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57CF23-D60F-79B4-CD2F-4A1F85430A84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GB" dirty="0"/>
              <a:t>Ove</a:t>
            </a:r>
            <a:r>
              <a:rPr lang="cs-CZ" dirty="0" err="1"/>
              <a:t>čky</a:t>
            </a:r>
            <a:r>
              <a:rPr lang="cs-CZ" dirty="0"/>
              <a:t>?</a:t>
            </a:r>
            <a:endParaRPr lang="en-GB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B9BBE3B-D452-8764-E45B-4A9CFF09A340}"/>
              </a:ext>
            </a:extLst>
          </p:cNvPr>
          <p:cNvSpPr txBox="1"/>
          <p:nvPr/>
        </p:nvSpPr>
        <p:spPr>
          <a:xfrm>
            <a:off x="0" y="6600303"/>
            <a:ext cx="27432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200" b="0" i="0" u="none" strike="noStrike" kern="1200" cap="none" spc="0" baseline="0">
                <a:solidFill>
                  <a:srgbClr val="FFFFFF"/>
                </a:solidFill>
                <a:uFillTx/>
                <a:latin typeface="Roboto Light" pitchFamily="2"/>
                <a:ea typeface="Roboto Light" pitchFamily="2"/>
              </a:rPr>
              <a:t>2023/2024</a:t>
            </a:r>
            <a:endParaRPr lang="cs-CZ" sz="1200" b="0" i="0" u="none" strike="noStrike" kern="1200" cap="none" spc="0" baseline="0">
              <a:solidFill>
                <a:srgbClr val="FFFFFF"/>
              </a:solidFill>
              <a:uFillTx/>
              <a:latin typeface="Roboto Light" pitchFamily="2"/>
              <a:ea typeface="Roboto Light" pitchFamily="2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F7417D6-4E78-2217-1A24-3441517B8D90}"/>
              </a:ext>
            </a:extLst>
          </p:cNvPr>
          <p:cNvSpPr txBox="1"/>
          <p:nvPr/>
        </p:nvSpPr>
        <p:spPr>
          <a:xfrm>
            <a:off x="4038603" y="6608615"/>
            <a:ext cx="41148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200" b="0" i="0" u="none" strike="noStrike" kern="1200" cap="none" spc="0" baseline="0">
                <a:solidFill>
                  <a:srgbClr val="FFFFFF"/>
                </a:solidFill>
                <a:uFillTx/>
                <a:latin typeface="Roboto Black" pitchFamily="2"/>
                <a:ea typeface="Roboto Black" pitchFamily="2"/>
              </a:rPr>
              <a:t>Programming in C++ (labs)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C43FFA4-C9E3-1161-B6D2-8FC4FF253269}"/>
              </a:ext>
            </a:extLst>
          </p:cNvPr>
          <p:cNvSpPr txBox="1"/>
          <p:nvPr/>
        </p:nvSpPr>
        <p:spPr>
          <a:xfrm>
            <a:off x="9450186" y="6600303"/>
            <a:ext cx="27432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2D44595C-A5AE-4A36-96CD-9BF54B69ADB4}" type="slidenum">
              <a:rPr lang="en-GB" sz="1200" b="0" i="0" u="none" strike="noStrike" kern="1200" cap="none" spc="0" baseline="0">
                <a:solidFill>
                  <a:srgbClr val="FFFFFF"/>
                </a:solidFill>
                <a:uFillTx/>
                <a:latin typeface="Roboto Light" pitchFamily="2"/>
                <a:ea typeface="Roboto Light" pitchFamily="2"/>
              </a:rPr>
              <a:t>5</a:t>
            </a:fld>
            <a:endParaRPr lang="en-GB" sz="1200" b="0" i="0" u="none" strike="noStrike" kern="1200" cap="none" spc="0" baseline="0">
              <a:solidFill>
                <a:srgbClr val="FFFFFF"/>
              </a:solidFill>
              <a:uFillTx/>
              <a:latin typeface="Roboto Light" pitchFamily="2"/>
              <a:ea typeface="Roboto Light" pitchFamily="2"/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DE707AF-4311-D79D-6448-2423235DDA4E}"/>
              </a:ext>
            </a:extLst>
          </p:cNvPr>
          <p:cNvSpPr txBox="1">
            <a:spLocks noGrp="1"/>
          </p:cNvSpPr>
          <p:nvPr>
            <p:ph type="body" sz="quarter" idx="4294967295"/>
          </p:nvPr>
        </p:nvSpPr>
        <p:spPr>
          <a:xfrm>
            <a:off x="274640" y="906463"/>
            <a:ext cx="11545891" cy="543559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>
              <a:buSzPct val="100000"/>
            </a:pPr>
            <a:r>
              <a:rPr lang="en-GB" sz="2000" dirty="0">
                <a:latin typeface="Arial" pitchFamily="34"/>
                <a:cs typeface="Arial" pitchFamily="34"/>
              </a:rPr>
              <a:t>Minimise the number of operations with streams, they are slow</a:t>
            </a:r>
          </a:p>
          <a:p>
            <a:pPr>
              <a:buSzPct val="100000"/>
            </a:pPr>
            <a:r>
              <a:rPr lang="en-GB" sz="2000" dirty="0">
                <a:latin typeface="Arial" pitchFamily="34"/>
                <a:cs typeface="Arial" pitchFamily="34"/>
              </a:rPr>
              <a:t>Try to minimise number of operator+ on std::string, it creates new copy and copies from the operands</a:t>
            </a:r>
          </a:p>
          <a:p>
            <a:pPr lvl="1">
              <a:buSzPct val="100000"/>
            </a:pPr>
            <a:r>
              <a:rPr lang="en-GB" sz="1600" dirty="0">
                <a:latin typeface="Arial" pitchFamily="34"/>
                <a:cs typeface="Arial" pitchFamily="34"/>
              </a:rPr>
              <a:t>use </a:t>
            </a:r>
            <a:r>
              <a:rPr lang="en-GB" sz="1600" dirty="0" err="1">
                <a:latin typeface="Arial" pitchFamily="34"/>
                <a:cs typeface="Arial" pitchFamily="34"/>
              </a:rPr>
              <a:t>s.appen</a:t>
            </a:r>
            <a:r>
              <a:rPr lang="en-GB" sz="1600" dirty="0">
                <a:latin typeface="Arial" pitchFamily="34"/>
                <a:cs typeface="Arial" pitchFamily="34"/>
              </a:rPr>
              <a:t>(str) for strings</a:t>
            </a:r>
          </a:p>
          <a:p>
            <a:pPr lvl="1">
              <a:buSzPct val="100000"/>
            </a:pPr>
            <a:r>
              <a:rPr lang="en-GB" sz="1600" dirty="0">
                <a:latin typeface="Arial" pitchFamily="34"/>
                <a:cs typeface="Arial" pitchFamily="34"/>
              </a:rPr>
              <a:t>use </a:t>
            </a:r>
            <a:r>
              <a:rPr lang="en-GB" sz="1600" dirty="0" err="1">
                <a:latin typeface="Arial" pitchFamily="34"/>
                <a:cs typeface="Arial" pitchFamily="34"/>
              </a:rPr>
              <a:t>s.push_back</a:t>
            </a:r>
            <a:r>
              <a:rPr lang="en-GB" sz="1600" dirty="0">
                <a:latin typeface="Arial" pitchFamily="34"/>
                <a:cs typeface="Arial" pitchFamily="34"/>
              </a:rPr>
              <a:t>(c) for chars </a:t>
            </a:r>
          </a:p>
          <a:p>
            <a:pPr>
              <a:buSzPct val="100000"/>
            </a:pPr>
            <a:r>
              <a:rPr lang="en-GB" sz="2000" dirty="0">
                <a:latin typeface="Arial" pitchFamily="34"/>
                <a:cs typeface="Arial" pitchFamily="34"/>
              </a:rPr>
              <a:t>Use </a:t>
            </a:r>
            <a:r>
              <a:rPr lang="en-GB" sz="2000" dirty="0" err="1">
                <a:latin typeface="Arial" pitchFamily="34"/>
                <a:cs typeface="Arial" pitchFamily="34"/>
              </a:rPr>
              <a:t>const</a:t>
            </a:r>
            <a:r>
              <a:rPr lang="en-GB" sz="2000" dirty="0">
                <a:latin typeface="Arial" pitchFamily="34"/>
                <a:cs typeface="Arial" pitchFamily="34"/>
              </a:rPr>
              <a:t> on methods that do not modify the instance</a:t>
            </a:r>
          </a:p>
          <a:p>
            <a:pPr>
              <a:buSzPct val="100000"/>
            </a:pPr>
            <a:r>
              <a:rPr lang="en-GB" sz="2000" dirty="0">
                <a:latin typeface="Arial" pitchFamily="34"/>
                <a:cs typeface="Arial" pitchFamily="34"/>
              </a:rPr>
              <a:t>Use additional </a:t>
            </a:r>
            <a:r>
              <a:rPr lang="en-GB" sz="2000" dirty="0" err="1">
                <a:latin typeface="Arial" pitchFamily="34"/>
                <a:cs typeface="Arial" pitchFamily="34"/>
              </a:rPr>
              <a:t>const</a:t>
            </a:r>
            <a:r>
              <a:rPr lang="en-GB" sz="2000" dirty="0">
                <a:latin typeface="Arial" pitchFamily="34"/>
                <a:cs typeface="Arial" pitchFamily="34"/>
              </a:rPr>
              <a:t> in </a:t>
            </a:r>
            <a:r>
              <a:rPr lang="en-GB" sz="2000" dirty="0" err="1">
                <a:latin typeface="Arial" pitchFamily="34"/>
                <a:cs typeface="Arial" pitchFamily="34"/>
              </a:rPr>
              <a:t>constexpr</a:t>
            </a:r>
            <a:r>
              <a:rPr lang="en-GB" sz="2000" dirty="0">
                <a:latin typeface="Arial" pitchFamily="34"/>
                <a:cs typeface="Arial" pitchFamily="34"/>
              </a:rPr>
              <a:t> C constants </a:t>
            </a:r>
          </a:p>
          <a:p>
            <a:pPr lvl="1">
              <a:buSzPct val="100000"/>
            </a:pPr>
            <a:r>
              <a:rPr lang="en-GB" sz="1800" dirty="0" err="1">
                <a:latin typeface="Arial" pitchFamily="34"/>
                <a:cs typeface="Arial" pitchFamily="34"/>
              </a:rPr>
              <a:t>constexpr</a:t>
            </a:r>
            <a:r>
              <a:rPr lang="en-GB" sz="1800" dirty="0">
                <a:latin typeface="Arial" pitchFamily="34"/>
                <a:cs typeface="Arial" pitchFamily="34"/>
              </a:rPr>
              <a:t> </a:t>
            </a:r>
            <a:r>
              <a:rPr lang="en-GB" sz="1800" dirty="0" err="1">
                <a:latin typeface="Arial" pitchFamily="34"/>
                <a:cs typeface="Arial" pitchFamily="34"/>
              </a:rPr>
              <a:t>const</a:t>
            </a:r>
            <a:r>
              <a:rPr lang="en-GB" sz="1800" dirty="0">
                <a:latin typeface="Arial" pitchFamily="34"/>
                <a:cs typeface="Arial" pitchFamily="34"/>
              </a:rPr>
              <a:t> char* INPUT = “./somefile.txt”;</a:t>
            </a:r>
          </a:p>
          <a:p>
            <a:pPr>
              <a:buSzPct val="100000"/>
            </a:pPr>
            <a:r>
              <a:rPr lang="en-GB" sz="2200" dirty="0">
                <a:latin typeface="Arial" pitchFamily="34"/>
                <a:cs typeface="Arial" pitchFamily="34"/>
              </a:rPr>
              <a:t>Use </a:t>
            </a:r>
            <a:r>
              <a:rPr lang="en-GB" sz="2200" dirty="0" err="1">
                <a:latin typeface="Arial" pitchFamily="34"/>
                <a:cs typeface="Arial" pitchFamily="34"/>
              </a:rPr>
              <a:t>size_t</a:t>
            </a:r>
            <a:r>
              <a:rPr lang="en-GB" sz="2200" dirty="0">
                <a:latin typeface="Arial" pitchFamily="34"/>
                <a:cs typeface="Arial" pitchFamily="34"/>
              </a:rPr>
              <a:t> when size/number of semantics</a:t>
            </a:r>
          </a:p>
          <a:p>
            <a:pPr>
              <a:buSzPct val="100000"/>
            </a:pPr>
            <a:r>
              <a:rPr lang="en-GB" sz="2200" dirty="0">
                <a:latin typeface="Arial" pitchFamily="34"/>
                <a:cs typeface="Arial" pitchFamily="34"/>
              </a:rPr>
              <a:t>Use std::</a:t>
            </a:r>
            <a:r>
              <a:rPr lang="en-GB" sz="2200" dirty="0" err="1">
                <a:latin typeface="Arial" pitchFamily="34"/>
                <a:cs typeface="Arial" pitchFamily="34"/>
              </a:rPr>
              <a:t>isalpha</a:t>
            </a:r>
            <a:r>
              <a:rPr lang="en-GB" sz="2200" dirty="0">
                <a:latin typeface="Arial" pitchFamily="34"/>
                <a:cs typeface="Arial" pitchFamily="34"/>
              </a:rPr>
              <a:t> / std::</a:t>
            </a:r>
            <a:r>
              <a:rPr lang="en-GB" sz="2200" dirty="0" err="1">
                <a:latin typeface="Arial" pitchFamily="34"/>
                <a:cs typeface="Arial" pitchFamily="34"/>
              </a:rPr>
              <a:t>isdigit</a:t>
            </a:r>
            <a:r>
              <a:rPr lang="en-GB" sz="2200" dirty="0">
                <a:latin typeface="Arial" pitchFamily="34"/>
                <a:cs typeface="Arial" pitchFamily="34"/>
              </a:rPr>
              <a:t> instead of subtraction/ifs based on ASCII code value</a:t>
            </a:r>
          </a:p>
          <a:p>
            <a:pPr>
              <a:buSzPct val="100000"/>
            </a:pPr>
            <a:r>
              <a:rPr lang="en-GB" sz="2200" dirty="0">
                <a:latin typeface="Arial" pitchFamily="34"/>
                <a:cs typeface="Arial" pitchFamily="34"/>
              </a:rPr>
              <a:t>If possible, stay consistent with the naming – </a:t>
            </a:r>
            <a:r>
              <a:rPr lang="en-GB" sz="2200" dirty="0" err="1">
                <a:latin typeface="Arial" pitchFamily="34"/>
                <a:cs typeface="Arial" pitchFamily="34"/>
              </a:rPr>
              <a:t>pascalCase</a:t>
            </a:r>
            <a:r>
              <a:rPr lang="en-GB" sz="2200" dirty="0">
                <a:latin typeface="Arial" pitchFamily="34"/>
                <a:cs typeface="Arial" pitchFamily="34"/>
              </a:rPr>
              <a:t> vs </a:t>
            </a:r>
            <a:r>
              <a:rPr lang="en-GB" sz="2200" dirty="0" err="1">
                <a:latin typeface="Arial" pitchFamily="34"/>
                <a:cs typeface="Arial" pitchFamily="34"/>
              </a:rPr>
              <a:t>snake_case</a:t>
            </a:r>
            <a:endParaRPr lang="en-GB" sz="2200" dirty="0">
              <a:latin typeface="Arial" pitchFamily="34"/>
              <a:cs typeface="Arial" pitchFamily="34"/>
            </a:endParaRPr>
          </a:p>
          <a:p>
            <a:pPr>
              <a:buSzPct val="100000"/>
            </a:pPr>
            <a:r>
              <a:rPr lang="en-GB" sz="2200" dirty="0">
                <a:latin typeface="Arial" pitchFamily="34"/>
                <a:cs typeface="Arial" pitchFamily="34"/>
              </a:rPr>
              <a:t>Try to avoid non-standard things, e.g. #pragma ...</a:t>
            </a:r>
          </a:p>
          <a:p>
            <a:pPr>
              <a:buSzPct val="100000"/>
            </a:pPr>
            <a:r>
              <a:rPr lang="en-GB" sz="2200" dirty="0">
                <a:latin typeface="Arial" pitchFamily="34"/>
                <a:cs typeface="Arial" pitchFamily="34"/>
              </a:rPr>
              <a:t>Try to avoid global variables</a:t>
            </a:r>
          </a:p>
          <a:p>
            <a:pPr>
              <a:buSzPct val="100000"/>
            </a:pPr>
            <a:r>
              <a:rPr lang="en-GB" sz="2200" dirty="0">
                <a:latin typeface="Arial" pitchFamily="34"/>
                <a:cs typeface="Arial" pitchFamily="34"/>
              </a:rPr>
              <a:t>Avoid unnecessary heap allocations, e.g. </a:t>
            </a:r>
            <a:r>
              <a:rPr lang="en-GB" sz="2200" dirty="0" err="1">
                <a:latin typeface="Arial" pitchFamily="34"/>
                <a:cs typeface="Arial" pitchFamily="34"/>
              </a:rPr>
              <a:t>OveckyCounter</a:t>
            </a:r>
            <a:r>
              <a:rPr lang="en-GB" sz="2200" dirty="0">
                <a:latin typeface="Arial" pitchFamily="34"/>
                <a:cs typeface="Arial" pitchFamily="34"/>
              </a:rPr>
              <a:t> </a:t>
            </a:r>
            <a:r>
              <a:rPr lang="en-GB" sz="2200" dirty="0" err="1">
                <a:latin typeface="Arial" pitchFamily="34"/>
                <a:cs typeface="Arial" pitchFamily="34"/>
              </a:rPr>
              <a:t>cnt</a:t>
            </a:r>
            <a:r>
              <a:rPr lang="en-GB" sz="2200" dirty="0">
                <a:latin typeface="Arial" pitchFamily="34"/>
                <a:cs typeface="Arial" pitchFamily="34"/>
              </a:rPr>
              <a:t>; on stack is perfectly fine</a:t>
            </a:r>
          </a:p>
          <a:p>
            <a:pPr>
              <a:buSzPct val="100000"/>
            </a:pPr>
            <a:endParaRPr lang="en-GB" sz="2200" dirty="0">
              <a:latin typeface="Arial" pitchFamily="34"/>
              <a:cs typeface="Arial" pitchFamily="34"/>
            </a:endParaRPr>
          </a:p>
          <a:p>
            <a:pPr>
              <a:buSzPct val="100000"/>
            </a:pPr>
            <a:endParaRPr lang="en-GB" sz="2000" dirty="0">
              <a:latin typeface="Arial" pitchFamily="34"/>
              <a:cs typeface="Arial" pitchFamily="34"/>
            </a:endParaRPr>
          </a:p>
        </p:txBody>
      </p:sp>
    </p:spTree>
    <p:extLst>
      <p:ext uri="{BB962C8B-B14F-4D97-AF65-F5344CB8AC3E}">
        <p14:creationId xmlns:p14="http://schemas.microsoft.com/office/powerpoint/2010/main" val="33473261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737E14-F2DE-A48D-B6AE-F77F8C6CBBD4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1524000" y="1147528"/>
            <a:ext cx="9144000" cy="2387598"/>
          </a:xfrm>
        </p:spPr>
        <p:txBody>
          <a:bodyPr/>
          <a:lstStyle/>
          <a:p>
            <a:pPr lvl="0"/>
            <a:r>
              <a:rPr lang="en-US" sz="4000" dirty="0"/>
              <a:t>1) </a:t>
            </a:r>
            <a:r>
              <a:rPr lang="cs-CZ" sz="4000" dirty="0"/>
              <a:t>STD </a:t>
            </a:r>
            <a:r>
              <a:rPr lang="cs-CZ" sz="4000" dirty="0" err="1"/>
              <a:t>containers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6814040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57CF23-D60F-79B4-CD2F-4A1F85430A84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/>
              <a:t>Overview of STD containers</a:t>
            </a:r>
            <a:endParaRPr lang="en-GB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B9BBE3B-D452-8764-E45B-4A9CFF09A340}"/>
              </a:ext>
            </a:extLst>
          </p:cNvPr>
          <p:cNvSpPr txBox="1"/>
          <p:nvPr/>
        </p:nvSpPr>
        <p:spPr>
          <a:xfrm>
            <a:off x="0" y="6600303"/>
            <a:ext cx="27432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200" b="0" i="0" u="none" strike="noStrike" kern="1200" cap="none" spc="0" baseline="0">
                <a:solidFill>
                  <a:srgbClr val="FFFFFF"/>
                </a:solidFill>
                <a:uFillTx/>
                <a:latin typeface="Roboto Light" pitchFamily="2"/>
                <a:ea typeface="Roboto Light" pitchFamily="2"/>
              </a:rPr>
              <a:t>2023/2024</a:t>
            </a:r>
            <a:endParaRPr lang="cs-CZ" sz="1200" b="0" i="0" u="none" strike="noStrike" kern="1200" cap="none" spc="0" baseline="0">
              <a:solidFill>
                <a:srgbClr val="FFFFFF"/>
              </a:solidFill>
              <a:uFillTx/>
              <a:latin typeface="Roboto Light" pitchFamily="2"/>
              <a:ea typeface="Roboto Light" pitchFamily="2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F7417D6-4E78-2217-1A24-3441517B8D90}"/>
              </a:ext>
            </a:extLst>
          </p:cNvPr>
          <p:cNvSpPr txBox="1"/>
          <p:nvPr/>
        </p:nvSpPr>
        <p:spPr>
          <a:xfrm>
            <a:off x="4038603" y="6608615"/>
            <a:ext cx="41148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200" b="0" i="0" u="none" strike="noStrike" kern="1200" cap="none" spc="0" baseline="0">
                <a:solidFill>
                  <a:srgbClr val="FFFFFF"/>
                </a:solidFill>
                <a:uFillTx/>
                <a:latin typeface="Roboto Black" pitchFamily="2"/>
                <a:ea typeface="Roboto Black" pitchFamily="2"/>
              </a:rPr>
              <a:t>Programming in C++ (labs)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C43FFA4-C9E3-1161-B6D2-8FC4FF253269}"/>
              </a:ext>
            </a:extLst>
          </p:cNvPr>
          <p:cNvSpPr txBox="1"/>
          <p:nvPr/>
        </p:nvSpPr>
        <p:spPr>
          <a:xfrm>
            <a:off x="9450186" y="6600303"/>
            <a:ext cx="27432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2D44595C-A5AE-4A36-96CD-9BF54B69ADB4}" type="slidenum">
              <a:rPr lang="en-GB" sz="1200" b="0" i="0" u="none" strike="noStrike" kern="1200" cap="none" spc="0" baseline="0">
                <a:solidFill>
                  <a:srgbClr val="FFFFFF"/>
                </a:solidFill>
                <a:uFillTx/>
                <a:latin typeface="Roboto Light" pitchFamily="2"/>
                <a:ea typeface="Roboto Light" pitchFamily="2"/>
              </a:rPr>
              <a:t>7</a:t>
            </a:fld>
            <a:endParaRPr lang="en-GB" sz="1200" b="0" i="0" u="none" strike="noStrike" kern="1200" cap="none" spc="0" baseline="0">
              <a:solidFill>
                <a:srgbClr val="FFFFFF"/>
              </a:solidFill>
              <a:uFillTx/>
              <a:latin typeface="Roboto Light" pitchFamily="2"/>
              <a:ea typeface="Roboto Light" pitchFamily="2"/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DE707AF-4311-D79D-6448-2423235DDA4E}"/>
              </a:ext>
            </a:extLst>
          </p:cNvPr>
          <p:cNvSpPr txBox="1">
            <a:spLocks noGrp="1"/>
          </p:cNvSpPr>
          <p:nvPr>
            <p:ph type="body" sz="quarter" idx="4294967295"/>
          </p:nvPr>
        </p:nvSpPr>
        <p:spPr>
          <a:xfrm>
            <a:off x="274640" y="906463"/>
            <a:ext cx="11545891" cy="543559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>
              <a:buSzPct val="100000"/>
            </a:pPr>
            <a:r>
              <a:rPr lang="en-GB" sz="2200" dirty="0">
                <a:latin typeface="Arial" pitchFamily="34"/>
                <a:cs typeface="Arial" pitchFamily="34"/>
              </a:rPr>
              <a:t>Sometimes they are called </a:t>
            </a:r>
            <a:r>
              <a:rPr lang="en-GB" sz="2200" b="1" dirty="0">
                <a:latin typeface="Arial" pitchFamily="34"/>
                <a:cs typeface="Arial" pitchFamily="34"/>
              </a:rPr>
              <a:t>STL containers </a:t>
            </a:r>
            <a:r>
              <a:rPr lang="en-GB" sz="2200" dirty="0">
                <a:latin typeface="Arial" pitchFamily="34"/>
                <a:cs typeface="Arial" pitchFamily="34"/>
              </a:rPr>
              <a:t>(Standard Template Library)</a:t>
            </a:r>
          </a:p>
          <a:p>
            <a:pPr lvl="1">
              <a:buSzPct val="100000"/>
            </a:pPr>
            <a:r>
              <a:rPr lang="en-GB" sz="1600" dirty="0">
                <a:latin typeface="Arial" pitchFamily="34"/>
                <a:cs typeface="Arial" pitchFamily="34"/>
              </a:rPr>
              <a:t>STL naming was used more in the past</a:t>
            </a:r>
          </a:p>
          <a:p>
            <a:pPr lvl="1">
              <a:buSzPct val="100000"/>
            </a:pPr>
            <a:r>
              <a:rPr lang="en-GB" sz="1600" dirty="0">
                <a:latin typeface="Arial" pitchFamily="34"/>
                <a:cs typeface="Arial" pitchFamily="34"/>
              </a:rPr>
              <a:t>Now it is </a:t>
            </a:r>
            <a:r>
              <a:rPr lang="en-GB" sz="1600" b="1" dirty="0">
                <a:solidFill>
                  <a:schemeClr val="accent6"/>
                </a:solidFill>
                <a:latin typeface="Arial" pitchFamily="34"/>
                <a:cs typeface="Arial" pitchFamily="34"/>
              </a:rPr>
              <a:t>STD containers library</a:t>
            </a:r>
          </a:p>
          <a:p>
            <a:pPr>
              <a:buSzPct val="100000"/>
            </a:pPr>
            <a:r>
              <a:rPr lang="en-GB" sz="2200" dirty="0">
                <a:latin typeface="Arial" pitchFamily="34"/>
                <a:cs typeface="Arial" pitchFamily="34"/>
              </a:rPr>
              <a:t>The element types need to be at least movable so you can put them into a container</a:t>
            </a:r>
          </a:p>
          <a:p>
            <a:pPr>
              <a:buSzPct val="100000"/>
            </a:pPr>
            <a:r>
              <a:rPr lang="en-GB" sz="2200" dirty="0">
                <a:latin typeface="Arial" pitchFamily="34"/>
                <a:cs typeface="Arial" pitchFamily="34"/>
              </a:rPr>
              <a:t>Categories</a:t>
            </a:r>
          </a:p>
          <a:p>
            <a:pPr lvl="1">
              <a:buSzPct val="100000"/>
            </a:pPr>
            <a:r>
              <a:rPr lang="en-GB" sz="2000" dirty="0">
                <a:latin typeface="Arial" pitchFamily="34"/>
                <a:cs typeface="Arial" pitchFamily="34"/>
              </a:rPr>
              <a:t>Sequence containers</a:t>
            </a:r>
          </a:p>
          <a:p>
            <a:pPr lvl="1">
              <a:buSzPct val="100000"/>
            </a:pPr>
            <a:r>
              <a:rPr lang="en-GB" sz="2000" dirty="0">
                <a:latin typeface="Arial" pitchFamily="34"/>
                <a:cs typeface="Arial" pitchFamily="34"/>
              </a:rPr>
              <a:t>(Ordered) Associative containers</a:t>
            </a:r>
          </a:p>
          <a:p>
            <a:pPr lvl="1">
              <a:buSzPct val="100000"/>
            </a:pPr>
            <a:r>
              <a:rPr lang="en-GB" sz="2000" dirty="0">
                <a:latin typeface="Arial" pitchFamily="34"/>
                <a:cs typeface="Arial" pitchFamily="34"/>
              </a:rPr>
              <a:t>Unordered associative containers (since C++11)</a:t>
            </a:r>
          </a:p>
          <a:p>
            <a:pPr lvl="1">
              <a:buSzPct val="100000"/>
            </a:pPr>
            <a:r>
              <a:rPr lang="en-GB" sz="2000" dirty="0">
                <a:latin typeface="Arial" pitchFamily="34"/>
                <a:cs typeface="Arial" pitchFamily="34"/>
              </a:rPr>
              <a:t>Container adaptors</a:t>
            </a:r>
          </a:p>
          <a:p>
            <a:pPr lvl="2">
              <a:buSzPct val="100000"/>
            </a:pPr>
            <a:r>
              <a:rPr lang="en-GB" sz="1600" dirty="0">
                <a:latin typeface="Arial" pitchFamily="34"/>
                <a:cs typeface="Arial" pitchFamily="34"/>
              </a:rPr>
              <a:t>Provide a different interface for sequential containers</a:t>
            </a:r>
          </a:p>
          <a:p>
            <a:pPr lvl="2">
              <a:buSzPct val="100000"/>
            </a:pPr>
            <a:r>
              <a:rPr lang="en-GB" sz="1600" dirty="0">
                <a:latin typeface="Arial" pitchFamily="34"/>
                <a:cs typeface="Arial" pitchFamily="34"/>
              </a:rPr>
              <a:t>The underlying container is specified as the second template parameter (usually, std::deque as default)</a:t>
            </a:r>
          </a:p>
          <a:p>
            <a:pPr lvl="1">
              <a:buSzPct val="100000"/>
            </a:pPr>
            <a:endParaRPr lang="en-GB" sz="2000" dirty="0">
              <a:latin typeface="Arial" pitchFamily="34"/>
              <a:cs typeface="Arial" pitchFamily="34"/>
            </a:endParaRPr>
          </a:p>
          <a:p>
            <a:pPr>
              <a:buSzPct val="100000"/>
            </a:pPr>
            <a:r>
              <a:rPr lang="en-GB" sz="2400" dirty="0">
                <a:latin typeface="Arial" pitchFamily="34"/>
                <a:cs typeface="Arial" pitchFamily="34"/>
              </a:rPr>
              <a:t>Container views (since C++20)</a:t>
            </a:r>
          </a:p>
          <a:p>
            <a:pPr lvl="1">
              <a:buSzPct val="100000"/>
            </a:pPr>
            <a:r>
              <a:rPr lang="en-GB" sz="2000" dirty="0">
                <a:latin typeface="Arial" pitchFamily="34"/>
                <a:cs typeface="Arial" pitchFamily="34"/>
              </a:rPr>
              <a:t>non-owning views into the underlying data</a:t>
            </a: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0DE68D6B-1478-6F1D-3923-D2E2FB20B162}"/>
              </a:ext>
            </a:extLst>
          </p:cNvPr>
          <p:cNvSpPr/>
          <p:nvPr/>
        </p:nvSpPr>
        <p:spPr>
          <a:xfrm>
            <a:off x="5794813" y="162183"/>
            <a:ext cx="5602529" cy="324023"/>
          </a:xfrm>
          <a:prstGeom prst="roundRec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SzPct val="100000"/>
            </a:pPr>
            <a:r>
              <a:rPr lang="en-GB" sz="1800" dirty="0">
                <a:latin typeface="Arial" pitchFamily="34"/>
                <a:cs typeface="Arial" pitchFamily="34"/>
              </a:rPr>
              <a:t>https://en.cppreference.com/w/cpp/container</a:t>
            </a: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99F43356-66EE-DF7A-3372-22BFB53BD7F1}"/>
              </a:ext>
            </a:extLst>
          </p:cNvPr>
          <p:cNvSpPr/>
          <p:nvPr/>
        </p:nvSpPr>
        <p:spPr>
          <a:xfrm>
            <a:off x="8712392" y="2537143"/>
            <a:ext cx="3108139" cy="891857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SzPct val="100000"/>
              <a:buFont typeface="Arial" pitchFamily="34"/>
            </a:pPr>
            <a:r>
              <a:rPr lang="en-US" sz="2000" dirty="0">
                <a:latin typeface="Arial" pitchFamily="34"/>
                <a:cs typeface="Arial" pitchFamily="34"/>
              </a:rPr>
              <a:t>STD containers always contain values. </a:t>
            </a:r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616842D9-97B6-FBEA-2FCA-8B4FC9936C03}"/>
              </a:ext>
            </a:extLst>
          </p:cNvPr>
          <p:cNvSpPr/>
          <p:nvPr/>
        </p:nvSpPr>
        <p:spPr>
          <a:xfrm>
            <a:off x="831134" y="5812971"/>
            <a:ext cx="3108139" cy="529087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SzPct val="100000"/>
              <a:buFont typeface="Arial" pitchFamily="34"/>
            </a:pPr>
            <a:r>
              <a:rPr lang="en-US" sz="2000" dirty="0">
                <a:latin typeface="Arial" pitchFamily="34"/>
                <a:cs typeface="Arial" pitchFamily="34"/>
              </a:rPr>
              <a:t>non-owning!</a:t>
            </a:r>
          </a:p>
        </p:txBody>
      </p:sp>
    </p:spTree>
    <p:extLst>
      <p:ext uri="{BB962C8B-B14F-4D97-AF65-F5344CB8AC3E}">
        <p14:creationId xmlns:p14="http://schemas.microsoft.com/office/powerpoint/2010/main" val="34853825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57CF23-D60F-79B4-CD2F-4A1F85430A84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/>
              <a:t>Sequence containers</a:t>
            </a:r>
            <a:endParaRPr lang="en-GB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B9BBE3B-D452-8764-E45B-4A9CFF09A340}"/>
              </a:ext>
            </a:extLst>
          </p:cNvPr>
          <p:cNvSpPr txBox="1"/>
          <p:nvPr/>
        </p:nvSpPr>
        <p:spPr>
          <a:xfrm>
            <a:off x="0" y="6600303"/>
            <a:ext cx="27432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200" b="0" i="0" u="none" strike="noStrike" kern="1200" cap="none" spc="0" baseline="0">
                <a:solidFill>
                  <a:srgbClr val="FFFFFF"/>
                </a:solidFill>
                <a:uFillTx/>
                <a:latin typeface="Roboto Light" pitchFamily="2"/>
                <a:ea typeface="Roboto Light" pitchFamily="2"/>
              </a:rPr>
              <a:t>2023/2024</a:t>
            </a:r>
            <a:endParaRPr lang="cs-CZ" sz="1200" b="0" i="0" u="none" strike="noStrike" kern="1200" cap="none" spc="0" baseline="0">
              <a:solidFill>
                <a:srgbClr val="FFFFFF"/>
              </a:solidFill>
              <a:uFillTx/>
              <a:latin typeface="Roboto Light" pitchFamily="2"/>
              <a:ea typeface="Roboto Light" pitchFamily="2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F7417D6-4E78-2217-1A24-3441517B8D90}"/>
              </a:ext>
            </a:extLst>
          </p:cNvPr>
          <p:cNvSpPr txBox="1"/>
          <p:nvPr/>
        </p:nvSpPr>
        <p:spPr>
          <a:xfrm>
            <a:off x="4038603" y="6608615"/>
            <a:ext cx="41148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200" b="0" i="0" u="none" strike="noStrike" kern="1200" cap="none" spc="0" baseline="0">
                <a:solidFill>
                  <a:srgbClr val="FFFFFF"/>
                </a:solidFill>
                <a:uFillTx/>
                <a:latin typeface="Roboto Black" pitchFamily="2"/>
                <a:ea typeface="Roboto Black" pitchFamily="2"/>
              </a:rPr>
              <a:t>Programming in C++ (labs)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C43FFA4-C9E3-1161-B6D2-8FC4FF253269}"/>
              </a:ext>
            </a:extLst>
          </p:cNvPr>
          <p:cNvSpPr txBox="1"/>
          <p:nvPr/>
        </p:nvSpPr>
        <p:spPr>
          <a:xfrm>
            <a:off x="9450186" y="6600303"/>
            <a:ext cx="27432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2D44595C-A5AE-4A36-96CD-9BF54B69ADB4}" type="slidenum">
              <a:rPr lang="en-GB" sz="1200" b="0" i="0" u="none" strike="noStrike" kern="1200" cap="none" spc="0" baseline="0">
                <a:solidFill>
                  <a:srgbClr val="FFFFFF"/>
                </a:solidFill>
                <a:uFillTx/>
                <a:latin typeface="Roboto Light" pitchFamily="2"/>
                <a:ea typeface="Roboto Light" pitchFamily="2"/>
              </a:rPr>
              <a:t>8</a:t>
            </a:fld>
            <a:endParaRPr lang="en-GB" sz="1200" b="0" i="0" u="none" strike="noStrike" kern="1200" cap="none" spc="0" baseline="0">
              <a:solidFill>
                <a:srgbClr val="FFFFFF"/>
              </a:solidFill>
              <a:uFillTx/>
              <a:latin typeface="Roboto Light" pitchFamily="2"/>
              <a:ea typeface="Roboto Light" pitchFamily="2"/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DE707AF-4311-D79D-6448-2423235DDA4E}"/>
              </a:ext>
            </a:extLst>
          </p:cNvPr>
          <p:cNvSpPr txBox="1">
            <a:spLocks noGrp="1"/>
          </p:cNvSpPr>
          <p:nvPr>
            <p:ph type="body" sz="quarter" idx="4294967295"/>
          </p:nvPr>
        </p:nvSpPr>
        <p:spPr>
          <a:xfrm>
            <a:off x="274640" y="906463"/>
            <a:ext cx="11545891" cy="543559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>
              <a:buSzPct val="100000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Sequence containers implement data structures which can be accessed sequentially.</a:t>
            </a:r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SzPct val="100000"/>
            </a:pPr>
            <a:r>
              <a:rPr lang="en-GB" sz="2000" b="1" dirty="0">
                <a:latin typeface="Arial" panose="020B0604020202020204" pitchFamily="34" charset="0"/>
                <a:cs typeface="Arial" panose="020B0604020202020204" pitchFamily="34" charset="0"/>
              </a:rPr>
              <a:t>array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(since C++11)</a:t>
            </a: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buSzPct val="100000"/>
            </a:pP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elements </a:t>
            </a:r>
            <a:r>
              <a:rPr lang="en-GB" sz="1600" b="1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stored </a:t>
            </a:r>
            <a:r>
              <a:rPr lang="cs-CZ" sz="1600" b="1" dirty="0" err="1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directly</a:t>
            </a:r>
            <a:r>
              <a:rPr lang="cs-CZ" sz="1600" b="1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600" b="1" dirty="0" err="1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inside</a:t>
            </a:r>
            <a:r>
              <a:rPr lang="cs-CZ" sz="1600" b="1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600" b="1" dirty="0" err="1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cs-CZ" sz="1600" b="1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600" b="1" dirty="0" err="1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structure</a:t>
            </a:r>
            <a:r>
              <a:rPr lang="cs-CZ" sz="1600" b="1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en-GB" sz="1600" b="1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contiguous memory</a:t>
            </a:r>
            <a:endParaRPr lang="cs-CZ" sz="1600" b="1" dirty="0">
              <a:solidFill>
                <a:schemeClr val="accent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buSzPct val="100000"/>
            </a:pPr>
            <a:r>
              <a:rPr lang="cs-CZ" sz="16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600" dirty="0" err="1">
                <a:latin typeface="Arial" panose="020B0604020202020204" pitchFamily="34" charset="0"/>
                <a:cs typeface="Arial" panose="020B0604020202020204" pitchFamily="34" charset="0"/>
              </a:rPr>
              <a:t>number</a:t>
            </a: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600" dirty="0" err="1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600" dirty="0" err="1">
                <a:latin typeface="Arial" panose="020B0604020202020204" pitchFamily="34" charset="0"/>
                <a:cs typeface="Arial" panose="020B0604020202020204" pitchFamily="34" charset="0"/>
              </a:rPr>
              <a:t>elements</a:t>
            </a: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600" dirty="0" err="1"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600" dirty="0" err="1">
                <a:latin typeface="Arial" panose="020B0604020202020204" pitchFamily="34" charset="0"/>
                <a:cs typeface="Arial" panose="020B0604020202020204" pitchFamily="34" charset="0"/>
              </a:rPr>
              <a:t>known</a:t>
            </a: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600" dirty="0" err="1">
                <a:latin typeface="Arial" panose="020B0604020202020204" pitchFamily="34" charset="0"/>
                <a:cs typeface="Arial" panose="020B0604020202020204" pitchFamily="34" charset="0"/>
              </a:rPr>
              <a:t>at</a:t>
            </a: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600" dirty="0" err="1">
                <a:latin typeface="Arial" panose="020B0604020202020204" pitchFamily="34" charset="0"/>
                <a:cs typeface="Arial" panose="020B0604020202020204" pitchFamily="34" charset="0"/>
              </a:rPr>
              <a:t>compile-time</a:t>
            </a:r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SzPct val="100000"/>
            </a:pPr>
            <a:r>
              <a:rPr lang="en-GB" sz="2000" b="1" dirty="0">
                <a:latin typeface="Arial" panose="020B0604020202020204" pitchFamily="34" charset="0"/>
                <a:cs typeface="Arial" panose="020B0604020202020204" pitchFamily="34" charset="0"/>
              </a:rPr>
              <a:t>vector</a:t>
            </a:r>
          </a:p>
          <a:p>
            <a:pPr lvl="1">
              <a:buSzPct val="100000"/>
            </a:pP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elements </a:t>
            </a:r>
            <a:r>
              <a:rPr lang="en-GB" sz="1600" b="1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stored in </a:t>
            </a:r>
            <a:r>
              <a:rPr lang="cs-CZ" sz="1600" b="1" dirty="0" err="1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dynamically</a:t>
            </a:r>
            <a:r>
              <a:rPr lang="cs-CZ" sz="1600" b="1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600" b="1" dirty="0" err="1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allocated</a:t>
            </a:r>
            <a:r>
              <a:rPr lang="cs-CZ" sz="1600" b="1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600" b="1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contiguous memory</a:t>
            </a:r>
            <a:endParaRPr lang="cs-CZ" sz="1600" b="1" dirty="0">
              <a:solidFill>
                <a:schemeClr val="accent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buSzPct val="100000"/>
            </a:pPr>
            <a:r>
              <a:rPr lang="cs-CZ" sz="1600" dirty="0" err="1">
                <a:latin typeface="Arial" panose="020B0604020202020204" pitchFamily="34" charset="0"/>
                <a:cs typeface="Arial" panose="020B0604020202020204" pitchFamily="34" charset="0"/>
              </a:rPr>
              <a:t>reallocated</a:t>
            </a: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600" dirty="0" err="1">
                <a:latin typeface="Arial" panose="020B0604020202020204" pitchFamily="34" charset="0"/>
                <a:cs typeface="Arial" panose="020B0604020202020204" pitchFamily="34" charset="0"/>
              </a:rPr>
              <a:t>when</a:t>
            </a: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600" dirty="0" err="1">
                <a:latin typeface="Arial" panose="020B0604020202020204" pitchFamily="34" charset="0"/>
                <a:cs typeface="Arial" panose="020B0604020202020204" pitchFamily="34" charset="0"/>
              </a:rPr>
              <a:t>capacity</a:t>
            </a: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600" dirty="0" err="1"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 to </a:t>
            </a:r>
            <a:r>
              <a:rPr lang="cs-CZ" sz="1600" dirty="0" err="1">
                <a:latin typeface="Arial" panose="020B0604020202020204" pitchFamily="34" charset="0"/>
                <a:cs typeface="Arial" panose="020B0604020202020204" pitchFamily="34" charset="0"/>
              </a:rPr>
              <a:t>be</a:t>
            </a: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600" dirty="0" err="1">
                <a:latin typeface="Arial" panose="020B0604020202020204" pitchFamily="34" charset="0"/>
                <a:cs typeface="Arial" panose="020B0604020202020204" pitchFamily="34" charset="0"/>
              </a:rPr>
              <a:t>exceeded</a:t>
            </a:r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buSzPct val="100000"/>
            </a:pP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indexed with </a:t>
            </a:r>
            <a:r>
              <a:rPr lang="en-GB" sz="1600" dirty="0" err="1">
                <a:latin typeface="Arial" panose="020B0604020202020204" pitchFamily="34" charset="0"/>
                <a:cs typeface="Arial" panose="020B0604020202020204" pitchFamily="34" charset="0"/>
              </a:rPr>
              <a:t>size_t</a:t>
            </a:r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buSzPct val="100000"/>
            </a:pPr>
            <a:r>
              <a:rPr lang="en-GB" sz="1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modifying operations can invalidate iterators/pointers/references 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(always check the documentation)</a:t>
            </a:r>
          </a:p>
          <a:p>
            <a:pPr>
              <a:buSzPct val="100000"/>
            </a:pPr>
            <a:r>
              <a:rPr lang="en-GB" sz="2000" b="1" dirty="0">
                <a:latin typeface="Arial" panose="020B0604020202020204" pitchFamily="34" charset="0"/>
                <a:cs typeface="Arial" panose="020B0604020202020204" pitchFamily="34" charset="0"/>
              </a:rPr>
              <a:t>deque </a:t>
            </a:r>
          </a:p>
          <a:p>
            <a:pPr lvl="1"/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double-ended queue</a:t>
            </a: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sz="1600" dirty="0" err="1">
                <a:latin typeface="Arial" panose="020B0604020202020204" pitchFamily="34" charset="0"/>
                <a:cs typeface="Arial" panose="020B0604020202020204" pitchFamily="34" charset="0"/>
              </a:rPr>
              <a:t>push</a:t>
            </a: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cs-CZ" sz="1600" dirty="0" err="1">
                <a:latin typeface="Arial" panose="020B0604020202020204" pitchFamily="34" charset="0"/>
                <a:cs typeface="Arial" panose="020B0604020202020204" pitchFamily="34" charset="0"/>
              </a:rPr>
              <a:t>pop_front</a:t>
            </a: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cs-CZ" sz="1600" dirty="0" err="1">
                <a:latin typeface="Arial" panose="020B0604020202020204" pitchFamily="34" charset="0"/>
                <a:cs typeface="Arial" panose="020B0604020202020204" pitchFamily="34" charset="0"/>
              </a:rPr>
              <a:t>back</a:t>
            </a:r>
            <a:endParaRPr lang="cs-CZ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cs-CZ" sz="1600" dirty="0" err="1">
                <a:latin typeface="Arial" panose="020B0604020202020204" pitchFamily="34" charset="0"/>
                <a:cs typeface="Arial" panose="020B0604020202020204" pitchFamily="34" charset="0"/>
              </a:rPr>
              <a:t>elements</a:t>
            </a: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600" dirty="0" err="1">
                <a:latin typeface="Arial" panose="020B0604020202020204" pitchFamily="34" charset="0"/>
                <a:cs typeface="Arial" panose="020B0604020202020204" pitchFamily="34" charset="0"/>
              </a:rPr>
              <a:t>may</a:t>
            </a: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 not </a:t>
            </a:r>
            <a:r>
              <a:rPr lang="cs-CZ" sz="1600" dirty="0" err="1">
                <a:latin typeface="Arial" panose="020B0604020202020204" pitchFamily="34" charset="0"/>
                <a:cs typeface="Arial" panose="020B0604020202020204" pitchFamily="34" charset="0"/>
              </a:rPr>
              <a:t>be</a:t>
            </a: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600" dirty="0" err="1">
                <a:latin typeface="Arial" panose="020B0604020202020204" pitchFamily="34" charset="0"/>
                <a:cs typeface="Arial" panose="020B0604020202020204" pitchFamily="34" charset="0"/>
              </a:rPr>
              <a:t>stored</a:t>
            </a: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600" dirty="0" err="1">
                <a:latin typeface="Arial" panose="020B0604020202020204" pitchFamily="34" charset="0"/>
                <a:cs typeface="Arial" panose="020B0604020202020204" pitchFamily="34" charset="0"/>
              </a:rPr>
              <a:t>consecutively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/>
            <a:r>
              <a:rPr lang="cs-CZ" sz="1400" dirty="0" err="1">
                <a:latin typeface="Arial" panose="020B0604020202020204" pitchFamily="34" charset="0"/>
                <a:cs typeface="Arial" panose="020B0604020202020204" pitchFamily="34" charset="0"/>
              </a:rPr>
              <a:t>Does</a:t>
            </a:r>
            <a: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  <a:t> not </a:t>
            </a:r>
            <a:r>
              <a:rPr lang="cs-CZ" sz="1400" dirty="0" err="1">
                <a:latin typeface="Arial" panose="020B0604020202020204" pitchFamily="34" charset="0"/>
                <a:cs typeface="Arial" panose="020B0604020202020204" pitchFamily="34" charset="0"/>
              </a:rPr>
              <a:t>invalidate</a:t>
            </a:r>
            <a: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400" dirty="0" err="1">
                <a:latin typeface="Arial" panose="020B0604020202020204" pitchFamily="34" charset="0"/>
                <a:cs typeface="Arial" panose="020B0604020202020204" pitchFamily="34" charset="0"/>
              </a:rPr>
              <a:t>iterators</a:t>
            </a:r>
            <a: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cs-CZ" sz="1400" dirty="0" err="1">
                <a:latin typeface="Arial" panose="020B0604020202020204" pitchFamily="34" charset="0"/>
                <a:cs typeface="Arial" panose="020B0604020202020204" pitchFamily="34" charset="0"/>
              </a:rPr>
              <a:t>pointers</a:t>
            </a:r>
            <a: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cs-CZ" sz="1400" dirty="0" err="1">
                <a:latin typeface="Arial" panose="020B0604020202020204" pitchFamily="34" charset="0"/>
                <a:cs typeface="Arial" panose="020B0604020202020204" pitchFamily="34" charset="0"/>
              </a:rPr>
              <a:t>references</a:t>
            </a:r>
            <a:endParaRPr lang="en-GB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SzPct val="100000"/>
            </a:pPr>
            <a:r>
              <a:rPr lang="en-GB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forward_list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(since C++11)</a:t>
            </a:r>
          </a:p>
          <a:p>
            <a:pPr lvl="1">
              <a:buSzPct val="100000"/>
            </a:pP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Singly-linked list, you can push/pop from the front or insert/erase after the given element (no pointers back)</a:t>
            </a:r>
          </a:p>
          <a:p>
            <a:pPr>
              <a:buSzPct val="100000"/>
            </a:pPr>
            <a:r>
              <a:rPr lang="en-GB" sz="2000" b="1" dirty="0">
                <a:latin typeface="Arial" panose="020B0604020202020204" pitchFamily="34" charset="0"/>
                <a:cs typeface="Arial" panose="020B0604020202020204" pitchFamily="34" charset="0"/>
              </a:rPr>
              <a:t>list</a:t>
            </a:r>
          </a:p>
          <a:p>
            <a:pPr lvl="1">
              <a:buSzPct val="100000"/>
            </a:pP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Doubly-linked list, push/pop from both ends, insert/erase at any position (you must have iterator to it)</a:t>
            </a:r>
          </a:p>
        </p:txBody>
      </p:sp>
    </p:spTree>
    <p:extLst>
      <p:ext uri="{BB962C8B-B14F-4D97-AF65-F5344CB8AC3E}">
        <p14:creationId xmlns:p14="http://schemas.microsoft.com/office/powerpoint/2010/main" val="14149782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57CF23-D60F-79B4-CD2F-4A1F85430A84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/>
              <a:t>std::array</a:t>
            </a:r>
            <a:endParaRPr lang="en-GB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B9BBE3B-D452-8764-E45B-4A9CFF09A340}"/>
              </a:ext>
            </a:extLst>
          </p:cNvPr>
          <p:cNvSpPr txBox="1"/>
          <p:nvPr/>
        </p:nvSpPr>
        <p:spPr>
          <a:xfrm>
            <a:off x="0" y="6600303"/>
            <a:ext cx="27432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200" b="0" i="0" u="none" strike="noStrike" kern="1200" cap="none" spc="0" baseline="0">
                <a:solidFill>
                  <a:srgbClr val="FFFFFF"/>
                </a:solidFill>
                <a:uFillTx/>
                <a:latin typeface="Roboto Light" pitchFamily="2"/>
                <a:ea typeface="Roboto Light" pitchFamily="2"/>
              </a:rPr>
              <a:t>2023/2024</a:t>
            </a:r>
            <a:endParaRPr lang="cs-CZ" sz="1200" b="0" i="0" u="none" strike="noStrike" kern="1200" cap="none" spc="0" baseline="0">
              <a:solidFill>
                <a:srgbClr val="FFFFFF"/>
              </a:solidFill>
              <a:uFillTx/>
              <a:latin typeface="Roboto Light" pitchFamily="2"/>
              <a:ea typeface="Roboto Light" pitchFamily="2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F7417D6-4E78-2217-1A24-3441517B8D90}"/>
              </a:ext>
            </a:extLst>
          </p:cNvPr>
          <p:cNvSpPr txBox="1"/>
          <p:nvPr/>
        </p:nvSpPr>
        <p:spPr>
          <a:xfrm>
            <a:off x="4038603" y="6608615"/>
            <a:ext cx="41148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200" b="0" i="0" u="none" strike="noStrike" kern="1200" cap="none" spc="0" baseline="0">
                <a:solidFill>
                  <a:srgbClr val="FFFFFF"/>
                </a:solidFill>
                <a:uFillTx/>
                <a:latin typeface="Roboto Black" pitchFamily="2"/>
                <a:ea typeface="Roboto Black" pitchFamily="2"/>
              </a:rPr>
              <a:t>Programming in C++ (labs)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C43FFA4-C9E3-1161-B6D2-8FC4FF253269}"/>
              </a:ext>
            </a:extLst>
          </p:cNvPr>
          <p:cNvSpPr txBox="1"/>
          <p:nvPr/>
        </p:nvSpPr>
        <p:spPr>
          <a:xfrm>
            <a:off x="9450186" y="6600303"/>
            <a:ext cx="2743200" cy="24649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2D44595C-A5AE-4A36-96CD-9BF54B69ADB4}" type="slidenum">
              <a:rPr lang="en-GB" sz="1200" b="0" i="0" u="none" strike="noStrike" kern="1200" cap="none" spc="0" baseline="0">
                <a:solidFill>
                  <a:srgbClr val="FFFFFF"/>
                </a:solidFill>
                <a:uFillTx/>
                <a:latin typeface="Roboto Light" pitchFamily="2"/>
                <a:ea typeface="Roboto Light" pitchFamily="2"/>
              </a:rPr>
              <a:t>9</a:t>
            </a:fld>
            <a:endParaRPr lang="en-GB" sz="1200" b="0" i="0" u="none" strike="noStrike" kern="1200" cap="none" spc="0" baseline="0">
              <a:solidFill>
                <a:srgbClr val="FFFFFF"/>
              </a:solidFill>
              <a:uFillTx/>
              <a:latin typeface="Roboto Light" pitchFamily="2"/>
              <a:ea typeface="Roboto Light" pitchFamily="2"/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DE707AF-4311-D79D-6448-2423235DDA4E}"/>
              </a:ext>
            </a:extLst>
          </p:cNvPr>
          <p:cNvSpPr txBox="1">
            <a:spLocks noGrp="1"/>
          </p:cNvSpPr>
          <p:nvPr>
            <p:ph type="body" sz="quarter" idx="4294967295"/>
          </p:nvPr>
        </p:nvSpPr>
        <p:spPr>
          <a:xfrm>
            <a:off x="274640" y="906463"/>
            <a:ext cx="4679915" cy="543559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>
              <a:buSzPct val="100000"/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elements </a:t>
            </a:r>
            <a:r>
              <a:rPr lang="en-GB" sz="2000" b="1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stored </a:t>
            </a:r>
            <a:r>
              <a:rPr lang="cs-CZ" sz="2000" b="1" dirty="0" err="1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directly</a:t>
            </a:r>
            <a:r>
              <a:rPr lang="cs-CZ" sz="2000" b="1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000" b="1" dirty="0" err="1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inside</a:t>
            </a:r>
            <a:r>
              <a:rPr lang="cs-CZ" sz="2000" b="1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000" b="1" dirty="0" err="1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cs-CZ" sz="2000" b="1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000" b="1" dirty="0" err="1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structure</a:t>
            </a:r>
            <a:r>
              <a:rPr lang="cs-CZ" sz="2000" b="1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en-GB" sz="2000" b="1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contiguous memory</a:t>
            </a:r>
            <a:endParaRPr lang="cs-CZ" sz="2000" b="1" dirty="0">
              <a:solidFill>
                <a:schemeClr val="accent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SzPct val="100000"/>
            </a:pPr>
            <a:r>
              <a:rPr 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number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elements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known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at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compile-time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SzPct val="100000"/>
            </a:pP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SzPct val="100000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Beware, that operator[] does no bounds checking -&gt; potential UB</a:t>
            </a:r>
          </a:p>
          <a:p>
            <a:pPr>
              <a:buSzPct val="100000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If required, use xs1.at(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), this throws</a:t>
            </a:r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A1D1312-82E7-4F95-088E-38FEF8470FCD}"/>
              </a:ext>
            </a:extLst>
          </p:cNvPr>
          <p:cNvSpPr txBox="1"/>
          <p:nvPr/>
        </p:nvSpPr>
        <p:spPr>
          <a:xfrm>
            <a:off x="5246138" y="1294522"/>
            <a:ext cx="6574393" cy="5047536"/>
          </a:xfrm>
          <a:prstGeom prst="rect">
            <a:avLst/>
          </a:prstGeom>
          <a:solidFill>
            <a:srgbClr val="000000"/>
          </a:solidFill>
          <a:ln w="9528" cap="flat">
            <a:solidFill>
              <a:srgbClr val="000000"/>
            </a:solidFill>
            <a:prstDash val="solid"/>
            <a:miter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r>
              <a:rPr lang="en-US" sz="1400" b="0" dirty="0">
                <a:solidFill>
                  <a:srgbClr val="6A9955"/>
                </a:solidFill>
                <a:effectLst/>
                <a:latin typeface="Consolas" panose="020B0609020204030204" pitchFamily="49" charset="0"/>
              </a:rPr>
              <a:t>// Declare and initialize a std::array of integers with size 5</a:t>
            </a:r>
            <a:endParaRPr lang="en-US" sz="1400" b="0" dirty="0">
              <a:solidFill>
                <a:srgbClr val="CCCCCC"/>
              </a:solidFill>
              <a:effectLst/>
              <a:latin typeface="Consolas" panose="020B0609020204030204" pitchFamily="49" charset="0"/>
            </a:endParaRPr>
          </a:p>
          <a:p>
            <a:r>
              <a:rPr lang="en-US" sz="1400" b="0" dirty="0">
                <a:solidFill>
                  <a:srgbClr val="4EC9B0"/>
                </a:solidFill>
                <a:effectLst/>
                <a:latin typeface="Consolas" panose="020B0609020204030204" pitchFamily="49" charset="0"/>
              </a:rPr>
              <a:t>std</a:t>
            </a:r>
            <a:r>
              <a:rPr lang="en-US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::array</a:t>
            </a:r>
            <a:r>
              <a:rPr lang="en-US" sz="14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&lt;</a:t>
            </a:r>
            <a:r>
              <a:rPr lang="en-US" sz="1400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int</a:t>
            </a:r>
            <a:r>
              <a:rPr lang="en-US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US" sz="1400" b="0" dirty="0">
                <a:solidFill>
                  <a:srgbClr val="B5CEA8"/>
                </a:solidFill>
                <a:effectLst/>
                <a:latin typeface="Consolas" panose="020B0609020204030204" pitchFamily="49" charset="0"/>
              </a:rPr>
              <a:t>5</a:t>
            </a:r>
            <a:r>
              <a:rPr lang="en-US" sz="14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&gt;</a:t>
            </a:r>
            <a:r>
              <a:rPr lang="en-US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sz="1400" b="0" dirty="0">
                <a:solidFill>
                  <a:srgbClr val="DCDCAA"/>
                </a:solidFill>
                <a:effectLst/>
                <a:latin typeface="Consolas" panose="020B0609020204030204" pitchFamily="49" charset="0"/>
              </a:rPr>
              <a:t>xs1</a:t>
            </a:r>
            <a:r>
              <a:rPr lang="en-US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({ </a:t>
            </a:r>
            <a:r>
              <a:rPr lang="en-US" sz="1400" b="0" dirty="0">
                <a:solidFill>
                  <a:srgbClr val="B5CEA8"/>
                </a:solidFill>
                <a:effectLst/>
                <a:latin typeface="Consolas" panose="020B0609020204030204" pitchFamily="49" charset="0"/>
              </a:rPr>
              <a:t>1</a:t>
            </a:r>
            <a:r>
              <a:rPr lang="en-US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US" sz="1400" b="0" dirty="0">
                <a:solidFill>
                  <a:srgbClr val="B5CEA8"/>
                </a:solidFill>
                <a:effectLst/>
                <a:latin typeface="Consolas" panose="020B0609020204030204" pitchFamily="49" charset="0"/>
              </a:rPr>
              <a:t>2</a:t>
            </a:r>
            <a:r>
              <a:rPr lang="en-US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US" sz="1400" b="0" dirty="0">
                <a:solidFill>
                  <a:srgbClr val="B5CEA8"/>
                </a:solidFill>
                <a:effectLst/>
                <a:latin typeface="Consolas" panose="020B0609020204030204" pitchFamily="49" charset="0"/>
              </a:rPr>
              <a:t>3</a:t>
            </a:r>
            <a:r>
              <a:rPr lang="en-US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US" sz="1400" b="0" dirty="0">
                <a:solidFill>
                  <a:srgbClr val="B5CEA8"/>
                </a:solidFill>
                <a:effectLst/>
                <a:latin typeface="Consolas" panose="020B0609020204030204" pitchFamily="49" charset="0"/>
              </a:rPr>
              <a:t>4</a:t>
            </a:r>
            <a:r>
              <a:rPr lang="en-US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US" sz="1400" b="0" dirty="0">
                <a:solidFill>
                  <a:srgbClr val="B5CEA8"/>
                </a:solidFill>
                <a:effectLst/>
                <a:latin typeface="Consolas" panose="020B0609020204030204" pitchFamily="49" charset="0"/>
              </a:rPr>
              <a:t>5</a:t>
            </a:r>
            <a:r>
              <a:rPr lang="en-US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});</a:t>
            </a:r>
          </a:p>
          <a:p>
            <a:r>
              <a:rPr lang="en-US" sz="1400" b="0" dirty="0">
                <a:solidFill>
                  <a:srgbClr val="6A9955"/>
                </a:solidFill>
                <a:effectLst/>
                <a:latin typeface="Consolas" panose="020B0609020204030204" pitchFamily="49" charset="0"/>
              </a:rPr>
              <a:t>// Another way of direct initialization, since C++11</a:t>
            </a:r>
            <a:endParaRPr lang="en-US" sz="1400" b="0" dirty="0">
              <a:solidFill>
                <a:srgbClr val="CCCCCC"/>
              </a:solidFill>
              <a:effectLst/>
              <a:latin typeface="Consolas" panose="020B0609020204030204" pitchFamily="49" charset="0"/>
            </a:endParaRPr>
          </a:p>
          <a:p>
            <a:r>
              <a:rPr lang="en-US" sz="1400" b="0" dirty="0">
                <a:solidFill>
                  <a:srgbClr val="4EC9B0"/>
                </a:solidFill>
                <a:effectLst/>
                <a:latin typeface="Consolas" panose="020B0609020204030204" pitchFamily="49" charset="0"/>
              </a:rPr>
              <a:t>std</a:t>
            </a:r>
            <a:r>
              <a:rPr lang="en-US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::array</a:t>
            </a:r>
            <a:r>
              <a:rPr lang="en-US" sz="14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&lt;</a:t>
            </a:r>
            <a:r>
              <a:rPr lang="en-US" sz="1400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int</a:t>
            </a:r>
            <a:r>
              <a:rPr lang="en-US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US" sz="1400" b="0" dirty="0">
                <a:solidFill>
                  <a:srgbClr val="B5CEA8"/>
                </a:solidFill>
                <a:effectLst/>
                <a:latin typeface="Consolas" panose="020B0609020204030204" pitchFamily="49" charset="0"/>
              </a:rPr>
              <a:t>5</a:t>
            </a:r>
            <a:r>
              <a:rPr lang="en-US" sz="14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&gt;</a:t>
            </a:r>
            <a:r>
              <a:rPr lang="en-US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xs2 </a:t>
            </a:r>
            <a:r>
              <a:rPr lang="en-US" sz="14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=</a:t>
            </a:r>
            <a:r>
              <a:rPr lang="en-US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{ </a:t>
            </a:r>
            <a:r>
              <a:rPr lang="en-US" sz="1400" b="0" dirty="0">
                <a:solidFill>
                  <a:srgbClr val="B5CEA8"/>
                </a:solidFill>
                <a:effectLst/>
                <a:latin typeface="Consolas" panose="020B0609020204030204" pitchFamily="49" charset="0"/>
              </a:rPr>
              <a:t>1</a:t>
            </a:r>
            <a:r>
              <a:rPr lang="en-US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US" sz="1400" b="0" dirty="0">
                <a:solidFill>
                  <a:srgbClr val="B5CEA8"/>
                </a:solidFill>
                <a:effectLst/>
                <a:latin typeface="Consolas" panose="020B0609020204030204" pitchFamily="49" charset="0"/>
              </a:rPr>
              <a:t>2</a:t>
            </a:r>
            <a:r>
              <a:rPr lang="en-US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US" sz="1400" b="0" dirty="0">
                <a:solidFill>
                  <a:srgbClr val="B5CEA8"/>
                </a:solidFill>
                <a:effectLst/>
                <a:latin typeface="Consolas" panose="020B0609020204030204" pitchFamily="49" charset="0"/>
              </a:rPr>
              <a:t>3</a:t>
            </a:r>
            <a:r>
              <a:rPr lang="en-US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US" sz="1400" b="0" dirty="0">
                <a:solidFill>
                  <a:srgbClr val="B5CEA8"/>
                </a:solidFill>
                <a:effectLst/>
                <a:latin typeface="Consolas" panose="020B0609020204030204" pitchFamily="49" charset="0"/>
              </a:rPr>
              <a:t>4</a:t>
            </a:r>
            <a:r>
              <a:rPr lang="en-US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US" sz="1400" b="0" dirty="0">
                <a:solidFill>
                  <a:srgbClr val="B5CEA8"/>
                </a:solidFill>
                <a:effectLst/>
                <a:latin typeface="Consolas" panose="020B0609020204030204" pitchFamily="49" charset="0"/>
              </a:rPr>
              <a:t>5</a:t>
            </a:r>
            <a:r>
              <a:rPr lang="en-US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};</a:t>
            </a:r>
          </a:p>
          <a:p>
            <a:br>
              <a:rPr lang="en-US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</a:br>
            <a:r>
              <a:rPr lang="en-US" sz="1400" b="0" dirty="0">
                <a:solidFill>
                  <a:srgbClr val="6A9955"/>
                </a:solidFill>
                <a:effectLst/>
                <a:latin typeface="Consolas" panose="020B0609020204030204" pitchFamily="49" charset="0"/>
              </a:rPr>
              <a:t>// Access elements using the operator[] </a:t>
            </a:r>
            <a:endParaRPr lang="en-US" sz="1400" b="0" dirty="0">
              <a:solidFill>
                <a:srgbClr val="CCCCCC"/>
              </a:solidFill>
              <a:effectLst/>
              <a:latin typeface="Consolas" panose="020B0609020204030204" pitchFamily="49" charset="0"/>
            </a:endParaRPr>
          </a:p>
          <a:p>
            <a:r>
              <a:rPr lang="en-US" sz="1400" b="0" dirty="0">
                <a:solidFill>
                  <a:srgbClr val="C586C0"/>
                </a:solidFill>
                <a:effectLst/>
                <a:latin typeface="Consolas" panose="020B0609020204030204" pitchFamily="49" charset="0"/>
              </a:rPr>
              <a:t>for</a:t>
            </a:r>
            <a:r>
              <a:rPr lang="en-US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(</a:t>
            </a:r>
            <a:r>
              <a:rPr lang="en-US" sz="1400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int</a:t>
            </a:r>
            <a:r>
              <a:rPr lang="en-US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sz="1400" b="0" dirty="0" err="1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i</a:t>
            </a:r>
            <a:r>
              <a:rPr lang="en-US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sz="14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=</a:t>
            </a:r>
            <a:r>
              <a:rPr lang="en-US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sz="1400" b="0" dirty="0">
                <a:solidFill>
                  <a:srgbClr val="B5CEA8"/>
                </a:solidFill>
                <a:effectLst/>
                <a:latin typeface="Consolas" panose="020B0609020204030204" pitchFamily="49" charset="0"/>
              </a:rPr>
              <a:t>0</a:t>
            </a:r>
            <a:r>
              <a:rPr lang="en-US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; </a:t>
            </a:r>
            <a:r>
              <a:rPr lang="en-US" sz="1400" b="0" dirty="0" err="1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i</a:t>
            </a:r>
            <a:r>
              <a:rPr lang="en-US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sz="14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&lt;</a:t>
            </a:r>
            <a:r>
              <a:rPr lang="en-US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sz="1400" b="0" dirty="0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xs1</a:t>
            </a:r>
            <a:r>
              <a:rPr lang="en-US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.</a:t>
            </a:r>
            <a:r>
              <a:rPr lang="en-US" sz="1400" b="0" dirty="0">
                <a:solidFill>
                  <a:srgbClr val="DCDCAA"/>
                </a:solidFill>
                <a:effectLst/>
                <a:latin typeface="Consolas" panose="020B0609020204030204" pitchFamily="49" charset="0"/>
              </a:rPr>
              <a:t>size</a:t>
            </a:r>
            <a:r>
              <a:rPr lang="en-US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(); </a:t>
            </a:r>
            <a:r>
              <a:rPr lang="en-US" sz="14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++</a:t>
            </a:r>
            <a:r>
              <a:rPr lang="en-US" sz="1400" b="0" dirty="0" err="1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i</a:t>
            </a:r>
            <a:r>
              <a:rPr lang="en-US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)</a:t>
            </a:r>
          </a:p>
          <a:p>
            <a:r>
              <a:rPr lang="en-US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US" sz="1400" b="0" dirty="0">
                <a:solidFill>
                  <a:srgbClr val="4EC9B0"/>
                </a:solidFill>
                <a:effectLst/>
                <a:latin typeface="Consolas" panose="020B0609020204030204" pitchFamily="49" charset="0"/>
              </a:rPr>
              <a:t>std</a:t>
            </a:r>
            <a:r>
              <a:rPr lang="en-US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::</a:t>
            </a:r>
            <a:r>
              <a:rPr lang="en-US" sz="1400" b="0" dirty="0" err="1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cout</a:t>
            </a:r>
            <a:r>
              <a:rPr lang="en-US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sz="14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&lt;&lt;</a:t>
            </a:r>
            <a:r>
              <a:rPr lang="en-US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sz="1400" b="0" dirty="0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xs1</a:t>
            </a:r>
            <a:r>
              <a:rPr lang="en-US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[</a:t>
            </a:r>
            <a:r>
              <a:rPr lang="en-US" sz="1400" b="0" dirty="0" err="1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i</a:t>
            </a:r>
            <a:r>
              <a:rPr lang="en-US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] </a:t>
            </a:r>
            <a:r>
              <a:rPr lang="en-US" sz="14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&lt;&lt;</a:t>
            </a:r>
            <a:r>
              <a:rPr lang="en-US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sz="1400" b="0" dirty="0">
                <a:solidFill>
                  <a:srgbClr val="CE9178"/>
                </a:solidFill>
                <a:effectLst/>
                <a:latin typeface="Consolas" panose="020B0609020204030204" pitchFamily="49" charset="0"/>
              </a:rPr>
              <a:t>" "</a:t>
            </a:r>
            <a:r>
              <a:rPr lang="en-US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;</a:t>
            </a:r>
          </a:p>
          <a:p>
            <a:br>
              <a:rPr lang="en-US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</a:br>
            <a:r>
              <a:rPr lang="en-US" sz="1400" b="0" dirty="0">
                <a:solidFill>
                  <a:srgbClr val="6A9955"/>
                </a:solidFill>
                <a:effectLst/>
                <a:latin typeface="Consolas" panose="020B0609020204030204" pitchFamily="49" charset="0"/>
              </a:rPr>
              <a:t>// Use iterators to traverse the array</a:t>
            </a:r>
            <a:endParaRPr lang="en-US" sz="1400" b="0" dirty="0">
              <a:solidFill>
                <a:srgbClr val="CCCCCC"/>
              </a:solidFill>
              <a:effectLst/>
              <a:latin typeface="Consolas" panose="020B0609020204030204" pitchFamily="49" charset="0"/>
            </a:endParaRPr>
          </a:p>
          <a:p>
            <a:r>
              <a:rPr lang="en-US" sz="1400" b="0" dirty="0">
                <a:solidFill>
                  <a:srgbClr val="C586C0"/>
                </a:solidFill>
                <a:effectLst/>
                <a:latin typeface="Consolas" panose="020B0609020204030204" pitchFamily="49" charset="0"/>
              </a:rPr>
              <a:t>for</a:t>
            </a:r>
            <a:r>
              <a:rPr lang="en-US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(</a:t>
            </a:r>
            <a:r>
              <a:rPr lang="en-US" sz="1400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auto</a:t>
            </a:r>
            <a:r>
              <a:rPr lang="en-US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it </a:t>
            </a:r>
            <a:r>
              <a:rPr lang="en-US" sz="14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=</a:t>
            </a:r>
            <a:r>
              <a:rPr lang="en-US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sz="1400" b="0" dirty="0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xs1</a:t>
            </a:r>
            <a:r>
              <a:rPr lang="en-US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.</a:t>
            </a:r>
            <a:r>
              <a:rPr lang="en-US" sz="1400" b="0" dirty="0">
                <a:solidFill>
                  <a:srgbClr val="DCDCAA"/>
                </a:solidFill>
                <a:effectLst/>
                <a:latin typeface="Consolas" panose="020B0609020204030204" pitchFamily="49" charset="0"/>
              </a:rPr>
              <a:t>begin</a:t>
            </a:r>
            <a:r>
              <a:rPr lang="en-US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(); it </a:t>
            </a:r>
            <a:r>
              <a:rPr lang="en-US" sz="14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!=</a:t>
            </a:r>
            <a:r>
              <a:rPr lang="en-US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sz="1400" b="0" dirty="0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xs1</a:t>
            </a:r>
            <a:r>
              <a:rPr lang="en-US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.</a:t>
            </a:r>
            <a:r>
              <a:rPr lang="en-US" sz="1400" b="0" dirty="0">
                <a:solidFill>
                  <a:srgbClr val="DCDCAA"/>
                </a:solidFill>
                <a:effectLst/>
                <a:latin typeface="Consolas" panose="020B0609020204030204" pitchFamily="49" charset="0"/>
              </a:rPr>
              <a:t>end</a:t>
            </a:r>
            <a:r>
              <a:rPr lang="en-US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(); </a:t>
            </a:r>
            <a:r>
              <a:rPr lang="en-US" sz="14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++</a:t>
            </a:r>
            <a:r>
              <a:rPr lang="en-US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it)</a:t>
            </a:r>
          </a:p>
          <a:p>
            <a:r>
              <a:rPr lang="en-US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US" sz="1400" b="0" dirty="0">
                <a:solidFill>
                  <a:srgbClr val="4EC9B0"/>
                </a:solidFill>
                <a:effectLst/>
                <a:latin typeface="Consolas" panose="020B0609020204030204" pitchFamily="49" charset="0"/>
              </a:rPr>
              <a:t>std</a:t>
            </a:r>
            <a:r>
              <a:rPr lang="en-US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::</a:t>
            </a:r>
            <a:r>
              <a:rPr lang="en-US" sz="1400" b="0" dirty="0" err="1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cout</a:t>
            </a:r>
            <a:r>
              <a:rPr lang="en-US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sz="14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&lt;&lt;</a:t>
            </a:r>
            <a:r>
              <a:rPr lang="en-US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sz="14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*</a:t>
            </a:r>
            <a:r>
              <a:rPr lang="en-US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it </a:t>
            </a:r>
            <a:r>
              <a:rPr lang="en-US" sz="14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&lt;&lt;</a:t>
            </a:r>
            <a:r>
              <a:rPr lang="en-US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sz="1400" b="0" dirty="0">
                <a:solidFill>
                  <a:srgbClr val="CE9178"/>
                </a:solidFill>
                <a:effectLst/>
                <a:latin typeface="Consolas" panose="020B0609020204030204" pitchFamily="49" charset="0"/>
              </a:rPr>
              <a:t>" "</a:t>
            </a:r>
            <a:r>
              <a:rPr lang="en-US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;</a:t>
            </a:r>
          </a:p>
          <a:p>
            <a:br>
              <a:rPr lang="en-US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</a:br>
            <a:r>
              <a:rPr lang="en-US" sz="1400" b="0" dirty="0">
                <a:solidFill>
                  <a:srgbClr val="6A9955"/>
                </a:solidFill>
                <a:effectLst/>
                <a:latin typeface="Consolas" panose="020B0609020204030204" pitchFamily="49" charset="0"/>
              </a:rPr>
              <a:t>// Range-based for loop for a cleaner syntax</a:t>
            </a:r>
            <a:endParaRPr lang="en-US" sz="1400" b="0" dirty="0">
              <a:solidFill>
                <a:srgbClr val="CCCCCC"/>
              </a:solidFill>
              <a:effectLst/>
              <a:latin typeface="Consolas" panose="020B0609020204030204" pitchFamily="49" charset="0"/>
            </a:endParaRPr>
          </a:p>
          <a:p>
            <a:r>
              <a:rPr lang="en-US" sz="1400" b="0" dirty="0">
                <a:solidFill>
                  <a:srgbClr val="C586C0"/>
                </a:solidFill>
                <a:effectLst/>
                <a:latin typeface="Consolas" panose="020B0609020204030204" pitchFamily="49" charset="0"/>
              </a:rPr>
              <a:t>for</a:t>
            </a:r>
            <a:r>
              <a:rPr lang="en-US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(</a:t>
            </a:r>
            <a:r>
              <a:rPr lang="en-US" sz="1400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const</a:t>
            </a:r>
            <a:r>
              <a:rPr lang="en-US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sz="1400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auto</a:t>
            </a:r>
            <a:r>
              <a:rPr lang="en-US" sz="14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&amp;</a:t>
            </a:r>
            <a:r>
              <a:rPr lang="en-US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element : xs1) </a:t>
            </a:r>
          </a:p>
          <a:p>
            <a:r>
              <a:rPr lang="en-US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US" sz="1400" b="0" dirty="0">
                <a:solidFill>
                  <a:srgbClr val="4EC9B0"/>
                </a:solidFill>
                <a:effectLst/>
                <a:latin typeface="Consolas" panose="020B0609020204030204" pitchFamily="49" charset="0"/>
              </a:rPr>
              <a:t>std</a:t>
            </a:r>
            <a:r>
              <a:rPr lang="en-US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::</a:t>
            </a:r>
            <a:r>
              <a:rPr lang="en-US" sz="1400" b="0" dirty="0" err="1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cout</a:t>
            </a:r>
            <a:r>
              <a:rPr lang="en-US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sz="14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&lt;&lt;</a:t>
            </a:r>
            <a:r>
              <a:rPr lang="en-US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element </a:t>
            </a:r>
            <a:r>
              <a:rPr lang="en-US" sz="14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&lt;&lt;</a:t>
            </a:r>
            <a:r>
              <a:rPr lang="en-US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sz="1400" b="0" dirty="0">
                <a:solidFill>
                  <a:srgbClr val="CE9178"/>
                </a:solidFill>
                <a:effectLst/>
                <a:latin typeface="Consolas" panose="020B0609020204030204" pitchFamily="49" charset="0"/>
              </a:rPr>
              <a:t>" "</a:t>
            </a:r>
            <a:r>
              <a:rPr lang="en-US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;</a:t>
            </a:r>
          </a:p>
          <a:p>
            <a:br>
              <a:rPr lang="en-US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</a:br>
            <a:r>
              <a:rPr lang="en-US" sz="1400" b="0" dirty="0">
                <a:solidFill>
                  <a:srgbClr val="6A9955"/>
                </a:solidFill>
                <a:effectLst/>
                <a:latin typeface="Consolas" panose="020B0609020204030204" pitchFamily="49" charset="0"/>
              </a:rPr>
              <a:t>// Access the front and back elements</a:t>
            </a:r>
            <a:endParaRPr lang="en-US" sz="1400" b="0" dirty="0">
              <a:solidFill>
                <a:srgbClr val="CCCCCC"/>
              </a:solidFill>
              <a:effectLst/>
              <a:latin typeface="Consolas" panose="020B0609020204030204" pitchFamily="49" charset="0"/>
            </a:endParaRPr>
          </a:p>
          <a:p>
            <a:r>
              <a:rPr lang="en-US" sz="1400" b="0" dirty="0">
                <a:solidFill>
                  <a:srgbClr val="4EC9B0"/>
                </a:solidFill>
                <a:effectLst/>
                <a:latin typeface="Consolas" panose="020B0609020204030204" pitchFamily="49" charset="0"/>
              </a:rPr>
              <a:t>std</a:t>
            </a:r>
            <a:r>
              <a:rPr lang="en-US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::</a:t>
            </a:r>
            <a:r>
              <a:rPr lang="en-US" sz="1400" b="0" dirty="0" err="1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cout</a:t>
            </a:r>
            <a:r>
              <a:rPr lang="en-US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sz="14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&lt;&lt;</a:t>
            </a:r>
            <a:r>
              <a:rPr lang="en-US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sz="1400" b="0" dirty="0">
                <a:solidFill>
                  <a:srgbClr val="CE9178"/>
                </a:solidFill>
                <a:effectLst/>
                <a:latin typeface="Consolas" panose="020B0609020204030204" pitchFamily="49" charset="0"/>
              </a:rPr>
              <a:t>"Front element: "</a:t>
            </a:r>
            <a:r>
              <a:rPr lang="en-US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sz="14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&lt;&lt;</a:t>
            </a:r>
            <a:r>
              <a:rPr lang="en-US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sz="1400" b="0" dirty="0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xs1</a:t>
            </a:r>
            <a:r>
              <a:rPr lang="en-US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.</a:t>
            </a:r>
            <a:r>
              <a:rPr lang="en-US" sz="1400" b="0" dirty="0">
                <a:solidFill>
                  <a:srgbClr val="DCDCAA"/>
                </a:solidFill>
                <a:effectLst/>
                <a:latin typeface="Consolas" panose="020B0609020204030204" pitchFamily="49" charset="0"/>
              </a:rPr>
              <a:t>front</a:t>
            </a:r>
            <a:r>
              <a:rPr lang="en-US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() </a:t>
            </a:r>
            <a:r>
              <a:rPr lang="en-US" sz="14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&lt;&lt;</a:t>
            </a:r>
            <a:r>
              <a:rPr lang="en-US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sz="1400" b="0" dirty="0">
                <a:solidFill>
                  <a:srgbClr val="4EC9B0"/>
                </a:solidFill>
                <a:effectLst/>
                <a:latin typeface="Consolas" panose="020B0609020204030204" pitchFamily="49" charset="0"/>
              </a:rPr>
              <a:t>std</a:t>
            </a:r>
            <a:r>
              <a:rPr lang="en-US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::</a:t>
            </a:r>
            <a:r>
              <a:rPr lang="en-US" sz="1400" b="0" dirty="0" err="1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endl</a:t>
            </a:r>
            <a:r>
              <a:rPr lang="en-US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;</a:t>
            </a:r>
          </a:p>
          <a:p>
            <a:r>
              <a:rPr lang="en-US" sz="1400" b="0" dirty="0">
                <a:solidFill>
                  <a:srgbClr val="4EC9B0"/>
                </a:solidFill>
                <a:effectLst/>
                <a:latin typeface="Consolas" panose="020B0609020204030204" pitchFamily="49" charset="0"/>
              </a:rPr>
              <a:t>std</a:t>
            </a:r>
            <a:r>
              <a:rPr lang="en-US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::</a:t>
            </a:r>
            <a:r>
              <a:rPr lang="en-US" sz="1400" b="0" dirty="0" err="1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cout</a:t>
            </a:r>
            <a:r>
              <a:rPr lang="en-US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sz="14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&lt;&lt;</a:t>
            </a:r>
            <a:r>
              <a:rPr lang="en-US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sz="1400" b="0" dirty="0">
                <a:solidFill>
                  <a:srgbClr val="CE9178"/>
                </a:solidFill>
                <a:effectLst/>
                <a:latin typeface="Consolas" panose="020B0609020204030204" pitchFamily="49" charset="0"/>
              </a:rPr>
              <a:t>"Back element: "</a:t>
            </a:r>
            <a:r>
              <a:rPr lang="en-US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sz="14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&lt;&lt;</a:t>
            </a:r>
            <a:r>
              <a:rPr lang="en-US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sz="1400" b="0" dirty="0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xs1</a:t>
            </a:r>
            <a:r>
              <a:rPr lang="en-US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.</a:t>
            </a:r>
            <a:r>
              <a:rPr lang="en-US" sz="1400" b="0" dirty="0">
                <a:solidFill>
                  <a:srgbClr val="DCDCAA"/>
                </a:solidFill>
                <a:effectLst/>
                <a:latin typeface="Consolas" panose="020B0609020204030204" pitchFamily="49" charset="0"/>
              </a:rPr>
              <a:t>back</a:t>
            </a:r>
            <a:r>
              <a:rPr lang="en-US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() </a:t>
            </a:r>
            <a:r>
              <a:rPr lang="en-US" sz="14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&lt;&lt;</a:t>
            </a:r>
            <a:r>
              <a:rPr lang="en-US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sz="1400" b="0" dirty="0">
                <a:solidFill>
                  <a:srgbClr val="4EC9B0"/>
                </a:solidFill>
                <a:effectLst/>
                <a:latin typeface="Consolas" panose="020B0609020204030204" pitchFamily="49" charset="0"/>
              </a:rPr>
              <a:t>std</a:t>
            </a:r>
            <a:r>
              <a:rPr lang="en-US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::</a:t>
            </a:r>
            <a:r>
              <a:rPr lang="en-US" sz="1400" b="0" dirty="0" err="1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endl</a:t>
            </a:r>
            <a:r>
              <a:rPr lang="en-US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;</a:t>
            </a:r>
          </a:p>
          <a:p>
            <a:br>
              <a:rPr lang="en-US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</a:br>
            <a:r>
              <a:rPr lang="en-US" sz="1400" b="0" dirty="0">
                <a:solidFill>
                  <a:srgbClr val="6A9955"/>
                </a:solidFill>
                <a:effectLst/>
                <a:latin typeface="Consolas" panose="020B0609020204030204" pitchFamily="49" charset="0"/>
              </a:rPr>
              <a:t>// Check if the array is empty</a:t>
            </a:r>
            <a:endParaRPr lang="en-US" sz="1400" b="0" dirty="0">
              <a:solidFill>
                <a:srgbClr val="CCCCCC"/>
              </a:solidFill>
              <a:effectLst/>
              <a:latin typeface="Consolas" panose="020B0609020204030204" pitchFamily="49" charset="0"/>
            </a:endParaRPr>
          </a:p>
          <a:p>
            <a:r>
              <a:rPr lang="en-US" sz="1400" b="0" dirty="0">
                <a:solidFill>
                  <a:srgbClr val="4EC9B0"/>
                </a:solidFill>
                <a:effectLst/>
                <a:latin typeface="Consolas" panose="020B0609020204030204" pitchFamily="49" charset="0"/>
              </a:rPr>
              <a:t>std</a:t>
            </a:r>
            <a:r>
              <a:rPr lang="en-US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::</a:t>
            </a:r>
            <a:r>
              <a:rPr lang="en-US" sz="1400" b="0" dirty="0" err="1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cout</a:t>
            </a:r>
            <a:r>
              <a:rPr lang="en-US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sz="14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&lt;&lt;</a:t>
            </a:r>
            <a:r>
              <a:rPr lang="en-US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sz="1400" b="0" dirty="0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xs1</a:t>
            </a:r>
            <a:r>
              <a:rPr lang="en-US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.</a:t>
            </a:r>
            <a:r>
              <a:rPr lang="en-US" sz="1400" b="0" dirty="0">
                <a:solidFill>
                  <a:srgbClr val="DCDCAA"/>
                </a:solidFill>
                <a:effectLst/>
                <a:latin typeface="Consolas" panose="020B0609020204030204" pitchFamily="49" charset="0"/>
              </a:rPr>
              <a:t>empty</a:t>
            </a:r>
            <a:r>
              <a:rPr lang="en-US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() </a:t>
            </a:r>
            <a:r>
              <a:rPr lang="en-US" sz="1400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&lt;&lt;</a:t>
            </a:r>
            <a:r>
              <a:rPr lang="en-US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sz="1400" b="0" dirty="0">
                <a:solidFill>
                  <a:srgbClr val="4EC9B0"/>
                </a:solidFill>
                <a:effectLst/>
                <a:latin typeface="Consolas" panose="020B0609020204030204" pitchFamily="49" charset="0"/>
              </a:rPr>
              <a:t>std</a:t>
            </a:r>
            <a:r>
              <a:rPr lang="en-US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::</a:t>
            </a:r>
            <a:r>
              <a:rPr lang="en-US" sz="1400" b="0" dirty="0" err="1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endl</a:t>
            </a:r>
            <a:r>
              <a:rPr lang="en-US" sz="1400" b="0" dirty="0">
                <a:solidFill>
                  <a:srgbClr val="CCCCCC"/>
                </a:solidFill>
                <a:effectLst/>
                <a:latin typeface="Consolas" panose="020B0609020204030204" pitchFamily="49" charset="0"/>
              </a:rPr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4706069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4653</TotalTime>
  <Words>4564</Words>
  <Application>Microsoft Office PowerPoint</Application>
  <PresentationFormat>Widescreen</PresentationFormat>
  <Paragraphs>668</Paragraphs>
  <Slides>33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47" baseType="lpstr">
      <vt:lpstr>Arial</vt:lpstr>
      <vt:lpstr>Calibri</vt:lpstr>
      <vt:lpstr>Consolas</vt:lpstr>
      <vt:lpstr>Courier New</vt:lpstr>
      <vt:lpstr>DejaVuSans</vt:lpstr>
      <vt:lpstr>Roboto</vt:lpstr>
      <vt:lpstr>Roboto Black</vt:lpstr>
      <vt:lpstr>Roboto Light</vt:lpstr>
      <vt:lpstr>Roboto Thin</vt:lpstr>
      <vt:lpstr>Verdana</vt:lpstr>
      <vt:lpstr>Wingdings</vt:lpstr>
      <vt:lpstr>Wingdings 2</vt:lpstr>
      <vt:lpstr>Wingdings 3</vt:lpstr>
      <vt:lpstr>Office Theme</vt:lpstr>
      <vt:lpstr>Lab 7</vt:lpstr>
      <vt:lpstr>Outline</vt:lpstr>
      <vt:lpstr>0) Previously in C++ labs</vt:lpstr>
      <vt:lpstr>General things</vt:lpstr>
      <vt:lpstr>Ovečky?</vt:lpstr>
      <vt:lpstr>1) STD containers</vt:lpstr>
      <vt:lpstr>Overview of STD containers</vt:lpstr>
      <vt:lpstr>Sequence containers</vt:lpstr>
      <vt:lpstr>std::array</vt:lpstr>
      <vt:lpstr>std::vector</vt:lpstr>
      <vt:lpstr>std::deque</vt:lpstr>
      <vt:lpstr>std::forward_list, std::list</vt:lpstr>
      <vt:lpstr>(Ordered) associative containers</vt:lpstr>
      <vt:lpstr>(Ordered) associative containers: Basic usage</vt:lpstr>
      <vt:lpstr>Unordered associative containers</vt:lpstr>
      <vt:lpstr>Unordered associative containers: Basic usage</vt:lpstr>
      <vt:lpstr>Container adaptors</vt:lpstr>
      <vt:lpstr>Container views</vt:lpstr>
      <vt:lpstr>2) Iterators</vt:lpstr>
      <vt:lpstr>Container iterators</vt:lpstr>
      <vt:lpstr>Iterating over containers</vt:lpstr>
      <vt:lpstr>Unified STD container interface</vt:lpstr>
      <vt:lpstr>Complexities of operations</vt:lpstr>
      <vt:lpstr>Inserting elements – save some time</vt:lpstr>
      <vt:lpstr>Beware! capacity vs size | reserve vs resize</vt:lpstr>
      <vt:lpstr>Containers: sorting</vt:lpstr>
      <vt:lpstr>Containers: sorting by internal operator&lt;</vt:lpstr>
      <vt:lpstr>Containers: sorting with external functor or lambda</vt:lpstr>
      <vt:lpstr>Some common mistakes to avoid with containers</vt:lpstr>
      <vt:lpstr>Task 7</vt:lpstr>
      <vt:lpstr>Task 7 – vector with persistent item positions &amp; custom iterators</vt:lpstr>
      <vt:lpstr>Wrapping it up…</vt:lpstr>
      <vt:lpstr>Lab 7 wrap up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Programming in C++ (labs)</dc:title>
  <dc:creator>Frantisek Mejzlik</dc:creator>
  <cp:lastModifiedBy>Mejzlík, František (SMO RI LCE CZ SEC 4)</cp:lastModifiedBy>
  <cp:revision>151</cp:revision>
  <dcterms:created xsi:type="dcterms:W3CDTF">2023-08-26T15:59:31Z</dcterms:created>
  <dcterms:modified xsi:type="dcterms:W3CDTF">2023-11-13T15:37:39Z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9d258917-277f-42cd-a3cd-14c4e9ee58bc_Enabled">
    <vt:lpwstr>true</vt:lpwstr>
  </property>
  <property fmtid="{D5CDD505-2E9C-101B-9397-08002B2CF9AE}" pid="3" name="MSIP_Label_9d258917-277f-42cd-a3cd-14c4e9ee58bc_SetDate">
    <vt:lpwstr>2023-09-11T19:35:28Z</vt:lpwstr>
  </property>
  <property fmtid="{D5CDD505-2E9C-101B-9397-08002B2CF9AE}" pid="4" name="MSIP_Label_9d258917-277f-42cd-a3cd-14c4e9ee58bc_Method">
    <vt:lpwstr>Standard</vt:lpwstr>
  </property>
  <property fmtid="{D5CDD505-2E9C-101B-9397-08002B2CF9AE}" pid="5" name="MSIP_Label_9d258917-277f-42cd-a3cd-14c4e9ee58bc_Name">
    <vt:lpwstr>restricted</vt:lpwstr>
  </property>
  <property fmtid="{D5CDD505-2E9C-101B-9397-08002B2CF9AE}" pid="6" name="MSIP_Label_9d258917-277f-42cd-a3cd-14c4e9ee58bc_SiteId">
    <vt:lpwstr>38ae3bcd-9579-4fd4-adda-b42e1495d55a</vt:lpwstr>
  </property>
  <property fmtid="{D5CDD505-2E9C-101B-9397-08002B2CF9AE}" pid="7" name="MSIP_Label_9d258917-277f-42cd-a3cd-14c4e9ee58bc_ActionId">
    <vt:lpwstr>c5e4586b-82cf-409e-9602-139d892a0f40</vt:lpwstr>
  </property>
  <property fmtid="{D5CDD505-2E9C-101B-9397-08002B2CF9AE}" pid="8" name="MSIP_Label_9d258917-277f-42cd-a3cd-14c4e9ee58bc_ContentBits">
    <vt:lpwstr>0</vt:lpwstr>
  </property>
</Properties>
</file>