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5" r:id="rId2"/>
    <p:sldId id="413" r:id="rId3"/>
    <p:sldId id="391" r:id="rId4"/>
    <p:sldId id="442" r:id="rId5"/>
    <p:sldId id="443" r:id="rId6"/>
    <p:sldId id="441" r:id="rId7"/>
    <p:sldId id="448" r:id="rId8"/>
    <p:sldId id="464" r:id="rId9"/>
    <p:sldId id="474" r:id="rId10"/>
    <p:sldId id="475" r:id="rId11"/>
    <p:sldId id="476" r:id="rId12"/>
    <p:sldId id="477" r:id="rId13"/>
    <p:sldId id="465" r:id="rId14"/>
    <p:sldId id="450" r:id="rId15"/>
    <p:sldId id="466" r:id="rId16"/>
    <p:sldId id="468" r:id="rId17"/>
    <p:sldId id="473" r:id="rId18"/>
    <p:sldId id="463" r:id="rId19"/>
    <p:sldId id="472" r:id="rId20"/>
    <p:sldId id="462" r:id="rId21"/>
    <p:sldId id="469" r:id="rId22"/>
    <p:sldId id="456" r:id="rId23"/>
    <p:sldId id="453" r:id="rId24"/>
    <p:sldId id="452" r:id="rId25"/>
    <p:sldId id="471" r:id="rId26"/>
    <p:sldId id="457" r:id="rId27"/>
    <p:sldId id="458" r:id="rId28"/>
    <p:sldId id="459" r:id="rId29"/>
    <p:sldId id="460" r:id="rId30"/>
    <p:sldId id="393" r:id="rId31"/>
    <p:sldId id="447" r:id="rId32"/>
    <p:sldId id="394" r:id="rId33"/>
    <p:sldId id="33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0364" autoAdjust="0"/>
  </p:normalViewPr>
  <p:slideViewPr>
    <p:cSldViewPr snapToGrid="0">
      <p:cViewPr varScale="1">
        <p:scale>
          <a:sx n="103" d="100"/>
          <a:sy n="103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11/13/2023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0T10:28:45.92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24575,'2300'0'-1365,"-2259"0"-5461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0T10:28:46.76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 0 24575,'92'5'0,"141"23"0,-88-7 0,342 46 0,-9 35 0,-460-98 0,-14-3 0,0-1 0,0 1 0,0 0 0,0 0 0,-1 1 0,1-1 0,0 1 0,-1 0 0,1 0 0,-1 0 0,4 3 0,-12-3 0,0 0 0,0-1 0,0 0 0,0 0 0,0 0 0,0-1 0,-10 1 0,-28 2 0,0 3 0,0 1 0,-46 15 0,-124 48 0,149-47 0,-870 350-1365,910-362-5461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0T10:28:50.10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24575,'173'0'-14,"2165"32"-1038,-1429 3-136,-810-32-4749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0T10:28:50.65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24575,'27'3'0,"0"0"0,-1 2 0,1 1 0,-1 1 0,38 16 0,-1-1 0,104 28 0,144 48 0,-303-96 0,4 2 0,0 0 0,-1 1 0,1 1 0,18 11 0,-29-17 0,0 1 0,1 0 0,-1 0 0,0 0 0,0 0 0,0 0 0,0 0 0,0 0 0,0 0 0,0 1 0,0-1 0,-1 0 0,1 1 0,0-1 0,-1 0 0,1 1 0,-1-1 0,0 0 0,1 1 0,-1-1 0,0 1 0,0-1 0,0 1 0,0-1 0,0 1 0,0-1 0,0 1 0,0-1 0,-1 1 0,1-1 0,-1 0 0,1 1 0,-1-1 0,1 1 0,-1-1 0,0 0 0,1 0 0,-1 1 0,0-1 0,0 0 0,0 0 0,0 0 0,0 0 0,-1 0 0,1 0 0,0 0 0,0-1 0,-3 2 0,-9 9 20,-2-1 0,1-1 0,-1 0 0,-1-1 0,-31 12 0,-85 19-1505,109-34-5341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11/13/2023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B0E47BC6-0BD9-4F3B-91FA-5E854F7B2E0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0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Lab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STD containers, iterators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1</a:t>
            </a:r>
            <a:r>
              <a:rPr lang="cs-CZ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3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1</a:t>
            </a: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2023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std::vector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4959833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in </a:t>
            </a:r>
            <a:r>
              <a:rPr lang="cs-CZ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dynamically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allocated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contiguous memory</a:t>
            </a:r>
            <a:endParaRPr lang="cs-CZ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reallocated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exceeded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indexed with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size_t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modifying operations can invalidate iterators/pointers/references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(always check the documentation)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387928-1328-2354-B4F2-156E72F310D7}"/>
              </a:ext>
            </a:extLst>
          </p:cNvPr>
          <p:cNvSpPr txBox="1"/>
          <p:nvPr/>
        </p:nvSpPr>
        <p:spPr>
          <a:xfrm>
            <a:off x="5304862" y="57600"/>
            <a:ext cx="6574393" cy="677108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Declare and initialize a std::vector of integers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xs1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xs2;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Set capacity to 10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reserve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Initialize with 42, size is 10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elements using the [] operator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Use iterators to traverse the vector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it)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Range-based for loop for a cleaner syntax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: xs1)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the front and back elements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"Front element: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front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"Back element: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back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Check if the vector is empty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empty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Add an element to the back of the vector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Remove element from the back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pop_back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43222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std::deque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507180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double-ended queue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pop_front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consecutively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invalidate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iterators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pointers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E390D403-A5B2-D403-8A49-BB0721679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06552"/>
              </p:ext>
            </p:extLst>
          </p:nvPr>
        </p:nvGraphicFramePr>
        <p:xfrm>
          <a:off x="2903378" y="3612156"/>
          <a:ext cx="15037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45">
                  <a:extLst>
                    <a:ext uri="{9D8B030D-6E8A-4147-A177-3AD203B41FA5}">
                      <a16:colId xmlns:a16="http://schemas.microsoft.com/office/drawing/2014/main" val="3476145356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577415733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4023976119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73689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8794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0D10049-A73A-FC80-5952-8B1DA7D17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887255"/>
              </p:ext>
            </p:extLst>
          </p:nvPr>
        </p:nvGraphicFramePr>
        <p:xfrm>
          <a:off x="2903378" y="4371045"/>
          <a:ext cx="15037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45">
                  <a:extLst>
                    <a:ext uri="{9D8B030D-6E8A-4147-A177-3AD203B41FA5}">
                      <a16:colId xmlns:a16="http://schemas.microsoft.com/office/drawing/2014/main" val="3476145356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577415733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4023976119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73689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87941"/>
                  </a:ext>
                </a:extLst>
              </a:tr>
            </a:tbl>
          </a:graphicData>
        </a:graphic>
      </p:graphicFrame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EC5C79A4-CBC5-3007-4B57-99A2F44BD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14372"/>
              </p:ext>
            </p:extLst>
          </p:nvPr>
        </p:nvGraphicFramePr>
        <p:xfrm>
          <a:off x="1322873" y="3982996"/>
          <a:ext cx="32864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45">
                  <a:extLst>
                    <a:ext uri="{9D8B030D-6E8A-4147-A177-3AD203B41FA5}">
                      <a16:colId xmlns:a16="http://schemas.microsoft.com/office/drawing/2014/main" val="2991126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9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5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970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8249BD-B48D-9680-5673-1345C9D11B83}"/>
              </a:ext>
            </a:extLst>
          </p:cNvPr>
          <p:cNvCxnSpPr>
            <a:cxnSpLocks/>
          </p:cNvCxnSpPr>
          <p:nvPr/>
        </p:nvCxnSpPr>
        <p:spPr>
          <a:xfrm flipV="1">
            <a:off x="1453536" y="3797576"/>
            <a:ext cx="1636840" cy="3863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3FC16C-D65E-375C-B6FF-1851FC8C9050}"/>
              </a:ext>
            </a:extLst>
          </p:cNvPr>
          <p:cNvCxnSpPr>
            <a:cxnSpLocks/>
          </p:cNvCxnSpPr>
          <p:nvPr/>
        </p:nvCxnSpPr>
        <p:spPr>
          <a:xfrm flipV="1">
            <a:off x="1468556" y="4556465"/>
            <a:ext cx="1621820" cy="52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D307E79-B8C1-352B-F8DB-A18915D932AE}"/>
              </a:ext>
            </a:extLst>
          </p:cNvPr>
          <p:cNvSpPr txBox="1"/>
          <p:nvPr/>
        </p:nvSpPr>
        <p:spPr>
          <a:xfrm>
            <a:off x="2998010" y="3252924"/>
            <a:ext cx="16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0    1     2    3</a:t>
            </a:r>
            <a:endParaRPr lang="cs-CZ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C373DA-BA0D-4B2B-6861-38BCECB69802}"/>
              </a:ext>
            </a:extLst>
          </p:cNvPr>
          <p:cNvSpPr txBox="1"/>
          <p:nvPr/>
        </p:nvSpPr>
        <p:spPr>
          <a:xfrm>
            <a:off x="2927559" y="4027967"/>
            <a:ext cx="16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4    5     6     7</a:t>
            </a:r>
            <a:endParaRPr lang="cs-CZ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DF8F60-0E31-C42A-43BE-5BBDDDAF1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47703"/>
              </p:ext>
            </p:extLst>
          </p:nvPr>
        </p:nvGraphicFramePr>
        <p:xfrm>
          <a:off x="570982" y="5707460"/>
          <a:ext cx="20509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30">
                  <a:extLst>
                    <a:ext uri="{9D8B030D-6E8A-4147-A177-3AD203B41FA5}">
                      <a16:colId xmlns:a16="http://schemas.microsoft.com/office/drawing/2014/main" val="3476145356"/>
                    </a:ext>
                  </a:extLst>
                </a:gridCol>
                <a:gridCol w="512730">
                  <a:extLst>
                    <a:ext uri="{9D8B030D-6E8A-4147-A177-3AD203B41FA5}">
                      <a16:colId xmlns:a16="http://schemas.microsoft.com/office/drawing/2014/main" val="577415733"/>
                    </a:ext>
                  </a:extLst>
                </a:gridCol>
                <a:gridCol w="511847">
                  <a:extLst>
                    <a:ext uri="{9D8B030D-6E8A-4147-A177-3AD203B41FA5}">
                      <a16:colId xmlns:a16="http://schemas.microsoft.com/office/drawing/2014/main" val="4023976119"/>
                    </a:ext>
                  </a:extLst>
                </a:gridCol>
                <a:gridCol w="513612">
                  <a:extLst>
                    <a:ext uri="{9D8B030D-6E8A-4147-A177-3AD203B41FA5}">
                      <a16:colId xmlns:a16="http://schemas.microsoft.com/office/drawing/2014/main" val="73689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to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87941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B862A37-338C-C32F-A1F1-6B394C1362C8}"/>
              </a:ext>
            </a:extLst>
          </p:cNvPr>
          <p:cNvCxnSpPr>
            <a:cxnSpLocks/>
          </p:cNvCxnSpPr>
          <p:nvPr/>
        </p:nvCxnSpPr>
        <p:spPr>
          <a:xfrm flipV="1">
            <a:off x="765110" y="4177021"/>
            <a:ext cx="688426" cy="1715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51F54F-EB07-69A5-530E-93B7AEA68542}"/>
              </a:ext>
            </a:extLst>
          </p:cNvPr>
          <p:cNvSpPr txBox="1"/>
          <p:nvPr/>
        </p:nvSpPr>
        <p:spPr>
          <a:xfrm>
            <a:off x="5370622" y="186945"/>
            <a:ext cx="6574393" cy="655564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Declare and initialize a std::deque of integers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::deque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xs1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::deque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xs2;</a:t>
            </a: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::deque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elements using the [] operator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Use iterators to traverse the deque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it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Range-based for loop for a cleaner syntax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: xs1)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the front and back elements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front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back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Check if the deque is empty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isEmpty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empty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Add an element to the front and back of the deque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push_front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pop_back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pop_front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92465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std::</a:t>
            </a:r>
            <a:r>
              <a:rPr lang="en-US" dirty="0" err="1"/>
              <a:t>forward_list</a:t>
            </a:r>
            <a:r>
              <a:rPr lang="en-US" dirty="0"/>
              <a:t>, std::list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1" y="906463"/>
            <a:ext cx="4903850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forward_list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(since C++11)</a:t>
            </a: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Singly-linked list, you can push/pop from the front or insert/erase after the given element (no pointers back)</a:t>
            </a:r>
          </a:p>
          <a:p>
            <a:pPr>
              <a:buSzPct val="100000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Doubly-linked list, push/pop from both ends, insert/erase at any position (you must have iterator to it)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86EA1D-4B4B-C7A5-5DF0-588DAF5F756F}"/>
              </a:ext>
            </a:extLst>
          </p:cNvPr>
          <p:cNvSpPr txBox="1"/>
          <p:nvPr/>
        </p:nvSpPr>
        <p:spPr>
          <a:xfrm>
            <a:off x="5342967" y="582067"/>
            <a:ext cx="6574393" cy="569386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Declare and initialize a std::list of integers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::list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xs1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Use iterators to traverse the list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Range-based for loop for a cleaner syntax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: xs1) {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...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Insert an element after the second element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Remove the third element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erase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()));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Check if the list is empty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isEmpty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empty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Add an element to the front and back of the list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push_front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pop_back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pop_front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493961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(Ordered) associative containers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Associative containers implement sorted data structures that can be quickly searched (O(log n) complexity).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You can iterate over them in their order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But getting to the next/previous element is non-trivial (as opposed to sequence containers)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The item type must have the</a:t>
            </a:r>
            <a:endParaRPr lang="en-GB" sz="2000" b="1" dirty="0">
              <a:solidFill>
                <a:schemeClr val="accent2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It is used for comparison </a:t>
            </a:r>
            <a:r>
              <a:rPr lang="en-GB" sz="16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operator&lt; implemented</a:t>
            </a:r>
            <a:endParaRPr lang="en-GB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You can change this to alter the sorting in the structure</a:t>
            </a:r>
          </a:p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set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remember our BST tasks? But this is a balanced tree to guarantee log n search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map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Like a set, but there is also value associated with the key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multiset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Allows multiple keys that are equal with respect to operator&lt;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multimap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Allows multiple pairs with equal keys</a:t>
            </a:r>
          </a:p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4539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(Ordered) associative containers: Basic usage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2CB523-3A60-55A8-2260-F8F616BA1A1D}"/>
              </a:ext>
            </a:extLst>
          </p:cNvPr>
          <p:cNvSpPr txBox="1"/>
          <p:nvPr/>
        </p:nvSpPr>
        <p:spPr>
          <a:xfrm>
            <a:off x="480158" y="806837"/>
            <a:ext cx="5042005" cy="461664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Declare and initialize a std::map of key-value pairs (int to string)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::map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xs1</a:t>
            </a:r>
            <a:r>
              <a:rPr lang="en-GB" sz="1400" dirty="0">
                <a:solidFill>
                  <a:srgbClr val="CCCCCC"/>
                </a:solidFill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"Two"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"Three"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dirty="0">
                <a:solidFill>
                  <a:srgbClr val="9CDCFE"/>
                </a:solidFill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(std::pair(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"Four")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solidFill>
                  <a:srgbClr val="9CDCFE"/>
                </a:solidFill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emplace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(5,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"Five"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elements using the [] operator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 value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dirty="0">
                <a:solidFill>
                  <a:srgbClr val="9CDCFE"/>
                </a:solidFill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Check if a key exists in the map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dirty="0">
                <a:solidFill>
                  <a:srgbClr val="9CDCFE"/>
                </a:solidFill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dirty="0">
                <a:solidFill>
                  <a:srgbClr val="9CDCFE"/>
                </a:solidFill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 {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...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Iterate through the map using iterators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pair : </a:t>
            </a:r>
            <a:r>
              <a:rPr lang="en-GB" sz="1400" dirty="0">
                <a:solidFill>
                  <a:srgbClr val="9CDCFE"/>
                </a:solidFill>
                <a:latin typeface="Consolas" panose="020B0609020204030204" pitchFamily="49" charset="0"/>
              </a:rPr>
              <a:t>xs1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...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CF22B-CA88-42C0-5B8D-5D623B0D8471}"/>
              </a:ext>
            </a:extLst>
          </p:cNvPr>
          <p:cNvSpPr txBox="1"/>
          <p:nvPr/>
        </p:nvSpPr>
        <p:spPr>
          <a:xfrm>
            <a:off x="6288834" y="806837"/>
            <a:ext cx="5423008" cy="35394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Declare and initialize a std::set of integers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::set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xs1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Check if an element exists in the set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find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 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...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Iterate through the set using iterators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: xs1) 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...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Insert an element into the set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Remove an element from the set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erase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9" name="Rounded Rectangular Callout 3">
            <a:extLst>
              <a:ext uri="{FF2B5EF4-FFF2-40B4-BE49-F238E27FC236}">
                <a16:creationId xmlns:a16="http://schemas.microsoft.com/office/drawing/2014/main" id="{661603A3-730F-61EE-D250-6CD388E5B62A}"/>
              </a:ext>
            </a:extLst>
          </p:cNvPr>
          <p:cNvSpPr/>
          <p:nvPr/>
        </p:nvSpPr>
        <p:spPr>
          <a:xfrm>
            <a:off x="5712041" y="4518889"/>
            <a:ext cx="1944376" cy="648391"/>
          </a:xfrm>
          <a:prstGeom prst="wedgeRoundRectCallout">
            <a:avLst>
              <a:gd name="adj1" fmla="val -180824"/>
              <a:gd name="adj2" fmla="val -207472"/>
              <a:gd name="adj3" fmla="val 16667"/>
            </a:avLst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not present, this will default-initialize this key!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8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Unordered associative containers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Unordered associative containers implement unsorted (hashed) data structures that can be quickly searched (O(1) average, O(n) worst-case complexity).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You </a:t>
            </a:r>
            <a:r>
              <a:rPr lang="en-GB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cannot iterate over items in any particular order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The key element type must have </a:t>
            </a:r>
            <a:r>
              <a:rPr lang="en-GB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operator==</a:t>
            </a:r>
            <a:r>
              <a:rPr lang="en-GB" sz="2000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en-GB" sz="2000" dirty="0">
                <a:latin typeface="Arial" pitchFamily="34"/>
                <a:cs typeface="Arial" pitchFamily="34"/>
              </a:rPr>
              <a:t>implemented and a </a:t>
            </a:r>
            <a:r>
              <a:rPr lang="en-GB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hashing function </a:t>
            </a:r>
            <a:r>
              <a:rPr lang="en-GB" sz="2000" dirty="0">
                <a:latin typeface="Arial" pitchFamily="34"/>
                <a:cs typeface="Arial" pitchFamily="34"/>
              </a:rPr>
              <a:t>that can generate a hash for the type must be provided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The performance is dependent on the hash function</a:t>
            </a:r>
          </a:p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 err="1">
                <a:latin typeface="Arial" pitchFamily="34"/>
                <a:cs typeface="Arial" pitchFamily="34"/>
              </a:rPr>
              <a:t>unordered_set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 err="1">
                <a:latin typeface="Arial" pitchFamily="34"/>
                <a:cs typeface="Arial" pitchFamily="34"/>
              </a:rPr>
              <a:t>unordered_map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 err="1">
                <a:latin typeface="Arial" pitchFamily="34"/>
                <a:cs typeface="Arial" pitchFamily="34"/>
              </a:rPr>
              <a:t>unordered_multiset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 err="1">
                <a:latin typeface="Arial" pitchFamily="34"/>
                <a:cs typeface="Arial" pitchFamily="34"/>
              </a:rPr>
              <a:t>unordered_multimap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26970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Unordered associative containers: Basic usage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2440F33-5FA6-C144-BD1E-98AD4E43D807}"/>
              </a:ext>
            </a:extLst>
          </p:cNvPr>
          <p:cNvSpPr txBox="1">
            <a:spLocks/>
          </p:cNvSpPr>
          <p:nvPr/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same as with ordered ones...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iterators do not step in any specific order</a:t>
            </a:r>
          </a:p>
        </p:txBody>
      </p:sp>
    </p:spTree>
    <p:extLst>
      <p:ext uri="{BB962C8B-B14F-4D97-AF65-F5344CB8AC3E}">
        <p14:creationId xmlns:p14="http://schemas.microsoft.com/office/powerpoint/2010/main" val="434585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Container adaptors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Container adaptors provide a different interface for sequential containers.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stack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#include &lt;stack&gt;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API</a:t>
            </a:r>
          </a:p>
          <a:p>
            <a:pPr lvl="2">
              <a:buSzPct val="100000"/>
            </a:pPr>
            <a:r>
              <a:rPr lang="en-GB" sz="1200" dirty="0">
                <a:latin typeface="Arial" pitchFamily="34"/>
                <a:cs typeface="Arial" pitchFamily="34"/>
              </a:rPr>
              <a:t>push/pop interface</a:t>
            </a:r>
          </a:p>
          <a:p>
            <a:pPr lvl="2">
              <a:buSzPct val="100000"/>
            </a:pPr>
            <a:r>
              <a:rPr lang="en-GB" sz="1200" dirty="0">
                <a:latin typeface="Arial" pitchFamily="34"/>
                <a:cs typeface="Arial" pitchFamily="34"/>
              </a:rPr>
              <a:t>top – get the top item reference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queue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#include &lt;queue&gt;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API</a:t>
            </a:r>
          </a:p>
          <a:p>
            <a:pPr lvl="2">
              <a:buSzPct val="100000"/>
            </a:pPr>
            <a:r>
              <a:rPr lang="en-GB" sz="1200" dirty="0">
                <a:latin typeface="Arial" pitchFamily="34"/>
                <a:cs typeface="Arial" pitchFamily="34"/>
              </a:rPr>
              <a:t>push/pop interface</a:t>
            </a:r>
            <a:endParaRPr lang="en-GB" sz="16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 err="1">
                <a:latin typeface="Arial" pitchFamily="34"/>
                <a:cs typeface="Arial" pitchFamily="34"/>
              </a:rPr>
              <a:t>priority_queue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#include &lt;queue&gt;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API</a:t>
            </a:r>
          </a:p>
          <a:p>
            <a:pPr lvl="2">
              <a:buSzPct val="100000"/>
            </a:pPr>
            <a:r>
              <a:rPr lang="en-GB" sz="1200" dirty="0">
                <a:latin typeface="Arial" pitchFamily="34"/>
                <a:cs typeface="Arial" pitchFamily="34"/>
              </a:rPr>
              <a:t>push/pop interface</a:t>
            </a:r>
          </a:p>
          <a:p>
            <a:pPr lvl="2">
              <a:buSzPct val="100000"/>
            </a:pPr>
            <a:r>
              <a:rPr lang="en-GB" sz="1200" dirty="0">
                <a:latin typeface="Arial" pitchFamily="34"/>
                <a:cs typeface="Arial" pitchFamily="34"/>
              </a:rPr>
              <a:t>top – get the </a:t>
            </a:r>
            <a:r>
              <a:rPr lang="en-GB" sz="1200">
                <a:latin typeface="Arial" pitchFamily="34"/>
                <a:cs typeface="Arial" pitchFamily="34"/>
              </a:rPr>
              <a:t>highest priority element</a:t>
            </a:r>
            <a:endParaRPr lang="en-GB" sz="12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endParaRPr lang="en-GB" sz="12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endParaRPr lang="en-GB" sz="1200" dirty="0">
              <a:latin typeface="Arial" pitchFamily="34"/>
              <a:cs typeface="Arial" pitchFamily="34"/>
            </a:endParaRPr>
          </a:p>
          <a:p>
            <a:pPr marL="457200" lvl="1" indent="0">
              <a:buSzPct val="100000"/>
              <a:buNone/>
            </a:pPr>
            <a:endParaRPr lang="en-GB" sz="16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9D27DD-A3C7-184E-258D-313453A89205}"/>
              </a:ext>
            </a:extLst>
          </p:cNvPr>
          <p:cNvSpPr txBox="1"/>
          <p:nvPr/>
        </p:nvSpPr>
        <p:spPr>
          <a:xfrm>
            <a:off x="4894479" y="3685267"/>
            <a:ext cx="6710088" cy="246221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data </a:t>
            </a:r>
            <a:r>
              <a:rPr lang="cs-CZ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Max priority 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queue</a:t>
            </a:r>
            <a:endParaRPr lang="cs-CZ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cs-CZ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priority_queue</a:t>
            </a:r>
            <a:r>
              <a:rPr lang="cs-CZ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max_q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</a:t>
            </a:r>
          </a:p>
          <a:p>
            <a:r>
              <a:rPr lang="cs-CZ" sz="1400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n : data)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cs-CZ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max_q</a:t>
            </a:r>
            <a:r>
              <a:rPr lang="cs-CZ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(n);</a:t>
            </a:r>
          </a:p>
          <a:p>
            <a:b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Min priority 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queue</a:t>
            </a:r>
            <a:endParaRPr lang="cs-CZ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greater</a:t>
            </a: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makes</a:t>
            </a: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it </a:t>
            </a:r>
            <a:r>
              <a:rPr lang="cs-CZ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min priority </a:t>
            </a:r>
            <a:r>
              <a:rPr lang="cs-CZ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queue</a:t>
            </a:r>
            <a:endParaRPr lang="cs-CZ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priority_queue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greater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&gt;&gt; 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CCCCCC"/>
                </a:solidFill>
                <a:latin typeface="Consolas" panose="020B0609020204030204" pitchFamily="49" charset="0"/>
              </a:rPr>
              <a:t>	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min_q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cs-CZ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cs-CZ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7B507DC-87B1-D85A-F29A-656D93C53387}"/>
              </a:ext>
            </a:extLst>
          </p:cNvPr>
          <p:cNvSpPr/>
          <p:nvPr/>
        </p:nvSpPr>
        <p:spPr>
          <a:xfrm>
            <a:off x="7961130" y="1551854"/>
            <a:ext cx="3108139" cy="133342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By default implemented inside std::deque – second template parameter</a:t>
            </a:r>
            <a:endParaRPr lang="en-US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06542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Container views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span</a:t>
            </a:r>
          </a:p>
          <a:p>
            <a:pPr>
              <a:buSzPct val="100000"/>
            </a:pPr>
            <a:r>
              <a:rPr lang="en-GB" sz="2400" dirty="0" err="1">
                <a:latin typeface="Arial" pitchFamily="34"/>
                <a:cs typeface="Arial" pitchFamily="34"/>
              </a:rPr>
              <a:t>string_view</a:t>
            </a:r>
            <a:r>
              <a:rPr lang="en-GB" sz="2400" dirty="0">
                <a:latin typeface="Arial" pitchFamily="34"/>
                <a:cs typeface="Arial" pitchFamily="34"/>
              </a:rPr>
              <a:t> 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immutable non-owning view to std::string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B010B8D-0F09-9C32-B48B-2ACA3503343F}"/>
              </a:ext>
            </a:extLst>
          </p:cNvPr>
          <p:cNvSpPr/>
          <p:nvPr/>
        </p:nvSpPr>
        <p:spPr>
          <a:xfrm>
            <a:off x="8411632" y="160117"/>
            <a:ext cx="1639320" cy="3515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 dirty="0">
                <a:solidFill>
                  <a:schemeClr val="accent6">
                    <a:lumMod val="75000"/>
                  </a:schemeClr>
                </a:solidFill>
                <a:effectLst/>
                <a:latin typeface="DejaVuSans"/>
              </a:rPr>
              <a:t>since C++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DejaVuSans"/>
              </a:rPr>
              <a:t>20</a:t>
            </a:r>
            <a:endParaRPr lang="en-GB" b="0" i="0" dirty="0">
              <a:solidFill>
                <a:schemeClr val="accent6">
                  <a:lumMod val="75000"/>
                </a:schemeClr>
              </a:solidFill>
              <a:effectLst/>
              <a:latin typeface="DejaVuSan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91FDA3C-94C1-AB04-08CC-425D66CAF21D}"/>
              </a:ext>
            </a:extLst>
          </p:cNvPr>
          <p:cNvSpPr/>
          <p:nvPr/>
        </p:nvSpPr>
        <p:spPr>
          <a:xfrm>
            <a:off x="7969442" y="1009727"/>
            <a:ext cx="3108139" cy="133342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Non-owning!</a:t>
            </a:r>
          </a:p>
          <a:p>
            <a:pPr algn="ctr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You must be sure, that the data it points to is still valid</a:t>
            </a:r>
          </a:p>
        </p:txBody>
      </p:sp>
    </p:spTree>
    <p:extLst>
      <p:ext uri="{BB962C8B-B14F-4D97-AF65-F5344CB8AC3E}">
        <p14:creationId xmlns:p14="http://schemas.microsoft.com/office/powerpoint/2010/main" val="556348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2) Iterators</a:t>
            </a:r>
          </a:p>
        </p:txBody>
      </p:sp>
    </p:spTree>
    <p:extLst>
      <p:ext uri="{BB962C8B-B14F-4D97-AF65-F5344CB8AC3E}">
        <p14:creationId xmlns:p14="http://schemas.microsoft.com/office/powerpoint/2010/main" val="156465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en-GB" sz="2400" dirty="0">
                <a:latin typeface="Arial" pitchFamily="34"/>
                <a:cs typeface="Arial" pitchFamily="34"/>
              </a:rPr>
              <a:t>Things from the previous labs and </a:t>
            </a:r>
            <a:r>
              <a:rPr lang="en-GB" sz="2400" dirty="0" err="1">
                <a:latin typeface="Arial" pitchFamily="34"/>
                <a:cs typeface="Arial" pitchFamily="34"/>
              </a:rPr>
              <a:t>homeworks</a:t>
            </a:r>
            <a:endParaRPr lang="en-GB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GB" sz="2400" dirty="0">
                <a:latin typeface="Arial" pitchFamily="34"/>
                <a:cs typeface="Arial" pitchFamily="34"/>
              </a:rPr>
              <a:t>STD containers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GB" sz="2400" dirty="0">
                <a:latin typeface="Arial" pitchFamily="34"/>
                <a:cs typeface="Arial" pitchFamily="34"/>
              </a:rPr>
              <a:t>Iterators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GB" sz="2400" dirty="0">
                <a:latin typeface="Arial" pitchFamily="34"/>
                <a:cs typeface="Arial" pitchFamily="34"/>
              </a:rPr>
              <a:t>Task 07 – vector without invalidation</a:t>
            </a:r>
          </a:p>
        </p:txBody>
      </p:sp>
    </p:spTree>
    <p:extLst>
      <p:ext uri="{BB962C8B-B14F-4D97-AF65-F5344CB8AC3E}">
        <p14:creationId xmlns:p14="http://schemas.microsoft.com/office/powerpoint/2010/main" val="181674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Container iterators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 reference to underlying element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Types: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container&lt;T&gt;::iterator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container&lt;T&gt;::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const_iterator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Getting iterators for containers</a:t>
            </a:r>
          </a:p>
          <a:p>
            <a:pPr lvl="1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(),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cbegin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cend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xs.rbegin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(),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xs.crbegin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(),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xs.rend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(),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xs.crend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Accessing the target data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Behaves like a pointer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-&gt;x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Moving the pointer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 at least forward iterator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--it – at least bidirectional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+ K -  random access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by convention not implemented if this is not O(1) 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e.g. on binary search tree, you would not implement this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750CBE-C0B3-05ED-76C2-E5CB921D3255}"/>
              </a:ext>
            </a:extLst>
          </p:cNvPr>
          <p:cNvSpPr/>
          <p:nvPr/>
        </p:nvSpPr>
        <p:spPr>
          <a:xfrm>
            <a:off x="6781430" y="6070027"/>
            <a:ext cx="4866074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https://en.cppreference.com/w/cpp/iterator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21BA9008-2480-4308-7A0E-A5D535E4F243}"/>
              </a:ext>
            </a:extLst>
          </p:cNvPr>
          <p:cNvSpPr/>
          <p:nvPr/>
        </p:nvSpPr>
        <p:spPr>
          <a:xfrm>
            <a:off x="6992647" y="5920623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08DA307-25ED-46BB-B260-98EE400619FD}"/>
              </a:ext>
            </a:extLst>
          </p:cNvPr>
          <p:cNvSpPr/>
          <p:nvPr/>
        </p:nvSpPr>
        <p:spPr>
          <a:xfrm>
            <a:off x="7228512" y="3164595"/>
            <a:ext cx="4095352" cy="23790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Iterators have categories based on their capabilities:</a:t>
            </a:r>
          </a:p>
          <a:p>
            <a:pPr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- forward</a:t>
            </a:r>
          </a:p>
          <a:p>
            <a:pPr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- bidirectional</a:t>
            </a:r>
          </a:p>
          <a:p>
            <a:pPr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- random access</a:t>
            </a:r>
            <a:endParaRPr lang="en-US" dirty="0">
              <a:latin typeface="Arial" pitchFamily="34"/>
              <a:cs typeface="Arial" pitchFamily="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D8C317D-FDE5-8EDF-3857-6789F7B3F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704" y="1316485"/>
            <a:ext cx="52578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59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Iterating over containers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4E4822-3416-8A07-0449-0E4655C96B04}"/>
              </a:ext>
            </a:extLst>
          </p:cNvPr>
          <p:cNvSpPr txBox="1"/>
          <p:nvPr/>
        </p:nvSpPr>
        <p:spPr>
          <a:xfrm>
            <a:off x="329883" y="1313380"/>
            <a:ext cx="4454226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int</a:t>
            </a:r>
            <a:r>
              <a:rPr lang="cs-CZ" dirty="0"/>
              <a:t>&gt; pole</a:t>
            </a:r>
            <a:r>
              <a:rPr lang="en-US" dirty="0"/>
              <a:t>;</a:t>
            </a:r>
          </a:p>
          <a:p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int</a:t>
            </a:r>
            <a:r>
              <a:rPr lang="cs-CZ" dirty="0"/>
              <a:t>&gt;::</a:t>
            </a:r>
            <a:r>
              <a:rPr lang="en-US" b="1" dirty="0"/>
              <a:t>const_</a:t>
            </a:r>
            <a:r>
              <a:rPr lang="cs-CZ" b="1" dirty="0" err="1"/>
              <a:t>iterator</a:t>
            </a:r>
            <a:r>
              <a:rPr lang="cs-CZ" b="1" dirty="0"/>
              <a:t> </a:t>
            </a:r>
            <a:r>
              <a:rPr lang="cs-CZ" dirty="0"/>
              <a:t>i;</a:t>
            </a:r>
          </a:p>
          <a:p>
            <a:r>
              <a:rPr lang="cs-CZ" dirty="0" err="1"/>
              <a:t>for</a:t>
            </a:r>
            <a:r>
              <a:rPr lang="cs-CZ" dirty="0"/>
              <a:t>( i = </a:t>
            </a:r>
            <a:r>
              <a:rPr lang="cs-CZ" dirty="0" err="1"/>
              <a:t>pole.</a:t>
            </a:r>
            <a:r>
              <a:rPr lang="cs-CZ" b="1" dirty="0" err="1"/>
              <a:t>cbegin</a:t>
            </a:r>
            <a:r>
              <a:rPr lang="cs-CZ" dirty="0"/>
              <a:t>(); i != pole.</a:t>
            </a:r>
            <a:r>
              <a:rPr lang="en-US" b="1" dirty="0"/>
              <a:t>c</a:t>
            </a:r>
            <a:r>
              <a:rPr lang="cs-CZ" b="1" dirty="0"/>
              <a:t>end</a:t>
            </a:r>
            <a:r>
              <a:rPr lang="cs-CZ" dirty="0"/>
              <a:t>(); ++i)</a:t>
            </a:r>
          </a:p>
          <a:p>
            <a:r>
              <a:rPr lang="cs-CZ" dirty="0"/>
              <a:t>  </a:t>
            </a:r>
            <a:r>
              <a:rPr lang="cs-CZ" dirty="0" err="1"/>
              <a:t>cout</a:t>
            </a:r>
            <a:r>
              <a:rPr lang="cs-CZ" dirty="0"/>
              <a:t> &lt;&lt; </a:t>
            </a:r>
            <a:r>
              <a:rPr lang="cs-CZ" b="1" dirty="0"/>
              <a:t>*</a:t>
            </a:r>
            <a:r>
              <a:rPr lang="cs-CZ" dirty="0"/>
              <a:t>i;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481E5B-7B3B-0EC4-2302-F598EAE5DEA7}"/>
              </a:ext>
            </a:extLst>
          </p:cNvPr>
          <p:cNvSpPr txBox="1"/>
          <p:nvPr/>
        </p:nvSpPr>
        <p:spPr>
          <a:xfrm>
            <a:off x="2796811" y="4918522"/>
            <a:ext cx="2145779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vector&lt;int&gt; pole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b="1" dirty="0"/>
              <a:t>&amp;&amp; x</a:t>
            </a:r>
            <a:r>
              <a:rPr lang="cs-CZ" b="1" dirty="0"/>
              <a:t> </a:t>
            </a:r>
            <a:r>
              <a:rPr lang="en-US" dirty="0"/>
              <a:t>: </a:t>
            </a:r>
            <a:r>
              <a:rPr lang="cs-CZ" dirty="0"/>
              <a:t>pole)</a:t>
            </a:r>
          </a:p>
          <a:p>
            <a:r>
              <a:rPr lang="cs-CZ" dirty="0"/>
              <a:t>  cout &lt;&lt; </a:t>
            </a:r>
            <a:r>
              <a:rPr lang="en-US" b="1" dirty="0"/>
              <a:t>x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11" name="Rounded Rectangular Callout 21">
            <a:extLst>
              <a:ext uri="{FF2B5EF4-FFF2-40B4-BE49-F238E27FC236}">
                <a16:creationId xmlns:a16="http://schemas.microsoft.com/office/drawing/2014/main" id="{9DAA3C4A-F51F-8BBC-0D0B-BBD3188B8035}"/>
              </a:ext>
            </a:extLst>
          </p:cNvPr>
          <p:cNvSpPr/>
          <p:nvPr/>
        </p:nvSpPr>
        <p:spPr>
          <a:xfrm>
            <a:off x="3232390" y="1007853"/>
            <a:ext cx="1471656" cy="457200"/>
          </a:xfrm>
          <a:prstGeom prst="wedgeRoundRectCallout">
            <a:avLst>
              <a:gd name="adj1" fmla="val -44249"/>
              <a:gd name="adj2" fmla="val 111996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Explicit usage of iterators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C613DD9D-385E-0BCE-CD7C-2BB169B8D4BB}"/>
              </a:ext>
            </a:extLst>
          </p:cNvPr>
          <p:cNvSpPr/>
          <p:nvPr/>
        </p:nvSpPr>
        <p:spPr>
          <a:xfrm>
            <a:off x="405598" y="5091442"/>
            <a:ext cx="2145779" cy="615490"/>
          </a:xfrm>
          <a:prstGeom prst="wedgeRoundRectCallout">
            <a:avLst>
              <a:gd name="adj1" fmla="val 61145"/>
              <a:gd name="adj2" fmla="val -19820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for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only for the whole container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ADF901-288A-7C74-F1AA-86F987D58C7E}"/>
              </a:ext>
            </a:extLst>
          </p:cNvPr>
          <p:cNvSpPr txBox="1"/>
          <p:nvPr/>
        </p:nvSpPr>
        <p:spPr>
          <a:xfrm>
            <a:off x="329883" y="2601292"/>
            <a:ext cx="4882061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vector&lt;int&gt; pole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dirty="0"/>
              <a:t> </a:t>
            </a:r>
            <a:r>
              <a:rPr lang="cs-CZ" dirty="0"/>
              <a:t>i = pole.</a:t>
            </a:r>
            <a:r>
              <a:rPr lang="cs-CZ" b="1" dirty="0"/>
              <a:t>cbegin</a:t>
            </a:r>
            <a:r>
              <a:rPr lang="cs-CZ" dirty="0"/>
              <a:t>(); i != pole.cend(); ++i)</a:t>
            </a:r>
          </a:p>
          <a:p>
            <a:r>
              <a:rPr lang="cs-CZ" dirty="0"/>
              <a:t>  cout &lt;&lt; </a:t>
            </a:r>
            <a:r>
              <a:rPr lang="en-US" dirty="0"/>
              <a:t>*</a:t>
            </a:r>
            <a:r>
              <a:rPr lang="cs-CZ" dirty="0"/>
              <a:t>i;</a:t>
            </a:r>
            <a:endParaRPr lang="en-US" dirty="0"/>
          </a:p>
        </p:txBody>
      </p:sp>
      <p:sp>
        <p:nvSpPr>
          <p:cNvPr id="29" name="Rounded Rectangular Callout 19">
            <a:extLst>
              <a:ext uri="{FF2B5EF4-FFF2-40B4-BE49-F238E27FC236}">
                <a16:creationId xmlns:a16="http://schemas.microsoft.com/office/drawing/2014/main" id="{B2DFC47A-0173-3C5C-8D22-5A109AAC8E7A}"/>
              </a:ext>
            </a:extLst>
          </p:cNvPr>
          <p:cNvSpPr/>
          <p:nvPr/>
        </p:nvSpPr>
        <p:spPr>
          <a:xfrm>
            <a:off x="329883" y="3628588"/>
            <a:ext cx="2413317" cy="692497"/>
          </a:xfrm>
          <a:prstGeom prst="wedgeRoundRectCallout">
            <a:avLst>
              <a:gd name="adj1" fmla="val -16098"/>
              <a:gd name="adj2" fmla="val -105984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b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type deduction, saves your keyboard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4CBB06-7C89-5C3F-9707-606724984267}"/>
              </a:ext>
            </a:extLst>
          </p:cNvPr>
          <p:cNvSpPr txBox="1"/>
          <p:nvPr/>
        </p:nvSpPr>
        <p:spPr>
          <a:xfrm>
            <a:off x="6165021" y="1363531"/>
            <a:ext cx="3112498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/>
              <a:t>map</a:t>
            </a:r>
            <a:r>
              <a:rPr lang="cs-CZ" dirty="0"/>
              <a:t>&lt;</a:t>
            </a:r>
            <a:r>
              <a:rPr lang="en-US" dirty="0"/>
              <a:t>string,</a:t>
            </a:r>
            <a:r>
              <a:rPr lang="cs-CZ" dirty="0"/>
              <a:t>int&gt; </a:t>
            </a:r>
            <a:r>
              <a:rPr lang="en-US" dirty="0" err="1"/>
              <a:t>mapa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b="1" dirty="0"/>
              <a:t>&amp;&amp; </a:t>
            </a:r>
            <a:r>
              <a:rPr lang="en-US" dirty="0"/>
              <a:t>x</a:t>
            </a:r>
            <a:r>
              <a:rPr lang="cs-CZ" dirty="0"/>
              <a:t> </a:t>
            </a:r>
            <a:r>
              <a:rPr lang="en-US" dirty="0"/>
              <a:t>: </a:t>
            </a:r>
            <a:r>
              <a:rPr lang="en-US" dirty="0" err="1"/>
              <a:t>mapa</a:t>
            </a:r>
            <a:r>
              <a:rPr lang="cs-CZ" dirty="0"/>
              <a:t>)</a:t>
            </a:r>
          </a:p>
          <a:p>
            <a:r>
              <a:rPr lang="cs-CZ" dirty="0"/>
              <a:t>  cout &lt;&lt; </a:t>
            </a:r>
            <a:r>
              <a:rPr lang="en-US" dirty="0" err="1"/>
              <a:t>x.</a:t>
            </a:r>
            <a:r>
              <a:rPr lang="en-US" b="1" dirty="0" err="1"/>
              <a:t>first</a:t>
            </a:r>
            <a:r>
              <a:rPr lang="en-US" dirty="0"/>
              <a:t> &lt;&lt; </a:t>
            </a:r>
            <a:r>
              <a:rPr lang="en-US" dirty="0" err="1"/>
              <a:t>x.</a:t>
            </a:r>
            <a:r>
              <a:rPr lang="en-US" b="1" dirty="0" err="1"/>
              <a:t>second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35CA18-784D-94E1-6E39-9C8480BB768E}"/>
              </a:ext>
            </a:extLst>
          </p:cNvPr>
          <p:cNvSpPr txBox="1"/>
          <p:nvPr/>
        </p:nvSpPr>
        <p:spPr>
          <a:xfrm>
            <a:off x="8277025" y="2400034"/>
            <a:ext cx="3273648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map</a:t>
            </a:r>
            <a:r>
              <a:rPr lang="cs-CZ" dirty="0"/>
              <a:t>&lt;</a:t>
            </a:r>
            <a:r>
              <a:rPr lang="en-US" dirty="0"/>
              <a:t>string,</a:t>
            </a:r>
            <a:r>
              <a:rPr lang="cs-CZ" dirty="0"/>
              <a:t>int&gt; </a:t>
            </a:r>
            <a:r>
              <a:rPr lang="en-US" dirty="0" err="1"/>
              <a:t>mapa</a:t>
            </a:r>
            <a:r>
              <a:rPr lang="en-US" dirty="0"/>
              <a:t>;</a:t>
            </a:r>
          </a:p>
          <a:p>
            <a:r>
              <a:rPr lang="cs-CZ" dirty="0"/>
              <a:t>for( </a:t>
            </a:r>
            <a:r>
              <a:rPr lang="cs-CZ" b="1" dirty="0"/>
              <a:t>auto</a:t>
            </a:r>
            <a:r>
              <a:rPr lang="en-US" b="1" dirty="0"/>
              <a:t>&amp;&amp; [key, value]</a:t>
            </a:r>
            <a:r>
              <a:rPr lang="cs-CZ" dirty="0"/>
              <a:t> </a:t>
            </a:r>
            <a:r>
              <a:rPr lang="en-US" dirty="0"/>
              <a:t>: </a:t>
            </a:r>
            <a:r>
              <a:rPr lang="en-US" dirty="0" err="1"/>
              <a:t>mapa</a:t>
            </a:r>
            <a:r>
              <a:rPr lang="cs-CZ" dirty="0"/>
              <a:t>)</a:t>
            </a:r>
          </a:p>
          <a:p>
            <a:r>
              <a:rPr lang="cs-CZ" dirty="0"/>
              <a:t>  cout &lt;&lt; </a:t>
            </a:r>
            <a:r>
              <a:rPr lang="en-US" b="1" dirty="0"/>
              <a:t>key</a:t>
            </a:r>
            <a:r>
              <a:rPr lang="en-US" dirty="0"/>
              <a:t> &lt;&lt; </a:t>
            </a:r>
            <a:r>
              <a:rPr lang="en-US" b="1" dirty="0"/>
              <a:t>value</a:t>
            </a:r>
            <a:r>
              <a:rPr lang="cs-CZ" dirty="0"/>
              <a:t>;</a:t>
            </a:r>
            <a:endParaRPr lang="en-US" dirty="0"/>
          </a:p>
        </p:txBody>
      </p:sp>
      <p:sp>
        <p:nvSpPr>
          <p:cNvPr id="33" name="Rounded Rectangular Callout 11">
            <a:extLst>
              <a:ext uri="{FF2B5EF4-FFF2-40B4-BE49-F238E27FC236}">
                <a16:creationId xmlns:a16="http://schemas.microsoft.com/office/drawing/2014/main" id="{523D7BC0-CBD0-3812-D2D0-F92D5A0A1565}"/>
              </a:ext>
            </a:extLst>
          </p:cNvPr>
          <p:cNvSpPr/>
          <p:nvPr/>
        </p:nvSpPr>
        <p:spPr>
          <a:xfrm>
            <a:off x="6165021" y="2325687"/>
            <a:ext cx="1583367" cy="394865"/>
          </a:xfrm>
          <a:prstGeom prst="wedgeRoundRectCallout">
            <a:avLst>
              <a:gd name="adj1" fmla="val 77532"/>
              <a:gd name="adj2" fmla="val 51005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</a:t>
            </a:r>
            <a:r>
              <a:rPr lang="cs-CZ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bindings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ular Callout 12">
            <a:extLst>
              <a:ext uri="{FF2B5EF4-FFF2-40B4-BE49-F238E27FC236}">
                <a16:creationId xmlns:a16="http://schemas.microsoft.com/office/drawing/2014/main" id="{F5C3D9E9-0D8B-6123-C96B-5D957F19FD8E}"/>
              </a:ext>
            </a:extLst>
          </p:cNvPr>
          <p:cNvSpPr/>
          <p:nvPr/>
        </p:nvSpPr>
        <p:spPr>
          <a:xfrm>
            <a:off x="9612657" y="1454495"/>
            <a:ext cx="2245115" cy="556736"/>
          </a:xfrm>
          <a:prstGeom prst="wedgeRoundRectCallout">
            <a:avLst>
              <a:gd name="adj1" fmla="val -74593"/>
              <a:gd name="adj2" fmla="val 33343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std::map stores std::pairs!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ACBDC5-1487-918F-CFC7-64C3EA66B76B}"/>
              </a:ext>
            </a:extLst>
          </p:cNvPr>
          <p:cNvSpPr txBox="1"/>
          <p:nvPr/>
        </p:nvSpPr>
        <p:spPr>
          <a:xfrm>
            <a:off x="7509456" y="5218284"/>
            <a:ext cx="1921503" cy="29238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for( </a:t>
            </a:r>
            <a:r>
              <a:rPr lang="cs-CZ" dirty="0">
                <a:solidFill>
                  <a:srgbClr val="FF0000"/>
                </a:solidFill>
              </a:rPr>
              <a:t>auto</a:t>
            </a:r>
            <a:r>
              <a:rPr lang="en-US" dirty="0"/>
              <a:t> x</a:t>
            </a:r>
            <a:r>
              <a:rPr lang="cs-CZ" dirty="0"/>
              <a:t> </a:t>
            </a:r>
            <a:r>
              <a:rPr lang="en-US" dirty="0"/>
              <a:t>: </a:t>
            </a:r>
            <a:r>
              <a:rPr lang="cs-CZ" dirty="0"/>
              <a:t>pole)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DA8786-E6D9-A8A6-9D3F-814CC35DEE41}"/>
              </a:ext>
            </a:extLst>
          </p:cNvPr>
          <p:cNvGrpSpPr/>
          <p:nvPr/>
        </p:nvGrpSpPr>
        <p:grpSpPr>
          <a:xfrm>
            <a:off x="8360761" y="4937946"/>
            <a:ext cx="952500" cy="906878"/>
            <a:chOff x="6781800" y="307091"/>
            <a:chExt cx="952500" cy="30858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93E288C-9BAF-B345-0BFC-6C4D54D31989}"/>
                </a:ext>
              </a:extLst>
            </p:cNvPr>
            <p:cNvCxnSpPr/>
            <p:nvPr/>
          </p:nvCxnSpPr>
          <p:spPr>
            <a:xfrm flipH="1">
              <a:off x="6781800" y="307091"/>
              <a:ext cx="952500" cy="308588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81B3EBF-6A84-184B-AB04-C8BDEA66E786}"/>
                </a:ext>
              </a:extLst>
            </p:cNvPr>
            <p:cNvCxnSpPr/>
            <p:nvPr/>
          </p:nvCxnSpPr>
          <p:spPr>
            <a:xfrm flipH="1" flipV="1">
              <a:off x="6781800" y="307091"/>
              <a:ext cx="952500" cy="308589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ular Callout 20">
            <a:extLst>
              <a:ext uri="{FF2B5EF4-FFF2-40B4-BE49-F238E27FC236}">
                <a16:creationId xmlns:a16="http://schemas.microsoft.com/office/drawing/2014/main" id="{EC60B544-4D9C-6B71-C139-4D32EC1A530C}"/>
              </a:ext>
            </a:extLst>
          </p:cNvPr>
          <p:cNvSpPr/>
          <p:nvPr/>
        </p:nvSpPr>
        <p:spPr>
          <a:xfrm>
            <a:off x="8360761" y="4370769"/>
            <a:ext cx="2014880" cy="457200"/>
          </a:xfrm>
          <a:prstGeom prst="wedgeRoundRectCallout">
            <a:avLst>
              <a:gd name="adj1" fmla="val -56075"/>
              <a:gd name="adj2" fmla="val 140065"/>
              <a:gd name="adj3" fmla="val 16667"/>
            </a:avLst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Beware of copy !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14" descr="Slippery with solid fill">
            <a:extLst>
              <a:ext uri="{FF2B5EF4-FFF2-40B4-BE49-F238E27FC236}">
                <a16:creationId xmlns:a16="http://schemas.microsoft.com/office/drawing/2014/main" id="{0EF8E2FC-A5C3-27BF-CE16-C1B82B2D5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128" y="4480746"/>
            <a:ext cx="914400" cy="914400"/>
          </a:xfrm>
          <a:prstGeom prst="rect">
            <a:avLst/>
          </a:prstGeom>
        </p:spPr>
      </p:pic>
      <p:pic>
        <p:nvPicPr>
          <p:cNvPr id="16" name="Graphic 15" descr="Play with solid fill">
            <a:extLst>
              <a:ext uri="{FF2B5EF4-FFF2-40B4-BE49-F238E27FC236}">
                <a16:creationId xmlns:a16="http://schemas.microsoft.com/office/drawing/2014/main" id="{CAB54E46-9CA4-11D5-9059-2EAAD3E646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7" name="Graphic 16" descr="Play with solid fill">
            <a:extLst>
              <a:ext uri="{FF2B5EF4-FFF2-40B4-BE49-F238E27FC236}">
                <a16:creationId xmlns:a16="http://schemas.microsoft.com/office/drawing/2014/main" id="{FBC74D89-1333-0EFC-119C-2BA9F5AEDD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9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6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Unified</a:t>
            </a:r>
            <a:r>
              <a:rPr lang="cs-CZ" dirty="0"/>
              <a:t> STD </a:t>
            </a:r>
            <a:r>
              <a:rPr lang="cs-CZ" dirty="0" err="1"/>
              <a:t>container</a:t>
            </a:r>
            <a:r>
              <a:rPr lang="cs-CZ" dirty="0"/>
              <a:t> interface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F62EA9E-4D17-8425-634E-A0CAAB59926A}"/>
              </a:ext>
            </a:extLst>
          </p:cNvPr>
          <p:cNvSpPr txBox="1">
            <a:spLocks noChangeArrowheads="1"/>
          </p:cNvSpPr>
          <p:nvPr/>
        </p:nvSpPr>
        <p:spPr>
          <a:xfrm>
            <a:off x="78256" y="688994"/>
            <a:ext cx="11174462" cy="615780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Unified interface on all containers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 all containers have all of these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inserting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push_back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push_front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insert the element at the and/front - copy/move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emplace_back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(par), emplace	in-place construction of element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inside of the container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), (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insert V,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insert V in before *it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 it,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b,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e)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insert of the interval from the other container [b, e)</a:t>
            </a: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 pair{K,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}) 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insert to map, key-value pair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element access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(), back()		element from the front/back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[], at()		access the element - by index (seq) / key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assoc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bounds check / with check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except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find(T)			find element by value/key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lower_bound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upper_bound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find the first element of at least the value / find the last value of at most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size(), empty()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number of elements /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emptiness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_front(), 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_back()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remove from front/back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nevrací hodnotu, jen odebírá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erase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(it), erase(it b, it e)	deletes the element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 whole interval [b, e)</a:t>
            </a:r>
          </a:p>
          <a:p>
            <a:pPr lvl="1"/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clears the whole container</a:t>
            </a:r>
          </a:p>
          <a:p>
            <a:pPr lvl="1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... and many </a:t>
            </a:r>
            <a:r>
              <a:rPr lang="cs-CZ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⇝ cppreference.com</a:t>
            </a:r>
          </a:p>
        </p:txBody>
      </p:sp>
    </p:spTree>
    <p:extLst>
      <p:ext uri="{BB962C8B-B14F-4D97-AF65-F5344CB8AC3E}">
        <p14:creationId xmlns:p14="http://schemas.microsoft.com/office/powerpoint/2010/main" val="275768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Complexit</a:t>
            </a:r>
            <a:r>
              <a:rPr lang="en-US" dirty="0" err="1"/>
              <a:t>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operations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graphicFrame>
        <p:nvGraphicFramePr>
          <p:cNvPr id="6" name="Group 134">
            <a:extLst>
              <a:ext uri="{FF2B5EF4-FFF2-40B4-BE49-F238E27FC236}">
                <a16:creationId xmlns:a16="http://schemas.microsoft.com/office/drawing/2014/main" id="{B5A2015D-C182-3603-4B44-4F790D14C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33516"/>
              </p:ext>
            </p:extLst>
          </p:nvPr>
        </p:nvGraphicFramePr>
        <p:xfrm>
          <a:off x="216110" y="884162"/>
          <a:ext cx="10131540" cy="4371529"/>
        </p:xfrm>
        <a:graphic>
          <a:graphicData uri="http://schemas.openxmlformats.org/drawingml/2006/table">
            <a:tbl>
              <a:tblPr/>
              <a:tblGrid>
                <a:gridCol w="1267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3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9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2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push/pop at the front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insert/erase at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position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push/pop at the end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access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element / element with key k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methods</a:t>
                      </a:r>
                      <a:endParaRPr kumimoji="0" lang="cs-CZ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()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operator[]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748768"/>
                  </a:ext>
                </a:extLst>
              </a:tr>
              <a:tr h="333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O(n)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Amortised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O(1) 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(*)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56913"/>
                  </a:ext>
                </a:extLst>
              </a:tr>
              <a:tr h="294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O(n)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251775"/>
                  </a:ext>
                </a:extLst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forward_list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 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(!)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O(1)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259567"/>
                  </a:ext>
                </a:extLst>
              </a:tr>
              <a:tr h="677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sorted associative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(by key k)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O(log n)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(by key 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O(log n)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associative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Average O(1)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Average O(1)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ounded Rectangular Callout 3">
            <a:extLst>
              <a:ext uri="{FF2B5EF4-FFF2-40B4-BE49-F238E27FC236}">
                <a16:creationId xmlns:a16="http://schemas.microsoft.com/office/drawing/2014/main" id="{13D53D8A-969F-0C0F-9B95-697B7996C168}"/>
              </a:ext>
            </a:extLst>
          </p:cNvPr>
          <p:cNvSpPr/>
          <p:nvPr/>
        </p:nvSpPr>
        <p:spPr>
          <a:xfrm>
            <a:off x="7366368" y="5545796"/>
            <a:ext cx="2534513" cy="656253"/>
          </a:xfrm>
          <a:prstGeom prst="wedgeRoundRectCallout">
            <a:avLst>
              <a:gd name="adj1" fmla="val -45632"/>
              <a:gd name="adj2" fmla="val -491391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capacity is to be exceeded, all elements are relocated! O(n)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9EF22DE-E75F-72C1-1B09-B43CC36C9D20}"/>
              </a:ext>
            </a:extLst>
          </p:cNvPr>
          <p:cNvSpPr/>
          <p:nvPr/>
        </p:nvSpPr>
        <p:spPr>
          <a:xfrm>
            <a:off x="9753378" y="5976721"/>
            <a:ext cx="2378208" cy="85639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1600" dirty="0">
                <a:latin typeface="Arial" pitchFamily="34"/>
                <a:cs typeface="Arial" pitchFamily="34"/>
              </a:rPr>
              <a:t>Worst-case scenario if not state otherwise!</a:t>
            </a:r>
            <a:endParaRPr lang="en-US" sz="1400" dirty="0">
              <a:latin typeface="Arial" pitchFamily="34"/>
              <a:cs typeface="Arial" pitchFamily="34"/>
            </a:endParaRPr>
          </a:p>
        </p:txBody>
      </p:sp>
      <p:sp>
        <p:nvSpPr>
          <p:cNvPr id="10" name="Rounded Rectangular Callout 3">
            <a:extLst>
              <a:ext uri="{FF2B5EF4-FFF2-40B4-BE49-F238E27FC236}">
                <a16:creationId xmlns:a16="http://schemas.microsoft.com/office/drawing/2014/main" id="{3797CB65-FC49-7E9C-AF3D-2F771776F255}"/>
              </a:ext>
            </a:extLst>
          </p:cNvPr>
          <p:cNvSpPr/>
          <p:nvPr/>
        </p:nvSpPr>
        <p:spPr>
          <a:xfrm>
            <a:off x="10468948" y="2968093"/>
            <a:ext cx="1723048" cy="656253"/>
          </a:xfrm>
          <a:prstGeom prst="wedgeRoundRectCallout">
            <a:avLst>
              <a:gd name="adj1" fmla="val -73091"/>
              <a:gd name="adj2" fmla="val -60585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relocate elements once placed in.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ular Callout 3">
            <a:extLst>
              <a:ext uri="{FF2B5EF4-FFF2-40B4-BE49-F238E27FC236}">
                <a16:creationId xmlns:a16="http://schemas.microsoft.com/office/drawing/2014/main" id="{7523AA3D-EF8E-DEAE-39F9-3AD99F5FFA3B}"/>
              </a:ext>
            </a:extLst>
          </p:cNvPr>
          <p:cNvSpPr/>
          <p:nvPr/>
        </p:nvSpPr>
        <p:spPr>
          <a:xfrm>
            <a:off x="5712041" y="4518889"/>
            <a:ext cx="1944376" cy="549083"/>
          </a:xfrm>
          <a:prstGeom prst="wedgeRoundRectCallout">
            <a:avLst>
              <a:gd name="adj1" fmla="val -79090"/>
              <a:gd name="adj2" fmla="val -262156"/>
              <a:gd name="adj3" fmla="val 16667"/>
            </a:avLst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insert_after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erase_after</a:t>
            </a: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 descr="Play with solid fill">
            <a:extLst>
              <a:ext uri="{FF2B5EF4-FFF2-40B4-BE49-F238E27FC236}">
                <a16:creationId xmlns:a16="http://schemas.microsoft.com/office/drawing/2014/main" id="{F29C3C1E-635D-2BF1-A316-9B024017B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504FC044-10A8-250B-8725-4A9ACC237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9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Inserting elements – save some time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917AEC-4086-5AE3-75B1-1F7DFCBD7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61312"/>
              </p:ext>
            </p:extLst>
          </p:nvPr>
        </p:nvGraphicFramePr>
        <p:xfrm>
          <a:off x="642149" y="3018152"/>
          <a:ext cx="8996374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is called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copy_ctor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dctor</a:t>
                      </a:r>
                      <a:endParaRPr lang="en-US" sz="14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move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 m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))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MyClass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{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})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move( m))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MyClass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{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})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,</a:t>
                      </a:r>
                      <a:r>
                        <a:rPr lang="en-US" sz="1400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accent2"/>
                          </a:solidFill>
                          <a:latin typeface="Consolas" panose="020B0609020204030204" pitchFamily="49" charset="0"/>
                        </a:rPr>
                        <a:t>move_ctor</a:t>
                      </a:r>
                      <a:r>
                        <a:rPr lang="en-US" sz="1400" baseline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400" baseline="0" dirty="0" err="1">
                          <a:latin typeface="Consolas" panose="020B0609020204030204" pitchFamily="49" charset="0"/>
                        </a:rPr>
                        <a:t>dtor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US" sz="40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8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40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2BEEA28-3444-2CC7-2656-2B7FB3B66E01}"/>
              </a:ext>
            </a:extLst>
          </p:cNvPr>
          <p:cNvSpPr txBox="1">
            <a:spLocks/>
          </p:cNvSpPr>
          <p:nvPr/>
        </p:nvSpPr>
        <p:spPr>
          <a:xfrm>
            <a:off x="6598919" y="5648177"/>
            <a:ext cx="1742647" cy="649985"/>
          </a:xfrm>
          <a:prstGeom prst="wedgeRoundRectCallout">
            <a:avLst>
              <a:gd name="adj1" fmla="val -10662"/>
              <a:gd name="adj2" fmla="val -47287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buSzPct val="100000"/>
              <a:buFont typeface="Arial" pitchFamily="34"/>
              <a:defRPr sz="1600">
                <a:latin typeface="Arial" pitchFamily="34"/>
                <a:cs typeface="Arial" pitchFamily="34"/>
              </a:defRPr>
            </a:lvl1pPr>
          </a:lstStyle>
          <a:p>
            <a:r>
              <a:rPr lang="en-US" dirty="0"/>
              <a:t>If possible, use the last </a:t>
            </a:r>
            <a:r>
              <a:rPr lang="en-US"/>
              <a:t>option!</a:t>
            </a:r>
            <a:endParaRPr lang="cs-CZ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421A34-0A76-6E28-40BE-6BB1AC51B9D4}"/>
              </a:ext>
            </a:extLst>
          </p:cNvPr>
          <p:cNvSpPr txBox="1"/>
          <p:nvPr/>
        </p:nvSpPr>
        <p:spPr>
          <a:xfrm>
            <a:off x="389877" y="891817"/>
            <a:ext cx="5495730" cy="181588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cs-CZ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 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cs-CZ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~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0" name="Rectangular Callout 8">
            <a:extLst>
              <a:ext uri="{FF2B5EF4-FFF2-40B4-BE49-F238E27FC236}">
                <a16:creationId xmlns:a16="http://schemas.microsoft.com/office/drawing/2014/main" id="{CC73D42A-5E41-F51D-C412-44865143F36E}"/>
              </a:ext>
            </a:extLst>
          </p:cNvPr>
          <p:cNvSpPr/>
          <p:nvPr/>
        </p:nvSpPr>
        <p:spPr>
          <a:xfrm>
            <a:off x="5428218" y="958844"/>
            <a:ext cx="1608707" cy="525047"/>
          </a:xfrm>
          <a:prstGeom prst="wedgeRectCallout">
            <a:avLst>
              <a:gd name="adj1" fmla="val -65818"/>
              <a:gd name="adj2" fmla="val 3237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set of special members</a:t>
            </a:r>
          </a:p>
        </p:txBody>
      </p:sp>
    </p:spTree>
    <p:extLst>
      <p:ext uri="{BB962C8B-B14F-4D97-AF65-F5344CB8AC3E}">
        <p14:creationId xmlns:p14="http://schemas.microsoft.com/office/powerpoint/2010/main" val="3199798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Beware! capacity vs size | reserve vs resize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9BCBA9A7-AC61-3424-611D-4B7696F4059D}"/>
              </a:ext>
            </a:extLst>
          </p:cNvPr>
          <p:cNvSpPr txBox="1">
            <a:spLocks/>
          </p:cNvSpPr>
          <p:nvPr/>
        </p:nvSpPr>
        <p:spPr>
          <a:xfrm>
            <a:off x="271210" y="797681"/>
            <a:ext cx="11802602" cy="56450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size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preallocated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elements -&gt; .capacity()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is filled, we need to reallocate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number of elements in the container -&gt; .size()</a:t>
            </a:r>
          </a:p>
          <a:p>
            <a:pPr lvl="2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ular Callout 4">
            <a:extLst>
              <a:ext uri="{FF2B5EF4-FFF2-40B4-BE49-F238E27FC236}">
                <a16:creationId xmlns:a16="http://schemas.microsoft.com/office/drawing/2014/main" id="{5D06296E-FE9A-8D6D-9C90-CDC20E508DB7}"/>
              </a:ext>
            </a:extLst>
          </p:cNvPr>
          <p:cNvSpPr/>
          <p:nvPr/>
        </p:nvSpPr>
        <p:spPr>
          <a:xfrm>
            <a:off x="297478" y="4531480"/>
            <a:ext cx="5291559" cy="1150863"/>
          </a:xfrm>
          <a:prstGeom prst="wedgeRoundRectCallout">
            <a:avLst>
              <a:gd name="adj1" fmla="val 23149"/>
              <a:gd name="adj2" fmla="val -48936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allocated space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cs-CZ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↭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reserve()</a:t>
            </a:r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elements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size() ↭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resize()</a:t>
            </a:r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14" descr="Slippery with solid fill">
            <a:extLst>
              <a:ext uri="{FF2B5EF4-FFF2-40B4-BE49-F238E27FC236}">
                <a16:creationId xmlns:a16="http://schemas.microsoft.com/office/drawing/2014/main" id="{1AED60F7-9796-E988-017D-89FCBAF9F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63128" y="703054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C2BC2FD-0745-4CA7-6BF3-191AC77CC347}"/>
              </a:ext>
            </a:extLst>
          </p:cNvPr>
          <p:cNvSpPr txBox="1"/>
          <p:nvPr/>
        </p:nvSpPr>
        <p:spPr>
          <a:xfrm>
            <a:off x="6398792" y="2184628"/>
            <a:ext cx="5495730" cy="397031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Default-constructed, does not (yet) allocate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xs1;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capacity 0, size 0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Increasing just capacity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reserve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capacity 4, size 0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UB! Out of bounds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Increasing capacity &amp; default-inserting elements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resize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capacity &gt;= 5, size 5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OK, but garbage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Slicing to first `n`  elements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resize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capacity &gt;= 5, size 2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UB! Out of bounds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Initialize with the given size and value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xs2</a:t>
            </a:r>
            <a:r>
              <a:rPr lang="en-US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(3, </a:t>
            </a:r>
            <a:r>
              <a:rPr lang="en-US" sz="1400" b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400" b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capacity 3, size 3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OK, 42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650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Containers: s</a:t>
            </a:r>
            <a:r>
              <a:rPr lang="cs-CZ" dirty="0" err="1"/>
              <a:t>orting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D1155E4-F5AE-1336-8965-9D866019C7E3}"/>
              </a:ext>
            </a:extLst>
          </p:cNvPr>
          <p:cNvSpPr txBox="1">
            <a:spLocks noChangeArrowheads="1"/>
          </p:cNvSpPr>
          <p:nvPr/>
        </p:nvSpPr>
        <p:spPr>
          <a:xfrm>
            <a:off x="84406" y="3695114"/>
            <a:ext cx="8830994" cy="301048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Two problems</a:t>
            </a:r>
            <a:endParaRPr lang="cs-CZ" sz="2000" dirty="0"/>
          </a:p>
          <a:p>
            <a:pPr lvl="1"/>
            <a:r>
              <a:rPr lang="en-US" sz="1600" dirty="0"/>
              <a:t>want to sort based on other properties</a:t>
            </a:r>
            <a:endParaRPr lang="cs-CZ" sz="1600" dirty="0"/>
          </a:p>
          <a:p>
            <a:pPr lvl="2"/>
            <a:r>
              <a:rPr lang="en-US" sz="1400" dirty="0"/>
              <a:t>e.g. sort strings by their length</a:t>
            </a:r>
            <a:endParaRPr lang="cs-CZ" sz="1400" dirty="0"/>
          </a:p>
          <a:p>
            <a:pPr lvl="1"/>
            <a:r>
              <a:rPr lang="en-US" sz="1600" dirty="0"/>
              <a:t>aggregate types do not have &lt; defined</a:t>
            </a:r>
            <a:endParaRPr lang="cs-CZ" sz="1600" dirty="0"/>
          </a:p>
          <a:p>
            <a:pPr lvl="2"/>
            <a:r>
              <a:rPr lang="en-US" sz="1400" dirty="0"/>
              <a:t>structs, classes,  …</a:t>
            </a:r>
            <a:endParaRPr lang="cs-CZ" sz="1400" dirty="0"/>
          </a:p>
          <a:p>
            <a:pPr lvl="2"/>
            <a:endParaRPr lang="en-US" sz="1400" dirty="0"/>
          </a:p>
          <a:p>
            <a:r>
              <a:rPr lang="en-US" sz="2000" dirty="0"/>
              <a:t>Solution -&gt; provide custom comparator</a:t>
            </a:r>
            <a:endParaRPr lang="cs-CZ" sz="2000" dirty="0"/>
          </a:p>
          <a:p>
            <a:pPr lvl="1"/>
            <a:r>
              <a:rPr lang="cs-CZ" sz="1600" dirty="0"/>
              <a:t>operator</a:t>
            </a:r>
            <a:r>
              <a:rPr lang="en-US" sz="1600" dirty="0"/>
              <a:t>&lt;</a:t>
            </a:r>
          </a:p>
          <a:p>
            <a:pPr lvl="1"/>
            <a:r>
              <a:rPr lang="en-US" sz="1600" dirty="0"/>
              <a:t>external comparator- function </a:t>
            </a:r>
            <a:r>
              <a:rPr lang="cs-CZ" sz="1600" dirty="0"/>
              <a:t>/ </a:t>
            </a:r>
            <a:r>
              <a:rPr lang="en-US" sz="1600" dirty="0"/>
              <a:t>functor </a:t>
            </a:r>
            <a:r>
              <a:rPr lang="cs-CZ" sz="1600" dirty="0"/>
              <a:t>/ lambda</a:t>
            </a:r>
          </a:p>
        </p:txBody>
      </p:sp>
      <p:pic>
        <p:nvPicPr>
          <p:cNvPr id="12" name="Graphic 11" descr="Play with solid fill">
            <a:extLst>
              <a:ext uri="{FF2B5EF4-FFF2-40B4-BE49-F238E27FC236}">
                <a16:creationId xmlns:a16="http://schemas.microsoft.com/office/drawing/2014/main" id="{405C14E8-C16A-9BA8-C65C-F0D397B7F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BD2BEA6F-D349-A198-45AD-52E6C2DC87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DE138B8-0556-AA3A-64C8-8DCAF79B415F}"/>
              </a:ext>
            </a:extLst>
          </p:cNvPr>
          <p:cNvSpPr txBox="1"/>
          <p:nvPr/>
        </p:nvSpPr>
        <p:spPr>
          <a:xfrm>
            <a:off x="259249" y="802014"/>
            <a:ext cx="3500988" cy="267765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&lt;vector&gt;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&lt;algorithm&gt;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string s;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v;</a:t>
            </a: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(;;)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fail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04C87-32ED-7F64-9EE3-2DAEB849EC39}"/>
              </a:ext>
            </a:extLst>
          </p:cNvPr>
          <p:cNvSpPr txBox="1"/>
          <p:nvPr/>
        </p:nvSpPr>
        <p:spPr>
          <a:xfrm>
            <a:off x="5870057" y="1095528"/>
            <a:ext cx="5495730" cy="181588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string s;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v;</a:t>
            </a: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(;;) {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fail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(s);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53E045-332A-4206-67A2-96DAD368C2B2}"/>
              </a:ext>
            </a:extLst>
          </p:cNvPr>
          <p:cNvSpPr txBox="1">
            <a:spLocks/>
          </p:cNvSpPr>
          <p:nvPr/>
        </p:nvSpPr>
        <p:spPr>
          <a:xfrm>
            <a:off x="4650342" y="3290717"/>
            <a:ext cx="1877389" cy="593350"/>
          </a:xfrm>
          <a:prstGeom prst="wedgeRoundRectCallout">
            <a:avLst>
              <a:gd name="adj1" fmla="val 42245"/>
              <a:gd name="adj2" fmla="val -151060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How to sort by length and not lexicographically?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35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Containers: sorting by internal operator&lt;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F23D69-A4E9-B93C-A00A-F42A0A3F338B}"/>
              </a:ext>
            </a:extLst>
          </p:cNvPr>
          <p:cNvSpPr txBox="1"/>
          <p:nvPr/>
        </p:nvSpPr>
        <p:spPr>
          <a:xfrm>
            <a:off x="7223551" y="4493382"/>
            <a:ext cx="4767189" cy="14927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 err="1"/>
              <a:t>bool</a:t>
            </a:r>
            <a:r>
              <a:rPr lang="cs-CZ" dirty="0"/>
              <a:t> </a:t>
            </a:r>
            <a:r>
              <a:rPr lang="cs-CZ" dirty="0" err="1"/>
              <a:t>mysort</a:t>
            </a:r>
            <a:r>
              <a:rPr lang="en-US" dirty="0"/>
              <a:t>(</a:t>
            </a:r>
            <a:r>
              <a:rPr lang="cs-CZ" dirty="0"/>
              <a:t> const </a:t>
            </a:r>
            <a:r>
              <a:rPr lang="en-US" dirty="0"/>
              <a:t>string&amp; s1, </a:t>
            </a:r>
            <a:r>
              <a:rPr lang="en-US" dirty="0" err="1"/>
              <a:t>const</a:t>
            </a:r>
            <a:r>
              <a:rPr lang="en-US" dirty="0"/>
              <a:t> string&amp; s2) {</a:t>
            </a:r>
          </a:p>
          <a:p>
            <a:r>
              <a:rPr lang="en-US" dirty="0"/>
              <a:t>  return s1.size() &lt; s2.size() ? true : </a:t>
            </a:r>
          </a:p>
          <a:p>
            <a:r>
              <a:rPr lang="en-US" dirty="0"/>
              <a:t>        (s2.size() &lt; s1.size() ? false : s1&lt;s2);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cs-CZ" dirty="0"/>
              <a:t>vector&lt;string&gt; v;</a:t>
            </a:r>
          </a:p>
          <a:p>
            <a:r>
              <a:rPr lang="cs-CZ" dirty="0"/>
              <a:t>sort(</a:t>
            </a:r>
            <a:r>
              <a:rPr lang="en-US" dirty="0"/>
              <a:t> </a:t>
            </a:r>
            <a:r>
              <a:rPr lang="cs-CZ" dirty="0"/>
              <a:t>v.begin(),v.end()</a:t>
            </a:r>
            <a:r>
              <a:rPr lang="en-US" dirty="0"/>
              <a:t>, </a:t>
            </a:r>
            <a:r>
              <a:rPr lang="en-US" dirty="0" err="1"/>
              <a:t>mysort</a:t>
            </a:r>
            <a:r>
              <a:rPr lang="cs-CZ" dirty="0"/>
              <a:t>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55BEE1-9C29-2FB2-9B97-22F817DBE179}"/>
              </a:ext>
            </a:extLst>
          </p:cNvPr>
          <p:cNvSpPr txBox="1"/>
          <p:nvPr/>
        </p:nvSpPr>
        <p:spPr>
          <a:xfrm>
            <a:off x="7908132" y="1081035"/>
            <a:ext cx="4165209" cy="16927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struct</a:t>
            </a:r>
            <a:r>
              <a:rPr lang="cs-CZ" dirty="0"/>
              <a:t> T</a:t>
            </a:r>
            <a:r>
              <a:rPr lang="en-US" dirty="0"/>
              <a:t> { </a:t>
            </a:r>
          </a:p>
          <a:p>
            <a:r>
              <a:rPr lang="en-US" dirty="0"/>
              <a:t>  string s;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bool operator&lt;( const </a:t>
            </a:r>
            <a:r>
              <a:rPr lang="cs-CZ" dirty="0"/>
              <a:t>T</a:t>
            </a:r>
            <a:r>
              <a:rPr lang="en-US" dirty="0"/>
              <a:t>&amp; y) </a:t>
            </a:r>
            <a:r>
              <a:rPr lang="en-US" dirty="0" err="1"/>
              <a:t>const</a:t>
            </a:r>
            <a:endParaRPr lang="en-US" dirty="0"/>
          </a:p>
          <a:p>
            <a:r>
              <a:rPr lang="en-US" dirty="0"/>
              <a:t>    { return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y.i</a:t>
            </a:r>
            <a:r>
              <a:rPr lang="en-US" dirty="0"/>
              <a:t> || (</a:t>
            </a:r>
            <a:r>
              <a:rPr lang="en-US" dirty="0" err="1"/>
              <a:t>i</a:t>
            </a:r>
            <a:r>
              <a:rPr lang="en-US" dirty="0"/>
              <a:t> == </a:t>
            </a:r>
            <a:r>
              <a:rPr lang="en-US" dirty="0" err="1"/>
              <a:t>y.i</a:t>
            </a:r>
            <a:r>
              <a:rPr lang="en-US" dirty="0"/>
              <a:t> &amp;&amp; s&lt;</a:t>
            </a:r>
            <a:r>
              <a:rPr lang="en-US" dirty="0" err="1"/>
              <a:t>y.s</a:t>
            </a:r>
            <a:r>
              <a:rPr lang="en-US" dirty="0"/>
              <a:t>); }</a:t>
            </a:r>
          </a:p>
          <a:p>
            <a:r>
              <a:rPr lang="en-US" dirty="0"/>
              <a:t>};</a:t>
            </a:r>
            <a:endParaRPr lang="cs-CZ" dirty="0"/>
          </a:p>
          <a:p>
            <a:endParaRPr lang="en-US" dirty="0"/>
          </a:p>
          <a:p>
            <a:r>
              <a:rPr lang="cs-CZ" dirty="0"/>
              <a:t>set&lt;T&gt; v;</a:t>
            </a:r>
          </a:p>
          <a:p>
            <a:r>
              <a:rPr lang="cs-CZ" dirty="0"/>
              <a:t>v.insert(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/>
              <a:t> {"</a:t>
            </a:r>
            <a:r>
              <a:rPr lang="en-US" dirty="0" err="1"/>
              <a:t>jedna</a:t>
            </a:r>
            <a:r>
              <a:rPr lang="en-US" dirty="0"/>
              <a:t>", 1}</a:t>
            </a:r>
            <a:r>
              <a:rPr lang="cs-CZ" dirty="0"/>
              <a:t>);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0927341-F7C0-CE2C-E587-A0741CB0E8AD}"/>
              </a:ext>
            </a:extLst>
          </p:cNvPr>
          <p:cNvSpPr txBox="1">
            <a:spLocks noChangeArrowheads="1"/>
          </p:cNvSpPr>
          <p:nvPr/>
        </p:nvSpPr>
        <p:spPr>
          <a:xfrm>
            <a:off x="84406" y="787428"/>
            <a:ext cx="5551283" cy="59538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Internal structure comparator</a:t>
            </a:r>
            <a:endParaRPr lang="cs-CZ" sz="2000" dirty="0"/>
          </a:p>
          <a:p>
            <a:pPr lvl="1"/>
            <a:r>
              <a:rPr lang="cs-CZ" sz="1800" dirty="0"/>
              <a:t>operator</a:t>
            </a:r>
            <a:r>
              <a:rPr lang="en-US" sz="1800" dirty="0"/>
              <a:t>&lt;</a:t>
            </a:r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en-US" sz="1800" dirty="0">
                <a:sym typeface="Wingdings"/>
              </a:rPr>
              <a:t>works with sort functions and sorting containers</a:t>
            </a:r>
            <a:endParaRPr lang="cs-CZ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o</a:t>
            </a:r>
            <a:r>
              <a:rPr lang="en-US" sz="1800" dirty="0"/>
              <a:t>nly one, cannot have more </a:t>
            </a:r>
            <a:endParaRPr lang="cs-CZ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en-US" sz="1800" dirty="0"/>
              <a:t>cannot implement for fundamental types</a:t>
            </a:r>
          </a:p>
          <a:p>
            <a:pPr lvl="1"/>
            <a:endParaRPr lang="en-US" sz="1800" dirty="0"/>
          </a:p>
          <a:p>
            <a:pPr marL="393192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r>
              <a:rPr lang="en-US" sz="2200" dirty="0"/>
              <a:t>external comparator - function</a:t>
            </a:r>
            <a:endParaRPr lang="cs-CZ" sz="2200" dirty="0"/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en-US" sz="1800" dirty="0"/>
              <a:t>can have many of these</a:t>
            </a:r>
            <a:endParaRPr lang="cs-CZ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c</a:t>
            </a:r>
            <a:r>
              <a:rPr lang="en-US" sz="1800" dirty="0"/>
              <a:t>annot pass as a template parameter</a:t>
            </a:r>
          </a:p>
          <a:p>
            <a:pPr lvl="3"/>
            <a:r>
              <a:rPr lang="en-US" sz="1400" dirty="0"/>
              <a:t>template parameter must be a type, not function</a:t>
            </a:r>
            <a:endParaRPr lang="cs-CZ" sz="1400" dirty="0"/>
          </a:p>
          <a:p>
            <a:pPr lvl="2"/>
            <a:endParaRPr lang="cs-CZ" sz="1400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69B09AA-A1C8-47F7-DC6E-60F44E928E9E}"/>
              </a:ext>
            </a:extLst>
          </p:cNvPr>
          <p:cNvSpPr txBox="1">
            <a:spLocks/>
          </p:cNvSpPr>
          <p:nvPr/>
        </p:nvSpPr>
        <p:spPr>
          <a:xfrm>
            <a:off x="5458407" y="1618260"/>
            <a:ext cx="2051479" cy="648392"/>
          </a:xfrm>
          <a:prstGeom prst="wedgeRoundRectCallout">
            <a:avLst>
              <a:gd name="adj1" fmla="val 75126"/>
              <a:gd name="adj2" fmla="val -43803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overload &lt; operator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133A2C-723F-8A79-A2F4-B749A140C1D8}"/>
              </a:ext>
            </a:extLst>
          </p:cNvPr>
          <p:cNvSpPr txBox="1"/>
          <p:nvPr/>
        </p:nvSpPr>
        <p:spPr>
          <a:xfrm>
            <a:off x="4038603" y="5693710"/>
            <a:ext cx="2722371" cy="29238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strike="sngStrike" dirty="0">
                <a:solidFill>
                  <a:srgbClr val="FF0000"/>
                </a:solidFill>
              </a:rPr>
              <a:t>set</a:t>
            </a:r>
            <a:r>
              <a:rPr lang="cs-CZ" strike="sngStrike">
                <a:solidFill>
                  <a:srgbClr val="FF0000"/>
                </a:solidFill>
              </a:rPr>
              <a:t>&lt;</a:t>
            </a:r>
            <a:r>
              <a:rPr lang="en-US" strike="sngStrike">
                <a:solidFill>
                  <a:srgbClr val="FF0000"/>
                </a:solidFill>
              </a:rPr>
              <a:t>string</a:t>
            </a:r>
            <a:r>
              <a:rPr lang="en-US" strike="sngStrike" dirty="0" err="1">
                <a:solidFill>
                  <a:srgbClr val="FF0000"/>
                </a:solidFill>
              </a:rPr>
              <a:t>,mysort</a:t>
            </a:r>
            <a:r>
              <a:rPr lang="cs-CZ" strike="sngStrike">
                <a:solidFill>
                  <a:srgbClr val="FF0000"/>
                </a:solidFill>
              </a:rPr>
              <a:t>&gt; </a:t>
            </a:r>
            <a:r>
              <a:rPr lang="en-US" strike="sngStrike">
                <a:solidFill>
                  <a:srgbClr val="FF0000"/>
                </a:solidFill>
              </a:rPr>
              <a:t>m</a:t>
            </a:r>
            <a:r>
              <a:rPr lang="cs-CZ" strike="sngStrike">
                <a:solidFill>
                  <a:srgbClr val="FF0000"/>
                </a:solidFill>
              </a:rPr>
              <a:t>;</a:t>
            </a:r>
            <a:endParaRPr lang="cs-CZ" strike="sngStrike" dirty="0">
              <a:solidFill>
                <a:srgbClr val="FF0000"/>
              </a:solidFill>
            </a:endParaRPr>
          </a:p>
        </p:txBody>
      </p:sp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id="{0FBE73F3-4985-5B4D-6B4A-1D3F6DCD3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2" name="Graphic 11" descr="Play with solid fill">
            <a:extLst>
              <a:ext uri="{FF2B5EF4-FFF2-40B4-BE49-F238E27FC236}">
                <a16:creationId xmlns:a16="http://schemas.microsoft.com/office/drawing/2014/main" id="{86249AB6-27E5-3634-6152-08C255D369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Containers: sorting with external functor or lambda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78959BD-0CD1-8AFB-7059-47ECE82F8B3C}"/>
              </a:ext>
            </a:extLst>
          </p:cNvPr>
          <p:cNvSpPr txBox="1">
            <a:spLocks noChangeArrowheads="1"/>
          </p:cNvSpPr>
          <p:nvPr/>
        </p:nvSpPr>
        <p:spPr>
          <a:xfrm>
            <a:off x="84407" y="802433"/>
            <a:ext cx="5243373" cy="596315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200" dirty="0"/>
              <a:t>external comparator - functor</a:t>
            </a:r>
            <a:endParaRPr lang="cs-CZ" sz="2200" dirty="0"/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en-US" sz="1800" dirty="0"/>
              <a:t>can have many, general solution</a:t>
            </a:r>
            <a:endParaRPr lang="cs-CZ" sz="1800" dirty="0"/>
          </a:p>
          <a:p>
            <a:pPr lvl="1"/>
            <a:r>
              <a:rPr lang="en-US" sz="1800" b="1" dirty="0">
                <a:solidFill>
                  <a:srgbClr val="FFC000"/>
                </a:solidFill>
                <a:sym typeface="Wingdings" panose="05000000000000000000" pitchFamily="2" charset="2"/>
              </a:rPr>
              <a:t>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en-US" sz="1800" dirty="0"/>
              <a:t>bit more complex</a:t>
            </a:r>
            <a:endParaRPr lang="cs-CZ" sz="1800" dirty="0"/>
          </a:p>
          <a:p>
            <a:pPr lvl="3"/>
            <a:endParaRPr lang="cs-CZ" sz="1600" dirty="0"/>
          </a:p>
          <a:p>
            <a:pPr lvl="1"/>
            <a:r>
              <a:rPr lang="cs-CZ" sz="1800" b="1" dirty="0" err="1"/>
              <a:t>fun</a:t>
            </a:r>
            <a:r>
              <a:rPr lang="en-US" sz="1800" b="1" dirty="0"/>
              <a:t>c</a:t>
            </a:r>
            <a:r>
              <a:rPr lang="cs-CZ" sz="1800" b="1" dirty="0"/>
              <a:t>tor</a:t>
            </a:r>
          </a:p>
          <a:p>
            <a:pPr lvl="2"/>
            <a:r>
              <a:rPr lang="en-US" sz="1600" dirty="0"/>
              <a:t>class with operator() overloaded</a:t>
            </a:r>
            <a:endParaRPr lang="cs-CZ" sz="1600" dirty="0"/>
          </a:p>
          <a:p>
            <a:pPr lvl="2"/>
            <a:r>
              <a:rPr lang="en-US" sz="1600" dirty="0"/>
              <a:t>objects can be called as functions</a:t>
            </a:r>
          </a:p>
          <a:p>
            <a:pPr lvl="2"/>
            <a:endParaRPr lang="en-US" sz="1600" dirty="0"/>
          </a:p>
          <a:p>
            <a:endParaRPr lang="en-US" sz="2200" dirty="0"/>
          </a:p>
          <a:p>
            <a:r>
              <a:rPr lang="cs-CZ" sz="2200" dirty="0"/>
              <a:t>externí komparátor - </a:t>
            </a:r>
            <a:r>
              <a:rPr lang="en-US" sz="2200" dirty="0"/>
              <a:t>lambda</a:t>
            </a:r>
            <a:endParaRPr lang="cs-CZ" sz="2200" dirty="0"/>
          </a:p>
          <a:p>
            <a:pPr lvl="1"/>
            <a:r>
              <a:rPr lang="cs-CZ" sz="18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en-US" sz="1800" dirty="0">
                <a:sym typeface="Wingdings"/>
              </a:rPr>
              <a:t>shorter syntax, just syntax sugar for functors</a:t>
            </a:r>
            <a:endParaRPr lang="cs-CZ" sz="1800" dirty="0"/>
          </a:p>
          <a:p>
            <a:pPr lvl="1"/>
            <a:r>
              <a:rPr lang="en-US" sz="1800" b="1" dirty="0">
                <a:solidFill>
                  <a:srgbClr val="FFC000"/>
                </a:solidFill>
                <a:sym typeface="Wingdings" panose="05000000000000000000" pitchFamily="2" charset="2"/>
              </a:rPr>
              <a:t></a:t>
            </a:r>
            <a:r>
              <a:rPr lang="cs-CZ" sz="1800" dirty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weird syntax</a:t>
            </a:r>
            <a:endParaRPr lang="en-US" sz="1800" dirty="0"/>
          </a:p>
          <a:p>
            <a:pPr lvl="1"/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sz="1800" dirty="0">
                <a:sym typeface="Wingdings" panose="05000000000000000000" pitchFamily="2" charset="2"/>
              </a:rPr>
              <a:t>cannot use in a class declaration</a:t>
            </a:r>
            <a:endParaRPr lang="cs-CZ" sz="1800" dirty="0"/>
          </a:p>
          <a:p>
            <a:pPr lvl="1"/>
            <a:endParaRPr lang="cs-CZ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AC2F0E-331E-64E1-7902-233E6D9742A3}"/>
              </a:ext>
            </a:extLst>
          </p:cNvPr>
          <p:cNvSpPr txBox="1"/>
          <p:nvPr/>
        </p:nvSpPr>
        <p:spPr>
          <a:xfrm>
            <a:off x="4399856" y="1274692"/>
            <a:ext cx="4540348" cy="19236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struct </a:t>
            </a:r>
            <a:r>
              <a:rPr lang="cs-CZ" dirty="0"/>
              <a:t>T</a:t>
            </a:r>
            <a:r>
              <a:rPr lang="en-US" dirty="0"/>
              <a:t> { string s;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 }; </a:t>
            </a:r>
          </a:p>
          <a:p>
            <a:endParaRPr lang="en-US" dirty="0"/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cmp</a:t>
            </a:r>
            <a:r>
              <a:rPr lang="en-US" dirty="0"/>
              <a:t> {</a:t>
            </a:r>
          </a:p>
          <a:p>
            <a:r>
              <a:rPr lang="en-US" dirty="0"/>
              <a:t>  bool operator()( const </a:t>
            </a:r>
            <a:r>
              <a:rPr lang="cs-CZ" dirty="0"/>
              <a:t>T</a:t>
            </a:r>
            <a:r>
              <a:rPr lang="en-US" dirty="0"/>
              <a:t>&amp; x, const </a:t>
            </a:r>
            <a:r>
              <a:rPr lang="cs-CZ" dirty="0"/>
              <a:t>T</a:t>
            </a:r>
            <a:r>
              <a:rPr lang="en-US" dirty="0"/>
              <a:t>&amp; y) </a:t>
            </a:r>
            <a:r>
              <a:rPr lang="en-US" dirty="0" err="1"/>
              <a:t>const</a:t>
            </a:r>
            <a:endParaRPr lang="en-US" dirty="0"/>
          </a:p>
          <a:p>
            <a:r>
              <a:rPr lang="en-US" dirty="0"/>
              <a:t>    { return </a:t>
            </a:r>
            <a:r>
              <a:rPr lang="en-US" dirty="0" err="1"/>
              <a:t>x.i</a:t>
            </a:r>
            <a:r>
              <a:rPr lang="en-US" dirty="0"/>
              <a:t>&lt;</a:t>
            </a:r>
            <a:r>
              <a:rPr lang="en-US" dirty="0" err="1"/>
              <a:t>y.i</a:t>
            </a:r>
            <a:r>
              <a:rPr lang="en-US" dirty="0"/>
              <a:t>  || .....; }</a:t>
            </a:r>
          </a:p>
          <a:p>
            <a:r>
              <a:rPr lang="en-US" dirty="0"/>
              <a:t>};</a:t>
            </a:r>
            <a:endParaRPr lang="cs-CZ" dirty="0"/>
          </a:p>
          <a:p>
            <a:endParaRPr lang="en-US" dirty="0"/>
          </a:p>
          <a:p>
            <a:r>
              <a:rPr lang="cs-CZ" dirty="0"/>
              <a:t>set&lt;T, </a:t>
            </a:r>
            <a:r>
              <a:rPr lang="en-US" dirty="0" err="1"/>
              <a:t>cmp</a:t>
            </a:r>
            <a:r>
              <a:rPr lang="cs-CZ" dirty="0"/>
              <a:t>&gt; v;</a:t>
            </a:r>
          </a:p>
          <a:p>
            <a:r>
              <a:rPr lang="cs-CZ" dirty="0"/>
              <a:t>v.insert( T</a:t>
            </a:r>
            <a:r>
              <a:rPr lang="en-US" dirty="0"/>
              <a:t>{"</a:t>
            </a:r>
            <a:r>
              <a:rPr lang="en-US" dirty="0" err="1"/>
              <a:t>jedna</a:t>
            </a:r>
            <a:r>
              <a:rPr lang="en-US" dirty="0"/>
              <a:t>", 1}</a:t>
            </a:r>
            <a:r>
              <a:rPr lang="cs-CZ" dirty="0"/>
              <a:t>);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934187-6056-E76B-9B69-046024A2641B}"/>
              </a:ext>
            </a:extLst>
          </p:cNvPr>
          <p:cNvSpPr txBox="1">
            <a:spLocks/>
          </p:cNvSpPr>
          <p:nvPr/>
        </p:nvSpPr>
        <p:spPr>
          <a:xfrm>
            <a:off x="7403145" y="1451361"/>
            <a:ext cx="884558" cy="285201"/>
          </a:xfrm>
          <a:prstGeom prst="wedgeRoundRectCallout">
            <a:avLst>
              <a:gd name="adj1" fmla="val -208365"/>
              <a:gd name="adj2" fmla="val 79300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functor</a:t>
            </a:r>
            <a:endParaRPr lang="cs-CZ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9737F8-6595-E7EA-15DD-C0779F17A1A3}"/>
              </a:ext>
            </a:extLst>
          </p:cNvPr>
          <p:cNvSpPr txBox="1">
            <a:spLocks/>
          </p:cNvSpPr>
          <p:nvPr/>
        </p:nvSpPr>
        <p:spPr>
          <a:xfrm>
            <a:off x="7374692" y="2517802"/>
            <a:ext cx="853441" cy="456406"/>
          </a:xfrm>
          <a:prstGeom prst="wedgeRoundRectCallout">
            <a:avLst>
              <a:gd name="adj1" fmla="val -115607"/>
              <a:gd name="adj2" fmla="val -76461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cmp</a:t>
            </a:r>
            <a:r>
              <a:rPr lang="en-US" dirty="0"/>
              <a:t> x;</a:t>
            </a:r>
          </a:p>
          <a:p>
            <a:r>
              <a:rPr lang="en-US" dirty="0"/>
              <a:t>x(t1,t2);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5A5800-29B7-56EC-B3B3-11CCF63CDA85}"/>
              </a:ext>
            </a:extLst>
          </p:cNvPr>
          <p:cNvSpPr txBox="1"/>
          <p:nvPr/>
        </p:nvSpPr>
        <p:spPr>
          <a:xfrm>
            <a:off x="5897535" y="5253135"/>
            <a:ext cx="5076742" cy="4924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auto </a:t>
            </a:r>
            <a:r>
              <a:rPr lang="en-US" dirty="0" err="1"/>
              <a:t>cmp</a:t>
            </a:r>
            <a:r>
              <a:rPr lang="en-US" dirty="0"/>
              <a:t> = [](</a:t>
            </a:r>
            <a:r>
              <a:rPr lang="en-US" dirty="0" err="1"/>
              <a:t>const</a:t>
            </a:r>
            <a:r>
              <a:rPr lang="en-US" dirty="0"/>
              <a:t> T&amp; s1, </a:t>
            </a:r>
            <a:r>
              <a:rPr lang="en-US" dirty="0" err="1"/>
              <a:t>const</a:t>
            </a:r>
            <a:r>
              <a:rPr lang="en-US" dirty="0"/>
              <a:t> T&amp; s2) { return .. };</a:t>
            </a:r>
          </a:p>
          <a:p>
            <a:r>
              <a:rPr lang="en-US" dirty="0"/>
              <a:t>set&lt; T, </a:t>
            </a:r>
            <a:r>
              <a:rPr lang="en-US" dirty="0" err="1"/>
              <a:t>decltype</a:t>
            </a:r>
            <a:r>
              <a:rPr lang="en-US" dirty="0"/>
              <a:t>(</a:t>
            </a:r>
            <a:r>
              <a:rPr lang="en-US" dirty="0" err="1"/>
              <a:t>cmp</a:t>
            </a:r>
            <a:r>
              <a:rPr lang="en-US" dirty="0"/>
              <a:t>)&gt; v;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7F145F99-3AA5-69BB-6707-7D2D5F22BF01}"/>
              </a:ext>
            </a:extLst>
          </p:cNvPr>
          <p:cNvSpPr txBox="1">
            <a:spLocks/>
          </p:cNvSpPr>
          <p:nvPr/>
        </p:nvSpPr>
        <p:spPr>
          <a:xfrm>
            <a:off x="6488771" y="3413287"/>
            <a:ext cx="2076731" cy="812428"/>
          </a:xfrm>
          <a:prstGeom prst="wedgeRoundRectCallout">
            <a:avLst>
              <a:gd name="adj1" fmla="val -62936"/>
              <a:gd name="adj2" fmla="val 179241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of lambda, auto must be used</a:t>
            </a:r>
            <a:endParaRPr lang="cs-CZ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F95FA33-C5BB-A346-0328-545572D36A83}"/>
              </a:ext>
            </a:extLst>
          </p:cNvPr>
          <p:cNvSpPr txBox="1">
            <a:spLocks/>
          </p:cNvSpPr>
          <p:nvPr/>
        </p:nvSpPr>
        <p:spPr>
          <a:xfrm>
            <a:off x="3236140" y="5587550"/>
            <a:ext cx="2076731" cy="812428"/>
          </a:xfrm>
          <a:prstGeom prst="wedgeRoundRectCallout">
            <a:avLst>
              <a:gd name="adj1" fmla="val 122622"/>
              <a:gd name="adj2" fmla="val -32080"/>
              <a:gd name="adj3" fmla="val 16667"/>
            </a:avLst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Compiller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fill in the type of variable </a:t>
            </a:r>
            <a:r>
              <a:rPr lang="en-US" dirty="0" err="1"/>
              <a:t>cmp</a:t>
            </a:r>
            <a:endParaRPr lang="cs-CZ" dirty="0"/>
          </a:p>
        </p:txBody>
      </p:sp>
      <p:pic>
        <p:nvPicPr>
          <p:cNvPr id="17" name="Graphic 16" descr="Play with solid fill">
            <a:extLst>
              <a:ext uri="{FF2B5EF4-FFF2-40B4-BE49-F238E27FC236}">
                <a16:creationId xmlns:a16="http://schemas.microsoft.com/office/drawing/2014/main" id="{2CF0DAEE-7F2F-0BEF-7471-8F0DA9736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8" name="Graphic 17" descr="Play with solid fill">
            <a:extLst>
              <a:ext uri="{FF2B5EF4-FFF2-40B4-BE49-F238E27FC236}">
                <a16:creationId xmlns:a16="http://schemas.microsoft.com/office/drawing/2014/main" id="{DE1643C3-CFFA-8E91-45CD-3C080B7F0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Some common mistakes to avoid with containers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7ED7DC5-0748-07E0-2F6E-9145D3D4C35A}"/>
              </a:ext>
            </a:extLst>
          </p:cNvPr>
          <p:cNvSpPr txBox="1">
            <a:spLocks/>
          </p:cNvSpPr>
          <p:nvPr/>
        </p:nvSpPr>
        <p:spPr>
          <a:xfrm>
            <a:off x="121920" y="774440"/>
            <a:ext cx="11849256" cy="59311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Compose the containers wisely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Think about performance a little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not rely on any platform-specific things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on what the standard says!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Watch for UBs, so that the code runs on your machine without errors doesn’t mean that there are no UBs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Things like stack corruption, accessing invalid memory, ...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63CC8-FAA8-8378-4590-ABD723EA18D8}"/>
              </a:ext>
            </a:extLst>
          </p:cNvPr>
          <p:cNvSpPr txBox="1"/>
          <p:nvPr/>
        </p:nvSpPr>
        <p:spPr>
          <a:xfrm>
            <a:off x="4904791" y="896022"/>
            <a:ext cx="5722775" cy="8925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int main</a:t>
            </a:r>
            <a:r>
              <a:rPr lang="en-US" dirty="0"/>
              <a:t>() {</a:t>
            </a:r>
            <a:endParaRPr lang="cs-CZ" dirty="0"/>
          </a:p>
          <a:p>
            <a:r>
              <a:rPr lang="en-US" dirty="0"/>
              <a:t>  </a:t>
            </a:r>
            <a:r>
              <a:rPr lang="cs-CZ" dirty="0"/>
              <a:t>vector</a:t>
            </a:r>
            <a:r>
              <a:rPr lang="en-US" dirty="0"/>
              <a:t>&lt;</a:t>
            </a:r>
            <a:r>
              <a:rPr lang="en-US" b="1" dirty="0">
                <a:solidFill>
                  <a:srgbClr val="FF0000"/>
                </a:solidFill>
              </a:rPr>
              <a:t>tuple&lt;</a:t>
            </a:r>
            <a:r>
              <a:rPr lang="en-US" b="1" dirty="0" err="1">
                <a:solidFill>
                  <a:srgbClr val="FF0000"/>
                </a:solidFill>
              </a:rPr>
              <a:t>string,string,string,string,string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  <a:r>
              <a:rPr lang="en-US" dirty="0"/>
              <a:t>&gt; </a:t>
            </a:r>
            <a:r>
              <a:rPr lang="en-US" dirty="0" err="1"/>
              <a:t>dict</a:t>
            </a:r>
            <a:r>
              <a:rPr lang="en-US" dirty="0"/>
              <a:t>;</a:t>
            </a:r>
          </a:p>
          <a:p>
            <a:r>
              <a:rPr lang="en-US" dirty="0"/>
              <a:t>  for(auto&amp; x : </a:t>
            </a:r>
            <a:r>
              <a:rPr lang="en-US" dirty="0" err="1"/>
              <a:t>dict</a:t>
            </a:r>
            <a:r>
              <a:rPr lang="en-US" dirty="0"/>
              <a:t>) ....</a:t>
            </a:r>
          </a:p>
          <a:p>
            <a:r>
              <a:rPr lang="en-US" dirty="0"/>
              <a:t>}</a:t>
            </a:r>
            <a:endParaRPr lang="cs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C06420-94DB-364C-C096-F45838DD22D2}"/>
              </a:ext>
            </a:extLst>
          </p:cNvPr>
          <p:cNvSpPr txBox="1"/>
          <p:nvPr/>
        </p:nvSpPr>
        <p:spPr>
          <a:xfrm>
            <a:off x="416767" y="2136338"/>
            <a:ext cx="3831772" cy="12926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for( x = </a:t>
            </a:r>
            <a:r>
              <a:rPr lang="en-US" b="1" dirty="0" err="1">
                <a:solidFill>
                  <a:srgbClr val="FF0000"/>
                </a:solidFill>
              </a:rPr>
              <a:t>dict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slovo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en-US" dirty="0"/>
              <a:t>.begin();</a:t>
            </a:r>
          </a:p>
          <a:p>
            <a:r>
              <a:rPr lang="en-US" dirty="0"/>
              <a:t>     x &lt; </a:t>
            </a:r>
            <a:r>
              <a:rPr lang="en-US" b="1" dirty="0" err="1">
                <a:solidFill>
                  <a:srgbClr val="FF0000"/>
                </a:solidFill>
              </a:rPr>
              <a:t>dict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slovo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en-US" dirty="0"/>
              <a:t>.end(); ++x)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if( </a:t>
            </a:r>
            <a:r>
              <a:rPr lang="en-US" b="1" dirty="0" err="1">
                <a:solidFill>
                  <a:srgbClr val="FF0000"/>
                </a:solidFill>
              </a:rPr>
              <a:t>dict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slovo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en-US" b="1" dirty="0"/>
              <a:t>.</a:t>
            </a:r>
            <a:r>
              <a:rPr lang="en-US" dirty="0"/>
              <a:t>xxx &lt; </a:t>
            </a:r>
            <a:r>
              <a:rPr lang="en-US" b="1" dirty="0" err="1">
                <a:solidFill>
                  <a:srgbClr val="FF0000"/>
                </a:solidFill>
              </a:rPr>
              <a:t>dict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slovo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en-US" dirty="0"/>
              <a:t>.</a:t>
            </a:r>
            <a:r>
              <a:rPr lang="en-US" dirty="0" err="1"/>
              <a:t>yyy</a:t>
            </a:r>
            <a:r>
              <a:rPr lang="en-US" dirty="0"/>
              <a:t>)</a:t>
            </a:r>
          </a:p>
          <a:p>
            <a:r>
              <a:rPr lang="en-US" dirty="0"/>
              <a:t>    ....</a:t>
            </a:r>
          </a:p>
          <a:p>
            <a:r>
              <a:rPr lang="en-US" dirty="0"/>
              <a:t>}</a:t>
            </a:r>
          </a:p>
        </p:txBody>
      </p:sp>
      <p:sp>
        <p:nvSpPr>
          <p:cNvPr id="11" name="AutoShape 372">
            <a:extLst>
              <a:ext uri="{FF2B5EF4-FFF2-40B4-BE49-F238E27FC236}">
                <a16:creationId xmlns:a16="http://schemas.microsoft.com/office/drawing/2014/main" id="{11CC59A1-FBE8-8F57-8E9A-E35B740D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7325" y="2802707"/>
            <a:ext cx="2313630" cy="1025299"/>
          </a:xfrm>
          <a:prstGeom prst="wedgeRoundRectCallout">
            <a:avLst>
              <a:gd name="adj1" fmla="val -100570"/>
              <a:gd name="adj2" fmla="val -7843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Compiler CANNOT optimize this, each expression must be re-evaluated. Why?</a:t>
            </a:r>
          </a:p>
        </p:txBody>
      </p:sp>
    </p:spTree>
    <p:extLst>
      <p:ext uri="{BB962C8B-B14F-4D97-AF65-F5344CB8AC3E}">
        <p14:creationId xmlns:p14="http://schemas.microsoft.com/office/powerpoint/2010/main" val="143088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0) Previously in C++ labs</a:t>
            </a:r>
          </a:p>
        </p:txBody>
      </p:sp>
    </p:spTree>
    <p:extLst>
      <p:ext uri="{BB962C8B-B14F-4D97-AF65-F5344CB8AC3E}">
        <p14:creationId xmlns:p14="http://schemas.microsoft.com/office/powerpoint/2010/main" val="3958746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Task 7</a:t>
            </a:r>
          </a:p>
        </p:txBody>
      </p:sp>
    </p:spTree>
    <p:extLst>
      <p:ext uri="{BB962C8B-B14F-4D97-AF65-F5344CB8AC3E}">
        <p14:creationId xmlns:p14="http://schemas.microsoft.com/office/powerpoint/2010/main" val="2185243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Task 7 – vector with persistent item positions &amp; custom iterators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Implement a vector-like container for `</a:t>
            </a:r>
            <a:r>
              <a:rPr lang="en-GB" sz="2400" dirty="0" err="1">
                <a:latin typeface="Arial" pitchFamily="34"/>
                <a:cs typeface="Arial" pitchFamily="34"/>
              </a:rPr>
              <a:t>size_t</a:t>
            </a:r>
            <a:r>
              <a:rPr lang="en-GB" sz="2400" dirty="0">
                <a:latin typeface="Arial" pitchFamily="34"/>
                <a:cs typeface="Arial" pitchFamily="34"/>
              </a:rPr>
              <a:t>` that guarantees that the elements are never reallocated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Thus, the address/pointer/iterator to it is never invalidated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Implement it like a linked list of fixed-size arrays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Implement a custom forward iterator over this container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For now, implement only these operations</a:t>
            </a:r>
          </a:p>
          <a:p>
            <a:pPr lvl="1">
              <a:buSzPct val="100000"/>
            </a:pPr>
            <a:r>
              <a:rPr lang="en-GB" sz="2000" dirty="0" err="1">
                <a:latin typeface="Arial" pitchFamily="34"/>
                <a:cs typeface="Arial" pitchFamily="34"/>
              </a:rPr>
              <a:t>push_back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pop_back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operator[]</a:t>
            </a: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400" b="1" dirty="0">
                <a:latin typeface="Arial" pitchFamily="34"/>
                <a:cs typeface="Arial" pitchFamily="34"/>
              </a:rPr>
              <a:t>Implement iterators so that I can write 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for (auto&amp; x : </a:t>
            </a:r>
            <a:r>
              <a:rPr lang="en-GB" sz="2000" dirty="0" err="1">
                <a:latin typeface="Arial" pitchFamily="34"/>
                <a:cs typeface="Arial" pitchFamily="34"/>
              </a:rPr>
              <a:t>xs</a:t>
            </a:r>
            <a:r>
              <a:rPr lang="en-GB" sz="2000" dirty="0">
                <a:latin typeface="Arial" pitchFamily="34"/>
                <a:cs typeface="Arial" pitchFamily="34"/>
              </a:rPr>
              <a:t>)</a:t>
            </a:r>
          </a:p>
          <a:p>
            <a:pPr lvl="2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std::</a:t>
            </a:r>
            <a:r>
              <a:rPr lang="en-GB" sz="1600" dirty="0" err="1">
                <a:latin typeface="Arial" pitchFamily="34"/>
                <a:cs typeface="Arial" pitchFamily="34"/>
              </a:rPr>
              <a:t>cout</a:t>
            </a:r>
            <a:r>
              <a:rPr lang="en-GB" sz="1600" dirty="0">
                <a:latin typeface="Arial" pitchFamily="34"/>
                <a:cs typeface="Arial" pitchFamily="34"/>
              </a:rPr>
              <a:t> &lt;&lt; x &lt;&lt; </a:t>
            </a:r>
            <a:r>
              <a:rPr lang="en-GB" sz="1600" dirty="0" err="1">
                <a:latin typeface="Arial" pitchFamily="34"/>
                <a:cs typeface="Arial" pitchFamily="34"/>
              </a:rPr>
              <a:t>endl</a:t>
            </a:r>
            <a:r>
              <a:rPr lang="en-GB" sz="1600" dirty="0">
                <a:latin typeface="Arial" pitchFamily="34"/>
                <a:cs typeface="Arial" pitchFamily="34"/>
              </a:rPr>
              <a:t>;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57513B4-ACAC-06AD-33B7-07402F19C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54284"/>
              </p:ext>
            </p:extLst>
          </p:nvPr>
        </p:nvGraphicFramePr>
        <p:xfrm>
          <a:off x="9966652" y="1671389"/>
          <a:ext cx="15037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45">
                  <a:extLst>
                    <a:ext uri="{9D8B030D-6E8A-4147-A177-3AD203B41FA5}">
                      <a16:colId xmlns:a16="http://schemas.microsoft.com/office/drawing/2014/main" val="3476145356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577415733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4023976119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73689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8794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0C0DF84-D0D6-FF3B-F5C8-C86288BEB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543"/>
              </p:ext>
            </p:extLst>
          </p:nvPr>
        </p:nvGraphicFramePr>
        <p:xfrm>
          <a:off x="9966652" y="2430278"/>
          <a:ext cx="15037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45">
                  <a:extLst>
                    <a:ext uri="{9D8B030D-6E8A-4147-A177-3AD203B41FA5}">
                      <a16:colId xmlns:a16="http://schemas.microsoft.com/office/drawing/2014/main" val="3476145356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577415733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4023976119"/>
                    </a:ext>
                  </a:extLst>
                </a:gridCol>
                <a:gridCol w="375945">
                  <a:extLst>
                    <a:ext uri="{9D8B030D-6E8A-4147-A177-3AD203B41FA5}">
                      <a16:colId xmlns:a16="http://schemas.microsoft.com/office/drawing/2014/main" val="73689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87941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C6346134-D053-6C45-553A-70B1E6BD2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533483"/>
              </p:ext>
            </p:extLst>
          </p:nvPr>
        </p:nvGraphicFramePr>
        <p:xfrm>
          <a:off x="8386147" y="2042229"/>
          <a:ext cx="32864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45">
                  <a:extLst>
                    <a:ext uri="{9D8B030D-6E8A-4147-A177-3AD203B41FA5}">
                      <a16:colId xmlns:a16="http://schemas.microsoft.com/office/drawing/2014/main" val="2991126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9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5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69705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37D37A-C2E3-655B-2E64-490ED83D008C}"/>
              </a:ext>
            </a:extLst>
          </p:cNvPr>
          <p:cNvCxnSpPr>
            <a:cxnSpLocks/>
          </p:cNvCxnSpPr>
          <p:nvPr/>
        </p:nvCxnSpPr>
        <p:spPr>
          <a:xfrm flipV="1">
            <a:off x="8516810" y="1856809"/>
            <a:ext cx="1636840" cy="3863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E28DC1-F1FB-4588-13A3-FF4110A1994F}"/>
              </a:ext>
            </a:extLst>
          </p:cNvPr>
          <p:cNvCxnSpPr>
            <a:cxnSpLocks/>
          </p:cNvCxnSpPr>
          <p:nvPr/>
        </p:nvCxnSpPr>
        <p:spPr>
          <a:xfrm flipV="1">
            <a:off x="8531830" y="2615698"/>
            <a:ext cx="1621820" cy="52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B7FF03C-3FBA-49BF-6DFC-92B1A5C1E0EF}"/>
              </a:ext>
            </a:extLst>
          </p:cNvPr>
          <p:cNvSpPr txBox="1"/>
          <p:nvPr/>
        </p:nvSpPr>
        <p:spPr>
          <a:xfrm>
            <a:off x="10061284" y="1312157"/>
            <a:ext cx="16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0    1     2    3</a:t>
            </a:r>
            <a:endParaRPr lang="cs-CZ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711E97-3537-180B-AC81-AE2D293CB44B}"/>
              </a:ext>
            </a:extLst>
          </p:cNvPr>
          <p:cNvSpPr txBox="1"/>
          <p:nvPr/>
        </p:nvSpPr>
        <p:spPr>
          <a:xfrm>
            <a:off x="9990833" y="2087200"/>
            <a:ext cx="16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4    5     6     7</a:t>
            </a:r>
            <a:endParaRPr lang="cs-CZ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E286F8F-FB2F-6712-7FEC-F9475DD59653}"/>
              </a:ext>
            </a:extLst>
          </p:cNvPr>
          <p:cNvSpPr/>
          <p:nvPr/>
        </p:nvSpPr>
        <p:spPr>
          <a:xfrm>
            <a:off x="7732994" y="5472686"/>
            <a:ext cx="3434384" cy="89185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cs-CZ" sz="2000" dirty="0" err="1">
                <a:latin typeface="Arial" pitchFamily="34"/>
                <a:cs typeface="Arial" pitchFamily="34"/>
              </a:rPr>
              <a:t>This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is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roughly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how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std</a:t>
            </a:r>
            <a:r>
              <a:rPr lang="cs-CZ" sz="2000" dirty="0">
                <a:latin typeface="Arial" pitchFamily="34"/>
                <a:cs typeface="Arial" pitchFamily="34"/>
              </a:rPr>
              <a:t>::</a:t>
            </a:r>
            <a:r>
              <a:rPr lang="cs-CZ" sz="2000" dirty="0" err="1">
                <a:latin typeface="Arial" pitchFamily="34"/>
                <a:cs typeface="Arial" pitchFamily="34"/>
              </a:rPr>
              <a:t>deque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is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implemented</a:t>
            </a:r>
            <a:endParaRPr lang="en-US" sz="2000" dirty="0">
              <a:latin typeface="Arial" pitchFamily="34"/>
              <a:cs typeface="Arial" pitchFamily="34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5407FA4F-202D-C204-8DF3-BB6C9931C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41472"/>
              </p:ext>
            </p:extLst>
          </p:nvPr>
        </p:nvGraphicFramePr>
        <p:xfrm>
          <a:off x="7634256" y="3766693"/>
          <a:ext cx="20509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30">
                  <a:extLst>
                    <a:ext uri="{9D8B030D-6E8A-4147-A177-3AD203B41FA5}">
                      <a16:colId xmlns:a16="http://schemas.microsoft.com/office/drawing/2014/main" val="3476145356"/>
                    </a:ext>
                  </a:extLst>
                </a:gridCol>
                <a:gridCol w="512730">
                  <a:extLst>
                    <a:ext uri="{9D8B030D-6E8A-4147-A177-3AD203B41FA5}">
                      <a16:colId xmlns:a16="http://schemas.microsoft.com/office/drawing/2014/main" val="577415733"/>
                    </a:ext>
                  </a:extLst>
                </a:gridCol>
                <a:gridCol w="511847">
                  <a:extLst>
                    <a:ext uri="{9D8B030D-6E8A-4147-A177-3AD203B41FA5}">
                      <a16:colId xmlns:a16="http://schemas.microsoft.com/office/drawing/2014/main" val="4023976119"/>
                    </a:ext>
                  </a:extLst>
                </a:gridCol>
                <a:gridCol w="513612">
                  <a:extLst>
                    <a:ext uri="{9D8B030D-6E8A-4147-A177-3AD203B41FA5}">
                      <a16:colId xmlns:a16="http://schemas.microsoft.com/office/drawing/2014/main" val="73689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to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87941"/>
                  </a:ext>
                </a:extLst>
              </a:tr>
            </a:tbl>
          </a:graphicData>
        </a:graphic>
      </p:graphicFrame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24A907C-18AE-FD3F-091D-046FA1FD1C0A}"/>
              </a:ext>
            </a:extLst>
          </p:cNvPr>
          <p:cNvCxnSpPr>
            <a:cxnSpLocks/>
          </p:cNvCxnSpPr>
          <p:nvPr/>
        </p:nvCxnSpPr>
        <p:spPr>
          <a:xfrm flipV="1">
            <a:off x="7828384" y="2236254"/>
            <a:ext cx="688426" cy="1715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752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Wrapping it up…</a:t>
            </a:r>
          </a:p>
        </p:txBody>
      </p:sp>
    </p:spTree>
    <p:extLst>
      <p:ext uri="{BB962C8B-B14F-4D97-AF65-F5344CB8AC3E}">
        <p14:creationId xmlns:p14="http://schemas.microsoft.com/office/powerpoint/2010/main" val="3145793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Lab </a:t>
            </a:r>
            <a:r>
              <a:rPr lang="en-US" dirty="0"/>
              <a:t>7</a:t>
            </a:r>
            <a:r>
              <a:rPr lang="en-GB" dirty="0"/>
              <a:t> wrap 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know</a:t>
            </a: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Next lab:</a:t>
            </a:r>
          </a:p>
          <a:p>
            <a:pPr marL="0" indent="0">
              <a:buNone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Your tasks until the 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Task 7 (24h before, so I can give feedback).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Just a directory lab_0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 one CPP file will do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ReCodex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assignment 2 – simple people database</a:t>
            </a: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5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General things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Problem with </a:t>
            </a:r>
            <a:r>
              <a:rPr lang="en-GB" sz="2400" dirty="0" err="1">
                <a:latin typeface="Arial" pitchFamily="34"/>
                <a:cs typeface="Arial" pitchFamily="34"/>
              </a:rPr>
              <a:t>cmake</a:t>
            </a:r>
            <a:r>
              <a:rPr lang="en-GB" sz="2400" dirty="0">
                <a:latin typeface="Arial" pitchFamily="34"/>
                <a:cs typeface="Arial" pitchFamily="34"/>
              </a:rPr>
              <a:t> not being in PATH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If you install </a:t>
            </a:r>
            <a:r>
              <a:rPr lang="en-GB" sz="2000" dirty="0" err="1">
                <a:latin typeface="Arial" pitchFamily="34"/>
                <a:cs typeface="Arial" pitchFamily="34"/>
              </a:rPr>
              <a:t>cmake</a:t>
            </a:r>
            <a:r>
              <a:rPr lang="en-GB" sz="2000" dirty="0">
                <a:latin typeface="Arial" pitchFamily="34"/>
                <a:cs typeface="Arial" pitchFamily="34"/>
              </a:rPr>
              <a:t> and your terminal does not know anything about it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Add the </a:t>
            </a:r>
            <a:r>
              <a:rPr lang="en-GB" sz="2000" dirty="0" err="1">
                <a:latin typeface="Arial" pitchFamily="34"/>
                <a:cs typeface="Arial" pitchFamily="34"/>
              </a:rPr>
              <a:t>cmake</a:t>
            </a:r>
            <a:r>
              <a:rPr lang="en-GB" sz="2000" dirty="0">
                <a:latin typeface="Arial" pitchFamily="34"/>
                <a:cs typeface="Arial" pitchFamily="34"/>
              </a:rPr>
              <a:t> bin directory to PATH (Windows)</a:t>
            </a: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What do those weird lines in SIS mean?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| - Completed and accepted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/ - Submitted, but it needs fixing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- - Not submitted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AAB9A3-7390-B9EE-1E4C-5C76BC228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3" y="2195146"/>
            <a:ext cx="3905795" cy="19243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8727FC-0AF1-C9E5-0582-9BF04C758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339" y="1923646"/>
            <a:ext cx="3982006" cy="439163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BEEE1FD-BA92-BA45-CD00-9CD07DF34D7F}"/>
              </a:ext>
            </a:extLst>
          </p:cNvPr>
          <p:cNvGrpSpPr/>
          <p:nvPr/>
        </p:nvGrpSpPr>
        <p:grpSpPr>
          <a:xfrm>
            <a:off x="9462021" y="5453460"/>
            <a:ext cx="1153080" cy="277920"/>
            <a:chOff x="9462021" y="5453460"/>
            <a:chExt cx="1153080" cy="27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12D6C4D-F151-5F2F-D87B-3347E1158023}"/>
                    </a:ext>
                  </a:extLst>
                </p14:cNvPr>
                <p14:cNvContentPartPr/>
                <p14:nvPr/>
              </p14:nvContentPartPr>
              <p14:xfrm>
                <a:off x="9462021" y="5551380"/>
                <a:ext cx="8427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12D6C4D-F151-5F2F-D87B-3347E115802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455901" y="5545260"/>
                  <a:ext cx="8550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7D17140-079F-84A8-A245-73DAC8DF79D1}"/>
                    </a:ext>
                  </a:extLst>
                </p14:cNvPr>
                <p14:cNvContentPartPr/>
                <p14:nvPr/>
              </p14:nvContentPartPr>
              <p14:xfrm>
                <a:off x="10073661" y="5453460"/>
                <a:ext cx="541440" cy="2779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7D17140-079F-84A8-A245-73DAC8DF79D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67541" y="5447340"/>
                  <a:ext cx="553680" cy="290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5D3C03-480D-D0C0-1D2A-D77B92DC5804}"/>
              </a:ext>
            </a:extLst>
          </p:cNvPr>
          <p:cNvGrpSpPr/>
          <p:nvPr/>
        </p:nvGrpSpPr>
        <p:grpSpPr>
          <a:xfrm>
            <a:off x="7208781" y="3322620"/>
            <a:ext cx="1429560" cy="153720"/>
            <a:chOff x="7208781" y="3322620"/>
            <a:chExt cx="1429560" cy="15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63B7223-967F-43D5-6FB0-1ED9454BD9A1}"/>
                    </a:ext>
                  </a:extLst>
                </p14:cNvPr>
                <p14:cNvContentPartPr/>
                <p14:nvPr/>
              </p14:nvContentPartPr>
              <p14:xfrm>
                <a:off x="7208781" y="3371580"/>
                <a:ext cx="1267560" cy="25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63B7223-967F-43D5-6FB0-1ED9454BD9A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202661" y="3365460"/>
                  <a:ext cx="127980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5306C2D-1498-223E-DD6A-42BA276A0578}"/>
                    </a:ext>
                  </a:extLst>
                </p14:cNvPr>
                <p14:cNvContentPartPr/>
                <p14:nvPr/>
              </p14:nvContentPartPr>
              <p14:xfrm>
                <a:off x="8335581" y="3322620"/>
                <a:ext cx="302760" cy="153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5306C2D-1498-223E-DD6A-42BA276A057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329461" y="3316500"/>
                  <a:ext cx="315000" cy="1659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2FF5CC0-7DCF-D63B-948C-B15116CF1A4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7681" y="5894311"/>
            <a:ext cx="49911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1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Ove</a:t>
            </a:r>
            <a:r>
              <a:rPr lang="cs-CZ" dirty="0" err="1"/>
              <a:t>čky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Minimise the number of operations with streams, they are slow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Try to minimise number of operator+ on std::string, it creates new copy and copies from the operands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use </a:t>
            </a:r>
            <a:r>
              <a:rPr lang="en-GB" sz="1600" dirty="0" err="1">
                <a:latin typeface="Arial" pitchFamily="34"/>
                <a:cs typeface="Arial" pitchFamily="34"/>
              </a:rPr>
              <a:t>s.appen</a:t>
            </a:r>
            <a:r>
              <a:rPr lang="en-GB" sz="1600" dirty="0">
                <a:latin typeface="Arial" pitchFamily="34"/>
                <a:cs typeface="Arial" pitchFamily="34"/>
              </a:rPr>
              <a:t>(str) for strings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use </a:t>
            </a:r>
            <a:r>
              <a:rPr lang="en-GB" sz="1600" dirty="0" err="1">
                <a:latin typeface="Arial" pitchFamily="34"/>
                <a:cs typeface="Arial" pitchFamily="34"/>
              </a:rPr>
              <a:t>s.push_back</a:t>
            </a:r>
            <a:r>
              <a:rPr lang="en-GB" sz="1600" dirty="0">
                <a:latin typeface="Arial" pitchFamily="34"/>
                <a:cs typeface="Arial" pitchFamily="34"/>
              </a:rPr>
              <a:t>(c) for chars 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Use </a:t>
            </a:r>
            <a:r>
              <a:rPr lang="en-GB" sz="2000" dirty="0" err="1">
                <a:latin typeface="Arial" pitchFamily="34"/>
                <a:cs typeface="Arial" pitchFamily="34"/>
              </a:rPr>
              <a:t>const</a:t>
            </a:r>
            <a:r>
              <a:rPr lang="en-GB" sz="2000" dirty="0">
                <a:latin typeface="Arial" pitchFamily="34"/>
                <a:cs typeface="Arial" pitchFamily="34"/>
              </a:rPr>
              <a:t> on methods that do not modify the instance</a:t>
            </a: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Use additional </a:t>
            </a:r>
            <a:r>
              <a:rPr lang="en-GB" sz="2000" dirty="0" err="1">
                <a:latin typeface="Arial" pitchFamily="34"/>
                <a:cs typeface="Arial" pitchFamily="34"/>
              </a:rPr>
              <a:t>const</a:t>
            </a:r>
            <a:r>
              <a:rPr lang="en-GB" sz="2000" dirty="0">
                <a:latin typeface="Arial" pitchFamily="34"/>
                <a:cs typeface="Arial" pitchFamily="34"/>
              </a:rPr>
              <a:t> in </a:t>
            </a:r>
            <a:r>
              <a:rPr lang="en-GB" sz="2000" dirty="0" err="1">
                <a:latin typeface="Arial" pitchFamily="34"/>
                <a:cs typeface="Arial" pitchFamily="34"/>
              </a:rPr>
              <a:t>constexpr</a:t>
            </a:r>
            <a:r>
              <a:rPr lang="en-GB" sz="2000" dirty="0">
                <a:latin typeface="Arial" pitchFamily="34"/>
                <a:cs typeface="Arial" pitchFamily="34"/>
              </a:rPr>
              <a:t> C constants </a:t>
            </a:r>
          </a:p>
          <a:p>
            <a:pPr lvl="1">
              <a:buSzPct val="100000"/>
            </a:pPr>
            <a:r>
              <a:rPr lang="en-GB" sz="1800" dirty="0" err="1">
                <a:latin typeface="Arial" pitchFamily="34"/>
                <a:cs typeface="Arial" pitchFamily="34"/>
              </a:rPr>
              <a:t>constexpr</a:t>
            </a:r>
            <a:r>
              <a:rPr lang="en-GB" sz="1800" dirty="0">
                <a:latin typeface="Arial" pitchFamily="34"/>
                <a:cs typeface="Arial" pitchFamily="34"/>
              </a:rPr>
              <a:t> </a:t>
            </a:r>
            <a:r>
              <a:rPr lang="en-GB" sz="1800" dirty="0" err="1">
                <a:latin typeface="Arial" pitchFamily="34"/>
                <a:cs typeface="Arial" pitchFamily="34"/>
              </a:rPr>
              <a:t>const</a:t>
            </a:r>
            <a:r>
              <a:rPr lang="en-GB" sz="1800" dirty="0">
                <a:latin typeface="Arial" pitchFamily="34"/>
                <a:cs typeface="Arial" pitchFamily="34"/>
              </a:rPr>
              <a:t> char* INPUT = “./somefile.txt”;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Use </a:t>
            </a:r>
            <a:r>
              <a:rPr lang="en-GB" sz="2200" dirty="0" err="1">
                <a:latin typeface="Arial" pitchFamily="34"/>
                <a:cs typeface="Arial" pitchFamily="34"/>
              </a:rPr>
              <a:t>size_t</a:t>
            </a:r>
            <a:r>
              <a:rPr lang="en-GB" sz="2200" dirty="0">
                <a:latin typeface="Arial" pitchFamily="34"/>
                <a:cs typeface="Arial" pitchFamily="34"/>
              </a:rPr>
              <a:t> when size/number of semantics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Use std::</a:t>
            </a:r>
            <a:r>
              <a:rPr lang="en-GB" sz="2200" dirty="0" err="1">
                <a:latin typeface="Arial" pitchFamily="34"/>
                <a:cs typeface="Arial" pitchFamily="34"/>
              </a:rPr>
              <a:t>isalpha</a:t>
            </a:r>
            <a:r>
              <a:rPr lang="en-GB" sz="2200" dirty="0">
                <a:latin typeface="Arial" pitchFamily="34"/>
                <a:cs typeface="Arial" pitchFamily="34"/>
              </a:rPr>
              <a:t> / std::</a:t>
            </a:r>
            <a:r>
              <a:rPr lang="en-GB" sz="2200" dirty="0" err="1">
                <a:latin typeface="Arial" pitchFamily="34"/>
                <a:cs typeface="Arial" pitchFamily="34"/>
              </a:rPr>
              <a:t>isdigit</a:t>
            </a:r>
            <a:r>
              <a:rPr lang="en-GB" sz="2200" dirty="0">
                <a:latin typeface="Arial" pitchFamily="34"/>
                <a:cs typeface="Arial" pitchFamily="34"/>
              </a:rPr>
              <a:t> instead of subtraction/ifs based on ASCII code value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If possible, stay consistent with the naming – </a:t>
            </a:r>
            <a:r>
              <a:rPr lang="en-GB" sz="2200" dirty="0" err="1">
                <a:latin typeface="Arial" pitchFamily="34"/>
                <a:cs typeface="Arial" pitchFamily="34"/>
              </a:rPr>
              <a:t>pascalCase</a:t>
            </a:r>
            <a:r>
              <a:rPr lang="en-GB" sz="2200" dirty="0">
                <a:latin typeface="Arial" pitchFamily="34"/>
                <a:cs typeface="Arial" pitchFamily="34"/>
              </a:rPr>
              <a:t> vs </a:t>
            </a:r>
            <a:r>
              <a:rPr lang="en-GB" sz="2200" dirty="0" err="1">
                <a:latin typeface="Arial" pitchFamily="34"/>
                <a:cs typeface="Arial" pitchFamily="34"/>
              </a:rPr>
              <a:t>snake_case</a:t>
            </a:r>
            <a:endParaRPr lang="en-GB" sz="22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Try to avoid non-standard things, e.g. #pragma ...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Try to avoid global variables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Avoid unnecessary heap allocations, e.g. </a:t>
            </a:r>
            <a:r>
              <a:rPr lang="en-GB" sz="2200" dirty="0" err="1">
                <a:latin typeface="Arial" pitchFamily="34"/>
                <a:cs typeface="Arial" pitchFamily="34"/>
              </a:rPr>
              <a:t>OveckyCounter</a:t>
            </a:r>
            <a:r>
              <a:rPr lang="en-GB" sz="2200" dirty="0">
                <a:latin typeface="Arial" pitchFamily="34"/>
                <a:cs typeface="Arial" pitchFamily="34"/>
              </a:rPr>
              <a:t> </a:t>
            </a:r>
            <a:r>
              <a:rPr lang="en-GB" sz="2200" dirty="0" err="1">
                <a:latin typeface="Arial" pitchFamily="34"/>
                <a:cs typeface="Arial" pitchFamily="34"/>
              </a:rPr>
              <a:t>cnt</a:t>
            </a:r>
            <a:r>
              <a:rPr lang="en-GB" sz="2200" dirty="0">
                <a:latin typeface="Arial" pitchFamily="34"/>
                <a:cs typeface="Arial" pitchFamily="34"/>
              </a:rPr>
              <a:t>; on stack is perfectly fine</a:t>
            </a:r>
          </a:p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34732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1) </a:t>
            </a:r>
            <a:r>
              <a:rPr lang="cs-CZ" sz="4000" dirty="0"/>
              <a:t>STD </a:t>
            </a:r>
            <a:r>
              <a:rPr lang="cs-CZ" sz="4000" dirty="0" err="1"/>
              <a:t>containers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140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STD containers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Sometimes they are called </a:t>
            </a:r>
            <a:r>
              <a:rPr lang="en-GB" sz="2200" b="1" dirty="0">
                <a:latin typeface="Arial" pitchFamily="34"/>
                <a:cs typeface="Arial" pitchFamily="34"/>
              </a:rPr>
              <a:t>STL containers </a:t>
            </a:r>
            <a:r>
              <a:rPr lang="en-GB" sz="2200" dirty="0">
                <a:latin typeface="Arial" pitchFamily="34"/>
                <a:cs typeface="Arial" pitchFamily="34"/>
              </a:rPr>
              <a:t>(Standard Template Library)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STL naming was used more in the past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Now it is </a:t>
            </a:r>
            <a:r>
              <a:rPr lang="en-GB" sz="16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STD containers library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The element types need to be at least movable so you can put them into a container</a:t>
            </a:r>
          </a:p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Categories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Sequence containers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(Ordered) Associative containers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Unordered associative containers (since C++11)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Container adaptors</a:t>
            </a:r>
          </a:p>
          <a:p>
            <a:pPr lvl="2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Provide a different interface for sequential containers</a:t>
            </a:r>
          </a:p>
          <a:p>
            <a:pPr lvl="2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The underlying container is specified as the second template parameter (usually, std::deque as default)</a:t>
            </a: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Container views (since C++20)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non-owning views into the underlying data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DE68D6B-1478-6F1D-3923-D2E2FB20B162}"/>
              </a:ext>
            </a:extLst>
          </p:cNvPr>
          <p:cNvSpPr/>
          <p:nvPr/>
        </p:nvSpPr>
        <p:spPr>
          <a:xfrm>
            <a:off x="5794813" y="162183"/>
            <a:ext cx="5602529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100000"/>
            </a:pPr>
            <a:r>
              <a:rPr lang="en-GB" sz="1800" dirty="0">
                <a:latin typeface="Arial" pitchFamily="34"/>
                <a:cs typeface="Arial" pitchFamily="34"/>
              </a:rPr>
              <a:t>https://en.cppreference.com/w/cpp/container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F43356-66EE-DF7A-3372-22BFB53BD7F1}"/>
              </a:ext>
            </a:extLst>
          </p:cNvPr>
          <p:cNvSpPr/>
          <p:nvPr/>
        </p:nvSpPr>
        <p:spPr>
          <a:xfrm>
            <a:off x="8712392" y="2537143"/>
            <a:ext cx="3108139" cy="89185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STD containers always contain values.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16842D9-97B6-FBEA-2FCA-8B4FC9936C03}"/>
              </a:ext>
            </a:extLst>
          </p:cNvPr>
          <p:cNvSpPr/>
          <p:nvPr/>
        </p:nvSpPr>
        <p:spPr>
          <a:xfrm>
            <a:off x="831134" y="5812971"/>
            <a:ext cx="3108139" cy="5290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non-owning!</a:t>
            </a:r>
          </a:p>
        </p:txBody>
      </p:sp>
    </p:spTree>
    <p:extLst>
      <p:ext uri="{BB962C8B-B14F-4D97-AF65-F5344CB8AC3E}">
        <p14:creationId xmlns:p14="http://schemas.microsoft.com/office/powerpoint/2010/main" val="348538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Sequence containers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Sequence containers implement data structures which can be accessed sequentially.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(since C++11)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GB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</a:t>
            </a:r>
            <a:r>
              <a:rPr lang="cs-CZ" sz="1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contiguous memory</a:t>
            </a:r>
            <a:endParaRPr lang="cs-CZ" sz="1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</a:pP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compile-time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GB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in </a:t>
            </a:r>
            <a:r>
              <a:rPr lang="cs-CZ" sz="1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dynamically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allocated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contiguous memory</a:t>
            </a:r>
            <a:endParaRPr lang="cs-CZ" sz="1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</a:pP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reallocated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exceeded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indexed with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size_t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</a:pP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modifying operations can invalidate iterators/pointers/references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(always check the documentation)</a:t>
            </a:r>
          </a:p>
          <a:p>
            <a:pPr>
              <a:buSzPct val="100000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deque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double-ended queue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pop_front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consecutively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invalidate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iterators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pointers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forward_list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(since C++11)</a:t>
            </a: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Singly-linked list, you can push/pop from the front or insert/erase after the given element (no pointers back)</a:t>
            </a:r>
          </a:p>
          <a:p>
            <a:pPr>
              <a:buSzPct val="100000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pPr lvl="1">
              <a:buSzPct val="100000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Doubly-linked list, push/pop from both ends, insert/erase at any position (you must have iterator to it)</a:t>
            </a:r>
          </a:p>
        </p:txBody>
      </p:sp>
    </p:spTree>
    <p:extLst>
      <p:ext uri="{BB962C8B-B14F-4D97-AF65-F5344CB8AC3E}">
        <p14:creationId xmlns:p14="http://schemas.microsoft.com/office/powerpoint/2010/main" val="141497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std::array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467991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</a:t>
            </a:r>
            <a:r>
              <a:rPr lang="cs-CZ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contiguous memory</a:t>
            </a:r>
            <a:endParaRPr lang="cs-CZ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compile-time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Beware, that operator[] does no bounds checking -&gt; potential UB</a:t>
            </a:r>
          </a:p>
          <a:p>
            <a:pPr>
              <a:buSzPct val="10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required, use xs1.at(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this throws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1D1312-82E7-4F95-088E-38FEF8470FCD}"/>
              </a:ext>
            </a:extLst>
          </p:cNvPr>
          <p:cNvSpPr txBox="1"/>
          <p:nvPr/>
        </p:nvSpPr>
        <p:spPr>
          <a:xfrm>
            <a:off x="5246138" y="1294522"/>
            <a:ext cx="6574393" cy="504753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Declare and initialize a std::array of integers with size 5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::array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({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});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Another way of direct initialization, since C++11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::array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xs2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elements using the operator[] 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Use iterators to traverse the array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it)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Range-based for loop for a cleaner syntax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: xs1) </a:t>
            </a:r>
          </a:p>
          <a:p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element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Access the front and back elements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"Front element: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front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"Back element: 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back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Check if the array is empty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xs1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empty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060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4564</Words>
  <Application>Microsoft Office PowerPoint</Application>
  <PresentationFormat>Widescreen</PresentationFormat>
  <Paragraphs>668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Arial</vt:lpstr>
      <vt:lpstr>Calibri</vt:lpstr>
      <vt:lpstr>Consolas</vt:lpstr>
      <vt:lpstr>Courier New</vt:lpstr>
      <vt:lpstr>DejaVuSans</vt:lpstr>
      <vt:lpstr>Roboto</vt:lpstr>
      <vt:lpstr>Roboto Black</vt:lpstr>
      <vt:lpstr>Roboto Light</vt:lpstr>
      <vt:lpstr>Roboto Thin</vt:lpstr>
      <vt:lpstr>Verdana</vt:lpstr>
      <vt:lpstr>Wingdings</vt:lpstr>
      <vt:lpstr>Wingdings 2</vt:lpstr>
      <vt:lpstr>Wingdings 3</vt:lpstr>
      <vt:lpstr>Office Theme</vt:lpstr>
      <vt:lpstr>Lab 7</vt:lpstr>
      <vt:lpstr>Outline</vt:lpstr>
      <vt:lpstr>0) Previously in C++ labs</vt:lpstr>
      <vt:lpstr>General things</vt:lpstr>
      <vt:lpstr>Ovečky?</vt:lpstr>
      <vt:lpstr>1) STD containers</vt:lpstr>
      <vt:lpstr>Overview of STD containers</vt:lpstr>
      <vt:lpstr>Sequence containers</vt:lpstr>
      <vt:lpstr>std::array</vt:lpstr>
      <vt:lpstr>std::vector</vt:lpstr>
      <vt:lpstr>std::deque</vt:lpstr>
      <vt:lpstr>std::forward_list, std::list</vt:lpstr>
      <vt:lpstr>(Ordered) associative containers</vt:lpstr>
      <vt:lpstr>(Ordered) associative containers: Basic usage</vt:lpstr>
      <vt:lpstr>Unordered associative containers</vt:lpstr>
      <vt:lpstr>Unordered associative containers: Basic usage</vt:lpstr>
      <vt:lpstr>Container adaptors</vt:lpstr>
      <vt:lpstr>Container views</vt:lpstr>
      <vt:lpstr>2) Iterators</vt:lpstr>
      <vt:lpstr>Container iterators</vt:lpstr>
      <vt:lpstr>Iterating over containers</vt:lpstr>
      <vt:lpstr>Unified STD container interface</vt:lpstr>
      <vt:lpstr>Complexities of operations</vt:lpstr>
      <vt:lpstr>Inserting elements – save some time</vt:lpstr>
      <vt:lpstr>Beware! capacity vs size | reserve vs resize</vt:lpstr>
      <vt:lpstr>Containers: sorting</vt:lpstr>
      <vt:lpstr>Containers: sorting by internal operator&lt;</vt:lpstr>
      <vt:lpstr>Containers: sorting with external functor or lambda</vt:lpstr>
      <vt:lpstr>Some common mistakes to avoid with containers</vt:lpstr>
      <vt:lpstr>Task 7</vt:lpstr>
      <vt:lpstr>Task 7 – vector with persistent item positions &amp; custom iterators</vt:lpstr>
      <vt:lpstr>Wrapping it up…</vt:lpstr>
      <vt:lpstr>Lab 7 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Mejzlík, František (SMO RI LCE CZ SEC 4)</cp:lastModifiedBy>
  <cp:revision>151</cp:revision>
  <dcterms:created xsi:type="dcterms:W3CDTF">2023-08-26T15:59:31Z</dcterms:created>
  <dcterms:modified xsi:type="dcterms:W3CDTF">2023-11-13T15:37:39Z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