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75" r:id="rId2"/>
    <p:sldId id="413" r:id="rId3"/>
    <p:sldId id="417" r:id="rId4"/>
    <p:sldId id="391" r:id="rId5"/>
    <p:sldId id="442" r:id="rId6"/>
    <p:sldId id="473" r:id="rId7"/>
    <p:sldId id="459" r:id="rId8"/>
    <p:sldId id="441" r:id="rId9"/>
    <p:sldId id="447" r:id="rId10"/>
    <p:sldId id="448" r:id="rId11"/>
    <p:sldId id="449" r:id="rId12"/>
    <p:sldId id="450" r:id="rId13"/>
    <p:sldId id="453" r:id="rId14"/>
    <p:sldId id="458" r:id="rId15"/>
    <p:sldId id="460" r:id="rId16"/>
    <p:sldId id="468" r:id="rId17"/>
    <p:sldId id="452" r:id="rId18"/>
    <p:sldId id="451" r:id="rId19"/>
    <p:sldId id="454" r:id="rId20"/>
    <p:sldId id="455" r:id="rId21"/>
    <p:sldId id="456" r:id="rId22"/>
    <p:sldId id="457" r:id="rId23"/>
    <p:sldId id="393" r:id="rId24"/>
    <p:sldId id="462" r:id="rId25"/>
    <p:sldId id="461" r:id="rId26"/>
    <p:sldId id="464" r:id="rId27"/>
    <p:sldId id="463" r:id="rId28"/>
    <p:sldId id="465" r:id="rId29"/>
    <p:sldId id="466" r:id="rId30"/>
    <p:sldId id="467" r:id="rId31"/>
    <p:sldId id="469" r:id="rId32"/>
    <p:sldId id="470" r:id="rId33"/>
    <p:sldId id="471" r:id="rId34"/>
    <p:sldId id="472" r:id="rId35"/>
    <p:sldId id="394" r:id="rId36"/>
    <p:sldId id="334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0364" autoAdjust="0"/>
  </p:normalViewPr>
  <p:slideViewPr>
    <p:cSldViewPr snapToGrid="0">
      <p:cViewPr varScale="1">
        <p:scale>
          <a:sx n="103" d="100"/>
          <a:sy n="103" d="100"/>
        </p:scale>
        <p:origin x="8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31152-1C1E-8E7D-6E2B-AADB1795A31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A852E-54E6-1921-B651-CDD71FD1E6BB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746038-2F1C-4B52-8CC9-F2CED3CCBCE1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11/5/2023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FEC3E-41E4-0B16-8499-203DA1DD829D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17651-4D7B-CC0D-CA03-D50326E0B24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526836-6080-4B3C-84EE-66E1F1A16786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27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F6C23-0455-434D-BB33-04CAA24688E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4E05B9-C9AF-EC88-98C0-1112FDEC893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ADA4102-3624-4DDC-8FE6-F394FCAFE770}" type="datetime1">
              <a:rPr lang="en-US"/>
              <a:pPr lvl="0"/>
              <a:t>11/5/2023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8BC5F9-24D2-43E1-4EA6-E2116C364D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274F7D2-3EBE-4175-AE3A-AF3FDC9AC6C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42E28-41A5-99A6-1ACE-B51A8DFDF31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765B7-87C4-62F9-2E17-C40ED25EB7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0E47BC6-0BD9-4F3B-91FA-5E854F7B2E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2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0FDAB-6B52-05B0-DA8C-8CD741177D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en-US" sz="48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05C60-19BB-24E1-20EA-456DEC19854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en-US" sz="2400" b="0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Light" pitchFamily="2"/>
                <a:cs typeface="Arial" pitchFamily="34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86E9CCAC-833A-546C-495E-BE9B2FE62ED9}"/>
              </a:ext>
            </a:extLst>
          </p:cNvPr>
          <p:cNvCxnSpPr/>
          <p:nvPr/>
        </p:nvCxnSpPr>
        <p:spPr>
          <a:xfrm>
            <a:off x="1354976" y="3509960"/>
            <a:ext cx="9626135" cy="0"/>
          </a:xfrm>
          <a:prstGeom prst="straightConnector1">
            <a:avLst/>
          </a:prstGeom>
          <a:noFill/>
          <a:ln w="19046" cap="flat">
            <a:solidFill>
              <a:srgbClr val="ED7D31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31566474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E3AA071-5922-B1E3-C10A-63BC8D82BED1}"/>
              </a:ext>
            </a:extLst>
          </p:cNvPr>
          <p:cNvSpPr/>
          <p:nvPr/>
        </p:nvSpPr>
        <p:spPr>
          <a:xfrm>
            <a:off x="0" y="6608615"/>
            <a:ext cx="12191996" cy="246503"/>
          </a:xfrm>
          <a:prstGeom prst="rect">
            <a:avLst/>
          </a:prstGeom>
          <a:solidFill>
            <a:srgbClr val="44546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Roboto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354C8A-614B-D67D-A7C4-03718406D8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648391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txBody>
          <a:bodyPr vert="horz" wrap="square" lIns="274320" tIns="182880" rIns="91440" bIns="45720" anchor="t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en-US" sz="24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Black" pitchFamily="2"/>
                <a:cs typeface="Arial" pitchFamily="34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0CA06B5C-8428-781F-43C0-26C646ECCD54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r>
              <a:rPr lang="en-US"/>
              <a:t>2023/2024</a:t>
            </a:r>
            <a:endParaRPr lang="cs-CZ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60CA5CC-F851-3D25-D139-B5CBE402C0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defRPr>
            </a:lvl1pPr>
          </a:lstStyle>
          <a:p>
            <a:pPr lvl="0"/>
            <a:r>
              <a:rPr lang="en-GB"/>
              <a:t>Programming in C++ (labs)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7E4FC2-A8AF-C14E-1174-0053B07565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fld id="{91FAE053-8039-492E-BF46-0BE14E1EE603}" type="slidenum">
              <a:t>‹#›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A4CFA6-3B67-D5FF-C775-5ECE92D3C216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274640" y="906463"/>
            <a:ext cx="11545891" cy="5328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en-US" sz="20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n-US" sz="18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n-US" sz="16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79485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/>
              <a:t>Lab </a:t>
            </a:r>
            <a:r>
              <a:rPr lang="cs-CZ" dirty="0"/>
              <a:t>6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62ADF-7863-A367-B2D8-E3F0C26CE84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 err="1"/>
              <a:t>creating</a:t>
            </a:r>
            <a:r>
              <a:rPr lang="cs-CZ" dirty="0"/>
              <a:t> </a:t>
            </a:r>
            <a:r>
              <a:rPr lang="cs-CZ" dirty="0" err="1"/>
              <a:t>cross-platform</a:t>
            </a:r>
            <a:r>
              <a:rPr lang="cs-CZ" dirty="0"/>
              <a:t> C++ </a:t>
            </a:r>
            <a:r>
              <a:rPr lang="cs-CZ" dirty="0" err="1"/>
              <a:t>projects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CMake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vcpkg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0559C5-510D-191E-A052-E493B204256C}"/>
              </a:ext>
            </a:extLst>
          </p:cNvPr>
          <p:cNvSpPr txBox="1"/>
          <p:nvPr/>
        </p:nvSpPr>
        <p:spPr>
          <a:xfrm>
            <a:off x="1222159" y="4232355"/>
            <a:ext cx="1458897" cy="16557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Thin" pitchFamily="2"/>
              <a:ea typeface="Roboto Thin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>
                <a:solidFill>
                  <a:srgbClr val="FFFFFF"/>
                </a:solidFill>
                <a:latin typeface="Roboto Light" pitchFamily="2"/>
                <a:ea typeface="Roboto Light" pitchFamily="2"/>
              </a:rPr>
              <a:t>23</a:t>
            </a: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. 10. 2023</a:t>
            </a: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0229303-87C1-4EB5-8D4E-75E1166F3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3" y="6158602"/>
            <a:ext cx="1143000" cy="40005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use </a:t>
            </a:r>
            <a:r>
              <a:rPr lang="en-US" dirty="0"/>
              <a:t>meta </a:t>
            </a:r>
            <a:r>
              <a:rPr lang="cs-CZ" dirty="0"/>
              <a:t>build </a:t>
            </a:r>
            <a:r>
              <a:rPr lang="cs-CZ" dirty="0" err="1"/>
              <a:t>systems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Meta-build system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It generates a temporary </a:t>
            </a:r>
            <a:r>
              <a:rPr lang="en-US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project in a build system of choice 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Usually to ./build directory, you can delete that and generate a new one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It contains only references to the actual source files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It makes your project 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cross-platform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E.g. make works fine across Linux platforms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On Windows, it's not that great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We're going to use </a:t>
            </a:r>
            <a:r>
              <a:rPr lang="en-US" sz="2400" b="1" dirty="0" err="1">
                <a:solidFill>
                  <a:schemeClr val="accent6"/>
                </a:solidFill>
                <a:latin typeface="Arial" pitchFamily="34"/>
                <a:cs typeface="Arial" pitchFamily="34"/>
              </a:rPr>
              <a:t>CMake</a:t>
            </a:r>
            <a:endParaRPr lang="en-US" sz="2400" b="1" dirty="0">
              <a:solidFill>
                <a:schemeClr val="accent6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You have a </a:t>
            </a:r>
            <a:r>
              <a:rPr lang="en-US" sz="2000" dirty="0" err="1">
                <a:latin typeface="Arial" pitchFamily="34"/>
                <a:cs typeface="Arial" pitchFamily="34"/>
              </a:rPr>
              <a:t>CMake</a:t>
            </a:r>
            <a:r>
              <a:rPr lang="en-US" sz="2000" dirty="0">
                <a:latin typeface="Arial" pitchFamily="34"/>
                <a:cs typeface="Arial" pitchFamily="34"/>
              </a:rPr>
              <a:t> project and when you want to work on it you can generate temporary project for your </a:t>
            </a:r>
            <a:r>
              <a:rPr lang="en-US" sz="2000" dirty="0" err="1">
                <a:latin typeface="Arial" pitchFamily="34"/>
                <a:cs typeface="Arial" pitchFamily="34"/>
              </a:rPr>
              <a:t>favourite</a:t>
            </a:r>
            <a:r>
              <a:rPr lang="en-US" sz="2000" dirty="0">
                <a:latin typeface="Arial" pitchFamily="34"/>
                <a:cs typeface="Arial" pitchFamily="34"/>
              </a:rPr>
              <a:t> build system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Make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Visual Studio solution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Ninja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…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C89561-449A-0FD8-A858-AD47FA07D1B6}"/>
              </a:ext>
            </a:extLst>
          </p:cNvPr>
          <p:cNvSpPr/>
          <p:nvPr/>
        </p:nvSpPr>
        <p:spPr>
          <a:xfrm>
            <a:off x="8947272" y="316633"/>
            <a:ext cx="1717618" cy="80304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CMake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GB" i="0" dirty="0" err="1">
                <a:effectLst/>
                <a:latin typeface="Söhne"/>
              </a:rPr>
              <a:t>Premake</a:t>
            </a:r>
            <a:endParaRPr lang="en-US" i="0" dirty="0">
              <a:solidFill>
                <a:schemeClr val="bg1"/>
              </a:solidFill>
              <a:effectLst/>
              <a:latin typeface="Söhne"/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GYP</a:t>
            </a:r>
          </a:p>
        </p:txBody>
      </p:sp>
      <p:pic>
        <p:nvPicPr>
          <p:cNvPr id="11" name="Graphic 10" descr="Shield Tick with solid fill">
            <a:extLst>
              <a:ext uri="{FF2B5EF4-FFF2-40B4-BE49-F238E27FC236}">
                <a16:creationId xmlns:a16="http://schemas.microsoft.com/office/drawing/2014/main" id="{205B2F36-66DC-D0BE-EC18-D5A1057E8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99643" y="2514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131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Other solutions?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Nowadays, it is also popular to deliver containers 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A container is a "lightweight virtual machine"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Usually, you can use containers in two ways</a:t>
            </a: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b="1" dirty="0">
                <a:latin typeface="Arial" pitchFamily="34"/>
                <a:cs typeface="Arial" pitchFamily="34"/>
              </a:rPr>
              <a:t>As a build environment 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You build the project and then the binary is used on the host system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The host system must be compatible with the final binary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Must also have all required dynamic libraries</a:t>
            </a:r>
          </a:p>
          <a:p>
            <a:pPr>
              <a:buSzPct val="100000"/>
            </a:pPr>
            <a:r>
              <a:rPr lang="en-US" sz="2400" b="1" dirty="0">
                <a:latin typeface="Arial" pitchFamily="34"/>
                <a:cs typeface="Arial" pitchFamily="34"/>
              </a:rPr>
              <a:t>As a build &amp; runtime environment 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You build and run the program inside the containers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All build and runtime dependencies are installed inside the container</a:t>
            </a: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C89561-449A-0FD8-A858-AD47FA07D1B6}"/>
              </a:ext>
            </a:extLst>
          </p:cNvPr>
          <p:cNvSpPr/>
          <p:nvPr/>
        </p:nvSpPr>
        <p:spPr>
          <a:xfrm>
            <a:off x="8947272" y="316633"/>
            <a:ext cx="1717618" cy="80304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Docker</a:t>
            </a:r>
          </a:p>
          <a:p>
            <a:pPr algn="ctr"/>
            <a:r>
              <a:rPr lang="en-US" dirty="0" err="1">
                <a:solidFill>
                  <a:schemeClr val="bg1"/>
                </a:solidFill>
              </a:rPr>
              <a:t>Podman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9624A67-AD77-3344-D749-C6D6D7E1F818}"/>
              </a:ext>
            </a:extLst>
          </p:cNvPr>
          <p:cNvSpPr/>
          <p:nvPr/>
        </p:nvSpPr>
        <p:spPr>
          <a:xfrm>
            <a:off x="8676683" y="1821972"/>
            <a:ext cx="2958589" cy="80304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NSWI150 - </a:t>
            </a:r>
            <a:r>
              <a:rPr lang="en-US" dirty="0" err="1">
                <a:solidFill>
                  <a:schemeClr val="bg1"/>
                </a:solidFill>
              </a:rPr>
              <a:t>Virtualizace</a:t>
            </a:r>
            <a:r>
              <a:rPr lang="en-US" dirty="0">
                <a:solidFill>
                  <a:schemeClr val="bg1"/>
                </a:solidFill>
              </a:rPr>
              <a:t> a cloud computing</a:t>
            </a:r>
          </a:p>
        </p:txBody>
      </p:sp>
    </p:spTree>
    <p:extLst>
      <p:ext uri="{BB962C8B-B14F-4D97-AF65-F5344CB8AC3E}">
        <p14:creationId xmlns:p14="http://schemas.microsoft.com/office/powerpoint/2010/main" val="348691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2) </a:t>
            </a:r>
            <a:r>
              <a:rPr lang="en-US" sz="4000" dirty="0" err="1"/>
              <a:t>CMake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14042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CMake</a:t>
            </a:r>
            <a:r>
              <a:rPr lang="en-US" dirty="0"/>
              <a:t> is a meta build system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Cross-platform build system generator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Widely used with C++ projects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Target version 3.0, referred to as "Modern </a:t>
            </a:r>
            <a:r>
              <a:rPr lang="en-US" sz="2400" dirty="0" err="1">
                <a:latin typeface="Arial" pitchFamily="34"/>
                <a:cs typeface="Arial" pitchFamily="34"/>
              </a:rPr>
              <a:t>CMake</a:t>
            </a:r>
            <a:r>
              <a:rPr lang="en-US" sz="2400" dirty="0">
                <a:latin typeface="Arial" pitchFamily="34"/>
                <a:cs typeface="Arial" pitchFamily="34"/>
              </a:rPr>
              <a:t>"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Shift from "define flags and directories globally" to "define per targets"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You specify "things" for each target without affecting the other targets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Configured per-folder by CMakeLists.txt</a:t>
            </a: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Can generate projects in many build systems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make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ninja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Visual Studio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C89561-449A-0FD8-A858-AD47FA07D1B6}"/>
              </a:ext>
            </a:extLst>
          </p:cNvPr>
          <p:cNvSpPr/>
          <p:nvPr/>
        </p:nvSpPr>
        <p:spPr>
          <a:xfrm>
            <a:off x="8835305" y="297502"/>
            <a:ext cx="1717618" cy="80304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vcpkg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err="1">
                <a:solidFill>
                  <a:schemeClr val="bg1"/>
                </a:solidFill>
              </a:rPr>
              <a:t>conan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640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Old vs modern </a:t>
            </a:r>
            <a:r>
              <a:rPr lang="en-US"/>
              <a:t>CMake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6C2416-1507-D1B2-9FF3-F5D49541D66D}"/>
              </a:ext>
            </a:extLst>
          </p:cNvPr>
          <p:cNvSpPr txBox="1"/>
          <p:nvPr/>
        </p:nvSpPr>
        <p:spPr>
          <a:xfrm>
            <a:off x="0" y="2382549"/>
            <a:ext cx="5094514" cy="353943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cmake_minimum_required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(VERSION 2.8)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project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OldStyleProject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Global include directories for all targets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include_directories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(include/)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Global compiler flags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add_definitions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(-DDEPRECATED_FLAG)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Executable target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add_executable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old_app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main.cpp)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Linking the libraries globally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link_libraries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libA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libB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BAB6D1-0CA2-BE05-5A3C-5E21AC0EFD4E}"/>
              </a:ext>
            </a:extLst>
          </p:cNvPr>
          <p:cNvSpPr txBox="1"/>
          <p:nvPr/>
        </p:nvSpPr>
        <p:spPr>
          <a:xfrm>
            <a:off x="5194208" y="2385792"/>
            <a:ext cx="7122199" cy="353943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cmake_minimum_required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(VERSION 3.0)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project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ModernStyleProject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Executable target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add_executable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new_app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main.cpp)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Specify include directories for this specific target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target_include_directories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new_app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PRIVATE include/)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Use </a:t>
            </a:r>
            <a:r>
              <a:rPr lang="en-GB" sz="16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target_compile_definitions</a:t>
            </a: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for target-specific flags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target_compile_definitions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new_app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PRIVATE -DUSE_MODERN_CMAKE)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Use </a:t>
            </a:r>
            <a:r>
              <a:rPr lang="en-GB" sz="16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target_link_libraries</a:t>
            </a: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for target-specific linking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target_link_libraries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new_app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PRIVATE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libA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libB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99833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CMake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BAB6D1-0CA2-BE05-5A3C-5E21AC0EFD4E}"/>
              </a:ext>
            </a:extLst>
          </p:cNvPr>
          <p:cNvSpPr txBox="1"/>
          <p:nvPr/>
        </p:nvSpPr>
        <p:spPr>
          <a:xfrm>
            <a:off x="3023119" y="442306"/>
            <a:ext cx="8850776" cy="403187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cmake_minimum_required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(VERSION 3.20)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project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(lab_06)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Set the C++ standard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(CMAKE_CXX_STANDARD 20)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(CMAKE_CXX_STANDARD_REQUIRED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ON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Find required packages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find_package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(SFML COMPONENTS graphics REQUIRED)</a:t>
            </a: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find_package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(Boost COMPONENTS system REQUIRED)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Variables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(MY_CACHE_VARIABLE 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"DEF VALUE"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CACHE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"Description of the variable."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option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(TESTING 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"This is settable from the command line"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OFF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...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AutoShape 372">
            <a:extLst>
              <a:ext uri="{FF2B5EF4-FFF2-40B4-BE49-F238E27FC236}">
                <a16:creationId xmlns:a16="http://schemas.microsoft.com/office/drawing/2014/main" id="{20DAB8CB-FB11-A672-6B84-DECD2EBA2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7655"/>
            <a:ext cx="2955009" cy="456073"/>
          </a:xfrm>
          <a:prstGeom prst="wedgeRoundRectCallout">
            <a:avLst>
              <a:gd name="adj1" fmla="val 54527"/>
              <a:gd name="adj2" fmla="val -40782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Min version of </a:t>
            </a:r>
            <a:r>
              <a:rPr lang="en-US" sz="1600" dirty="0" err="1">
                <a:solidFill>
                  <a:schemeClr val="bg1"/>
                </a:solidFill>
              </a:rPr>
              <a:t>cmake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requried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AutoShape 372">
            <a:extLst>
              <a:ext uri="{FF2B5EF4-FFF2-40B4-BE49-F238E27FC236}">
                <a16:creationId xmlns:a16="http://schemas.microsoft.com/office/drawing/2014/main" id="{CF39FE44-9904-C8FE-F412-E2E896757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076125"/>
            <a:ext cx="2955009" cy="456073"/>
          </a:xfrm>
          <a:prstGeom prst="wedgeRoundRectCallout">
            <a:avLst>
              <a:gd name="adj1" fmla="val 54527"/>
              <a:gd name="adj2" fmla="val -40782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Name of the project, reference as ${PROJECT_NAME}</a:t>
            </a:r>
          </a:p>
        </p:txBody>
      </p:sp>
      <p:sp>
        <p:nvSpPr>
          <p:cNvPr id="14" name="AutoShape 372">
            <a:extLst>
              <a:ext uri="{FF2B5EF4-FFF2-40B4-BE49-F238E27FC236}">
                <a16:creationId xmlns:a16="http://schemas.microsoft.com/office/drawing/2014/main" id="{C474F02E-ADF5-F501-11A5-8C61EBA6E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631383"/>
            <a:ext cx="2955009" cy="456073"/>
          </a:xfrm>
          <a:prstGeom prst="wedgeRoundRectCallout">
            <a:avLst>
              <a:gd name="adj1" fmla="val 54527"/>
              <a:gd name="adj2" fmla="val -40782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Define variable and set its value</a:t>
            </a:r>
          </a:p>
        </p:txBody>
      </p:sp>
      <p:sp>
        <p:nvSpPr>
          <p:cNvPr id="15" name="AutoShape 372">
            <a:extLst>
              <a:ext uri="{FF2B5EF4-FFF2-40B4-BE49-F238E27FC236}">
                <a16:creationId xmlns:a16="http://schemas.microsoft.com/office/drawing/2014/main" id="{10610FE1-3869-100B-7CC3-7D06A3290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322"/>
            <a:ext cx="2955009" cy="456073"/>
          </a:xfrm>
          <a:prstGeom prst="wedgeRoundRectCallout">
            <a:avLst>
              <a:gd name="adj1" fmla="val 54527"/>
              <a:gd name="adj2" fmla="val -40782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Find dependency library installed in the system</a:t>
            </a:r>
          </a:p>
        </p:txBody>
      </p:sp>
      <p:sp>
        <p:nvSpPr>
          <p:cNvPr id="16" name="AutoShape 372">
            <a:extLst>
              <a:ext uri="{FF2B5EF4-FFF2-40B4-BE49-F238E27FC236}">
                <a16:creationId xmlns:a16="http://schemas.microsoft.com/office/drawing/2014/main" id="{B5D1CB0C-897C-E512-0879-071E0CBF9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5502" y="1098676"/>
            <a:ext cx="3308393" cy="1225554"/>
          </a:xfrm>
          <a:prstGeom prst="wedgeRoundRectCallout">
            <a:avLst>
              <a:gd name="adj1" fmla="val -82748"/>
              <a:gd name="adj2" fmla="val 141940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Again, variable… but this one is configurable from the outside using -D MY_CACHE_VARIABLE=hello</a:t>
            </a:r>
          </a:p>
        </p:txBody>
      </p:sp>
      <p:sp>
        <p:nvSpPr>
          <p:cNvPr id="17" name="AutoShape 372">
            <a:extLst>
              <a:ext uri="{FF2B5EF4-FFF2-40B4-BE49-F238E27FC236}">
                <a16:creationId xmlns:a16="http://schemas.microsoft.com/office/drawing/2014/main" id="{79DE8DD0-0F82-09C2-B831-B26F16211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20" y="4688448"/>
            <a:ext cx="2955009" cy="456073"/>
          </a:xfrm>
          <a:prstGeom prst="wedgeRoundRectCallout">
            <a:avLst>
              <a:gd name="adj1" fmla="val 62737"/>
              <a:gd name="adj2" fmla="val -22081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Variable but only Boolean - ON/OFF | 1/0 | TRUE/FALSE</a:t>
            </a:r>
          </a:p>
        </p:txBody>
      </p:sp>
      <p:pic>
        <p:nvPicPr>
          <p:cNvPr id="18" name="Graphic 17" descr="Play with solid fill">
            <a:extLst>
              <a:ext uri="{FF2B5EF4-FFF2-40B4-BE49-F238E27FC236}">
                <a16:creationId xmlns:a16="http://schemas.microsoft.com/office/drawing/2014/main" id="{6D64B0F3-A0E4-90A5-CE8B-BC3BDACF7D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9" name="Graphic 18" descr="Play with solid fill">
            <a:extLst>
              <a:ext uri="{FF2B5EF4-FFF2-40B4-BE49-F238E27FC236}">
                <a16:creationId xmlns:a16="http://schemas.microsoft.com/office/drawing/2014/main" id="{02A47E95-9466-67A2-F998-5DE256FDFA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35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CMake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BAB6D1-0CA2-BE05-5A3C-5E21AC0EFD4E}"/>
              </a:ext>
            </a:extLst>
          </p:cNvPr>
          <p:cNvSpPr txBox="1"/>
          <p:nvPr/>
        </p:nvSpPr>
        <p:spPr>
          <a:xfrm>
            <a:off x="3442997" y="229328"/>
            <a:ext cx="8673494" cy="501675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...</a:t>
            </a:r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Add executable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add_executable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${PROJECT_NAME}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main.cpp)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Include </a:t>
            </a:r>
            <a:r>
              <a:rPr lang="en-GB" sz="16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dirs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target_include_directories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${PROJECT_NAME}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PRIVATE include/)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Use </a:t>
            </a:r>
            <a:r>
              <a:rPr lang="en-GB" sz="16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target_compile_definitions</a:t>
            </a: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for target-specific flags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target_compile_definitions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${PROJECT_NAME}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PRIVATE -D OUR_FLAG)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Link libraries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target_link_libraries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${PROJECT_NAME}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PRIVATE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sfml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-graphics Boost::system)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Include also other directories recursively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add_subdirectory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(core)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If statement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(TESTING)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add_subdirectory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(tests)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endif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7" name="AutoShape 372">
            <a:extLst>
              <a:ext uri="{FF2B5EF4-FFF2-40B4-BE49-F238E27FC236}">
                <a16:creationId xmlns:a16="http://schemas.microsoft.com/office/drawing/2014/main" id="{18976C67-54FD-367D-8A3D-927E49CE7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9" y="835003"/>
            <a:ext cx="2955009" cy="769862"/>
          </a:xfrm>
          <a:prstGeom prst="wedgeRoundRectCallout">
            <a:avLst>
              <a:gd name="adj1" fmla="val 63368"/>
              <a:gd name="adj2" fmla="val -3835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Define that executable will be produced from the given list of source files (not headers)</a:t>
            </a:r>
          </a:p>
        </p:txBody>
      </p:sp>
      <p:sp>
        <p:nvSpPr>
          <p:cNvPr id="8" name="AutoShape 372">
            <a:extLst>
              <a:ext uri="{FF2B5EF4-FFF2-40B4-BE49-F238E27FC236}">
                <a16:creationId xmlns:a16="http://schemas.microsoft.com/office/drawing/2014/main" id="{AFB64726-D162-D8FC-CA8F-EFF63B187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3259" y="0"/>
            <a:ext cx="2955009" cy="769862"/>
          </a:xfrm>
          <a:prstGeom prst="wedgeRoundRectCallout">
            <a:avLst>
              <a:gd name="adj1" fmla="val -79984"/>
              <a:gd name="adj2" fmla="val 47692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Target name, use this for target_* commands</a:t>
            </a:r>
          </a:p>
        </p:txBody>
      </p:sp>
      <p:sp>
        <p:nvSpPr>
          <p:cNvPr id="10" name="AutoShape 372">
            <a:extLst>
              <a:ext uri="{FF2B5EF4-FFF2-40B4-BE49-F238E27FC236}">
                <a16:creationId xmlns:a16="http://schemas.microsoft.com/office/drawing/2014/main" id="{9D588953-81DB-4BA2-8836-0ECEBA97C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9" y="1791477"/>
            <a:ext cx="2955009" cy="769862"/>
          </a:xfrm>
          <a:prstGeom prst="wedgeRoundRectCallout">
            <a:avLst>
              <a:gd name="adj1" fmla="val 62736"/>
              <a:gd name="adj2" fmla="val -65022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Include directories for this target, like -I in GCC</a:t>
            </a:r>
          </a:p>
        </p:txBody>
      </p:sp>
      <p:sp>
        <p:nvSpPr>
          <p:cNvPr id="11" name="AutoShape 372">
            <a:extLst>
              <a:ext uri="{FF2B5EF4-FFF2-40B4-BE49-F238E27FC236}">
                <a16:creationId xmlns:a16="http://schemas.microsoft.com/office/drawing/2014/main" id="{47DC6636-4969-3C8E-3CFC-B27194186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8" y="2659138"/>
            <a:ext cx="2955009" cy="769862"/>
          </a:xfrm>
          <a:prstGeom prst="wedgeRoundRectCallout">
            <a:avLst>
              <a:gd name="adj1" fmla="val 64315"/>
              <a:gd name="adj2" fmla="val -84414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preprocessor </a:t>
            </a:r>
            <a:r>
              <a:rPr lang="en-US" sz="1600" dirty="0" err="1">
                <a:solidFill>
                  <a:schemeClr val="bg1"/>
                </a:solidFill>
              </a:rPr>
              <a:t>defs</a:t>
            </a:r>
            <a:r>
              <a:rPr lang="en-US" sz="1600" dirty="0">
                <a:solidFill>
                  <a:schemeClr val="bg1"/>
                </a:solidFill>
              </a:rPr>
              <a:t> that will be provided during compilation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like #define OUR_FLAG</a:t>
            </a:r>
          </a:p>
        </p:txBody>
      </p:sp>
      <p:sp>
        <p:nvSpPr>
          <p:cNvPr id="12" name="AutoShape 372">
            <a:extLst>
              <a:ext uri="{FF2B5EF4-FFF2-40B4-BE49-F238E27FC236}">
                <a16:creationId xmlns:a16="http://schemas.microsoft.com/office/drawing/2014/main" id="{99916DEB-0920-B05B-499C-51423AC54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8" y="3592371"/>
            <a:ext cx="2955009" cy="769862"/>
          </a:xfrm>
          <a:prstGeom prst="wedgeRoundRectCallout">
            <a:avLst>
              <a:gd name="adj1" fmla="val 64631"/>
              <a:gd name="adj2" fmla="val -105017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Link this target with these libraries, like -l in GCC</a:t>
            </a:r>
          </a:p>
        </p:txBody>
      </p:sp>
      <p:sp>
        <p:nvSpPr>
          <p:cNvPr id="13" name="AutoShape 372">
            <a:extLst>
              <a:ext uri="{FF2B5EF4-FFF2-40B4-BE49-F238E27FC236}">
                <a16:creationId xmlns:a16="http://schemas.microsoft.com/office/drawing/2014/main" id="{F9E9502E-2029-B68F-3E8E-C1B582088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8" y="4567335"/>
            <a:ext cx="2955009" cy="769862"/>
          </a:xfrm>
          <a:prstGeom prst="wedgeRoundRectCallout">
            <a:avLst>
              <a:gd name="adj1" fmla="val 65262"/>
              <a:gd name="adj2" fmla="val -131681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Recursively process this directory (must contain CMakeLists.txt)</a:t>
            </a:r>
          </a:p>
        </p:txBody>
      </p:sp>
      <p:sp>
        <p:nvSpPr>
          <p:cNvPr id="14" name="AutoShape 372">
            <a:extLst>
              <a:ext uri="{FF2B5EF4-FFF2-40B4-BE49-F238E27FC236}">
                <a16:creationId xmlns:a16="http://schemas.microsoft.com/office/drawing/2014/main" id="{CDC024C2-5B44-5017-3D61-44236AB3B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898" y="5337197"/>
            <a:ext cx="2955009" cy="769862"/>
          </a:xfrm>
          <a:prstGeom prst="wedgeRoundRectCallout">
            <a:avLst>
              <a:gd name="adj1" fmla="val -115035"/>
              <a:gd name="adj2" fmla="val -154709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If statement, true if TRUE, 1, ON</a:t>
            </a:r>
          </a:p>
        </p:txBody>
      </p:sp>
      <p:pic>
        <p:nvPicPr>
          <p:cNvPr id="15" name="Graphic 14" descr="Play with solid fill">
            <a:extLst>
              <a:ext uri="{FF2B5EF4-FFF2-40B4-BE49-F238E27FC236}">
                <a16:creationId xmlns:a16="http://schemas.microsoft.com/office/drawing/2014/main" id="{A25E40F7-913D-E2ED-97D3-6DCD67CE60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6" name="Graphic 15" descr="Play with solid fill">
            <a:extLst>
              <a:ext uri="{FF2B5EF4-FFF2-40B4-BE49-F238E27FC236}">
                <a16:creationId xmlns:a16="http://schemas.microsoft.com/office/drawing/2014/main" id="{C320E210-3384-8A47-D699-AF8BACCE94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8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3) Motivation for cross-platform dependency managers</a:t>
            </a:r>
          </a:p>
        </p:txBody>
      </p:sp>
    </p:spTree>
    <p:extLst>
      <p:ext uri="{BB962C8B-B14F-4D97-AF65-F5344CB8AC3E}">
        <p14:creationId xmlns:p14="http://schemas.microsoft.com/office/powerpoint/2010/main" val="4139371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There is no unified package manager across systems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On Linux, you usually can get away with system package managers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apt, yum, </a:t>
            </a:r>
            <a:r>
              <a:rPr lang="en-US" sz="2000" dirty="0" err="1">
                <a:latin typeface="Arial" pitchFamily="34"/>
                <a:cs typeface="Arial" pitchFamily="34"/>
              </a:rPr>
              <a:t>dnf</a:t>
            </a:r>
            <a:r>
              <a:rPr lang="en-US" sz="2000" dirty="0">
                <a:latin typeface="Arial" pitchFamily="34"/>
                <a:cs typeface="Arial" pitchFamily="34"/>
              </a:rPr>
              <a:t>, …</a:t>
            </a:r>
          </a:p>
          <a:p>
            <a:pPr lvl="1">
              <a:buSzPct val="100000"/>
            </a:pPr>
            <a:r>
              <a:rPr lang="en-US" sz="2000" dirty="0" err="1">
                <a:latin typeface="Arial" pitchFamily="34"/>
                <a:cs typeface="Arial" pitchFamily="34"/>
              </a:rPr>
              <a:t>pkgconfig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On Windows, there is no such thing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The solution is to use cross-platform package managers</a:t>
            </a:r>
          </a:p>
          <a:p>
            <a:pPr lvl="1">
              <a:buSzPct val="100000"/>
            </a:pPr>
            <a:r>
              <a:rPr lang="en-US" sz="2000" b="1" dirty="0" err="1">
                <a:latin typeface="Arial" pitchFamily="34"/>
                <a:cs typeface="Arial" pitchFamily="34"/>
              </a:rPr>
              <a:t>vcpkg</a:t>
            </a:r>
            <a:r>
              <a:rPr lang="en-US" sz="2000" b="1" dirty="0">
                <a:latin typeface="Arial" pitchFamily="34"/>
                <a:cs typeface="Arial" pitchFamily="34"/>
              </a:rPr>
              <a:t> </a:t>
            </a:r>
          </a:p>
          <a:p>
            <a:pPr lvl="2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https://vcpkg.io/en/</a:t>
            </a:r>
          </a:p>
          <a:p>
            <a:pPr lvl="2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available for Windows, Linux, and Mac, open-source by Microsoft </a:t>
            </a:r>
          </a:p>
          <a:p>
            <a:pPr lvl="1">
              <a:buSzPct val="100000"/>
            </a:pPr>
            <a:r>
              <a:rPr lang="en-US" sz="2000" dirty="0" err="1">
                <a:latin typeface="Arial" pitchFamily="34"/>
                <a:cs typeface="Arial" pitchFamily="34"/>
              </a:rPr>
              <a:t>conan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 lvl="2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https://conan.io/</a:t>
            </a:r>
          </a:p>
          <a:p>
            <a:pPr lvl="2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roughly the same, but from </a:t>
            </a:r>
            <a:r>
              <a:rPr lang="en-US" sz="1600" dirty="0" err="1">
                <a:latin typeface="Arial" pitchFamily="34"/>
                <a:cs typeface="Arial" pitchFamily="34"/>
              </a:rPr>
              <a:t>jFrog</a:t>
            </a:r>
            <a:endParaRPr lang="en-US" sz="1600" dirty="0">
              <a:latin typeface="Arial" pitchFamily="34"/>
              <a:cs typeface="Arial" pitchFamily="34"/>
            </a:endParaRPr>
          </a:p>
          <a:p>
            <a:pPr lvl="2">
              <a:buSzPct val="100000"/>
            </a:pPr>
            <a:endParaRPr lang="en-US" sz="12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44991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4) </a:t>
            </a:r>
            <a:r>
              <a:rPr lang="en-US" sz="4000" dirty="0" err="1"/>
              <a:t>vcpkg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8626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Outline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457200" lvl="0" indent="-457200">
              <a:buSzPct val="100000"/>
              <a:buFont typeface="+mj-lt"/>
              <a:buAutoNum type="arabicPeriod"/>
            </a:pPr>
            <a:r>
              <a:rPr lang="cs-CZ" sz="2400" dirty="0" err="1">
                <a:latin typeface="Arial" pitchFamily="34"/>
                <a:cs typeface="Arial" pitchFamily="34"/>
              </a:rPr>
              <a:t>Motivation</a:t>
            </a:r>
            <a:r>
              <a:rPr lang="cs-CZ" sz="2400" dirty="0">
                <a:latin typeface="Arial" pitchFamily="34"/>
                <a:cs typeface="Arial" pitchFamily="34"/>
              </a:rPr>
              <a:t> to </a:t>
            </a:r>
            <a:r>
              <a:rPr lang="en-US" sz="2400" dirty="0">
                <a:latin typeface="Arial" pitchFamily="34"/>
                <a:cs typeface="Arial" pitchFamily="34"/>
              </a:rPr>
              <a:t>build and meta-build systems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cs-CZ" sz="2400" dirty="0" err="1">
                <a:latin typeface="Arial" pitchFamily="34"/>
                <a:cs typeface="Arial" pitchFamily="34"/>
              </a:rPr>
              <a:t>CMake</a:t>
            </a:r>
            <a:endParaRPr lang="en-US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400" dirty="0">
                <a:latin typeface="Arial" pitchFamily="34"/>
                <a:cs typeface="Arial" pitchFamily="34"/>
              </a:rPr>
              <a:t>Motivation for cross-platform dependency managers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cs-CZ" sz="2400" dirty="0" err="1">
                <a:latin typeface="Arial" pitchFamily="34"/>
                <a:cs typeface="Arial" pitchFamily="34"/>
              </a:rPr>
              <a:t>vcpkg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400" dirty="0">
                <a:latin typeface="Arial" pitchFamily="34"/>
                <a:cs typeface="Arial" pitchFamily="34"/>
              </a:rPr>
              <a:t>Using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CMake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with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vcpkg</a:t>
            </a:r>
            <a:r>
              <a:rPr lang="cs-CZ" sz="2400" dirty="0">
                <a:latin typeface="Arial" pitchFamily="34"/>
                <a:cs typeface="Arial" pitchFamily="34"/>
              </a:rPr>
              <a:t> to </a:t>
            </a:r>
            <a:r>
              <a:rPr lang="cs-CZ" sz="2400" dirty="0" err="1">
                <a:latin typeface="Arial" pitchFamily="34"/>
                <a:cs typeface="Arial" pitchFamily="34"/>
              </a:rPr>
              <a:t>have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en-US" sz="2400" dirty="0">
                <a:latin typeface="Arial" pitchFamily="34"/>
                <a:cs typeface="Arial" pitchFamily="34"/>
              </a:rPr>
              <a:t>a </a:t>
            </a:r>
            <a:r>
              <a:rPr lang="cs-CZ" sz="2400" dirty="0" err="1">
                <a:latin typeface="Arial" pitchFamily="34"/>
                <a:cs typeface="Arial" pitchFamily="34"/>
              </a:rPr>
              <a:t>project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with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dependencie</a:t>
            </a:r>
            <a:r>
              <a:rPr lang="en-US" sz="2400" dirty="0">
                <a:latin typeface="Arial" pitchFamily="34"/>
                <a:cs typeface="Arial" pitchFamily="34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816747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vcpkg</a:t>
            </a:r>
            <a:r>
              <a:rPr lang="en-US" dirty="0"/>
              <a:t> is cross-platform dependency manager for C++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List of many open-source libraries for C++ curated by Microsoft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Libs are downloaded and locally compiled but are not installed outside of the </a:t>
            </a:r>
            <a:r>
              <a:rPr lang="en-US" sz="2400" dirty="0" err="1">
                <a:latin typeface="Arial" pitchFamily="34"/>
                <a:cs typeface="Arial" pitchFamily="34"/>
              </a:rPr>
              <a:t>vcpkg</a:t>
            </a:r>
            <a:r>
              <a:rPr lang="en-US" sz="2400" dirty="0">
                <a:latin typeface="Arial" pitchFamily="34"/>
                <a:cs typeface="Arial" pitchFamily="34"/>
              </a:rPr>
              <a:t> directory</a:t>
            </a: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C41A01-F0F4-50ED-E981-EC901C6F5E56}"/>
              </a:ext>
            </a:extLst>
          </p:cNvPr>
          <p:cNvSpPr txBox="1"/>
          <p:nvPr/>
        </p:nvSpPr>
        <p:spPr>
          <a:xfrm>
            <a:off x="1884786" y="3764902"/>
            <a:ext cx="6857999" cy="147732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git clone https://github.com/Microsoft/vcpkg.git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cd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vcpkg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.\bootstrap-vcpkg.bat</a:t>
            </a:r>
          </a:p>
          <a:p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vcpkg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install sfml:x64-windows boost-asio:x64-windows </a:t>
            </a:r>
          </a:p>
          <a:p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6BB8915-F421-BAAF-4F7B-2496B46592E6}"/>
              </a:ext>
            </a:extLst>
          </p:cNvPr>
          <p:cNvSpPr/>
          <p:nvPr/>
        </p:nvSpPr>
        <p:spPr>
          <a:xfrm>
            <a:off x="7679095" y="480299"/>
            <a:ext cx="4329404" cy="50709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https://vcpkg.io/en/getting-started</a:t>
            </a:r>
          </a:p>
        </p:txBody>
      </p:sp>
    </p:spTree>
    <p:extLst>
      <p:ext uri="{BB962C8B-B14F-4D97-AF65-F5344CB8AC3E}">
        <p14:creationId xmlns:p14="http://schemas.microsoft.com/office/powerpoint/2010/main" val="338583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5) </a:t>
            </a:r>
            <a:r>
              <a:rPr lang="en-US" sz="4000" dirty="0" err="1"/>
              <a:t>CMake</a:t>
            </a:r>
            <a:r>
              <a:rPr lang="en-US" sz="4000" dirty="0"/>
              <a:t> + </a:t>
            </a:r>
            <a:r>
              <a:rPr lang="en-US" sz="4000" dirty="0" err="1"/>
              <a:t>vcpkg</a:t>
            </a:r>
            <a:r>
              <a:rPr lang="en-US" sz="4000" dirty="0"/>
              <a:t> = ♥ ??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8023294-41C0-172B-5FD9-7668B0B33D1F}"/>
              </a:ext>
            </a:extLst>
          </p:cNvPr>
          <p:cNvSpPr/>
          <p:nvPr/>
        </p:nvSpPr>
        <p:spPr>
          <a:xfrm>
            <a:off x="3368351" y="3942184"/>
            <a:ext cx="7707086" cy="281318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Nah, more like </a:t>
            </a:r>
            <a:r>
              <a:rPr lang="en-US" sz="3200" dirty="0" err="1">
                <a:solidFill>
                  <a:schemeClr val="bg1"/>
                </a:solidFill>
              </a:rPr>
              <a:t>CMake</a:t>
            </a:r>
            <a:r>
              <a:rPr lang="en-US" sz="3200" dirty="0">
                <a:solidFill>
                  <a:schemeClr val="bg1"/>
                </a:solidFill>
              </a:rPr>
              <a:t> + </a:t>
            </a:r>
            <a:r>
              <a:rPr lang="en-US" sz="3200" dirty="0" err="1">
                <a:solidFill>
                  <a:schemeClr val="bg1"/>
                </a:solidFill>
              </a:rPr>
              <a:t>vckpg</a:t>
            </a:r>
            <a:r>
              <a:rPr lang="en-US" sz="3200" dirty="0">
                <a:solidFill>
                  <a:schemeClr val="bg1"/>
                </a:solidFill>
              </a:rPr>
              <a:t> != total hell if you want to have your project working on both Windows and Linux</a:t>
            </a:r>
          </a:p>
        </p:txBody>
      </p:sp>
    </p:spTree>
    <p:extLst>
      <p:ext uri="{BB962C8B-B14F-4D97-AF65-F5344CB8AC3E}">
        <p14:creationId xmlns:p14="http://schemas.microsoft.com/office/powerpoint/2010/main" val="612843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Putting it all together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In </a:t>
            </a:r>
            <a:r>
              <a:rPr lang="en-US" sz="2400" dirty="0" err="1">
                <a:latin typeface="Arial" pitchFamily="34"/>
                <a:cs typeface="Arial" pitchFamily="34"/>
              </a:rPr>
              <a:t>CMake</a:t>
            </a:r>
            <a:r>
              <a:rPr lang="en-US" sz="2400" dirty="0">
                <a:latin typeface="Arial" pitchFamily="34"/>
                <a:cs typeface="Arial" pitchFamily="34"/>
              </a:rPr>
              <a:t>, </a:t>
            </a:r>
            <a:r>
              <a:rPr lang="en-US" sz="2400" dirty="0" err="1">
                <a:latin typeface="Arial" pitchFamily="34"/>
                <a:cs typeface="Arial" pitchFamily="34"/>
              </a:rPr>
              <a:t>find_package</a:t>
            </a:r>
            <a:r>
              <a:rPr lang="en-US" sz="2400" dirty="0">
                <a:latin typeface="Arial" pitchFamily="34"/>
                <a:cs typeface="Arial" pitchFamily="34"/>
              </a:rPr>
              <a:t> looks for dependencies in your system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Or in paths explicitly provided by toolchain files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A3CBA5-0018-2941-AE00-6025EAA5DA51}"/>
              </a:ext>
            </a:extLst>
          </p:cNvPr>
          <p:cNvSpPr txBox="1"/>
          <p:nvPr/>
        </p:nvSpPr>
        <p:spPr>
          <a:xfrm>
            <a:off x="622042" y="1923676"/>
            <a:ext cx="11010122" cy="203132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mkdir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build 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cd build</a:t>
            </a:r>
          </a:p>
          <a:p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cmake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.. -G "Visual Studio 17 2022" -A x64 \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-DCMAKE_TOOLCHAIN_FILE=~/source/repos/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vcpkg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/scripts/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buildsystems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vcpkg.cmake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cmake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--build .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7394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Task 6</a:t>
            </a:r>
          </a:p>
        </p:txBody>
      </p:sp>
    </p:spTree>
    <p:extLst>
      <p:ext uri="{BB962C8B-B14F-4D97-AF65-F5344CB8AC3E}">
        <p14:creationId xmlns:p14="http://schemas.microsoft.com/office/powerpoint/2010/main" val="2185243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Today's lab is like an example how you can start your semestral project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Do not forget that </a:t>
            </a:r>
            <a:r>
              <a:rPr lang="en-US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I need to accept your topic until 17. 11. 2023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This is how you can start any C++ project with some dependencies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This is not the only way to do things, this is only one of the possibilities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Feel free to try different approaches and tools</a:t>
            </a: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 am going to demonstrate how to bootstrap a cross-platform C++ project…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Using </a:t>
            </a:r>
            <a:r>
              <a:rPr lang="en-US" sz="2000" dirty="0" err="1">
                <a:latin typeface="Arial" pitchFamily="34"/>
                <a:cs typeface="Arial" pitchFamily="34"/>
              </a:rPr>
              <a:t>vcpkg</a:t>
            </a:r>
            <a:r>
              <a:rPr lang="en-US" sz="2000" dirty="0">
                <a:latin typeface="Arial" pitchFamily="34"/>
                <a:cs typeface="Arial" pitchFamily="34"/>
              </a:rPr>
              <a:t> for dependency management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Using </a:t>
            </a:r>
            <a:r>
              <a:rPr lang="en-US" sz="2000" dirty="0" err="1">
                <a:latin typeface="Arial" pitchFamily="34"/>
                <a:cs typeface="Arial" pitchFamily="34"/>
              </a:rPr>
              <a:t>CMake</a:t>
            </a:r>
            <a:r>
              <a:rPr lang="en-US" sz="2000" dirty="0">
                <a:latin typeface="Arial" pitchFamily="34"/>
                <a:cs typeface="Arial" pitchFamily="34"/>
              </a:rPr>
              <a:t> as a meta-build system</a:t>
            </a:r>
          </a:p>
          <a:p>
            <a:pPr lvl="1"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835090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Task 6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Put together a cross-platform </a:t>
            </a:r>
            <a:r>
              <a:rPr lang="en-US" sz="2400" dirty="0" err="1">
                <a:latin typeface="Arial" pitchFamily="34"/>
                <a:cs typeface="Arial" pitchFamily="34"/>
              </a:rPr>
              <a:t>CMake</a:t>
            </a:r>
            <a:r>
              <a:rPr lang="en-US" sz="2400" dirty="0">
                <a:latin typeface="Arial" pitchFamily="34"/>
                <a:cs typeface="Arial" pitchFamily="34"/>
              </a:rPr>
              <a:t> project that uses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 </a:t>
            </a:r>
            <a:r>
              <a:rPr lang="en-US" sz="2000" dirty="0" err="1">
                <a:latin typeface="Arial" pitchFamily="34"/>
                <a:cs typeface="Arial" pitchFamily="34"/>
              </a:rPr>
              <a:t>boost.asio</a:t>
            </a:r>
            <a:r>
              <a:rPr lang="en-US" sz="2000" dirty="0">
                <a:latin typeface="Arial" pitchFamily="34"/>
                <a:cs typeface="Arial" pitchFamily="34"/>
              </a:rPr>
              <a:t> </a:t>
            </a:r>
          </a:p>
          <a:p>
            <a:pPr lvl="2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https://www.boost.org/doc/libs/1_76_0/doc/html/boost_asio.html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SFML</a:t>
            </a:r>
          </a:p>
          <a:p>
            <a:pPr lvl="2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https://www.sfml-dev.org/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Make sure that the project is simply buildable on Windows and Linux systems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It means that after installing the required dependencies somehow (system package manager, </a:t>
            </a:r>
            <a:r>
              <a:rPr lang="en-US" sz="2000" dirty="0" err="1">
                <a:latin typeface="Arial" pitchFamily="34"/>
                <a:cs typeface="Arial" pitchFamily="34"/>
              </a:rPr>
              <a:t>vcpkg</a:t>
            </a:r>
            <a:r>
              <a:rPr lang="en-US" sz="2000" dirty="0">
                <a:latin typeface="Arial" pitchFamily="34"/>
                <a:cs typeface="Arial" pitchFamily="34"/>
              </a:rPr>
              <a:t>) I will be able to build the project</a:t>
            </a:r>
          </a:p>
          <a:p>
            <a:pPr marL="0" indent="0">
              <a:buSzPct val="100000"/>
              <a:buNone/>
            </a:pPr>
            <a:r>
              <a:rPr lang="en-US" sz="2400" b="1" dirty="0">
                <a:latin typeface="Arial" pitchFamily="34"/>
                <a:cs typeface="Arial" pitchFamily="34"/>
              </a:rPr>
              <a:t>The project shall build two executables: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server (UDP)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listening at port 8000 for rendering commands and drawing them inside the window</a:t>
            </a:r>
          </a:p>
          <a:p>
            <a:pPr lvl="2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draw rectangle 1 1 2 2  (bottom left corner -&gt; top right corner)</a:t>
            </a:r>
          </a:p>
          <a:p>
            <a:pPr lvl="2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draw line 2 2 -1 -1 (start point -&gt; end point)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client (UDP)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when invoked, it shall send the provided ASCII text as UDP datagram to the server at localhost:8000</a:t>
            </a:r>
          </a:p>
        </p:txBody>
      </p:sp>
    </p:spTree>
    <p:extLst>
      <p:ext uri="{BB962C8B-B14F-4D97-AF65-F5344CB8AC3E}">
        <p14:creationId xmlns:p14="http://schemas.microsoft.com/office/powerpoint/2010/main" val="2870621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Work plan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>
                <a:latin typeface="Arial" pitchFamily="34"/>
                <a:cs typeface="Arial" pitchFamily="34"/>
              </a:rPr>
              <a:t>Install </a:t>
            </a:r>
            <a:r>
              <a:rPr lang="en-US" sz="2000" dirty="0" err="1">
                <a:latin typeface="Arial" pitchFamily="34"/>
                <a:cs typeface="Arial" pitchFamily="34"/>
              </a:rPr>
              <a:t>vcpkg</a:t>
            </a:r>
            <a:r>
              <a:rPr lang="en-US" sz="2000" dirty="0">
                <a:latin typeface="Arial" pitchFamily="34"/>
                <a:cs typeface="Arial" pitchFamily="34"/>
              </a:rPr>
              <a:t> &amp; install boost-</a:t>
            </a:r>
            <a:r>
              <a:rPr lang="en-US" sz="2000" dirty="0" err="1">
                <a:latin typeface="Arial" pitchFamily="34"/>
                <a:cs typeface="Arial" pitchFamily="34"/>
              </a:rPr>
              <a:t>asio</a:t>
            </a:r>
            <a:r>
              <a:rPr lang="en-US" sz="2000" dirty="0">
                <a:latin typeface="Arial" pitchFamily="34"/>
                <a:cs typeface="Arial" pitchFamily="34"/>
              </a:rPr>
              <a:t> and SFML for x64 windows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>
                <a:latin typeface="Arial" pitchFamily="34"/>
                <a:cs typeface="Arial" pitchFamily="34"/>
              </a:rPr>
              <a:t>Install </a:t>
            </a:r>
            <a:r>
              <a:rPr lang="en-US" sz="2000" dirty="0" err="1">
                <a:latin typeface="Arial" pitchFamily="34"/>
                <a:cs typeface="Arial" pitchFamily="34"/>
              </a:rPr>
              <a:t>CMake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>
                <a:latin typeface="Arial" pitchFamily="34"/>
                <a:cs typeface="Arial" pitchFamily="34"/>
              </a:rPr>
              <a:t>Create skeleton source codes with CMakeLists.txt files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>
                <a:latin typeface="Arial" pitchFamily="34"/>
                <a:cs typeface="Arial" pitchFamily="34"/>
              </a:rPr>
              <a:t>Fill in the CMakeLists.txt files so we can compile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>
                <a:latin typeface="Arial" pitchFamily="34"/>
                <a:cs typeface="Arial" pitchFamily="34"/>
              </a:rPr>
              <a:t>Generate project (for Visual Studio)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>
                <a:latin typeface="Arial" pitchFamily="34"/>
                <a:cs typeface="Arial" pitchFamily="34"/>
              </a:rPr>
              <a:t>Use ASIO for UDP client and server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>
                <a:latin typeface="Arial" pitchFamily="34"/>
                <a:cs typeface="Arial" pitchFamily="34"/>
              </a:rPr>
              <a:t>Use SFML to draw 2D graphics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000" dirty="0">
                <a:latin typeface="Arial" pitchFamily="34"/>
                <a:cs typeface="Arial" pitchFamily="34"/>
              </a:rPr>
              <a:t>Combine the two to fulfill the Task 6</a:t>
            </a:r>
          </a:p>
        </p:txBody>
      </p:sp>
    </p:spTree>
    <p:extLst>
      <p:ext uri="{BB962C8B-B14F-4D97-AF65-F5344CB8AC3E}">
        <p14:creationId xmlns:p14="http://schemas.microsoft.com/office/powerpoint/2010/main" val="22837099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1) </a:t>
            </a:r>
            <a:r>
              <a:rPr lang="en-US" dirty="0"/>
              <a:t>Installing </a:t>
            </a:r>
            <a:r>
              <a:rPr lang="en-US" dirty="0" err="1"/>
              <a:t>vcpkg</a:t>
            </a:r>
            <a:r>
              <a:rPr lang="en-US" dirty="0"/>
              <a:t> and required dependencies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45DE32-1B9A-06AD-B42D-8EA244B70442}"/>
              </a:ext>
            </a:extLst>
          </p:cNvPr>
          <p:cNvSpPr txBox="1"/>
          <p:nvPr/>
        </p:nvSpPr>
        <p:spPr>
          <a:xfrm>
            <a:off x="1295404" y="877078"/>
            <a:ext cx="6857999" cy="147732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git clone https://github.com/Microsoft/vcpkg.git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cd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vcpkg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.\bootstrap-vcpkg.bat</a:t>
            </a:r>
          </a:p>
          <a:p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vcpkg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install sfml:x64-windows boost-asio:x64-windows </a:t>
            </a:r>
          </a:p>
          <a:p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9B2A5E-801E-FED6-060F-C8B6C82520CE}"/>
              </a:ext>
            </a:extLst>
          </p:cNvPr>
          <p:cNvSpPr txBox="1"/>
          <p:nvPr/>
        </p:nvSpPr>
        <p:spPr>
          <a:xfrm>
            <a:off x="293916" y="2583093"/>
            <a:ext cx="11933854" cy="3139321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Total install time: 5.1 min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The package boost is compatible with built-in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CMake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targets: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find_package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(Boost REQUIRED [COMPONENTS &lt;libs&gt;...])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target_link_libraries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(main PRIVATE Boost::boost Boost::&lt;lib1&gt; Boost::&lt;lib2&gt; ...)</a:t>
            </a:r>
          </a:p>
          <a:p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The package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sfml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provides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CMake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targets: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find_package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(SFML COMPONENTS system window graphics CONFIG REQUIRED)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target_link_libraries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(main PRIVATE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sfml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-system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sfml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-network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sfml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-graphics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sfml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-window)</a:t>
            </a:r>
          </a:p>
          <a:p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   # If you want SFML to provide an implementation of main():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target_link_libraries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(main PRIVATE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sfml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-main)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EFAB97-8D30-CE7A-08C8-1BD98EF8E324}"/>
              </a:ext>
            </a:extLst>
          </p:cNvPr>
          <p:cNvSpPr txBox="1"/>
          <p:nvPr/>
        </p:nvSpPr>
        <p:spPr>
          <a:xfrm>
            <a:off x="129071" y="6142219"/>
            <a:ext cx="11933854" cy="369332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-DCMAKE_TOOLCHAIN_FILE=~/source/repos/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vcpkg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/scripts/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buildsystems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vcpkg.cmake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204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2) Install </a:t>
            </a:r>
            <a:r>
              <a:rPr lang="en-US" dirty="0" err="1"/>
              <a:t>CMake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On Linux, use your </a:t>
            </a:r>
            <a:r>
              <a:rPr lang="en-US" sz="2000" dirty="0" err="1">
                <a:latin typeface="Arial" pitchFamily="34"/>
                <a:cs typeface="Arial" pitchFamily="34"/>
              </a:rPr>
              <a:t>favourite</a:t>
            </a:r>
            <a:r>
              <a:rPr lang="en-US" sz="2000" dirty="0">
                <a:latin typeface="Arial" pitchFamily="34"/>
                <a:cs typeface="Arial" pitchFamily="34"/>
              </a:rPr>
              <a:t> package manager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e.g. apt install </a:t>
            </a:r>
            <a:r>
              <a:rPr lang="en-US" sz="1600" dirty="0" err="1">
                <a:latin typeface="Arial" pitchFamily="34"/>
                <a:cs typeface="Arial" pitchFamily="34"/>
              </a:rPr>
              <a:t>cmake</a:t>
            </a:r>
            <a:endParaRPr lang="en-US" sz="16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On Windows, </a:t>
            </a:r>
            <a:r>
              <a:rPr lang="cs-CZ" sz="2000" dirty="0">
                <a:latin typeface="Arial" pitchFamily="34"/>
                <a:cs typeface="Arial" pitchFamily="34"/>
              </a:rPr>
              <a:t>use </a:t>
            </a:r>
            <a:r>
              <a:rPr lang="cs-CZ" sz="2000" dirty="0" err="1">
                <a:latin typeface="Arial" pitchFamily="34"/>
                <a:cs typeface="Arial" pitchFamily="34"/>
              </a:rPr>
              <a:t>winget</a:t>
            </a:r>
            <a:r>
              <a:rPr lang="cs-CZ" sz="2000" dirty="0">
                <a:latin typeface="Arial" pitchFamily="34"/>
                <a:cs typeface="Arial" pitchFamily="34"/>
              </a:rPr>
              <a:t> in </a:t>
            </a:r>
            <a:r>
              <a:rPr lang="cs-CZ" sz="2000" dirty="0" err="1">
                <a:latin typeface="Arial" pitchFamily="34"/>
                <a:cs typeface="Arial" pitchFamily="34"/>
              </a:rPr>
              <a:t>e.g</a:t>
            </a:r>
            <a:r>
              <a:rPr lang="cs-CZ" sz="2000" dirty="0">
                <a:latin typeface="Arial" pitchFamily="34"/>
                <a:cs typeface="Arial" pitchFamily="34"/>
              </a:rPr>
              <a:t>. </a:t>
            </a:r>
            <a:r>
              <a:rPr lang="cs-CZ" sz="2000" b="1" dirty="0" err="1">
                <a:latin typeface="Arial" pitchFamily="34"/>
                <a:cs typeface="Arial" pitchFamily="34"/>
              </a:rPr>
              <a:t>PowerShell</a:t>
            </a:r>
            <a:r>
              <a:rPr lang="cs-CZ" sz="2000" b="1" dirty="0">
                <a:latin typeface="Arial" pitchFamily="34"/>
                <a:cs typeface="Arial" pitchFamily="34"/>
              </a:rPr>
              <a:t> run as </a:t>
            </a:r>
            <a:r>
              <a:rPr lang="cs-CZ" sz="2000" b="1" dirty="0" err="1">
                <a:latin typeface="Arial" pitchFamily="34"/>
                <a:cs typeface="Arial" pitchFamily="34"/>
              </a:rPr>
              <a:t>administrator</a:t>
            </a:r>
            <a:endParaRPr lang="en-US" sz="2000" b="1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1600" dirty="0" err="1">
                <a:latin typeface="Arial" pitchFamily="34"/>
                <a:cs typeface="Arial" pitchFamily="34"/>
              </a:rPr>
              <a:t>winget</a:t>
            </a:r>
            <a:r>
              <a:rPr lang="en-US" sz="1600" dirty="0">
                <a:latin typeface="Arial" pitchFamily="34"/>
                <a:cs typeface="Arial" pitchFamily="34"/>
              </a:rPr>
              <a:t> install --id</a:t>
            </a:r>
            <a:r>
              <a:rPr lang="en-US" sz="1400" dirty="0">
                <a:latin typeface="Arial" pitchFamily="34"/>
                <a:cs typeface="Arial" pitchFamily="34"/>
              </a:rPr>
              <a:t>=</a:t>
            </a:r>
            <a:r>
              <a:rPr lang="en-US" sz="1400" dirty="0" err="1">
                <a:latin typeface="Arial" pitchFamily="34"/>
                <a:cs typeface="Arial" pitchFamily="34"/>
              </a:rPr>
              <a:t>Kitware.CMake</a:t>
            </a:r>
            <a:r>
              <a:rPr lang="en-US" sz="1400" dirty="0">
                <a:latin typeface="Arial" pitchFamily="34"/>
                <a:cs typeface="Arial" pitchFamily="34"/>
              </a:rPr>
              <a:t> 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Or use </a:t>
            </a:r>
            <a:r>
              <a:rPr lang="cs-CZ" sz="1600" dirty="0" err="1">
                <a:latin typeface="Arial" pitchFamily="34"/>
                <a:cs typeface="Arial" pitchFamily="34"/>
              </a:rPr>
              <a:t>download</a:t>
            </a:r>
            <a:r>
              <a:rPr lang="cs-CZ" sz="1600" dirty="0">
                <a:latin typeface="Arial" pitchFamily="34"/>
                <a:cs typeface="Arial" pitchFamily="34"/>
              </a:rPr>
              <a:t> and </a:t>
            </a:r>
            <a:r>
              <a:rPr lang="cs-CZ" sz="1600" dirty="0" err="1">
                <a:latin typeface="Arial" pitchFamily="34"/>
                <a:cs typeface="Arial" pitchFamily="34"/>
              </a:rPr>
              <a:t>install</a:t>
            </a:r>
            <a:r>
              <a:rPr lang="cs-CZ" sz="1600" dirty="0">
                <a:latin typeface="Arial" pitchFamily="34"/>
                <a:cs typeface="Arial" pitchFamily="34"/>
              </a:rPr>
              <a:t> manu</a:t>
            </a:r>
            <a:r>
              <a:rPr lang="en-US" sz="1600" dirty="0">
                <a:latin typeface="Arial" pitchFamily="34"/>
                <a:cs typeface="Arial" pitchFamily="34"/>
              </a:rPr>
              <a:t>ally</a:t>
            </a:r>
            <a:endParaRPr lang="cs-CZ" sz="1600" dirty="0">
              <a:latin typeface="Arial" pitchFamily="34"/>
              <a:cs typeface="Arial" pitchFamily="34"/>
            </a:endParaRPr>
          </a:p>
          <a:p>
            <a:pPr lvl="2">
              <a:buSzPct val="100000"/>
            </a:pPr>
            <a:r>
              <a:rPr lang="en-US" sz="1200" dirty="0">
                <a:latin typeface="Arial" pitchFamily="34"/>
                <a:cs typeface="Arial" pitchFamily="34"/>
              </a:rPr>
              <a:t>https://cmake.org/download/</a:t>
            </a:r>
          </a:p>
          <a:p>
            <a:pPr lvl="1">
              <a:buSzPct val="100000"/>
            </a:pPr>
            <a:endParaRPr lang="cs-CZ" sz="1600" dirty="0">
              <a:latin typeface="Arial" pitchFamily="34"/>
              <a:cs typeface="Arial" pitchFamily="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EFAB97-8D30-CE7A-08C8-1BD98EF8E324}"/>
              </a:ext>
            </a:extLst>
          </p:cNvPr>
          <p:cNvSpPr txBox="1"/>
          <p:nvPr/>
        </p:nvSpPr>
        <p:spPr>
          <a:xfrm>
            <a:off x="1780589" y="3192153"/>
            <a:ext cx="3909532" cy="92333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cs-CZ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lang="cs-CZ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cmake</a:t>
            </a:r>
            <a:r>
              <a:rPr lang="cs-CZ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--</a:t>
            </a:r>
            <a:r>
              <a:rPr lang="cs-CZ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version</a:t>
            </a:r>
            <a:endParaRPr lang="cs-CZ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endParaRPr lang="cs-CZ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cmake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version 3.27.7</a:t>
            </a:r>
          </a:p>
        </p:txBody>
      </p:sp>
    </p:spTree>
    <p:extLst>
      <p:ext uri="{BB962C8B-B14F-4D97-AF65-F5344CB8AC3E}">
        <p14:creationId xmlns:p14="http://schemas.microsoft.com/office/powerpoint/2010/main" val="14938006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3) Create project skeleton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Let's keep it simple, we can add more later</a:t>
            </a:r>
          </a:p>
          <a:p>
            <a:pPr>
              <a:buSzPct val="100000"/>
            </a:pPr>
            <a:endParaRPr lang="en-US" sz="12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cs-CZ" sz="1600" dirty="0">
              <a:latin typeface="Arial" pitchFamily="34"/>
              <a:cs typeface="Arial" pitchFamily="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EFAB97-8D30-CE7A-08C8-1BD98EF8E324}"/>
              </a:ext>
            </a:extLst>
          </p:cNvPr>
          <p:cNvSpPr txBox="1"/>
          <p:nvPr/>
        </p:nvSpPr>
        <p:spPr>
          <a:xfrm>
            <a:off x="410547" y="1397675"/>
            <a:ext cx="3909532" cy="258532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|- client</a:t>
            </a:r>
          </a:p>
          <a:p>
            <a:r>
              <a:rPr lang="en-GB" dirty="0">
                <a:solidFill>
                  <a:srgbClr val="CCCCCC"/>
                </a:solidFill>
                <a:latin typeface="Consolas" panose="020B0609020204030204" pitchFamily="49" charset="0"/>
              </a:rPr>
              <a:t>|     |- client.cpp</a:t>
            </a:r>
          </a:p>
          <a:p>
            <a:r>
              <a:rPr lang="en-GB" dirty="0">
                <a:solidFill>
                  <a:srgbClr val="CCCCCC"/>
                </a:solidFill>
                <a:latin typeface="Consolas" panose="020B0609020204030204" pitchFamily="49" charset="0"/>
              </a:rPr>
              <a:t>|     |- CMakeLists.txt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|- server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|     | - server.cpp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|     | - CMakeLists.txt</a:t>
            </a:r>
          </a:p>
          <a:p>
            <a:r>
              <a:rPr lang="en-GB" dirty="0">
                <a:solidFill>
                  <a:srgbClr val="CCCCCC"/>
                </a:solidFill>
                <a:latin typeface="Consolas" panose="020B0609020204030204" pitchFamily="49" charset="0"/>
              </a:rPr>
              <a:t>|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|- README.md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|- CMakeLists.txt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C71C44-28AE-A470-1144-4562516DA21A}"/>
              </a:ext>
            </a:extLst>
          </p:cNvPr>
          <p:cNvSpPr txBox="1"/>
          <p:nvPr/>
        </p:nvSpPr>
        <p:spPr>
          <a:xfrm>
            <a:off x="3959285" y="4461396"/>
            <a:ext cx="7610673" cy="1754326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&lt;iostream&gt;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char**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"Hello, I am a UDP server!"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533EB0-6F97-773B-51A5-0DDFF2C62421}"/>
              </a:ext>
            </a:extLst>
          </p:cNvPr>
          <p:cNvSpPr txBox="1"/>
          <p:nvPr/>
        </p:nvSpPr>
        <p:spPr>
          <a:xfrm>
            <a:off x="4428925" y="2327796"/>
            <a:ext cx="7610673" cy="1754326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&lt;iostream&gt;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char**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"Hello, I am a UDP client!"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195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The h</a:t>
            </a:r>
            <a:r>
              <a:rPr lang="en-GB" dirty="0" err="1"/>
              <a:t>elper</a:t>
            </a:r>
            <a:r>
              <a:rPr lang="en-GB" dirty="0"/>
              <a:t> codes are in public </a:t>
            </a:r>
            <a:r>
              <a:rPr lang="en-GB" dirty="0" err="1"/>
              <a:t>gitlab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Directory `lab_0</a:t>
            </a:r>
            <a:r>
              <a:rPr lang="cs-CZ" sz="2400" dirty="0">
                <a:latin typeface="Arial" pitchFamily="34"/>
                <a:cs typeface="Arial" pitchFamily="34"/>
              </a:rPr>
              <a:t>6</a:t>
            </a:r>
            <a:r>
              <a:rPr lang="en-US" sz="2400" dirty="0">
                <a:latin typeface="Arial" pitchFamily="34"/>
                <a:cs typeface="Arial" pitchFamily="34"/>
              </a:rPr>
              <a:t>`: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https://gitlab.mff.cuni.cz/teaching/nprg041/mejzlik/labs-cpp-pub</a:t>
            </a: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Use this as a starting points and resources for this lab and Task 06</a:t>
            </a:r>
          </a:p>
        </p:txBody>
      </p:sp>
    </p:spTree>
    <p:extLst>
      <p:ext uri="{BB962C8B-B14F-4D97-AF65-F5344CB8AC3E}">
        <p14:creationId xmlns:p14="http://schemas.microsoft.com/office/powerpoint/2010/main" val="9706748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4) Write CMakeLists.txt files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36021"/>
            <a:ext cx="1115941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US" sz="12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cs-CZ" sz="1600" dirty="0">
              <a:latin typeface="Arial" pitchFamily="34"/>
              <a:cs typeface="Arial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953DBB-5987-2851-2F21-C09C4EF87BE2}"/>
              </a:ext>
            </a:extLst>
          </p:cNvPr>
          <p:cNvSpPr txBox="1"/>
          <p:nvPr/>
        </p:nvSpPr>
        <p:spPr>
          <a:xfrm>
            <a:off x="121298" y="1691762"/>
            <a:ext cx="5912494" cy="212365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Find required packages</a:t>
            </a:r>
            <a:endParaRPr lang="en-GB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find_package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(Boost COMPONENTS system REQUIRED)</a:t>
            </a:r>
          </a:p>
          <a:p>
            <a:b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Add executable</a:t>
            </a:r>
            <a:endParaRPr lang="en-GB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add_executable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${CLIENT_EXE}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client.cpp)</a:t>
            </a:r>
          </a:p>
          <a:p>
            <a:b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Include </a:t>
            </a:r>
            <a:r>
              <a:rPr lang="en-GB" sz="12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dirs</a:t>
            </a:r>
            <a:endParaRPr lang="en-GB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target_include_directories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${CLIENT_EXE}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PRIVATE .)</a:t>
            </a:r>
          </a:p>
          <a:p>
            <a:b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Link libraries</a:t>
            </a:r>
            <a:endParaRPr lang="en-GB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target_link_libraries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${CLIENT_EXE}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PRIVATE Boost::system)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683131-8670-8C5B-E350-2F4179FFF697}"/>
              </a:ext>
            </a:extLst>
          </p:cNvPr>
          <p:cNvSpPr txBox="1"/>
          <p:nvPr/>
        </p:nvSpPr>
        <p:spPr>
          <a:xfrm>
            <a:off x="5144276" y="86653"/>
            <a:ext cx="6758471" cy="2308324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cmake_minimum_required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(VERSION 3.20)</a:t>
            </a:r>
          </a:p>
          <a:p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project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(lab_06)</a:t>
            </a:r>
          </a:p>
          <a:p>
            <a:endParaRPr lang="en-US" sz="1200" b="0" dirty="0">
              <a:solidFill>
                <a:srgbClr val="569CD6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(CMAKE_CXX_STANDARD 20)</a:t>
            </a:r>
          </a:p>
          <a:p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(CMAKE_CXX_STANDARD_REQUIRED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ON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(SERVER_EXE 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"server"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CACHE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"Name of the server executable."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(CLIENT_EXE 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"client"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CACHE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"Name of the client executable."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Include also other directories recursively</a:t>
            </a:r>
            <a:endParaRPr lang="en-US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add_subdirectory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(server)</a:t>
            </a:r>
          </a:p>
          <a:p>
            <a:r>
              <a:rPr lang="en-US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add_subdirectory</a:t>
            </a:r>
            <a:r>
              <a:rPr lang="en-US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(client)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44914-1923-E054-F20E-D47E2644457C}"/>
              </a:ext>
            </a:extLst>
          </p:cNvPr>
          <p:cNvSpPr txBox="1"/>
          <p:nvPr/>
        </p:nvSpPr>
        <p:spPr>
          <a:xfrm>
            <a:off x="3704251" y="3853933"/>
            <a:ext cx="8409991" cy="2677656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Find required packages</a:t>
            </a:r>
            <a:endParaRPr lang="en-GB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find_package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(SFML COMPONENTS system window graphics CONFIG REQUIRED)</a:t>
            </a:r>
          </a:p>
          <a:p>
            <a:r>
              <a:rPr lang="en-GB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find_package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(Boost COMPONENTS system REQUIRED)</a:t>
            </a:r>
          </a:p>
          <a:p>
            <a:b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Add executable</a:t>
            </a:r>
            <a:endParaRPr lang="en-GB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add_executable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${SERVER_EXE}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server.cpp)</a:t>
            </a:r>
          </a:p>
          <a:p>
            <a:b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Include </a:t>
            </a:r>
            <a:r>
              <a:rPr lang="en-GB" sz="12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dirs</a:t>
            </a:r>
            <a:endParaRPr lang="en-GB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target_include_directories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${SERVER_EXE}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PRIVATE .)</a:t>
            </a:r>
          </a:p>
          <a:p>
            <a:b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2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# Link libraries</a:t>
            </a:r>
            <a:endParaRPr lang="en-GB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target_link_libraries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${SERVER_EXE}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PRIVATE </a:t>
            </a:r>
            <a:r>
              <a:rPr lang="en-GB" sz="12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sfml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-system </a:t>
            </a:r>
            <a:r>
              <a:rPr lang="en-GB" sz="12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sfml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-network </a:t>
            </a:r>
            <a:r>
              <a:rPr lang="en-GB" sz="12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sfml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-graphics </a:t>
            </a:r>
            <a:r>
              <a:rPr lang="en-GB" sz="12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sfml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-window)</a:t>
            </a:r>
          </a:p>
          <a:p>
            <a:r>
              <a:rPr lang="en-GB" sz="12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target_link_libraries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${SERVER_EXE}</a:t>
            </a:r>
            <a:r>
              <a:rPr lang="en-GB" sz="12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PRIVATE Boost::system)</a:t>
            </a:r>
          </a:p>
          <a:p>
            <a:endParaRPr lang="en-GB" sz="12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3" name="AutoShape 372">
            <a:extLst>
              <a:ext uri="{FF2B5EF4-FFF2-40B4-BE49-F238E27FC236}">
                <a16:creationId xmlns:a16="http://schemas.microsoft.com/office/drawing/2014/main" id="{E926F72C-78D0-1D87-1F65-D87633AE5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31" y="1077810"/>
            <a:ext cx="2155369" cy="443874"/>
          </a:xfrm>
          <a:prstGeom prst="wedgeRoundRectCallout">
            <a:avLst>
              <a:gd name="adj1" fmla="val 18530"/>
              <a:gd name="adj2" fmla="val 101020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 directory client/</a:t>
            </a:r>
          </a:p>
        </p:txBody>
      </p:sp>
      <p:sp>
        <p:nvSpPr>
          <p:cNvPr id="14" name="AutoShape 372">
            <a:extLst>
              <a:ext uri="{FF2B5EF4-FFF2-40B4-BE49-F238E27FC236}">
                <a16:creationId xmlns:a16="http://schemas.microsoft.com/office/drawing/2014/main" id="{8814CDBB-ED2B-6C9D-AFDB-D08EDE2A5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8476" y="2511352"/>
            <a:ext cx="2155369" cy="443874"/>
          </a:xfrm>
          <a:prstGeom prst="wedgeRoundRectCallout">
            <a:avLst>
              <a:gd name="adj1" fmla="val 22426"/>
              <a:gd name="adj2" fmla="val -115495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Root file</a:t>
            </a:r>
          </a:p>
        </p:txBody>
      </p:sp>
      <p:sp>
        <p:nvSpPr>
          <p:cNvPr id="15" name="AutoShape 372">
            <a:extLst>
              <a:ext uri="{FF2B5EF4-FFF2-40B4-BE49-F238E27FC236}">
                <a16:creationId xmlns:a16="http://schemas.microsoft.com/office/drawing/2014/main" id="{F3DF8269-D846-2B9C-931E-3458B9832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7496" y="3402410"/>
            <a:ext cx="2155369" cy="443874"/>
          </a:xfrm>
          <a:prstGeom prst="wedgeRoundRectCallout">
            <a:avLst>
              <a:gd name="adj1" fmla="val 18530"/>
              <a:gd name="adj2" fmla="val 101020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 directory server/</a:t>
            </a:r>
          </a:p>
        </p:txBody>
      </p:sp>
      <p:pic>
        <p:nvPicPr>
          <p:cNvPr id="16" name="Graphic 15" descr="Play with solid fill">
            <a:extLst>
              <a:ext uri="{FF2B5EF4-FFF2-40B4-BE49-F238E27FC236}">
                <a16:creationId xmlns:a16="http://schemas.microsoft.com/office/drawing/2014/main" id="{22BBCC2D-9C0D-1632-BAB8-9BE387548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7" name="Graphic 16" descr="Play with solid fill">
            <a:extLst>
              <a:ext uri="{FF2B5EF4-FFF2-40B4-BE49-F238E27FC236}">
                <a16:creationId xmlns:a16="http://schemas.microsoft.com/office/drawing/2014/main" id="{7BB02498-4AA1-996F-FEB0-E428CF2D10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16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5) Generate the project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1894114"/>
            <a:ext cx="11159411" cy="447750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US" sz="12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Now you can open the solution in Visual Studio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The `build` folder can be deleted anytime and re-generated</a:t>
            </a:r>
          </a:p>
          <a:p>
            <a:pPr lvl="1"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All settings are in the CMakeFiles.txt files</a:t>
            </a:r>
            <a:endParaRPr lang="cs-CZ" sz="18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C02EF8-6191-F586-7DB7-FCF9F235CF85}"/>
              </a:ext>
            </a:extLst>
          </p:cNvPr>
          <p:cNvSpPr txBox="1"/>
          <p:nvPr/>
        </p:nvSpPr>
        <p:spPr>
          <a:xfrm>
            <a:off x="0" y="865234"/>
            <a:ext cx="11849878" cy="954107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mkdir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build 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cd build</a:t>
            </a:r>
          </a:p>
          <a:p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cmake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.. -G "Visual Studio 17 2022" -DCMAKE_TOOLCHAIN_FILE=~/source/repos/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vcpkg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/scripts/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buildsystems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vcpkg.cmake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cmake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--build .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BDD92EE-BC1B-1B77-75F4-E3D764D129DE}"/>
              </a:ext>
            </a:extLst>
          </p:cNvPr>
          <p:cNvSpPr/>
          <p:nvPr/>
        </p:nvSpPr>
        <p:spPr>
          <a:xfrm>
            <a:off x="279918" y="5624207"/>
            <a:ext cx="1754155" cy="737118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01_skeleton/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0868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6) Write the client and the server with ASIO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14400"/>
            <a:ext cx="11159411" cy="545721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indent="0">
              <a:buSzPct val="100000"/>
              <a:buNone/>
            </a:pPr>
            <a:r>
              <a:rPr lang="en-US" sz="2000" b="1" dirty="0">
                <a:latin typeface="Arial" pitchFamily="34"/>
                <a:cs typeface="Arial" pitchFamily="34"/>
              </a:rPr>
              <a:t>CLIENT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https://www.boost.org/doc/libs/1_83_0/doc/html/boost_asio/tutorial/tutdaytime4.html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Send ASCII symbols as UDP message to 127.0.0.1:8000</a:t>
            </a:r>
          </a:p>
          <a:p>
            <a:pPr marL="0" indent="0">
              <a:buSzPct val="100000"/>
              <a:buNone/>
            </a:pPr>
            <a:endParaRPr lang="en-US" sz="2000" b="1" dirty="0">
              <a:latin typeface="Arial" pitchFamily="34"/>
              <a:cs typeface="Arial" pitchFamily="34"/>
            </a:endParaRPr>
          </a:p>
          <a:p>
            <a:pPr marL="0" indent="0">
              <a:buSzPct val="100000"/>
              <a:buNone/>
            </a:pPr>
            <a:r>
              <a:rPr lang="en-US" sz="2000" b="1" dirty="0">
                <a:latin typeface="Arial" pitchFamily="34"/>
                <a:cs typeface="Arial" pitchFamily="34"/>
              </a:rPr>
              <a:t>SERVER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https://www.boost.org/doc/libs/1_83_0/doc/html/boost_asio/tutorial/tutdaytime5.html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Listens for UDP datagrams at 127.0.0.1:8000 and prints the message into the STDOUT.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8D9197B4-B3BE-2231-779E-0B7D3D24CD70}"/>
              </a:ext>
            </a:extLst>
          </p:cNvPr>
          <p:cNvSpPr/>
          <p:nvPr/>
        </p:nvSpPr>
        <p:spPr>
          <a:xfrm>
            <a:off x="279918" y="5624207"/>
            <a:ext cx="2127380" cy="737118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02_client_server/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234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7) Use SFML to draw shapes into a window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14400"/>
            <a:ext cx="11159411" cy="545721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indent="0">
              <a:buSzPct val="100000"/>
              <a:buNone/>
            </a:pPr>
            <a:r>
              <a:rPr lang="en-US" sz="2000" b="1" dirty="0">
                <a:latin typeface="Arial" pitchFamily="34"/>
                <a:cs typeface="Arial" pitchFamily="34"/>
              </a:rPr>
              <a:t>SERVER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Comment out the network stuff for now, goal is to get SFML working and drawing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https://www.sfml-dev.org/tutorials/2.6/graphics-draw.php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Draw a few shapes into the windows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https://www.sfml-dev.org/tutorials/2.6/graphics-shape.php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Circle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Rectangle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Line</a:t>
            </a:r>
          </a:p>
          <a:p>
            <a:pPr lvl="1">
              <a:buSzPct val="100000"/>
            </a:pPr>
            <a:endParaRPr lang="en-US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1400" dirty="0">
              <a:latin typeface="Arial" pitchFamily="34"/>
              <a:cs typeface="Arial" pitchFamily="34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8D9197B4-B3BE-2231-779E-0B7D3D24CD70}"/>
              </a:ext>
            </a:extLst>
          </p:cNvPr>
          <p:cNvSpPr/>
          <p:nvPr/>
        </p:nvSpPr>
        <p:spPr>
          <a:xfrm>
            <a:off x="279918" y="5624207"/>
            <a:ext cx="2127380" cy="737118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03_sfml_draw/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08929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8) Put it all together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10547" y="914400"/>
            <a:ext cx="11159411" cy="545721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indent="0">
              <a:buSzPct val="100000"/>
              <a:buNone/>
            </a:pPr>
            <a:r>
              <a:rPr lang="en-US" sz="2000" b="1" dirty="0">
                <a:latin typeface="Arial" pitchFamily="34"/>
                <a:cs typeface="Arial" pitchFamily="34"/>
              </a:rPr>
              <a:t>SERVER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Renders shapes based on the incoming commands from the network</a:t>
            </a:r>
          </a:p>
          <a:p>
            <a:pPr>
              <a:buSzPct val="100000"/>
            </a:pPr>
            <a:endParaRPr lang="en-US" sz="1800" dirty="0">
              <a:latin typeface="Arial" pitchFamily="34"/>
              <a:cs typeface="Arial" pitchFamily="34"/>
            </a:endParaRPr>
          </a:p>
          <a:p>
            <a:pPr marL="0" indent="0">
              <a:buSzPct val="100000"/>
              <a:buNone/>
            </a:pPr>
            <a:r>
              <a:rPr lang="en-US" sz="2000" b="1" dirty="0">
                <a:latin typeface="Arial" pitchFamily="34"/>
                <a:cs typeface="Arial" pitchFamily="34"/>
              </a:rPr>
              <a:t>CLIENT</a:t>
            </a:r>
          </a:p>
          <a:p>
            <a:pPr>
              <a:buSzPct val="100000"/>
            </a:pPr>
            <a:r>
              <a:rPr lang="en-US" sz="1800" dirty="0">
                <a:latin typeface="Arial" pitchFamily="34"/>
                <a:cs typeface="Arial" pitchFamily="34"/>
              </a:rPr>
              <a:t>No changes required</a:t>
            </a:r>
          </a:p>
          <a:p>
            <a:pPr>
              <a:buSzPct val="100000"/>
            </a:pPr>
            <a:endParaRPr lang="en-US" sz="18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US" sz="1800" dirty="0">
              <a:latin typeface="Arial" pitchFamily="34"/>
              <a:cs typeface="Arial" pitchFamily="34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8D9197B4-B3BE-2231-779E-0B7D3D24CD70}"/>
              </a:ext>
            </a:extLst>
          </p:cNvPr>
          <p:cNvSpPr/>
          <p:nvPr/>
        </p:nvSpPr>
        <p:spPr>
          <a:xfrm>
            <a:off x="279917" y="5624207"/>
            <a:ext cx="2593911" cy="737118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04_network_render/</a:t>
            </a:r>
            <a:endParaRPr lang="en-GB" dirty="0"/>
          </a:p>
        </p:txBody>
      </p:sp>
      <p:sp>
        <p:nvSpPr>
          <p:cNvPr id="7" name="AutoShape 372">
            <a:extLst>
              <a:ext uri="{FF2B5EF4-FFF2-40B4-BE49-F238E27FC236}">
                <a16:creationId xmlns:a16="http://schemas.microsoft.com/office/drawing/2014/main" id="{C19E9456-3D07-7B29-42BD-445243708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5243" y="5624207"/>
            <a:ext cx="2955009" cy="769862"/>
          </a:xfrm>
          <a:prstGeom prst="wedgeRoundRectCallout">
            <a:avLst>
              <a:gd name="adj1" fmla="val -40517"/>
              <a:gd name="adj2" fmla="val -27451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This is up to you!</a:t>
            </a:r>
          </a:p>
        </p:txBody>
      </p:sp>
    </p:spTree>
    <p:extLst>
      <p:ext uri="{BB962C8B-B14F-4D97-AF65-F5344CB8AC3E}">
        <p14:creationId xmlns:p14="http://schemas.microsoft.com/office/powerpoint/2010/main" val="244180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Wrapping it up…</a:t>
            </a:r>
          </a:p>
        </p:txBody>
      </p:sp>
    </p:spTree>
    <p:extLst>
      <p:ext uri="{BB962C8B-B14F-4D97-AF65-F5344CB8AC3E}">
        <p14:creationId xmlns:p14="http://schemas.microsoft.com/office/powerpoint/2010/main" val="3145793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Lab </a:t>
            </a:r>
            <a:r>
              <a:rPr lang="en-US" dirty="0"/>
              <a:t>6</a:t>
            </a:r>
            <a:r>
              <a:rPr lang="en-GB" dirty="0"/>
              <a:t> wrap up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You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should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know</a:t>
            </a:r>
            <a:endParaRPr lang="en-US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how to wrap a C++ project into 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CMake</a:t>
            </a: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to make it cross-platform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how to add dependencies to the 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CMake</a:t>
            </a: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project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how to install dependencies with 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vcpkg</a:t>
            </a: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and use it with 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CMake</a:t>
            </a: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basic usage of SFML &amp; 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boost.asio</a:t>
            </a: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457200" lvl="1" indent="0">
              <a:buSzPct val="100000"/>
              <a:buNone/>
            </a:pPr>
            <a:endParaRPr lang="cs-CZ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Next lab: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STD containers and iterators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Your tasks until the next lab: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Task 6 (24h before, so I can give feedback).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Now please submit nice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CMake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project!</a:t>
            </a: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also need to accept the topic of term project with me by 17. 11. 2023</a:t>
            </a:r>
          </a:p>
          <a:p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05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0) Previously in C++ labs</a:t>
            </a:r>
          </a:p>
        </p:txBody>
      </p:sp>
    </p:spTree>
    <p:extLst>
      <p:ext uri="{BB962C8B-B14F-4D97-AF65-F5344CB8AC3E}">
        <p14:creationId xmlns:p14="http://schemas.microsoft.com/office/powerpoint/2010/main" val="395874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Reminder: Copying containers with polymorphic types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Create 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abstract method `clone` on the base class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Each derived class must implement the clone method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It is virtual and will call the correct implementation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This way, </a:t>
            </a:r>
            <a:r>
              <a:rPr lang="en-US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we avoid slicing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Iterate over the items and call the clone method</a:t>
            </a:r>
            <a:endParaRPr lang="en-GB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572CDF9B-3429-7CFC-FEDF-46DFABC28FB5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88FDA98-4D06-5AF1-AB05-5956939F3162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1A489F96-B7A4-3C91-FC7A-29085AE03185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6AF7B2-0ED8-C637-4FAD-6497FB078EC4}"/>
              </a:ext>
            </a:extLst>
          </p:cNvPr>
          <p:cNvSpPr txBox="1"/>
          <p:nvPr/>
        </p:nvSpPr>
        <p:spPr>
          <a:xfrm>
            <a:off x="563928" y="3658602"/>
            <a:ext cx="3863977" cy="2292935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AbstractVal {</a:t>
            </a:r>
          </a:p>
          <a:p>
            <a:r>
              <a:rPr lang="cs-CZ" dirty="0"/>
              <a:t>public:</a:t>
            </a:r>
          </a:p>
          <a:p>
            <a:r>
              <a:rPr lang="cs-CZ" dirty="0"/>
              <a:t>  virtual void print() = 0;</a:t>
            </a:r>
          </a:p>
          <a:p>
            <a:r>
              <a:rPr lang="cs-CZ" dirty="0"/>
              <a:t>  </a:t>
            </a:r>
            <a:r>
              <a:rPr lang="cs-CZ" b="1" dirty="0" err="1"/>
              <a:t>virtual</a:t>
            </a:r>
            <a:r>
              <a:rPr lang="cs-CZ" dirty="0"/>
              <a:t> </a:t>
            </a:r>
            <a:r>
              <a:rPr lang="en-US" dirty="0"/>
              <a:t>V</a:t>
            </a:r>
            <a:r>
              <a:rPr lang="cs-CZ" dirty="0" err="1"/>
              <a:t>alptr</a:t>
            </a:r>
            <a:r>
              <a:rPr lang="cs-CZ" dirty="0"/>
              <a:t> </a:t>
            </a:r>
            <a:r>
              <a:rPr lang="cs-CZ" b="1" dirty="0"/>
              <a:t>clone</a:t>
            </a:r>
            <a:r>
              <a:rPr lang="cs-CZ" dirty="0"/>
              <a:t>() = 0;</a:t>
            </a:r>
          </a:p>
          <a:p>
            <a:r>
              <a:rPr lang="cs-CZ" dirty="0"/>
              <a:t>};</a:t>
            </a:r>
          </a:p>
          <a:p>
            <a:endParaRPr lang="cs-CZ" dirty="0"/>
          </a:p>
          <a:p>
            <a:r>
              <a:rPr lang="cs-CZ" dirty="0"/>
              <a:t>class </a:t>
            </a:r>
            <a:r>
              <a:rPr lang="cs-CZ" b="1" dirty="0">
                <a:solidFill>
                  <a:srgbClr val="FF0000"/>
                </a:solidFill>
              </a:rPr>
              <a:t>IntVal</a:t>
            </a:r>
            <a:r>
              <a:rPr lang="cs-CZ" dirty="0"/>
              <a:t> : public AbstractVal {</a:t>
            </a:r>
          </a:p>
          <a:p>
            <a:r>
              <a:rPr lang="cs-CZ" dirty="0"/>
              <a:t>  ....</a:t>
            </a:r>
          </a:p>
          <a:p>
            <a:r>
              <a:rPr lang="cs-CZ" dirty="0"/>
              <a:t>  </a:t>
            </a:r>
            <a:r>
              <a:rPr lang="cs-CZ" dirty="0" err="1"/>
              <a:t>virtual</a:t>
            </a:r>
            <a:r>
              <a:rPr lang="cs-CZ" dirty="0"/>
              <a:t> </a:t>
            </a:r>
            <a:r>
              <a:rPr lang="en-US" dirty="0"/>
              <a:t>V</a:t>
            </a:r>
            <a:r>
              <a:rPr lang="cs-CZ" dirty="0" err="1"/>
              <a:t>alptr</a:t>
            </a:r>
            <a:r>
              <a:rPr lang="cs-CZ" dirty="0"/>
              <a:t> </a:t>
            </a:r>
            <a:r>
              <a:rPr lang="cs-CZ" b="1" dirty="0"/>
              <a:t>clone</a:t>
            </a:r>
            <a:r>
              <a:rPr lang="cs-CZ" dirty="0"/>
              <a:t>() </a:t>
            </a:r>
            <a:r>
              <a:rPr lang="en-US" dirty="0"/>
              <a:t>override</a:t>
            </a:r>
            <a:endParaRPr lang="cs-CZ" dirty="0"/>
          </a:p>
          <a:p>
            <a:r>
              <a:rPr lang="cs-CZ" dirty="0"/>
              <a:t>  { return </a:t>
            </a:r>
            <a:r>
              <a:rPr lang="cs-CZ" b="1" dirty="0"/>
              <a:t>make_unique</a:t>
            </a:r>
            <a:r>
              <a:rPr lang="cs-CZ" dirty="0"/>
              <a:t>&lt;</a:t>
            </a:r>
            <a:r>
              <a:rPr lang="cs-CZ" b="1" dirty="0">
                <a:solidFill>
                  <a:srgbClr val="FF0000"/>
                </a:solidFill>
              </a:rPr>
              <a:t>IntVal</a:t>
            </a:r>
            <a:r>
              <a:rPr lang="cs-CZ" dirty="0"/>
              <a:t>&gt;(*this); }</a:t>
            </a:r>
          </a:p>
          <a:p>
            <a:r>
              <a:rPr lang="cs-CZ" dirty="0"/>
              <a:t>};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6B40CE-BDFC-925F-C4DB-8489997560A2}"/>
              </a:ext>
            </a:extLst>
          </p:cNvPr>
          <p:cNvSpPr txBox="1"/>
          <p:nvPr/>
        </p:nvSpPr>
        <p:spPr>
          <a:xfrm>
            <a:off x="7937391" y="4843143"/>
            <a:ext cx="3262346" cy="133882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... operator=(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en-US" dirty="0" err="1"/>
              <a:t>GenVector</a:t>
            </a:r>
            <a:r>
              <a:rPr lang="cs-CZ" dirty="0"/>
              <a:t>&amp; s)</a:t>
            </a:r>
          </a:p>
          <a:p>
            <a:r>
              <a:rPr lang="cs-CZ" dirty="0"/>
              <a:t>{</a:t>
            </a:r>
          </a:p>
          <a:p>
            <a:r>
              <a:rPr lang="cs-CZ" dirty="0"/>
              <a:t>  </a:t>
            </a:r>
            <a:r>
              <a:rPr lang="en-US" dirty="0"/>
              <a:t>for( auto&amp;&amp; x : </a:t>
            </a:r>
            <a:r>
              <a:rPr lang="en-US" dirty="0" err="1"/>
              <a:t>s._data</a:t>
            </a:r>
            <a:r>
              <a:rPr lang="en-US" dirty="0"/>
              <a:t>)</a:t>
            </a:r>
            <a:endParaRPr lang="cs-CZ" dirty="0"/>
          </a:p>
          <a:p>
            <a:r>
              <a:rPr lang="cs-CZ" dirty="0"/>
              <a:t>    </a:t>
            </a:r>
            <a:r>
              <a:rPr lang="en-US" dirty="0"/>
              <a:t>_</a:t>
            </a:r>
            <a:r>
              <a:rPr lang="en-US" dirty="0" err="1"/>
              <a:t>data.push_back</a:t>
            </a:r>
            <a:r>
              <a:rPr lang="en-US" dirty="0"/>
              <a:t>( x-&gt;</a:t>
            </a:r>
            <a:r>
              <a:rPr lang="en-US" b="1" dirty="0"/>
              <a:t>clone</a:t>
            </a:r>
            <a:r>
              <a:rPr lang="en-US" dirty="0"/>
              <a:t>());</a:t>
            </a:r>
            <a:endParaRPr lang="cs-CZ" dirty="0"/>
          </a:p>
          <a:p>
            <a:r>
              <a:rPr lang="cs-CZ" dirty="0"/>
              <a:t> </a:t>
            </a:r>
            <a:r>
              <a:rPr lang="en-US" dirty="0"/>
              <a:t> </a:t>
            </a:r>
            <a:r>
              <a:rPr lang="cs-CZ" dirty="0"/>
              <a:t>return *this;</a:t>
            </a:r>
          </a:p>
          <a:p>
            <a:r>
              <a:rPr lang="cs-CZ" dirty="0"/>
              <a:t>}</a:t>
            </a:r>
          </a:p>
        </p:txBody>
      </p:sp>
      <p:sp>
        <p:nvSpPr>
          <p:cNvPr id="12" name="Rounded Rectangular Callout 6">
            <a:extLst>
              <a:ext uri="{FF2B5EF4-FFF2-40B4-BE49-F238E27FC236}">
                <a16:creationId xmlns:a16="http://schemas.microsoft.com/office/drawing/2014/main" id="{CC08643E-2DA9-B1D6-B9B1-4BABEDF0E983}"/>
              </a:ext>
            </a:extLst>
          </p:cNvPr>
          <p:cNvSpPr/>
          <p:nvPr/>
        </p:nvSpPr>
        <p:spPr>
          <a:xfrm>
            <a:off x="371469" y="6181972"/>
            <a:ext cx="2124447" cy="338751"/>
          </a:xfrm>
          <a:prstGeom prst="wedgeRoundRectCallout">
            <a:avLst>
              <a:gd name="adj1" fmla="val 11514"/>
              <a:gd name="adj2" fmla="val -169987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We construct the correct instance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11FCAC-E78B-4082-D838-FD23B97324BD}"/>
              </a:ext>
            </a:extLst>
          </p:cNvPr>
          <p:cNvGrpSpPr/>
          <p:nvPr/>
        </p:nvGrpSpPr>
        <p:grpSpPr>
          <a:xfrm>
            <a:off x="4799013" y="3896867"/>
            <a:ext cx="1296987" cy="665163"/>
            <a:chOff x="4259262" y="5975351"/>
            <a:chExt cx="1296987" cy="665163"/>
          </a:xfrm>
        </p:grpSpPr>
        <p:sp>
          <p:nvSpPr>
            <p:cNvPr id="14" name="Text Box 4">
              <a:extLst>
                <a:ext uri="{FF2B5EF4-FFF2-40B4-BE49-F238E27FC236}">
                  <a16:creationId xmlns:a16="http://schemas.microsoft.com/office/drawing/2014/main" id="{774CC60C-7D38-CB19-9124-CCD6DB7E98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5" name="Text Box 5">
              <a:extLst>
                <a:ext uri="{FF2B5EF4-FFF2-40B4-BE49-F238E27FC236}">
                  <a16:creationId xmlns:a16="http://schemas.microsoft.com/office/drawing/2014/main" id="{D7883EAF-6D18-7674-8351-B0FECE136E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6" name="Text Box 6">
              <a:extLst>
                <a:ext uri="{FF2B5EF4-FFF2-40B4-BE49-F238E27FC236}">
                  <a16:creationId xmlns:a16="http://schemas.microsoft.com/office/drawing/2014/main" id="{25C8A53E-EDEB-DB8F-D4E3-6B79DD7279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948B7FE9-0A08-06C4-911D-897AB6B678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Line 9">
              <a:extLst>
                <a:ext uri="{FF2B5EF4-FFF2-40B4-BE49-F238E27FC236}">
                  <a16:creationId xmlns:a16="http://schemas.microsoft.com/office/drawing/2014/main" id="{28A571FC-700C-C9F2-144C-FF41ED2E23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9" name="Line 25">
            <a:extLst>
              <a:ext uri="{FF2B5EF4-FFF2-40B4-BE49-F238E27FC236}">
                <a16:creationId xmlns:a16="http://schemas.microsoft.com/office/drawing/2014/main" id="{8FF3CBFE-7E3A-97E1-7729-82143F9D306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5213" y="3638482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0" name="Line 25">
            <a:extLst>
              <a:ext uri="{FF2B5EF4-FFF2-40B4-BE49-F238E27FC236}">
                <a16:creationId xmlns:a16="http://schemas.microsoft.com/office/drawing/2014/main" id="{865716D1-3BDB-54A8-BFAA-7A1D9AB8ED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5999" y="4815704"/>
            <a:ext cx="409575" cy="166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771C3F4-F53E-4B54-764C-8F191DC60068}"/>
              </a:ext>
            </a:extLst>
          </p:cNvPr>
          <p:cNvGrpSpPr/>
          <p:nvPr/>
        </p:nvGrpSpPr>
        <p:grpSpPr>
          <a:xfrm>
            <a:off x="6505575" y="4817152"/>
            <a:ext cx="1296987" cy="665163"/>
            <a:chOff x="4259262" y="5975351"/>
            <a:chExt cx="1296987" cy="665163"/>
          </a:xfrm>
        </p:grpSpPr>
        <p:sp>
          <p:nvSpPr>
            <p:cNvPr id="22" name="Text Box 4">
              <a:extLst>
                <a:ext uri="{FF2B5EF4-FFF2-40B4-BE49-F238E27FC236}">
                  <a16:creationId xmlns:a16="http://schemas.microsoft.com/office/drawing/2014/main" id="{F5685913-249B-6F03-D130-F51340F6AB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23" name="Text Box 5">
              <a:extLst>
                <a:ext uri="{FF2B5EF4-FFF2-40B4-BE49-F238E27FC236}">
                  <a16:creationId xmlns:a16="http://schemas.microsoft.com/office/drawing/2014/main" id="{54556E41-647B-6612-718E-00FF45D603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4" name="Text Box 6">
              <a:extLst>
                <a:ext uri="{FF2B5EF4-FFF2-40B4-BE49-F238E27FC236}">
                  <a16:creationId xmlns:a16="http://schemas.microsoft.com/office/drawing/2014/main" id="{8B82EF2B-B783-6ADC-8DBD-D65AB3E605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14A7F877-A974-09AC-A9A0-FABEC0112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Line 9">
              <a:extLst>
                <a:ext uri="{FF2B5EF4-FFF2-40B4-BE49-F238E27FC236}">
                  <a16:creationId xmlns:a16="http://schemas.microsoft.com/office/drawing/2014/main" id="{700B73BA-2330-3FEA-53E9-2F2436B9A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7" name="Line 25">
            <a:extLst>
              <a:ext uri="{FF2B5EF4-FFF2-40B4-BE49-F238E27FC236}">
                <a16:creationId xmlns:a16="http://schemas.microsoft.com/office/drawing/2014/main" id="{08F3E87D-F089-1E5F-606D-3F588BA57CD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1775" y="4558767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8" name="Line 16">
            <a:extLst>
              <a:ext uri="{FF2B5EF4-FFF2-40B4-BE49-F238E27FC236}">
                <a16:creationId xmlns:a16="http://schemas.microsoft.com/office/drawing/2014/main" id="{835C39A2-B989-8AF6-DEDC-D8B3BBE71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5472" y="4617862"/>
            <a:ext cx="390528" cy="197842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9" name="Rounded Rectangular Callout 6">
            <a:extLst>
              <a:ext uri="{FF2B5EF4-FFF2-40B4-BE49-F238E27FC236}">
                <a16:creationId xmlns:a16="http://schemas.microsoft.com/office/drawing/2014/main" id="{542CAB7D-F946-07D0-33C5-B3EE02751563}"/>
              </a:ext>
            </a:extLst>
          </p:cNvPr>
          <p:cNvSpPr/>
          <p:nvPr/>
        </p:nvSpPr>
        <p:spPr>
          <a:xfrm>
            <a:off x="2944038" y="6181971"/>
            <a:ext cx="1733874" cy="338751"/>
          </a:xfrm>
          <a:prstGeom prst="wedgeRoundRectCallout">
            <a:avLst>
              <a:gd name="adj1" fmla="val -7956"/>
              <a:gd name="adj2" fmla="val -17206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*this if of type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IntVal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30" name="Rounded Rectangular Callout 6">
            <a:extLst>
              <a:ext uri="{FF2B5EF4-FFF2-40B4-BE49-F238E27FC236}">
                <a16:creationId xmlns:a16="http://schemas.microsoft.com/office/drawing/2014/main" id="{AD9B4238-94C4-F50E-D3C8-6E4431B4F9A0}"/>
              </a:ext>
            </a:extLst>
          </p:cNvPr>
          <p:cNvSpPr/>
          <p:nvPr/>
        </p:nvSpPr>
        <p:spPr>
          <a:xfrm>
            <a:off x="9548736" y="3505700"/>
            <a:ext cx="2235200" cy="857762"/>
          </a:xfrm>
          <a:prstGeom prst="wedgeRoundRectCallout">
            <a:avLst>
              <a:gd name="adj1" fmla="val 3622"/>
              <a:gd name="adj2" fmla="val 17870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Dynamic dispatch by the type of x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pic>
        <p:nvPicPr>
          <p:cNvPr id="31" name="Graphic 30" descr="Shield Tick with solid fill">
            <a:extLst>
              <a:ext uri="{FF2B5EF4-FFF2-40B4-BE49-F238E27FC236}">
                <a16:creationId xmlns:a16="http://schemas.microsoft.com/office/drawing/2014/main" id="{8B2C55ED-B4E6-1103-94BC-976E6AED8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2152" y="736284"/>
            <a:ext cx="914400" cy="914400"/>
          </a:xfrm>
          <a:prstGeom prst="rect">
            <a:avLst/>
          </a:prstGeom>
        </p:spPr>
      </p:pic>
      <p:pic>
        <p:nvPicPr>
          <p:cNvPr id="32" name="Graphic 31" descr="Play with solid fill">
            <a:extLst>
              <a:ext uri="{FF2B5EF4-FFF2-40B4-BE49-F238E27FC236}">
                <a16:creationId xmlns:a16="http://schemas.microsoft.com/office/drawing/2014/main" id="{E1A87F84-B2A3-5B7D-983E-51CCC37860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33" name="Graphic 32" descr="Play with solid fill">
            <a:extLst>
              <a:ext uri="{FF2B5EF4-FFF2-40B4-BE49-F238E27FC236}">
                <a16:creationId xmlns:a16="http://schemas.microsoft.com/office/drawing/2014/main" id="{4D49A0E6-33A9-1FEF-32AF-222D654378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70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 animBg="1"/>
      <p:bldP spid="20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typeid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generally</a:t>
            </a:r>
            <a:r>
              <a:rPr lang="cs-CZ" dirty="0"/>
              <a:t> a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practice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400" dirty="0" err="1">
                <a:latin typeface="Arial" pitchFamily="34"/>
                <a:cs typeface="Arial" pitchFamily="34"/>
              </a:rPr>
              <a:t>This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code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will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need</a:t>
            </a:r>
            <a:r>
              <a:rPr lang="cs-CZ" sz="2400" dirty="0">
                <a:latin typeface="Arial" pitchFamily="34"/>
                <a:cs typeface="Arial" pitchFamily="34"/>
              </a:rPr>
              <a:t> to </a:t>
            </a:r>
            <a:r>
              <a:rPr lang="cs-CZ" sz="2400" dirty="0" err="1">
                <a:latin typeface="Arial" pitchFamily="34"/>
                <a:cs typeface="Arial" pitchFamily="34"/>
              </a:rPr>
              <a:t>be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edited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if</a:t>
            </a:r>
            <a:r>
              <a:rPr lang="cs-CZ" sz="2400" dirty="0">
                <a:latin typeface="Arial" pitchFamily="34"/>
                <a:cs typeface="Arial" pitchFamily="34"/>
              </a:rPr>
              <a:t> more </a:t>
            </a:r>
            <a:r>
              <a:rPr lang="cs-CZ" sz="2400" dirty="0" err="1">
                <a:latin typeface="Arial" pitchFamily="34"/>
                <a:cs typeface="Arial" pitchFamily="34"/>
              </a:rPr>
              <a:t>types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of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animals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will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be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added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cs-CZ" sz="2400" dirty="0">
                <a:latin typeface="Arial" pitchFamily="34"/>
                <a:cs typeface="Arial" pitchFamily="34"/>
              </a:rPr>
              <a:t>It </a:t>
            </a:r>
            <a:r>
              <a:rPr lang="cs-CZ" sz="2400" dirty="0" err="1">
                <a:latin typeface="Arial" pitchFamily="34"/>
                <a:cs typeface="Arial" pitchFamily="34"/>
              </a:rPr>
              <a:t>uses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typeid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result</a:t>
            </a:r>
            <a:r>
              <a:rPr lang="cs-CZ" sz="2400" dirty="0">
                <a:latin typeface="Arial" pitchFamily="34"/>
                <a:cs typeface="Arial" pitchFamily="34"/>
              </a:rPr>
              <a:t> to do </a:t>
            </a:r>
            <a:r>
              <a:rPr lang="cs-CZ" sz="2400" dirty="0" err="1">
                <a:latin typeface="Arial" pitchFamily="34"/>
                <a:cs typeface="Arial" pitchFamily="34"/>
              </a:rPr>
              <a:t>the</a:t>
            </a:r>
            <a:r>
              <a:rPr lang="cs-CZ" sz="2400" dirty="0">
                <a:latin typeface="Arial" pitchFamily="34"/>
                <a:cs typeface="Arial" pitchFamily="34"/>
              </a:rPr>
              <a:t> "</a:t>
            </a:r>
            <a:r>
              <a:rPr lang="cs-CZ" sz="2400" dirty="0" err="1">
                <a:latin typeface="Arial" pitchFamily="34"/>
                <a:cs typeface="Arial" pitchFamily="34"/>
              </a:rPr>
              <a:t>dynamic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displatch</a:t>
            </a:r>
            <a:r>
              <a:rPr lang="cs-CZ" sz="2400" dirty="0">
                <a:latin typeface="Arial" pitchFamily="34"/>
                <a:cs typeface="Arial" pitchFamily="34"/>
              </a:rPr>
              <a:t>"</a:t>
            </a:r>
          </a:p>
          <a:p>
            <a:pPr>
              <a:buSzPct val="100000"/>
            </a:pPr>
            <a:r>
              <a:rPr lang="cs-CZ" sz="2400" dirty="0">
                <a:latin typeface="Arial" pitchFamily="34"/>
                <a:cs typeface="Arial" pitchFamily="34"/>
              </a:rPr>
              <a:t>Let </a:t>
            </a:r>
            <a:r>
              <a:rPr lang="cs-CZ" sz="2400" dirty="0" err="1">
                <a:latin typeface="Arial" pitchFamily="34"/>
                <a:cs typeface="Arial" pitchFamily="34"/>
              </a:rPr>
              <a:t>the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compiler</a:t>
            </a:r>
            <a:r>
              <a:rPr lang="cs-CZ" sz="2400" dirty="0">
                <a:latin typeface="Arial" pitchFamily="34"/>
                <a:cs typeface="Arial" pitchFamily="34"/>
              </a:rPr>
              <a:t> do </a:t>
            </a:r>
            <a:r>
              <a:rPr lang="cs-CZ" sz="2400" dirty="0" err="1">
                <a:latin typeface="Arial" pitchFamily="34"/>
                <a:cs typeface="Arial" pitchFamily="34"/>
              </a:rPr>
              <a:t>the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dynamic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dispatch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for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you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b="1" dirty="0" err="1">
                <a:solidFill>
                  <a:schemeClr val="accent6"/>
                </a:solidFill>
                <a:latin typeface="Arial" pitchFamily="34"/>
                <a:cs typeface="Arial" pitchFamily="34"/>
              </a:rPr>
              <a:t>using</a:t>
            </a:r>
            <a:r>
              <a:rPr lang="cs-CZ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b="1" dirty="0" err="1">
                <a:solidFill>
                  <a:schemeClr val="accent6"/>
                </a:solidFill>
                <a:latin typeface="Arial" pitchFamily="34"/>
                <a:cs typeface="Arial" pitchFamily="34"/>
              </a:rPr>
              <a:t>virtual</a:t>
            </a:r>
            <a:r>
              <a:rPr lang="cs-CZ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b="1" dirty="0" err="1">
                <a:solidFill>
                  <a:schemeClr val="accent6"/>
                </a:solidFill>
                <a:latin typeface="Arial" pitchFamily="34"/>
                <a:cs typeface="Arial" pitchFamily="34"/>
              </a:rPr>
              <a:t>functions</a:t>
            </a:r>
            <a:endParaRPr lang="en-GB" sz="2400" b="1" dirty="0">
              <a:solidFill>
                <a:schemeClr val="accent6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572CDF9B-3429-7CFC-FEDF-46DFABC28FB5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88FDA98-4D06-5AF1-AB05-5956939F3162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1A489F96-B7A4-3C91-FC7A-29085AE03185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76E02DB-236C-7B6C-930B-EEE8B5A3FB39}"/>
              </a:ext>
            </a:extLst>
          </p:cNvPr>
          <p:cNvSpPr txBox="1"/>
          <p:nvPr/>
        </p:nvSpPr>
        <p:spPr>
          <a:xfrm>
            <a:off x="5930841" y="4000917"/>
            <a:ext cx="7010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vs</a:t>
            </a:r>
            <a:endParaRPr lang="en-GB" sz="32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A9BDD61-5A3E-16CD-4C92-04C2B6140303}"/>
              </a:ext>
            </a:extLst>
          </p:cNvPr>
          <p:cNvSpPr txBox="1"/>
          <p:nvPr/>
        </p:nvSpPr>
        <p:spPr>
          <a:xfrm>
            <a:off x="240895" y="2308146"/>
            <a:ext cx="5656201" cy="397031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Zoo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Zoo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other) {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[_, animal] : </a:t>
            </a:r>
            <a:r>
              <a:rPr lang="en-GB" sz="1400" b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_animals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::unique_ptr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Animal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a;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typeid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animal) 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typeid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(Dog)) {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a 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make_unique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Dog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animal);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en-GB" sz="1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insert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move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(a));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}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typeid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animal) 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typeid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(Cat)) {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a 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make_unique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Cat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animal);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en-GB" sz="1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insert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move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(a));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}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typeid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animal) 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typeid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(Fly)) {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a 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make_unique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Dog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animal);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en-GB" sz="1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insert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move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(a));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}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en-GB" sz="1400" b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_restock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_restock</a:t>
            </a:r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29CCACA-71E9-DA89-CF98-39CE3A26DA15}"/>
              </a:ext>
            </a:extLst>
          </p:cNvPr>
          <p:cNvSpPr txBox="1"/>
          <p:nvPr/>
        </p:nvSpPr>
        <p:spPr>
          <a:xfrm>
            <a:off x="6456493" y="2308146"/>
            <a:ext cx="5656201" cy="138499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Zoo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Zoo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zoo)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[k,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 :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zoo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_animals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insert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 (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clone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_food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zoo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_food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060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Lab 05 </a:t>
            </a:r>
            <a:r>
              <a:rPr lang="cs-CZ" dirty="0"/>
              <a:t>notes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indent="0">
              <a:buSzPct val="100000"/>
              <a:buNone/>
            </a:pPr>
            <a:r>
              <a:rPr lang="en-US" sz="2400" b="1" dirty="0">
                <a:latin typeface="Arial" pitchFamily="34"/>
                <a:cs typeface="Arial" pitchFamily="34"/>
              </a:rPr>
              <a:t>GOOD: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Using </a:t>
            </a:r>
            <a:r>
              <a:rPr lang="en-US" sz="2400" dirty="0" err="1">
                <a:latin typeface="Arial" pitchFamily="34"/>
                <a:cs typeface="Arial" pitchFamily="34"/>
              </a:rPr>
              <a:t>CMake</a:t>
            </a:r>
            <a:r>
              <a:rPr lang="en-US" sz="2400" dirty="0">
                <a:latin typeface="Arial" pitchFamily="34"/>
                <a:cs typeface="Arial" pitchFamily="34"/>
              </a:rPr>
              <a:t> already! </a:t>
            </a: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  <a:p>
            <a:pPr marL="0" indent="0">
              <a:buSzPct val="100000"/>
              <a:buNone/>
            </a:pPr>
            <a:r>
              <a:rPr lang="en-US" sz="2400" b="1" dirty="0">
                <a:latin typeface="Arial" pitchFamily="34"/>
                <a:cs typeface="Arial" pitchFamily="34"/>
              </a:rPr>
              <a:t>!GOOD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Using </a:t>
            </a:r>
            <a:r>
              <a:rPr lang="en-US" sz="2400" dirty="0" err="1">
                <a:latin typeface="Arial" pitchFamily="34"/>
                <a:cs typeface="Arial" pitchFamily="34"/>
              </a:rPr>
              <a:t>typeid</a:t>
            </a:r>
            <a:r>
              <a:rPr lang="cs-CZ" sz="2400" dirty="0">
                <a:latin typeface="Arial" pitchFamily="34"/>
                <a:cs typeface="Arial" pitchFamily="34"/>
              </a:rPr>
              <a:t>/</a:t>
            </a:r>
            <a:r>
              <a:rPr lang="cs-CZ" sz="2400" dirty="0" err="1">
                <a:latin typeface="Arial" pitchFamily="34"/>
                <a:cs typeface="Arial" pitchFamily="34"/>
              </a:rPr>
              <a:t>dynamic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cast</a:t>
            </a:r>
            <a:r>
              <a:rPr lang="en-US" sz="2400" dirty="0">
                <a:latin typeface="Arial" pitchFamily="34"/>
                <a:cs typeface="Arial" pitchFamily="34"/>
              </a:rPr>
              <a:t> for something polymorphism should do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2000" dirty="0">
                <a:latin typeface="Arial" pitchFamily="34"/>
                <a:cs typeface="Arial" pitchFamily="34"/>
              </a:rPr>
              <a:t>By </a:t>
            </a:r>
            <a:r>
              <a:rPr lang="cs-CZ" sz="2000" dirty="0" err="1">
                <a:latin typeface="Arial" pitchFamily="34"/>
                <a:cs typeface="Arial" pitchFamily="34"/>
              </a:rPr>
              <a:t>calling</a:t>
            </a:r>
            <a:r>
              <a:rPr lang="cs-CZ" sz="2000" dirty="0">
                <a:latin typeface="Arial" pitchFamily="34"/>
                <a:cs typeface="Arial" pitchFamily="34"/>
              </a:rPr>
              <a:t> a </a:t>
            </a:r>
            <a:r>
              <a:rPr lang="cs-CZ" sz="2000" dirty="0" err="1">
                <a:latin typeface="Arial" pitchFamily="34"/>
                <a:cs typeface="Arial" pitchFamily="34"/>
              </a:rPr>
              <a:t>virtual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fun</a:t>
            </a:r>
            <a:r>
              <a:rPr lang="en-US" sz="2000" dirty="0" err="1">
                <a:latin typeface="Arial" pitchFamily="34"/>
                <a:cs typeface="Arial" pitchFamily="34"/>
              </a:rPr>
              <a:t>ction</a:t>
            </a:r>
            <a:r>
              <a:rPr lang="en-US" sz="2000" dirty="0">
                <a:latin typeface="Arial" pitchFamily="34"/>
                <a:cs typeface="Arial" pitchFamily="34"/>
              </a:rPr>
              <a:t> on a polymorphic pointer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Still generated files in the repositories! </a:t>
            </a:r>
            <a:endParaRPr lang="en-GB" sz="2000" dirty="0">
              <a:latin typeface="Arial" pitchFamily="34"/>
              <a:cs typeface="Arial" pitchFamily="34"/>
            </a:endParaRPr>
          </a:p>
        </p:txBody>
      </p:sp>
      <p:pic>
        <p:nvPicPr>
          <p:cNvPr id="7" name="Graphic 6" descr="Shield Tick with solid fill">
            <a:extLst>
              <a:ext uri="{FF2B5EF4-FFF2-40B4-BE49-F238E27FC236}">
                <a16:creationId xmlns:a16="http://schemas.microsoft.com/office/drawing/2014/main" id="{8E37FB98-7DA0-642A-E939-BBE8CF331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80029" y="11375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30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1) </a:t>
            </a:r>
            <a:r>
              <a:rPr lang="cs-CZ" sz="4000" dirty="0" err="1"/>
              <a:t>Motivation</a:t>
            </a:r>
            <a:r>
              <a:rPr lang="cs-CZ" sz="4000" dirty="0"/>
              <a:t> </a:t>
            </a:r>
            <a:r>
              <a:rPr lang="cs-CZ" sz="4000" dirty="0" err="1"/>
              <a:t>for</a:t>
            </a:r>
            <a:r>
              <a:rPr lang="cs-CZ" sz="4000" dirty="0"/>
              <a:t> build </a:t>
            </a:r>
            <a:r>
              <a:rPr lang="cs-CZ" sz="4000" dirty="0" err="1"/>
              <a:t>systems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63926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use build </a:t>
            </a:r>
            <a:r>
              <a:rPr lang="cs-CZ" dirty="0" err="1"/>
              <a:t>systems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21246" y="936021"/>
            <a:ext cx="7878763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Manual compilation is just not realistic with the real-world application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Too many flags, include </a:t>
            </a:r>
            <a:r>
              <a:rPr lang="en-US" sz="2000" dirty="0" err="1">
                <a:latin typeface="Arial" pitchFamily="34"/>
                <a:cs typeface="Arial" pitchFamily="34"/>
              </a:rPr>
              <a:t>dirs</a:t>
            </a:r>
            <a:r>
              <a:rPr lang="en-US" sz="2000" dirty="0">
                <a:latin typeface="Arial" pitchFamily="34"/>
                <a:cs typeface="Arial" pitchFamily="34"/>
              </a:rPr>
              <a:t>, link libs …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You would spend your whole life writing `g++` command</a:t>
            </a:r>
          </a:p>
          <a:p>
            <a:pPr lvl="1"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Automation &amp; less errors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Saves time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Consistency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The build behaves the same for your colleagues 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Dependency management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Real-world projects use many third-party libraries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Incremental build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Do not re-compile what is not necessary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Distribution of your code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6C69D7-0EAE-8EF7-2647-1819C6A00862}"/>
              </a:ext>
            </a:extLst>
          </p:cNvPr>
          <p:cNvSpPr txBox="1"/>
          <p:nvPr/>
        </p:nvSpPr>
        <p:spPr>
          <a:xfrm>
            <a:off x="7453607" y="2477879"/>
            <a:ext cx="4509906" cy="229293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g++ -std=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c++</a:t>
            </a:r>
            <a:r>
              <a:rPr lang="cs-CZ" sz="1100" dirty="0">
                <a:solidFill>
                  <a:srgbClr val="FFFFFF"/>
                </a:solidFill>
                <a:latin typeface="Söhne Mono"/>
              </a:rPr>
              <a:t>20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-O3 -g -Wall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Wextra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Werror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Wshadow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-pedantic \</a:t>
            </a:r>
          </a:p>
          <a:p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Iinclude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Isrc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-I/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usr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/local/include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Ithird_party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libA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/include \</a:t>
            </a:r>
          </a:p>
          <a:p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Ithird_party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libB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/include -DDEBUG -DUSE_SPECIAL_LIB \</a:t>
            </a:r>
          </a:p>
          <a:p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-L/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usr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/local/lib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Lthird_party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libA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/lib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Lthird_party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libB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/lib \</a:t>
            </a:r>
          </a:p>
          <a:p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lmylibrary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lthird_party_libA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lthird_party_libB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lm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lpthread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\</a:t>
            </a:r>
          </a:p>
          <a:p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-o 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myapp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\</a:t>
            </a:r>
          </a:p>
          <a:p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/main.cpp 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/util.cpp 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/logic.cpp 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/algorithm.cpp 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/interface.cpp \</a:t>
            </a:r>
          </a:p>
          <a:p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/networking.cpp 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/database.cpp 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/compatibility.cpp 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/legacy.cpp \</a:t>
            </a:r>
          </a:p>
          <a:p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/new_feature.cpp 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/security.cpp 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/performance_optimization.cpp \</a:t>
            </a:r>
          </a:p>
          <a:p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src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/third_party_integration.cpp \</a:t>
            </a:r>
          </a:p>
          <a:p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-MMD -MP -MF build/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dependencies.d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\</a:t>
            </a:r>
          </a:p>
          <a:p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fdiagnostics-color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=always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fPIC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fstack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-protector-strong \</a:t>
            </a:r>
          </a:p>
          <a:p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fsanitize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=address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fsanitize</a:t>
            </a:r>
            <a:r>
              <a:rPr lang="en-GB" sz="1100" b="0" i="0" dirty="0">
                <a:solidFill>
                  <a:srgbClr val="FFFFFF"/>
                </a:solidFill>
                <a:effectLst/>
                <a:latin typeface="Söhne Mono"/>
              </a:rPr>
              <a:t>=undefined -</a:t>
            </a:r>
            <a:r>
              <a:rPr lang="en-GB" sz="1100" b="0" i="0" dirty="0" err="1">
                <a:solidFill>
                  <a:srgbClr val="FFFFFF"/>
                </a:solidFill>
                <a:effectLst/>
                <a:latin typeface="Söhne Mono"/>
              </a:rPr>
              <a:t>flto</a:t>
            </a:r>
            <a:endParaRPr lang="en-GB" sz="1100" b="0" i="0" dirty="0">
              <a:solidFill>
                <a:srgbClr val="FFFFFF"/>
              </a:solidFill>
              <a:effectLst/>
              <a:latin typeface="Söhne Mono"/>
            </a:endParaRPr>
          </a:p>
        </p:txBody>
      </p:sp>
      <p:pic>
        <p:nvPicPr>
          <p:cNvPr id="8" name="Graphic 7" descr="Slippery with solid fill">
            <a:extLst>
              <a:ext uri="{FF2B5EF4-FFF2-40B4-BE49-F238E27FC236}">
                <a16:creationId xmlns:a16="http://schemas.microsoft.com/office/drawing/2014/main" id="{334B199B-ADD1-EEAA-A46D-D40863583C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084" y="778568"/>
            <a:ext cx="914400" cy="914400"/>
          </a:xfrm>
          <a:prstGeom prst="rect">
            <a:avLst/>
          </a:prstGeom>
        </p:spPr>
      </p:pic>
      <p:pic>
        <p:nvPicPr>
          <p:cNvPr id="9" name="Graphic 8" descr="Shield Tick with solid fill">
            <a:extLst>
              <a:ext uri="{FF2B5EF4-FFF2-40B4-BE49-F238E27FC236}">
                <a16:creationId xmlns:a16="http://schemas.microsoft.com/office/drawing/2014/main" id="{56A0DA67-96D0-50B5-DB31-C636436238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084" y="2709947"/>
            <a:ext cx="914400" cy="914400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C89561-449A-0FD8-A858-AD47FA07D1B6}"/>
              </a:ext>
            </a:extLst>
          </p:cNvPr>
          <p:cNvSpPr/>
          <p:nvPr/>
        </p:nvSpPr>
        <p:spPr>
          <a:xfrm>
            <a:off x="8947272" y="316633"/>
            <a:ext cx="1717618" cy="80304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make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ninja</a:t>
            </a:r>
          </a:p>
          <a:p>
            <a:pPr algn="ctr"/>
            <a:r>
              <a:rPr lang="en-US" dirty="0" err="1">
                <a:solidFill>
                  <a:schemeClr val="bg1"/>
                </a:solidFill>
              </a:rPr>
              <a:t>SCons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795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4532</TotalTime>
  <Words>3510</Words>
  <Application>Microsoft Office PowerPoint</Application>
  <PresentationFormat>Widescreen</PresentationFormat>
  <Paragraphs>517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8" baseType="lpstr">
      <vt:lpstr>Arial</vt:lpstr>
      <vt:lpstr>Calibri</vt:lpstr>
      <vt:lpstr>Calibri Light</vt:lpstr>
      <vt:lpstr>Consolas</vt:lpstr>
      <vt:lpstr>Courier New</vt:lpstr>
      <vt:lpstr>Roboto</vt:lpstr>
      <vt:lpstr>Roboto Black</vt:lpstr>
      <vt:lpstr>Roboto Light</vt:lpstr>
      <vt:lpstr>Roboto Thin</vt:lpstr>
      <vt:lpstr>Söhne</vt:lpstr>
      <vt:lpstr>Söhne Mono</vt:lpstr>
      <vt:lpstr>Office Theme</vt:lpstr>
      <vt:lpstr>Lab 6</vt:lpstr>
      <vt:lpstr>Outline</vt:lpstr>
      <vt:lpstr>The helper codes are in public gitlab</vt:lpstr>
      <vt:lpstr>0) Previously in C++ labs</vt:lpstr>
      <vt:lpstr>Reminder: Copying containers with polymorphic types</vt:lpstr>
      <vt:lpstr>Using typeid is generally a bad practice</vt:lpstr>
      <vt:lpstr>Lab 05 notes</vt:lpstr>
      <vt:lpstr>1) Motivation for build systems</vt:lpstr>
      <vt:lpstr>Why you should use build systems</vt:lpstr>
      <vt:lpstr>Why you should use meta build systems</vt:lpstr>
      <vt:lpstr>Other solutions?</vt:lpstr>
      <vt:lpstr>2) CMake</vt:lpstr>
      <vt:lpstr>CMake is a meta build system</vt:lpstr>
      <vt:lpstr>Old vs modern CMake</vt:lpstr>
      <vt:lpstr>Using CMake</vt:lpstr>
      <vt:lpstr>Using CMake</vt:lpstr>
      <vt:lpstr>3) Motivation for cross-platform dependency managers</vt:lpstr>
      <vt:lpstr>There is no unified package manager across systems</vt:lpstr>
      <vt:lpstr>4) vcpkg</vt:lpstr>
      <vt:lpstr>vcpkg is cross-platform dependency manager for C++</vt:lpstr>
      <vt:lpstr>5) CMake + vcpkg = ♥ ??</vt:lpstr>
      <vt:lpstr>Putting it all together</vt:lpstr>
      <vt:lpstr>Task 6</vt:lpstr>
      <vt:lpstr>Today's lab is like an example how you can start your semestral project</vt:lpstr>
      <vt:lpstr>Task 6</vt:lpstr>
      <vt:lpstr>Work plan</vt:lpstr>
      <vt:lpstr>1) Installing vcpkg and required dependencies</vt:lpstr>
      <vt:lpstr>2) Install CMake</vt:lpstr>
      <vt:lpstr>3) Create project skeleton</vt:lpstr>
      <vt:lpstr>4) Write CMakeLists.txt files</vt:lpstr>
      <vt:lpstr>5) Generate the project </vt:lpstr>
      <vt:lpstr>6) Write the client and the server with ASIO</vt:lpstr>
      <vt:lpstr>7) Use SFML to draw shapes into a window</vt:lpstr>
      <vt:lpstr>8) Put it all together</vt:lpstr>
      <vt:lpstr>Wrapping it up…</vt:lpstr>
      <vt:lpstr>Lab 6 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 (labs)</dc:title>
  <dc:creator>Frantisek Mejzlik</dc:creator>
  <cp:lastModifiedBy>František Mejzlík</cp:lastModifiedBy>
  <cp:revision>141</cp:revision>
  <dcterms:created xsi:type="dcterms:W3CDTF">2023-08-26T15:59:31Z</dcterms:created>
  <dcterms:modified xsi:type="dcterms:W3CDTF">2023-11-05T19:03:10Z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258917-277f-42cd-a3cd-14c4e9ee58bc_Enabled">
    <vt:lpwstr>true</vt:lpwstr>
  </property>
  <property fmtid="{D5CDD505-2E9C-101B-9397-08002B2CF9AE}" pid="3" name="MSIP_Label_9d258917-277f-42cd-a3cd-14c4e9ee58bc_SetDate">
    <vt:lpwstr>2023-09-11T19:35:28Z</vt:lpwstr>
  </property>
  <property fmtid="{D5CDD505-2E9C-101B-9397-08002B2CF9AE}" pid="4" name="MSIP_Label_9d258917-277f-42cd-a3cd-14c4e9ee58bc_Method">
    <vt:lpwstr>Standard</vt:lpwstr>
  </property>
  <property fmtid="{D5CDD505-2E9C-101B-9397-08002B2CF9AE}" pid="5" name="MSIP_Label_9d258917-277f-42cd-a3cd-14c4e9ee58bc_Name">
    <vt:lpwstr>restricted</vt:lpwstr>
  </property>
  <property fmtid="{D5CDD505-2E9C-101B-9397-08002B2CF9AE}" pid="6" name="MSIP_Label_9d258917-277f-42cd-a3cd-14c4e9ee58bc_SiteId">
    <vt:lpwstr>38ae3bcd-9579-4fd4-adda-b42e1495d55a</vt:lpwstr>
  </property>
  <property fmtid="{D5CDD505-2E9C-101B-9397-08002B2CF9AE}" pid="7" name="MSIP_Label_9d258917-277f-42cd-a3cd-14c4e9ee58bc_ActionId">
    <vt:lpwstr>c5e4586b-82cf-409e-9602-139d892a0f40</vt:lpwstr>
  </property>
  <property fmtid="{D5CDD505-2E9C-101B-9397-08002B2CF9AE}" pid="8" name="MSIP_Label_9d258917-277f-42cd-a3cd-14c4e9ee58bc_ContentBits">
    <vt:lpwstr>0</vt:lpwstr>
  </property>
</Properties>
</file>