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75" r:id="rId2"/>
    <p:sldId id="413" r:id="rId3"/>
    <p:sldId id="391" r:id="rId4"/>
    <p:sldId id="453" r:id="rId5"/>
    <p:sldId id="466" r:id="rId6"/>
    <p:sldId id="467" r:id="rId7"/>
    <p:sldId id="468" r:id="rId8"/>
    <p:sldId id="465" r:id="rId9"/>
    <p:sldId id="463" r:id="rId10"/>
    <p:sldId id="452" r:id="rId11"/>
    <p:sldId id="399" r:id="rId12"/>
    <p:sldId id="440" r:id="rId13"/>
    <p:sldId id="426" r:id="rId14"/>
    <p:sldId id="436" r:id="rId15"/>
    <p:sldId id="390" r:id="rId16"/>
    <p:sldId id="351" r:id="rId17"/>
    <p:sldId id="424" r:id="rId18"/>
    <p:sldId id="425" r:id="rId19"/>
    <p:sldId id="398" r:id="rId20"/>
    <p:sldId id="423" r:id="rId21"/>
    <p:sldId id="438" r:id="rId22"/>
    <p:sldId id="407" r:id="rId23"/>
    <p:sldId id="408" r:id="rId24"/>
    <p:sldId id="409" r:id="rId25"/>
    <p:sldId id="410" r:id="rId26"/>
    <p:sldId id="411" r:id="rId27"/>
    <p:sldId id="412" r:id="rId28"/>
    <p:sldId id="393" r:id="rId29"/>
    <p:sldId id="443" r:id="rId30"/>
    <p:sldId id="457" r:id="rId31"/>
    <p:sldId id="445" r:id="rId32"/>
    <p:sldId id="447" r:id="rId33"/>
    <p:sldId id="448" r:id="rId34"/>
    <p:sldId id="449" r:id="rId35"/>
    <p:sldId id="450" r:id="rId36"/>
    <p:sldId id="454" r:id="rId37"/>
    <p:sldId id="451" r:id="rId38"/>
    <p:sldId id="455" r:id="rId39"/>
    <p:sldId id="456" r:id="rId40"/>
    <p:sldId id="459" r:id="rId41"/>
    <p:sldId id="460" r:id="rId42"/>
    <p:sldId id="441" r:id="rId43"/>
    <p:sldId id="444" r:id="rId44"/>
    <p:sldId id="458" r:id="rId45"/>
    <p:sldId id="461" r:id="rId46"/>
    <p:sldId id="462" r:id="rId47"/>
    <p:sldId id="394" r:id="rId48"/>
    <p:sldId id="334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0364" autoAdjust="0"/>
  </p:normalViewPr>
  <p:slideViewPr>
    <p:cSldViewPr snapToGrid="0">
      <p:cViewPr varScale="1">
        <p:scale>
          <a:sx n="108" d="100"/>
          <a:sy n="108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10/30/2023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10/30/2023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B0E47BC6-0BD9-4F3B-91FA-5E854F7B2E04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28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1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0.png"/><Relationship Id="rId7" Type="http://schemas.openxmlformats.org/officeDocument/2006/relationships/image" Target="../media/image5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11.svg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svg"/><Relationship Id="rId4" Type="http://schemas.openxmlformats.org/officeDocument/2006/relationships/image" Target="../media/image11.svg"/><Relationship Id="rId9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Lab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exceptions, number parsing, casts,</a:t>
            </a:r>
          </a:p>
          <a:p>
            <a:pPr lvl="0"/>
            <a:r>
              <a:rPr lang="en-US" dirty="0"/>
              <a:t>inheritance and polymorphism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23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10. 2023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1) Exceptions</a:t>
            </a:r>
          </a:p>
        </p:txBody>
      </p:sp>
    </p:spTree>
    <p:extLst>
      <p:ext uri="{BB962C8B-B14F-4D97-AF65-F5344CB8AC3E}">
        <p14:creationId xmlns:p14="http://schemas.microsoft.com/office/powerpoint/2010/main" val="3484281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Exceptions in C++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7711679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You can throw anything. But don’t!</a:t>
            </a:r>
          </a:p>
          <a:p>
            <a:pPr lvl="0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Throw instances of std::exception, there are many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dirty="0">
                <a:latin typeface="Arial" pitchFamily="34"/>
                <a:cs typeface="Arial" pitchFamily="34"/>
              </a:rPr>
              <a:t>https://en.cppreference.com/w/cpp/error/exception</a:t>
            </a:r>
          </a:p>
          <a:p>
            <a:pPr lvl="1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Add your own message</a:t>
            </a:r>
          </a:p>
          <a:p>
            <a:pPr lvl="1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They have a method .what()</a:t>
            </a:r>
          </a:p>
          <a:p>
            <a:pPr lvl="0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You can define your own class for exceptions</a:t>
            </a:r>
          </a:p>
          <a:p>
            <a:pPr lvl="1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Inherit from standard exceptions</a:t>
            </a:r>
          </a:p>
          <a:p>
            <a:pPr lvl="1">
              <a:buSzPct val="100000"/>
              <a:buFont typeface="Arial" pitchFamily="34"/>
            </a:pPr>
            <a:endParaRPr lang="en-US" dirty="0">
              <a:latin typeface="Arial" pitchFamily="34"/>
              <a:cs typeface="Arial" pitchFamily="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9DA4EC-07E9-CBF3-524C-2704C90A3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291" y="123363"/>
            <a:ext cx="3905795" cy="6611273"/>
          </a:xfrm>
          <a:prstGeom prst="rect">
            <a:avLst/>
          </a:prstGeom>
        </p:spPr>
      </p:pic>
      <p:pic>
        <p:nvPicPr>
          <p:cNvPr id="9" name="Graphic 8" descr="Slippery with solid fill">
            <a:extLst>
              <a:ext uri="{FF2B5EF4-FFF2-40B4-BE49-F238E27FC236}">
                <a16:creationId xmlns:a16="http://schemas.microsoft.com/office/drawing/2014/main" id="{BF36B539-7EA8-7BA5-0773-B2DA4CAC1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94369" y="515942"/>
            <a:ext cx="914400" cy="914400"/>
          </a:xfrm>
          <a:prstGeom prst="rect">
            <a:avLst/>
          </a:prstGeom>
        </p:spPr>
      </p:pic>
      <p:pic>
        <p:nvPicPr>
          <p:cNvPr id="10" name="Graphic 9" descr="Shield Tick with solid fill">
            <a:extLst>
              <a:ext uri="{FF2B5EF4-FFF2-40B4-BE49-F238E27FC236}">
                <a16:creationId xmlns:a16="http://schemas.microsoft.com/office/drawing/2014/main" id="{337F6515-EB75-9BD9-C307-155F9CBD9A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0" y="2252747"/>
            <a:ext cx="914400" cy="91440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379C16C-DC75-5E57-5C4D-F9D1235D5669}"/>
              </a:ext>
            </a:extLst>
          </p:cNvPr>
          <p:cNvSpPr/>
          <p:nvPr/>
        </p:nvSpPr>
        <p:spPr>
          <a:xfrm>
            <a:off x="3672100" y="162183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stdexcept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2680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Exceptions in C++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7711679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1">
              <a:buSzPct val="100000"/>
              <a:buFont typeface="Arial" pitchFamily="34"/>
            </a:pPr>
            <a:endParaRPr lang="en-US" dirty="0">
              <a:latin typeface="Arial" pitchFamily="34"/>
              <a:cs typeface="Arial" pitchFamily="3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9DA4EC-07E9-CBF3-524C-2704C90A3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291" y="123363"/>
            <a:ext cx="3905795" cy="6611273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379C16C-DC75-5E57-5C4D-F9D1235D5669}"/>
              </a:ext>
            </a:extLst>
          </p:cNvPr>
          <p:cNvSpPr/>
          <p:nvPr/>
        </p:nvSpPr>
        <p:spPr>
          <a:xfrm>
            <a:off x="3672100" y="162183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stdexcept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6D3D8C-DD6F-FBD2-3976-BB48E4548C4E}"/>
              </a:ext>
            </a:extLst>
          </p:cNvPr>
          <p:cNvSpPr txBox="1"/>
          <p:nvPr/>
        </p:nvSpPr>
        <p:spPr>
          <a:xfrm>
            <a:off x="106578" y="3260510"/>
            <a:ext cx="9550606" cy="258532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try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runtime_error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Nooooo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!"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e) {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</a:t>
            </a:r>
            <a:r>
              <a:rPr lang="en-GB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Cathces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ints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::exception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e) {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Catches std::exceptions + derived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what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(...) {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catches all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"Some except!"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2485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Task 4 </a:t>
            </a:r>
            <a:r>
              <a:rPr lang="cs-CZ" dirty="0"/>
              <a:t>c</a:t>
            </a:r>
            <a:r>
              <a:rPr lang="en-US" dirty="0"/>
              <a:t>): Exceptions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 </a:t>
            </a:r>
            <a:r>
              <a:rPr lang="en-US" sz="24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exceptions to signal any runtime error 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inside the tree methods.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Our BST will be an aggressive one! We throw whenever something is a bit off.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Catch these exceptions during usage of BST and print the according messages</a:t>
            </a: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Interface: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insert(x) 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Throw if x is already present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Message: "The item is already present!"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erase(x) 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Throw if not present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Message: "No item to erase!"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contains(x)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Throw if not there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Message: "The item is not present!"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keys()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Does not throw (</a:t>
            </a:r>
            <a:r>
              <a:rPr lang="en-US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noexcept</a:t>
            </a: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)</a:t>
            </a: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514F4A2-675B-0EA8-5B3B-5C5450986D02}"/>
              </a:ext>
            </a:extLst>
          </p:cNvPr>
          <p:cNvSpPr/>
          <p:nvPr/>
        </p:nvSpPr>
        <p:spPr>
          <a:xfrm>
            <a:off x="7816261" y="191919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std::</a:t>
            </a:r>
            <a:r>
              <a:rPr lang="en-US" dirty="0" err="1">
                <a:solidFill>
                  <a:schemeClr val="bg1"/>
                </a:solidFill>
              </a:rPr>
              <a:t>runtime_error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49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Task 4 </a:t>
            </a:r>
            <a:r>
              <a:rPr lang="cs-CZ" dirty="0"/>
              <a:t>c</a:t>
            </a:r>
            <a:r>
              <a:rPr lang="en-US" dirty="0"/>
              <a:t>): Example inputs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ABC17A-F155-DDC7-C097-832935735726}"/>
              </a:ext>
            </a:extLst>
          </p:cNvPr>
          <p:cNvSpPr txBox="1"/>
          <p:nvPr/>
        </p:nvSpPr>
        <p:spPr>
          <a:xfrm>
            <a:off x="274640" y="1032280"/>
            <a:ext cx="2253956" cy="535531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jude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,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don't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it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bad.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=end=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it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it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jude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,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jude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,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bad.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bad.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don't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don't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30EC12-7815-7313-8636-A52C596DD92A}"/>
              </a:ext>
            </a:extLst>
          </p:cNvPr>
          <p:cNvSpPr txBox="1"/>
          <p:nvPr/>
        </p:nvSpPr>
        <p:spPr>
          <a:xfrm>
            <a:off x="2633262" y="1032280"/>
            <a:ext cx="2810682" cy="341632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hey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it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jude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bad.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make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don't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A8DDD-0666-2301-D83E-F878C95970A2}"/>
              </a:ext>
            </a:extLst>
          </p:cNvPr>
          <p:cNvSpPr txBox="1"/>
          <p:nvPr/>
        </p:nvSpPr>
        <p:spPr>
          <a:xfrm>
            <a:off x="6178751" y="3885857"/>
            <a:ext cx="2253956" cy="258532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</a:p>
          <a:p>
            <a:r>
              <a:rPr lang="en-US" dirty="0" err="1">
                <a:solidFill>
                  <a:srgbClr val="DCDCAA"/>
                </a:solidFill>
                <a:latin typeface="Consolas" panose="020B0609020204030204" pitchFamily="49" charset="0"/>
              </a:rPr>
              <a:t>jude</a:t>
            </a:r>
            <a:endParaRPr lang="en-US" dirty="0">
              <a:solidFill>
                <a:srgbClr val="DCDCAA"/>
              </a:solidFill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don't</a:t>
            </a:r>
          </a:p>
          <a:p>
            <a:r>
              <a:rPr lang="en-US" dirty="0">
                <a:solidFill>
                  <a:srgbClr val="DCDCAA"/>
                </a:solidFill>
                <a:latin typeface="Consolas" panose="020B0609020204030204" pitchFamily="49" charset="0"/>
              </a:rPr>
              <a:t>make</a:t>
            </a: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</a:t>
            </a: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=end=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hey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E9D5ED-4D54-943A-363C-830469FCE4F2}"/>
              </a:ext>
            </a:extLst>
          </p:cNvPr>
          <p:cNvSpPr txBox="1"/>
          <p:nvPr/>
        </p:nvSpPr>
        <p:spPr>
          <a:xfrm>
            <a:off x="8464050" y="3885857"/>
            <a:ext cx="4099953" cy="120032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"The item is already present!"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"The item is already present!"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hey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</p:txBody>
      </p:sp>
    </p:spTree>
    <p:extLst>
      <p:ext uri="{BB962C8B-B14F-4D97-AF65-F5344CB8AC3E}">
        <p14:creationId xmlns:p14="http://schemas.microsoft.com/office/powerpoint/2010/main" val="753900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2) Number parsing</a:t>
            </a:r>
          </a:p>
        </p:txBody>
      </p:sp>
    </p:spTree>
    <p:extLst>
      <p:ext uri="{BB962C8B-B14F-4D97-AF65-F5344CB8AC3E}">
        <p14:creationId xmlns:p14="http://schemas.microsoft.com/office/powerpoint/2010/main" val="2694847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atoid</a:t>
            </a:r>
            <a:r>
              <a:rPr lang="en-US" dirty="0"/>
              <a:t>, std::</a:t>
            </a:r>
            <a:r>
              <a:rPr lang="en-US" dirty="0" err="1"/>
              <a:t>stoi</a:t>
            </a:r>
            <a:r>
              <a:rPr lang="en-US" dirty="0"/>
              <a:t>, streams, </a:t>
            </a:r>
            <a:r>
              <a:rPr lang="en-US" dirty="0" err="1"/>
              <a:t>from_chars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C style - </a:t>
            </a:r>
            <a:r>
              <a:rPr lang="en-US" sz="2000" dirty="0" err="1">
                <a:latin typeface="Arial" pitchFamily="34"/>
                <a:cs typeface="Arial" pitchFamily="34"/>
              </a:rPr>
              <a:t>atoi</a:t>
            </a:r>
            <a:r>
              <a:rPr lang="en-US" sz="2000" dirty="0">
                <a:latin typeface="Arial" pitchFamily="34"/>
                <a:cs typeface="Arial" pitchFamily="34"/>
              </a:rPr>
              <a:t>, </a:t>
            </a:r>
            <a:r>
              <a:rPr lang="en-US" sz="2000" dirty="0" err="1">
                <a:latin typeface="Arial" pitchFamily="34"/>
                <a:cs typeface="Arial" pitchFamily="34"/>
              </a:rPr>
              <a:t>atof</a:t>
            </a:r>
            <a:r>
              <a:rPr lang="en-US" sz="2000" dirty="0">
                <a:latin typeface="Arial" pitchFamily="34"/>
                <a:cs typeface="Arial" pitchFamily="34"/>
              </a:rPr>
              <a:t>, …</a:t>
            </a:r>
          </a:p>
          <a:p>
            <a:pPr lvl="1">
              <a:buSzPct val="100000"/>
              <a:buFont typeface="Arial" pitchFamily="34"/>
            </a:pPr>
            <a:r>
              <a:rPr lang="en-US" sz="1800" dirty="0">
                <a:latin typeface="Arial" pitchFamily="34"/>
                <a:cs typeface="Arial" pitchFamily="34"/>
              </a:rPr>
              <a:t>#include &lt;</a:t>
            </a:r>
            <a:r>
              <a:rPr lang="en-US" sz="1800" dirty="0" err="1">
                <a:latin typeface="Arial" pitchFamily="34"/>
                <a:cs typeface="Arial" pitchFamily="34"/>
              </a:rPr>
              <a:t>cstdlib</a:t>
            </a:r>
            <a:r>
              <a:rPr lang="en-US" sz="1800" dirty="0">
                <a:latin typeface="Arial" pitchFamily="34"/>
                <a:cs typeface="Arial" pitchFamily="34"/>
              </a:rPr>
              <a:t>&gt;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0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C++ std::</a:t>
            </a:r>
            <a:r>
              <a:rPr lang="en-US" sz="2000" dirty="0" err="1">
                <a:latin typeface="Arial" pitchFamily="34"/>
                <a:cs typeface="Arial" pitchFamily="34"/>
              </a:rPr>
              <a:t>stoi</a:t>
            </a:r>
            <a:r>
              <a:rPr lang="en-US" sz="2000" dirty="0">
                <a:latin typeface="Arial" pitchFamily="34"/>
                <a:cs typeface="Arial" pitchFamily="34"/>
              </a:rPr>
              <a:t>, std::</a:t>
            </a:r>
            <a:r>
              <a:rPr lang="en-US" sz="2000" dirty="0" err="1">
                <a:latin typeface="Arial" pitchFamily="34"/>
                <a:cs typeface="Arial" pitchFamily="34"/>
              </a:rPr>
              <a:t>stof</a:t>
            </a:r>
            <a:r>
              <a:rPr lang="en-US" sz="2000" dirty="0">
                <a:latin typeface="Arial" pitchFamily="34"/>
                <a:cs typeface="Arial" pitchFamily="34"/>
              </a:rPr>
              <a:t>, …</a:t>
            </a:r>
          </a:p>
          <a:p>
            <a:pPr lvl="1">
              <a:buSzPct val="100000"/>
              <a:buFont typeface="Arial" pitchFamily="34"/>
            </a:pPr>
            <a:r>
              <a:rPr lang="en-US" sz="1800" dirty="0">
                <a:latin typeface="Arial" pitchFamily="34"/>
                <a:cs typeface="Arial" pitchFamily="34"/>
              </a:rPr>
              <a:t>#include &lt;string&gt;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1600" b="1" dirty="0">
                <a:solidFill>
                  <a:srgbClr val="C00000"/>
                </a:solidFill>
                <a:latin typeface="Arial" pitchFamily="34"/>
                <a:cs typeface="Arial" pitchFamily="34"/>
              </a:rPr>
              <a:t>Slow</a:t>
            </a:r>
            <a:r>
              <a:rPr lang="en-US" sz="1600" dirty="0">
                <a:latin typeface="Arial" pitchFamily="34"/>
                <a:cs typeface="Arial" pitchFamily="34"/>
              </a:rPr>
              <a:t>, </a:t>
            </a:r>
            <a:r>
              <a:rPr lang="en-US" sz="16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simple to use</a:t>
            </a:r>
          </a:p>
          <a:p>
            <a:pPr lvl="0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using C++ streams</a:t>
            </a:r>
          </a:p>
          <a:p>
            <a:pPr lvl="1">
              <a:buSzPct val="100000"/>
              <a:buFont typeface="Arial" pitchFamily="34"/>
            </a:pPr>
            <a:r>
              <a:rPr lang="en-US" sz="1800" dirty="0">
                <a:latin typeface="Arial" pitchFamily="34"/>
                <a:cs typeface="Arial" pitchFamily="34"/>
              </a:rPr>
              <a:t>#include &lt;</a:t>
            </a:r>
            <a:r>
              <a:rPr lang="en-US" sz="1800" dirty="0" err="1">
                <a:latin typeface="Arial" pitchFamily="34"/>
                <a:cs typeface="Arial" pitchFamily="34"/>
              </a:rPr>
              <a:t>sstream</a:t>
            </a:r>
            <a:r>
              <a:rPr lang="en-US" sz="1800" dirty="0">
                <a:latin typeface="Arial" pitchFamily="34"/>
                <a:cs typeface="Arial" pitchFamily="34"/>
              </a:rPr>
              <a:t>&gt;, &lt;iostream&gt;</a:t>
            </a:r>
          </a:p>
          <a:p>
            <a:pPr lvl="1">
              <a:buSzPct val="100000"/>
              <a:buFont typeface="Arial" pitchFamily="34"/>
            </a:pPr>
            <a:r>
              <a:rPr lang="en-US" sz="1800" b="1" dirty="0">
                <a:solidFill>
                  <a:srgbClr val="C00000"/>
                </a:solidFill>
                <a:latin typeface="Arial" pitchFamily="34"/>
                <a:cs typeface="Arial" pitchFamily="34"/>
              </a:rPr>
              <a:t>Slow</a:t>
            </a:r>
            <a:r>
              <a:rPr lang="en-US" sz="1800" dirty="0">
                <a:latin typeface="Arial" pitchFamily="34"/>
                <a:cs typeface="Arial" pitchFamily="34"/>
              </a:rPr>
              <a:t>, </a:t>
            </a:r>
            <a:r>
              <a:rPr lang="en-US" sz="18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simple to use</a:t>
            </a:r>
          </a:p>
          <a:p>
            <a:pPr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Using std::</a:t>
            </a:r>
            <a:r>
              <a:rPr lang="en-US" sz="2000" dirty="0" err="1">
                <a:latin typeface="Arial" pitchFamily="34"/>
                <a:cs typeface="Arial" pitchFamily="34"/>
              </a:rPr>
              <a:t>from_chars</a:t>
            </a:r>
            <a:endParaRPr lang="en-US" sz="2000" dirty="0"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1800" dirty="0">
                <a:latin typeface="Arial" pitchFamily="34"/>
                <a:cs typeface="Arial" pitchFamily="34"/>
              </a:rPr>
              <a:t>#include &lt;</a:t>
            </a:r>
            <a:r>
              <a:rPr lang="en-US" sz="1800" dirty="0" err="1">
                <a:latin typeface="Arial" pitchFamily="34"/>
                <a:cs typeface="Arial" pitchFamily="34"/>
              </a:rPr>
              <a:t>charconv</a:t>
            </a:r>
            <a:r>
              <a:rPr lang="en-US" sz="1800" dirty="0">
                <a:latin typeface="Arial" pitchFamily="34"/>
                <a:cs typeface="Arial" pitchFamily="34"/>
              </a:rPr>
              <a:t>&gt;</a:t>
            </a:r>
          </a:p>
          <a:p>
            <a:pPr lvl="1">
              <a:buSzPct val="100000"/>
              <a:buFont typeface="Arial" pitchFamily="34"/>
            </a:pPr>
            <a:r>
              <a:rPr lang="en-US" sz="18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Fast</a:t>
            </a:r>
            <a:r>
              <a:rPr lang="en-US" sz="1800" dirty="0">
                <a:latin typeface="Arial" pitchFamily="34"/>
                <a:cs typeface="Arial" pitchFamily="34"/>
              </a:rPr>
              <a:t>, </a:t>
            </a:r>
            <a:r>
              <a:rPr lang="en-US" sz="1800" b="1" dirty="0">
                <a:solidFill>
                  <a:srgbClr val="C00000"/>
                </a:solidFill>
                <a:latin typeface="Arial" pitchFamily="34"/>
                <a:cs typeface="Arial" pitchFamily="34"/>
              </a:rPr>
              <a:t>low-level and unfriendly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3E4854-FB12-EBA0-0030-7068032F025A}"/>
              </a:ext>
            </a:extLst>
          </p:cNvPr>
          <p:cNvSpPr txBox="1"/>
          <p:nvPr/>
        </p:nvSpPr>
        <p:spPr>
          <a:xfrm>
            <a:off x="3592090" y="796427"/>
            <a:ext cx="3831970" cy="64633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fr-FR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fr-FR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fr-FR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atoi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fr-FR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"42"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fr-FR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 </a:t>
            </a:r>
            <a:r>
              <a:rPr lang="fr-FR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fr-FR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atof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fr-FR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"3.14"</a:t>
            </a:r>
            <a:r>
              <a:rPr lang="fr-FR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E93C81-6E32-C33D-D126-5D093365910B}"/>
              </a:ext>
            </a:extLst>
          </p:cNvPr>
          <p:cNvSpPr txBox="1"/>
          <p:nvPr/>
        </p:nvSpPr>
        <p:spPr>
          <a:xfrm>
            <a:off x="4891845" y="2563519"/>
            <a:ext cx="4663638" cy="147732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stringstream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"42 3.14"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d;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ss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d;</a:t>
            </a:r>
          </a:p>
          <a:p>
            <a:r>
              <a:rPr lang="en-GB" dirty="0" err="1">
                <a:solidFill>
                  <a:srgbClr val="CCCCCC"/>
                </a:solidFill>
                <a:latin typeface="Consolas" panose="020B0609020204030204" pitchFamily="49" charset="0"/>
              </a:rPr>
              <a:t>cin</a:t>
            </a:r>
            <a:r>
              <a:rPr lang="en-GB" dirty="0">
                <a:solidFill>
                  <a:srgbClr val="CCCCCC"/>
                </a:solidFill>
                <a:latin typeface="Consolas" panose="020B0609020204030204" pitchFamily="49" charset="0"/>
              </a:rPr>
              <a:t> &gt;&gt; d;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7F7A4-97A6-14F5-DDF8-85F47667EF35}"/>
              </a:ext>
            </a:extLst>
          </p:cNvPr>
          <p:cNvSpPr txBox="1"/>
          <p:nvPr/>
        </p:nvSpPr>
        <p:spPr>
          <a:xfrm>
            <a:off x="3980411" y="1829490"/>
            <a:ext cx="3831970" cy="64633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stoi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"42"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stod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"3.14"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D8CDF1-4939-EB29-F258-2ECD34AF8708}"/>
              </a:ext>
            </a:extLst>
          </p:cNvPr>
          <p:cNvSpPr txBox="1"/>
          <p:nvPr/>
        </p:nvSpPr>
        <p:spPr>
          <a:xfrm>
            <a:off x="1804287" y="4708541"/>
            <a:ext cx="10016244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 str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"42"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value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ptr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from_chars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str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value);</a:t>
            </a:r>
          </a:p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errc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"Parsed int value: 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value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else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"Parsing failed"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1" name="AutoShape 372">
            <a:extLst>
              <a:ext uri="{FF2B5EF4-FFF2-40B4-BE49-F238E27FC236}">
                <a16:creationId xmlns:a16="http://schemas.microsoft.com/office/drawing/2014/main" id="{9E45D91E-9760-34C9-5881-AB5C43F82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7887" y="1991042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These throw exceptions on error</a:t>
            </a:r>
          </a:p>
        </p:txBody>
      </p:sp>
      <p:sp>
        <p:nvSpPr>
          <p:cNvPr id="12" name="AutoShape 372">
            <a:extLst>
              <a:ext uri="{FF2B5EF4-FFF2-40B4-BE49-F238E27FC236}">
                <a16:creationId xmlns:a16="http://schemas.microsoft.com/office/drawing/2014/main" id="{55C25B92-2F73-9559-25F5-6807F2D43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665" y="673655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Error signaled by </a:t>
            </a:r>
            <a:r>
              <a:rPr lang="en-US" sz="1600" dirty="0" err="1">
                <a:solidFill>
                  <a:schemeClr val="bg1"/>
                </a:solidFill>
              </a:rPr>
              <a:t>returnin</a:t>
            </a:r>
            <a:r>
              <a:rPr lang="en-US" sz="1600" dirty="0">
                <a:solidFill>
                  <a:schemeClr val="bg1"/>
                </a:solidFill>
              </a:rPr>
              <a:t> 0…. what? 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E4AB312D-27A9-FC4F-35B0-19D463D48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109" y="9167"/>
            <a:ext cx="2341354" cy="1757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372">
            <a:extLst>
              <a:ext uri="{FF2B5EF4-FFF2-40B4-BE49-F238E27FC236}">
                <a16:creationId xmlns:a16="http://schemas.microsoft.com/office/drawing/2014/main" id="{B8876ECC-418B-A84D-B173-11ACF3763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5308" y="2950791"/>
            <a:ext cx="2313630" cy="821639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These set bad bits, have overloaded bool() operator</a:t>
            </a:r>
          </a:p>
        </p:txBody>
      </p:sp>
      <p:pic>
        <p:nvPicPr>
          <p:cNvPr id="14" name="Graphic 13" descr="Slippery with solid fill">
            <a:extLst>
              <a:ext uri="{FF2B5EF4-FFF2-40B4-BE49-F238E27FC236}">
                <a16:creationId xmlns:a16="http://schemas.microsoft.com/office/drawing/2014/main" id="{87E80FEC-4766-F8E2-FA99-7C947147E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38869" y="901691"/>
            <a:ext cx="656737" cy="656737"/>
          </a:xfrm>
          <a:prstGeom prst="rect">
            <a:avLst/>
          </a:prstGeom>
        </p:spPr>
      </p:pic>
      <p:pic>
        <p:nvPicPr>
          <p:cNvPr id="15" name="Graphic 14" descr="Shield Tick with solid fill">
            <a:extLst>
              <a:ext uri="{FF2B5EF4-FFF2-40B4-BE49-F238E27FC236}">
                <a16:creationId xmlns:a16="http://schemas.microsoft.com/office/drawing/2014/main" id="{A341795F-32FF-E9EC-EFE6-29A7853A44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6446" y="1910144"/>
            <a:ext cx="617868" cy="617868"/>
          </a:xfrm>
          <a:prstGeom prst="rect">
            <a:avLst/>
          </a:prstGeom>
        </p:spPr>
      </p:pic>
      <p:pic>
        <p:nvPicPr>
          <p:cNvPr id="16" name="Graphic 15" descr="Shield Tick with solid fill">
            <a:extLst>
              <a:ext uri="{FF2B5EF4-FFF2-40B4-BE49-F238E27FC236}">
                <a16:creationId xmlns:a16="http://schemas.microsoft.com/office/drawing/2014/main" id="{587AE5B3-F60D-CCE0-81F0-B43A61D905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6446" y="2935900"/>
            <a:ext cx="656737" cy="656737"/>
          </a:xfrm>
          <a:prstGeom prst="rect">
            <a:avLst/>
          </a:prstGeom>
        </p:spPr>
      </p:pic>
      <p:pic>
        <p:nvPicPr>
          <p:cNvPr id="17" name="Graphic 16" descr="Slippery with solid fill">
            <a:extLst>
              <a:ext uri="{FF2B5EF4-FFF2-40B4-BE49-F238E27FC236}">
                <a16:creationId xmlns:a16="http://schemas.microsoft.com/office/drawing/2014/main" id="{B49D83F2-86E7-15C9-432C-27ADDF260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53729" y="3979287"/>
            <a:ext cx="656737" cy="656737"/>
          </a:xfrm>
          <a:prstGeom prst="rect">
            <a:avLst/>
          </a:prstGeom>
        </p:spPr>
      </p:pic>
      <p:pic>
        <p:nvPicPr>
          <p:cNvPr id="18" name="Graphic 17" descr="Play with solid fill">
            <a:extLst>
              <a:ext uri="{FF2B5EF4-FFF2-40B4-BE49-F238E27FC236}">
                <a16:creationId xmlns:a16="http://schemas.microsoft.com/office/drawing/2014/main" id="{443D43F5-714B-CDCD-4C51-5F41EBA31F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9" name="Graphic 18" descr="Play with solid fill">
            <a:extLst>
              <a:ext uri="{FF2B5EF4-FFF2-40B4-BE49-F238E27FC236}">
                <a16:creationId xmlns:a16="http://schemas.microsoft.com/office/drawing/2014/main" id="{0DA6931F-2FCF-8FC0-1D4C-590ADCC853C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85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Parsing number takeaway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en-US" sz="2400" dirty="0">
                <a:latin typeface="Arial" pitchFamily="34"/>
                <a:cs typeface="Arial" pitchFamily="34"/>
              </a:rPr>
              <a:t>Avoid C a-to-whatever</a:t>
            </a:r>
          </a:p>
          <a:p>
            <a:pPr lvl="0">
              <a:buSzPct val="100000"/>
              <a:buFont typeface="Arial" pitchFamily="34"/>
            </a:pPr>
            <a:endParaRPr lang="en-US" sz="2400" dirty="0">
              <a:latin typeface="Arial" pitchFamily="34"/>
              <a:cs typeface="Arial" pitchFamily="34"/>
            </a:endParaRPr>
          </a:p>
          <a:p>
            <a:pPr lvl="0">
              <a:buSzPct val="100000"/>
              <a:buFont typeface="Arial" pitchFamily="34"/>
            </a:pPr>
            <a:r>
              <a:rPr lang="en-US" sz="2400" dirty="0">
                <a:latin typeface="Arial" pitchFamily="34"/>
                <a:cs typeface="Arial" pitchFamily="34"/>
              </a:rPr>
              <a:t>If performance </a:t>
            </a:r>
            <a:r>
              <a:rPr lang="en-US" sz="2400" b="1" dirty="0">
                <a:latin typeface="Arial" pitchFamily="34"/>
                <a:cs typeface="Arial" pitchFamily="34"/>
              </a:rPr>
              <a:t>is</a:t>
            </a:r>
            <a:r>
              <a:rPr lang="en-US" sz="2400" dirty="0">
                <a:latin typeface="Arial" pitchFamily="34"/>
                <a:cs typeface="Arial" pitchFamily="34"/>
              </a:rPr>
              <a:t> </a:t>
            </a:r>
            <a:r>
              <a:rPr lang="en-US" sz="2400" b="1" dirty="0">
                <a:latin typeface="Arial" pitchFamily="34"/>
                <a:cs typeface="Arial" pitchFamily="34"/>
              </a:rPr>
              <a:t>not an issue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use streams 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or std::s-to-whatever</a:t>
            </a:r>
          </a:p>
          <a:p>
            <a:pPr lvl="0">
              <a:buSzPct val="100000"/>
              <a:buFont typeface="Arial" pitchFamily="34"/>
            </a:pPr>
            <a:r>
              <a:rPr lang="en-US" sz="2400" dirty="0">
                <a:latin typeface="Arial" pitchFamily="34"/>
                <a:cs typeface="Arial" pitchFamily="34"/>
              </a:rPr>
              <a:t>If performance </a:t>
            </a:r>
            <a:r>
              <a:rPr lang="en-US" sz="2400" b="1" dirty="0">
                <a:latin typeface="Arial" pitchFamily="34"/>
                <a:cs typeface="Arial" pitchFamily="34"/>
              </a:rPr>
              <a:t>is an issue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be careful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use std::</a:t>
            </a:r>
            <a:r>
              <a:rPr lang="en-US" sz="2000" dirty="0" err="1">
                <a:latin typeface="Arial" pitchFamily="34"/>
                <a:cs typeface="Arial" pitchFamily="34"/>
              </a:rPr>
              <a:t>from_chars</a:t>
            </a:r>
            <a:endParaRPr lang="en-US" sz="16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10143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Task 4 </a:t>
            </a:r>
            <a:r>
              <a:rPr lang="cs-CZ" dirty="0"/>
              <a:t>d</a:t>
            </a:r>
            <a:r>
              <a:rPr lang="en-US" dirty="0"/>
              <a:t>): Extend to support floats, </a:t>
            </a:r>
            <a:r>
              <a:rPr lang="en-US" dirty="0" err="1"/>
              <a:t>ints</a:t>
            </a:r>
            <a:r>
              <a:rPr lang="en-US" dirty="0"/>
              <a:t>, strings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Extend it so the values in the nodes can be </a:t>
            </a:r>
            <a:r>
              <a:rPr lang="en-US" sz="2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strings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ints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or </a:t>
            </a:r>
            <a:r>
              <a:rPr lang="en-US" sz="2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floats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.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you can't parse as other types, it is a string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Floats contain decimal dots, integers do not</a:t>
            </a:r>
          </a:p>
          <a:p>
            <a:pPr lvl="1">
              <a:buSzPct val="100000"/>
              <a:buFont typeface="Arial" pitchFamily="34"/>
            </a:pPr>
            <a:r>
              <a:rPr lang="en-US" sz="20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Ordering: floats &lt; strings &lt; </a:t>
            </a:r>
            <a:r>
              <a:rPr lang="en-US" sz="2000" b="1" dirty="0" err="1">
                <a:solidFill>
                  <a:schemeClr val="accent6"/>
                </a:solidFill>
                <a:latin typeface="Arial" pitchFamily="34"/>
                <a:cs typeface="Arial" pitchFamily="34"/>
              </a:rPr>
              <a:t>ints</a:t>
            </a:r>
            <a:endParaRPr lang="en-US" sz="2000" b="1" dirty="0">
              <a:solidFill>
                <a:schemeClr val="accent6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 `class </a:t>
            </a:r>
            <a:r>
              <a:rPr lang="en-US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Bst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` to do the same as in Task 2 and 3 with the following changes: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When deleting the node, write also its type</a:t>
            </a:r>
          </a:p>
          <a:p>
            <a:pPr lvl="2">
              <a:buSzPct val="100000"/>
              <a:buFont typeface="Arial" pitchFamily="34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string node "hey": "D: (s)hey"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int node -954: "D: (</a:t>
            </a:r>
            <a:r>
              <a:rPr lang="en-US" sz="16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)-954"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string float 19.255555: "D: (f)19.3" (print one decimal place!)</a:t>
            </a:r>
          </a:p>
          <a:p>
            <a:pPr lvl="2">
              <a:buSzPct val="100000"/>
              <a:buFont typeface="Arial" pitchFamily="34"/>
              <a:buChar char="•"/>
            </a:pPr>
            <a:r>
              <a:rPr lang="en-US" sz="16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#include &lt;</a:t>
            </a:r>
            <a:r>
              <a:rPr lang="en-US" sz="16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iomanip</a:t>
            </a:r>
            <a:r>
              <a:rPr lang="en-US" sz="16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&gt;, std::</a:t>
            </a:r>
            <a:r>
              <a:rPr lang="en-US" sz="16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setprecision</a:t>
            </a:r>
            <a:r>
              <a:rPr lang="en-US" sz="16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, std::fixed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When EOF is parsed, print the remaining values in their ASC order in the following format: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(f)3.14 (f)19.3 (s)hey (s)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jude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)-22 (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)0 (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)954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std::variant::</a:t>
            </a:r>
            <a:r>
              <a:rPr lang="en-US" sz="2000" b="1" dirty="0" err="1">
                <a:solidFill>
                  <a:schemeClr val="accent2"/>
                </a:solidFill>
                <a:latin typeface="Arial" pitchFamily="34"/>
                <a:cs typeface="Arial" pitchFamily="34"/>
              </a:rPr>
              <a:t>has_alternative</a:t>
            </a:r>
            <a:r>
              <a:rPr lang="en-US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 or std::visit</a:t>
            </a:r>
          </a:p>
          <a:p>
            <a:pPr lvl="1">
              <a:buSzPct val="100000"/>
              <a:buFont typeface="Arial" pitchFamily="34"/>
              <a:buChar char="•"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48B689-D2B2-3C16-4530-796EB9252DE7}"/>
              </a:ext>
            </a:extLst>
          </p:cNvPr>
          <p:cNvSpPr/>
          <p:nvPr/>
        </p:nvSpPr>
        <p:spPr>
          <a:xfrm>
            <a:off x="7816261" y="191919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std::variant</a:t>
            </a:r>
          </a:p>
        </p:txBody>
      </p:sp>
    </p:spTree>
    <p:extLst>
      <p:ext uri="{BB962C8B-B14F-4D97-AF65-F5344CB8AC3E}">
        <p14:creationId xmlns:p14="http://schemas.microsoft.com/office/powerpoint/2010/main" val="1175658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Coding: std::variant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 union type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Holds exactly one instance of any of the provided types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Initialize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std::variant&lt;int, float&gt; v(12); // int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v = 42.0f;</a:t>
            </a:r>
            <a:endParaRPr lang="en-US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To check what type is inside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da-DK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std::holds_alternative&lt;int&gt;(v)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da-DK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you know what type is inside 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en-US" sz="16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std::get&lt;float&gt;(w)</a:t>
            </a: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EDDD5A-F05D-69F1-1A80-5C341996E44A}"/>
              </a:ext>
            </a:extLst>
          </p:cNvPr>
          <p:cNvSpPr/>
          <p:nvPr/>
        </p:nvSpPr>
        <p:spPr>
          <a:xfrm>
            <a:off x="4802819" y="162183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#include &lt;variant&gt;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BEA24C5-FBDF-2721-2ADA-7E28C25C7434}"/>
              </a:ext>
            </a:extLst>
          </p:cNvPr>
          <p:cNvSpPr/>
          <p:nvPr/>
        </p:nvSpPr>
        <p:spPr>
          <a:xfrm>
            <a:off x="8411632" y="160117"/>
            <a:ext cx="1639320" cy="3515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 dirty="0">
                <a:solidFill>
                  <a:schemeClr val="accent6">
                    <a:lumMod val="75000"/>
                  </a:schemeClr>
                </a:solidFill>
                <a:effectLst/>
                <a:latin typeface="DejaVuSans"/>
              </a:rPr>
              <a:t>since C++17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BA0C1A-8CC6-AA9E-8907-5AEF55BA6F7A}"/>
              </a:ext>
            </a:extLst>
          </p:cNvPr>
          <p:cNvSpPr/>
          <p:nvPr/>
        </p:nvSpPr>
        <p:spPr>
          <a:xfrm>
            <a:off x="6781430" y="6070027"/>
            <a:ext cx="4866074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https://en.cppreference.com/w/cpp/utility/variant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10" name="Rectangle: Rounded Corners 8">
            <a:extLst>
              <a:ext uri="{FF2B5EF4-FFF2-40B4-BE49-F238E27FC236}">
                <a16:creationId xmlns:a16="http://schemas.microsoft.com/office/drawing/2014/main" id="{65B80B90-D2A2-ECB5-A969-68C8818430CF}"/>
              </a:ext>
            </a:extLst>
          </p:cNvPr>
          <p:cNvSpPr/>
          <p:nvPr/>
        </p:nvSpPr>
        <p:spPr>
          <a:xfrm>
            <a:off x="6992647" y="5920623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22156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Exceptions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Number parsing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400" dirty="0">
                <a:latin typeface="Arial" pitchFamily="34"/>
                <a:cs typeface="Arial" pitchFamily="34"/>
              </a:rPr>
              <a:t>Casting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GB" sz="2400" dirty="0">
                <a:latin typeface="Arial" pitchFamily="34"/>
                <a:cs typeface="Arial" pitchFamily="34"/>
              </a:rPr>
              <a:t>Inheritance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GB" sz="2400" dirty="0">
                <a:latin typeface="Arial" pitchFamily="34"/>
                <a:cs typeface="Arial" pitchFamily="34"/>
              </a:rPr>
              <a:t>Dynamic polymorphism</a:t>
            </a:r>
          </a:p>
        </p:txBody>
      </p:sp>
    </p:spTree>
    <p:extLst>
      <p:ext uri="{BB962C8B-B14F-4D97-AF65-F5344CB8AC3E}">
        <p14:creationId xmlns:p14="http://schemas.microsoft.com/office/powerpoint/2010/main" val="1816747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Coding: std::variant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Cool thing: std::visit - on list of std::variants, it calls the correct function</a:t>
            </a: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EDDD5A-F05D-69F1-1A80-5C341996E44A}"/>
              </a:ext>
            </a:extLst>
          </p:cNvPr>
          <p:cNvSpPr/>
          <p:nvPr/>
        </p:nvSpPr>
        <p:spPr>
          <a:xfrm>
            <a:off x="4802819" y="162183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#include &lt;variant&gt;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BEA24C5-FBDF-2721-2ADA-7E28C25C7434}"/>
              </a:ext>
            </a:extLst>
          </p:cNvPr>
          <p:cNvSpPr/>
          <p:nvPr/>
        </p:nvSpPr>
        <p:spPr>
          <a:xfrm>
            <a:off x="8411632" y="160117"/>
            <a:ext cx="1639320" cy="3515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 dirty="0">
                <a:solidFill>
                  <a:schemeClr val="accent6">
                    <a:lumMod val="75000"/>
                  </a:schemeClr>
                </a:solidFill>
                <a:effectLst/>
                <a:latin typeface="DejaVuSans"/>
              </a:rPr>
              <a:t>since C++17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BA0C1A-8CC6-AA9E-8907-5AEF55BA6F7A}"/>
              </a:ext>
            </a:extLst>
          </p:cNvPr>
          <p:cNvSpPr/>
          <p:nvPr/>
        </p:nvSpPr>
        <p:spPr>
          <a:xfrm>
            <a:off x="6827410" y="6504243"/>
            <a:ext cx="5002864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https://en.cppreference.com/w/cpp/utility/variant/visit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10" name="Rectangle: Rounded Corners 8">
            <a:extLst>
              <a:ext uri="{FF2B5EF4-FFF2-40B4-BE49-F238E27FC236}">
                <a16:creationId xmlns:a16="http://schemas.microsoft.com/office/drawing/2014/main" id="{65B80B90-D2A2-ECB5-A969-68C8818430CF}"/>
              </a:ext>
            </a:extLst>
          </p:cNvPr>
          <p:cNvSpPr/>
          <p:nvPr/>
        </p:nvSpPr>
        <p:spPr>
          <a:xfrm>
            <a:off x="7175417" y="6354839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27F0074-2559-3745-C32B-25A6C0BD3489}"/>
              </a:ext>
            </a:extLst>
          </p:cNvPr>
          <p:cNvSpPr/>
          <p:nvPr/>
        </p:nvSpPr>
        <p:spPr>
          <a:xfrm>
            <a:off x="668785" y="6174979"/>
            <a:ext cx="1438183" cy="65852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457EE5-8EE9-9B22-B9F5-6D8780EF983D}"/>
              </a:ext>
            </a:extLst>
          </p:cNvPr>
          <p:cNvSpPr txBox="1"/>
          <p:nvPr/>
        </p:nvSpPr>
        <p:spPr>
          <a:xfrm>
            <a:off x="274640" y="1420247"/>
            <a:ext cx="11684206" cy="480131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helper type for the visitor #4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template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...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overloaded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Ts... {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Ts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::operator()...; };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BaseType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variant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&gt;;</a:t>
            </a:r>
          </a:p>
          <a:p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BaseType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vec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1.3f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1.5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v: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vec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visit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auto&amp;&amp;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){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}, v);</a:t>
            </a:r>
          </a:p>
          <a:p>
            <a:b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 :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vec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visit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(overloaded{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"(d)"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fixed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setprecision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},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"(f)"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fixed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setprecision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},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[](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"(s)"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quoted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},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[](</a:t>
            </a:r>
            <a:r>
              <a:rPr lang="en-GB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"(?)"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arg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}, v);</a:t>
            </a:r>
          </a:p>
        </p:txBody>
      </p:sp>
      <p:sp>
        <p:nvSpPr>
          <p:cNvPr id="12" name="AutoShape 372">
            <a:extLst>
              <a:ext uri="{FF2B5EF4-FFF2-40B4-BE49-F238E27FC236}">
                <a16:creationId xmlns:a16="http://schemas.microsoft.com/office/drawing/2014/main" id="{7D643176-CA83-C3AF-07B8-6402A464D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056" y="4094875"/>
            <a:ext cx="2313630" cy="456073"/>
          </a:xfrm>
          <a:prstGeom prst="wedgeRoundRectCallout">
            <a:avLst>
              <a:gd name="adj1" fmla="val -180179"/>
              <a:gd name="adj2" fmla="val -6737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Any object that has operator()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C731B4-C77E-C415-DC72-5F561A7A06D0}"/>
              </a:ext>
            </a:extLst>
          </p:cNvPr>
          <p:cNvSpPr/>
          <p:nvPr/>
        </p:nvSpPr>
        <p:spPr>
          <a:xfrm>
            <a:off x="1595286" y="3642375"/>
            <a:ext cx="3699525" cy="3396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D377C8-D42C-561D-2137-E09E8250CD82}"/>
              </a:ext>
            </a:extLst>
          </p:cNvPr>
          <p:cNvSpPr/>
          <p:nvPr/>
        </p:nvSpPr>
        <p:spPr>
          <a:xfrm>
            <a:off x="5332985" y="3639516"/>
            <a:ext cx="359282" cy="3396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utoShape 372">
            <a:extLst>
              <a:ext uri="{FF2B5EF4-FFF2-40B4-BE49-F238E27FC236}">
                <a16:creationId xmlns:a16="http://schemas.microsoft.com/office/drawing/2014/main" id="{6F36368B-1A6F-FB2F-8E53-1AFE76F9F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212" y="3349494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std::variant</a:t>
            </a:r>
          </a:p>
        </p:txBody>
      </p:sp>
      <p:pic>
        <p:nvPicPr>
          <p:cNvPr id="17" name="Graphic 16" descr="Play with solid fill">
            <a:extLst>
              <a:ext uri="{FF2B5EF4-FFF2-40B4-BE49-F238E27FC236}">
                <a16:creationId xmlns:a16="http://schemas.microsoft.com/office/drawing/2014/main" id="{DE424871-DC5B-131E-01D2-90CA61AFB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8" name="Graphic 17" descr="Play with solid fill">
            <a:extLst>
              <a:ext uri="{FF2B5EF4-FFF2-40B4-BE49-F238E27FC236}">
                <a16:creationId xmlns:a16="http://schemas.microsoft.com/office/drawing/2014/main" id="{C8D1C309-3465-63CE-846D-A84150AE5E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Task 4 d): Example inputs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ABC17A-F155-DDC7-C097-832935735726}"/>
              </a:ext>
            </a:extLst>
          </p:cNvPr>
          <p:cNvSpPr txBox="1"/>
          <p:nvPr/>
        </p:nvSpPr>
        <p:spPr>
          <a:xfrm>
            <a:off x="280860" y="515942"/>
            <a:ext cx="2253956" cy="649408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hey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19.3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19.3</a:t>
            </a:r>
          </a:p>
          <a:p>
            <a:r>
              <a:rPr lang="en-US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jude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don't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3.14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16.8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-156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make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-156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954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0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make</a:t>
            </a:r>
            <a:endParaRPr lang="en-US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-22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bad.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=end=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bad.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bad.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16.8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make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don't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-156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30EC12-7815-7313-8636-A52C596DD92A}"/>
              </a:ext>
            </a:extLst>
          </p:cNvPr>
          <p:cNvSpPr txBox="1"/>
          <p:nvPr/>
        </p:nvSpPr>
        <p:spPr>
          <a:xfrm>
            <a:off x="2633262" y="1032280"/>
            <a:ext cx="7023922" cy="341632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"The item is already present!"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"The item is already present!"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"The item is already present!"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(s)it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(s)bad.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"No item to erase!"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(f)16.8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(s)make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(s)don't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D: (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)-156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(f)3.14 (f)19.3 (s)hey (s)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jude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)-22 (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)0 (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)954</a:t>
            </a:r>
          </a:p>
        </p:txBody>
      </p:sp>
    </p:spTree>
    <p:extLst>
      <p:ext uri="{BB962C8B-B14F-4D97-AF65-F5344CB8AC3E}">
        <p14:creationId xmlns:p14="http://schemas.microsoft.com/office/powerpoint/2010/main" val="4111703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3) Casting in C++</a:t>
            </a:r>
          </a:p>
        </p:txBody>
      </p:sp>
    </p:spTree>
    <p:extLst>
      <p:ext uri="{BB962C8B-B14F-4D97-AF65-F5344CB8AC3E}">
        <p14:creationId xmlns:p14="http://schemas.microsoft.com/office/powerpoint/2010/main" val="1669668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C-style cast and functional-style cast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C-style cast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Too powerful: tries all possible combinations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const_cast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static_cast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reinterpret_cast</a:t>
            </a: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Do not use! 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Does to many things!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functional-style cast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almost the same as C-style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only one-word types allowed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no CV-qualifiers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485DD9-A6C8-055C-EDF7-9A6160E1BA6D}"/>
              </a:ext>
            </a:extLst>
          </p:cNvPr>
          <p:cNvSpPr txBox="1"/>
          <p:nvPr/>
        </p:nvSpPr>
        <p:spPr>
          <a:xfrm>
            <a:off x="6095998" y="3860492"/>
            <a:ext cx="4639032" cy="58477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fr-FR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fr-FR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fr-FR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fr-FR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 </a:t>
            </a:r>
            <a:r>
              <a:rPr lang="fr-FR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fr-FR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(i);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5EDE11-CBB6-482B-8CCA-49945F399A02}"/>
              </a:ext>
            </a:extLst>
          </p:cNvPr>
          <p:cNvSpPr txBox="1"/>
          <p:nvPr/>
        </p:nvSpPr>
        <p:spPr>
          <a:xfrm>
            <a:off x="6008060" y="1963702"/>
            <a:ext cx="4639032" cy="830997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fr-FR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fr-FR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fr-FR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fr-FR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  <a:endParaRPr lang="en-GB" sz="1600" b="0" dirty="0">
              <a:solidFill>
                <a:srgbClr val="569CD6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char*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06671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static_cast</a:t>
            </a:r>
            <a:r>
              <a:rPr lang="en-US" dirty="0"/>
              <a:t>&lt;T&gt;(x)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1" y="906463"/>
            <a:ext cx="6091326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Compile-time type conversion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There must be a defined way of conversion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E.g. implicit/explicit constructors From -&gt; To</a:t>
            </a:r>
          </a:p>
          <a:p>
            <a:pPr lvl="1">
              <a:buSzPct val="100000"/>
              <a:buFont typeface="Arial" pitchFamily="34"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This is usually safe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When casting from Base class to Derived, be sure that it is Derived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No checks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not sure -&gt;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dynamic_cast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!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D67D5-EE94-4FAE-ACA7-96D13AAD9FD2}"/>
              </a:ext>
            </a:extLst>
          </p:cNvPr>
          <p:cNvSpPr txBox="1"/>
          <p:nvPr/>
        </p:nvSpPr>
        <p:spPr>
          <a:xfrm>
            <a:off x="6496594" y="1615359"/>
            <a:ext cx="5334864" cy="378565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Enum to float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f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Enum to int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enum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GB" sz="16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RED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GREEN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BLUE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value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::RED);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p_orig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&gt;();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Pointer </a:t>
            </a:r>
            <a:r>
              <a:rPr lang="en-GB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downcasting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p_orig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Pointer </a:t>
            </a:r>
            <a:r>
              <a:rPr lang="en-GB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downcasting</a:t>
            </a: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(with caution!!!)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pic>
        <p:nvPicPr>
          <p:cNvPr id="10" name="Graphic 9" descr="Slippery with solid fill">
            <a:extLst>
              <a:ext uri="{FF2B5EF4-FFF2-40B4-BE49-F238E27FC236}">
                <a16:creationId xmlns:a16="http://schemas.microsoft.com/office/drawing/2014/main" id="{D38231FA-B8AB-8378-6C7B-0412FD96CE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8000" y="3601348"/>
            <a:ext cx="1005520" cy="100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402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dynamic_cast</a:t>
            </a:r>
            <a:r>
              <a:rPr lang="en-US" dirty="0"/>
              <a:t>&lt;T&gt;(x)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Works only on polymorphic types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class/struct with at least one virtual method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Used to cast between pointers/references of derived/base class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 for safe </a:t>
            </a:r>
            <a:r>
              <a:rPr lang="en-US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downcasting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(casting from base to derived)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Does runtime check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unable, returns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nullptr</a:t>
            </a: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 case of reference, throws std::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bad_cast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C63A85-FBC8-0CA2-683B-58518E14CE6E}"/>
              </a:ext>
            </a:extLst>
          </p:cNvPr>
          <p:cNvSpPr txBox="1"/>
          <p:nvPr/>
        </p:nvSpPr>
        <p:spPr>
          <a:xfrm>
            <a:off x="6095998" y="3182127"/>
            <a:ext cx="6036906" cy="329320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b_ptr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d_ptr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dynamic_cast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b_ptr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!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d_ptr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 sz="16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Downcasting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failed!"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b_ref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Base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try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Derived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d_ref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dynamic_cast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Derived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b_ref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d_ref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bad_cast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e) {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GB" sz="16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Downcasting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failed: 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what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2458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const_cast</a:t>
            </a:r>
            <a:r>
              <a:rPr lang="en-US" dirty="0"/>
              <a:t>&lt;T&gt;(x)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Used to remove a const qualifier</a:t>
            </a:r>
          </a:p>
          <a:p>
            <a:pPr>
              <a:buSzPct val="100000"/>
              <a:buFont typeface="Arial" pitchFamily="34"/>
            </a:pPr>
            <a:r>
              <a:rPr lang="en-US" sz="2400" b="1" dirty="0">
                <a:solidFill>
                  <a:srgbClr val="C00000"/>
                </a:solidFill>
                <a:latin typeface="Arial" pitchFamily="34"/>
                <a:cs typeface="Arial" pitchFamily="34"/>
              </a:rPr>
              <a:t>The underlying data must be non-const!</a:t>
            </a:r>
            <a:endParaRPr lang="cs-CZ" sz="2400" b="1" dirty="0">
              <a:solidFill>
                <a:srgbClr val="C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BA977A-2355-4B71-8EB1-61710549B482}"/>
              </a:ext>
            </a:extLst>
          </p:cNvPr>
          <p:cNvSpPr txBox="1"/>
          <p:nvPr/>
        </p:nvSpPr>
        <p:spPr>
          <a:xfrm>
            <a:off x="5116486" y="2808847"/>
            <a:ext cx="6932821" cy="132343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Can be called with non-const parameter</a:t>
            </a:r>
            <a:endParaRPr lang="en-US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process_int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int&amp;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r 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const_cast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&amp;&gt;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val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r 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US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OK</a:t>
            </a:r>
            <a:endParaRPr lang="en-US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A11A1A-ACA0-0937-A53F-6813A4C3266C}"/>
              </a:ext>
            </a:extLst>
          </p:cNvPr>
          <p:cNvSpPr txBox="1"/>
          <p:nvPr/>
        </p:nvSpPr>
        <p:spPr>
          <a:xfrm>
            <a:off x="142693" y="2835261"/>
            <a:ext cx="4639032" cy="132343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x1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x2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process_int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(x1); </a:t>
            </a:r>
            <a:r>
              <a:rPr lang="en-GB" sz="1600" dirty="0">
                <a:solidFill>
                  <a:srgbClr val="6A9955"/>
                </a:solidFill>
                <a:latin typeface="Consolas" panose="020B0609020204030204" pitchFamily="49" charset="0"/>
              </a:rPr>
              <a:t>// OK</a:t>
            </a:r>
          </a:p>
          <a:p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process_int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(x2); </a:t>
            </a:r>
            <a:r>
              <a:rPr lang="en-GB" sz="1600" dirty="0">
                <a:solidFill>
                  <a:srgbClr val="6A9955"/>
                </a:solidFill>
                <a:latin typeface="Consolas" panose="020B0609020204030204" pitchFamily="49" charset="0"/>
              </a:rPr>
              <a:t>// UB, x2 is </a:t>
            </a:r>
            <a:r>
              <a:rPr lang="en-GB" sz="1600" dirty="0" err="1">
                <a:solidFill>
                  <a:srgbClr val="6A9955"/>
                </a:solidFill>
                <a:latin typeface="Consolas" panose="020B0609020204030204" pitchFamily="49" charset="0"/>
              </a:rPr>
              <a:t>const</a:t>
            </a:r>
            <a:endParaRPr lang="en-GB" sz="1600" dirty="0">
              <a:solidFill>
                <a:srgbClr val="6A9955"/>
              </a:solidFill>
              <a:latin typeface="Consolas" panose="020B0609020204030204" pitchFamily="49" charset="0"/>
            </a:endParaRPr>
          </a:p>
          <a:p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AutoShape 372">
            <a:extLst>
              <a:ext uri="{FF2B5EF4-FFF2-40B4-BE49-F238E27FC236}">
                <a16:creationId xmlns:a16="http://schemas.microsoft.com/office/drawing/2014/main" id="{52A3E2F2-3609-BE56-38CD-8A59A6E5D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0678" y="3974067"/>
            <a:ext cx="3172537" cy="460943"/>
          </a:xfrm>
          <a:prstGeom prst="wedgeRoundRectCallout">
            <a:avLst>
              <a:gd name="adj1" fmla="val -79381"/>
              <a:gd name="adj2" fmla="val -126430"/>
              <a:gd name="adj3" fmla="val 16667"/>
            </a:avLst>
          </a:prstGeom>
          <a:solidFill>
            <a:schemeClr val="accent2"/>
          </a:solidFill>
          <a:ln w="6350" cap="flat" cmpd="sng" algn="ctr">
            <a:noFill/>
            <a:prstDash val="solid"/>
            <a:miter lim="800000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bg1"/>
                </a:solidFill>
              </a:rPr>
              <a:t>Const just went away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5DB0E47-A3AE-D23E-6CAF-4C160C5CA311}"/>
              </a:ext>
            </a:extLst>
          </p:cNvPr>
          <p:cNvSpPr/>
          <p:nvPr/>
        </p:nvSpPr>
        <p:spPr>
          <a:xfrm>
            <a:off x="7909035" y="4781155"/>
            <a:ext cx="3512680" cy="1170382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If you cast away const and modify the </a:t>
            </a:r>
            <a:r>
              <a:rPr lang="en-US" sz="2000" b="1" dirty="0">
                <a:latin typeface="Arial" pitchFamily="34"/>
                <a:cs typeface="Arial" pitchFamily="34"/>
              </a:rPr>
              <a:t>value that is const itself</a:t>
            </a:r>
            <a:r>
              <a:rPr lang="en-US" sz="2000" dirty="0">
                <a:latin typeface="Arial" pitchFamily="34"/>
                <a:cs typeface="Arial" pitchFamily="34"/>
              </a:rPr>
              <a:t>, it us UB</a:t>
            </a:r>
          </a:p>
        </p:txBody>
      </p:sp>
      <p:pic>
        <p:nvPicPr>
          <p:cNvPr id="11" name="Graphic 10" descr="Danger with solid fill">
            <a:extLst>
              <a:ext uri="{FF2B5EF4-FFF2-40B4-BE49-F238E27FC236}">
                <a16:creationId xmlns:a16="http://schemas.microsoft.com/office/drawing/2014/main" id="{8EBE4564-4C41-7D20-9D21-C714D0372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36117" y="4909146"/>
            <a:ext cx="914400" cy="914400"/>
          </a:xfrm>
          <a:prstGeom prst="rect">
            <a:avLst/>
          </a:prstGeom>
        </p:spPr>
      </p:pic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E1BCCCD2-3A95-4550-1E96-19D116BDCC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993EEB87-EA99-C5F6-3384-0BF7D37C4E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sp>
        <p:nvSpPr>
          <p:cNvPr id="14" name="AutoShape 372">
            <a:extLst>
              <a:ext uri="{FF2B5EF4-FFF2-40B4-BE49-F238E27FC236}">
                <a16:creationId xmlns:a16="http://schemas.microsoft.com/office/drawing/2014/main" id="{8AC8D7E5-C467-D445-18C4-9E164D9F7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693" y="4226249"/>
            <a:ext cx="3172537" cy="460943"/>
          </a:xfrm>
          <a:prstGeom prst="wedgeRoundRectCallout">
            <a:avLst>
              <a:gd name="adj1" fmla="val -79381"/>
              <a:gd name="adj2" fmla="val -126430"/>
              <a:gd name="adj3" fmla="val 16667"/>
            </a:avLst>
          </a:prstGeom>
          <a:solidFill>
            <a:schemeClr val="accent2"/>
          </a:solidFill>
          <a:ln w="6350" cap="flat" cmpd="sng" algn="ctr">
            <a:noFill/>
            <a:prstDash val="solid"/>
            <a:miter lim="800000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bg1"/>
                </a:solidFill>
              </a:rPr>
              <a:t>UB in this case!</a:t>
            </a:r>
          </a:p>
        </p:txBody>
      </p:sp>
    </p:spTree>
    <p:extLst>
      <p:ext uri="{BB962C8B-B14F-4D97-AF65-F5344CB8AC3E}">
        <p14:creationId xmlns:p14="http://schemas.microsoft.com/office/powerpoint/2010/main" val="5188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reinterpret_cast</a:t>
            </a:r>
            <a:r>
              <a:rPr lang="en-US" dirty="0"/>
              <a:t>&lt;T&gt;(x)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24857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Strong cast for pointers/reference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Says to the compiler that it should represent the underlying data as type T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Useful for e.g. loading binary data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Let's say we have a vector of 100 </a:t>
            </a:r>
            <a:r>
              <a:rPr lang="en-US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ints</a:t>
            </a: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in a binary file</a:t>
            </a:r>
          </a:p>
          <a:p>
            <a:pPr lvl="1">
              <a:buSzPct val="100000"/>
              <a:buFont typeface="Arial" pitchFamily="34"/>
            </a:pPr>
            <a:r>
              <a:rPr lang="en-US" sz="20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Make sure that the endianness of CPU and the file matches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Load as a bunch of bytes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Reinterpret pointer to int* </a:t>
            </a:r>
          </a:p>
          <a:p>
            <a:pPr lvl="1">
              <a:buSzPct val="100000"/>
              <a:buFont typeface="Arial" pitchFamily="34"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en-US" sz="16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1030D-9285-0B55-3365-922FA8561F96}"/>
              </a:ext>
            </a:extLst>
          </p:cNvPr>
          <p:cNvSpPr txBox="1"/>
          <p:nvPr/>
        </p:nvSpPr>
        <p:spPr>
          <a:xfrm>
            <a:off x="4777273" y="3947237"/>
            <a:ext cx="6861109" cy="132343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n 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unsigned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p_byte_buffer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From now on, we behave like there is an array of </a:t>
            </a:r>
            <a:r>
              <a:rPr lang="en-US" sz="16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ints</a:t>
            </a:r>
            <a:endParaRPr lang="en-US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p_ints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reinterpret_cast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int*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p_byte_buffer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239113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cs-CZ" sz="4000" dirty="0"/>
              <a:t>4) Inheritance and </a:t>
            </a:r>
            <a:r>
              <a:rPr lang="cs-CZ" sz="4000" dirty="0" err="1"/>
              <a:t>polymorphism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5243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Classes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inherit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other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Just as in C# </a:t>
            </a:r>
          </a:p>
          <a:p>
            <a:pPr>
              <a:buSzPct val="100000"/>
              <a:buFont typeface="Arial" pitchFamily="34"/>
            </a:pP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But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multiple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inheritance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is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allowed</a:t>
            </a:r>
            <a:endParaRPr lang="en-US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Be careful with that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 only one as the real base class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The rest, just as "interfaces"</a:t>
            </a:r>
          </a:p>
          <a:p>
            <a:pPr lvl="1">
              <a:buSzPct val="100000"/>
              <a:buFont typeface="Arial" pitchFamily="34"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endParaRPr lang="en-US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the class has at least one virtual function it defines a </a:t>
            </a:r>
            <a:r>
              <a:rPr lang="en-US" sz="2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polymorphic type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holding </a:t>
            </a:r>
            <a:r>
              <a:rPr lang="en-US" sz="2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 reference/pointer to a polymorphic type 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and </a:t>
            </a:r>
            <a:r>
              <a:rPr lang="en-US" sz="2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calling a virtual method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the dynamic dispatch and </a:t>
            </a:r>
            <a:r>
              <a:rPr lang="en-US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vtable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is used</a:t>
            </a: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35977D-756D-4123-A434-177C4F64A6E9}"/>
              </a:ext>
            </a:extLst>
          </p:cNvPr>
          <p:cNvSpPr txBox="1"/>
          <p:nvPr/>
        </p:nvSpPr>
        <p:spPr>
          <a:xfrm>
            <a:off x="5442952" y="1067538"/>
            <a:ext cx="6377579" cy="156966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Base1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Base2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b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Derived1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Base1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Derived2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Base2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Derived12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Base1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Base2</a:t>
            </a:r>
            <a:r>
              <a:rPr lang="en-US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</p:txBody>
      </p:sp>
    </p:spTree>
    <p:extLst>
      <p:ext uri="{BB962C8B-B14F-4D97-AF65-F5344CB8AC3E}">
        <p14:creationId xmlns:p14="http://schemas.microsoft.com/office/powerpoint/2010/main" val="171758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0) Previously in C++ labs</a:t>
            </a:r>
          </a:p>
        </p:txBody>
      </p:sp>
    </p:spTree>
    <p:extLst>
      <p:ext uri="{BB962C8B-B14F-4D97-AF65-F5344CB8AC3E}">
        <p14:creationId xmlns:p14="http://schemas.microsoft.com/office/powerpoint/2010/main" val="3958746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Warning! 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Whenever writing a base class for polymorphic types, write a virtual constructor for it even if it is `= default`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This will guarantee that the correct destructor will be called in the future when holding a pointer to derived class</a:t>
            </a: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In the opposite case, the compiler will see pointer to Base, the destructor is not virtual, it does not bother looking into </a:t>
            </a:r>
            <a:r>
              <a:rPr lang="en-US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vtable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and will not call the Derived destructor</a:t>
            </a: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46138F9-0FD3-86CD-E909-D9E4E09EBCB8}"/>
              </a:ext>
            </a:extLst>
          </p:cNvPr>
          <p:cNvSpPr/>
          <p:nvPr/>
        </p:nvSpPr>
        <p:spPr>
          <a:xfrm>
            <a:off x="2032317" y="3997003"/>
            <a:ext cx="5478826" cy="159203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If base for polymorphic, always:</a:t>
            </a:r>
          </a:p>
          <a:p>
            <a:pPr algn="ctr">
              <a:buSzPct val="100000"/>
              <a:buFont typeface="Arial" pitchFamily="34"/>
            </a:pPr>
            <a:r>
              <a:rPr lang="en-US" sz="2000" b="1" dirty="0">
                <a:latin typeface="Arial" pitchFamily="34"/>
                <a:cs typeface="Arial" pitchFamily="34"/>
              </a:rPr>
              <a:t>virtual ~Base </a:t>
            </a:r>
            <a:r>
              <a:rPr lang="en-US" sz="2000" b="1" dirty="0" err="1">
                <a:latin typeface="Arial" pitchFamily="34"/>
                <a:cs typeface="Arial" pitchFamily="34"/>
              </a:rPr>
              <a:t>noexcept</a:t>
            </a:r>
            <a:r>
              <a:rPr lang="en-US" sz="2000" b="1" dirty="0">
                <a:latin typeface="Arial" pitchFamily="34"/>
                <a:cs typeface="Arial" pitchFamily="34"/>
              </a:rPr>
              <a:t> = default;</a:t>
            </a:r>
          </a:p>
        </p:txBody>
      </p:sp>
      <p:pic>
        <p:nvPicPr>
          <p:cNvPr id="8" name="Graphic 7" descr="Danger with solid fill">
            <a:extLst>
              <a:ext uri="{FF2B5EF4-FFF2-40B4-BE49-F238E27FC236}">
                <a16:creationId xmlns:a16="http://schemas.microsoft.com/office/drawing/2014/main" id="{A3427C4F-0247-B511-818B-9A125CEDD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6279" y="433581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37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Typical use case for inheritance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Typical problem in practice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container containing different types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double,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...</a:t>
            </a:r>
          </a:p>
          <a:p>
            <a:pPr lvl="1"/>
            <a:endParaRPr lang="cs-CZ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Technicalites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Class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GenVector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Common ancestor </a:t>
            </a:r>
            <a:r>
              <a:rPr lang="cs-CZ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AbstractVal</a:t>
            </a:r>
            <a:endParaRPr lang="cs-CZ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Concrete types </a:t>
            </a:r>
            <a:r>
              <a:rPr lang="cs-CZ" sz="2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IntVal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solidFill>
                  <a:srgbClr val="33D9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StringVal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...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E.g. for std::vector&lt;T&gt;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Think about the difference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of values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 of pointers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EE2F1A49-F273-BD6C-2114-E93598F20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859" y="4095100"/>
            <a:ext cx="3148124" cy="60417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9" name="Text Box 21">
            <a:extLst>
              <a:ext uri="{FF2B5EF4-FFF2-40B4-BE49-F238E27FC236}">
                <a16:creationId xmlns:a16="http://schemas.microsoft.com/office/drawing/2014/main" id="{D40F712C-C53E-A0BD-D3F6-D89E5BC4F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5147" y="4186759"/>
            <a:ext cx="366474" cy="431555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10" name="Text Box 22">
            <a:extLst>
              <a:ext uri="{FF2B5EF4-FFF2-40B4-BE49-F238E27FC236}">
                <a16:creationId xmlns:a16="http://schemas.microsoft.com/office/drawing/2014/main" id="{97CCF7ED-3698-5149-EEC5-B95FD13D3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5509" y="4186759"/>
            <a:ext cx="366473" cy="431555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id="{250BCCFD-E8BF-E8CC-5F29-E80620477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5872" y="4186759"/>
            <a:ext cx="366474" cy="431555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81EE0988-3725-6895-9EF6-E368D5789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4647" y="4186759"/>
            <a:ext cx="366474" cy="431555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A67F5D-DFF5-29C3-DDC6-B422C8277E45}"/>
              </a:ext>
            </a:extLst>
          </p:cNvPr>
          <p:cNvGrpSpPr/>
          <p:nvPr/>
        </p:nvGrpSpPr>
        <p:grpSpPr>
          <a:xfrm>
            <a:off x="7017099" y="5301579"/>
            <a:ext cx="1318983" cy="753423"/>
            <a:chOff x="4259262" y="5975351"/>
            <a:chExt cx="1296987" cy="665163"/>
          </a:xfrm>
        </p:grpSpPr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23BF78AF-2D32-78AE-2CA1-9EE0F1BBA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5" name="Text Box 5">
              <a:extLst>
                <a:ext uri="{FF2B5EF4-FFF2-40B4-BE49-F238E27FC236}">
                  <a16:creationId xmlns:a16="http://schemas.microsoft.com/office/drawing/2014/main" id="{38D30BD9-F900-3F53-0688-003F2E0965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866BF105-927B-291B-B0B0-E66B0156B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47334E71-9791-04F1-384D-5E1EE377E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9">
              <a:extLst>
                <a:ext uri="{FF2B5EF4-FFF2-40B4-BE49-F238E27FC236}">
                  <a16:creationId xmlns:a16="http://schemas.microsoft.com/office/drawing/2014/main" id="{234C3653-F386-46DC-FCDD-7968395E3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2B07B29-9DC7-4ECF-0D4D-2AEC5EC7F7FF}"/>
              </a:ext>
            </a:extLst>
          </p:cNvPr>
          <p:cNvGrpSpPr/>
          <p:nvPr/>
        </p:nvGrpSpPr>
        <p:grpSpPr>
          <a:xfrm>
            <a:off x="10305605" y="5276178"/>
            <a:ext cx="1318983" cy="753423"/>
            <a:chOff x="4259262" y="5975351"/>
            <a:chExt cx="1296987" cy="665163"/>
          </a:xfrm>
        </p:grpSpPr>
        <p:sp>
          <p:nvSpPr>
            <p:cNvPr id="20" name="Text Box 4">
              <a:extLst>
                <a:ext uri="{FF2B5EF4-FFF2-40B4-BE49-F238E27FC236}">
                  <a16:creationId xmlns:a16="http://schemas.microsoft.com/office/drawing/2014/main" id="{EA4E1963-DAF2-28A0-2ABA-0690928F90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1" name="Text Box 5">
              <a:extLst>
                <a:ext uri="{FF2B5EF4-FFF2-40B4-BE49-F238E27FC236}">
                  <a16:creationId xmlns:a16="http://schemas.microsoft.com/office/drawing/2014/main" id="{DA31E6F0-15A7-D034-5F29-932CF9B073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2" name="Text Box 6">
              <a:extLst>
                <a:ext uri="{FF2B5EF4-FFF2-40B4-BE49-F238E27FC236}">
                  <a16:creationId xmlns:a16="http://schemas.microsoft.com/office/drawing/2014/main" id="{6FA2998E-1053-0028-C6C8-D9E819282C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3" name="Rectangle 8">
              <a:extLst>
                <a:ext uri="{FF2B5EF4-FFF2-40B4-BE49-F238E27FC236}">
                  <a16:creationId xmlns:a16="http://schemas.microsoft.com/office/drawing/2014/main" id="{C65AB7FF-AED6-650F-C0DC-BF7F03872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9">
              <a:extLst>
                <a:ext uri="{FF2B5EF4-FFF2-40B4-BE49-F238E27FC236}">
                  <a16:creationId xmlns:a16="http://schemas.microsoft.com/office/drawing/2014/main" id="{1E96F0D9-16C7-E241-C673-CE22EA7EE9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5" name="Line 28">
            <a:extLst>
              <a:ext uri="{FF2B5EF4-FFF2-40B4-BE49-F238E27FC236}">
                <a16:creationId xmlns:a16="http://schemas.microsoft.com/office/drawing/2014/main" id="{88E936C1-DFAE-0A66-8203-B4C2B7773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1877" y="4321043"/>
            <a:ext cx="1977668" cy="11418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51D4AE5E-6CE6-EBFB-51AF-318C9E5E05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823" y="4321043"/>
            <a:ext cx="731333" cy="11418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34FA2A3-F7C9-FD48-0A44-14257D609EF0}"/>
              </a:ext>
            </a:extLst>
          </p:cNvPr>
          <p:cNvGrpSpPr/>
          <p:nvPr/>
        </p:nvGrpSpPr>
        <p:grpSpPr>
          <a:xfrm>
            <a:off x="8672861" y="5276178"/>
            <a:ext cx="1318983" cy="753423"/>
            <a:chOff x="5915024" y="5949950"/>
            <a:chExt cx="1296987" cy="665163"/>
          </a:xfrm>
        </p:grpSpPr>
        <p:sp>
          <p:nvSpPr>
            <p:cNvPr id="28" name="Text Box 4">
              <a:extLst>
                <a:ext uri="{FF2B5EF4-FFF2-40B4-BE49-F238E27FC236}">
                  <a16:creationId xmlns:a16="http://schemas.microsoft.com/office/drawing/2014/main" id="{E0EDB464-1891-7F68-FE5E-54B08C202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9" name="Text Box 5">
              <a:extLst>
                <a:ext uri="{FF2B5EF4-FFF2-40B4-BE49-F238E27FC236}">
                  <a16:creationId xmlns:a16="http://schemas.microsoft.com/office/drawing/2014/main" id="{303D7D4A-97D6-7EE2-58A1-664628F09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0" name="Text Box 6">
              <a:extLst>
                <a:ext uri="{FF2B5EF4-FFF2-40B4-BE49-F238E27FC236}">
                  <a16:creationId xmlns:a16="http://schemas.microsoft.com/office/drawing/2014/main" id="{635ECBF1-78AC-9998-A5B0-9066557DE8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C450FAEF-3667-8318-A03E-409F4F8ED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Line 9">
              <a:extLst>
                <a:ext uri="{FF2B5EF4-FFF2-40B4-BE49-F238E27FC236}">
                  <a16:creationId xmlns:a16="http://schemas.microsoft.com/office/drawing/2014/main" id="{F3AA39F6-B0FC-0DB1-D2B8-9EC78D838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3" name="Line 27">
            <a:extLst>
              <a:ext uri="{FF2B5EF4-FFF2-40B4-BE49-F238E27FC236}">
                <a16:creationId xmlns:a16="http://schemas.microsoft.com/office/drawing/2014/main" id="{57CA5EFB-822A-4BA3-7D0C-E65296073DD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3485" y="4321043"/>
            <a:ext cx="660298" cy="11418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4" name="Rounded Rectangular Callout 38">
            <a:extLst>
              <a:ext uri="{FF2B5EF4-FFF2-40B4-BE49-F238E27FC236}">
                <a16:creationId xmlns:a16="http://schemas.microsoft.com/office/drawing/2014/main" id="{AC75F0D4-C6C1-F774-B7F4-C525F6C985EC}"/>
              </a:ext>
            </a:extLst>
          </p:cNvPr>
          <p:cNvSpPr/>
          <p:nvPr/>
        </p:nvSpPr>
        <p:spPr>
          <a:xfrm>
            <a:off x="6706723" y="838789"/>
            <a:ext cx="1712271" cy="1284696"/>
          </a:xfrm>
          <a:prstGeom prst="wedgeRoundRectCallout">
            <a:avLst>
              <a:gd name="adj1" fmla="val 7328"/>
              <a:gd name="adj2" fmla="val -4938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Other possibilities: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use std::variant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pic>
        <p:nvPicPr>
          <p:cNvPr id="7" name="Graphic 6" descr="Play with solid fill">
            <a:extLst>
              <a:ext uri="{FF2B5EF4-FFF2-40B4-BE49-F238E27FC236}">
                <a16:creationId xmlns:a16="http://schemas.microsoft.com/office/drawing/2014/main" id="{544F517B-4FF9-0807-19D5-5B58AF832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35" name="Graphic 34" descr="Play with solid fill">
            <a:extLst>
              <a:ext uri="{FF2B5EF4-FFF2-40B4-BE49-F238E27FC236}">
                <a16:creationId xmlns:a16="http://schemas.microsoft.com/office/drawing/2014/main" id="{B39D79AF-1D35-CC7A-897F-BA85756AFE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2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5" grpId="0" animBg="1"/>
      <p:bldP spid="26" grpId="0" animBg="1"/>
      <p:bldP spid="33" grpId="0" animBg="1"/>
      <p:bldP spid="3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Pointing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type via </a:t>
            </a:r>
            <a:r>
              <a:rPr lang="cs-CZ" dirty="0" err="1"/>
              <a:t>the</a:t>
            </a:r>
            <a:r>
              <a:rPr lang="cs-CZ" dirty="0"/>
              <a:t> base type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endParaRPr lang="cs-CZ" sz="2000" dirty="0"/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A9DBC0-15FA-D754-147B-5B437AFA085C}"/>
              </a:ext>
            </a:extLst>
          </p:cNvPr>
          <p:cNvSpPr txBox="1"/>
          <p:nvPr/>
        </p:nvSpPr>
        <p:spPr>
          <a:xfrm>
            <a:off x="1763486" y="892545"/>
            <a:ext cx="3307977" cy="133882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virtual void print() = 0;</a:t>
            </a:r>
          </a:p>
          <a:p>
            <a:r>
              <a:rPr lang="cs-CZ" dirty="0"/>
              <a:t>};</a:t>
            </a:r>
            <a:endParaRPr lang="en-US" dirty="0"/>
          </a:p>
          <a:p>
            <a:endParaRPr lang="en-US" dirty="0"/>
          </a:p>
          <a:p>
            <a:r>
              <a:rPr lang="en-US" dirty="0"/>
              <a:t>using </a:t>
            </a:r>
            <a:r>
              <a:rPr lang="cs-CZ" dirty="0" err="1"/>
              <a:t>V</a:t>
            </a:r>
            <a:r>
              <a:rPr lang="en-US" dirty="0" err="1"/>
              <a:t>alptr</a:t>
            </a:r>
            <a:r>
              <a:rPr lang="en-US" dirty="0"/>
              <a:t> = </a:t>
            </a:r>
            <a:r>
              <a:rPr lang="az-Cyrl-AZ" dirty="0">
                <a:solidFill>
                  <a:srgbClr val="0033CC"/>
                </a:solidFill>
              </a:rPr>
              <a:t>ӁԘ</a:t>
            </a:r>
            <a:r>
              <a:rPr lang="el-GR" dirty="0">
                <a:solidFill>
                  <a:srgbClr val="0033CC"/>
                </a:solidFill>
              </a:rPr>
              <a:t>Ψ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&gt;;</a:t>
            </a:r>
            <a:endParaRPr lang="cs-CZ" dirty="0"/>
          </a:p>
        </p:txBody>
      </p:sp>
      <p:sp>
        <p:nvSpPr>
          <p:cNvPr id="35" name="Rounded Rectangular Callout 4">
            <a:extLst>
              <a:ext uri="{FF2B5EF4-FFF2-40B4-BE49-F238E27FC236}">
                <a16:creationId xmlns:a16="http://schemas.microsoft.com/office/drawing/2014/main" id="{8FCA1ADE-DE45-B9B2-6D1E-87D121C4C06B}"/>
              </a:ext>
            </a:extLst>
          </p:cNvPr>
          <p:cNvSpPr/>
          <p:nvPr/>
        </p:nvSpPr>
        <p:spPr>
          <a:xfrm>
            <a:off x="2284778" y="2623593"/>
            <a:ext cx="1078907" cy="537537"/>
          </a:xfrm>
          <a:prstGeom prst="wedgeRoundRectCallout">
            <a:avLst>
              <a:gd name="adj1" fmla="val 40391"/>
              <a:gd name="adj2" fmla="val -13007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Type of the reference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E8DA90B-1495-DDF5-7F71-FA013413D384}"/>
              </a:ext>
            </a:extLst>
          </p:cNvPr>
          <p:cNvSpPr txBox="1"/>
          <p:nvPr/>
        </p:nvSpPr>
        <p:spPr>
          <a:xfrm>
            <a:off x="6906986" y="892545"/>
            <a:ext cx="2350179" cy="1492716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 err="1"/>
              <a:t>class</a:t>
            </a:r>
            <a:r>
              <a:rPr lang="cs-CZ" dirty="0"/>
              <a:t> </a:t>
            </a:r>
            <a:r>
              <a:rPr lang="en-US" dirty="0" err="1"/>
              <a:t>GenVector</a:t>
            </a:r>
            <a:r>
              <a:rPr lang="en-US" dirty="0"/>
              <a:t> </a:t>
            </a:r>
            <a:r>
              <a:rPr lang="cs-CZ" dirty="0"/>
              <a:t>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void add( V</a:t>
            </a:r>
            <a:r>
              <a:rPr lang="en-US" dirty="0" err="1"/>
              <a:t>alptr</a:t>
            </a:r>
            <a:r>
              <a:rPr lang="cs-CZ" dirty="0"/>
              <a:t> p)</a:t>
            </a:r>
            <a:r>
              <a:rPr lang="en-US" dirty="0"/>
              <a:t>;</a:t>
            </a:r>
            <a:endParaRPr lang="cs-CZ" dirty="0"/>
          </a:p>
          <a:p>
            <a:r>
              <a:rPr lang="cs-CZ" dirty="0"/>
              <a:t>  void print()</a:t>
            </a:r>
            <a:r>
              <a:rPr lang="en-US" dirty="0"/>
              <a:t>;</a:t>
            </a:r>
            <a:endParaRPr lang="cs-CZ" dirty="0"/>
          </a:p>
          <a:p>
            <a:r>
              <a:rPr lang="cs-CZ" dirty="0"/>
              <a:t>private:</a:t>
            </a:r>
          </a:p>
          <a:p>
            <a:r>
              <a:rPr lang="cs-CZ" dirty="0"/>
              <a:t>  vector&lt;V</a:t>
            </a:r>
            <a:r>
              <a:rPr lang="en-US" dirty="0" err="1"/>
              <a:t>alptr</a:t>
            </a:r>
            <a:r>
              <a:rPr lang="cs-CZ" dirty="0"/>
              <a:t>&gt; pole</a:t>
            </a:r>
            <a:r>
              <a:rPr lang="en-US" dirty="0"/>
              <a:t>_</a:t>
            </a:r>
            <a:r>
              <a:rPr lang="cs-CZ" dirty="0"/>
              <a:t>;</a:t>
            </a:r>
          </a:p>
          <a:p>
            <a:r>
              <a:rPr lang="cs-CZ" dirty="0"/>
              <a:t>};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63DF526-B0D0-4CAB-AA40-7A70C2B36E36}"/>
              </a:ext>
            </a:extLst>
          </p:cNvPr>
          <p:cNvSpPr txBox="1"/>
          <p:nvPr/>
        </p:nvSpPr>
        <p:spPr>
          <a:xfrm>
            <a:off x="1763487" y="4006764"/>
            <a:ext cx="3307976" cy="133882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int main() {</a:t>
            </a:r>
          </a:p>
          <a:p>
            <a:r>
              <a:rPr lang="cs-CZ" dirty="0"/>
              <a:t> </a:t>
            </a:r>
            <a:r>
              <a:rPr lang="en-US" dirty="0"/>
              <a:t> </a:t>
            </a:r>
            <a:r>
              <a:rPr lang="en-US" dirty="0" err="1"/>
              <a:t>GenVector</a:t>
            </a:r>
            <a:r>
              <a:rPr lang="cs-CZ" dirty="0"/>
              <a:t> s;</a:t>
            </a:r>
          </a:p>
          <a:p>
            <a:r>
              <a:rPr lang="cs-CZ" dirty="0"/>
              <a:t>  s.add( </a:t>
            </a:r>
            <a:r>
              <a:rPr lang="az-Cyrl-AZ" dirty="0">
                <a:solidFill>
                  <a:srgbClr val="0033CC"/>
                </a:solidFill>
              </a:rPr>
              <a:t>ӁԘ</a:t>
            </a:r>
            <a:r>
              <a:rPr lang="el-GR" dirty="0">
                <a:solidFill>
                  <a:srgbClr val="0033CC"/>
                </a:solidFill>
              </a:rPr>
              <a:t>Ψ</a:t>
            </a:r>
            <a:r>
              <a:rPr lang="cs-CZ" dirty="0"/>
              <a:t>&lt;IntVal&gt;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cs-CZ" dirty="0"/>
              <a:t>123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cs-CZ" dirty="0"/>
              <a:t> );</a:t>
            </a:r>
          </a:p>
          <a:p>
            <a:r>
              <a:rPr lang="cs-CZ" dirty="0"/>
              <a:t>  s.add( </a:t>
            </a:r>
            <a:r>
              <a:rPr lang="az-Cyrl-AZ" dirty="0">
                <a:solidFill>
                  <a:srgbClr val="0033CC"/>
                </a:solidFill>
              </a:rPr>
              <a:t>ӁԘ</a:t>
            </a:r>
            <a:r>
              <a:rPr lang="el-GR" dirty="0">
                <a:solidFill>
                  <a:srgbClr val="0033CC"/>
                </a:solidFill>
              </a:rPr>
              <a:t>Ψ</a:t>
            </a:r>
            <a:r>
              <a:rPr lang="cs-CZ" dirty="0"/>
              <a:t>&lt;StringVal&gt;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cs-CZ" dirty="0"/>
              <a:t>"</a:t>
            </a:r>
            <a:r>
              <a:rPr lang="en-US" dirty="0" err="1"/>
              <a:t>abc</a:t>
            </a:r>
            <a:r>
              <a:rPr lang="cs-CZ" dirty="0"/>
              <a:t>"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cs-CZ" dirty="0"/>
              <a:t> );</a:t>
            </a:r>
          </a:p>
          <a:p>
            <a:r>
              <a:rPr lang="cs-CZ" dirty="0"/>
              <a:t>  s.print();</a:t>
            </a:r>
          </a:p>
          <a:p>
            <a:r>
              <a:rPr lang="cs-CZ" dirty="0"/>
              <a:t>}</a:t>
            </a:r>
          </a:p>
        </p:txBody>
      </p:sp>
      <p:sp>
        <p:nvSpPr>
          <p:cNvPr id="38" name="Rounded Rectangular Callout 7">
            <a:extLst>
              <a:ext uri="{FF2B5EF4-FFF2-40B4-BE49-F238E27FC236}">
                <a16:creationId xmlns:a16="http://schemas.microsoft.com/office/drawing/2014/main" id="{7CEE9A27-BBC3-01D1-4279-9675874D0483}"/>
              </a:ext>
            </a:extLst>
          </p:cNvPr>
          <p:cNvSpPr/>
          <p:nvPr/>
        </p:nvSpPr>
        <p:spPr>
          <a:xfrm>
            <a:off x="4849587" y="1361766"/>
            <a:ext cx="1536997" cy="709630"/>
          </a:xfrm>
          <a:prstGeom prst="wedgeRoundRectCallout">
            <a:avLst>
              <a:gd name="adj1" fmla="val -74523"/>
              <a:gd name="adj2" fmla="val -2894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The abstract ancestor provides the interface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39" name="Rounded Rectangular Callout 8">
            <a:extLst>
              <a:ext uri="{FF2B5EF4-FFF2-40B4-BE49-F238E27FC236}">
                <a16:creationId xmlns:a16="http://schemas.microsoft.com/office/drawing/2014/main" id="{CF3DC460-6968-65E8-735B-D7B6E53BAAF0}"/>
              </a:ext>
            </a:extLst>
          </p:cNvPr>
          <p:cNvSpPr/>
          <p:nvPr/>
        </p:nvSpPr>
        <p:spPr>
          <a:xfrm>
            <a:off x="8563143" y="2470669"/>
            <a:ext cx="2474971" cy="350830"/>
          </a:xfrm>
          <a:prstGeom prst="wedgeRoundRectCallout">
            <a:avLst>
              <a:gd name="adj1" fmla="val -67490"/>
              <a:gd name="adj2" fmla="val -15975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rgbClr val="456A1C"/>
                </a:solidFill>
                <a:latin typeface="+mj-lt"/>
              </a:rPr>
              <a:t>Vector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of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references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/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pointers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40" name="Rounded Rectangular Callout 9">
            <a:extLst>
              <a:ext uri="{FF2B5EF4-FFF2-40B4-BE49-F238E27FC236}">
                <a16:creationId xmlns:a16="http://schemas.microsoft.com/office/drawing/2014/main" id="{21FAF319-625B-E180-3EF9-7844C657DE11}"/>
              </a:ext>
            </a:extLst>
          </p:cNvPr>
          <p:cNvSpPr/>
          <p:nvPr/>
        </p:nvSpPr>
        <p:spPr>
          <a:xfrm>
            <a:off x="2884074" y="5691205"/>
            <a:ext cx="1066800" cy="350830"/>
          </a:xfrm>
          <a:prstGeom prst="wedgeRoundRectCallout">
            <a:avLst>
              <a:gd name="adj1" fmla="val -11438"/>
              <a:gd name="adj2" fmla="val -26879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The usage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511E68C3-E2D4-ADDE-E631-5F8348D74F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86" y="2940847"/>
            <a:ext cx="4419600" cy="365945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to use as </a:t>
            </a:r>
            <a:r>
              <a:rPr lang="az-Cyrl-AZ" dirty="0">
                <a:solidFill>
                  <a:srgbClr val="0033CC"/>
                </a:solidFill>
              </a:rPr>
              <a:t>ӁԘ</a:t>
            </a:r>
            <a:r>
              <a:rPr lang="el-GR" dirty="0">
                <a:solidFill>
                  <a:srgbClr val="0033CC"/>
                </a:solidFill>
              </a:rPr>
              <a:t>Ψ</a:t>
            </a:r>
            <a:r>
              <a:rPr lang="cs-CZ" dirty="0">
                <a:solidFill>
                  <a:srgbClr val="0033CC"/>
                </a:solidFill>
              </a:rPr>
              <a:t> </a:t>
            </a:r>
            <a:r>
              <a:rPr lang="en-US" dirty="0"/>
              <a:t>?</a:t>
            </a:r>
            <a:endParaRPr lang="cs-CZ" dirty="0">
              <a:solidFill>
                <a:srgbClr val="9900CC"/>
              </a:solidFill>
            </a:endParaRPr>
          </a:p>
          <a:p>
            <a:pPr lvl="1"/>
            <a:r>
              <a:rPr lang="en-US" dirty="0"/>
              <a:t>iterator</a:t>
            </a:r>
            <a:endParaRPr lang="cs-CZ" dirty="0"/>
          </a:p>
          <a:p>
            <a:pPr lvl="2"/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dirty="0"/>
              <a:t> kam - jiný kontejner</a:t>
            </a:r>
          </a:p>
          <a:p>
            <a:pPr lvl="1"/>
            <a:r>
              <a:rPr lang="cs-CZ" dirty="0"/>
              <a:t>AbstractVal </a:t>
            </a:r>
            <a:r>
              <a:rPr lang="en-US" dirty="0"/>
              <a:t>*</a:t>
            </a:r>
            <a:endParaRPr lang="cs-CZ" dirty="0"/>
          </a:p>
          <a:p>
            <a:pPr lvl="2"/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dirty="0"/>
              <a:t> low-level, alokace a dealokace</a:t>
            </a:r>
          </a:p>
          <a:p>
            <a:pPr lvl="1"/>
            <a:r>
              <a:rPr lang="en-US" dirty="0" err="1"/>
              <a:t>AbstractVal</a:t>
            </a:r>
            <a:r>
              <a:rPr lang="en-US" dirty="0"/>
              <a:t> &amp;</a:t>
            </a:r>
            <a:endParaRPr lang="cs-CZ" dirty="0"/>
          </a:p>
          <a:p>
            <a:pPr lvl="2"/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dirty="0"/>
              <a:t> na co reference</a:t>
            </a:r>
            <a:endParaRPr lang="en-US" dirty="0"/>
          </a:p>
          <a:p>
            <a:pPr lvl="1"/>
            <a:r>
              <a:rPr lang="en-US" dirty="0" err="1"/>
              <a:t>shared_ptr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  <a:endParaRPr lang="cs-CZ" dirty="0"/>
          </a:p>
          <a:p>
            <a:pPr lvl="2"/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dirty="0"/>
              <a:t> sdílení vlastnictví, runtime režie</a:t>
            </a:r>
            <a:endParaRPr lang="en-US" dirty="0"/>
          </a:p>
          <a:p>
            <a:pPr lvl="1"/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  <a:endParaRPr lang="cs-CZ" dirty="0"/>
          </a:p>
          <a:p>
            <a:pPr lvl="2"/>
            <a:r>
              <a:rPr lang="cs-CZ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vlastnictví</a:t>
            </a:r>
            <a:endParaRPr lang="en-US" dirty="0"/>
          </a:p>
        </p:txBody>
      </p:sp>
      <p:pic>
        <p:nvPicPr>
          <p:cNvPr id="8" name="Graphic 7" descr="Play with solid fill">
            <a:extLst>
              <a:ext uri="{FF2B5EF4-FFF2-40B4-BE49-F238E27FC236}">
                <a16:creationId xmlns:a16="http://schemas.microsoft.com/office/drawing/2014/main" id="{22D0F119-53A4-7617-8E5A-397E076E4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07A21C78-6345-D69C-FBA0-29ACC02960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5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generic</a:t>
            </a:r>
            <a:r>
              <a:rPr lang="cs-CZ" dirty="0"/>
              <a:t> pointer type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94223B-BAF9-6A6D-9815-10CBA9D309BD}"/>
              </a:ext>
            </a:extLst>
          </p:cNvPr>
          <p:cNvSpPr txBox="1"/>
          <p:nvPr/>
        </p:nvSpPr>
        <p:spPr>
          <a:xfrm>
            <a:off x="457200" y="1139977"/>
            <a:ext cx="3723613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#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include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&lt;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memory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&gt;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/>
              <a:t>class AbstractVal;</a:t>
            </a:r>
            <a:endParaRPr lang="en-US" dirty="0"/>
          </a:p>
          <a:p>
            <a:r>
              <a:rPr lang="en-US" dirty="0"/>
              <a:t>using </a:t>
            </a:r>
            <a:r>
              <a:rPr lang="cs-CZ" b="1" dirty="0"/>
              <a:t>V</a:t>
            </a:r>
            <a:r>
              <a:rPr lang="en-US" b="1" dirty="0" err="1"/>
              <a:t>alptr</a:t>
            </a:r>
            <a:r>
              <a:rPr lang="en-US" dirty="0"/>
              <a:t> = </a:t>
            </a:r>
            <a:r>
              <a:rPr lang="cs-CZ" dirty="0">
                <a:solidFill>
                  <a:srgbClr val="0033CC"/>
                </a:solidFill>
              </a:rPr>
              <a:t>unique</a:t>
            </a:r>
            <a:r>
              <a:rPr lang="en-US" dirty="0">
                <a:solidFill>
                  <a:srgbClr val="0033CC"/>
                </a:solidFill>
              </a:rPr>
              <a:t>_</a:t>
            </a:r>
            <a:r>
              <a:rPr lang="en-US" dirty="0" err="1">
                <a:solidFill>
                  <a:srgbClr val="0033CC"/>
                </a:solidFill>
              </a:rPr>
              <a:t>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&gt;;</a:t>
            </a:r>
            <a:endParaRPr lang="cs-CZ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01ECC9-0BFC-3EA6-78FA-5D8E0EFA8494}"/>
              </a:ext>
            </a:extLst>
          </p:cNvPr>
          <p:cNvSpPr txBox="1"/>
          <p:nvPr/>
        </p:nvSpPr>
        <p:spPr>
          <a:xfrm>
            <a:off x="3877642" y="2209800"/>
            <a:ext cx="4961557" cy="1492716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 err="1"/>
              <a:t>class</a:t>
            </a:r>
            <a:r>
              <a:rPr lang="cs-CZ" dirty="0"/>
              <a:t> </a:t>
            </a:r>
            <a:r>
              <a:rPr lang="en-US" dirty="0" err="1"/>
              <a:t>GenVector</a:t>
            </a:r>
            <a:r>
              <a:rPr lang="en-US" dirty="0"/>
              <a:t> </a:t>
            </a:r>
            <a:r>
              <a:rPr lang="cs-CZ" dirty="0"/>
              <a:t>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void add( </a:t>
            </a:r>
            <a:r>
              <a:rPr lang="cs-CZ" b="1" dirty="0"/>
              <a:t>V</a:t>
            </a:r>
            <a:r>
              <a:rPr lang="en-US" b="1" dirty="0" err="1"/>
              <a:t>alptr</a:t>
            </a:r>
            <a:r>
              <a:rPr lang="cs-CZ" dirty="0"/>
              <a:t> p)</a:t>
            </a:r>
            <a:r>
              <a:rPr lang="en-US" dirty="0"/>
              <a:t> </a:t>
            </a:r>
            <a:r>
              <a:rPr lang="cs-CZ" dirty="0"/>
              <a:t>{ pole.push_back( </a:t>
            </a:r>
            <a:r>
              <a:rPr lang="cs-CZ" dirty="0">
                <a:solidFill>
                  <a:srgbClr val="C00000"/>
                </a:solidFill>
              </a:rPr>
              <a:t>move</a:t>
            </a:r>
            <a:r>
              <a:rPr lang="cs-CZ" dirty="0"/>
              <a:t>( p)); }</a:t>
            </a:r>
          </a:p>
          <a:p>
            <a:r>
              <a:rPr lang="cs-CZ" dirty="0"/>
              <a:t>  void print()</a:t>
            </a:r>
            <a:r>
              <a:rPr lang="en-US" dirty="0"/>
              <a:t> </a:t>
            </a:r>
            <a:r>
              <a:rPr lang="cs-CZ" dirty="0"/>
              <a:t>{ for(auto</a:t>
            </a:r>
            <a:r>
              <a:rPr lang="en-US" dirty="0"/>
              <a:t>&amp;</a:t>
            </a:r>
            <a:r>
              <a:rPr lang="cs-CZ" dirty="0"/>
              <a:t>&amp; x : pole</a:t>
            </a:r>
            <a:r>
              <a:rPr lang="en-US" dirty="0"/>
              <a:t>_</a:t>
            </a:r>
            <a:r>
              <a:rPr lang="cs-CZ" dirty="0"/>
              <a:t>) x</a:t>
            </a:r>
            <a:r>
              <a:rPr lang="cs-CZ" b="1" dirty="0"/>
              <a:t>-&gt;print</a:t>
            </a:r>
            <a:r>
              <a:rPr lang="cs-CZ" dirty="0"/>
              <a:t>(); }</a:t>
            </a:r>
          </a:p>
          <a:p>
            <a:r>
              <a:rPr lang="cs-CZ" dirty="0"/>
              <a:t>private:</a:t>
            </a:r>
          </a:p>
          <a:p>
            <a:r>
              <a:rPr lang="cs-CZ" dirty="0"/>
              <a:t>  vector&lt;</a:t>
            </a:r>
            <a:r>
              <a:rPr lang="cs-CZ" b="1" dirty="0"/>
              <a:t>V</a:t>
            </a:r>
            <a:r>
              <a:rPr lang="en-US" b="1" dirty="0" err="1"/>
              <a:t>alptr</a:t>
            </a:r>
            <a:r>
              <a:rPr lang="cs-CZ" dirty="0"/>
              <a:t>&gt; pole</a:t>
            </a:r>
            <a:r>
              <a:rPr lang="en-US" dirty="0"/>
              <a:t>_</a:t>
            </a:r>
            <a:r>
              <a:rPr lang="cs-CZ" dirty="0"/>
              <a:t>;</a:t>
            </a:r>
          </a:p>
          <a:p>
            <a:r>
              <a:rPr lang="cs-CZ" dirty="0"/>
              <a:t>};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E9E0C3-676F-F174-77F6-682D73CB756F}"/>
              </a:ext>
            </a:extLst>
          </p:cNvPr>
          <p:cNvSpPr txBox="1"/>
          <p:nvPr/>
        </p:nvSpPr>
        <p:spPr>
          <a:xfrm>
            <a:off x="457200" y="4378036"/>
            <a:ext cx="3821410" cy="133882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int main() {</a:t>
            </a:r>
          </a:p>
          <a:p>
            <a:r>
              <a:rPr lang="cs-CZ" dirty="0"/>
              <a:t>  Seznam s;</a:t>
            </a:r>
          </a:p>
          <a:p>
            <a:r>
              <a:rPr lang="cs-CZ" dirty="0"/>
              <a:t>  s.add( </a:t>
            </a:r>
            <a:r>
              <a:rPr lang="en-US" b="1" dirty="0" err="1"/>
              <a:t>make_unique</a:t>
            </a:r>
            <a:r>
              <a:rPr lang="cs-CZ" dirty="0"/>
              <a:t>&lt;</a:t>
            </a:r>
            <a:r>
              <a:rPr lang="cs-CZ" dirty="0">
                <a:solidFill>
                  <a:srgbClr val="FF0000"/>
                </a:solidFill>
              </a:rPr>
              <a:t>IntVal</a:t>
            </a:r>
            <a:r>
              <a:rPr lang="cs-CZ" dirty="0"/>
              <a:t>&gt;</a:t>
            </a:r>
            <a:r>
              <a:rPr lang="en-US" dirty="0"/>
              <a:t>(</a:t>
            </a:r>
            <a:r>
              <a:rPr lang="cs-CZ" dirty="0"/>
              <a:t>123</a:t>
            </a:r>
            <a:r>
              <a:rPr lang="en-US" dirty="0"/>
              <a:t>)</a:t>
            </a:r>
            <a:r>
              <a:rPr lang="cs-CZ" dirty="0"/>
              <a:t>);</a:t>
            </a:r>
          </a:p>
          <a:p>
            <a:r>
              <a:rPr lang="cs-CZ" dirty="0"/>
              <a:t>  s.add( </a:t>
            </a:r>
            <a:r>
              <a:rPr lang="en-US" b="1" dirty="0" err="1"/>
              <a:t>make_unique</a:t>
            </a:r>
            <a:r>
              <a:rPr lang="cs-CZ" dirty="0"/>
              <a:t>&lt;</a:t>
            </a:r>
            <a:r>
              <a:rPr lang="cs-CZ" dirty="0">
                <a:solidFill>
                  <a:srgbClr val="00B050"/>
                </a:solidFill>
              </a:rPr>
              <a:t>StringVal</a:t>
            </a:r>
            <a:r>
              <a:rPr lang="cs-CZ" dirty="0"/>
              <a:t>&gt;</a:t>
            </a:r>
            <a:r>
              <a:rPr lang="en-US" dirty="0"/>
              <a:t>(</a:t>
            </a:r>
            <a:r>
              <a:rPr lang="cs-CZ" dirty="0"/>
              <a:t>"456"</a:t>
            </a:r>
            <a:r>
              <a:rPr lang="en-US" dirty="0"/>
              <a:t>)</a:t>
            </a:r>
            <a:r>
              <a:rPr lang="cs-CZ" dirty="0"/>
              <a:t>);</a:t>
            </a:r>
          </a:p>
          <a:p>
            <a:r>
              <a:rPr lang="cs-CZ" dirty="0"/>
              <a:t>  s.print();</a:t>
            </a:r>
          </a:p>
          <a:p>
            <a:r>
              <a:rPr lang="cs-CZ" dirty="0"/>
              <a:t>}</a:t>
            </a:r>
          </a:p>
        </p:txBody>
      </p:sp>
      <p:sp>
        <p:nvSpPr>
          <p:cNvPr id="18" name="Rounded Rectangular Callout 6">
            <a:extLst>
              <a:ext uri="{FF2B5EF4-FFF2-40B4-BE49-F238E27FC236}">
                <a16:creationId xmlns:a16="http://schemas.microsoft.com/office/drawing/2014/main" id="{BC4DB36B-88BC-D6DC-7E03-F352B3A54099}"/>
              </a:ext>
            </a:extLst>
          </p:cNvPr>
          <p:cNvSpPr/>
          <p:nvPr/>
        </p:nvSpPr>
        <p:spPr>
          <a:xfrm>
            <a:off x="603682" y="2515770"/>
            <a:ext cx="2036881" cy="589384"/>
          </a:xfrm>
          <a:prstGeom prst="wedgeRoundRectCallout">
            <a:avLst>
              <a:gd name="adj1" fmla="val 29966"/>
              <a:gd name="adj2" fmla="val -16600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+mj-lt"/>
              </a:rPr>
              <a:t>unique_ptr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≈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ownership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of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the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object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9" name="Rounded Rectangular Callout 7">
            <a:extLst>
              <a:ext uri="{FF2B5EF4-FFF2-40B4-BE49-F238E27FC236}">
                <a16:creationId xmlns:a16="http://schemas.microsoft.com/office/drawing/2014/main" id="{557DA655-0B2B-ECE7-FD6D-DB9DFFFA4467}"/>
              </a:ext>
            </a:extLst>
          </p:cNvPr>
          <p:cNvSpPr/>
          <p:nvPr/>
        </p:nvSpPr>
        <p:spPr>
          <a:xfrm>
            <a:off x="7010399" y="4027205"/>
            <a:ext cx="1751045" cy="470149"/>
          </a:xfrm>
          <a:prstGeom prst="wedgeRoundRectCallout">
            <a:avLst>
              <a:gd name="adj1" fmla="val -5484"/>
              <a:gd name="adj2" fmla="val -25241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rgbClr val="456A1C"/>
                </a:solidFill>
                <a:latin typeface="+mj-lt"/>
              </a:rPr>
              <a:t>Using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'-&gt;'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,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this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</a:t>
            </a:r>
            <a:r>
              <a:rPr lang="cs-CZ" sz="1400" dirty="0" err="1">
                <a:solidFill>
                  <a:srgbClr val="456A1C"/>
                </a:solidFill>
                <a:latin typeface="+mj-lt"/>
              </a:rPr>
              <a:t>is</a:t>
            </a:r>
            <a:r>
              <a:rPr lang="cs-CZ" sz="1400" dirty="0">
                <a:solidFill>
                  <a:srgbClr val="456A1C"/>
                </a:solidFill>
                <a:latin typeface="+mj-lt"/>
              </a:rPr>
              <a:t> a pointer</a:t>
            </a:r>
          </a:p>
        </p:txBody>
      </p:sp>
      <p:pic>
        <p:nvPicPr>
          <p:cNvPr id="7" name="Graphic 6" descr="Play with solid fill">
            <a:extLst>
              <a:ext uri="{FF2B5EF4-FFF2-40B4-BE49-F238E27FC236}">
                <a16:creationId xmlns:a16="http://schemas.microsoft.com/office/drawing/2014/main" id="{C6E52FBD-AC1C-8DFB-C591-AA90C0AA9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8" name="Graphic 7" descr="Play with solid fill">
            <a:extLst>
              <a:ext uri="{FF2B5EF4-FFF2-40B4-BE49-F238E27FC236}">
                <a16:creationId xmlns:a16="http://schemas.microsoft.com/office/drawing/2014/main" id="{882C545E-54B2-CEBC-C4D6-BEA58D826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1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Constructing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types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endParaRPr lang="cs-CZ" sz="2000" dirty="0"/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DC52DB-9719-7FB9-2785-79ABC825244B}"/>
              </a:ext>
            </a:extLst>
          </p:cNvPr>
          <p:cNvSpPr txBox="1"/>
          <p:nvPr/>
        </p:nvSpPr>
        <p:spPr>
          <a:xfrm>
            <a:off x="457200" y="1295400"/>
            <a:ext cx="3810000" cy="153888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</a:t>
            </a:r>
            <a:r>
              <a:rPr lang="cs-CZ" b="1" dirty="0"/>
              <a:t>IntVal</a:t>
            </a:r>
            <a:r>
              <a:rPr lang="cs-CZ" dirty="0"/>
              <a:t> : public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</a:t>
            </a:r>
            <a:r>
              <a:rPr lang="cs-CZ" b="1" dirty="0"/>
              <a:t>IntVal</a:t>
            </a:r>
            <a:r>
              <a:rPr lang="cs-CZ" dirty="0"/>
              <a:t>( int x) : x_( x) {}</a:t>
            </a:r>
          </a:p>
          <a:p>
            <a:r>
              <a:rPr lang="cs-CZ" dirty="0"/>
              <a:t>  virtual void print() { cout &lt;&lt; x_; }</a:t>
            </a:r>
          </a:p>
          <a:p>
            <a:r>
              <a:rPr lang="cs-CZ" dirty="0"/>
              <a:t>private:</a:t>
            </a:r>
          </a:p>
          <a:p>
            <a:r>
              <a:rPr lang="cs-CZ" dirty="0"/>
              <a:t>  int x_;</a:t>
            </a:r>
          </a:p>
          <a:p>
            <a:r>
              <a:rPr lang="cs-CZ" dirty="0"/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636E86-456B-18EE-4B40-20FD1B5B7680}"/>
              </a:ext>
            </a:extLst>
          </p:cNvPr>
          <p:cNvSpPr txBox="1"/>
          <p:nvPr/>
        </p:nvSpPr>
        <p:spPr>
          <a:xfrm>
            <a:off x="457200" y="3352800"/>
            <a:ext cx="3810000" cy="153888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</a:t>
            </a:r>
            <a:r>
              <a:rPr lang="cs-CZ" b="1" dirty="0"/>
              <a:t>StringVal</a:t>
            </a:r>
            <a:r>
              <a:rPr lang="cs-CZ" dirty="0"/>
              <a:t> : public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</a:t>
            </a:r>
            <a:r>
              <a:rPr lang="cs-CZ" b="1" dirty="0"/>
              <a:t>StringVal</a:t>
            </a:r>
            <a:r>
              <a:rPr lang="cs-CZ" dirty="0"/>
              <a:t>( </a:t>
            </a:r>
            <a:r>
              <a:rPr lang="en-US" dirty="0"/>
              <a:t>string </a:t>
            </a:r>
            <a:r>
              <a:rPr lang="cs-CZ" dirty="0"/>
              <a:t>x) : x_( x) {}</a:t>
            </a:r>
          </a:p>
          <a:p>
            <a:r>
              <a:rPr lang="cs-CZ" dirty="0"/>
              <a:t>  virtual void print() { cout &lt;&lt; x_; }</a:t>
            </a:r>
          </a:p>
          <a:p>
            <a:r>
              <a:rPr lang="cs-CZ" dirty="0"/>
              <a:t>private:</a:t>
            </a:r>
          </a:p>
          <a:p>
            <a:r>
              <a:rPr lang="cs-CZ" dirty="0"/>
              <a:t>  string x_;</a:t>
            </a:r>
          </a:p>
          <a:p>
            <a:r>
              <a:rPr lang="cs-CZ" dirty="0"/>
              <a:t>};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1770AA-36C2-2C65-306E-B97AC5F788E6}"/>
              </a:ext>
            </a:extLst>
          </p:cNvPr>
          <p:cNvSpPr txBox="1"/>
          <p:nvPr/>
        </p:nvSpPr>
        <p:spPr>
          <a:xfrm>
            <a:off x="4724400" y="5029200"/>
            <a:ext cx="3740209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</a:t>
            </a:r>
            <a:r>
              <a:rPr lang="en-US" dirty="0"/>
              <a:t>Double</a:t>
            </a:r>
            <a:r>
              <a:rPr lang="cs-CZ" dirty="0"/>
              <a:t>Val : public AbstractVal</a:t>
            </a:r>
            <a:r>
              <a:rPr lang="en-US" dirty="0"/>
              <a:t>;</a:t>
            </a:r>
          </a:p>
          <a:p>
            <a:r>
              <a:rPr lang="cs-CZ" dirty="0"/>
              <a:t>class </a:t>
            </a:r>
            <a:r>
              <a:rPr lang="en-US" dirty="0"/>
              <a:t>Complex</a:t>
            </a:r>
            <a:r>
              <a:rPr lang="cs-CZ" dirty="0"/>
              <a:t>Val : public AbstractVal</a:t>
            </a:r>
            <a:r>
              <a:rPr lang="en-US" dirty="0"/>
              <a:t>;</a:t>
            </a:r>
          </a:p>
          <a:p>
            <a:r>
              <a:rPr lang="cs-CZ" dirty="0"/>
              <a:t>class </a:t>
            </a:r>
            <a:r>
              <a:rPr lang="en-US" dirty="0" err="1"/>
              <a:t>Longint</a:t>
            </a:r>
            <a:r>
              <a:rPr lang="cs-CZ" dirty="0"/>
              <a:t>Val : public AbstractVal</a:t>
            </a:r>
            <a:r>
              <a:rPr lang="en-US" dirty="0"/>
              <a:t>;</a:t>
            </a:r>
          </a:p>
          <a:p>
            <a:r>
              <a:rPr lang="cs-CZ" dirty="0"/>
              <a:t>class </a:t>
            </a:r>
            <a:r>
              <a:rPr lang="en-US" dirty="0"/>
              <a:t>Fraction</a:t>
            </a:r>
            <a:r>
              <a:rPr lang="cs-CZ" dirty="0"/>
              <a:t>Val : public AbstractVal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04916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copying</a:t>
            </a:r>
            <a:r>
              <a:rPr lang="cs-CZ" dirty="0"/>
              <a:t> such </a:t>
            </a:r>
            <a:r>
              <a:rPr lang="cs-CZ" dirty="0" err="1"/>
              <a:t>GenVector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move operation is handled correctly by the default implementation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semantics on std::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unique_ptr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fine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rule of 0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default copy implementation is not correct 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Deleted by default, std::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unique_ptr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cannot copy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to define it manually 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rule of 5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D8449C-AB66-C8A5-D28A-5D033713082A}"/>
              </a:ext>
            </a:extLst>
          </p:cNvPr>
          <p:cNvSpPr txBox="1"/>
          <p:nvPr/>
        </p:nvSpPr>
        <p:spPr>
          <a:xfrm>
            <a:off x="3237523" y="4143062"/>
            <a:ext cx="4581525" cy="109260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Seznam</a:t>
            </a:r>
            <a:r>
              <a:rPr lang="en-US" dirty="0"/>
              <a:t> </a:t>
            </a:r>
            <a:r>
              <a:rPr lang="cs-CZ" dirty="0"/>
              <a:t>{</a:t>
            </a:r>
          </a:p>
          <a:p>
            <a:r>
              <a:rPr lang="en-US" dirty="0"/>
              <a:t>....</a:t>
            </a:r>
            <a:endParaRPr lang="cs-CZ" dirty="0"/>
          </a:p>
          <a:p>
            <a:r>
              <a:rPr lang="en-US" dirty="0"/>
              <a:t>  </a:t>
            </a:r>
            <a:r>
              <a:rPr lang="pl-PL" dirty="0"/>
              <a:t>Seznam( const Seznam&amp; s)</a:t>
            </a:r>
            <a:r>
              <a:rPr lang="en-US" dirty="0"/>
              <a:t> = </a:t>
            </a:r>
            <a:r>
              <a:rPr lang="en-US" b="1" dirty="0"/>
              <a:t>delete</a:t>
            </a:r>
            <a:r>
              <a:rPr lang="en-US" dirty="0"/>
              <a:t>;</a:t>
            </a:r>
            <a:endParaRPr lang="pl-PL" dirty="0"/>
          </a:p>
          <a:p>
            <a:r>
              <a:rPr lang="en-US" dirty="0"/>
              <a:t>  </a:t>
            </a:r>
            <a:r>
              <a:rPr lang="pl-PL" dirty="0"/>
              <a:t>Seznam&amp; operator=(const Seznam&amp; s)</a:t>
            </a:r>
            <a:r>
              <a:rPr lang="en-US" dirty="0"/>
              <a:t> = </a:t>
            </a:r>
            <a:r>
              <a:rPr lang="en-US" b="1" dirty="0"/>
              <a:t>delete</a:t>
            </a:r>
            <a:r>
              <a:rPr lang="en-US" dirty="0"/>
              <a:t>;</a:t>
            </a:r>
            <a:endParaRPr lang="cs-CZ" dirty="0"/>
          </a:p>
          <a:p>
            <a:r>
              <a:rPr lang="cs-CZ" dirty="0"/>
              <a:t>};</a:t>
            </a:r>
          </a:p>
        </p:txBody>
      </p:sp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42DE20B1-EE72-0070-5F84-8307BF99AE50}"/>
              </a:ext>
            </a:extLst>
          </p:cNvPr>
          <p:cNvSpPr/>
          <p:nvPr/>
        </p:nvSpPr>
        <p:spPr>
          <a:xfrm>
            <a:off x="8962053" y="3918857"/>
            <a:ext cx="2438400" cy="470654"/>
          </a:xfrm>
          <a:prstGeom prst="wedgeRoundRectCallout">
            <a:avLst>
              <a:gd name="adj1" fmla="val -124388"/>
              <a:gd name="adj2" fmla="val 11357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They are deleted thanks to std::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unique_ptr</a:t>
            </a:r>
            <a:endParaRPr lang="cs-CZ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71696C1F-67C3-E566-1456-4068C2754909}"/>
              </a:ext>
            </a:extLst>
          </p:cNvPr>
          <p:cNvSpPr/>
          <p:nvPr/>
        </p:nvSpPr>
        <p:spPr>
          <a:xfrm>
            <a:off x="8962052" y="4443345"/>
            <a:ext cx="2438400" cy="825282"/>
          </a:xfrm>
          <a:prstGeom prst="wedgeRoundRectCallout">
            <a:avLst>
              <a:gd name="adj1" fmla="val -104766"/>
              <a:gd name="adj2" fmla="val 186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copy constructor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and operator= should behave the same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pic>
        <p:nvPicPr>
          <p:cNvPr id="10" name="Graphic 9" descr="Play with solid fill">
            <a:extLst>
              <a:ext uri="{FF2B5EF4-FFF2-40B4-BE49-F238E27FC236}">
                <a16:creationId xmlns:a16="http://schemas.microsoft.com/office/drawing/2014/main" id="{84F5AEC0-E8CD-03F4-9075-E2780346F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id="{7A9FD4F0-F896-B16A-6DC9-F22DAE9C05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6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Yeah, but I really need the copy!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try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Well, the std::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unique_ptr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:(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let's copy the object itself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what type shall we construct?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Base? It's abstract!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worries, let's instantiate it!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BFD5B9-D17A-FC1E-807D-FFA563F64EAA}"/>
              </a:ext>
            </a:extLst>
          </p:cNvPr>
          <p:cNvSpPr txBox="1"/>
          <p:nvPr/>
        </p:nvSpPr>
        <p:spPr>
          <a:xfrm>
            <a:off x="5148752" y="906463"/>
            <a:ext cx="4581525" cy="1492716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 err="1"/>
              <a:t>GenVector</a:t>
            </a:r>
            <a:r>
              <a:rPr lang="cs-CZ" dirty="0"/>
              <a:t>&amp; </a:t>
            </a:r>
            <a:r>
              <a:rPr lang="en-US" dirty="0" err="1"/>
              <a:t>GenVector</a:t>
            </a:r>
            <a:r>
              <a:rPr lang="cs-CZ" dirty="0"/>
              <a:t>::</a:t>
            </a:r>
            <a:r>
              <a:rPr lang="cs-CZ" b="1" dirty="0"/>
              <a:t>operator=</a:t>
            </a:r>
            <a:r>
              <a:rPr lang="cs-CZ" dirty="0"/>
              <a:t>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en-US" dirty="0" err="1"/>
              <a:t>GenVector</a:t>
            </a:r>
            <a:r>
              <a:rPr lang="cs-CZ" dirty="0"/>
              <a:t>&amp; s)</a:t>
            </a:r>
          </a:p>
          <a:p>
            <a:r>
              <a:rPr lang="cs-CZ" dirty="0"/>
              <a:t>{</a:t>
            </a:r>
          </a:p>
          <a:p>
            <a:r>
              <a:rPr lang="cs-CZ" dirty="0"/>
              <a:t>  for(</a:t>
            </a:r>
            <a:r>
              <a:rPr lang="en-US" dirty="0"/>
              <a:t> </a:t>
            </a:r>
            <a:r>
              <a:rPr lang="cs-CZ" b="1" dirty="0"/>
              <a:t>auto</a:t>
            </a:r>
            <a:r>
              <a:rPr lang="en-US" b="1" dirty="0"/>
              <a:t>&amp;</a:t>
            </a:r>
            <a:r>
              <a:rPr lang="cs-CZ" b="1" dirty="0"/>
              <a:t>&amp; </a:t>
            </a:r>
            <a:r>
              <a:rPr lang="cs-CZ" dirty="0"/>
              <a:t>x : s.</a:t>
            </a:r>
            <a:r>
              <a:rPr lang="en-US" dirty="0"/>
              <a:t>_data</a:t>
            </a:r>
            <a:r>
              <a:rPr lang="cs-CZ" dirty="0"/>
              <a:t>)</a:t>
            </a:r>
          </a:p>
          <a:p>
            <a:r>
              <a:rPr lang="en-US" dirty="0"/>
              <a:t>   </a:t>
            </a:r>
            <a:r>
              <a:rPr lang="cs-CZ" dirty="0"/>
              <a:t> </a:t>
            </a:r>
            <a:r>
              <a:rPr lang="en-US" dirty="0"/>
              <a:t>_data</a:t>
            </a:r>
            <a:r>
              <a:rPr lang="cs-CZ" dirty="0"/>
              <a:t>.</a:t>
            </a:r>
            <a:r>
              <a:rPr lang="cs-CZ" b="1" dirty="0"/>
              <a:t>push_back</a:t>
            </a:r>
            <a:r>
              <a:rPr lang="cs-CZ" dirty="0"/>
              <a:t>( x);</a:t>
            </a:r>
          </a:p>
          <a:p>
            <a:r>
              <a:rPr lang="cs-CZ" dirty="0"/>
              <a:t>  return *this;</a:t>
            </a:r>
          </a:p>
          <a:p>
            <a:r>
              <a:rPr lang="cs-CZ" dirty="0"/>
              <a:t>}</a:t>
            </a:r>
          </a:p>
        </p:txBody>
      </p:sp>
      <p:sp>
        <p:nvSpPr>
          <p:cNvPr id="11" name="Rounded Rectangular Callout 11">
            <a:extLst>
              <a:ext uri="{FF2B5EF4-FFF2-40B4-BE49-F238E27FC236}">
                <a16:creationId xmlns:a16="http://schemas.microsoft.com/office/drawing/2014/main" id="{6BA960C7-384D-DEB6-F2E6-28BBA13561ED}"/>
              </a:ext>
            </a:extLst>
          </p:cNvPr>
          <p:cNvSpPr/>
          <p:nvPr/>
        </p:nvSpPr>
        <p:spPr>
          <a:xfrm>
            <a:off x="6828806" y="2212623"/>
            <a:ext cx="4991725" cy="582538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compiler error: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XXXX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unique_ptr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XXX attempting to reference a deleted function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1AE537-FD67-87EA-ACE4-C75DA6F77EB2}"/>
              </a:ext>
            </a:extLst>
          </p:cNvPr>
          <p:cNvSpPr txBox="1"/>
          <p:nvPr/>
        </p:nvSpPr>
        <p:spPr>
          <a:xfrm>
            <a:off x="5148752" y="2972960"/>
            <a:ext cx="5194420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 err="1"/>
              <a:t>GenVector</a:t>
            </a:r>
            <a:r>
              <a:rPr lang="cs-CZ" dirty="0"/>
              <a:t>&amp; </a:t>
            </a:r>
            <a:r>
              <a:rPr lang="en-US" dirty="0" err="1"/>
              <a:t>GenVector</a:t>
            </a:r>
            <a:r>
              <a:rPr lang="cs-CZ" dirty="0"/>
              <a:t>::operator=(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en-US" dirty="0" err="1"/>
              <a:t>GenVector</a:t>
            </a:r>
            <a:r>
              <a:rPr lang="cs-CZ" dirty="0"/>
              <a:t>&amp; s)</a:t>
            </a:r>
          </a:p>
          <a:p>
            <a:r>
              <a:rPr lang="cs-CZ" dirty="0"/>
              <a:t>{</a:t>
            </a:r>
          </a:p>
          <a:p>
            <a:r>
              <a:rPr lang="cs-CZ" dirty="0"/>
              <a:t>  for(</a:t>
            </a:r>
            <a:r>
              <a:rPr lang="en-US" dirty="0"/>
              <a:t> </a:t>
            </a:r>
            <a:r>
              <a:rPr lang="cs-CZ" dirty="0"/>
              <a:t>auto</a:t>
            </a:r>
            <a:r>
              <a:rPr lang="en-US" dirty="0"/>
              <a:t>&amp;</a:t>
            </a:r>
            <a:r>
              <a:rPr lang="cs-CZ" dirty="0"/>
              <a:t>&amp; x : s.</a:t>
            </a:r>
            <a:r>
              <a:rPr lang="en-US" dirty="0"/>
              <a:t>_data</a:t>
            </a:r>
            <a:r>
              <a:rPr lang="cs-CZ" dirty="0"/>
              <a:t>)</a:t>
            </a:r>
          </a:p>
          <a:p>
            <a:r>
              <a:rPr lang="en-US" dirty="0"/>
              <a:t>     _data.</a:t>
            </a:r>
            <a:r>
              <a:rPr lang="cs-CZ" dirty="0" err="1"/>
              <a:t>push_back</a:t>
            </a:r>
            <a:r>
              <a:rPr lang="cs-CZ" dirty="0"/>
              <a:t>( make</a:t>
            </a:r>
            <a:r>
              <a:rPr lang="en-US" dirty="0"/>
              <a:t>_</a:t>
            </a:r>
            <a:r>
              <a:rPr lang="cs-CZ" dirty="0"/>
              <a:t>unique</a:t>
            </a:r>
            <a:r>
              <a:rPr lang="en-US" dirty="0"/>
              <a:t>&lt;</a:t>
            </a:r>
            <a:r>
              <a:rPr lang="cs-CZ" b="1" dirty="0"/>
              <a:t>AbstractVal</a:t>
            </a:r>
            <a:r>
              <a:rPr lang="en-US" dirty="0"/>
              <a:t>&gt;( *</a:t>
            </a:r>
            <a:r>
              <a:rPr lang="cs-CZ" dirty="0"/>
              <a:t>x</a:t>
            </a:r>
            <a:r>
              <a:rPr lang="en-US" dirty="0"/>
              <a:t>)</a:t>
            </a:r>
            <a:r>
              <a:rPr lang="cs-CZ" dirty="0"/>
              <a:t>);</a:t>
            </a:r>
          </a:p>
          <a:p>
            <a:r>
              <a:rPr lang="cs-CZ" dirty="0"/>
              <a:t>  return *this;</a:t>
            </a:r>
          </a:p>
          <a:p>
            <a:r>
              <a:rPr lang="cs-CZ" dirty="0"/>
              <a:t>}</a:t>
            </a:r>
          </a:p>
        </p:txBody>
      </p:sp>
      <p:sp>
        <p:nvSpPr>
          <p:cNvPr id="15" name="Rounded Rectangular Callout 12">
            <a:extLst>
              <a:ext uri="{FF2B5EF4-FFF2-40B4-BE49-F238E27FC236}">
                <a16:creationId xmlns:a16="http://schemas.microsoft.com/office/drawing/2014/main" id="{46899CA7-3DEE-002D-F46B-A6AC8F1288CF}"/>
              </a:ext>
            </a:extLst>
          </p:cNvPr>
          <p:cNvSpPr/>
          <p:nvPr/>
        </p:nvSpPr>
        <p:spPr>
          <a:xfrm>
            <a:off x="7771301" y="4101320"/>
            <a:ext cx="2571871" cy="576075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+mj-lt"/>
              </a:rPr>
              <a:t>compiler error: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cannot instantiate abstract class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D7A1A9-D276-F1F5-074F-96461DD966CD}"/>
              </a:ext>
            </a:extLst>
          </p:cNvPr>
          <p:cNvSpPr txBox="1"/>
          <p:nvPr/>
        </p:nvSpPr>
        <p:spPr>
          <a:xfrm>
            <a:off x="1814336" y="3569950"/>
            <a:ext cx="2683625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virtual void print()</a:t>
            </a:r>
            <a:r>
              <a:rPr lang="en-US" dirty="0"/>
              <a:t> {}</a:t>
            </a:r>
            <a:endParaRPr lang="cs-CZ" dirty="0"/>
          </a:p>
          <a:p>
            <a:r>
              <a:rPr lang="cs-CZ" dirty="0"/>
              <a:t>};</a:t>
            </a:r>
            <a:endParaRPr lang="en-US" dirty="0"/>
          </a:p>
        </p:txBody>
      </p:sp>
      <p:sp>
        <p:nvSpPr>
          <p:cNvPr id="17" name="Rounded Rectangular Callout 18">
            <a:extLst>
              <a:ext uri="{FF2B5EF4-FFF2-40B4-BE49-F238E27FC236}">
                <a16:creationId xmlns:a16="http://schemas.microsoft.com/office/drawing/2014/main" id="{B1B6339D-9FDC-009D-C38F-1A28CA4A1142}"/>
              </a:ext>
            </a:extLst>
          </p:cNvPr>
          <p:cNvSpPr/>
          <p:nvPr/>
        </p:nvSpPr>
        <p:spPr>
          <a:xfrm>
            <a:off x="371469" y="4529817"/>
            <a:ext cx="2571871" cy="381514"/>
          </a:xfrm>
          <a:prstGeom prst="wedgeRoundRectCallout">
            <a:avLst>
              <a:gd name="adj1" fmla="val 75153"/>
              <a:gd name="adj2" fmla="val -7133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Let's remove the abstract!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18" name="Oval 147">
            <a:extLst>
              <a:ext uri="{FF2B5EF4-FFF2-40B4-BE49-F238E27FC236}">
                <a16:creationId xmlns:a16="http://schemas.microsoft.com/office/drawing/2014/main" id="{F551C350-964A-95D9-3CBB-B28D240F2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3" y="3966405"/>
            <a:ext cx="457200" cy="422952"/>
          </a:xfrm>
          <a:prstGeom prst="ellipse">
            <a:avLst/>
          </a:prstGeom>
          <a:solidFill>
            <a:srgbClr val="FF00FF">
              <a:alpha val="34000"/>
            </a:srgbClr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F68ADFD-95D1-8BD9-2FD3-5D183D8A9B42}"/>
              </a:ext>
            </a:extLst>
          </p:cNvPr>
          <p:cNvSpPr/>
          <p:nvPr/>
        </p:nvSpPr>
        <p:spPr>
          <a:xfrm>
            <a:off x="1285869" y="5340612"/>
            <a:ext cx="3512680" cy="46145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Don't do that -&gt; slicing</a:t>
            </a:r>
          </a:p>
        </p:txBody>
      </p:sp>
      <p:pic>
        <p:nvPicPr>
          <p:cNvPr id="20" name="Graphic 19" descr="Danger with solid fill">
            <a:extLst>
              <a:ext uri="{FF2B5EF4-FFF2-40B4-BE49-F238E27FC236}">
                <a16:creationId xmlns:a16="http://schemas.microsoft.com/office/drawing/2014/main" id="{F6A232C3-3140-CC41-28C2-B6ED8F8C03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469" y="5095425"/>
            <a:ext cx="914400" cy="914400"/>
          </a:xfrm>
          <a:prstGeom prst="rect">
            <a:avLst/>
          </a:prstGeom>
        </p:spPr>
      </p:pic>
      <p:pic>
        <p:nvPicPr>
          <p:cNvPr id="7" name="Graphic 6" descr="Play with solid fill">
            <a:extLst>
              <a:ext uri="{FF2B5EF4-FFF2-40B4-BE49-F238E27FC236}">
                <a16:creationId xmlns:a16="http://schemas.microsoft.com/office/drawing/2014/main" id="{E98CEC01-4784-2C28-A2C5-F15CC397B0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8" name="Graphic 7" descr="Play with solid fill">
            <a:extLst>
              <a:ext uri="{FF2B5EF4-FFF2-40B4-BE49-F238E27FC236}">
                <a16:creationId xmlns:a16="http://schemas.microsoft.com/office/drawing/2014/main" id="{581D0254-87E9-4CCF-D488-BDCEACD8CD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3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Class slicing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You construct only the abstract class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Your derived fields will be missing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It will compile!</a:t>
            </a:r>
          </a:p>
          <a:p>
            <a:pPr>
              <a:buSzPct val="100000"/>
              <a:buFont typeface="Arial" pitchFamily="34"/>
            </a:pPr>
            <a:endParaRPr lang="cs-CZ" sz="2000" dirty="0"/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16">
            <a:extLst>
              <a:ext uri="{FF2B5EF4-FFF2-40B4-BE49-F238E27FC236}">
                <a16:creationId xmlns:a16="http://schemas.microsoft.com/office/drawing/2014/main" id="{B96835C6-C70F-9653-0510-728C669ED6C6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1500" y="4090749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pic>
        <p:nvPicPr>
          <p:cNvPr id="8" name="Picture 7" descr="pork2">
            <a:extLst>
              <a:ext uri="{FF2B5EF4-FFF2-40B4-BE49-F238E27FC236}">
                <a16:creationId xmlns:a16="http://schemas.microsoft.com/office/drawing/2014/main" id="{F988F01E-1CC9-B199-C94C-A3A7D058BB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6534" y="3899557"/>
            <a:ext cx="1002506" cy="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0">
            <a:extLst>
              <a:ext uri="{FF2B5EF4-FFF2-40B4-BE49-F238E27FC236}">
                <a16:creationId xmlns:a16="http://schemas.microsoft.com/office/drawing/2014/main" id="{E87F53C8-4BA4-4380-4BB1-45EB55B60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300" y="1935129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0" name="Text Box 21">
            <a:extLst>
              <a:ext uri="{FF2B5EF4-FFF2-40B4-BE49-F238E27FC236}">
                <a16:creationId xmlns:a16="http://schemas.microsoft.com/office/drawing/2014/main" id="{F5F5FF21-E761-957F-C4E7-20CB22DD7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200" y="200656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E94D25EF-13F8-006C-53EB-BB1EFFDBC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7563" y="2006566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2E68E4DC-6A05-D0C4-3AF2-C69A62411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925" y="200656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C911B738-791A-2209-2B5B-DCC0515DD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6700" y="200656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2D856A-8566-BB7E-D3ED-1E3079480977}"/>
              </a:ext>
            </a:extLst>
          </p:cNvPr>
          <p:cNvGrpSpPr/>
          <p:nvPr/>
        </p:nvGrpSpPr>
        <p:grpSpPr>
          <a:xfrm>
            <a:off x="7235038" y="3159091"/>
            <a:ext cx="1296987" cy="665163"/>
            <a:chOff x="4259262" y="5975351"/>
            <a:chExt cx="1296987" cy="665163"/>
          </a:xfrm>
        </p:grpSpPr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ACB6E485-61A1-38F0-6BCA-6C015C71E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6" name="Text Box 5">
              <a:extLst>
                <a:ext uri="{FF2B5EF4-FFF2-40B4-BE49-F238E27FC236}">
                  <a16:creationId xmlns:a16="http://schemas.microsoft.com/office/drawing/2014/main" id="{86166361-792A-BB5F-BF6C-775B231CE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7" name="Text Box 6">
              <a:extLst>
                <a:ext uri="{FF2B5EF4-FFF2-40B4-BE49-F238E27FC236}">
                  <a16:creationId xmlns:a16="http://schemas.microsoft.com/office/drawing/2014/main" id="{3C5BDB8A-1606-4E15-EFDD-35D2D254D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8" name="Rectangle 8">
              <a:extLst>
                <a:ext uri="{FF2B5EF4-FFF2-40B4-BE49-F238E27FC236}">
                  <a16:creationId xmlns:a16="http://schemas.microsoft.com/office/drawing/2014/main" id="{67C9FDA0-B511-8F93-EFB1-959DB7BE7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Line 9">
              <a:extLst>
                <a:ext uri="{FF2B5EF4-FFF2-40B4-BE49-F238E27FC236}">
                  <a16:creationId xmlns:a16="http://schemas.microsoft.com/office/drawing/2014/main" id="{8C062AE6-A6BD-41A2-E01C-C7A3F5E75F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74F2D70-98A9-1DA3-2686-3E1E23E4DCE9}"/>
              </a:ext>
            </a:extLst>
          </p:cNvPr>
          <p:cNvGrpSpPr/>
          <p:nvPr/>
        </p:nvGrpSpPr>
        <p:grpSpPr>
          <a:xfrm>
            <a:off x="10523544" y="3133690"/>
            <a:ext cx="1296987" cy="665163"/>
            <a:chOff x="4259262" y="5975351"/>
            <a:chExt cx="1296987" cy="665163"/>
          </a:xfrm>
        </p:grpSpPr>
        <p:sp>
          <p:nvSpPr>
            <p:cNvPr id="21" name="Text Box 4">
              <a:extLst>
                <a:ext uri="{FF2B5EF4-FFF2-40B4-BE49-F238E27FC236}">
                  <a16:creationId xmlns:a16="http://schemas.microsoft.com/office/drawing/2014/main" id="{2C8F3D52-2460-36EC-4943-DA0BE8F51A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2" name="Text Box 5">
              <a:extLst>
                <a:ext uri="{FF2B5EF4-FFF2-40B4-BE49-F238E27FC236}">
                  <a16:creationId xmlns:a16="http://schemas.microsoft.com/office/drawing/2014/main" id="{21EE0503-413E-2806-A63E-DE0F99420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3" name="Text Box 6">
              <a:extLst>
                <a:ext uri="{FF2B5EF4-FFF2-40B4-BE49-F238E27FC236}">
                  <a16:creationId xmlns:a16="http://schemas.microsoft.com/office/drawing/2014/main" id="{CA085A97-B49E-0134-C639-AF043098D2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87DA0C60-C28B-142C-17E2-DAE15E7FA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Line 9">
              <a:extLst>
                <a:ext uri="{FF2B5EF4-FFF2-40B4-BE49-F238E27FC236}">
                  <a16:creationId xmlns:a16="http://schemas.microsoft.com/office/drawing/2014/main" id="{AB413C4D-0D79-7527-E1C0-A337C0EEB6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6" name="Line 28">
            <a:extLst>
              <a:ext uri="{FF2B5EF4-FFF2-40B4-BE49-F238E27FC236}">
                <a16:creationId xmlns:a16="http://schemas.microsoft.com/office/drawing/2014/main" id="{CCA43933-B1C9-3C15-D704-7EA8904297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0800" y="2224054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C10A6024-C330-9913-C6E1-0D9F719F1F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3963" y="2224054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4D831BA-6D95-8D97-EBCB-3B6ABF5F7671}"/>
              </a:ext>
            </a:extLst>
          </p:cNvPr>
          <p:cNvGrpSpPr/>
          <p:nvPr/>
        </p:nvGrpSpPr>
        <p:grpSpPr>
          <a:xfrm>
            <a:off x="8890800" y="3133690"/>
            <a:ext cx="1296987" cy="665163"/>
            <a:chOff x="5915024" y="5949950"/>
            <a:chExt cx="1296987" cy="665163"/>
          </a:xfrm>
        </p:grpSpPr>
        <p:sp>
          <p:nvSpPr>
            <p:cNvPr id="29" name="Text Box 4">
              <a:extLst>
                <a:ext uri="{FF2B5EF4-FFF2-40B4-BE49-F238E27FC236}">
                  <a16:creationId xmlns:a16="http://schemas.microsoft.com/office/drawing/2014/main" id="{A3236AC3-9378-2D86-A881-461764239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0" name="Text Box 5">
              <a:extLst>
                <a:ext uri="{FF2B5EF4-FFF2-40B4-BE49-F238E27FC236}">
                  <a16:creationId xmlns:a16="http://schemas.microsoft.com/office/drawing/2014/main" id="{52CE5BB0-BECB-A58E-D681-EBDF06C06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1" name="Text Box 6">
              <a:extLst>
                <a:ext uri="{FF2B5EF4-FFF2-40B4-BE49-F238E27FC236}">
                  <a16:creationId xmlns:a16="http://schemas.microsoft.com/office/drawing/2014/main" id="{1F968FCD-5BCE-733C-1F78-892E8B4AA1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6ACF5A08-5F69-EC30-56C8-3B71D2627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Line 9">
              <a:extLst>
                <a:ext uri="{FF2B5EF4-FFF2-40B4-BE49-F238E27FC236}">
                  <a16:creationId xmlns:a16="http://schemas.microsoft.com/office/drawing/2014/main" id="{8CC24178-883D-3821-81ED-E94718FB8C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4" name="Line 27">
            <a:extLst>
              <a:ext uri="{FF2B5EF4-FFF2-40B4-BE49-F238E27FC236}">
                <a16:creationId xmlns:a16="http://schemas.microsoft.com/office/drawing/2014/main" id="{72698D47-C8CF-4D64-C5C3-1DD4BD5B6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0438" y="2224054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5" name="Text Box 20">
            <a:extLst>
              <a:ext uri="{FF2B5EF4-FFF2-40B4-BE49-F238E27FC236}">
                <a16:creationId xmlns:a16="http://schemas.microsoft.com/office/drawing/2014/main" id="{CC25CA22-0838-771A-B56B-06C03B149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300" y="4609612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6" name="Text Box 21">
            <a:extLst>
              <a:ext uri="{FF2B5EF4-FFF2-40B4-BE49-F238E27FC236}">
                <a16:creationId xmlns:a16="http://schemas.microsoft.com/office/drawing/2014/main" id="{C8640512-E967-7C3D-EEE9-5A8B596A0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200" y="4681049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7" name="Text Box 22">
            <a:extLst>
              <a:ext uri="{FF2B5EF4-FFF2-40B4-BE49-F238E27FC236}">
                <a16:creationId xmlns:a16="http://schemas.microsoft.com/office/drawing/2014/main" id="{773E24C6-6E3C-1BA5-8DB6-2C6C651E3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7563" y="4681049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8" name="Text Box 23">
            <a:extLst>
              <a:ext uri="{FF2B5EF4-FFF2-40B4-BE49-F238E27FC236}">
                <a16:creationId xmlns:a16="http://schemas.microsoft.com/office/drawing/2014/main" id="{37B5B488-B38C-1A38-E351-4996E7BD3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925" y="4681049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9" name="Text Box 24">
            <a:extLst>
              <a:ext uri="{FF2B5EF4-FFF2-40B4-BE49-F238E27FC236}">
                <a16:creationId xmlns:a16="http://schemas.microsoft.com/office/drawing/2014/main" id="{EBD336F6-C6F9-17F0-F1A7-6C6CCED41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6700" y="4681049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40" name="Text Box 6">
            <a:extLst>
              <a:ext uri="{FF2B5EF4-FFF2-40B4-BE49-F238E27FC236}">
                <a16:creationId xmlns:a16="http://schemas.microsoft.com/office/drawing/2014/main" id="{BB956BD9-918D-527C-5294-08F37FC89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3963" y="5935174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CCE2AB26-4047-4AD1-A65F-D419BE514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1300" y="6049474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Line 9">
            <a:extLst>
              <a:ext uri="{FF2B5EF4-FFF2-40B4-BE49-F238E27FC236}">
                <a16:creationId xmlns:a16="http://schemas.microsoft.com/office/drawing/2014/main" id="{75AFED2A-6DE6-1C33-1909-97712D3D59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2738" y="6193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3" name="Text Box 6">
            <a:extLst>
              <a:ext uri="{FF2B5EF4-FFF2-40B4-BE49-F238E27FC236}">
                <a16:creationId xmlns:a16="http://schemas.microsoft.com/office/drawing/2014/main" id="{7A501649-483F-DFE5-6E67-72025D1B1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2469" y="5909773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44" name="Rectangle 8">
            <a:extLst>
              <a:ext uri="{FF2B5EF4-FFF2-40B4-BE49-F238E27FC236}">
                <a16:creationId xmlns:a16="http://schemas.microsoft.com/office/drawing/2014/main" id="{953A70C1-686C-3520-2BFC-71C536B6D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9806" y="602407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Line 9">
            <a:extLst>
              <a:ext uri="{FF2B5EF4-FFF2-40B4-BE49-F238E27FC236}">
                <a16:creationId xmlns:a16="http://schemas.microsoft.com/office/drawing/2014/main" id="{FEC6A0E8-28D6-A992-9E3B-D2BBD0B2C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71244" y="616853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6" name="Line 28">
            <a:extLst>
              <a:ext uri="{FF2B5EF4-FFF2-40B4-BE49-F238E27FC236}">
                <a16:creationId xmlns:a16="http://schemas.microsoft.com/office/drawing/2014/main" id="{87D7CDFF-C3D9-6B42-0BF2-AA95F22B1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0800" y="4898537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7" name="Line 25">
            <a:extLst>
              <a:ext uri="{FF2B5EF4-FFF2-40B4-BE49-F238E27FC236}">
                <a16:creationId xmlns:a16="http://schemas.microsoft.com/office/drawing/2014/main" id="{1DFAF100-C2BF-92E9-B5EF-9077422C6E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23963" y="4898537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2A9C6BC1-ABFD-4BAE-5CAF-A746CD1DB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725" y="5909773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id="{AF8A4EF4-29DC-962D-12A6-0383CF1D8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7062" y="602407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Line 9">
            <a:extLst>
              <a:ext uri="{FF2B5EF4-FFF2-40B4-BE49-F238E27FC236}">
                <a16:creationId xmlns:a16="http://schemas.microsoft.com/office/drawing/2014/main" id="{35253C13-7C32-A45C-C458-C4DD526CA8C8}"/>
              </a:ext>
            </a:extLst>
          </p:cNvPr>
          <p:cNvSpPr>
            <a:spLocks noChangeShapeType="1"/>
          </p:cNvSpPr>
          <p:nvPr/>
        </p:nvSpPr>
        <p:spPr bwMode="auto">
          <a:xfrm>
            <a:off x="9538500" y="616853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1" name="Line 27">
            <a:extLst>
              <a:ext uri="{FF2B5EF4-FFF2-40B4-BE49-F238E27FC236}">
                <a16:creationId xmlns:a16="http://schemas.microsoft.com/office/drawing/2014/main" id="{BA4A824A-FB4E-2EBF-71CE-9D08BF504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0438" y="4898537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A882B1A-8AC7-7511-04F2-5632DF6F1454}"/>
              </a:ext>
            </a:extLst>
          </p:cNvPr>
          <p:cNvSpPr txBox="1"/>
          <p:nvPr/>
        </p:nvSpPr>
        <p:spPr>
          <a:xfrm>
            <a:off x="6738918" y="1121444"/>
            <a:ext cx="4873651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for(</a:t>
            </a:r>
            <a:r>
              <a:rPr lang="en-US" dirty="0"/>
              <a:t> </a:t>
            </a:r>
            <a:r>
              <a:rPr lang="cs-CZ" dirty="0"/>
              <a:t>auto</a:t>
            </a:r>
            <a:r>
              <a:rPr lang="en-US" dirty="0"/>
              <a:t>&amp;</a:t>
            </a:r>
            <a:r>
              <a:rPr lang="cs-CZ" dirty="0"/>
              <a:t>&amp; x : s.</a:t>
            </a:r>
            <a:r>
              <a:rPr lang="en-US" dirty="0"/>
              <a:t>_data</a:t>
            </a:r>
            <a:r>
              <a:rPr lang="cs-CZ" dirty="0"/>
              <a:t>)</a:t>
            </a:r>
          </a:p>
          <a:p>
            <a:r>
              <a:rPr lang="cs-CZ" dirty="0"/>
              <a:t>   </a:t>
            </a:r>
            <a:r>
              <a:rPr lang="en-US" dirty="0"/>
              <a:t>_data</a:t>
            </a:r>
            <a:r>
              <a:rPr lang="cs-CZ" dirty="0"/>
              <a:t>.push_back( make</a:t>
            </a:r>
            <a:r>
              <a:rPr lang="en-US" dirty="0"/>
              <a:t>_</a:t>
            </a:r>
            <a:r>
              <a:rPr lang="cs-CZ" dirty="0"/>
              <a:t>unique</a:t>
            </a:r>
            <a:r>
              <a:rPr lang="en-US" dirty="0"/>
              <a:t>&lt;</a:t>
            </a:r>
            <a:r>
              <a:rPr lang="cs-CZ" b="1" dirty="0"/>
              <a:t>AbstractVal</a:t>
            </a:r>
            <a:r>
              <a:rPr lang="en-US" dirty="0"/>
              <a:t>&gt;( *</a:t>
            </a:r>
            <a:r>
              <a:rPr lang="cs-CZ" dirty="0"/>
              <a:t>x</a:t>
            </a:r>
            <a:r>
              <a:rPr lang="en-US" dirty="0"/>
              <a:t>)</a:t>
            </a:r>
            <a:r>
              <a:rPr lang="cs-CZ" dirty="0"/>
              <a:t>);</a:t>
            </a:r>
          </a:p>
        </p:txBody>
      </p:sp>
      <p:pic>
        <p:nvPicPr>
          <p:cNvPr id="53" name="Graphic 52" descr="Slippery with solid fill">
            <a:extLst>
              <a:ext uri="{FF2B5EF4-FFF2-40B4-BE49-F238E27FC236}">
                <a16:creationId xmlns:a16="http://schemas.microsoft.com/office/drawing/2014/main" id="{DC2CF68D-E591-94FA-3B39-D6589D29C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16589" y="1665380"/>
            <a:ext cx="914400" cy="914400"/>
          </a:xfrm>
          <a:prstGeom prst="rect">
            <a:avLst/>
          </a:prstGeom>
        </p:spPr>
      </p:pic>
      <p:pic>
        <p:nvPicPr>
          <p:cNvPr id="54" name="Graphic 53" descr="Shield Tick with solid fill">
            <a:extLst>
              <a:ext uri="{FF2B5EF4-FFF2-40B4-BE49-F238E27FC236}">
                <a16:creationId xmlns:a16="http://schemas.microsoft.com/office/drawing/2014/main" id="{3F019EEB-9736-9C52-C9EF-FD9AFC4561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87338" y="2112928"/>
            <a:ext cx="914400" cy="914400"/>
          </a:xfrm>
          <a:prstGeom prst="rect">
            <a:avLst/>
          </a:prstGeom>
        </p:spPr>
      </p:pic>
      <p:sp>
        <p:nvSpPr>
          <p:cNvPr id="55" name="AutoShape 372">
            <a:extLst>
              <a:ext uri="{FF2B5EF4-FFF2-40B4-BE49-F238E27FC236}">
                <a16:creationId xmlns:a16="http://schemas.microsoft.com/office/drawing/2014/main" id="{F41E8EC4-78E9-42D8-BF7D-12A3BF34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271" y="2852078"/>
            <a:ext cx="2313630" cy="1045826"/>
          </a:xfrm>
          <a:prstGeom prst="wedgeRoundRectCallout">
            <a:avLst>
              <a:gd name="adj1" fmla="val 70425"/>
              <a:gd name="adj2" fmla="val -2864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We wanted this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260A290-E2B6-5DE6-2B93-9D7C0793DDCA}"/>
              </a:ext>
            </a:extLst>
          </p:cNvPr>
          <p:cNvSpPr/>
          <p:nvPr/>
        </p:nvSpPr>
        <p:spPr>
          <a:xfrm>
            <a:off x="4951468" y="5235384"/>
            <a:ext cx="2192234" cy="46145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But we get this!</a:t>
            </a:r>
          </a:p>
        </p:txBody>
      </p:sp>
      <p:pic>
        <p:nvPicPr>
          <p:cNvPr id="57" name="Graphic 56" descr="Danger with solid fill">
            <a:extLst>
              <a:ext uri="{FF2B5EF4-FFF2-40B4-BE49-F238E27FC236}">
                <a16:creationId xmlns:a16="http://schemas.microsoft.com/office/drawing/2014/main" id="{FE0E4320-1C12-7A40-FD5B-C7B7F78FD7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38798" y="4251313"/>
            <a:ext cx="914400" cy="914400"/>
          </a:xfrm>
          <a:prstGeom prst="rect">
            <a:avLst/>
          </a:prstGeom>
        </p:spPr>
      </p:pic>
      <p:pic>
        <p:nvPicPr>
          <p:cNvPr id="58" name="Graphic 57" descr="Play with solid fill">
            <a:extLst>
              <a:ext uri="{FF2B5EF4-FFF2-40B4-BE49-F238E27FC236}">
                <a16:creationId xmlns:a16="http://schemas.microsoft.com/office/drawing/2014/main" id="{32A88235-8604-727B-DC3B-3F541A2EB1A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59" name="Graphic 58" descr="Play with solid fill">
            <a:extLst>
              <a:ext uri="{FF2B5EF4-FFF2-40B4-BE49-F238E27FC236}">
                <a16:creationId xmlns:a16="http://schemas.microsoft.com/office/drawing/2014/main" id="{144A62F4-771F-9CD1-252C-D11C5DFA6C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sp>
        <p:nvSpPr>
          <p:cNvPr id="60" name="AutoShape 372">
            <a:extLst>
              <a:ext uri="{FF2B5EF4-FFF2-40B4-BE49-F238E27FC236}">
                <a16:creationId xmlns:a16="http://schemas.microsoft.com/office/drawing/2014/main" id="{90570D01-6076-D606-A3FB-682919D20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1205" y="5812726"/>
            <a:ext cx="2313630" cy="473495"/>
          </a:xfrm>
          <a:prstGeom prst="wedgeRoundRectCallout">
            <a:avLst>
              <a:gd name="adj1" fmla="val 74603"/>
              <a:gd name="adj2" fmla="val 41863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 data fields of derived classes are gone!</a:t>
            </a:r>
          </a:p>
        </p:txBody>
      </p:sp>
    </p:spTree>
    <p:extLst>
      <p:ext uri="{BB962C8B-B14F-4D97-AF65-F5344CB8AC3E}">
        <p14:creationId xmlns:p14="http://schemas.microsoft.com/office/powerpoint/2010/main" val="363088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6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Whats</a:t>
            </a:r>
            <a:r>
              <a:rPr lang="en-US" dirty="0"/>
              <a:t> is the solution?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951722" y="906463"/>
            <a:ext cx="10868809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You could add an </a:t>
            </a:r>
            <a:r>
              <a:rPr lang="en-US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enum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value to the instance to see what type it is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Don't!</a:t>
            </a:r>
          </a:p>
          <a:p>
            <a:pPr lvl="1">
              <a:buSzPct val="100000"/>
              <a:buFont typeface="Arial" pitchFamily="34"/>
            </a:pPr>
            <a:endParaRPr lang="cs-CZ" sz="1600" dirty="0"/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 the abstract class as an interface that requires the derived classes to support a method to clone itself</a:t>
            </a:r>
          </a:p>
          <a:p>
            <a:pPr>
              <a:buSzPct val="100000"/>
              <a:buFont typeface="Arial" pitchFamily="34"/>
            </a:pP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The dynamic dispatch via virtual methods will "choose" the correct type implementation</a:t>
            </a: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Slippery with solid fill">
            <a:extLst>
              <a:ext uri="{FF2B5EF4-FFF2-40B4-BE49-F238E27FC236}">
                <a16:creationId xmlns:a16="http://schemas.microsoft.com/office/drawing/2014/main" id="{52836A08-A3B5-BBD2-BE59-2138ACFE9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13" y="788302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4D5FF6-4434-FABE-255A-75D46DB27F45}"/>
              </a:ext>
            </a:extLst>
          </p:cNvPr>
          <p:cNvSpPr txBox="1"/>
          <p:nvPr/>
        </p:nvSpPr>
        <p:spPr>
          <a:xfrm>
            <a:off x="563928" y="3658602"/>
            <a:ext cx="3863977" cy="229293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virtual void print() = 0;</a:t>
            </a:r>
          </a:p>
          <a:p>
            <a:r>
              <a:rPr lang="cs-CZ" dirty="0"/>
              <a:t>  </a:t>
            </a:r>
            <a:r>
              <a:rPr lang="cs-CZ" b="1" dirty="0" err="1"/>
              <a:t>virtual</a:t>
            </a:r>
            <a:r>
              <a:rPr lang="cs-CZ" dirty="0"/>
              <a:t> </a:t>
            </a:r>
            <a:r>
              <a:rPr lang="en-US" dirty="0"/>
              <a:t>V</a:t>
            </a:r>
            <a:r>
              <a:rPr lang="cs-CZ" dirty="0" err="1"/>
              <a:t>alptr</a:t>
            </a:r>
            <a:r>
              <a:rPr lang="cs-CZ" dirty="0"/>
              <a:t> </a:t>
            </a:r>
            <a:r>
              <a:rPr lang="cs-CZ" b="1" dirty="0"/>
              <a:t>clone</a:t>
            </a:r>
            <a:r>
              <a:rPr lang="cs-CZ" dirty="0"/>
              <a:t>() = 0;</a:t>
            </a:r>
          </a:p>
          <a:p>
            <a:r>
              <a:rPr lang="cs-CZ" dirty="0"/>
              <a:t>};</a:t>
            </a:r>
          </a:p>
          <a:p>
            <a:endParaRPr lang="cs-CZ" dirty="0"/>
          </a:p>
          <a:p>
            <a:r>
              <a:rPr lang="cs-CZ" dirty="0"/>
              <a:t>class </a:t>
            </a:r>
            <a:r>
              <a:rPr lang="cs-CZ" b="1" dirty="0">
                <a:solidFill>
                  <a:srgbClr val="FF0000"/>
                </a:solidFill>
              </a:rPr>
              <a:t>IntVal</a:t>
            </a:r>
            <a:r>
              <a:rPr lang="cs-CZ" dirty="0"/>
              <a:t> : public AbstractVal {</a:t>
            </a:r>
          </a:p>
          <a:p>
            <a:r>
              <a:rPr lang="cs-CZ" dirty="0"/>
              <a:t>  ....</a:t>
            </a:r>
          </a:p>
          <a:p>
            <a:r>
              <a:rPr lang="cs-CZ" dirty="0"/>
              <a:t>  </a:t>
            </a:r>
            <a:r>
              <a:rPr lang="cs-CZ" dirty="0" err="1"/>
              <a:t>virtual</a:t>
            </a:r>
            <a:r>
              <a:rPr lang="cs-CZ" dirty="0"/>
              <a:t> </a:t>
            </a:r>
            <a:r>
              <a:rPr lang="en-US" dirty="0"/>
              <a:t>V</a:t>
            </a:r>
            <a:r>
              <a:rPr lang="cs-CZ" dirty="0" err="1"/>
              <a:t>alptr</a:t>
            </a:r>
            <a:r>
              <a:rPr lang="cs-CZ" dirty="0"/>
              <a:t> </a:t>
            </a:r>
            <a:r>
              <a:rPr lang="cs-CZ" b="1" dirty="0"/>
              <a:t>clone</a:t>
            </a:r>
            <a:r>
              <a:rPr lang="cs-CZ" dirty="0"/>
              <a:t>() </a:t>
            </a:r>
            <a:r>
              <a:rPr lang="en-US" dirty="0"/>
              <a:t>override</a:t>
            </a:r>
            <a:endParaRPr lang="cs-CZ" dirty="0"/>
          </a:p>
          <a:p>
            <a:r>
              <a:rPr lang="cs-CZ" dirty="0"/>
              <a:t>  { return </a:t>
            </a:r>
            <a:r>
              <a:rPr lang="cs-CZ" b="1" dirty="0"/>
              <a:t>make_unique</a:t>
            </a:r>
            <a:r>
              <a:rPr lang="cs-CZ" dirty="0"/>
              <a:t>&lt;</a:t>
            </a:r>
            <a:r>
              <a:rPr lang="cs-CZ" b="1" dirty="0">
                <a:solidFill>
                  <a:srgbClr val="FF0000"/>
                </a:solidFill>
              </a:rPr>
              <a:t>IntVal</a:t>
            </a:r>
            <a:r>
              <a:rPr lang="cs-CZ" dirty="0"/>
              <a:t>&gt;(*this); }</a:t>
            </a:r>
          </a:p>
          <a:p>
            <a:r>
              <a:rPr lang="cs-CZ" dirty="0"/>
              <a:t>};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A311CA-5801-EC6A-2C29-A351E2A2DD3A}"/>
              </a:ext>
            </a:extLst>
          </p:cNvPr>
          <p:cNvSpPr txBox="1"/>
          <p:nvPr/>
        </p:nvSpPr>
        <p:spPr>
          <a:xfrm>
            <a:off x="7937391" y="4843143"/>
            <a:ext cx="3262346" cy="133882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... operator=(const Seznam&amp; s)</a:t>
            </a:r>
          </a:p>
          <a:p>
            <a:r>
              <a:rPr lang="cs-CZ" dirty="0"/>
              <a:t>{</a:t>
            </a:r>
          </a:p>
          <a:p>
            <a:r>
              <a:rPr lang="cs-CZ" dirty="0"/>
              <a:t>  </a:t>
            </a:r>
            <a:r>
              <a:rPr lang="en-US" dirty="0"/>
              <a:t>for( auto&amp;&amp; x : </a:t>
            </a:r>
            <a:r>
              <a:rPr lang="en-US" dirty="0" err="1"/>
              <a:t>s.pole</a:t>
            </a:r>
            <a:r>
              <a:rPr lang="en-US" dirty="0"/>
              <a:t>_)</a:t>
            </a:r>
            <a:endParaRPr lang="cs-CZ" dirty="0"/>
          </a:p>
          <a:p>
            <a:r>
              <a:rPr lang="cs-CZ" dirty="0"/>
              <a:t>    </a:t>
            </a:r>
            <a:r>
              <a:rPr lang="en-US" dirty="0"/>
              <a:t>pole_.</a:t>
            </a:r>
            <a:r>
              <a:rPr lang="en-US" dirty="0" err="1"/>
              <a:t>push_back</a:t>
            </a:r>
            <a:r>
              <a:rPr lang="en-US" dirty="0"/>
              <a:t>( x-&gt;</a:t>
            </a:r>
            <a:r>
              <a:rPr lang="en-US" b="1" dirty="0"/>
              <a:t>clone</a:t>
            </a:r>
            <a:r>
              <a:rPr lang="en-US" dirty="0"/>
              <a:t>());</a:t>
            </a:r>
            <a:endParaRPr lang="cs-CZ" dirty="0"/>
          </a:p>
          <a:p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return *this;</a:t>
            </a:r>
          </a:p>
          <a:p>
            <a:r>
              <a:rPr lang="cs-CZ" dirty="0"/>
              <a:t>}</a:t>
            </a:r>
          </a:p>
        </p:txBody>
      </p:sp>
      <p:sp>
        <p:nvSpPr>
          <p:cNvPr id="10" name="Rounded Rectangular Callout 6">
            <a:extLst>
              <a:ext uri="{FF2B5EF4-FFF2-40B4-BE49-F238E27FC236}">
                <a16:creationId xmlns:a16="http://schemas.microsoft.com/office/drawing/2014/main" id="{A1516EAA-61EE-D297-308D-8A549D07E802}"/>
              </a:ext>
            </a:extLst>
          </p:cNvPr>
          <p:cNvSpPr/>
          <p:nvPr/>
        </p:nvSpPr>
        <p:spPr>
          <a:xfrm>
            <a:off x="371469" y="6181972"/>
            <a:ext cx="2124447" cy="338751"/>
          </a:xfrm>
          <a:prstGeom prst="wedgeRoundRectCallout">
            <a:avLst>
              <a:gd name="adj1" fmla="val 11514"/>
              <a:gd name="adj2" fmla="val -169987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We construct the correct instance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AFEED3-6DDD-9C29-93BB-61DE5AC23AB6}"/>
              </a:ext>
            </a:extLst>
          </p:cNvPr>
          <p:cNvGrpSpPr/>
          <p:nvPr/>
        </p:nvGrpSpPr>
        <p:grpSpPr>
          <a:xfrm>
            <a:off x="4799013" y="3896867"/>
            <a:ext cx="1296987" cy="665163"/>
            <a:chOff x="4259262" y="5975351"/>
            <a:chExt cx="1296987" cy="665163"/>
          </a:xfrm>
        </p:grpSpPr>
        <p:sp>
          <p:nvSpPr>
            <p:cNvPr id="12" name="Text Box 4">
              <a:extLst>
                <a:ext uri="{FF2B5EF4-FFF2-40B4-BE49-F238E27FC236}">
                  <a16:creationId xmlns:a16="http://schemas.microsoft.com/office/drawing/2014/main" id="{0C799E22-7922-1FEE-E116-9A85097BB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3" name="Text Box 5">
              <a:extLst>
                <a:ext uri="{FF2B5EF4-FFF2-40B4-BE49-F238E27FC236}">
                  <a16:creationId xmlns:a16="http://schemas.microsoft.com/office/drawing/2014/main" id="{09AF40B8-CD35-1E8B-56D8-1CFCEFF768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4" name="Text Box 6">
              <a:extLst>
                <a:ext uri="{FF2B5EF4-FFF2-40B4-BE49-F238E27FC236}">
                  <a16:creationId xmlns:a16="http://schemas.microsoft.com/office/drawing/2014/main" id="{D765FD6D-1A1E-9D2F-F6F1-DCB7808F3C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9B553085-9AB4-468A-152A-F24018B00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0C54D560-117A-C398-08A3-6D30A5BFD4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17" name="Line 25">
            <a:extLst>
              <a:ext uri="{FF2B5EF4-FFF2-40B4-BE49-F238E27FC236}">
                <a16:creationId xmlns:a16="http://schemas.microsoft.com/office/drawing/2014/main" id="{067930D8-6DBA-E867-D64A-619CD346D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5213" y="363848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8" name="Line 25">
            <a:extLst>
              <a:ext uri="{FF2B5EF4-FFF2-40B4-BE49-F238E27FC236}">
                <a16:creationId xmlns:a16="http://schemas.microsoft.com/office/drawing/2014/main" id="{0B643F2B-39F1-7385-2B64-C934D814A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5999" y="481570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CE7E778-9B92-5972-605B-E84E517D2DCA}"/>
              </a:ext>
            </a:extLst>
          </p:cNvPr>
          <p:cNvGrpSpPr/>
          <p:nvPr/>
        </p:nvGrpSpPr>
        <p:grpSpPr>
          <a:xfrm>
            <a:off x="6505575" y="4817152"/>
            <a:ext cx="1296987" cy="665163"/>
            <a:chOff x="4259262" y="5975351"/>
            <a:chExt cx="1296987" cy="665163"/>
          </a:xfrm>
        </p:grpSpPr>
        <p:sp>
          <p:nvSpPr>
            <p:cNvPr id="20" name="Text Box 4">
              <a:extLst>
                <a:ext uri="{FF2B5EF4-FFF2-40B4-BE49-F238E27FC236}">
                  <a16:creationId xmlns:a16="http://schemas.microsoft.com/office/drawing/2014/main" id="{DD79E653-C9AB-3BA7-3782-FECF9A891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1" name="Text Box 5">
              <a:extLst>
                <a:ext uri="{FF2B5EF4-FFF2-40B4-BE49-F238E27FC236}">
                  <a16:creationId xmlns:a16="http://schemas.microsoft.com/office/drawing/2014/main" id="{0C4BBAD2-920A-21D8-4925-0ECB0B4396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22" name="Text Box 6">
              <a:extLst>
                <a:ext uri="{FF2B5EF4-FFF2-40B4-BE49-F238E27FC236}">
                  <a16:creationId xmlns:a16="http://schemas.microsoft.com/office/drawing/2014/main" id="{5C2E3C72-588F-FA37-4944-D8DD0DD05E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23" name="Rectangle 8">
              <a:extLst>
                <a:ext uri="{FF2B5EF4-FFF2-40B4-BE49-F238E27FC236}">
                  <a16:creationId xmlns:a16="http://schemas.microsoft.com/office/drawing/2014/main" id="{28DC6127-3AE0-8BB0-7802-7A6F465DB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9">
              <a:extLst>
                <a:ext uri="{FF2B5EF4-FFF2-40B4-BE49-F238E27FC236}">
                  <a16:creationId xmlns:a16="http://schemas.microsoft.com/office/drawing/2014/main" id="{51BE1C28-7583-85AE-D7CD-EDBE08145B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5" name="Line 25">
            <a:extLst>
              <a:ext uri="{FF2B5EF4-FFF2-40B4-BE49-F238E27FC236}">
                <a16:creationId xmlns:a16="http://schemas.microsoft.com/office/drawing/2014/main" id="{772D947E-AB79-9254-4150-14CC2AF13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1775" y="455876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6" name="Line 16">
            <a:extLst>
              <a:ext uri="{FF2B5EF4-FFF2-40B4-BE49-F238E27FC236}">
                <a16:creationId xmlns:a16="http://schemas.microsoft.com/office/drawing/2014/main" id="{FEAD9D77-6F8D-C0C6-3184-639406B6C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5472" y="461786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7" name="Rounded Rectangular Callout 6">
            <a:extLst>
              <a:ext uri="{FF2B5EF4-FFF2-40B4-BE49-F238E27FC236}">
                <a16:creationId xmlns:a16="http://schemas.microsoft.com/office/drawing/2014/main" id="{58AA00C1-EEF0-D288-2EC2-FC2A86944976}"/>
              </a:ext>
            </a:extLst>
          </p:cNvPr>
          <p:cNvSpPr/>
          <p:nvPr/>
        </p:nvSpPr>
        <p:spPr>
          <a:xfrm>
            <a:off x="2944038" y="6181971"/>
            <a:ext cx="1733874" cy="338751"/>
          </a:xfrm>
          <a:prstGeom prst="wedgeRoundRectCallout">
            <a:avLst>
              <a:gd name="adj1" fmla="val -7956"/>
              <a:gd name="adj2" fmla="val -17206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*this if of type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IntVal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sp>
        <p:nvSpPr>
          <p:cNvPr id="28" name="Rounded Rectangular Callout 6">
            <a:extLst>
              <a:ext uri="{FF2B5EF4-FFF2-40B4-BE49-F238E27FC236}">
                <a16:creationId xmlns:a16="http://schemas.microsoft.com/office/drawing/2014/main" id="{4FD7735D-8C86-F245-33F4-4C1B176379D5}"/>
              </a:ext>
            </a:extLst>
          </p:cNvPr>
          <p:cNvSpPr/>
          <p:nvPr/>
        </p:nvSpPr>
        <p:spPr>
          <a:xfrm>
            <a:off x="9548736" y="3505700"/>
            <a:ext cx="2235200" cy="857762"/>
          </a:xfrm>
          <a:prstGeom prst="wedgeRoundRectCallout">
            <a:avLst>
              <a:gd name="adj1" fmla="val 3622"/>
              <a:gd name="adj2" fmla="val 1787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Dynamic dispatch by the type of x</a:t>
            </a:r>
            <a:endParaRPr lang="cs-CZ" sz="1400" dirty="0">
              <a:solidFill>
                <a:srgbClr val="456A1C"/>
              </a:solidFill>
              <a:latin typeface="+mj-lt"/>
            </a:endParaRPr>
          </a:p>
        </p:txBody>
      </p:sp>
      <p:pic>
        <p:nvPicPr>
          <p:cNvPr id="29" name="Graphic 28" descr="Shield Tick with solid fill">
            <a:extLst>
              <a:ext uri="{FF2B5EF4-FFF2-40B4-BE49-F238E27FC236}">
                <a16:creationId xmlns:a16="http://schemas.microsoft.com/office/drawing/2014/main" id="{0E11DE2D-3294-6DF7-80FE-D7348C60F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728" y="19736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845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err="1"/>
              <a:t>Downcasting</a:t>
            </a:r>
            <a:r>
              <a:rPr lang="en-US" dirty="0"/>
              <a:t> in polymorphic hierarchy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4774883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static_cast</a:t>
            </a: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be sure that the instance is actually the derived 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Otherwise, use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dynamic_cast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  <a:buFont typeface="Arial" pitchFamily="34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SzPct val="100000"/>
              <a:buNone/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dynamic_cast</a:t>
            </a: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conversion is OK, it will happen and return correct reference/pointer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otherwise, it will</a:t>
            </a:r>
          </a:p>
          <a:p>
            <a:pPr lvl="2">
              <a:buSzPct val="100000"/>
              <a:buFont typeface="Arial" pitchFamily="34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Throw if reference -&gt; std::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bad_conv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SzPct val="100000"/>
              <a:buFont typeface="Arial" pitchFamily="34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nullptr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pointers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B96EB9-7E36-31B9-F715-7D521131F22E}"/>
              </a:ext>
            </a:extLst>
          </p:cNvPr>
          <p:cNvSpPr txBox="1"/>
          <p:nvPr/>
        </p:nvSpPr>
        <p:spPr>
          <a:xfrm>
            <a:off x="5049524" y="1426812"/>
            <a:ext cx="6207759" cy="109260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AbstractVal {</a:t>
            </a:r>
          </a:p>
          <a:p>
            <a:r>
              <a:rPr lang="cs-CZ" dirty="0"/>
              <a:t>public:</a:t>
            </a:r>
          </a:p>
          <a:p>
            <a:r>
              <a:rPr lang="cs-CZ" dirty="0"/>
              <a:t>  virtual void print() = 0;</a:t>
            </a:r>
            <a:endParaRPr lang="en-US" dirty="0"/>
          </a:p>
          <a:p>
            <a:r>
              <a:rPr lang="en-US" dirty="0"/>
              <a:t>  virtual bool </a:t>
            </a:r>
            <a:r>
              <a:rPr lang="en-US" b="1" dirty="0"/>
              <a:t>operator&lt;</a:t>
            </a:r>
            <a:r>
              <a:rPr lang="en-US" dirty="0"/>
              <a:t> (const </a:t>
            </a:r>
            <a:r>
              <a:rPr lang="cs-CZ" b="1" dirty="0"/>
              <a:t>AbstractVal</a:t>
            </a:r>
            <a:r>
              <a:rPr lang="en-US" b="1" dirty="0"/>
              <a:t>&amp;</a:t>
            </a:r>
            <a:r>
              <a:rPr lang="en-US" dirty="0"/>
              <a:t> </a:t>
            </a:r>
            <a:r>
              <a:rPr lang="en-US" dirty="0" err="1"/>
              <a:t>rhs</a:t>
            </a:r>
            <a:r>
              <a:rPr lang="en-US" dirty="0"/>
              <a:t>) const = 0;</a:t>
            </a:r>
          </a:p>
          <a:p>
            <a:r>
              <a:rPr lang="cs-CZ" dirty="0"/>
              <a:t>};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F193F6-FF71-877D-D8B3-2527571735D7}"/>
              </a:ext>
            </a:extLst>
          </p:cNvPr>
          <p:cNvSpPr txBox="1"/>
          <p:nvPr/>
        </p:nvSpPr>
        <p:spPr>
          <a:xfrm>
            <a:off x="5049523" y="2953070"/>
            <a:ext cx="6207760" cy="129266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class </a:t>
            </a:r>
            <a:r>
              <a:rPr lang="en-US" dirty="0"/>
              <a:t>Concrete</a:t>
            </a:r>
            <a:r>
              <a:rPr lang="cs-CZ" dirty="0"/>
              <a:t>Val</a:t>
            </a:r>
            <a:r>
              <a:rPr lang="en-US" dirty="0"/>
              <a:t> : public </a:t>
            </a:r>
            <a:r>
              <a:rPr lang="en-US" dirty="0" err="1"/>
              <a:t>AbstractVal</a:t>
            </a:r>
            <a:r>
              <a:rPr lang="cs-CZ" dirty="0"/>
              <a:t> {</a:t>
            </a:r>
            <a:endParaRPr lang="en-US" dirty="0"/>
          </a:p>
          <a:p>
            <a:r>
              <a:rPr lang="en-US" dirty="0"/>
              <a:t>  ....</a:t>
            </a:r>
            <a:endParaRPr lang="cs-CZ" dirty="0"/>
          </a:p>
          <a:p>
            <a:r>
              <a:rPr lang="en-US" dirty="0"/>
              <a:t> bool operator&lt; (const </a:t>
            </a:r>
            <a:r>
              <a:rPr lang="en-US" b="1" dirty="0" err="1"/>
              <a:t>AbstractVal</a:t>
            </a:r>
            <a:r>
              <a:rPr lang="en-US" b="1" dirty="0"/>
              <a:t>&amp;</a:t>
            </a:r>
            <a:r>
              <a:rPr lang="en-US" dirty="0"/>
              <a:t> </a:t>
            </a:r>
            <a:r>
              <a:rPr lang="en-US" dirty="0" err="1"/>
              <a:t>rhs</a:t>
            </a:r>
            <a:r>
              <a:rPr lang="en-US" dirty="0"/>
              <a:t>) const override</a:t>
            </a:r>
          </a:p>
          <a:p>
            <a:r>
              <a:rPr lang="en-US" dirty="0"/>
              <a:t>   { return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this-&gt;</a:t>
            </a:r>
            <a:r>
              <a:rPr lang="en-US" dirty="0"/>
              <a:t>x_ &lt; </a:t>
            </a:r>
            <a:r>
              <a:rPr lang="en-US" b="1" dirty="0" err="1"/>
              <a:t>static_cast</a:t>
            </a:r>
            <a:r>
              <a:rPr lang="en-US" b="1" dirty="0"/>
              <a:t>&lt;const Concrete</a:t>
            </a:r>
            <a:r>
              <a:rPr lang="cs-CZ" b="1" dirty="0"/>
              <a:t>Val </a:t>
            </a:r>
            <a:r>
              <a:rPr lang="en-US" b="1" dirty="0"/>
              <a:t>&amp;&gt;</a:t>
            </a:r>
            <a:r>
              <a:rPr lang="en-US" dirty="0"/>
              <a:t>(</a:t>
            </a:r>
            <a:r>
              <a:rPr lang="en-US" dirty="0" err="1"/>
              <a:t>rhs</a:t>
            </a:r>
            <a:r>
              <a:rPr lang="en-US" dirty="0"/>
              <a:t>).x_; }</a:t>
            </a:r>
          </a:p>
          <a:p>
            <a:r>
              <a:rPr lang="cs-CZ" dirty="0"/>
              <a:t>};</a:t>
            </a:r>
            <a:endParaRPr lang="en-US" dirty="0"/>
          </a:p>
          <a:p>
            <a:endParaRPr lang="en-US" dirty="0"/>
          </a:p>
        </p:txBody>
      </p:sp>
      <p:sp>
        <p:nvSpPr>
          <p:cNvPr id="9" name="Rounded Rectangular Callout 8">
            <a:extLst>
              <a:ext uri="{FF2B5EF4-FFF2-40B4-BE49-F238E27FC236}">
                <a16:creationId xmlns:a16="http://schemas.microsoft.com/office/drawing/2014/main" id="{93309205-3DB1-D7EE-9C09-E81DFE715E39}"/>
              </a:ext>
            </a:extLst>
          </p:cNvPr>
          <p:cNvSpPr/>
          <p:nvPr/>
        </p:nvSpPr>
        <p:spPr>
          <a:xfrm>
            <a:off x="8954351" y="4498283"/>
            <a:ext cx="2942001" cy="1115502"/>
          </a:xfrm>
          <a:prstGeom prst="wedgeRoundRectCallout">
            <a:avLst>
              <a:gd name="adj1" fmla="val -59323"/>
              <a:gd name="adj2" fmla="val -10866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+mj-lt"/>
              </a:rPr>
              <a:t>!!! BEWARE !!!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You must be sure, that the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rhs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is of </a:t>
            </a:r>
            <a:r>
              <a:rPr lang="en-US" sz="1400" dirty="0" err="1">
                <a:solidFill>
                  <a:srgbClr val="456A1C"/>
                </a:solidFill>
                <a:latin typeface="+mj-lt"/>
              </a:rPr>
              <a:t>ConcreteVal</a:t>
            </a:r>
            <a:r>
              <a:rPr lang="en-US" sz="1400" dirty="0">
                <a:solidFill>
                  <a:srgbClr val="456A1C"/>
                </a:solidFill>
                <a:latin typeface="+mj-lt"/>
              </a:rPr>
              <a:t> type, if it's not UB!</a:t>
            </a:r>
            <a:endParaRPr lang="cs-CZ" sz="1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Rounded Rectangular Callout 8">
            <a:extLst>
              <a:ext uri="{FF2B5EF4-FFF2-40B4-BE49-F238E27FC236}">
                <a16:creationId xmlns:a16="http://schemas.microsoft.com/office/drawing/2014/main" id="{A13AA916-9EF5-7B3B-2FF4-6640ED0D78BD}"/>
              </a:ext>
            </a:extLst>
          </p:cNvPr>
          <p:cNvSpPr/>
          <p:nvPr/>
        </p:nvSpPr>
        <p:spPr>
          <a:xfrm>
            <a:off x="9216879" y="2453951"/>
            <a:ext cx="1579817" cy="670883"/>
          </a:xfrm>
          <a:prstGeom prst="wedgeRoundRectCallout">
            <a:avLst>
              <a:gd name="adj1" fmla="val -96003"/>
              <a:gd name="adj2" fmla="val 8959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+mj-lt"/>
              </a:rPr>
              <a:t>The interface is a reference to the interface</a:t>
            </a:r>
            <a:endParaRPr lang="cs-CZ" sz="1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1" name="Graphic 10" descr="Danger with solid fill">
            <a:extLst>
              <a:ext uri="{FF2B5EF4-FFF2-40B4-BE49-F238E27FC236}">
                <a16:creationId xmlns:a16="http://schemas.microsoft.com/office/drawing/2014/main" id="{67FC6FF4-FBDE-75B9-A921-BC518F34C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4130" y="4598834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FF1B4F8-DDF1-5A7C-D1E2-B02ACAE6657B}"/>
              </a:ext>
            </a:extLst>
          </p:cNvPr>
          <p:cNvSpPr txBox="1"/>
          <p:nvPr/>
        </p:nvSpPr>
        <p:spPr>
          <a:xfrm>
            <a:off x="6724238" y="357625"/>
            <a:ext cx="4308584" cy="492443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  <a:r>
              <a:rPr lang="cs-CZ" dirty="0"/>
              <a:t>AbstractVal</a:t>
            </a:r>
            <a:r>
              <a:rPr lang="en-US" dirty="0"/>
              <a:t>* av = .... ( </a:t>
            </a:r>
            <a:r>
              <a:rPr lang="en-US" dirty="0" err="1"/>
              <a:t>ConcreteVal</a:t>
            </a:r>
            <a:r>
              <a:rPr lang="en-US" dirty="0"/>
              <a:t>{});</a:t>
            </a:r>
          </a:p>
          <a:p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en-US" dirty="0"/>
              <a:t> </a:t>
            </a:r>
            <a:r>
              <a:rPr lang="en-US" strike="sngStrike" dirty="0" err="1">
                <a:solidFill>
                  <a:srgbClr val="FF0000"/>
                </a:solidFill>
              </a:rPr>
              <a:t>ConcreteVal</a:t>
            </a:r>
            <a:r>
              <a:rPr lang="en-US" strike="sngStrike" dirty="0">
                <a:solidFill>
                  <a:srgbClr val="FF0000"/>
                </a:solidFill>
              </a:rPr>
              <a:t>* cv = .... ( </a:t>
            </a:r>
            <a:r>
              <a:rPr lang="cs-CZ" strike="sngStrike" dirty="0">
                <a:solidFill>
                  <a:srgbClr val="FF0000"/>
                </a:solidFill>
              </a:rPr>
              <a:t>AbstractVal</a:t>
            </a:r>
            <a:r>
              <a:rPr lang="en-US" strike="sngStrike" dirty="0">
                <a:solidFill>
                  <a:srgbClr val="FF0000"/>
                </a:solidFill>
              </a:rPr>
              <a:t>{..});</a:t>
            </a:r>
          </a:p>
        </p:txBody>
      </p:sp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3ADB3DEE-3D69-C25C-ABF4-76461E232B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4" name="Graphic 13" descr="Play with solid fill">
            <a:extLst>
              <a:ext uri="{FF2B5EF4-FFF2-40B4-BE49-F238E27FC236}">
                <a16:creationId xmlns:a16="http://schemas.microsoft.com/office/drawing/2014/main" id="{03D962A0-1716-5208-28B6-12066A8D40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79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wrong #1?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idea is good, to reuse copy constructor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But the copy must be moved to `this`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*this = std::move(ret)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return *this;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67E398-B5BD-EF04-68A8-39BA3194F888}"/>
              </a:ext>
            </a:extLst>
          </p:cNvPr>
          <p:cNvSpPr txBox="1"/>
          <p:nvPr/>
        </p:nvSpPr>
        <p:spPr>
          <a:xfrm>
            <a:off x="371469" y="4828053"/>
            <a:ext cx="9550606" cy="120032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operator=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ret;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0B765ECC-8577-2D03-0783-8A9D3B18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955" y="5367308"/>
            <a:ext cx="2313630" cy="456073"/>
          </a:xfrm>
          <a:prstGeom prst="wedgeRoundRectCallout">
            <a:avLst>
              <a:gd name="adj1" fmla="val -109039"/>
              <a:gd name="adj2" fmla="val 1854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Returning a reference to local variable.</a:t>
            </a:r>
          </a:p>
        </p:txBody>
      </p:sp>
      <p:pic>
        <p:nvPicPr>
          <p:cNvPr id="11" name="Graphic 10" descr="Danger with solid fill">
            <a:extLst>
              <a:ext uri="{FF2B5EF4-FFF2-40B4-BE49-F238E27FC236}">
                <a16:creationId xmlns:a16="http://schemas.microsoft.com/office/drawing/2014/main" id="{256A54A4-EFBE-9D43-EA54-76CB3F7B0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6772" y="1846946"/>
            <a:ext cx="2981107" cy="2981107"/>
          </a:xfrm>
          <a:prstGeom prst="rect">
            <a:avLst/>
          </a:prstGeom>
        </p:spPr>
      </p:pic>
      <p:pic>
        <p:nvPicPr>
          <p:cNvPr id="7" name="Graphic 6" descr="Play with solid fill">
            <a:extLst>
              <a:ext uri="{FF2B5EF4-FFF2-40B4-BE49-F238E27FC236}">
                <a16:creationId xmlns:a16="http://schemas.microsoft.com/office/drawing/2014/main" id="{57AC1239-FB24-18D9-FFCD-A606583B22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EDF6953E-7B5F-00A2-8737-B3BBD63EC6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6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Beware of the diamond problem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4774883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multiple inheritance feature allows this</a:t>
            </a:r>
          </a:p>
          <a:p>
            <a:pPr>
              <a:buSzPct val="100000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case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instance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copies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A's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ambiguity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>
              <a:buSzPct val="100000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phic 10" descr="Danger with solid fill">
            <a:extLst>
              <a:ext uri="{FF2B5EF4-FFF2-40B4-BE49-F238E27FC236}">
                <a16:creationId xmlns:a16="http://schemas.microsoft.com/office/drawing/2014/main" id="{67FC6FF4-FBDE-75B9-A921-BC518F34C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8991" y="906463"/>
            <a:ext cx="914400" cy="9144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C884268-F193-4CE8-98BE-9A022EF4E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834" y="324195"/>
            <a:ext cx="1343569" cy="198848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FC2B2AF-8A5A-7EC5-2148-D307DC46E9E4}"/>
              </a:ext>
            </a:extLst>
          </p:cNvPr>
          <p:cNvSpPr txBox="1"/>
          <p:nvPr/>
        </p:nvSpPr>
        <p:spPr>
          <a:xfrm>
            <a:off x="5248363" y="2769878"/>
            <a:ext cx="6377579" cy="35394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_a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_a;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---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---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ERROR: ambiguous conversions from 'D *' to 'A *'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8E3268-2E0D-4202-75B0-C67CEEDF0B19}"/>
              </a:ext>
            </a:extLst>
          </p:cNvPr>
          <p:cNvSpPr/>
          <p:nvPr/>
        </p:nvSpPr>
        <p:spPr>
          <a:xfrm>
            <a:off x="274640" y="6090368"/>
            <a:ext cx="4866074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r>
              <a:rPr lang="en-GB" sz="1200" dirty="0"/>
              <a:t>https://en.wikipedia.org/wiki/Multiple_inheritance</a:t>
            </a:r>
          </a:p>
        </p:txBody>
      </p:sp>
      <p:sp>
        <p:nvSpPr>
          <p:cNvPr id="8" name="Rectangle: Rounded Corners 8">
            <a:extLst>
              <a:ext uri="{FF2B5EF4-FFF2-40B4-BE49-F238E27FC236}">
                <a16:creationId xmlns:a16="http://schemas.microsoft.com/office/drawing/2014/main" id="{DB4DB9D0-AFA0-F1F8-FC88-77D89E027493}"/>
              </a:ext>
            </a:extLst>
          </p:cNvPr>
          <p:cNvSpPr/>
          <p:nvPr/>
        </p:nvSpPr>
        <p:spPr>
          <a:xfrm>
            <a:off x="485857" y="5940964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3088562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Solution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diamond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4774883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design</a:t>
            </a:r>
          </a:p>
          <a:p>
            <a:pPr>
              <a:buSzPct val="100000"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use virtual inheritance</a:t>
            </a:r>
          </a:p>
          <a:p>
            <a:pPr lvl="1">
              <a:buSzPct val="100000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changes the way it is handles</a:t>
            </a:r>
          </a:p>
          <a:p>
            <a:pPr lvl="1">
              <a:buSzPct val="100000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it to the "middle classes"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FC2B2AF-8A5A-7EC5-2148-D307DC46E9E4}"/>
              </a:ext>
            </a:extLst>
          </p:cNvPr>
          <p:cNvSpPr txBox="1"/>
          <p:nvPr/>
        </p:nvSpPr>
        <p:spPr>
          <a:xfrm>
            <a:off x="5248363" y="2769878"/>
            <a:ext cx="6377579" cy="329320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public: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foo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{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_a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};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_a;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---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600" dirty="0">
                <a:solidFill>
                  <a:srgbClr val="569CD6"/>
                </a:solidFill>
                <a:latin typeface="Consolas" panose="020B0609020204030204" pitchFamily="49" charset="0"/>
              </a:rPr>
              <a:t>virtual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600" dirty="0">
                <a:solidFill>
                  <a:srgbClr val="569CD6"/>
                </a:solidFill>
                <a:latin typeface="Consolas" panose="020B0609020204030204" pitchFamily="49" charset="0"/>
              </a:rPr>
              <a:t>virtual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</a:p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---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{};</a:t>
            </a:r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dirty="0">
                <a:solidFill>
                  <a:srgbClr val="4EC9B0"/>
                </a:solidFill>
                <a:latin typeface="Consolas" panose="020B0609020204030204" pitchFamily="49" charset="0"/>
              </a:rPr>
              <a:t>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600" dirty="0">
                <a:solidFill>
                  <a:srgbClr val="4EC9B0"/>
                </a:solidFill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static_cast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d);</a:t>
            </a:r>
          </a:p>
        </p:txBody>
      </p:sp>
      <p:sp>
        <p:nvSpPr>
          <p:cNvPr id="7" name="AutoShape 372">
            <a:extLst>
              <a:ext uri="{FF2B5EF4-FFF2-40B4-BE49-F238E27FC236}">
                <a16:creationId xmlns:a16="http://schemas.microsoft.com/office/drawing/2014/main" id="{78A9803E-3A4C-823E-E979-BC1DEC711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678" y="3740831"/>
            <a:ext cx="2313630" cy="369332"/>
          </a:xfrm>
          <a:prstGeom prst="wedgeRoundRectCallout">
            <a:avLst>
              <a:gd name="adj1" fmla="val -73952"/>
              <a:gd name="adj2" fmla="val 93137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There you go!</a:t>
            </a:r>
          </a:p>
        </p:txBody>
      </p:sp>
      <p:sp>
        <p:nvSpPr>
          <p:cNvPr id="8" name="AutoShape 372">
            <a:extLst>
              <a:ext uri="{FF2B5EF4-FFF2-40B4-BE49-F238E27FC236}">
                <a16:creationId xmlns:a16="http://schemas.microsoft.com/office/drawing/2014/main" id="{0736FD63-E748-3656-F201-9ACB97972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000" y="4667671"/>
            <a:ext cx="2313630" cy="473495"/>
          </a:xfrm>
          <a:prstGeom prst="wedgeRoundRectCallout">
            <a:avLst>
              <a:gd name="adj1" fmla="val 85347"/>
              <a:gd name="adj2" fmla="val 195607"/>
              <a:gd name="adj3" fmla="val 1666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Compiles now! Only one copy of _a</a:t>
            </a:r>
          </a:p>
        </p:txBody>
      </p:sp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34524D4B-CBDD-8EFF-CE5D-7A5279FEA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0" name="Graphic 9" descr="Play with solid fill">
            <a:extLst>
              <a:ext uri="{FF2B5EF4-FFF2-40B4-BE49-F238E27FC236}">
                <a16:creationId xmlns:a16="http://schemas.microsoft.com/office/drawing/2014/main" id="{59366575-CAFE-465D-89A1-E700F4A93C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37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Task </a:t>
            </a:r>
            <a:r>
              <a:rPr lang="cs-CZ" sz="4000" dirty="0"/>
              <a:t>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00260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Task</a:t>
            </a:r>
            <a:r>
              <a:rPr lang="cs-CZ" dirty="0"/>
              <a:t> 5: </a:t>
            </a:r>
            <a:r>
              <a:rPr lang="en-US" dirty="0"/>
              <a:t>ZOO simulator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Using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dynamic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polymorphism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implement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 program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that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simulates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 ZOO</a:t>
            </a:r>
          </a:p>
          <a:p>
            <a:pPr lvl="0">
              <a:buSzPct val="100000"/>
              <a:buFont typeface="Arial" pitchFamily="34"/>
            </a:pP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Support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dogs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cats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flies</a:t>
            </a:r>
            <a:endParaRPr lang="cs-CZ" sz="18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0">
              <a:buSzPct val="100000"/>
              <a:buFont typeface="Arial" pitchFamily="34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simulation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is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driven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by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commands</a:t>
            </a:r>
            <a:r>
              <a:rPr lang="en-US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(until EOF)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:</a:t>
            </a:r>
          </a:p>
          <a:p>
            <a:pPr lvl="1">
              <a:buSzPct val="100000"/>
              <a:buFont typeface="Arial" pitchFamily="34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buy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{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dog|cat|fly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} {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name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}</a:t>
            </a:r>
            <a:r>
              <a:rPr lang="en-US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{size of portion}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endParaRPr lang="en-US" sz="18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2">
              <a:buSzPct val="100000"/>
              <a:buFont typeface="Arial" pitchFamily="34"/>
            </a:pP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buy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dog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azor</a:t>
            </a: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10</a:t>
            </a:r>
            <a:endParaRPr lang="cs-CZ" sz="1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2">
              <a:buSzPct val="100000"/>
              <a:buFont typeface="Arial" pitchFamily="34"/>
            </a:pP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Adds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animal to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zoo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sell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{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dog|cat|fly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} {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name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}, </a:t>
            </a:r>
            <a:endParaRPr lang="en-US" sz="18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2">
              <a:buSzPct val="100000"/>
              <a:buFont typeface="Arial" pitchFamily="34"/>
              <a:buChar char="•"/>
            </a:pP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sell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dog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azor</a:t>
            </a:r>
            <a:endParaRPr lang="cs-CZ" sz="1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2">
              <a:buSzPct val="100000"/>
              <a:buFont typeface="Arial" pitchFamily="34"/>
            </a:pP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Removes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animal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from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zoo</a:t>
            </a:r>
          </a:p>
          <a:p>
            <a:pPr lvl="1">
              <a:buSzPct val="100000"/>
              <a:buFont typeface="Arial" pitchFamily="34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restock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{</a:t>
            </a: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units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} </a:t>
            </a:r>
          </a:p>
          <a:p>
            <a:pPr lvl="2">
              <a:buSzPct val="100000"/>
              <a:buFont typeface="Arial" pitchFamily="34"/>
            </a:pP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Adds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certain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number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of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units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of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food to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zoo</a:t>
            </a: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warehouse</a:t>
            </a:r>
            <a:endParaRPr lang="cs-CZ" sz="1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feed</a:t>
            </a:r>
            <a:r>
              <a:rPr lang="cs-CZ" sz="18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</a:p>
          <a:p>
            <a:pPr lvl="2">
              <a:buSzPct val="100000"/>
              <a:buFont typeface="Arial" pitchFamily="34"/>
            </a:pP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Feeds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all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animals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(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each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animal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eats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different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sizes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en-US" sz="1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print the remaining food to STDOUT</a:t>
            </a:r>
          </a:p>
          <a:p>
            <a:pPr lvl="2">
              <a:buSzPct val="100000"/>
              <a:buFont typeface="Arial" pitchFamily="34"/>
            </a:pP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not enough, throw exception `std::</a:t>
            </a:r>
            <a:r>
              <a:rPr lang="en-US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runtime_exception</a:t>
            </a: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` with the message "Not enough food!"</a:t>
            </a:r>
          </a:p>
          <a:p>
            <a:pPr lvl="2">
              <a:buSzPct val="100000"/>
              <a:buFont typeface="Arial" pitchFamily="34"/>
            </a:pPr>
            <a:r>
              <a:rPr lang="en-US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If such an exception is caught, </a:t>
            </a:r>
            <a:r>
              <a:rPr lang="en-US" sz="1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write the message to STDOUT and terminate</a:t>
            </a:r>
            <a:endParaRPr lang="cs-CZ" sz="1400" b="1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  <a:buFont typeface="Arial" pitchFamily="34"/>
            </a:pPr>
            <a:r>
              <a:rPr lang="cs-CZ" sz="18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speak</a:t>
            </a:r>
            <a:endParaRPr lang="cs-CZ" sz="18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2">
              <a:buSzPct val="100000"/>
              <a:buFont typeface="Arial" pitchFamily="34"/>
            </a:pP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All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animals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in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alphabetic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order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shall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1400" b="1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speak</a:t>
            </a:r>
            <a:r>
              <a:rPr lang="en-US" sz="1400" b="1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(to STDOUT)</a:t>
            </a:r>
            <a:r>
              <a:rPr lang="cs-CZ" sz="1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!</a:t>
            </a:r>
          </a:p>
          <a:p>
            <a:pPr>
              <a:buSzPct val="100000"/>
              <a:buFont typeface="Arial" pitchFamily="34"/>
              <a:buChar char="•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After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this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make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class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Zoo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copyable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!</a:t>
            </a:r>
          </a:p>
          <a:p>
            <a:pPr lvl="1">
              <a:buSzPct val="100000"/>
              <a:buFont typeface="Arial" pitchFamily="34"/>
              <a:buChar char="•"/>
            </a:pP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When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in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doubt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refer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to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previous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labs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-&gt; rule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of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5,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manual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copy,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special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member</a:t>
            </a:r>
            <a:r>
              <a:rPr lang="cs-CZ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functions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>
              <a:buSzPct val="100000"/>
              <a:buFont typeface="Arial" pitchFamily="34"/>
            </a:pP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9E9E09-66EB-61A6-DD49-4900B4F3F5F0}"/>
              </a:ext>
            </a:extLst>
          </p:cNvPr>
          <p:cNvSpPr txBox="1"/>
          <p:nvPr/>
        </p:nvSpPr>
        <p:spPr>
          <a:xfrm>
            <a:off x="7039777" y="2547129"/>
            <a:ext cx="4820818" cy="1323439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How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animals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 </a:t>
            </a:r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speak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azor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: </a:t>
            </a:r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Woof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!</a:t>
            </a:r>
          </a:p>
          <a:p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micka: </a:t>
            </a:r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Meow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!</a:t>
            </a:r>
          </a:p>
          <a:p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eda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: </a:t>
            </a:r>
            <a:r>
              <a:rPr lang="cs-CZ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Bzz</a:t>
            </a:r>
            <a:r>
              <a:rPr lang="cs-CZ" sz="1600" dirty="0">
                <a:solidFill>
                  <a:srgbClr val="569CD6"/>
                </a:solidFill>
                <a:latin typeface="Consolas" panose="020B0609020204030204" pitchFamily="49" charset="0"/>
              </a:rPr>
              <a:t>!</a:t>
            </a:r>
          </a:p>
          <a:p>
            <a:endParaRPr lang="cs-CZ" sz="1600" dirty="0">
              <a:solidFill>
                <a:srgbClr val="569CD6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16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Task</a:t>
            </a:r>
            <a:r>
              <a:rPr lang="cs-CZ" dirty="0"/>
              <a:t> 5: </a:t>
            </a:r>
            <a:r>
              <a:rPr lang="en-US" dirty="0"/>
              <a:t>Inputs &amp; outputs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1">
              <a:buSzPct val="100000"/>
              <a:buFont typeface="Arial" pitchFamily="34"/>
            </a:pP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9E9E09-66EB-61A6-DD49-4900B4F3F5F0}"/>
              </a:ext>
            </a:extLst>
          </p:cNvPr>
          <p:cNvSpPr txBox="1"/>
          <p:nvPr/>
        </p:nvSpPr>
        <p:spPr>
          <a:xfrm>
            <a:off x="371469" y="1125846"/>
            <a:ext cx="2241102" cy="304698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buy dog </a:t>
            </a:r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azor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 10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buy dog </a:t>
            </a:r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gigi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 12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buy fly </a:t>
            </a:r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eda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 1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buy cat </a:t>
            </a:r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micka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 6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restock 100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feed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sell </a:t>
            </a:r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azor</a:t>
            </a:r>
            <a:endParaRPr lang="en-US" sz="1600" dirty="0">
              <a:solidFill>
                <a:srgbClr val="569CD6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feed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speak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feed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feed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feed</a:t>
            </a:r>
            <a:endParaRPr lang="cs-CZ" sz="1600" dirty="0">
              <a:solidFill>
                <a:srgbClr val="569CD6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890EE7-381D-D343-2714-5A876F955B64}"/>
              </a:ext>
            </a:extLst>
          </p:cNvPr>
          <p:cNvSpPr txBox="1"/>
          <p:nvPr/>
        </p:nvSpPr>
        <p:spPr>
          <a:xfrm>
            <a:off x="3155102" y="1125846"/>
            <a:ext cx="2241102" cy="206210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71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52</a:t>
            </a:r>
          </a:p>
          <a:p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eda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Bzz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!</a:t>
            </a:r>
          </a:p>
          <a:p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gigi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: Woof!</a:t>
            </a:r>
          </a:p>
          <a:p>
            <a:r>
              <a:rPr lang="en-US" sz="1600" dirty="0" err="1">
                <a:solidFill>
                  <a:srgbClr val="569CD6"/>
                </a:solidFill>
                <a:latin typeface="Consolas" panose="020B0609020204030204" pitchFamily="49" charset="0"/>
              </a:rPr>
              <a:t>micka</a:t>
            </a:r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: Meow!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33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14</a:t>
            </a:r>
          </a:p>
          <a:p>
            <a:r>
              <a:rPr lang="en-US" sz="1600" dirty="0">
                <a:solidFill>
                  <a:srgbClr val="569CD6"/>
                </a:solidFill>
                <a:latin typeface="Consolas" panose="020B0609020204030204" pitchFamily="49" charset="0"/>
              </a:rPr>
              <a:t>Not enough food!</a:t>
            </a:r>
            <a:endParaRPr lang="cs-CZ" sz="1600" dirty="0">
              <a:solidFill>
                <a:srgbClr val="569CD6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410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Coding</a:t>
            </a:r>
            <a:r>
              <a:rPr lang="cs-CZ" dirty="0"/>
              <a:t>: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914400" lvl="1" indent="-457200">
              <a:buSzPct val="100000"/>
              <a:buFont typeface="+mj-lt"/>
              <a:buAutoNum type="arabicPeriod"/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Build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class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hierarchy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for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Animal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Create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Zoo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class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and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sketch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interface</a:t>
            </a: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Use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interface in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main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function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914400" lvl="1" indent="-457200">
              <a:buSzPct val="100000"/>
              <a:buFont typeface="+mj-lt"/>
              <a:buAutoNum type="arabicPeriod"/>
            </a:pP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Fill in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the</a:t>
            </a:r>
            <a:r>
              <a:rPr lang="cs-CZ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gaps</a:t>
            </a:r>
            <a:endParaRPr lang="cs-CZ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83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Intermezzi</a:t>
            </a:r>
            <a:r>
              <a:rPr lang="cs-CZ" dirty="0"/>
              <a:t>: </a:t>
            </a:r>
            <a:r>
              <a:rPr lang="cs-CZ" dirty="0" err="1"/>
              <a:t>std</a:t>
            </a:r>
            <a:r>
              <a:rPr lang="cs-CZ" dirty="0"/>
              <a:t>::map&lt;K, V&gt;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5314397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dictionary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-type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Keys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::pair&lt;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KeyType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ValueType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::map&lt;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::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unique_ptr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&lt;Animal&gt;&gt;</a:t>
            </a:r>
          </a:p>
          <a:p>
            <a:pPr lvl="1"/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map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maps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strings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owning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instances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Animals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(and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derived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instances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EEFCB37-36E2-285C-F352-BFA606E70FD1}"/>
              </a:ext>
            </a:extLst>
          </p:cNvPr>
          <p:cNvSpPr/>
          <p:nvPr/>
        </p:nvSpPr>
        <p:spPr>
          <a:xfrm>
            <a:off x="10085032" y="5770158"/>
            <a:ext cx="1438183" cy="65852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5705AE-E8E9-D1E9-3935-74209344DBF0}"/>
              </a:ext>
            </a:extLst>
          </p:cNvPr>
          <p:cNvSpPr/>
          <p:nvPr/>
        </p:nvSpPr>
        <p:spPr>
          <a:xfrm>
            <a:off x="7816261" y="191919"/>
            <a:ext cx="3107090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#include &lt;map&gt;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20F9AD-23F0-2054-20A0-E340673D0958}"/>
              </a:ext>
            </a:extLst>
          </p:cNvPr>
          <p:cNvSpPr txBox="1"/>
          <p:nvPr/>
        </p:nvSpPr>
        <p:spPr>
          <a:xfrm>
            <a:off x="5742884" y="820008"/>
            <a:ext cx="6377579" cy="452431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&lt;map&gt;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The direct initialization is allowed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::map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::string,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m{ {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"CPU"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"GPU"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15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"RAM"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 };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Iteration over the map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[key, value] : m)</a:t>
            </a:r>
          </a:p>
          <a:p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'['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key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"] = 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value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"; 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[it, success]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({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"DISK"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55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});</a:t>
            </a: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"CPU"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25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update an existing value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(!) Beware that operator[] creates V() if not there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6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"SSD"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GB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6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lang="en-GB" sz="16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insert a new value</a:t>
            </a:r>
            <a:endParaRPr lang="en-GB" sz="16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erase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6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"GPU"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</a:t>
            </a:r>
            <a:r>
              <a:rPr lang="en-GB" sz="16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clear</a:t>
            </a:r>
            <a:r>
              <a:rPr lang="en-GB" sz="16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337DF251-6BD6-3845-EB89-6EB295F7D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000" y="4667671"/>
            <a:ext cx="2313630" cy="473495"/>
          </a:xfrm>
          <a:prstGeom prst="wedgeRoundRectCallout">
            <a:avLst>
              <a:gd name="adj1" fmla="val 112771"/>
              <a:gd name="adj2" fmla="val -98010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bg1"/>
                </a:solidFill>
              </a:rPr>
              <a:t>Watch</a:t>
            </a:r>
            <a:r>
              <a:rPr lang="cs-CZ" sz="1600" dirty="0">
                <a:solidFill>
                  <a:schemeClr val="bg1"/>
                </a:solidFill>
              </a:rPr>
              <a:t> out!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24C514-BC95-0A14-02B8-9D8878323803}"/>
              </a:ext>
            </a:extLst>
          </p:cNvPr>
          <p:cNvSpPr/>
          <p:nvPr/>
        </p:nvSpPr>
        <p:spPr>
          <a:xfrm>
            <a:off x="668785" y="5975472"/>
            <a:ext cx="4866074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https://en.cppreference.com/w/cpp/container/map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12" name="Rectangle: Rounded Corners 8">
            <a:extLst>
              <a:ext uri="{FF2B5EF4-FFF2-40B4-BE49-F238E27FC236}">
                <a16:creationId xmlns:a16="http://schemas.microsoft.com/office/drawing/2014/main" id="{86CA828A-4EC7-A80A-B179-B25AAF1C2156}"/>
              </a:ext>
            </a:extLst>
          </p:cNvPr>
          <p:cNvSpPr/>
          <p:nvPr/>
        </p:nvSpPr>
        <p:spPr>
          <a:xfrm>
            <a:off x="880002" y="5826068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3B01AF81-279C-DA71-AE46-10E18FD2C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4" name="Graphic 13" descr="Play with solid fill">
            <a:extLst>
              <a:ext uri="{FF2B5EF4-FFF2-40B4-BE49-F238E27FC236}">
                <a16:creationId xmlns:a16="http://schemas.microsoft.com/office/drawing/2014/main" id="{E98EE278-1A9F-5652-B509-C4E43C781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91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Wrapping it up…</a:t>
            </a:r>
          </a:p>
        </p:txBody>
      </p:sp>
    </p:spTree>
    <p:extLst>
      <p:ext uri="{BB962C8B-B14F-4D97-AF65-F5344CB8AC3E}">
        <p14:creationId xmlns:p14="http://schemas.microsoft.com/office/powerpoint/2010/main" val="31457938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Lab </a:t>
            </a:r>
            <a:r>
              <a:rPr lang="cs-CZ" dirty="0"/>
              <a:t>5</a:t>
            </a:r>
            <a:r>
              <a:rPr lang="en-GB" dirty="0"/>
              <a:t> wrap up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know</a:t>
            </a:r>
            <a:r>
              <a:rPr lang="en-US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…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exceptions, number parsing and casts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use inheritance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use polymorphism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avoid slicing</a:t>
            </a:r>
          </a:p>
          <a:p>
            <a:pPr lvl="1">
              <a:buSzPct val="100000"/>
              <a:buFont typeface="Arial" pitchFamily="34"/>
            </a:pPr>
            <a:r>
              <a:rPr lang="en-US" sz="20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how to handle copying of polymorphic types</a:t>
            </a:r>
            <a:endParaRPr lang="cs-CZ" sz="20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Using a build system for a C++ project,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CMake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handling dependencies,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vcpkg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Your tasks until the 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Task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(24h before, so I can give feedback).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Just a directory lab_0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with one CPP file will do</a:t>
            </a:r>
          </a:p>
          <a:p>
            <a:pPr lvl="1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This will change in the next lecture :)</a:t>
            </a: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5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wrong #2?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The code says: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Find class `Node`, and call a constructor that would accept `Node&amp;` as a parameter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Node contains </a:t>
            </a:r>
            <a:r>
              <a:rPr lang="en-US" sz="2000" dirty="0" err="1">
                <a:latin typeface="Arial" pitchFamily="34"/>
                <a:cs typeface="Arial" pitchFamily="34"/>
              </a:rPr>
              <a:t>unique_ptr</a:t>
            </a:r>
            <a:r>
              <a:rPr lang="en-US" sz="2000" dirty="0">
                <a:latin typeface="Arial" pitchFamily="34"/>
                <a:cs typeface="Arial" pitchFamily="34"/>
              </a:rPr>
              <a:t>, it is not copyable by default</a:t>
            </a:r>
            <a:endParaRPr lang="en-GB" sz="16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67E398-B5BD-EF04-68A8-39BA3194F888}"/>
              </a:ext>
            </a:extLst>
          </p:cNvPr>
          <p:cNvSpPr txBox="1"/>
          <p:nvPr/>
        </p:nvSpPr>
        <p:spPr>
          <a:xfrm>
            <a:off x="371469" y="4828053"/>
            <a:ext cx="10834596" cy="147732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other)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p_tree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_</a:t>
            </a:r>
            <a:r>
              <a:rPr lang="en-GB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p_tree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Node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</a:t>
            </a:r>
            <a:r>
              <a:rPr lang="en-GB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p_tree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GB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Deep copy the root node</a:t>
            </a:r>
            <a:endParaRPr lang="en-GB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0B765ECC-8577-2D03-0783-8A9D3B18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1029" y="3536302"/>
            <a:ext cx="4771368" cy="1158473"/>
          </a:xfrm>
          <a:prstGeom prst="wedgeRoundRectCallout">
            <a:avLst>
              <a:gd name="adj1" fmla="val -19552"/>
              <a:gd name="adj2" fmla="val 114879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This is not deep copy!</a:t>
            </a:r>
          </a:p>
          <a:p>
            <a:pPr algn="ctr"/>
            <a:r>
              <a:rPr lang="en-US" sz="1600" dirty="0" err="1">
                <a:solidFill>
                  <a:schemeClr val="bg1"/>
                </a:solidFill>
              </a:rPr>
              <a:t>mff</a:t>
            </a:r>
            <a:r>
              <a:rPr lang="en-US" sz="1600" dirty="0">
                <a:solidFill>
                  <a:schemeClr val="bg1"/>
                </a:solidFill>
              </a:rPr>
              <a:t>::</a:t>
            </a:r>
            <a:r>
              <a:rPr lang="en-US" sz="1600" dirty="0" err="1">
                <a:solidFill>
                  <a:schemeClr val="bg1"/>
                </a:solidFill>
              </a:rPr>
              <a:t>Bst</a:t>
            </a:r>
            <a:r>
              <a:rPr lang="en-US" sz="1600" dirty="0">
                <a:solidFill>
                  <a:schemeClr val="bg1"/>
                </a:solidFill>
              </a:rPr>
              <a:t>::Node::Node(const </a:t>
            </a:r>
            <a:r>
              <a:rPr lang="en-US" sz="1600" dirty="0" err="1">
                <a:solidFill>
                  <a:schemeClr val="bg1"/>
                </a:solidFill>
              </a:rPr>
              <a:t>mff</a:t>
            </a:r>
            <a:r>
              <a:rPr lang="en-US" sz="1600" dirty="0">
                <a:solidFill>
                  <a:schemeClr val="bg1"/>
                </a:solidFill>
              </a:rPr>
              <a:t>::</a:t>
            </a:r>
            <a:r>
              <a:rPr lang="en-US" sz="1600" dirty="0" err="1">
                <a:solidFill>
                  <a:schemeClr val="bg1"/>
                </a:solidFill>
              </a:rPr>
              <a:t>Bst</a:t>
            </a:r>
            <a:r>
              <a:rPr lang="en-US" sz="1600" dirty="0">
                <a:solidFill>
                  <a:schemeClr val="bg1"/>
                </a:solidFill>
              </a:rPr>
              <a:t>::Node &amp;)': attempting to reference a deleted function</a:t>
            </a:r>
          </a:p>
        </p:txBody>
      </p:sp>
      <p:pic>
        <p:nvPicPr>
          <p:cNvPr id="7" name="Graphic 6" descr="Danger with solid fill">
            <a:extLst>
              <a:ext uri="{FF2B5EF4-FFF2-40B4-BE49-F238E27FC236}">
                <a16:creationId xmlns:a16="http://schemas.microsoft.com/office/drawing/2014/main" id="{BB756358-1768-00C8-4DF3-48D242F7F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4958" y="1846946"/>
            <a:ext cx="2981107" cy="2981107"/>
          </a:xfrm>
          <a:prstGeom prst="rect">
            <a:avLst/>
          </a:prstGeom>
        </p:spPr>
      </p:pic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5D23402A-E6F2-45E4-7A8C-162F2375BA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id="{CA6A4BD4-C558-AB43-1DB3-85F69299DF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2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wrong #3?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You write this, and you get this mess!</a:t>
            </a:r>
            <a:endParaRPr lang="en-GB" sz="2400" dirty="0">
              <a:latin typeface="Arial" pitchFamily="34"/>
              <a:cs typeface="Arial" pitchFamily="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B5CFB84-BD41-67CE-38AB-B990EE166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69" y="2388025"/>
            <a:ext cx="12105605" cy="41413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455BD9A-65DE-8EA3-1C7E-59E50895F9DA}"/>
              </a:ext>
            </a:extLst>
          </p:cNvPr>
          <p:cNvSpPr txBox="1"/>
          <p:nvPr/>
        </p:nvSpPr>
        <p:spPr>
          <a:xfrm>
            <a:off x="483436" y="1462578"/>
            <a:ext cx="10834596" cy="36933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key) : _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p_tree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{ 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make_unique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Node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&gt;(key) } {}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B0E0186E-EE5E-68DF-9878-837692C149DB}"/>
              </a:ext>
            </a:extLst>
          </p:cNvPr>
          <p:cNvSpPr/>
          <p:nvPr/>
        </p:nvSpPr>
        <p:spPr>
          <a:xfrm>
            <a:off x="10085032" y="5770158"/>
            <a:ext cx="1438183" cy="658528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5768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wrong #4?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If assigning to self, </a:t>
            </a:r>
            <a:r>
              <a:rPr lang="en-US" sz="2400" b="1" dirty="0">
                <a:solidFill>
                  <a:srgbClr val="FF0000"/>
                </a:solidFill>
                <a:latin typeface="Arial" pitchFamily="34"/>
                <a:cs typeface="Arial" pitchFamily="34"/>
              </a:rPr>
              <a:t>we’d loose the data</a:t>
            </a:r>
            <a:endParaRPr lang="en-GB" sz="1600" b="1" dirty="0">
              <a:solidFill>
                <a:srgbClr val="FF0000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67E398-B5BD-EF04-68A8-39BA3194F888}"/>
              </a:ext>
            </a:extLst>
          </p:cNvPr>
          <p:cNvSpPr txBox="1"/>
          <p:nvPr/>
        </p:nvSpPr>
        <p:spPr>
          <a:xfrm>
            <a:off x="371469" y="4502754"/>
            <a:ext cx="10834596" cy="2031325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operator=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tree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Clear the current tree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_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p_tree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reset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Do the deep copy of the new one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&amp;&amp;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key :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tree</a:t>
            </a:r>
            <a:r>
              <a:rPr lang="en-US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keys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(key);</a:t>
            </a:r>
          </a:p>
          <a:p>
            <a:r>
              <a:rPr lang="en-US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AutoShape 372">
            <a:extLst>
              <a:ext uri="{FF2B5EF4-FFF2-40B4-BE49-F238E27FC236}">
                <a16:creationId xmlns:a16="http://schemas.microsoft.com/office/drawing/2014/main" id="{0B765ECC-8577-2D03-0783-8A9D3B18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579" y="3772575"/>
            <a:ext cx="4771368" cy="471934"/>
          </a:xfrm>
          <a:prstGeom prst="wedgeRoundRectCallout">
            <a:avLst>
              <a:gd name="adj1" fmla="val -19552"/>
              <a:gd name="adj2" fmla="val 114879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What if `&amp;tree` == `this` </a:t>
            </a:r>
          </a:p>
        </p:txBody>
      </p:sp>
      <p:pic>
        <p:nvPicPr>
          <p:cNvPr id="7" name="Graphic 6" descr="Danger with solid fill">
            <a:extLst>
              <a:ext uri="{FF2B5EF4-FFF2-40B4-BE49-F238E27FC236}">
                <a16:creationId xmlns:a16="http://schemas.microsoft.com/office/drawing/2014/main" id="{BB756358-1768-00C8-4DF3-48D242F7F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4958" y="1614843"/>
            <a:ext cx="2981107" cy="2981107"/>
          </a:xfrm>
          <a:prstGeom prst="rect">
            <a:avLst/>
          </a:prstGeom>
        </p:spPr>
      </p:pic>
      <p:pic>
        <p:nvPicPr>
          <p:cNvPr id="9" name="Graphic 8" descr="Play with solid fill">
            <a:extLst>
              <a:ext uri="{FF2B5EF4-FFF2-40B4-BE49-F238E27FC236}">
                <a16:creationId xmlns:a16="http://schemas.microsoft.com/office/drawing/2014/main" id="{89E85B1C-F4C5-BDB7-0DFA-EE448F369F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id="{156DA582-CDB7-2D3E-20FA-A327D9F860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9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Always remember about self-assignment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When implementing operator=, always think about what happens if the `other` is the same instance as `*this`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If statement for optimization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Beware of some weird </a:t>
            </a:r>
            <a:r>
              <a:rPr lang="en-US" sz="2400" dirty="0" err="1">
                <a:latin typeface="Arial" pitchFamily="34"/>
                <a:cs typeface="Arial" pitchFamily="34"/>
              </a:rPr>
              <a:t>behaviour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US" sz="24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In our </a:t>
            </a:r>
            <a:r>
              <a:rPr lang="en-US" sz="2400" dirty="0" err="1">
                <a:latin typeface="Arial" pitchFamily="34"/>
                <a:cs typeface="Arial" pitchFamily="34"/>
              </a:rPr>
              <a:t>Bst</a:t>
            </a:r>
            <a:r>
              <a:rPr lang="en-US" sz="2400" dirty="0">
                <a:latin typeface="Arial" pitchFamily="34"/>
                <a:cs typeface="Arial" pitchFamily="34"/>
              </a:rPr>
              <a:t> class, it only means extra copying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It is still correct</a:t>
            </a:r>
            <a:endParaRPr lang="en-GB" sz="2000" dirty="0">
              <a:latin typeface="Arial" pitchFamily="34"/>
              <a:cs typeface="Arial" pitchFamily="34"/>
            </a:endParaRPr>
          </a:p>
        </p:txBody>
      </p:sp>
      <p:pic>
        <p:nvPicPr>
          <p:cNvPr id="7" name="Graphic 6" descr="Slippery with solid fill">
            <a:extLst>
              <a:ext uri="{FF2B5EF4-FFF2-40B4-BE49-F238E27FC236}">
                <a16:creationId xmlns:a16="http://schemas.microsoft.com/office/drawing/2014/main" id="{237E7CFF-DAB3-A5E9-9751-4428632238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5944" y="1554167"/>
            <a:ext cx="1808158" cy="180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53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From the submitted labs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indent="0">
              <a:buSzPct val="100000"/>
              <a:buNone/>
            </a:pPr>
            <a:r>
              <a:rPr lang="en-US" sz="2400" b="1" dirty="0">
                <a:latin typeface="Arial" pitchFamily="34"/>
                <a:cs typeface="Arial" pitchFamily="34"/>
              </a:rPr>
              <a:t>Good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reusing the existing code</a:t>
            </a: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reuse the copy constructor in operator= implementation</a:t>
            </a:r>
          </a:p>
          <a:p>
            <a:pPr marL="0" indent="0">
              <a:buSzPct val="100000"/>
              <a:buNone/>
            </a:pPr>
            <a:endParaRPr lang="en-US" sz="2400" dirty="0">
              <a:latin typeface="Arial" pitchFamily="34"/>
              <a:cs typeface="Arial" pitchFamily="34"/>
            </a:endParaRPr>
          </a:p>
          <a:p>
            <a:pPr marL="0" indent="0">
              <a:buSzPct val="100000"/>
              <a:buNone/>
            </a:pPr>
            <a:r>
              <a:rPr lang="en-US" sz="2400" b="1" dirty="0">
                <a:latin typeface="Arial" pitchFamily="34"/>
                <a:cs typeface="Arial" pitchFamily="34"/>
              </a:rPr>
              <a:t>!Good</a:t>
            </a:r>
          </a:p>
          <a:p>
            <a:pPr>
              <a:buSzPct val="100000"/>
            </a:pPr>
            <a:r>
              <a:rPr lang="en-US" sz="2400" dirty="0">
                <a:latin typeface="Arial" pitchFamily="34"/>
                <a:cs typeface="Arial" pitchFamily="34"/>
              </a:rPr>
              <a:t>decorating methods as </a:t>
            </a:r>
            <a:r>
              <a:rPr lang="en-US" sz="2400" dirty="0" err="1">
                <a:latin typeface="Arial" pitchFamily="34"/>
                <a:cs typeface="Arial" pitchFamily="34"/>
              </a:rPr>
              <a:t>noexcept</a:t>
            </a:r>
            <a:endParaRPr lang="en-US" sz="24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For now, use only with destructors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Putting default/delete into .</a:t>
            </a:r>
            <a:r>
              <a:rPr lang="en-GB" sz="2400" dirty="0" err="1">
                <a:latin typeface="Arial" pitchFamily="34"/>
                <a:cs typeface="Arial" pitchFamily="34"/>
              </a:rPr>
              <a:t>cpp</a:t>
            </a:r>
            <a:r>
              <a:rPr lang="en-GB" sz="2400" dirty="0">
                <a:latin typeface="Arial" pitchFamily="34"/>
                <a:cs typeface="Arial" pitchFamily="34"/>
              </a:rPr>
              <a:t> files	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Implementing move </a:t>
            </a:r>
            <a:r>
              <a:rPr lang="en-GB" sz="2400" dirty="0" err="1">
                <a:latin typeface="Arial" pitchFamily="34"/>
                <a:cs typeface="Arial" pitchFamily="34"/>
              </a:rPr>
              <a:t>ctor</a:t>
            </a:r>
            <a:r>
              <a:rPr lang="en-GB" sz="2400" dirty="0">
                <a:latin typeface="Arial" pitchFamily="34"/>
                <a:cs typeface="Arial" pitchFamily="34"/>
              </a:rPr>
              <a:t>/operator= when not needed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In our case, compiler implementation is OK (we used it in rule of 0 version)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C4C652-5063-7DDB-15E8-E4C9F950943F}"/>
              </a:ext>
            </a:extLst>
          </p:cNvPr>
          <p:cNvSpPr txBox="1"/>
          <p:nvPr/>
        </p:nvSpPr>
        <p:spPr>
          <a:xfrm>
            <a:off x="5615272" y="3624260"/>
            <a:ext cx="4424466" cy="64633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~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Bst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GB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412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4844</TotalTime>
  <Words>5103</Words>
  <Application>Microsoft Office PowerPoint</Application>
  <PresentationFormat>Widescreen</PresentationFormat>
  <Paragraphs>865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Arial</vt:lpstr>
      <vt:lpstr>Calibri</vt:lpstr>
      <vt:lpstr>Calibri Light</vt:lpstr>
      <vt:lpstr>Consolas</vt:lpstr>
      <vt:lpstr>Courier New</vt:lpstr>
      <vt:lpstr>DejaVuSans</vt:lpstr>
      <vt:lpstr>Roboto</vt:lpstr>
      <vt:lpstr>Roboto Black</vt:lpstr>
      <vt:lpstr>Roboto Light</vt:lpstr>
      <vt:lpstr>Roboto Thin</vt:lpstr>
      <vt:lpstr>Office Theme</vt:lpstr>
      <vt:lpstr>Lab 5</vt:lpstr>
      <vt:lpstr>Outline</vt:lpstr>
      <vt:lpstr>0) Previously in C++ labs</vt:lpstr>
      <vt:lpstr>What is wrong #1?</vt:lpstr>
      <vt:lpstr>What is wrong #2?</vt:lpstr>
      <vt:lpstr>What is wrong #3?</vt:lpstr>
      <vt:lpstr>What is wrong #4?</vt:lpstr>
      <vt:lpstr>Always remember about self-assignment</vt:lpstr>
      <vt:lpstr>From the submitted labs</vt:lpstr>
      <vt:lpstr>1) Exceptions</vt:lpstr>
      <vt:lpstr>Exceptions in C++</vt:lpstr>
      <vt:lpstr>Exceptions in C++</vt:lpstr>
      <vt:lpstr>Task 4 c): Exceptions</vt:lpstr>
      <vt:lpstr>Task 4 c): Example inputs</vt:lpstr>
      <vt:lpstr>2) Number parsing</vt:lpstr>
      <vt:lpstr>atoid, std::stoi, streams, from_chars</vt:lpstr>
      <vt:lpstr>Parsing number takeaway</vt:lpstr>
      <vt:lpstr>Task 4 d): Extend to support floats, ints, strings</vt:lpstr>
      <vt:lpstr>Coding: std::variant</vt:lpstr>
      <vt:lpstr>Coding: std::variant</vt:lpstr>
      <vt:lpstr>Task 4 d): Example inputs</vt:lpstr>
      <vt:lpstr>3) Casting in C++</vt:lpstr>
      <vt:lpstr>C-style cast and functional-style cast</vt:lpstr>
      <vt:lpstr>static_cast&lt;T&gt;(x)</vt:lpstr>
      <vt:lpstr>dynamic_cast&lt;T&gt;(x)</vt:lpstr>
      <vt:lpstr>const_cast&lt;T&gt;(x)</vt:lpstr>
      <vt:lpstr>reinterpret_cast&lt;T&gt;(x)</vt:lpstr>
      <vt:lpstr>4) Inheritance and polymorphism</vt:lpstr>
      <vt:lpstr>Classes can inherit from each other</vt:lpstr>
      <vt:lpstr>Warning! </vt:lpstr>
      <vt:lpstr>Typical use case for inheritance</vt:lpstr>
      <vt:lpstr>Pointing to the specific type via the base type</vt:lpstr>
      <vt:lpstr>Using the generic pointer type</vt:lpstr>
      <vt:lpstr>Constructing the specific types</vt:lpstr>
      <vt:lpstr>What about copying such GenVector?</vt:lpstr>
      <vt:lpstr>Yeah, but I really need the copy!</vt:lpstr>
      <vt:lpstr>Class slicing</vt:lpstr>
      <vt:lpstr>Whats is the solution?</vt:lpstr>
      <vt:lpstr>Downcasting in polymorphic hierarchy</vt:lpstr>
      <vt:lpstr>Beware of the diamond problem</vt:lpstr>
      <vt:lpstr>Solution to the diamond problem?</vt:lpstr>
      <vt:lpstr>Task 5</vt:lpstr>
      <vt:lpstr>Task 5: ZOO simulator</vt:lpstr>
      <vt:lpstr>Task 5: Inputs &amp; outputs</vt:lpstr>
      <vt:lpstr>Coding:</vt:lpstr>
      <vt:lpstr>Intermezzi: std::map&lt;K, V&gt;</vt:lpstr>
      <vt:lpstr>Wrapping it up…</vt:lpstr>
      <vt:lpstr>Lab 5 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Mejzlík, František (SMO RI LCE CZ SEC 4)</cp:lastModifiedBy>
  <cp:revision>153</cp:revision>
  <dcterms:created xsi:type="dcterms:W3CDTF">2023-08-26T15:59:31Z</dcterms:created>
  <dcterms:modified xsi:type="dcterms:W3CDTF">2023-10-30T05:47:17Z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