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75" r:id="rId2"/>
    <p:sldId id="413" r:id="rId3"/>
    <p:sldId id="417" r:id="rId4"/>
    <p:sldId id="385" r:id="rId5"/>
    <p:sldId id="339" r:id="rId6"/>
    <p:sldId id="386" r:id="rId7"/>
    <p:sldId id="350" r:id="rId8"/>
    <p:sldId id="405" r:id="rId9"/>
    <p:sldId id="406" r:id="rId10"/>
    <p:sldId id="404" r:id="rId11"/>
    <p:sldId id="382" r:id="rId12"/>
    <p:sldId id="381" r:id="rId13"/>
    <p:sldId id="403" r:id="rId14"/>
    <p:sldId id="387" r:id="rId15"/>
    <p:sldId id="362" r:id="rId16"/>
    <p:sldId id="363" r:id="rId17"/>
    <p:sldId id="388" r:id="rId18"/>
    <p:sldId id="352" r:id="rId19"/>
    <p:sldId id="414" r:id="rId20"/>
    <p:sldId id="415" r:id="rId21"/>
    <p:sldId id="367" r:id="rId22"/>
    <p:sldId id="365" r:id="rId23"/>
    <p:sldId id="366" r:id="rId24"/>
    <p:sldId id="368" r:id="rId25"/>
    <p:sldId id="389" r:id="rId26"/>
    <p:sldId id="364" r:id="rId27"/>
    <p:sldId id="371" r:id="rId28"/>
    <p:sldId id="369" r:id="rId29"/>
    <p:sldId id="370" r:id="rId30"/>
    <p:sldId id="418" r:id="rId31"/>
    <p:sldId id="378" r:id="rId32"/>
    <p:sldId id="377" r:id="rId33"/>
    <p:sldId id="374" r:id="rId34"/>
    <p:sldId id="376" r:id="rId35"/>
    <p:sldId id="379" r:id="rId36"/>
    <p:sldId id="427" r:id="rId37"/>
    <p:sldId id="353" r:id="rId38"/>
    <p:sldId id="373" r:id="rId39"/>
    <p:sldId id="383" r:id="rId40"/>
    <p:sldId id="354" r:id="rId41"/>
    <p:sldId id="419" r:id="rId42"/>
    <p:sldId id="355" r:id="rId43"/>
    <p:sldId id="420" r:id="rId44"/>
    <p:sldId id="360" r:id="rId45"/>
    <p:sldId id="372" r:id="rId46"/>
    <p:sldId id="384" r:id="rId47"/>
    <p:sldId id="392" r:id="rId48"/>
    <p:sldId id="428" r:id="rId49"/>
    <p:sldId id="429" r:id="rId50"/>
    <p:sldId id="430" r:id="rId51"/>
    <p:sldId id="421" r:id="rId52"/>
    <p:sldId id="432" r:id="rId53"/>
    <p:sldId id="433" r:id="rId54"/>
    <p:sldId id="434" r:id="rId55"/>
    <p:sldId id="435" r:id="rId56"/>
    <p:sldId id="431" r:id="rId57"/>
    <p:sldId id="393" r:id="rId58"/>
    <p:sldId id="402" r:id="rId59"/>
    <p:sldId id="422" r:id="rId60"/>
    <p:sldId id="394" r:id="rId61"/>
    <p:sldId id="439" r:id="rId62"/>
    <p:sldId id="33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364" autoAdjust="0"/>
  </p:normalViewPr>
  <p:slideViewPr>
    <p:cSldViewPr snapToGrid="0">
      <p:cViewPr varScale="1">
        <p:scale>
          <a:sx n="103" d="100"/>
          <a:sy n="10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10/23/2023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24575,'1504'0'-1365,"-1482"0"-5461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8:52:53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1 931 24575,'0'-1'0,"0"-1"0,1 1 0,-1 0 0,1-1 0,-1 1 0,1 0 0,0 0 0,-1-1 0,1 1 0,0 0 0,0 0 0,0 0 0,0 0 0,0 0 0,0 0 0,0 0 0,0 0 0,1 0 0,1 0 0,30-17 0,-19 12 0,105-46 0,60-34 0,-95 44 0,-47 26 0,64-41 0,-78 43 0,1 1 0,34-14 0,-2 1 0,-10 6 0,-31 15 0,-1-1 0,0-1 0,17-11 0,121-70 0,-66 41 0,-2 4 0,-50 27 0,54-35 0,-43 22 0,72-32 0,-16 9 0,-58 28-69,-14 9-363,-1-1 0,30-24 0,-42 28-6394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8:52:53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24575,'2'5'0,"0"0"0,1 0 0,-1 0 0,1-1 0,0 1 0,0-1 0,1 1 0,-1-1 0,1 0 0,0 0 0,0-1 0,0 1 0,7 4 0,5 6 0,50 51 0,-8-5 0,124 97 0,-36-42 0,-86-65 0,106 68 0,106 38 0,-157-105 0,-66-30 0,163 58 0,-211-78-35,0-1 0,0 0 0,0 1 0,0-1 0,0 0 0,0 0 0,0 0 0,0 1 0,0-1 0,0 0 0,0 0 0,0 0 0,0-1 0,0 1 0,0 0 0,0 0 0,0 0 0,0-1 0,-1 1 0,1 0 0,0-1 0,0 1 0,0-1 0,0 1 0,0-1 0,-1 0 0,1 1 0,0-1 0,0 0 0,-1 1 0,1-1 0,-1 0 0,1 0 0,-1 0 0,1 0 0,-1 0 0,1 1 0,-1-2 0,4-11-6791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9:02:23.3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3001 560 24575,'-51'-19'0,"-47"-2"0,51 10 0,0 2 0,-68-4 0,30 12 0,-1 4 0,1 3 0,-126 26 0,19-8 0,142-16 0,32-6 0,-1 0 0,2 2 0,-1 0 0,-24 10 0,-58 37 0,75-36 0,0-2 0,0-1 0,-47 16 0,51-20 0,2 1 0,-1 0 0,1 2 0,1 0 0,0 1 0,0 1 0,-24 23 0,-32 22 0,8-7 0,3 3 0,2 2 0,2 3 0,-88 115 0,100-120 0,29-34 0,1 0 0,0 2 0,1 0 0,2 0 0,-20 40 0,-77 181 0,39-94 0,43-77 0,8-23 0,-23 82 0,38-111 0,-2 0 0,0 0 0,-20 33 0,-12 30 0,7 15 0,-17 42 0,39-113 0,2 2 0,-9 42 0,11-41 0,0-2 0,-18 44 0,11-33 0,1 2 0,3-1 0,-9 63 0,17-91 0,-45 201 0,16-46 0,18-113-385,-6 66-1,-9 36 68,20-114 318,2-1 0,-2 57 0,-1 14 0,1-13 37,5 135 0,5-120 978,-1-90-1015,1 1 0,2 0 0,0-1 0,12 36 0,39 93 0,-36-102 0,2-1 0,2-1 0,59 91 0,25 31 0,-79-120 0,3-1 0,1-2 0,42 47 0,104 116 0,-120-139 0,-27-39 14,61 52 0,-30-30-599,131 100 479,-123-102 100,-1 0 6,15 13 0,131 78 0,-131-97-76,570 291-766,-505-274 233,136 56-208,-45-40 817,-185-63 0,490 140-655,-264-78 417,144 30 238,-167-49 0,-123-30 0,485 90 0,-476-94 0,10-3 0,167 4 0,-174-16 0,55 1 0,-84-6 0,127 24 0,-133-13 0,160 3 0,-29-6 0,-139-5 0,117 13 0,141 6 0,-336-28 0,393 13 0,276 21 0,-279-20 0,368 21-1905,265-36 1905,-836-13 0,-101 3 0,472-38 0,-269 9-15,-100 9 7,-108 18 8,-1-6 0,-1-3 0,107-39 0,-29-13 99,-104 35 2282,100-66 1,-144 83-2230,-2-1 0,-1-1 0,0-2-1,-2-1 1,46-55 0,77-119-152,-136 177 0,-1-1 0,-1 0 0,-2-1 0,0-1 0,10-33 0,17-36 0,-23 62-160,-2-1 1,-1 0-1,-2-1 0,-1-1 0,-2 0 0,5-43 0,32-246 160,-26 174 85,-6 44 74,2-143 0,-16-302-159,-4 493 0,-1 1 0,-15-59 0,20 118 0,-57-252 0,11 52 0,41 179 0,-75-341 0,24 120 0,-90-206 0,120 379 0,11 24 0,-3 0 0,-1 1 0,-45-74 0,-62-88 185,-6-9-719,53 112 108,-110-114 0,6 11-27,-68-72 453,118 128 2431,75 83-2431,45 50 0,-1 0 0,0 1 0,-28-24 0,-71-64 0,17 13 0,7 11 0,-38-32 0,22 44 0,-239-149 0,306 193 0,-1 3 0,-78-31 0,17 8 0,-130-53-761,121 53 517,-306-95 244,365 124 0,-236-62 0,-100-11-394,189 33 394,146 37 0,-1 3 0,-1 2 0,-57-7 0,-288-36 0,313 41 110,27 3-639,-120-6 0,28 6 965,-6 0-257,-24 0-179,-8 0 0,-36 10-19,-233 6-658,330 7 677,-53 2 0,-66 5-64,225-16 43,-362 26-280,347-26 301,-1 1 0,-65 15 0,58-8 0,-57 3 0,53-8 0,-67 16 0,11-1 0,-3-12 241,-15 3 288,16 2-179,65-9 133,-61 13 0,58-8-294,1-2 1,-57 2-1,84-8-29,-21 3-160,-58 15 0,64-11 0,-1-2 0,-56 4 0,-18 2 0,74-7 0,-48 2 0,48-5 0,-45 8 0,46-5 0,-47 2 0,-55 5 0,0 1 0,108-12 0,-45 10 0,45-7 0,-48 4 0,50-8 0,-21 0 0,1 1 0,-65 12 0,75-9 0,-54 2 0,57-5 0,1 1 0,-44 9 0,-120 13 0,149-12-20,-49 8-1325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9:02:27.2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1067 100 24575,'-7'-7'0,"0"0"0,0 1 0,-1 1 0,0-1 0,0 1 0,0 1 0,0-1 0,-1 1 0,0 1 0,-13-5 0,-4 3 0,0 0 0,-39-1 0,-22-4 0,47 4 0,-52 0 0,66 5 0,-1 1 0,1 2 0,0 0 0,0 2 0,0 1 0,1 1 0,-26 10 0,29-8 0,-97 44 0,104-44 0,1 1 0,0 0 0,1 1 0,-1 1 0,-20 21 0,24-22 0,0 1 0,0 0 0,1 0 0,0 1 0,1 0 0,1 0 0,0 1 0,0 0 0,2 0 0,-7 20 0,-14 33 0,21-56 0,0 0 0,1 0 0,0 1 0,1-1 0,0 1 0,0 0 0,0 11 0,2 167 0,3-87 0,-2-83 0,2 0 0,1 0 0,0 0 0,1 0 0,1-1 0,1 1 0,0-1 0,2-1 0,12 23 0,-6-15 0,1-1 0,1-1 0,2-1 0,0 0 0,34 31 0,-45-46 0,7 7 0,1 0 0,0-1 0,1 0 0,1-1 0,0-1 0,0-1 0,1 0 0,0-1 0,24 7 0,22 5 0,-48-14 0,0-2 0,0 0 0,0-1 0,1-1 0,32 3 0,-4-7 0,-1-2 0,67-13 0,-34 8 0,19-4 0,-66 5 0,-9 3 0,-1-1 0,28-11 0,-41 13 0,1-1 0,-1 0 0,0 0 0,0-1 0,0 0 0,-1 0 0,1-1 0,-1 1 0,7-11 0,137-147 0,-125 137 0,-2-2 0,39-61 0,-54 76 0,-2 0 0,0-1 0,0 0 0,-2 0 0,0-1 0,0 1 0,-1-1 0,-1 0 0,1-30 0,-6-342 0,3 377 0,-2 1 0,1 0 0,-1-1 0,-1 1 0,0 0 0,0 0 0,-1 1 0,0-1 0,0 1 0,-1 0 0,0 0 0,-1 0 0,1 0 0,-2 1 0,1 0 0,-1 1 0,0-1 0,-14-9 0,0 1 0,1 2 0,-2 0 0,0 1 0,0 1 0,-1 1 0,-27-8 0,24 10-341,-2 1 0,1 0-1,-51-4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9:02:28.5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534 0 24575,'-2'8'0,"0"0"0,0-1 0,-1 1 0,0-1 0,-4 9 0,0-2 0,-51 111 0,-35 119-1223,79-204 1185,-12 40 1259,18-52-1208,-1-1-1,-13 27 1,9-22-11,-5 4-2,-5 15 0,-60 177 0,51-150 0,-24 94 0,50-147 0,-1 0 0,-1-1 0,-18 39 0,20-126 0,7 50 0,-1-23 0,7-49 0,-5 71 0,1 1 0,1-1 0,0 1 0,0 0 0,2 0 0,13-23 0,21-31 0,4 2 0,3 2 0,95-99 0,-135 157 0,-1-1 0,2 2 0,-1-1 0,0 1 0,1 0 0,0 0 0,16-4 0,66-15 0,-68 18 0,-5 1 0,113-30 0,11-14 0,-63 21 0,40-11 0,-111 36 0,0 0 0,1-1 0,-1 0 0,0 0 0,0 0 0,0-1 0,-1 0 0,1 0 0,-1-1 0,0 0 0,0 0 0,-1 0 0,0-1 0,8-9 0,-13 14 0,0 0 0,1 1 0,-1-1 0,0 0 0,1 0 0,-1 1 0,0-1 0,0 0 0,0 0 0,0 0 0,1 0 0,-1 1 0,0-1 0,-1 0 0,1 0 0,0 0 0,0 0 0,0 1 0,0-1 0,-1 0 0,1 0 0,0 1 0,-1-1 0,1 0 0,0 0 0,-1 1 0,1-1 0,-1 0 0,1 1 0,-1-1 0,0 1 0,1-1 0,-1 0 0,0 1 0,1-1 0,-1 1 0,0 0 0,1-1 0,-1 1 0,0 0 0,0-1 0,0 1 0,1 0 0,-1 0 0,0 0 0,0 0 0,0 0 0,0 0 0,1 0 0,-2 0 0,-50-4 0,48 4 0,-36-1 0,-144 5 0,170-2 0,0 1 0,0 0 0,0 2 0,0-1 0,-22 12 0,-63 38 0,91-49 0,-11 9 0,1 0 0,0 2 0,0 0 0,2 1 0,0 1 0,1 0 0,1 1 0,-16 28 0,26-41 0,-7 12 0,1 0 0,0 1 0,1 0 0,1 1 0,1 0 0,0 1 0,2-1 0,0 1 0,-2 33 0,6-38 0,0 0 0,1 0 0,1 1 0,0-1 0,2 0 0,0 0 0,0-1 0,1 1 0,1-1 0,1 0 0,0 0 0,1 0 0,10 15 0,11 13 0,92 130 0,-45-98 0,-37-29 0,-18-20 0,2-1 0,31 28 0,-38-37-60,12 13 222,-27-28-226,1 0 0,0 0 0,0 0 1,0-1-1,0 1 0,0 0 0,0 0 0,0-1 1,0 1-1,0-1 0,0 1 0,0-1 1,0 0-1,0 1 0,0-1 0,0 0 1,1 0-1,-1 1 0,0-1 0,0 0 1,0 0-1,2-1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9:02:29.21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1 147 24575,'0'-4'0,"1"0"0,0 0 0,0 0 0,0 0 0,1 0 0,-1 0 0,1 1 0,0-1 0,0 0 0,0 1 0,0 0 0,1-1 0,0 1 0,-1 0 0,1 0 0,0 0 0,0 1 0,1-1 0,-1 1 0,1 0 0,-1 0 0,1 0 0,-1 0 0,1 0 0,6-1 0,12-5 0,1 1 0,0 1 0,25-4 0,-39 8 0,61-10 0,1 2 0,114 0 0,-112 10 0,13-1 0,0 4 0,0 3 0,84 18 0,-106-10 0,-23-7 0,-1 2 0,74 27 0,-105-32 0,0-1 0,0 2 0,-1-1 0,1 1 0,-1 1 0,0-1 0,0 1 0,-1 1 0,0-1 0,0 1 0,0 0 0,-1 1 0,0 0 0,-1 0 0,1 0 0,-2 1 0,1-1 0,-1 1 0,0 0 0,-1 0 0,0 1 0,-1-1 0,0 1 0,0-1 0,-1 1 0,0 19 0,-1-20 0,0 0 0,0 1 0,-1-1 0,0 0 0,-1 0 0,0 0 0,0 0 0,-1 0 0,-1 0 0,1-1 0,-1 0 0,0 1 0,-1-1 0,0-1 0,0 1 0,-8 7 0,-61 62 0,25-28 0,27-28 0,-2 0 0,0-2 0,-28 17 0,-36 29 0,65-49 0,0 0 0,-1-1 0,0-2 0,-36 15 0,31-15 0,1 0 0,1 2 0,-31 22 0,37-23 0,0-1 0,-1 0 0,-32 12 0,34-17 0,0 1 0,2 0 0,-1 2 0,1 0 0,-28 24 0,31-23 0,1 2 0,1 0 0,-20 27 0,29-34 0,0 1 0,0-1 0,1 0 0,0 1 0,1 0 0,-1 0 0,2 0 0,-1 0 0,1 0 0,0 0 0,1 13 0,0-8 0,1 1 0,1 0 0,0 0 0,1-1 0,1 0 0,0 1 0,0-1 0,2 0 0,7 14 0,2 0 0,2-1 0,1-1 0,21 24 0,46 36 0,-23-15 0,97 83 0,-7-37 0,-48-40 0,-80-59 0,46 24 0,2 1 0,-48-28 0,1-1 0,37 14 0,15 7 0,-45-19 0,1-2 0,51 13 0,9 3 0,-56-18 0,0-2 0,73 9 0,-85-15-1365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9:02:29.6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2T11:08:21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30,'1'-1,"-1"0,1 0,-1 0,1 0,-1-1,1 1,0 0,-1 0,1 0,0 1,0-1,0 0,0 0,0 0,0 0,0 1,0-1,0 1,0-1,0 1,0-1,0 1,1-1,-1 1,0 0,0 0,3 0,38-5,-37 4,70-3,113 9,-118 7,-51-7,-1-2,31 3,-19-5,0 1,50 10,205 41,-156-27,0 0,-86-20,0-1,0-2,84-6,-29 0,757 4,-824-3,55-10,-54 7,53-3,1140 8,-557 1,-650-2,1-1,36-8,-35 5,0 1,27-1,639 3,-334 5,1903-3,-2236-1,1-1,34-8,-33 5,0 1,24 0,62 5,45-3,-81-10,-53 7,1 2,29-3,19 5,-21 1,1-2,53-10,-36 4,0 3,127 6,-69 1,1458-2,-1560 1,0 1,34 8,-33-5,0-1,25 0,103-6,64 4,-143 11,-52-8,1-2,30 3,71 7,-80-7,58 1,214-8,-290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1:11:29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24575,'126'-3'0,"138"6"0,-195 10 0,-50-9 0,-1 0 0,31 2 0,42-6 0,-41 0 0,0 1 0,70 12 0,62 14 0,-140-21-146,1-2-1,71-3 1,-80-2-780,-12 1-5900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1:11:30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24575,'24'2'0,"0"1"0,-1 1 0,0 2 0,0 0 0,0 1 0,34 16 0,-24-9 0,58 15 0,-14-15 0,-47-10 0,0 2 0,-1 1 0,40 15 0,-67-21 0,-1-1 0,0 0 0,1 1 0,-1-1 0,0 1 0,0-1 0,0 1 0,1-1 0,-1 1 0,0 0 0,0 0 0,0-1 0,0 1 0,0 0 0,0 0 0,-1 0 0,1 0 0,0 0 0,0 1 0,-1-1 0,1 0 0,0 0 0,-1 0 0,1 0 0,-1 1 0,1 1 0,-2-1 0,1-1 0,-1 1 0,0-1 0,0 1 0,1-1 0,-1 0 0,0 1 0,0-1 0,0 0 0,0 1 0,-1-1 0,1 0 0,0 0 0,0 0 0,-1 0 0,1 0 0,-3 1 0,-8 4 0,0 0 0,0-1 0,0 0 0,-14 3 0,-42 7 0,30-7 0,0 2 0,-65 25 0,-23 10-35,80-31-1295,28-8-5496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1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24575,'2'25'0,"0"1"0,7 29 0,-3-27 0,2 44 0,-8-47 0,1-1 0,2 0 0,0 0 0,2 0 0,0 0 0,13 32 0,-9-30 19,-1 1-1,-1 0 0,-1 0 1,2 43-1,-3 112-817,-6-144 141,1-16-6168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24575,'-2'117'0,"5"130"0,9-167 0,-6-53 0,2 48 0,-6-56 0,1 1 0,0-1 0,2 1 0,7 22 0,-5-21 0,-1 1 0,6 39 0,6 50-1365,-14-88-5461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5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 0 24575,'-3'1'0,"1"-1"0,-1 1 0,0 0 0,0 1 0,1-1 0,-1 0 0,0 1 0,1-1 0,0 1 0,-1 0 0,1 0 0,-3 3 0,-28 29 0,32-32 0,-16 19 0,2 1 0,0 0 0,2 1 0,0 1 0,-18 49 0,7-15 0,-4 10 0,-28 102 0,45-132 0,-17 39 0,15-45 0,-16 62 0,21-61 0,-27 63 0,12-35 0,-46 162 0,56-184 0,2 1 0,-7 44 0,-44 195 0,25-124 0,21-53 0,11-61 0,-11 42 0,2-35 0,1 2 0,-11 66 0,14-64 0,-26 84 0,10-45 0,18-58 0,-10 37 0,-13 97 0,21-86 0,2-30 0,0 74 0,9 340 0,1-437 0,2-1 0,1 1 0,1-1 0,17 48 0,-8-28 0,6 13 0,-13-40 0,-1 0 0,7 37 0,-1 11 0,29 93 0,-21-114 0,-15-36 0,-1-1 0,-1 1 0,6 19 0,-9-27 0,34 122 0,-31-112 0,1 0 0,1 0 0,0-1 0,0 0 0,2 0 0,-1-1 0,13 15 0,2-1 0,-1 2 0,29 51 0,-33-50 0,2 0 0,41 49 0,-9-24 0,-3 2 0,41 63 0,-71-92 0,9 14 0,43 80 0,-39-63 0,9 21 0,-2 6 0,-26-61 0,-1 0 0,-2 0 0,13 43 0,-18-49 0,1 0 0,1 0 0,0-1 0,1 1 0,1-2 0,1 1 0,0-1 0,1 0 0,14 16 0,3 2 0,-20-24 0,1 1 0,0-1 0,1 0 0,17 13 0,54 50-1365,-67-61-5461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6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24575,'2'12'0,"0"-1"0,1 0 0,0 0 0,0-1 0,1 1 0,1-1 0,0 1 0,0-1 0,1-1 0,9 12 0,-5-4 0,17 29 0,2-2 0,2-2 0,1-1 0,40 39 0,65 57 0,-238-172 0,-82-51 0,158 75-118,-145-76-1129,153 76-5579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7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24575,'6'1'0,"-1"1"0,1-1 0,-1 1 0,0 1 0,1-1 0,-1 1 0,0 0 0,-1 0 0,1 0 0,-1 1 0,5 4 0,16 11 0,10 4 0,-1 2 0,-2 1 0,-1 1 0,40 45 0,5-6 0,-29-27 0,8 9-35,65 62-1295,-107-97-5496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6:43:07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868 0 24575,'-71'3'0,"-92"14"0,142-14 0,0 0 0,0 2 0,1 0 0,-28 12 0,-38 16 0,55-23 0,2 1 0,-1 1 0,1 2 0,1 1 0,1 1 0,-29 23 0,0-1 0,46-33 0,-1 2 0,1 0 0,1 0 0,-1 1 0,1 0 0,-9 10 0,-24 18-1365,30-26-5461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8:52:51.9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0 469 24575,'18'-1'0,"-1"-1"0,1-1 0,-1 0 0,1-2 0,-1 0 0,-1-1 0,1 0 0,-1-1 0,26-16 0,-2 3 0,4 1 0,57-15 0,-29 10 0,363-121-3810,-387 132 4090,-37 12 308,-1-2 1,0 1-1,0-2 0,0 1 1,15-8-1,-8 2-588,0 2 0,1 0 0,31-7 0,-34 11 0,-1-1 0,1-1 0,-1 0 0,-1 0 0,1-2 0,-1 0 0,16-10 0,14-12-1365,-31 20-5461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08:52:52.5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24575,'1'8'0,"2"0"0,-1-1 0,1 0 0,1 1 0,-1-1 0,1-1 0,8 13 0,0 1 0,2-2 0,-1 0 0,2 0 0,0-2 0,1 0 0,1 0 0,1-2 0,25 18 0,3 3 0,236 173-1056,-232-177 1584,102 47 0,7-3-528,-97-47 0,14 7 0,2-3 0,105 28 0,-164-54 0,-1 0 0,30 16 0,-33-15 0,0 0 0,0-1 0,0 0 0,1-1 0,16 2 0,30 8-1365,-46-10-5461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10/23/2023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9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18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Lab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62ADF-7863-A367-B2D8-E3F0C26CE8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Parameter passing, class/struct, rule of 5</a:t>
            </a:r>
          </a:p>
          <a:p>
            <a:pPr lvl="0"/>
            <a:r>
              <a:rPr lang="en-US" dirty="0"/>
              <a:t>exceptions, number parsing, casts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0559C5-510D-191E-A052-E493B204256C}"/>
              </a:ext>
            </a:extLst>
          </p:cNvPr>
          <p:cNvSpPr txBox="1"/>
          <p:nvPr/>
        </p:nvSpPr>
        <p:spPr>
          <a:xfrm>
            <a:off x="1222159" y="4232355"/>
            <a:ext cx="1458897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FFFFFF"/>
                </a:solidFill>
                <a:latin typeface="Roboto Light" pitchFamily="2"/>
                <a:ea typeface="Roboto Light" pitchFamily="2"/>
              </a:rPr>
              <a:t>23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. 10.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229303-87C1-4EB5-8D4E-75E1166F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constexpr</a:t>
            </a:r>
            <a:r>
              <a:rPr lang="en-US" dirty="0"/>
              <a:t>, </a:t>
            </a:r>
            <a:r>
              <a:rPr lang="en-US" dirty="0" err="1"/>
              <a:t>consteval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4552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SzPct val="100000"/>
              <a:buNone/>
            </a:pPr>
            <a:r>
              <a:rPr lang="en-US" sz="2400" b="1" dirty="0" err="1">
                <a:latin typeface="Arial" pitchFamily="34"/>
                <a:cs typeface="Arial" pitchFamily="34"/>
              </a:rPr>
              <a:t>constexpr</a:t>
            </a:r>
            <a:endParaRPr lang="en-US" sz="24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variables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 </a:t>
            </a: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value</a:t>
            </a:r>
            <a:r>
              <a:rPr lang="en-US" sz="2000" dirty="0">
                <a:latin typeface="Arial" pitchFamily="34"/>
                <a:cs typeface="Arial" pitchFamily="34"/>
              </a:rPr>
              <a:t> of the variable must be </a:t>
            </a: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known at compile time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functions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 compiler </a:t>
            </a: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must try to evaluate </a:t>
            </a:r>
            <a:r>
              <a:rPr lang="en-US" sz="2000" dirty="0">
                <a:latin typeface="Arial" pitchFamily="34"/>
                <a:cs typeface="Arial" pitchFamily="34"/>
              </a:rPr>
              <a:t>the given function invocation at compile time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marL="0" lvl="0" indent="0">
              <a:buSzPct val="100000"/>
              <a:buNone/>
            </a:pPr>
            <a:endParaRPr lang="en-US" sz="2400" dirty="0">
              <a:latin typeface="Arial" pitchFamily="34"/>
              <a:cs typeface="Arial" pitchFamily="34"/>
            </a:endParaRPr>
          </a:p>
          <a:p>
            <a:pPr marL="0" lvl="0" indent="0">
              <a:buSzPct val="100000"/>
              <a:buNone/>
            </a:pPr>
            <a:r>
              <a:rPr lang="en-US" sz="2400" b="1" dirty="0" err="1">
                <a:latin typeface="Arial" pitchFamily="34"/>
                <a:cs typeface="Arial" pitchFamily="34"/>
              </a:rPr>
              <a:t>consteval</a:t>
            </a:r>
            <a:endParaRPr lang="en-US" sz="24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strike="sngStrike" dirty="0">
                <a:latin typeface="Arial" pitchFamily="34"/>
                <a:cs typeface="Arial" pitchFamily="34"/>
              </a:rPr>
              <a:t>variables - NOPE</a:t>
            </a:r>
            <a:endParaRPr lang="en-US" sz="2400" b="1" strike="sngStrike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functions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 compiler </a:t>
            </a: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must be able to evaluate </a:t>
            </a:r>
            <a:r>
              <a:rPr lang="en-US" sz="2000" dirty="0">
                <a:latin typeface="Arial" pitchFamily="34"/>
                <a:cs typeface="Arial" pitchFamily="34"/>
              </a:rPr>
              <a:t>the given function invocation at compile time</a:t>
            </a:r>
          </a:p>
          <a:p>
            <a:pPr marL="0" lvl="0" indent="0">
              <a:buSzPct val="100000"/>
              <a:buNone/>
            </a:pP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B9CAE6-4B22-F25E-8010-33BBC338A07D}"/>
              </a:ext>
            </a:extLst>
          </p:cNvPr>
          <p:cNvSpPr/>
          <p:nvPr/>
        </p:nvSpPr>
        <p:spPr>
          <a:xfrm>
            <a:off x="7594614" y="4651578"/>
            <a:ext cx="3512680" cy="16904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Do not worry about these too much. Just use </a:t>
            </a:r>
            <a:r>
              <a:rPr lang="en-US" sz="2000" dirty="0" err="1">
                <a:latin typeface="Arial" pitchFamily="34"/>
                <a:cs typeface="Arial" pitchFamily="34"/>
              </a:rPr>
              <a:t>constexpr</a:t>
            </a:r>
            <a:r>
              <a:rPr lang="en-US" sz="2000" dirty="0">
                <a:latin typeface="Arial" pitchFamily="34"/>
                <a:cs typeface="Arial" pitchFamily="34"/>
              </a:rPr>
              <a:t> for true constants!</a:t>
            </a:r>
          </a:p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(no C preprocessor)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67D-1E3B-C200-9673-DCFD1D799AF8}"/>
              </a:ext>
            </a:extLst>
          </p:cNvPr>
          <p:cNvSpPr txBox="1"/>
          <p:nvPr/>
        </p:nvSpPr>
        <p:spPr>
          <a:xfrm>
            <a:off x="5710958" y="181933"/>
            <a:ext cx="6481042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Only for types that do not require allocation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(will change in the future)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VINT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VCSTR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"Hello!"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string VSTR("Rly?!"); // Not yet!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A5FA9-2C25-3724-DC0F-2CBCB6593C2A}"/>
              </a:ext>
            </a:extLst>
          </p:cNvPr>
          <p:cNvSpPr/>
          <p:nvPr/>
        </p:nvSpPr>
        <p:spPr>
          <a:xfrm>
            <a:off x="6007292" y="2985336"/>
            <a:ext cx="3512680" cy="127802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1600" dirty="0">
                <a:latin typeface="Arial" pitchFamily="34"/>
                <a:cs typeface="Arial" pitchFamily="34"/>
              </a:rPr>
              <a:t>These are necessary when writing templates. Values and functions qualified like this can be used in template parameters.</a:t>
            </a:r>
          </a:p>
        </p:txBody>
      </p:sp>
    </p:spTree>
    <p:extLst>
      <p:ext uri="{BB962C8B-B14F-4D97-AF65-F5344CB8AC3E}">
        <p14:creationId xmlns:p14="http://schemas.microsoft.com/office/powerpoint/2010/main" val="6341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Return</a:t>
            </a:r>
            <a:r>
              <a:rPr lang="cs-CZ" dirty="0" err="1"/>
              <a:t>ing</a:t>
            </a:r>
            <a:r>
              <a:rPr lang="en-US" dirty="0"/>
              <a:t> references from functions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 object you return a reference to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must live for at least a moment after the return</a:t>
            </a:r>
            <a:r>
              <a:rPr lang="en-US" sz="2400" dirty="0">
                <a:latin typeface="Arial" pitchFamily="34"/>
                <a:cs typeface="Arial" pitchFamily="34"/>
              </a:rPr>
              <a:t>.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 A good example of returning references is iterators.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There is an object that will live on and the caller can use the iterators to refer to it.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Until the point where the iterators are invalidated.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When using STD containers and iterators, always </a:t>
            </a:r>
            <a:r>
              <a:rPr lang="en-US" sz="24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watch for invalidation</a:t>
            </a:r>
            <a:r>
              <a:rPr lang="en-US" sz="2400" dirty="0">
                <a:latin typeface="Arial" pitchFamily="34"/>
                <a:cs typeface="Arial" pitchFamily="34"/>
              </a:rPr>
              <a:t>!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Typically, when the data must be re-allocated.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D7CED3-9DD2-F6AD-18C7-CCB1A29D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434" y="3808054"/>
            <a:ext cx="7201905" cy="2534004"/>
          </a:xfrm>
          <a:prstGeom prst="rect">
            <a:avLst/>
          </a:prstGeom>
        </p:spPr>
      </p:pic>
      <p:pic>
        <p:nvPicPr>
          <p:cNvPr id="11" name="Graphic 10" descr="Danger with solid fill">
            <a:extLst>
              <a:ext uri="{FF2B5EF4-FFF2-40B4-BE49-F238E27FC236}">
                <a16:creationId xmlns:a16="http://schemas.microsoft.com/office/drawing/2014/main" id="{4B08A6EA-C816-8470-C3C9-1D3D86A3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1939" y="2440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Return references from functions: Pitfalls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You saw the wrong examples during the lecture.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Most of them won't compile</a:t>
            </a:r>
            <a:r>
              <a:rPr lang="en-US" sz="2400" dirty="0">
                <a:latin typeface="Arial" pitchFamily="34"/>
                <a:cs typeface="Arial" pitchFamily="34"/>
              </a:rPr>
              <a:t>.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Beware of those that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will compile and are wrong</a:t>
            </a:r>
            <a:r>
              <a:rPr lang="en-US" sz="2400" dirty="0">
                <a:latin typeface="Arial" pitchFamily="34"/>
                <a:cs typeface="Arial" pitchFamily="34"/>
              </a:rPr>
              <a:t>!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Returning a reference to the global variable: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4B33B-851E-83DF-9054-1C2D5DCA6C30}"/>
              </a:ext>
            </a:extLst>
          </p:cNvPr>
          <p:cNvSpPr txBox="1"/>
          <p:nvPr/>
        </p:nvSpPr>
        <p:spPr>
          <a:xfrm>
            <a:off x="371469" y="2869746"/>
            <a:ext cx="9972157" cy="369331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WRONG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tmp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correct, but unusable for the users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f1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which values are passed to f1?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3, 7</a:t>
            </a:r>
            <a:endParaRPr lang="en-US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which values are passed to f2?</a:t>
            </a: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3, 3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4ABD08B9-9469-0A47-1570-FEFCF846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679" y="1798480"/>
            <a:ext cx="3129740" cy="813021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Parameters are evaluated first (standard does not specify order). </a:t>
            </a:r>
          </a:p>
        </p:txBody>
      </p:sp>
      <p:pic>
        <p:nvPicPr>
          <p:cNvPr id="10" name="Graphic 9" descr="Danger with solid fill">
            <a:extLst>
              <a:ext uri="{FF2B5EF4-FFF2-40B4-BE49-F238E27FC236}">
                <a16:creationId xmlns:a16="http://schemas.microsoft.com/office/drawing/2014/main" id="{1501FE4D-2863-0C06-B764-BEBD8726F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4281" y="1955346"/>
            <a:ext cx="914400" cy="914400"/>
          </a:xfrm>
          <a:prstGeom prst="rect">
            <a:avLst/>
          </a:prstGeom>
        </p:spPr>
      </p:pic>
      <p:sp>
        <p:nvSpPr>
          <p:cNvPr id="11" name="AutoShape 372">
            <a:extLst>
              <a:ext uri="{FF2B5EF4-FFF2-40B4-BE49-F238E27FC236}">
                <a16:creationId xmlns:a16="http://schemas.microsoft.com/office/drawing/2014/main" id="{94611E9D-4844-5EC5-CC03-A4AC672D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585" y="5529038"/>
            <a:ext cx="3129740" cy="422500"/>
          </a:xfrm>
          <a:prstGeom prst="wedgeRoundRectCallout">
            <a:avLst>
              <a:gd name="adj1" fmla="val -290665"/>
              <a:gd name="adj2" fmla="val 1001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copy saved it here!</a:t>
            </a:r>
          </a:p>
        </p:txBody>
      </p:sp>
    </p:spTree>
    <p:extLst>
      <p:ext uri="{BB962C8B-B14F-4D97-AF65-F5344CB8AC3E}">
        <p14:creationId xmlns:p14="http://schemas.microsoft.com/office/powerpoint/2010/main" val="29584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Return references from functions: Pitfalls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Never return a reference to a local object!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marL="0" lvl="0" indent="0">
              <a:buSzPct val="100000"/>
              <a:buNone/>
            </a:pP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B4020-6AA0-522C-1331-9C7215C37A9A}"/>
              </a:ext>
            </a:extLst>
          </p:cNvPr>
          <p:cNvSpPr txBox="1"/>
          <p:nvPr/>
        </p:nvSpPr>
        <p:spPr>
          <a:xfrm>
            <a:off x="498281" y="1471082"/>
            <a:ext cx="7555149" cy="286232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get_suffix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string_view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suffix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suffix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'_'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suffix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suffix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Returning a reference to local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get_suffix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xyz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Anything can happen!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Graphic 7" descr="Danger with solid fill">
            <a:extLst>
              <a:ext uri="{FF2B5EF4-FFF2-40B4-BE49-F238E27FC236}">
                <a16:creationId xmlns:a16="http://schemas.microsoft.com/office/drawing/2014/main" id="{C5585A74-7FA1-95C3-02DF-4A27BF6E8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5775" y="457748"/>
            <a:ext cx="914400" cy="914400"/>
          </a:xfrm>
          <a:prstGeom prst="rect">
            <a:avLst/>
          </a:prstGeom>
        </p:spPr>
      </p:pic>
      <p:sp>
        <p:nvSpPr>
          <p:cNvPr id="9" name="AutoShape 372">
            <a:extLst>
              <a:ext uri="{FF2B5EF4-FFF2-40B4-BE49-F238E27FC236}">
                <a16:creationId xmlns:a16="http://schemas.microsoft.com/office/drawing/2014/main" id="{0826A0AC-A6FA-8DB8-30EE-1BC92F0D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407" y="1471082"/>
            <a:ext cx="4017558" cy="1023438"/>
          </a:xfrm>
          <a:prstGeom prst="wedgeRoundRectCallout">
            <a:avLst>
              <a:gd name="adj1" fmla="val -146767"/>
              <a:gd name="adj2" fmla="val 289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`suffix` is allocated on heap, and once the function returns, it is deallocated (not in a heap way </a:t>
            </a:r>
            <a:r>
              <a:rPr lang="en-US" sz="1600" dirty="0" err="1">
                <a:solidFill>
                  <a:schemeClr val="bg1"/>
                </a:solidFill>
              </a:rPr>
              <a:t>tho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42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3) The build process</a:t>
            </a:r>
          </a:p>
        </p:txBody>
      </p:sp>
    </p:spTree>
    <p:extLst>
      <p:ext uri="{BB962C8B-B14F-4D97-AF65-F5344CB8AC3E}">
        <p14:creationId xmlns:p14="http://schemas.microsoft.com/office/powerpoint/2010/main" val="239845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Compilation process (before C++ 20 modules)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Header files contain what is needed for compilation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Are just copy-pasted by the preprocessor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Using #include directive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Guards required, circular dependencies cause cryptic weird errors.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EE65E-18CE-B9DF-956F-CC1E4256FEC5}"/>
              </a:ext>
            </a:extLst>
          </p:cNvPr>
          <p:cNvSpPr txBox="1"/>
          <p:nvPr/>
        </p:nvSpPr>
        <p:spPr>
          <a:xfrm>
            <a:off x="3091337" y="2505670"/>
            <a:ext cx="18945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a.cpp</a:t>
            </a:r>
          </a:p>
          <a:p>
            <a:pPr algn="ctr"/>
            <a:endParaRPr lang="en-US" b="1" i="1" dirty="0"/>
          </a:p>
          <a:p>
            <a:r>
              <a:rPr lang="en-US" dirty="0"/>
              <a:t>#</a:t>
            </a:r>
            <a:r>
              <a:rPr lang="cs-CZ" dirty="0"/>
              <a:t>i</a:t>
            </a:r>
            <a:r>
              <a:rPr lang="en-US" dirty="0" err="1"/>
              <a:t>nclude</a:t>
            </a:r>
            <a:r>
              <a:rPr lang="en-US" dirty="0"/>
              <a:t> “a.hpp”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8F5CB-EA41-774B-8BEB-609829E792F3}"/>
              </a:ext>
            </a:extLst>
          </p:cNvPr>
          <p:cNvSpPr txBox="1"/>
          <p:nvPr/>
        </p:nvSpPr>
        <p:spPr>
          <a:xfrm>
            <a:off x="3091337" y="4601481"/>
            <a:ext cx="18956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b.cpp</a:t>
            </a:r>
          </a:p>
          <a:p>
            <a:pPr algn="ctr"/>
            <a:endParaRPr lang="en-US" b="1" i="1" dirty="0"/>
          </a:p>
          <a:p>
            <a:r>
              <a:rPr lang="en-US" dirty="0"/>
              <a:t>#</a:t>
            </a:r>
            <a:r>
              <a:rPr lang="cs-CZ" dirty="0"/>
              <a:t>i</a:t>
            </a:r>
            <a:r>
              <a:rPr lang="en-US" dirty="0" err="1"/>
              <a:t>nclude</a:t>
            </a:r>
            <a:r>
              <a:rPr lang="en-US" dirty="0"/>
              <a:t> “a.hpp”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862EC-6100-8904-1FE2-86C2E1AA452C}"/>
              </a:ext>
            </a:extLst>
          </p:cNvPr>
          <p:cNvSpPr txBox="1"/>
          <p:nvPr/>
        </p:nvSpPr>
        <p:spPr>
          <a:xfrm>
            <a:off x="5695995" y="2782669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cc++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7952C-88B6-5312-A7A8-5A01C0C3B9ED}"/>
              </a:ext>
            </a:extLst>
          </p:cNvPr>
          <p:cNvSpPr txBox="1"/>
          <p:nvPr/>
        </p:nvSpPr>
        <p:spPr>
          <a:xfrm>
            <a:off x="5683625" y="4847425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cc++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A0593-5915-AAB4-2016-6F661AB3EAAB}"/>
              </a:ext>
            </a:extLst>
          </p:cNvPr>
          <p:cNvSpPr txBox="1"/>
          <p:nvPr/>
        </p:nvSpPr>
        <p:spPr>
          <a:xfrm>
            <a:off x="7051777" y="2782669"/>
            <a:ext cx="7920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a.o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50825-A2E6-6E7E-0E7B-8A454E4AB903}"/>
              </a:ext>
            </a:extLst>
          </p:cNvPr>
          <p:cNvSpPr txBox="1"/>
          <p:nvPr/>
        </p:nvSpPr>
        <p:spPr>
          <a:xfrm>
            <a:off x="7051777" y="4847425"/>
            <a:ext cx="7920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b.o</a:t>
            </a:r>
            <a:endParaRPr lang="en-US" b="1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40E56F-ADD0-5CB6-7037-4CCECE05FE0F}"/>
              </a:ext>
            </a:extLst>
          </p:cNvPr>
          <p:cNvCxnSpPr>
            <a:endCxn id="9" idx="1"/>
          </p:cNvCxnSpPr>
          <p:nvPr/>
        </p:nvCxnSpPr>
        <p:spPr>
          <a:xfrm>
            <a:off x="4974405" y="2967335"/>
            <a:ext cx="721590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352BDF-5AE9-FA52-5063-15A93AA12207}"/>
              </a:ext>
            </a:extLst>
          </p:cNvPr>
          <p:cNvCxnSpPr>
            <a:endCxn id="11" idx="1"/>
          </p:cNvCxnSpPr>
          <p:nvPr/>
        </p:nvCxnSpPr>
        <p:spPr>
          <a:xfrm>
            <a:off x="6488083" y="2967335"/>
            <a:ext cx="563694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EF8BB0-C057-3763-335D-901C05948B89}"/>
              </a:ext>
            </a:extLst>
          </p:cNvPr>
          <p:cNvCxnSpPr>
            <a:endCxn id="10" idx="1"/>
          </p:cNvCxnSpPr>
          <p:nvPr/>
        </p:nvCxnSpPr>
        <p:spPr>
          <a:xfrm flipV="1">
            <a:off x="4974405" y="5032091"/>
            <a:ext cx="709220" cy="692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4B7153-5ED6-6193-BB0A-A4259D0959C1}"/>
              </a:ext>
            </a:extLst>
          </p:cNvPr>
          <p:cNvCxnSpPr>
            <a:endCxn id="12" idx="1"/>
          </p:cNvCxnSpPr>
          <p:nvPr/>
        </p:nvCxnSpPr>
        <p:spPr>
          <a:xfrm>
            <a:off x="6475713" y="5032091"/>
            <a:ext cx="576064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74E1B2-85E6-B92D-6A83-5FC0EF5B2420}"/>
              </a:ext>
            </a:extLst>
          </p:cNvPr>
          <p:cNvCxnSpPr>
            <a:stCxn id="18" idx="3"/>
            <a:endCxn id="10" idx="1"/>
          </p:cNvCxnSpPr>
          <p:nvPr/>
        </p:nvCxnSpPr>
        <p:spPr>
          <a:xfrm>
            <a:off x="4985869" y="3999713"/>
            <a:ext cx="697756" cy="103237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35FF83-9AA2-96B9-1601-FD80D461E65A}"/>
              </a:ext>
            </a:extLst>
          </p:cNvPr>
          <p:cNvSpPr txBox="1"/>
          <p:nvPr/>
        </p:nvSpPr>
        <p:spPr>
          <a:xfrm>
            <a:off x="3091337" y="3815047"/>
            <a:ext cx="18945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a.hpp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ED7C99-DF7B-18DD-5A87-28CFC6BD4ABA}"/>
              </a:ext>
            </a:extLst>
          </p:cNvPr>
          <p:cNvCxnSpPr>
            <a:stCxn id="18" idx="3"/>
            <a:endCxn id="9" idx="1"/>
          </p:cNvCxnSpPr>
          <p:nvPr/>
        </p:nvCxnSpPr>
        <p:spPr>
          <a:xfrm flipV="1">
            <a:off x="4985869" y="2967335"/>
            <a:ext cx="710126" cy="103237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CDBDA6-6979-35A1-9C3C-64214B8D7C65}"/>
              </a:ext>
            </a:extLst>
          </p:cNvPr>
          <p:cNvSpPr txBox="1"/>
          <p:nvPr/>
        </p:nvSpPr>
        <p:spPr>
          <a:xfrm>
            <a:off x="8203905" y="3862789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D6BCC-7513-2672-2FD2-36F1C6759312}"/>
              </a:ext>
            </a:extLst>
          </p:cNvPr>
          <p:cNvSpPr txBox="1"/>
          <p:nvPr/>
        </p:nvSpPr>
        <p:spPr>
          <a:xfrm>
            <a:off x="10705929" y="3862789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2035FA-710D-9519-558A-995D129D4832}"/>
              </a:ext>
            </a:extLst>
          </p:cNvPr>
          <p:cNvSpPr txBox="1"/>
          <p:nvPr/>
        </p:nvSpPr>
        <p:spPr>
          <a:xfrm>
            <a:off x="9364780" y="3724303"/>
            <a:ext cx="9001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Execu</a:t>
            </a:r>
            <a:r>
              <a:rPr lang="en-US" b="1" i="1" dirty="0"/>
              <a:t>-table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183C04-2718-C5C5-A36D-6832FC5487B6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>
            <a:off x="7843865" y="2967335"/>
            <a:ext cx="360040" cy="108012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6DE404-D13F-7AA7-B01A-04B03229E77C}"/>
              </a:ext>
            </a:extLst>
          </p:cNvPr>
          <p:cNvCxnSpPr>
            <a:stCxn id="12" idx="3"/>
            <a:endCxn id="20" idx="1"/>
          </p:cNvCxnSpPr>
          <p:nvPr/>
        </p:nvCxnSpPr>
        <p:spPr>
          <a:xfrm flipV="1">
            <a:off x="7843865" y="4047455"/>
            <a:ext cx="360040" cy="984636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94BF17-F565-F36C-666B-D5DB9C4A3BD3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8995993" y="4047455"/>
            <a:ext cx="368787" cy="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A76224-71E3-0EFD-7ADB-DEEF2F106990}"/>
              </a:ext>
            </a:extLst>
          </p:cNvPr>
          <p:cNvSpPr txBox="1"/>
          <p:nvPr/>
        </p:nvSpPr>
        <p:spPr>
          <a:xfrm>
            <a:off x="8203905" y="5591275"/>
            <a:ext cx="7920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lib1.a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F9AA737-258F-1236-2354-E212721EB3DD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 flipV="1">
            <a:off x="10264880" y="4047455"/>
            <a:ext cx="441049" cy="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977659-15E1-D0DE-46CA-B53F28228A26}"/>
              </a:ext>
            </a:extLst>
          </p:cNvPr>
          <p:cNvSpPr txBox="1"/>
          <p:nvPr/>
        </p:nvSpPr>
        <p:spPr>
          <a:xfrm>
            <a:off x="9364780" y="5598386"/>
            <a:ext cx="9001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lib2.so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5CD244-A9B8-E596-0326-80679856FA69}"/>
              </a:ext>
            </a:extLst>
          </p:cNvPr>
          <p:cNvCxnSpPr>
            <a:stCxn id="26" idx="0"/>
            <a:endCxn id="20" idx="2"/>
          </p:cNvCxnSpPr>
          <p:nvPr/>
        </p:nvCxnSpPr>
        <p:spPr>
          <a:xfrm flipV="1">
            <a:off x="8599949" y="4232121"/>
            <a:ext cx="0" cy="135915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DA3AF9-B438-90B0-0914-7A38698FAC8E}"/>
              </a:ext>
            </a:extLst>
          </p:cNvPr>
          <p:cNvCxnSpPr>
            <a:stCxn id="28" idx="0"/>
            <a:endCxn id="21" idx="2"/>
          </p:cNvCxnSpPr>
          <p:nvPr/>
        </p:nvCxnSpPr>
        <p:spPr>
          <a:xfrm flipV="1">
            <a:off x="9814830" y="4232121"/>
            <a:ext cx="1287143" cy="1366265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730492-01E5-682E-01CA-A12449F9676B}"/>
              </a:ext>
            </a:extLst>
          </p:cNvPr>
          <p:cNvCxnSpPr/>
          <p:nvPr/>
        </p:nvCxnSpPr>
        <p:spPr>
          <a:xfrm>
            <a:off x="10458401" y="2422629"/>
            <a:ext cx="27003" cy="374441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D7EB6CA-A84A-206F-F995-0DEF0E25BFBE}"/>
              </a:ext>
            </a:extLst>
          </p:cNvPr>
          <p:cNvSpPr txBox="1"/>
          <p:nvPr/>
        </p:nvSpPr>
        <p:spPr>
          <a:xfrm>
            <a:off x="10458401" y="2449917"/>
            <a:ext cx="1118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Operating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system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251E94-C261-4FF6-C7F1-8B9E42B1B12B}"/>
              </a:ext>
            </a:extLst>
          </p:cNvPr>
          <p:cNvCxnSpPr/>
          <p:nvPr/>
        </p:nvCxnSpPr>
        <p:spPr>
          <a:xfrm>
            <a:off x="9142161" y="2442881"/>
            <a:ext cx="27003" cy="374441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621B00-E52A-53B8-4DEC-185A96F70B80}"/>
              </a:ext>
            </a:extLst>
          </p:cNvPr>
          <p:cNvSpPr txBox="1"/>
          <p:nvPr/>
        </p:nvSpPr>
        <p:spPr>
          <a:xfrm>
            <a:off x="8088579" y="2445566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Compiler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18532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Compilation process (with C++ 20 modules)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Modules also use interfaces and module implementations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Interfaces (.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ixx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 are compiled and the result is used during the compilation of .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 guards, allow partial implementation in different source files, circular dependencies reported.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EE102-0CE8-5B1A-1504-12876B5FAD32}"/>
              </a:ext>
            </a:extLst>
          </p:cNvPr>
          <p:cNvSpPr txBox="1"/>
          <p:nvPr/>
        </p:nvSpPr>
        <p:spPr>
          <a:xfrm>
            <a:off x="8544096" y="4137996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01FBB-6C09-DB49-78CB-7CCFE8EA0A51}"/>
              </a:ext>
            </a:extLst>
          </p:cNvPr>
          <p:cNvSpPr txBox="1"/>
          <p:nvPr/>
        </p:nvSpPr>
        <p:spPr>
          <a:xfrm>
            <a:off x="11046120" y="4137996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BD00EC-F04B-DA33-C9D0-685954453781}"/>
              </a:ext>
            </a:extLst>
          </p:cNvPr>
          <p:cNvSpPr txBox="1"/>
          <p:nvPr/>
        </p:nvSpPr>
        <p:spPr>
          <a:xfrm>
            <a:off x="9704971" y="3999510"/>
            <a:ext cx="9001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Execu</a:t>
            </a:r>
            <a:r>
              <a:rPr lang="en-US" b="1" i="1" dirty="0"/>
              <a:t>-table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5A9249-8095-33D3-C052-E49BE0B20D1C}"/>
              </a:ext>
            </a:extLst>
          </p:cNvPr>
          <p:cNvCxnSpPr>
            <a:cxnSpLocks/>
            <a:stCxn id="55" idx="3"/>
            <a:endCxn id="20" idx="1"/>
          </p:cNvCxnSpPr>
          <p:nvPr/>
        </p:nvCxnSpPr>
        <p:spPr>
          <a:xfrm>
            <a:off x="8100359" y="3019742"/>
            <a:ext cx="443737" cy="130292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35EE60-B70E-2858-3BB5-4A8958BFA800}"/>
              </a:ext>
            </a:extLst>
          </p:cNvPr>
          <p:cNvCxnSpPr>
            <a:cxnSpLocks/>
            <a:stCxn id="56" idx="3"/>
            <a:endCxn id="20" idx="1"/>
          </p:cNvCxnSpPr>
          <p:nvPr/>
        </p:nvCxnSpPr>
        <p:spPr>
          <a:xfrm flipV="1">
            <a:off x="8046488" y="4322662"/>
            <a:ext cx="497608" cy="139903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63462E-B25D-4DBC-C393-CF4FE5446B2A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9336184" y="4322662"/>
            <a:ext cx="368787" cy="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259195-24DA-928D-28F6-4AE5E0431ADA}"/>
              </a:ext>
            </a:extLst>
          </p:cNvPr>
          <p:cNvSpPr txBox="1"/>
          <p:nvPr/>
        </p:nvSpPr>
        <p:spPr>
          <a:xfrm>
            <a:off x="8544096" y="5866482"/>
            <a:ext cx="7920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lib1.a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704B52-FDA8-D1B8-09BF-479B5FD2512A}"/>
              </a:ext>
            </a:extLst>
          </p:cNvPr>
          <p:cNvCxnSpPr>
            <a:stCxn id="22" idx="3"/>
            <a:endCxn id="21" idx="1"/>
          </p:cNvCxnSpPr>
          <p:nvPr/>
        </p:nvCxnSpPr>
        <p:spPr>
          <a:xfrm flipV="1">
            <a:off x="10605071" y="4322662"/>
            <a:ext cx="441049" cy="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5AD6E8-2C32-0B3A-9C39-677CE428EDAA}"/>
              </a:ext>
            </a:extLst>
          </p:cNvPr>
          <p:cNvSpPr txBox="1"/>
          <p:nvPr/>
        </p:nvSpPr>
        <p:spPr>
          <a:xfrm>
            <a:off x="9704971" y="5873593"/>
            <a:ext cx="9001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lib2.so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1F64F1-22AB-D905-C80D-BC446BC3E8C6}"/>
              </a:ext>
            </a:extLst>
          </p:cNvPr>
          <p:cNvCxnSpPr>
            <a:stCxn id="26" idx="0"/>
            <a:endCxn id="20" idx="2"/>
          </p:cNvCxnSpPr>
          <p:nvPr/>
        </p:nvCxnSpPr>
        <p:spPr>
          <a:xfrm flipV="1">
            <a:off x="8940140" y="4507328"/>
            <a:ext cx="0" cy="135915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41AD-8701-9045-1E0C-5ECD47DC5BF8}"/>
              </a:ext>
            </a:extLst>
          </p:cNvPr>
          <p:cNvCxnSpPr>
            <a:stCxn id="28" idx="0"/>
            <a:endCxn id="21" idx="2"/>
          </p:cNvCxnSpPr>
          <p:nvPr/>
        </p:nvCxnSpPr>
        <p:spPr>
          <a:xfrm flipV="1">
            <a:off x="10155021" y="4507328"/>
            <a:ext cx="1287143" cy="1366265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EF2CD5-48C1-D011-5D08-DAC64C3FC580}"/>
              </a:ext>
            </a:extLst>
          </p:cNvPr>
          <p:cNvCxnSpPr/>
          <p:nvPr/>
        </p:nvCxnSpPr>
        <p:spPr>
          <a:xfrm>
            <a:off x="10798592" y="2697836"/>
            <a:ext cx="27003" cy="374441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DAA86A-6F88-4F5C-7ABB-0F53A363FB8D}"/>
              </a:ext>
            </a:extLst>
          </p:cNvPr>
          <p:cNvSpPr txBox="1"/>
          <p:nvPr/>
        </p:nvSpPr>
        <p:spPr>
          <a:xfrm>
            <a:off x="10798592" y="2725124"/>
            <a:ext cx="1118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Operating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system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EE3A24-0FAD-DE47-D34B-54CEA6916C1E}"/>
              </a:ext>
            </a:extLst>
          </p:cNvPr>
          <p:cNvCxnSpPr/>
          <p:nvPr/>
        </p:nvCxnSpPr>
        <p:spPr>
          <a:xfrm>
            <a:off x="9482352" y="2718088"/>
            <a:ext cx="27003" cy="374441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03E0B6-033D-78A0-8B4A-07488F81C84F}"/>
              </a:ext>
            </a:extLst>
          </p:cNvPr>
          <p:cNvSpPr txBox="1"/>
          <p:nvPr/>
        </p:nvSpPr>
        <p:spPr>
          <a:xfrm>
            <a:off x="8428770" y="2720773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Compiler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suite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757B97-0660-C6D5-6162-A81863144FBC}"/>
              </a:ext>
            </a:extLst>
          </p:cNvPr>
          <p:cNvSpPr txBox="1"/>
          <p:nvPr/>
        </p:nvSpPr>
        <p:spPr>
          <a:xfrm>
            <a:off x="482003" y="2558077"/>
            <a:ext cx="218256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a.cpp</a:t>
            </a:r>
          </a:p>
          <a:p>
            <a:r>
              <a:rPr lang="en-US" dirty="0"/>
              <a:t>module a;</a:t>
            </a:r>
          </a:p>
          <a:p>
            <a:r>
              <a:rPr lang="en-US" dirty="0"/>
              <a:t>/*implementation*/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F05B03-ABF9-E5DB-7FF5-6F25B273C813}"/>
              </a:ext>
            </a:extLst>
          </p:cNvPr>
          <p:cNvSpPr txBox="1"/>
          <p:nvPr/>
        </p:nvSpPr>
        <p:spPr>
          <a:xfrm>
            <a:off x="483095" y="5260028"/>
            <a:ext cx="218256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b.cpp</a:t>
            </a:r>
          </a:p>
          <a:p>
            <a:r>
              <a:rPr lang="en-US" dirty="0"/>
              <a:t>module b;</a:t>
            </a:r>
          </a:p>
          <a:p>
            <a:r>
              <a:rPr lang="en-US" dirty="0"/>
              <a:t>import a;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D99C07-36F7-90D0-2032-68741C7467EF}"/>
              </a:ext>
            </a:extLst>
          </p:cNvPr>
          <p:cNvSpPr txBox="1"/>
          <p:nvPr/>
        </p:nvSpPr>
        <p:spPr>
          <a:xfrm>
            <a:off x="5508251" y="2835076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cc++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AAD738-AF04-0F4E-394D-4A3C289EBA5E}"/>
              </a:ext>
            </a:extLst>
          </p:cNvPr>
          <p:cNvSpPr txBox="1"/>
          <p:nvPr/>
        </p:nvSpPr>
        <p:spPr>
          <a:xfrm>
            <a:off x="5508251" y="5537027"/>
            <a:ext cx="7920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cc++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6004FE-C733-4FCB-5683-D2015A5B9004}"/>
              </a:ext>
            </a:extLst>
          </p:cNvPr>
          <p:cNvSpPr txBox="1"/>
          <p:nvPr/>
        </p:nvSpPr>
        <p:spPr>
          <a:xfrm>
            <a:off x="6804215" y="2835076"/>
            <a:ext cx="1296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a.o</a:t>
            </a:r>
            <a:endParaRPr lang="en-US" b="1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BDAEE9-89AB-E6A2-35B0-1289A6923600}"/>
              </a:ext>
            </a:extLst>
          </p:cNvPr>
          <p:cNvSpPr txBox="1"/>
          <p:nvPr/>
        </p:nvSpPr>
        <p:spPr>
          <a:xfrm>
            <a:off x="6750344" y="5537027"/>
            <a:ext cx="1296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b.o</a:t>
            </a:r>
            <a:endParaRPr lang="en-US" b="1" i="1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6A15E13-B3B9-4E22-735F-0EE36EDDC210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664567" y="3019742"/>
            <a:ext cx="2843684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FECA654-BEC4-AEE1-8461-522B48B54AFC}"/>
              </a:ext>
            </a:extLst>
          </p:cNvPr>
          <p:cNvCxnSpPr>
            <a:cxnSpLocks/>
          </p:cNvCxnSpPr>
          <p:nvPr/>
        </p:nvCxnSpPr>
        <p:spPr>
          <a:xfrm>
            <a:off x="6300339" y="3019742"/>
            <a:ext cx="503876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E18C2FF-5601-AAF0-81F9-A4F8714627D4}"/>
              </a:ext>
            </a:extLst>
          </p:cNvPr>
          <p:cNvCxnSpPr>
            <a:cxnSpLocks/>
            <a:stCxn id="52" idx="3"/>
            <a:endCxn id="54" idx="1"/>
          </p:cNvCxnSpPr>
          <p:nvPr/>
        </p:nvCxnSpPr>
        <p:spPr>
          <a:xfrm>
            <a:off x="2665659" y="5721693"/>
            <a:ext cx="2842592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CA142A8-3D1A-F528-A08B-90414F5650A7}"/>
              </a:ext>
            </a:extLst>
          </p:cNvPr>
          <p:cNvCxnSpPr>
            <a:cxnSpLocks/>
          </p:cNvCxnSpPr>
          <p:nvPr/>
        </p:nvCxnSpPr>
        <p:spPr>
          <a:xfrm>
            <a:off x="6300339" y="5721693"/>
            <a:ext cx="450005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F5E255D-8530-65B5-C079-B8BA9020A492}"/>
              </a:ext>
            </a:extLst>
          </p:cNvPr>
          <p:cNvSpPr txBox="1"/>
          <p:nvPr/>
        </p:nvSpPr>
        <p:spPr>
          <a:xfrm>
            <a:off x="482003" y="3867454"/>
            <a:ext cx="218256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a.ixx</a:t>
            </a:r>
            <a:endParaRPr lang="en-US" b="1" i="1" dirty="0"/>
          </a:p>
          <a:p>
            <a:r>
              <a:rPr lang="en-US" dirty="0"/>
              <a:t>export module a;</a:t>
            </a:r>
          </a:p>
          <a:p>
            <a:r>
              <a:rPr lang="en-US" dirty="0"/>
              <a:t>/*interface*/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2C4BE5F-1FD9-0810-91A8-F00197D71690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>
            <a:off x="2664567" y="4329119"/>
            <a:ext cx="436283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642FA9A-0B90-D34D-CA6C-FF4B74B38359}"/>
              </a:ext>
            </a:extLst>
          </p:cNvPr>
          <p:cNvSpPr txBox="1"/>
          <p:nvPr/>
        </p:nvSpPr>
        <p:spPr>
          <a:xfrm>
            <a:off x="3100850" y="4144453"/>
            <a:ext cx="792088" cy="3693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cc++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3B0BFD-59C5-712C-90AE-800A896DD4DF}"/>
              </a:ext>
            </a:extLst>
          </p:cNvPr>
          <p:cNvSpPr txBox="1"/>
          <p:nvPr/>
        </p:nvSpPr>
        <p:spPr>
          <a:xfrm>
            <a:off x="4179073" y="4137996"/>
            <a:ext cx="12961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a.???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5269B69-8EEF-67E7-2856-49AEFA763217}"/>
              </a:ext>
            </a:extLst>
          </p:cNvPr>
          <p:cNvCxnSpPr>
            <a:cxnSpLocks/>
          </p:cNvCxnSpPr>
          <p:nvPr/>
        </p:nvCxnSpPr>
        <p:spPr>
          <a:xfrm>
            <a:off x="3892938" y="4325093"/>
            <a:ext cx="315416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4A7AE7E-3D1F-B8CF-2F22-DCC94F6DE6E9}"/>
              </a:ext>
            </a:extLst>
          </p:cNvPr>
          <p:cNvCxnSpPr>
            <a:cxnSpLocks/>
            <a:stCxn id="64" idx="3"/>
            <a:endCxn id="54" idx="0"/>
          </p:cNvCxnSpPr>
          <p:nvPr/>
        </p:nvCxnSpPr>
        <p:spPr>
          <a:xfrm>
            <a:off x="5475217" y="4322662"/>
            <a:ext cx="429078" cy="1214365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EBCC50C-6BEE-5479-593C-07C57525B470}"/>
              </a:ext>
            </a:extLst>
          </p:cNvPr>
          <p:cNvCxnSpPr>
            <a:cxnSpLocks/>
            <a:stCxn id="64" idx="3"/>
            <a:endCxn id="53" idx="2"/>
          </p:cNvCxnSpPr>
          <p:nvPr/>
        </p:nvCxnSpPr>
        <p:spPr>
          <a:xfrm flipV="1">
            <a:off x="5475217" y="3204408"/>
            <a:ext cx="429078" cy="111825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AutoShape 372">
            <a:extLst>
              <a:ext uri="{FF2B5EF4-FFF2-40B4-BE49-F238E27FC236}">
                <a16:creationId xmlns:a16="http://schemas.microsoft.com/office/drawing/2014/main" id="{2104D287-F21B-39DC-FF3D-E11DED1D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298" y="3690497"/>
            <a:ext cx="1694204" cy="1023438"/>
          </a:xfrm>
          <a:prstGeom prst="wedgeRoundRectCallout">
            <a:avLst>
              <a:gd name="adj1" fmla="val -209652"/>
              <a:gd name="adj2" fmla="val -694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Mind this step! Not dummy text anymore</a:t>
            </a:r>
          </a:p>
        </p:txBody>
      </p:sp>
    </p:spTree>
    <p:extLst>
      <p:ext uri="{BB962C8B-B14F-4D97-AF65-F5344CB8AC3E}">
        <p14:creationId xmlns:p14="http://schemas.microsoft.com/office/powerpoint/2010/main" val="39744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4) Structuring code into multiple source files</a:t>
            </a:r>
          </a:p>
        </p:txBody>
      </p:sp>
    </p:spTree>
    <p:extLst>
      <p:ext uri="{BB962C8B-B14F-4D97-AF65-F5344CB8AC3E}">
        <p14:creationId xmlns:p14="http://schemas.microsoft.com/office/powerpoint/2010/main" val="333624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Header files (.h)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735285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They contain declarations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Just enough information for the compiler to let you use that interface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They also can contain definitions (usually 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Must contain header guards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#pragma once well supported, </a:t>
            </a: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but not standard!</a:t>
            </a:r>
          </a:p>
          <a:p>
            <a:pPr lvl="1">
              <a:buSzPct val="100000"/>
            </a:pP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#ifndef / #define is standard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Since C++23 =&gt; </a:t>
            </a: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modules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Do not use `using namespace x` in header files!</a:t>
            </a: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7886526" y="91791"/>
            <a:ext cx="4237610" cy="67403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023C3E67-95E3-F4C5-FE08-4C9E0B60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39" y="113298"/>
            <a:ext cx="4017558" cy="512318"/>
          </a:xfrm>
          <a:prstGeom prst="wedgeRoundRectCallout">
            <a:avLst>
              <a:gd name="adj1" fmla="val 58491"/>
              <a:gd name="adj2" fmla="val 149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Always include header guard preventing multiple includes</a:t>
            </a:r>
          </a:p>
        </p:txBody>
      </p:sp>
      <p:pic>
        <p:nvPicPr>
          <p:cNvPr id="10" name="Graphic 9" descr="Slippery with solid fill">
            <a:extLst>
              <a:ext uri="{FF2B5EF4-FFF2-40B4-BE49-F238E27FC236}">
                <a16:creationId xmlns:a16="http://schemas.microsoft.com/office/drawing/2014/main" id="{524A086A-B958-EB6B-6597-BEFAF015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0427" y="2458503"/>
            <a:ext cx="914400" cy="914400"/>
          </a:xfrm>
          <a:prstGeom prst="rect">
            <a:avLst/>
          </a:prstGeom>
        </p:spPr>
      </p:pic>
      <p:pic>
        <p:nvPicPr>
          <p:cNvPr id="11" name="Graphic 10" descr="Shield Tick with solid fill">
            <a:extLst>
              <a:ext uri="{FF2B5EF4-FFF2-40B4-BE49-F238E27FC236}">
                <a16:creationId xmlns:a16="http://schemas.microsoft.com/office/drawing/2014/main" id="{0C96BBE0-936F-7692-B282-E8D05F44B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1554" y="3496112"/>
            <a:ext cx="914400" cy="914400"/>
          </a:xfrm>
          <a:prstGeom prst="rect">
            <a:avLst/>
          </a:prstGeom>
        </p:spPr>
      </p:pic>
      <p:pic>
        <p:nvPicPr>
          <p:cNvPr id="12" name="Graphic 11" descr="Danger with solid fill">
            <a:extLst>
              <a:ext uri="{FF2B5EF4-FFF2-40B4-BE49-F238E27FC236}">
                <a16:creationId xmlns:a16="http://schemas.microsoft.com/office/drawing/2014/main" id="{6D2DA344-268A-3E6E-1021-4B5D0F8BC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2377" y="5099581"/>
            <a:ext cx="914400" cy="914400"/>
          </a:xfrm>
          <a:prstGeom prst="rect">
            <a:avLst/>
          </a:prstGeom>
        </p:spPr>
      </p:pic>
      <p:sp>
        <p:nvSpPr>
          <p:cNvPr id="13" name="AutoShape 372">
            <a:extLst>
              <a:ext uri="{FF2B5EF4-FFF2-40B4-BE49-F238E27FC236}">
                <a16:creationId xmlns:a16="http://schemas.microsoft.com/office/drawing/2014/main" id="{75C60DDC-0210-2C99-2AC8-0BBEEF05D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280" y="6364305"/>
            <a:ext cx="2859732" cy="310931"/>
          </a:xfrm>
          <a:prstGeom prst="wedgeRoundRectCallout">
            <a:avLst>
              <a:gd name="adj1" fmla="val 58491"/>
              <a:gd name="adj2" fmla="val 149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Also add closing directive</a:t>
            </a:r>
          </a:p>
        </p:txBody>
      </p:sp>
    </p:spTree>
    <p:extLst>
      <p:ext uri="{BB962C8B-B14F-4D97-AF65-F5344CB8AC3E}">
        <p14:creationId xmlns:p14="http://schemas.microsoft.com/office/powerpoint/2010/main" val="20393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.</a:t>
            </a:r>
            <a:r>
              <a:rPr lang="en-US" dirty="0" err="1"/>
              <a:t>cpp</a:t>
            </a:r>
            <a:r>
              <a:rPr lang="en-US" dirty="0"/>
              <a:t> files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22853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files are the actual translation units (TU)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do not compile .h or 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files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compile 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files that provide definitions to declarations from .h/.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files.</a:t>
            </a:r>
            <a:endParaRPr lang="en-US" sz="2400" dirty="0">
              <a:solidFill>
                <a:schemeClr val="accent2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6308521" y="324195"/>
            <a:ext cx="5735679" cy="590931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angle brackets for third-party &amp; STD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"" quotes for your headers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"04_header.h"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Implement the function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foo!"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default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method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540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Points from lab 3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Parameter passing and const keyword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The build process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Structuring source code into multiple files - .h, .</a:t>
            </a:r>
            <a:r>
              <a:rPr lang="en-US" sz="2400" dirty="0" err="1">
                <a:latin typeface="Arial" pitchFamily="34"/>
                <a:cs typeface="Arial" pitchFamily="34"/>
              </a:rPr>
              <a:t>hpp</a:t>
            </a:r>
            <a:r>
              <a:rPr lang="en-US" sz="2400" dirty="0">
                <a:latin typeface="Arial" pitchFamily="34"/>
                <a:cs typeface="Arial" pitchFamily="34"/>
              </a:rPr>
              <a:t>, .</a:t>
            </a:r>
            <a:r>
              <a:rPr lang="en-US" sz="2400" dirty="0" err="1">
                <a:latin typeface="Arial" pitchFamily="34"/>
                <a:cs typeface="Arial" pitchFamily="34"/>
              </a:rPr>
              <a:t>cpp</a:t>
            </a:r>
            <a:r>
              <a:rPr lang="en-US" sz="2400" dirty="0">
                <a:latin typeface="Arial" pitchFamily="34"/>
                <a:cs typeface="Arial" pitchFamily="34"/>
              </a:rPr>
              <a:t>, .</a:t>
            </a:r>
            <a:r>
              <a:rPr lang="en-US" sz="2400" dirty="0" err="1">
                <a:latin typeface="Arial" pitchFamily="34"/>
                <a:cs typeface="Arial" pitchFamily="34"/>
              </a:rPr>
              <a:t>ixx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Arial" pitchFamily="34"/>
                <a:cs typeface="Arial" pitchFamily="34"/>
              </a:rPr>
              <a:t>Classes and structs</a:t>
            </a:r>
          </a:p>
          <a:p>
            <a:pPr marL="0" lvl="0" indent="0">
              <a:buSzPct val="100000"/>
              <a:buNone/>
            </a:pPr>
            <a:endParaRPr lang="en-GB" sz="24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1674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.h + .</a:t>
            </a:r>
            <a:r>
              <a:rPr lang="en-US" dirty="0" err="1"/>
              <a:t>cpp</a:t>
            </a:r>
            <a:r>
              <a:rPr lang="en-US" dirty="0"/>
              <a:t> files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6308521" y="324195"/>
            <a:ext cx="5735679" cy="590931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angle brackets for third-party &amp; STD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"" quotes for your headers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"04_header.h"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Implement the function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foo!"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default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method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6C331-56D2-542D-6674-370A73B6D788}"/>
              </a:ext>
            </a:extLst>
          </p:cNvPr>
          <p:cNvSpPr txBox="1"/>
          <p:nvPr/>
        </p:nvSpPr>
        <p:spPr>
          <a:xfrm>
            <a:off x="227378" y="70795"/>
            <a:ext cx="4237610" cy="67403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1734DAB-E81D-404F-E6F7-2C1EBA04D0AD}"/>
              </a:ext>
            </a:extLst>
          </p:cNvPr>
          <p:cNvSpPr/>
          <p:nvPr/>
        </p:nvSpPr>
        <p:spPr>
          <a:xfrm rot="663589">
            <a:off x="2332770" y="2424419"/>
            <a:ext cx="3990363" cy="246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A142A76-8BE9-00E4-724E-163E1454F885}"/>
              </a:ext>
            </a:extLst>
          </p:cNvPr>
          <p:cNvSpPr/>
          <p:nvPr/>
        </p:nvSpPr>
        <p:spPr>
          <a:xfrm rot="430304">
            <a:off x="1362838" y="3683385"/>
            <a:ext cx="4923205" cy="246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FEAB74-591E-4332-8686-3922299ACABD}"/>
              </a:ext>
            </a:extLst>
          </p:cNvPr>
          <p:cNvSpPr/>
          <p:nvPr/>
        </p:nvSpPr>
        <p:spPr>
          <a:xfrm rot="1310707">
            <a:off x="2255512" y="4570187"/>
            <a:ext cx="4233897" cy="246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A49051B3-BB94-FA17-C871-F233FDFC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500" y="1274170"/>
            <a:ext cx="2859732" cy="456073"/>
          </a:xfrm>
          <a:prstGeom prst="wedgeRoundRectCallout">
            <a:avLst>
              <a:gd name="adj1" fmla="val 58491"/>
              <a:gd name="adj2" fmla="val 149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Include the header you're implementing for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050230A5-F189-F1BD-8CFD-31B88D1F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186" y="3148996"/>
            <a:ext cx="2859732" cy="456073"/>
          </a:xfrm>
          <a:prstGeom prst="wedgeRoundRectCallout">
            <a:avLst>
              <a:gd name="adj1" fmla="val -50048"/>
              <a:gd name="adj2" fmla="val 1786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Member initializer list. Special syntax!</a:t>
            </a:r>
          </a:p>
        </p:txBody>
      </p:sp>
    </p:spTree>
    <p:extLst>
      <p:ext uri="{BB962C8B-B14F-4D97-AF65-F5344CB8AC3E}">
        <p14:creationId xmlns:p14="http://schemas.microsoft.com/office/powerpoint/2010/main" val="33788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Header files (.</a:t>
            </a:r>
            <a:r>
              <a:rPr lang="en-US" dirty="0" err="1"/>
              <a:t>hpp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601419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Combination of header and 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file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Typical nowadays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Generic (templated) code required to have definitions in the same file</a:t>
            </a:r>
          </a:p>
          <a:p>
            <a:pPr>
              <a:buSzPct val="100000"/>
            </a:pP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Functions defined (with body) in header files must be marked as inline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6509857" y="175240"/>
            <a:ext cx="5537141" cy="646330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H_04_HEADER_HPP_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H_04_HEADER_HPP_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An inline function in a header file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inline_foo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inline!"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definition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 std::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"Hey!"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H_04_HEADER_HPP_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" name="Graphic 9" descr="Slippery with solid fill">
            <a:extLst>
              <a:ext uri="{FF2B5EF4-FFF2-40B4-BE49-F238E27FC236}">
                <a16:creationId xmlns:a16="http://schemas.microsoft.com/office/drawing/2014/main" id="{7EC3BAB6-5D2C-896A-5EBF-22C8FA8F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175" y="3153151"/>
            <a:ext cx="914400" cy="914400"/>
          </a:xfrm>
          <a:prstGeom prst="rect">
            <a:avLst/>
          </a:prstGeom>
        </p:spPr>
      </p:pic>
      <p:sp>
        <p:nvSpPr>
          <p:cNvPr id="11" name="AutoShape 372">
            <a:extLst>
              <a:ext uri="{FF2B5EF4-FFF2-40B4-BE49-F238E27FC236}">
                <a16:creationId xmlns:a16="http://schemas.microsoft.com/office/drawing/2014/main" id="{158C1DCE-6D58-F6BA-6500-6C461A38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107" y="70202"/>
            <a:ext cx="2026361" cy="569703"/>
          </a:xfrm>
          <a:prstGeom prst="wedgeRoundRectCallout">
            <a:avLst>
              <a:gd name="adj1" fmla="val 55597"/>
              <a:gd name="adj2" fmla="val 23619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Mind the inline keyword</a:t>
            </a:r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A58C252D-A6D3-D137-EE6E-8375ABEC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762" y="2542844"/>
            <a:ext cx="2046597" cy="733750"/>
          </a:xfrm>
          <a:prstGeom prst="wedgeRoundRectCallout">
            <a:avLst>
              <a:gd name="adj1" fmla="val -74752"/>
              <a:gd name="adj2" fmla="val 12643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Must use namespaces! No using namespace!</a:t>
            </a:r>
          </a:p>
        </p:txBody>
      </p:sp>
    </p:spTree>
    <p:extLst>
      <p:ext uri="{BB962C8B-B14F-4D97-AF65-F5344CB8AC3E}">
        <p14:creationId xmlns:p14="http://schemas.microsoft.com/office/powerpoint/2010/main" val="27724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Beware: Circular dependency!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60237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Circular dependency means the cycle between your header file includes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compiler </a:t>
            </a:r>
            <a:r>
              <a:rPr lang="en-US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must know the size 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of the class instance.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Solution?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Do not create circular dependencies!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Bad design maybe?</a:t>
            </a:r>
          </a:p>
          <a:p>
            <a:pPr lvl="1">
              <a:buSzPct val="100000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must, then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Forward declaration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pointer</a:t>
            </a:r>
          </a:p>
          <a:p>
            <a:pPr lvl="1">
              <a:buSzPct val="100000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6095998" y="1330639"/>
            <a:ext cx="2695528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pt-B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pt-B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H_A_</a:t>
            </a:r>
            <a:endParaRPr lang="pt-B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pt-B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pt-B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H_A_</a:t>
            </a:r>
            <a:endParaRPr lang="pt-B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pt-BR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pt-B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"A.h"</a:t>
            </a:r>
            <a:r>
              <a:rPr lang="pt-B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pt-BR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pt-B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 </a:t>
            </a:r>
          </a:p>
          <a:p>
            <a: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A obj_a; </a:t>
            </a:r>
          </a:p>
          <a:p>
            <a:r>
              <a:rPr lang="pt-BR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5DBE8-BB01-1562-F6C8-D8A976CFA578}"/>
              </a:ext>
            </a:extLst>
          </p:cNvPr>
          <p:cNvSpPr txBox="1"/>
          <p:nvPr/>
        </p:nvSpPr>
        <p:spPr>
          <a:xfrm>
            <a:off x="9450186" y="1315936"/>
            <a:ext cx="2695528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H_B_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H_B_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B.h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 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B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obj_b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ADA6949-726C-3593-F20E-1DD5CCB0B4F7}"/>
              </a:ext>
            </a:extLst>
          </p:cNvPr>
          <p:cNvSpPr txBox="1"/>
          <p:nvPr/>
        </p:nvSpPr>
        <p:spPr>
          <a:xfrm>
            <a:off x="7744613" y="4033734"/>
            <a:ext cx="2695528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A.h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B.h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A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my_a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B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my_b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1F6BA84A-C5C6-56BB-0FBE-766B6AA8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609" y="3943783"/>
            <a:ext cx="4017558" cy="386641"/>
          </a:xfrm>
          <a:prstGeom prst="wedgeRoundRectCallout">
            <a:avLst>
              <a:gd name="adj1" fmla="val 50347"/>
              <a:gd name="adj2" fmla="val -24324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Compiler must know the size of A</a:t>
            </a:r>
          </a:p>
        </p:txBody>
      </p:sp>
      <p:pic>
        <p:nvPicPr>
          <p:cNvPr id="11" name="Graphic 10" descr="Slippery with solid fill">
            <a:extLst>
              <a:ext uri="{FF2B5EF4-FFF2-40B4-BE49-F238E27FC236}">
                <a16:creationId xmlns:a16="http://schemas.microsoft.com/office/drawing/2014/main" id="{4A0B5825-1F91-58DC-240E-BFBD70B82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656" y="413664"/>
            <a:ext cx="914400" cy="914400"/>
          </a:xfrm>
          <a:prstGeom prst="rect">
            <a:avLst/>
          </a:prstGeom>
        </p:spPr>
      </p:pic>
      <p:sp>
        <p:nvSpPr>
          <p:cNvPr id="12" name="AutoShape 372">
            <a:extLst>
              <a:ext uri="{FF2B5EF4-FFF2-40B4-BE49-F238E27FC236}">
                <a16:creationId xmlns:a16="http://schemas.microsoft.com/office/drawing/2014/main" id="{A456259C-A974-DB2E-A44F-E6429AE0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055" y="4883414"/>
            <a:ext cx="4017558" cy="643947"/>
          </a:xfrm>
          <a:prstGeom prst="wedgeRoundRectCallout">
            <a:avLst>
              <a:gd name="adj1" fmla="val 101170"/>
              <a:gd name="adj2" fmla="val -31616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Compiler must know the size of B, but it is the size of A.</a:t>
            </a:r>
          </a:p>
        </p:txBody>
      </p:sp>
    </p:spTree>
    <p:extLst>
      <p:ext uri="{BB962C8B-B14F-4D97-AF65-F5344CB8AC3E}">
        <p14:creationId xmlns:p14="http://schemas.microsoft.com/office/powerpoint/2010/main" val="27215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Solution: Circular dependency!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60237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Forward declaration tells the compiler what to expect </a:t>
            </a:r>
          </a:p>
          <a:p>
            <a:pPr lvl="1"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e.g. that `A` is a class type</a:t>
            </a:r>
          </a:p>
          <a:p>
            <a:pPr>
              <a:buSzPct val="100000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6095997" y="1330639"/>
            <a:ext cx="2976981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H_B_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H_B_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 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unique_ptr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5DBE8-BB01-1562-F6C8-D8A976CFA578}"/>
              </a:ext>
            </a:extLst>
          </p:cNvPr>
          <p:cNvSpPr txBox="1"/>
          <p:nvPr/>
        </p:nvSpPr>
        <p:spPr>
          <a:xfrm>
            <a:off x="9215019" y="1330639"/>
            <a:ext cx="2976981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H_A_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H_A_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 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4EC9B0"/>
                </a:solidFill>
                <a:latin typeface="Consolas" panose="020B0609020204030204" pitchFamily="49" charset="0"/>
              </a:rPr>
              <a:t>unique_ptr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5ADA6949-726C-3593-F20E-1DD5CCB0B4F7}"/>
              </a:ext>
            </a:extLst>
          </p:cNvPr>
          <p:cNvSpPr txBox="1"/>
          <p:nvPr/>
        </p:nvSpPr>
        <p:spPr>
          <a:xfrm>
            <a:off x="9355745" y="4126452"/>
            <a:ext cx="2695528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A.h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B.h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()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my_a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my_b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} 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1F6BA84A-C5C6-56BB-0FBE-766B6AA8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646" y="3048541"/>
            <a:ext cx="4017558" cy="386641"/>
          </a:xfrm>
          <a:prstGeom prst="wedgeRoundRectCallout">
            <a:avLst>
              <a:gd name="adj1" fmla="val 50347"/>
              <a:gd name="adj2" fmla="val -24324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Hey compiler, `B` is a class name! Promise!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E5FFE92B-8B06-529E-B617-F15CB2EB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85" y="617399"/>
            <a:ext cx="4017558" cy="386641"/>
          </a:xfrm>
          <a:prstGeom prst="wedgeRoundRectCallout">
            <a:avLst>
              <a:gd name="adj1" fmla="val 43055"/>
              <a:gd name="adj2" fmla="val 36522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Hey compiler, `A` is a class name! Promise!</a:t>
            </a:r>
          </a:p>
        </p:txBody>
      </p:sp>
      <p:sp>
        <p:nvSpPr>
          <p:cNvPr id="11" name="AutoShape 372">
            <a:extLst>
              <a:ext uri="{FF2B5EF4-FFF2-40B4-BE49-F238E27FC236}">
                <a16:creationId xmlns:a16="http://schemas.microsoft.com/office/drawing/2014/main" id="{FFD14371-2749-782A-4E72-1E09DCA4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660" y="3821824"/>
            <a:ext cx="4017558" cy="609257"/>
          </a:xfrm>
          <a:prstGeom prst="wedgeRoundRectCallout">
            <a:avLst>
              <a:gd name="adj1" fmla="val 51600"/>
              <a:gd name="adj2" fmla="val -14272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Compiler: Cool, I know the size of this regardless of how big B is.</a:t>
            </a:r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1445CB6C-15DC-9EEC-72E0-093FB872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905" y="4543827"/>
            <a:ext cx="4017558" cy="609257"/>
          </a:xfrm>
          <a:prstGeom prst="wedgeRoundRectCallout">
            <a:avLst>
              <a:gd name="adj1" fmla="val 97955"/>
              <a:gd name="adj2" fmla="val -26252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Compiler: Cool, I know the size of this regardless of how big A is.</a:t>
            </a:r>
          </a:p>
        </p:txBody>
      </p:sp>
    </p:spTree>
    <p:extLst>
      <p:ext uri="{BB962C8B-B14F-4D97-AF65-F5344CB8AC3E}">
        <p14:creationId xmlns:p14="http://schemas.microsoft.com/office/powerpoint/2010/main" val="29353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Keyword inline does not mean procedure integration </a:t>
            </a:r>
            <a:r>
              <a:rPr lang="en-US" dirty="0" err="1"/>
              <a:t>optimisation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709382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inline keyword has nothing to do with the compiler optimization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inlining or procedure integration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 just says to the compiler that it is about to see multiple bodies of this exact same function and that it is all right.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Class methods are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implicitly inline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Functions in the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global scope must be declared inline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4007F5-D509-FA43-3A0E-9A48718D23D0}"/>
              </a:ext>
            </a:extLst>
          </p:cNvPr>
          <p:cNvSpPr txBox="1"/>
          <p:nvPr/>
        </p:nvSpPr>
        <p:spPr>
          <a:xfrm>
            <a:off x="5427676" y="4909508"/>
            <a:ext cx="6082426" cy="120032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An inline function in a header file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inline_foo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inline!"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87A701-3F47-C16B-E33D-47D61056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573" y="648391"/>
            <a:ext cx="3829959" cy="39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0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classes</a:t>
            </a:r>
            <a:br>
              <a:rPr lang="en-US" sz="4000" dirty="0"/>
            </a:br>
            <a:r>
              <a:rPr lang="en-US" sz="4000" dirty="0"/>
              <a:t>structs</a:t>
            </a:r>
          </a:p>
        </p:txBody>
      </p:sp>
    </p:spTree>
    <p:extLst>
      <p:ext uri="{BB962C8B-B14F-4D97-AF65-F5344CB8AC3E}">
        <p14:creationId xmlns:p14="http://schemas.microsoft.com/office/powerpoint/2010/main" val="19989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Namespaces in C++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732578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"named boxes" where symbols are encapsulated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Used to avoid name collisions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Quite common in C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can place your code inside your namespaces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Put your code into namespace(s)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Other that will use your code will not have name collisions</a:t>
            </a:r>
          </a:p>
          <a:p>
            <a:pPr lvl="1">
              <a:buSzPct val="100000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Namespace is like a class/struct that cannot be instantiated.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Is more flexible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Can reopen the same namespace and add to it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Supports Argument-dependent lookup (ADL)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00A8B24-004D-C5EB-9D42-AFFCA5F4B23B}"/>
              </a:ext>
            </a:extLst>
          </p:cNvPr>
          <p:cNvSpPr txBox="1"/>
          <p:nvPr/>
        </p:nvSpPr>
        <p:spPr>
          <a:xfrm>
            <a:off x="7809388" y="739988"/>
            <a:ext cx="4237610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lab_04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"Hey!"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lab_04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1D935EB4-AC07-712A-37F1-CE3A2E84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785" y="3616368"/>
            <a:ext cx="2743200" cy="386641"/>
          </a:xfrm>
          <a:prstGeom prst="wedgeRoundRectCallout">
            <a:avLst>
              <a:gd name="adj1" fmla="val -68002"/>
              <a:gd name="adj2" fmla="val -29531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Now you must scope it</a:t>
            </a:r>
          </a:p>
        </p:txBody>
      </p:sp>
    </p:spTree>
    <p:extLst>
      <p:ext uri="{BB962C8B-B14F-4D97-AF65-F5344CB8AC3E}">
        <p14:creationId xmlns:p14="http://schemas.microsoft.com/office/powerpoint/2010/main" val="16031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 to class/struct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 way to bundle together data with functionality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only difference between struct and class is the default visibility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class -&gt; private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struct -&gt; public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77545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a class is declared (e.g. in a header file)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Const strikes again!</a:t>
            </a:r>
          </a:p>
          <a:p>
            <a:pP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Used after declaration of a method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EF871-9086-CB05-8470-BD0E1C2302A1}"/>
              </a:ext>
            </a:extLst>
          </p:cNvPr>
          <p:cNvSpPr txBox="1"/>
          <p:nvPr/>
        </p:nvSpPr>
        <p:spPr>
          <a:xfrm>
            <a:off x="7886526" y="91791"/>
            <a:ext cx="4237610" cy="67403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1B386-FB2C-0DDB-2F59-6222D8029575}"/>
              </a:ext>
            </a:extLst>
          </p:cNvPr>
          <p:cNvSpPr/>
          <p:nvPr/>
        </p:nvSpPr>
        <p:spPr>
          <a:xfrm>
            <a:off x="7841930" y="2508308"/>
            <a:ext cx="3265094" cy="4068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DD5302B0-A7C1-9B86-2309-B5292BEA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642" y="4157727"/>
            <a:ext cx="2859732" cy="1250296"/>
          </a:xfrm>
          <a:prstGeom prst="wedgeRoundRectCallout">
            <a:avLst>
              <a:gd name="adj1" fmla="val 180040"/>
              <a:gd name="adj2" fmla="val -6038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Const on method. Says that this method cannot modify any class/instance data.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i.e. member fields and static fields</a:t>
            </a:r>
          </a:p>
        </p:txBody>
      </p:sp>
    </p:spTree>
    <p:extLst>
      <p:ext uri="{BB962C8B-B14F-4D97-AF65-F5344CB8AC3E}">
        <p14:creationId xmlns:p14="http://schemas.microsoft.com/office/powerpoint/2010/main" val="15163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the methods are implemented in .</a:t>
            </a:r>
            <a:r>
              <a:rPr lang="en-US" dirty="0" err="1"/>
              <a:t>cpp</a:t>
            </a:r>
            <a:r>
              <a:rPr lang="en-US" dirty="0"/>
              <a:t> file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618167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Methods have the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implicit first parameter `this`. 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It's a pointer to the instance in question.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don't need to call it explicitly if there is no name collision on variables.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_name is the same as this-&gt;_name if there is no name collision with method arguments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Compiler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tries local variables first</a:t>
            </a: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E06BC-9F74-4EA8-4A40-9FB4B76A00A2}"/>
              </a:ext>
            </a:extLst>
          </p:cNvPr>
          <p:cNvSpPr txBox="1"/>
          <p:nvPr/>
        </p:nvSpPr>
        <p:spPr>
          <a:xfrm>
            <a:off x="6456317" y="648391"/>
            <a:ext cx="5735679" cy="590931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angle brackets for third-party &amp; STD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"" quotes for your headers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"04_header.h"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Implement the function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foo!"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default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method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 " &lt;&lt; 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-&gt;_name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7D2BD-01A6-C963-4C34-1DEEAD19F76B}"/>
              </a:ext>
            </a:extLst>
          </p:cNvPr>
          <p:cNvSpPr/>
          <p:nvPr/>
        </p:nvSpPr>
        <p:spPr>
          <a:xfrm>
            <a:off x="6456317" y="3753196"/>
            <a:ext cx="5478011" cy="2804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EA0A9091-CD2E-7E1A-97D0-19E056A19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16" y="5495463"/>
            <a:ext cx="2859732" cy="456073"/>
          </a:xfrm>
          <a:prstGeom prst="wedgeRoundRectCallout">
            <a:avLst>
              <a:gd name="adj1" fmla="val 74326"/>
              <a:gd name="adj2" fmla="val -26955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Don't forget to scope!</a:t>
            </a:r>
          </a:p>
        </p:txBody>
      </p:sp>
      <p:sp>
        <p:nvSpPr>
          <p:cNvPr id="11" name="AutoShape 372">
            <a:extLst>
              <a:ext uri="{FF2B5EF4-FFF2-40B4-BE49-F238E27FC236}">
                <a16:creationId xmlns:a16="http://schemas.microsoft.com/office/drawing/2014/main" id="{DC0C87F6-0A01-6EBC-427F-BD7DCF83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16" y="5495464"/>
            <a:ext cx="2859732" cy="456073"/>
          </a:xfrm>
          <a:prstGeom prst="wedgeRoundRectCallout">
            <a:avLst>
              <a:gd name="adj1" fmla="val 91975"/>
              <a:gd name="adj2" fmla="val -50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Don't forget to scope!</a:t>
            </a:r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1C2DB347-7F3A-C788-5C7D-33A40D3E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16" y="6317452"/>
            <a:ext cx="2859732" cy="456073"/>
          </a:xfrm>
          <a:prstGeom prst="wedgeRoundRectCallout">
            <a:avLst>
              <a:gd name="adj1" fmla="val 185217"/>
              <a:gd name="adj2" fmla="val -9172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Pointer to this instance.</a:t>
            </a:r>
          </a:p>
        </p:txBody>
      </p:sp>
      <p:pic>
        <p:nvPicPr>
          <p:cNvPr id="13" name="Graphic 12" descr="Slippery with solid fill">
            <a:extLst>
              <a:ext uri="{FF2B5EF4-FFF2-40B4-BE49-F238E27FC236}">
                <a16:creationId xmlns:a16="http://schemas.microsoft.com/office/drawing/2014/main" id="{30D57859-7525-7E6D-D20E-54A27E03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879" y="4809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h</a:t>
            </a:r>
            <a:r>
              <a:rPr lang="en-GB" dirty="0" err="1"/>
              <a:t>elper</a:t>
            </a:r>
            <a:r>
              <a:rPr lang="en-GB" dirty="0"/>
              <a:t> codes are in public </a:t>
            </a:r>
            <a:r>
              <a:rPr lang="en-GB" dirty="0" err="1"/>
              <a:t>gitlab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Directory `lab_04`:</a:t>
            </a:r>
          </a:p>
          <a:p>
            <a:pPr lvl="1">
              <a:buSzPct val="100000"/>
            </a:pPr>
            <a:r>
              <a:rPr lang="en-GB" sz="2000" dirty="0">
                <a:latin typeface="Arial" pitchFamily="34"/>
                <a:cs typeface="Arial" pitchFamily="34"/>
              </a:rPr>
              <a:t>https://gitlab.mff.cuni.cz/teaching/nprg041/mejzlik/labs-cpp-pub</a:t>
            </a:r>
          </a:p>
          <a:p>
            <a:pPr>
              <a:buSzPct val="100000"/>
            </a:pPr>
            <a:r>
              <a:rPr lang="en-GB" sz="2400" dirty="0">
                <a:latin typeface="Arial" pitchFamily="34"/>
                <a:cs typeface="Arial" pitchFamily="34"/>
              </a:rPr>
              <a:t>Files are prefixed with the corresponding subchapter numbers</a:t>
            </a:r>
          </a:p>
        </p:txBody>
      </p:sp>
    </p:spTree>
    <p:extLst>
      <p:ext uri="{BB962C8B-B14F-4D97-AF65-F5344CB8AC3E}">
        <p14:creationId xmlns:p14="http://schemas.microsoft.com/office/powerpoint/2010/main" val="970674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This-&gt; scoping warning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98851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we have the member field and method parameter with the same name, we may need to use this-&gt;</a:t>
            </a:r>
            <a:endParaRPr lang="en-US" sz="2400" b="1" dirty="0">
              <a:solidFill>
                <a:schemeClr val="accent2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E06BC-9F74-4EA8-4A40-9FB4B76A00A2}"/>
              </a:ext>
            </a:extLst>
          </p:cNvPr>
          <p:cNvSpPr txBox="1"/>
          <p:nvPr/>
        </p:nvSpPr>
        <p:spPr>
          <a:xfrm>
            <a:off x="6456317" y="648391"/>
            <a:ext cx="5735679" cy="590931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angle brackets for third-party &amp; STD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"" quotes for your headers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"04_header.h"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Implement the function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 am foo!"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default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1.2f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method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 " &lt;&lt;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_name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7D2BD-01A6-C963-4C34-1DEEAD19F76B}"/>
              </a:ext>
            </a:extLst>
          </p:cNvPr>
          <p:cNvSpPr/>
          <p:nvPr/>
        </p:nvSpPr>
        <p:spPr>
          <a:xfrm>
            <a:off x="6456317" y="5286103"/>
            <a:ext cx="5478011" cy="1271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1C2DB347-7F3A-C788-5C7D-33A40D3E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916" y="6317452"/>
            <a:ext cx="2859732" cy="456073"/>
          </a:xfrm>
          <a:prstGeom prst="wedgeRoundRectCallout">
            <a:avLst>
              <a:gd name="adj1" fmla="val 185217"/>
              <a:gd name="adj2" fmla="val -9172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What variable is used?</a:t>
            </a:r>
          </a:p>
        </p:txBody>
      </p:sp>
      <p:pic>
        <p:nvPicPr>
          <p:cNvPr id="13" name="Graphic 12" descr="Slippery with solid fill">
            <a:extLst>
              <a:ext uri="{FF2B5EF4-FFF2-40B4-BE49-F238E27FC236}">
                <a16:creationId xmlns:a16="http://schemas.microsoft.com/office/drawing/2014/main" id="{30D57859-7525-7E6D-D20E-54A27E03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0965" y="54030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Visibility - private, public, protected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struct -&gt; default public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class -&gt; default private</a:t>
            </a: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5F26E-7686-08A7-8D77-1C65EAA00507}"/>
              </a:ext>
            </a:extLst>
          </p:cNvPr>
          <p:cNvSpPr txBox="1"/>
          <p:nvPr/>
        </p:nvSpPr>
        <p:spPr>
          <a:xfrm>
            <a:off x="7886526" y="91791"/>
            <a:ext cx="4237610" cy="67403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A803A6FF-F0F0-A149-527C-A1EFDBCD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518" y="3005871"/>
            <a:ext cx="2859732" cy="456073"/>
          </a:xfrm>
          <a:prstGeom prst="wedgeRoundRectCallout">
            <a:avLst>
              <a:gd name="adj1" fmla="val 58491"/>
              <a:gd name="adj2" fmla="val 149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Any code can access this via instance of A.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733A3A65-B541-9174-4A9A-07F93052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518" y="4202885"/>
            <a:ext cx="2859732" cy="699116"/>
          </a:xfrm>
          <a:prstGeom prst="wedgeRoundRectCallout">
            <a:avLst>
              <a:gd name="adj1" fmla="val 58491"/>
              <a:gd name="adj2" fmla="val 149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Only methods of A and A's derived classes can access these.</a:t>
            </a:r>
          </a:p>
        </p:txBody>
      </p:sp>
      <p:sp>
        <p:nvSpPr>
          <p:cNvPr id="11" name="AutoShape 372">
            <a:extLst>
              <a:ext uri="{FF2B5EF4-FFF2-40B4-BE49-F238E27FC236}">
                <a16:creationId xmlns:a16="http://schemas.microsoft.com/office/drawing/2014/main" id="{A39E45C1-5698-1FC9-17E9-0698E474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518" y="5443514"/>
            <a:ext cx="2859732" cy="699116"/>
          </a:xfrm>
          <a:prstGeom prst="wedgeRoundRectCallout">
            <a:avLst>
              <a:gd name="adj1" fmla="val 61131"/>
              <a:gd name="adj2" fmla="val -738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Only methods of A can access these.</a:t>
            </a:r>
          </a:p>
        </p:txBody>
      </p:sp>
    </p:spTree>
    <p:extLst>
      <p:ext uri="{BB962C8B-B14F-4D97-AF65-F5344CB8AC3E}">
        <p14:creationId xmlns:p14="http://schemas.microsoft.com/office/powerpoint/2010/main" val="40355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Class member fields</a:t>
            </a:r>
            <a:r>
              <a:rPr lang="cs-CZ" dirty="0"/>
              <a:t> (data </a:t>
            </a:r>
            <a:r>
              <a:rPr lang="cs-CZ" dirty="0" err="1"/>
              <a:t>members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7300619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Non-static variables copied for each instance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Try to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avoid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references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const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data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members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in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types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that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are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copyable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or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/and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movable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They </a:t>
            </a:r>
            <a:r>
              <a:rPr lang="cs-CZ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mess</a:t>
            </a: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copy and </a:t>
            </a:r>
            <a:r>
              <a:rPr lang="cs-CZ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move</a:t>
            </a: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ctors</a:t>
            </a: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/</a:t>
            </a:r>
            <a:r>
              <a:rPr lang="cs-CZ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operators</a:t>
            </a:r>
            <a:endParaRPr lang="cs-CZ" sz="1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https://isocpp.github.io/CppCoreGuidelines/CppCoreGuidelines#Rc-constref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26E98-440D-84AE-CB33-DCC2D9DF8DBC}"/>
              </a:ext>
            </a:extLst>
          </p:cNvPr>
          <p:cNvSpPr txBox="1"/>
          <p:nvPr/>
        </p:nvSpPr>
        <p:spPr>
          <a:xfrm>
            <a:off x="7886526" y="91791"/>
            <a:ext cx="4237610" cy="67403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27B93-08B1-7649-73B7-32A658ADA455}"/>
              </a:ext>
            </a:extLst>
          </p:cNvPr>
          <p:cNvSpPr/>
          <p:nvPr/>
        </p:nvSpPr>
        <p:spPr>
          <a:xfrm>
            <a:off x="8363822" y="4102217"/>
            <a:ext cx="2567033" cy="2239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78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Class static fields and class static functions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…</a:t>
            </a: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7FEC9-1FA8-7738-6A9F-84721BD8C47E}"/>
              </a:ext>
            </a:extLst>
          </p:cNvPr>
          <p:cNvSpPr txBox="1"/>
          <p:nvPr/>
        </p:nvSpPr>
        <p:spPr>
          <a:xfrm>
            <a:off x="274640" y="648391"/>
            <a:ext cx="4237610" cy="701730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#ifndef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&lt;string&gt;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function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 class declaration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ready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protected: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_height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_factor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std::string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_name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H_04_HEADER_H_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806B9-97EA-D08A-49E6-13C36CFBA074}"/>
              </a:ext>
            </a:extLst>
          </p:cNvPr>
          <p:cNvSpPr/>
          <p:nvPr/>
        </p:nvSpPr>
        <p:spPr>
          <a:xfrm>
            <a:off x="751936" y="5251507"/>
            <a:ext cx="2721106" cy="700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899FBB98-EF8E-B927-47FC-947518E8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381" y="4356498"/>
            <a:ext cx="2313630" cy="456073"/>
          </a:xfrm>
          <a:prstGeom prst="wedgeRoundRectCallout">
            <a:avLst>
              <a:gd name="adj1" fmla="val -108663"/>
              <a:gd name="adj2" fmla="val 17130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Added storage class specifier - static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6DF7E-61B8-A8A2-BB15-A54333C4899F}"/>
              </a:ext>
            </a:extLst>
          </p:cNvPr>
          <p:cNvSpPr txBox="1"/>
          <p:nvPr/>
        </p:nvSpPr>
        <p:spPr>
          <a:xfrm>
            <a:off x="5723874" y="935358"/>
            <a:ext cx="6468122" cy="369331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04_header.cpp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Definitions for statics of A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(!) Do not forget to initialize static fields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Define the static method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_count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AutoShape 372">
            <a:extLst>
              <a:ext uri="{FF2B5EF4-FFF2-40B4-BE49-F238E27FC236}">
                <a16:creationId xmlns:a16="http://schemas.microsoft.com/office/drawing/2014/main" id="{EFDA42E8-F247-4D13-0351-F65A8881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73" y="1921614"/>
            <a:ext cx="2313630" cy="456073"/>
          </a:xfrm>
          <a:prstGeom prst="wedgeRoundRectCallout">
            <a:avLst>
              <a:gd name="adj1" fmla="val 58854"/>
              <a:gd name="adj2" fmla="val 19705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Static fields must be initialized in some TU.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3695C919-FB64-9C21-4682-31039E4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208" y="5211145"/>
            <a:ext cx="2313630" cy="456073"/>
          </a:xfrm>
          <a:prstGeom prst="wedgeRoundRectCallout">
            <a:avLst>
              <a:gd name="adj1" fmla="val 18244"/>
              <a:gd name="adj2" fmla="val -26463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Static methods cannot use `this` pointer.</a:t>
            </a: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AD610B47-161C-11D6-240E-558E33DB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120" y="5362620"/>
            <a:ext cx="2313630" cy="456073"/>
          </a:xfrm>
          <a:prstGeom prst="wedgeRoundRectCallout">
            <a:avLst>
              <a:gd name="adj1" fmla="val -64565"/>
              <a:gd name="adj2" fmla="val -31045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But can access static fields.</a:t>
            </a:r>
          </a:p>
        </p:txBody>
      </p:sp>
    </p:spTree>
    <p:extLst>
      <p:ext uri="{BB962C8B-B14F-4D97-AF65-F5344CB8AC3E}">
        <p14:creationId xmlns:p14="http://schemas.microsoft.com/office/powerpoint/2010/main" val="13545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Class static methods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Can only access static data fields.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These fields must be initialized somewhere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 implicit first parameter `this`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Shared for all instances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000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Beware of static keyword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Multiple semantics in different contexts</a:t>
            </a:r>
          </a:p>
          <a:p>
            <a:pPr>
              <a:buSzPct val="100000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Member variables / methods in classes -&gt; as previous slides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Global scope variables/functions -&gt; not visible outside of TU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Static local variable -&gt; shared across all function invocation</a:t>
            </a:r>
          </a:p>
          <a:p>
            <a:pPr>
              <a:buSzPct val="100000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Graphic 7" descr="Slippery with solid fill">
            <a:extLst>
              <a:ext uri="{FF2B5EF4-FFF2-40B4-BE49-F238E27FC236}">
                <a16:creationId xmlns:a16="http://schemas.microsoft.com/office/drawing/2014/main" id="{D658491B-A1FC-812E-4FBE-9AA6D20A6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859" y="22527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Nested classes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Declare/define class inside the class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With private/protected/public visibility</a:t>
            </a:r>
          </a:p>
          <a:p>
            <a:pPr>
              <a:buSzPct val="100000"/>
            </a:pP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Good for hiding implementation details</a:t>
            </a:r>
          </a:p>
          <a:p>
            <a:pPr>
              <a:buSzPct val="100000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CD898E3-CFEB-B41D-5ADC-9EE12091DC4C}"/>
              </a:ext>
            </a:extLst>
          </p:cNvPr>
          <p:cNvSpPr txBox="1"/>
          <p:nvPr/>
        </p:nvSpPr>
        <p:spPr>
          <a:xfrm>
            <a:off x="6932023" y="748697"/>
            <a:ext cx="5054015" cy="507831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: </a:t>
            </a:r>
          </a:p>
          <a:p>
            <a:r>
              <a:rPr lang="en-GB" dirty="0">
                <a:solidFill>
                  <a:srgbClr val="CCCCCC"/>
                </a:solidFill>
                <a:latin typeface="Consolas" panose="020B0609020204030204" pitchFamily="49" charset="0"/>
              </a:rPr>
              <a:t>	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tail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{}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 data;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Node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next;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Node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private: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Node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head;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Node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tail;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70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functions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Default constructor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Destructor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Copy constructor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Assignment operator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Move constructor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Move-assignment operator</a:t>
            </a:r>
          </a:p>
          <a:p>
            <a:pPr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These may be implemented by the compiler you don't need any special handling.</a:t>
            </a: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5719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Class/struct: Rule of 5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11885-B715-7F39-8A37-54E8B3BED4B2}"/>
              </a:ext>
            </a:extLst>
          </p:cNvPr>
          <p:cNvSpPr txBox="1"/>
          <p:nvPr/>
        </p:nvSpPr>
        <p:spPr>
          <a:xfrm>
            <a:off x="3048755" y="328281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https://en.cppreference.com/w/cpp/language/rule_of_three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3408BD-7B9C-63FD-5EEE-2DCD6C29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942"/>
            <a:ext cx="12192000" cy="62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3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Default constructor and other constructors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71139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Default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ctor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is implicitly defined by the compiler if there is no other constructor defined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compiler implementation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does nothing for fundamental types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calls the default constructor for user-defined types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(classes/structs)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want to initialize also fundamental types, instantiate with {} -&gt;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value initialization</a:t>
            </a:r>
          </a:p>
          <a:p>
            <a:pPr lvl="1">
              <a:buSzPct val="100000"/>
              <a:buFont typeface="Arial" pitchFamily="34"/>
            </a:pP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MyClass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c{};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477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1) </a:t>
            </a:r>
            <a:r>
              <a:rPr lang="cs-CZ" sz="4000" dirty="0" err="1"/>
              <a:t>Previously</a:t>
            </a:r>
            <a:r>
              <a:rPr lang="cs-CZ" sz="4000" dirty="0"/>
              <a:t> in C++ </a:t>
            </a:r>
            <a:r>
              <a:rPr lang="cs-CZ" sz="4000" dirty="0" err="1"/>
              <a:t>labs</a:t>
            </a:r>
            <a:r>
              <a:rPr lang="cs-CZ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9173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Destructors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most problematic one!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compiler will always define one for you. It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calls a destructor on all the member fields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But </a:t>
            </a:r>
            <a:r>
              <a:rPr lang="en-US" sz="20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raw owning pointers do not have a destructor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? -&gt; memory leak!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Sometimes the default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dctor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is not correct!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But, think twice if you really need to define your own destructor!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Maybe a design flaw?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Usually, we need to deallocate some memory.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Maybe I shall use smart pointers?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Graphic 7" descr="Danger with solid fill">
            <a:extLst>
              <a:ext uri="{FF2B5EF4-FFF2-40B4-BE49-F238E27FC236}">
                <a16:creationId xmlns:a16="http://schemas.microsoft.com/office/drawing/2014/main" id="{AFE2C58F-1774-1D94-79A6-6639C94D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2035" y="1677112"/>
            <a:ext cx="914400" cy="9144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056D1605-E3D4-1288-6E0B-8BD0F536C81A}"/>
              </a:ext>
            </a:extLst>
          </p:cNvPr>
          <p:cNvSpPr txBox="1"/>
          <p:nvPr/>
        </p:nvSpPr>
        <p:spPr>
          <a:xfrm>
            <a:off x="1324023" y="4409697"/>
            <a:ext cx="103139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~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noexcept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B05105-61D2-3C91-EFFE-66A689E2CC9F}"/>
              </a:ext>
            </a:extLst>
          </p:cNvPr>
          <p:cNvSpPr/>
          <p:nvPr/>
        </p:nvSpPr>
        <p:spPr>
          <a:xfrm>
            <a:off x="1820093" y="6066811"/>
            <a:ext cx="8788546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14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Destructors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282814"/>
            <a:ext cx="11248575" cy="505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define our own destructor, the compiler will provide the default implementation for the copy constructor and assignment operator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Flaw in the standard, this is dangerous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need to define your own destructor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(probably) must also implement your own copy constructor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and copy assignment operator.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CDAEF7C-8454-1F6C-3A35-A8914508FB0B}"/>
              </a:ext>
            </a:extLst>
          </p:cNvPr>
          <p:cNvSpPr txBox="1"/>
          <p:nvPr/>
        </p:nvSpPr>
        <p:spPr>
          <a:xfrm>
            <a:off x="7809388" y="739988"/>
            <a:ext cx="4237610" cy="36933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…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D09A1-E28E-FA5A-418E-2258CB89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25" y="619791"/>
            <a:ext cx="8908873" cy="573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4C6E8E-C5E5-424D-FCF4-979EB78F6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08" y="118659"/>
            <a:ext cx="8507506" cy="574553"/>
          </a:xfrm>
          <a:prstGeom prst="rect">
            <a:avLst/>
          </a:prstGeom>
        </p:spPr>
      </p:pic>
      <p:pic>
        <p:nvPicPr>
          <p:cNvPr id="15" name="Graphic 14" descr="Slippery with solid fill">
            <a:extLst>
              <a:ext uri="{FF2B5EF4-FFF2-40B4-BE49-F238E27FC236}">
                <a16:creationId xmlns:a16="http://schemas.microsoft.com/office/drawing/2014/main" id="{0016DBAB-0794-D343-16C6-B95F46FB1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8193" y="12399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Copy </a:t>
            </a:r>
            <a:r>
              <a:rPr lang="en-US" dirty="0" err="1"/>
              <a:t>ctor</a:t>
            </a:r>
            <a:r>
              <a:rPr lang="en-US" dirty="0"/>
              <a:t>, assignment operator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776549"/>
            <a:ext cx="11248575" cy="456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define one of these, the other is defaulted by the compiler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This is a flaw in the standard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one of these requires special care, the other most probably too!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ACC6C-088A-AAEE-AE05-83DB6BA8197A}"/>
              </a:ext>
            </a:extLst>
          </p:cNvPr>
          <p:cNvSpPr txBox="1"/>
          <p:nvPr/>
        </p:nvSpPr>
        <p:spPr>
          <a:xfrm>
            <a:off x="1324023" y="4409697"/>
            <a:ext cx="103139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~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noexcept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B42F7-880A-42BF-6A26-279FD3544AE6}"/>
              </a:ext>
            </a:extLst>
          </p:cNvPr>
          <p:cNvSpPr/>
          <p:nvPr/>
        </p:nvSpPr>
        <p:spPr>
          <a:xfrm>
            <a:off x="1887249" y="5560796"/>
            <a:ext cx="9187540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9C789-A8B9-468D-B5A8-AC6E9411A31B}"/>
              </a:ext>
            </a:extLst>
          </p:cNvPr>
          <p:cNvSpPr/>
          <p:nvPr/>
        </p:nvSpPr>
        <p:spPr>
          <a:xfrm>
            <a:off x="1887249" y="4995548"/>
            <a:ext cx="9187540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E4CB8-76F3-EF02-1687-387F2241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08" y="118659"/>
            <a:ext cx="8507506" cy="574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DA48C4-D475-D2B6-59D3-4751371E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48" y="663468"/>
            <a:ext cx="8263666" cy="882466"/>
          </a:xfrm>
          <a:prstGeom prst="rect">
            <a:avLst/>
          </a:prstGeom>
        </p:spPr>
      </p:pic>
      <p:pic>
        <p:nvPicPr>
          <p:cNvPr id="16" name="Graphic 15" descr="Slippery with solid fill">
            <a:extLst>
              <a:ext uri="{FF2B5EF4-FFF2-40B4-BE49-F238E27FC236}">
                <a16:creationId xmlns:a16="http://schemas.microsoft.com/office/drawing/2014/main" id="{C1B4DF20-5AD5-A5C1-21BB-881DB84DF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1659" y="16620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Move </a:t>
            </a:r>
            <a:r>
              <a:rPr lang="en-US" dirty="0" err="1"/>
              <a:t>ctor</a:t>
            </a:r>
            <a:r>
              <a:rPr lang="en-US" dirty="0"/>
              <a:t>, move assignment operator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1676501"/>
            <a:ext cx="11248575" cy="466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define one of these, the other is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NOT defaulted by the compiler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Newer additions in C++11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Define those if you want to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utilise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move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semantics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34A64-B574-5144-4FE9-A88A1DEE1713}"/>
              </a:ext>
            </a:extLst>
          </p:cNvPr>
          <p:cNvSpPr txBox="1"/>
          <p:nvPr/>
        </p:nvSpPr>
        <p:spPr>
          <a:xfrm>
            <a:off x="1324023" y="4409697"/>
            <a:ext cx="103139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~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noexcept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32E03-7BCC-0E7D-A1F2-63A71C5275A1}"/>
              </a:ext>
            </a:extLst>
          </p:cNvPr>
          <p:cNvSpPr/>
          <p:nvPr/>
        </p:nvSpPr>
        <p:spPr>
          <a:xfrm>
            <a:off x="1887249" y="5804466"/>
            <a:ext cx="9187540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DDA38-816D-F07C-A3B4-BA159F75F8E7}"/>
              </a:ext>
            </a:extLst>
          </p:cNvPr>
          <p:cNvSpPr/>
          <p:nvPr/>
        </p:nvSpPr>
        <p:spPr>
          <a:xfrm>
            <a:off x="1887249" y="5232558"/>
            <a:ext cx="9187540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11D8B-69E8-8898-7102-EE7AE1CD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08" y="118659"/>
            <a:ext cx="8507506" cy="574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1D833-5FC0-45E2-6307-E89602A6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96" y="666189"/>
            <a:ext cx="8293217" cy="9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42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Deleted implementations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mark the definition as forbidden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 is not undefined, it is defined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compiler will error when it should use such a function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user gets nice error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 have seen that in std::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unique_ptr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2A97A-213B-B1CB-120A-5AC136B8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0" y="2771832"/>
            <a:ext cx="7001852" cy="362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72C079-AB55-C54C-AFCC-D46E518A2A7A}"/>
              </a:ext>
            </a:extLst>
          </p:cNvPr>
          <p:cNvSpPr txBox="1"/>
          <p:nvPr/>
        </p:nvSpPr>
        <p:spPr>
          <a:xfrm>
            <a:off x="1149531" y="3142846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https://en.cppreference.com/w/cpp/memory/unique_ptr/unique_ptr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1E044-AFBD-C6CB-9837-433575B7569B}"/>
              </a:ext>
            </a:extLst>
          </p:cNvPr>
          <p:cNvSpPr txBox="1"/>
          <p:nvPr/>
        </p:nvSpPr>
        <p:spPr>
          <a:xfrm>
            <a:off x="429417" y="4033734"/>
            <a:ext cx="103139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delete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delete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delete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delete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~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noexcept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5270B585-1AAA-D22D-00B9-C960F257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913" y="3311104"/>
            <a:ext cx="2313630" cy="456073"/>
          </a:xfrm>
          <a:prstGeom prst="wedgeRoundRectCallout">
            <a:avLst>
              <a:gd name="adj1" fmla="val -62742"/>
              <a:gd name="adj2" fmla="val 3317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Cannot</a:t>
            </a:r>
            <a:r>
              <a:rPr lang="cs-CZ" sz="1600" dirty="0">
                <a:solidFill>
                  <a:schemeClr val="bg1"/>
                </a:solidFill>
              </a:rPr>
              <a:t> copy </a:t>
            </a:r>
            <a:r>
              <a:rPr lang="cs-CZ" sz="1600" dirty="0" err="1">
                <a:solidFill>
                  <a:schemeClr val="bg1"/>
                </a:solidFill>
              </a:rPr>
              <a:t>or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move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this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class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D737E1AD-1BC9-F211-E7D4-ED717ED2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387" y="5742624"/>
            <a:ext cx="3007196" cy="1112485"/>
          </a:xfrm>
          <a:prstGeom prst="wedgeRoundRectCallout">
            <a:avLst>
              <a:gd name="adj1" fmla="val -185115"/>
              <a:gd name="adj2" fmla="val -2517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Destructor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must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be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present</a:t>
            </a:r>
            <a:r>
              <a:rPr lang="cs-CZ" sz="1600" dirty="0">
                <a:solidFill>
                  <a:schemeClr val="bg1"/>
                </a:solidFill>
              </a:rPr>
              <a:t>. </a:t>
            </a:r>
            <a:r>
              <a:rPr lang="cs-CZ" sz="1600" dirty="0" err="1">
                <a:solidFill>
                  <a:schemeClr val="bg1"/>
                </a:solidFill>
              </a:rPr>
              <a:t>Always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mark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destructor</a:t>
            </a:r>
            <a:r>
              <a:rPr lang="cs-CZ" sz="1600" dirty="0">
                <a:solidFill>
                  <a:schemeClr val="bg1"/>
                </a:solidFill>
              </a:rPr>
              <a:t> as </a:t>
            </a:r>
            <a:r>
              <a:rPr lang="cs-CZ" sz="1600" dirty="0" err="1">
                <a:solidFill>
                  <a:schemeClr val="bg1"/>
                </a:solidFill>
              </a:rPr>
              <a:t>noexcept</a:t>
            </a:r>
            <a:r>
              <a:rPr lang="cs-CZ" sz="1600" dirty="0">
                <a:solidFill>
                  <a:schemeClr val="bg1"/>
                </a:solidFill>
              </a:rPr>
              <a:t>. </a:t>
            </a:r>
            <a:r>
              <a:rPr lang="cs-CZ" sz="1600" dirty="0" err="1">
                <a:solidFill>
                  <a:schemeClr val="bg1"/>
                </a:solidFill>
              </a:rPr>
              <a:t>Destructors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cannot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throw</a:t>
            </a:r>
            <a:r>
              <a:rPr lang="cs-CZ" sz="1600" dirty="0">
                <a:solidFill>
                  <a:schemeClr val="bg1"/>
                </a:solidFill>
              </a:rPr>
              <a:t>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Defaulted implementations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05268" y="902394"/>
            <a:ext cx="1099425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Explicitly tell the compiler to use his default implementation.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Always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think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about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allocated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memory</a:t>
            </a:r>
            <a:r>
              <a:rPr lang="cs-CZ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and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other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resources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that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instance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can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hold (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e.g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file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handles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0847F-7D42-2622-414C-E496DB2B0504}"/>
              </a:ext>
            </a:extLst>
          </p:cNvPr>
          <p:cNvSpPr txBox="1"/>
          <p:nvPr/>
        </p:nvSpPr>
        <p:spPr>
          <a:xfrm>
            <a:off x="507794" y="1664975"/>
            <a:ext cx="103139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public: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operator=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~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base_of_five_defaults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noexcept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B881EE0D-F758-BD56-1264-953492A0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79014"/>
            <a:ext cx="9757074" cy="775600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err="1">
                <a:solidFill>
                  <a:schemeClr val="bg1"/>
                </a:solidFill>
              </a:rPr>
              <a:t>Always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sure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that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default </a:t>
            </a:r>
            <a:r>
              <a:rPr lang="cs-CZ" dirty="0" err="1">
                <a:solidFill>
                  <a:schemeClr val="bg1"/>
                </a:solidFill>
              </a:rPr>
              <a:t>implementation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does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what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you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need</a:t>
            </a:r>
            <a:r>
              <a:rPr lang="cs-CZ" dirty="0">
                <a:solidFill>
                  <a:schemeClr val="bg1"/>
                </a:solidFill>
              </a:rPr>
              <a:t> to do.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Graphic 10" descr="Slippery with solid fill">
            <a:extLst>
              <a:ext uri="{FF2B5EF4-FFF2-40B4-BE49-F238E27FC236}">
                <a16:creationId xmlns:a16="http://schemas.microsoft.com/office/drawing/2014/main" id="{44E4958B-03C4-1E0F-44F7-BDDAC6AA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36" y="4109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Takeaway! Rule of 0 and rule of 5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114697" y="906463"/>
            <a:ext cx="1040851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possible,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strive for the Rule of 0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 need for special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dctor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copy/move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ctors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assignment operators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can of course define your specialized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ctors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Otherwise,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use the Rule of 5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If you need to define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dctor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move/copy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ctors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/assignment operators, define or delete them all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C6171C11-0822-55E7-80CB-A102C702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983" y="2102816"/>
            <a:ext cx="9412201" cy="648392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C.20: If you can avoid defining default operations, do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https://isocpp.github.io/CppCoreGuidelines/CppCoreGuidelines#c20-if-you-can-avoid-defining-default-operations-do</a:t>
            </a:r>
          </a:p>
        </p:txBody>
      </p:sp>
      <p:pic>
        <p:nvPicPr>
          <p:cNvPr id="12" name="Graphic 11" descr="Shield Tick with solid fill">
            <a:extLst>
              <a:ext uri="{FF2B5EF4-FFF2-40B4-BE49-F238E27FC236}">
                <a16:creationId xmlns:a16="http://schemas.microsoft.com/office/drawing/2014/main" id="{7DBF8417-5C12-2C0F-0008-9D490AF73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585" y="973330"/>
            <a:ext cx="914400" cy="914400"/>
          </a:xfrm>
          <a:prstGeom prst="rect">
            <a:avLst/>
          </a:prstGeom>
        </p:spPr>
      </p:pic>
      <p:sp>
        <p:nvSpPr>
          <p:cNvPr id="13" name="AutoShape 372">
            <a:extLst>
              <a:ext uri="{FF2B5EF4-FFF2-40B4-BE49-F238E27FC236}">
                <a16:creationId xmlns:a16="http://schemas.microsoft.com/office/drawing/2014/main" id="{32E46C14-DF78-8DFE-128F-4E3A5D830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983" y="4195258"/>
            <a:ext cx="9757074" cy="775600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C.21: If you define or =delete any copy, move, or destructor function, define or =delete them all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https://isocpp.github.io/CppCoreGuidelines/CppCoreGuidelines#c21-if-you-define-or-delete-any-copy-move-or-destructor-function-define-or-delete-them-all</a:t>
            </a:r>
          </a:p>
        </p:txBody>
      </p:sp>
      <p:pic>
        <p:nvPicPr>
          <p:cNvPr id="16" name="Graphic 15" descr="Slippery with solid fill">
            <a:extLst>
              <a:ext uri="{FF2B5EF4-FFF2-40B4-BE49-F238E27FC236}">
                <a16:creationId xmlns:a16="http://schemas.microsoft.com/office/drawing/2014/main" id="{FEE26F32-3B6A-B7C4-F037-F006271A2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297" y="3071446"/>
            <a:ext cx="914400" cy="914400"/>
          </a:xfrm>
          <a:prstGeom prst="rect">
            <a:avLst/>
          </a:prstGeom>
        </p:spPr>
      </p:pic>
      <p:sp>
        <p:nvSpPr>
          <p:cNvPr id="17" name="AutoShape 372">
            <a:extLst>
              <a:ext uri="{FF2B5EF4-FFF2-40B4-BE49-F238E27FC236}">
                <a16:creationId xmlns:a16="http://schemas.microsoft.com/office/drawing/2014/main" id="{F157F2A1-4884-9C56-3EF6-AA2D9A50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885" y="5989553"/>
            <a:ext cx="8563115" cy="472481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The Rule of 3 is just pre C++11 rule of 5. There were no move </a:t>
            </a:r>
            <a:r>
              <a:rPr lang="en-US" dirty="0" err="1">
                <a:solidFill>
                  <a:schemeClr val="bg1"/>
                </a:solidFill>
              </a:rPr>
              <a:t>ctors</a:t>
            </a:r>
            <a:r>
              <a:rPr lang="en-US" dirty="0">
                <a:solidFill>
                  <a:schemeClr val="bg1"/>
                </a:solidFill>
              </a:rPr>
              <a:t>/assignment operators.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a): Wrap Task 3 in class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Make Task 3 BST a nice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with nice interface methods.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Support moving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Interface: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insert(x)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erase(x)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contains(x)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keys()</a:t>
            </a:r>
          </a:p>
          <a:p>
            <a:pPr lvl="2">
              <a:buSzPct val="100000"/>
              <a:buFont typeface="Arial" pitchFamily="34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Returns an ordered list of all keys that are present</a:t>
            </a:r>
          </a:p>
          <a:p>
            <a:pPr lvl="1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8D82FCC4-E823-0D33-AA7D-ABB3893C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31" y="2494702"/>
            <a:ext cx="2076674" cy="570716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Target Rule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Intermezzo: type </a:t>
            </a:r>
            <a:r>
              <a:rPr lang="en-US" dirty="0" err="1"/>
              <a:t>size_t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Type that is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guaranteed to be able to index into an array of any size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it whenever the value has the semantics of size, count, or number of something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Unsigned integer of size usually 64 bits (on x86_64)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7760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a): The approach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Create header and implementation file for the `class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Bst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`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Design the interface based on how it will be used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Provide dummy implementations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the interface in our main function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Start filling the definitions with our existing code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Polish the solution</a:t>
            </a: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A542494-3BBB-72FD-3B87-BF16AFC83AAC}"/>
              </a:ext>
            </a:extLst>
          </p:cNvPr>
          <p:cNvSpPr/>
          <p:nvPr/>
        </p:nvSpPr>
        <p:spPr>
          <a:xfrm>
            <a:off x="444237" y="5683530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2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3 :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82135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Good: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Delivering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CMake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solution</a:t>
            </a:r>
          </a:p>
          <a:p>
            <a:pPr mar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!Good: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Doing node swap on the deallocated node (by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dctor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of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Committing generated files (use .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gitignore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Excessively using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where observer pointer is fine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e.g.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find_node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find_successor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Not replacing char* with std::string</a:t>
            </a: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C1DAA-8FCB-A3EF-90B0-F04A1C14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914948"/>
            <a:ext cx="6668431" cy="48774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0DF420B-264A-A1F3-2D6D-7D4990E71B17}"/>
              </a:ext>
            </a:extLst>
          </p:cNvPr>
          <p:cNvGrpSpPr/>
          <p:nvPr/>
        </p:nvGrpSpPr>
        <p:grpSpPr>
          <a:xfrm>
            <a:off x="6638562" y="2350822"/>
            <a:ext cx="1001880" cy="2702520"/>
            <a:chOff x="6638562" y="2350822"/>
            <a:chExt cx="1001880" cy="27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848286-7905-C058-F5EA-A44DB0E83CE3}"/>
                    </a:ext>
                  </a:extLst>
                </p14:cNvPr>
                <p14:cNvContentPartPr/>
                <p14:nvPr/>
              </p14:nvContentPartPr>
              <p14:xfrm>
                <a:off x="7090722" y="2668342"/>
                <a:ext cx="54972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848286-7905-C058-F5EA-A44DB0E83C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2082" y="2659342"/>
                  <a:ext cx="56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A0223F-A380-01F9-6144-3DDC1D368966}"/>
                    </a:ext>
                  </a:extLst>
                </p14:cNvPr>
                <p14:cNvContentPartPr/>
                <p14:nvPr/>
              </p14:nvContentPartPr>
              <p14:xfrm>
                <a:off x="7053642" y="2369542"/>
                <a:ext cx="37800" cy="29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A0223F-A380-01F9-6144-3DDC1D3689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44642" y="2360902"/>
                  <a:ext cx="55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BE99E5-5054-7179-2460-736B6F943E89}"/>
                    </a:ext>
                  </a:extLst>
                </p14:cNvPr>
                <p14:cNvContentPartPr/>
                <p14:nvPr/>
              </p14:nvContentPartPr>
              <p14:xfrm>
                <a:off x="7164522" y="2350822"/>
                <a:ext cx="36720" cy="32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BE99E5-5054-7179-2460-736B6F943E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55882" y="2342182"/>
                  <a:ext cx="543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ED46E3-E389-C409-EA31-B54F3FCC7386}"/>
                    </a:ext>
                  </a:extLst>
                </p14:cNvPr>
                <p14:cNvContentPartPr/>
                <p14:nvPr/>
              </p14:nvContentPartPr>
              <p14:xfrm>
                <a:off x="6773202" y="2827102"/>
                <a:ext cx="442080" cy="210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ED46E3-E389-C409-EA31-B54F3FCC73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64562" y="2818102"/>
                  <a:ext cx="459720" cy="21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8110C7-1238-E92B-88BC-CC5FC9AF4DB2}"/>
                    </a:ext>
                  </a:extLst>
                </p14:cNvPr>
                <p14:cNvContentPartPr/>
                <p14:nvPr/>
              </p14:nvContentPartPr>
              <p14:xfrm>
                <a:off x="7136802" y="4861102"/>
                <a:ext cx="178920" cy="19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8110C7-1238-E92B-88BC-CC5FC9AF4D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8162" y="4852102"/>
                  <a:ext cx="196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795FD-2325-B1F7-F730-FE44C09ED209}"/>
                    </a:ext>
                  </a:extLst>
                </p14:cNvPr>
                <p14:cNvContentPartPr/>
                <p14:nvPr/>
              </p14:nvContentPartPr>
              <p14:xfrm>
                <a:off x="6708402" y="3507862"/>
                <a:ext cx="217800" cy="18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795FD-2325-B1F7-F730-FE44C09ED2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99402" y="3499222"/>
                  <a:ext cx="235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F0FAFC-826C-206A-981F-678CCCB42DEF}"/>
                    </a:ext>
                  </a:extLst>
                </p14:cNvPr>
                <p14:cNvContentPartPr/>
                <p14:nvPr/>
              </p14:nvContentPartPr>
              <p14:xfrm>
                <a:off x="6638562" y="3517582"/>
                <a:ext cx="312840" cy="125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F0FAFC-826C-206A-981F-678CCCB42D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29562" y="3508582"/>
                  <a:ext cx="330480" cy="14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276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We</a:t>
            </a:r>
            <a:r>
              <a:rPr lang="cs-CZ" dirty="0"/>
              <a:t> are rule </a:t>
            </a:r>
            <a:r>
              <a:rPr lang="cs-CZ" dirty="0" err="1"/>
              <a:t>of</a:t>
            </a:r>
            <a:r>
              <a:rPr lang="cs-CZ" dirty="0"/>
              <a:t> 0,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are </a:t>
            </a:r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compiler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11885-B715-7F39-8A37-54E8B3BED4B2}"/>
              </a:ext>
            </a:extLst>
          </p:cNvPr>
          <p:cNvSpPr txBox="1"/>
          <p:nvPr/>
        </p:nvSpPr>
        <p:spPr>
          <a:xfrm>
            <a:off x="3048755" y="328281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https://en.cppreference.com/w/cpp/language/rule_of_three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3408BD-7B9C-63FD-5EEE-2DCD6C29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942"/>
            <a:ext cx="12192000" cy="6229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7B4FF4-2450-EB59-CA61-A3891E587C05}"/>
              </a:ext>
            </a:extLst>
          </p:cNvPr>
          <p:cNvSpPr/>
          <p:nvPr/>
        </p:nvSpPr>
        <p:spPr>
          <a:xfrm>
            <a:off x="391886" y="1480457"/>
            <a:ext cx="11739154" cy="65314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E02943-2288-A04E-CF5C-208034622011}"/>
              </a:ext>
            </a:extLst>
          </p:cNvPr>
          <p:cNvGrpSpPr/>
          <p:nvPr/>
        </p:nvGrpSpPr>
        <p:grpSpPr>
          <a:xfrm>
            <a:off x="6150259" y="1680446"/>
            <a:ext cx="577080" cy="328680"/>
            <a:chOff x="6150259" y="1680446"/>
            <a:chExt cx="5770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BD17D2-2515-2FEC-8DC3-D07A9A21A1CB}"/>
                    </a:ext>
                  </a:extLst>
                </p14:cNvPr>
                <p14:cNvContentPartPr/>
                <p14:nvPr/>
              </p14:nvContentPartPr>
              <p14:xfrm>
                <a:off x="6150259" y="1807886"/>
                <a:ext cx="466560" cy="169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BD17D2-2515-2FEC-8DC3-D07A9A21A1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44139" y="1801766"/>
                  <a:ext cx="478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943C11-D113-A56D-2BE2-8FB27D4CF903}"/>
                    </a:ext>
                  </a:extLst>
                </p14:cNvPr>
                <p14:cNvContentPartPr/>
                <p14:nvPr/>
              </p14:nvContentPartPr>
              <p14:xfrm>
                <a:off x="6167539" y="1680446"/>
                <a:ext cx="559800" cy="32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943C11-D113-A56D-2BE2-8FB27D4CF9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61419" y="1674326"/>
                  <a:ext cx="57204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5479AF-1FE2-4DFA-DA71-1C08C4D39ADE}"/>
              </a:ext>
            </a:extLst>
          </p:cNvPr>
          <p:cNvGrpSpPr/>
          <p:nvPr/>
        </p:nvGrpSpPr>
        <p:grpSpPr>
          <a:xfrm>
            <a:off x="7570568" y="1747023"/>
            <a:ext cx="654480" cy="343800"/>
            <a:chOff x="10659000" y="1680446"/>
            <a:chExt cx="6544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553A79-3A8B-7260-57BC-A3E49C20CF25}"/>
                    </a:ext>
                  </a:extLst>
                </p14:cNvPr>
                <p14:cNvContentPartPr/>
                <p14:nvPr/>
              </p14:nvContentPartPr>
              <p14:xfrm>
                <a:off x="10659000" y="1685126"/>
                <a:ext cx="629280" cy="335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553A79-3A8B-7260-57BC-A3E49C20CF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52880" y="1679006"/>
                  <a:ext cx="641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4EC18D-557D-6327-C513-DC870EC0C6CF}"/>
                    </a:ext>
                  </a:extLst>
                </p14:cNvPr>
                <p14:cNvContentPartPr/>
                <p14:nvPr/>
              </p14:nvContentPartPr>
              <p14:xfrm>
                <a:off x="10798320" y="1680446"/>
                <a:ext cx="515160" cy="34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4EC18D-557D-6327-C513-DC870EC0C6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92200" y="1674326"/>
                  <a:ext cx="527400" cy="35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0915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</a:t>
            </a:r>
            <a:r>
              <a:rPr lang="cs-CZ" dirty="0"/>
              <a:t>b</a:t>
            </a:r>
            <a:r>
              <a:rPr lang="en-US" dirty="0"/>
              <a:t>): </a:t>
            </a:r>
            <a:r>
              <a:rPr lang="cs-CZ" dirty="0"/>
              <a:t>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Bst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copyable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Make Task 3 BST a nice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with nice interface methods.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Support moving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Support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copying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!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Interface: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insert(x)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erase(x)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contains(x)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keys()</a:t>
            </a:r>
          </a:p>
          <a:p>
            <a:pPr lvl="2">
              <a:buSzPct val="100000"/>
              <a:buFont typeface="Arial" pitchFamily="34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Returns an ordered list of all keys that are present</a:t>
            </a:r>
          </a:p>
          <a:p>
            <a:pPr lvl="1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8D82FCC4-E823-0D33-AA7D-ABB3893C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814" y="1249376"/>
            <a:ext cx="2076674" cy="570716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Target Rule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AEBA89AF-A782-9352-D1D6-35FDC39EF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891" y="1534734"/>
            <a:ext cx="2668719" cy="456073"/>
          </a:xfrm>
          <a:prstGeom prst="wedgeRoundRectCallout">
            <a:avLst>
              <a:gd name="adj1" fmla="val -109039"/>
              <a:gd name="adj2" fmla="val 1854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This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will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break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our</a:t>
            </a:r>
            <a:r>
              <a:rPr lang="cs-CZ" sz="1600" dirty="0">
                <a:solidFill>
                  <a:schemeClr val="bg1"/>
                </a:solidFill>
              </a:rPr>
              <a:t> rule </a:t>
            </a:r>
            <a:r>
              <a:rPr lang="cs-CZ" sz="1600" dirty="0" err="1">
                <a:solidFill>
                  <a:schemeClr val="bg1"/>
                </a:solidFill>
              </a:rPr>
              <a:t>of</a:t>
            </a:r>
            <a:r>
              <a:rPr lang="cs-CZ" sz="1600" dirty="0">
                <a:solidFill>
                  <a:schemeClr val="bg1"/>
                </a:solidFill>
              </a:rPr>
              <a:t> 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</a:t>
            </a:r>
            <a:r>
              <a:rPr lang="cs-CZ" dirty="0"/>
              <a:t>b</a:t>
            </a:r>
            <a:r>
              <a:rPr lang="en-US" dirty="0"/>
              <a:t>): Approach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 cannot just copy `struct Node` it has deleted copies!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 must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allocate new memory for each Node</a:t>
            </a:r>
            <a:endParaRPr lang="en-US" sz="1600" b="1" dirty="0">
              <a:solidFill>
                <a:schemeClr val="accent2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simplest solution for us seems to be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Get all keys present in the tree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Build a brand-new tree from scratch as if those keys were the input</a:t>
            </a: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8D82FCC4-E823-0D33-AA7D-ABB3893C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814" y="1249376"/>
            <a:ext cx="2076674" cy="570716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Target Rule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Moving: Meanwhile in the memory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" name="Graphic 9" descr="Comment Important with solid fill">
            <a:extLst>
              <a:ext uri="{FF2B5EF4-FFF2-40B4-BE49-F238E27FC236}">
                <a16:creationId xmlns:a16="http://schemas.microsoft.com/office/drawing/2014/main" id="{EB21855E-4BB3-A105-A5F2-D4167162F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851" y="-149452"/>
            <a:ext cx="2599509" cy="2599509"/>
          </a:xfrm>
          <a:prstGeom prst="rect">
            <a:avLst/>
          </a:prstGeom>
        </p:spPr>
      </p:pic>
      <p:sp>
        <p:nvSpPr>
          <p:cNvPr id="13" name="AutoShape 372">
            <a:extLst>
              <a:ext uri="{FF2B5EF4-FFF2-40B4-BE49-F238E27FC236}">
                <a16:creationId xmlns:a16="http://schemas.microsoft.com/office/drawing/2014/main" id="{145711AF-F2B2-9464-29E1-C91FD0CD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584" y="2599509"/>
            <a:ext cx="2668719" cy="898716"/>
          </a:xfrm>
          <a:prstGeom prst="wedgeRoundRectCallout">
            <a:avLst>
              <a:gd name="adj1" fmla="val 3215"/>
              <a:gd name="adj2" fmla="val -13934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New marker! </a:t>
            </a:r>
            <a:r>
              <a:rPr lang="en-US" sz="1600" dirty="0" err="1">
                <a:solidFill>
                  <a:schemeClr val="bg1"/>
                </a:solidFill>
              </a:rPr>
              <a:t>Imortant</a:t>
            </a:r>
            <a:r>
              <a:rPr lang="en-US" sz="1600" dirty="0">
                <a:solidFill>
                  <a:schemeClr val="bg1"/>
                </a:solidFill>
              </a:rPr>
              <a:t> stuff, try to understand this and ask questions right away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1D3371-6A55-0CE2-E240-2ED7A74BB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4" y="1150302"/>
            <a:ext cx="7992590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36F1C9-83C6-FEC4-4752-E59F3DDD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57" y="1072787"/>
            <a:ext cx="8335538" cy="461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Moving: Meanwhile in the memory: after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" name="Graphic 9" descr="Comment Important with solid fill">
            <a:extLst>
              <a:ext uri="{FF2B5EF4-FFF2-40B4-BE49-F238E27FC236}">
                <a16:creationId xmlns:a16="http://schemas.microsoft.com/office/drawing/2014/main" id="{EB21855E-4BB3-A105-A5F2-D4167162F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7851" y="-149452"/>
            <a:ext cx="2599509" cy="259950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957296C-E0D6-0CD7-6824-84A43CFD4A0C}"/>
              </a:ext>
            </a:extLst>
          </p:cNvPr>
          <p:cNvSpPr/>
          <p:nvPr/>
        </p:nvSpPr>
        <p:spPr>
          <a:xfrm>
            <a:off x="322724" y="5856786"/>
            <a:ext cx="1438183" cy="6585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145711AF-F2B2-9464-29E1-C91FD0CD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9" y="1369382"/>
            <a:ext cx="2668719" cy="898716"/>
          </a:xfrm>
          <a:prstGeom prst="wedgeRoundRectCallout">
            <a:avLst>
              <a:gd name="adj1" fmla="val -56502"/>
              <a:gd name="adj2" fmla="val 864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Robbed </a:t>
            </a:r>
            <a:r>
              <a:rPr lang="en-US" sz="1600" dirty="0" err="1">
                <a:solidFill>
                  <a:schemeClr val="bg1"/>
                </a:solidFill>
              </a:rPr>
              <a:t>Bst</a:t>
            </a:r>
            <a:r>
              <a:rPr lang="en-US" sz="1600" dirty="0">
                <a:solidFill>
                  <a:schemeClr val="bg1"/>
                </a:solidFill>
              </a:rPr>
              <a:t> instance.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Owns no memory.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Can be destructed.</a:t>
            </a:r>
          </a:p>
        </p:txBody>
      </p:sp>
    </p:spTree>
    <p:extLst>
      <p:ext uri="{BB962C8B-B14F-4D97-AF65-F5344CB8AC3E}">
        <p14:creationId xmlns:p14="http://schemas.microsoft.com/office/powerpoint/2010/main" val="11223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Copying: Meanwhile in the memory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" name="Graphic 9" descr="Comment Important with solid fill">
            <a:extLst>
              <a:ext uri="{FF2B5EF4-FFF2-40B4-BE49-F238E27FC236}">
                <a16:creationId xmlns:a16="http://schemas.microsoft.com/office/drawing/2014/main" id="{EB21855E-4BB3-A105-A5F2-D4167162F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851" y="-149452"/>
            <a:ext cx="2599509" cy="25995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9BBA8-457F-15CF-E7F2-2A6A30F8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40" y="648391"/>
            <a:ext cx="9304497" cy="609662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9E806F-1207-C3BC-6C79-4EED09E10D1A}"/>
              </a:ext>
            </a:extLst>
          </p:cNvPr>
          <p:cNvSpPr/>
          <p:nvPr/>
        </p:nvSpPr>
        <p:spPr>
          <a:xfrm>
            <a:off x="10085032" y="5770158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C6AF570-FEEF-525D-CA5F-D01E24971DFB}"/>
              </a:ext>
            </a:extLst>
          </p:cNvPr>
          <p:cNvSpPr/>
          <p:nvPr/>
        </p:nvSpPr>
        <p:spPr>
          <a:xfrm>
            <a:off x="10102694" y="5096749"/>
            <a:ext cx="1438183" cy="6585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18" name="AutoShape 372">
            <a:extLst>
              <a:ext uri="{FF2B5EF4-FFF2-40B4-BE49-F238E27FC236}">
                <a16:creationId xmlns:a16="http://schemas.microsoft.com/office/drawing/2014/main" id="{F6CFB3F1-EC61-F4FC-57B8-C7CA4DD6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568" y="4083022"/>
            <a:ext cx="2668719" cy="764799"/>
          </a:xfrm>
          <a:prstGeom prst="wedgeRoundRectCallout">
            <a:avLst>
              <a:gd name="adj1" fmla="val -120484"/>
              <a:gd name="adj2" fmla="val -2211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Mind the new addresses!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New allocations!</a:t>
            </a:r>
          </a:p>
        </p:txBody>
      </p:sp>
    </p:spTree>
    <p:extLst>
      <p:ext uri="{BB962C8B-B14F-4D97-AF65-F5344CB8AC3E}">
        <p14:creationId xmlns:p14="http://schemas.microsoft.com/office/powerpoint/2010/main" val="30597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We</a:t>
            </a:r>
            <a:r>
              <a:rPr lang="cs-CZ" dirty="0"/>
              <a:t> are rule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5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are </a:t>
            </a:r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compiler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11885-B715-7F39-8A37-54E8B3BED4B2}"/>
              </a:ext>
            </a:extLst>
          </p:cNvPr>
          <p:cNvSpPr txBox="1"/>
          <p:nvPr/>
        </p:nvSpPr>
        <p:spPr>
          <a:xfrm>
            <a:off x="3048755" y="328281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https://en.cppreference.com/w/cpp/language/rule_of_three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3408BD-7B9C-63FD-5EEE-2DCD6C29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942"/>
            <a:ext cx="12192000" cy="6229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7B4FF4-2450-EB59-CA61-A3891E587C05}"/>
              </a:ext>
            </a:extLst>
          </p:cNvPr>
          <p:cNvSpPr/>
          <p:nvPr/>
        </p:nvSpPr>
        <p:spPr>
          <a:xfrm>
            <a:off x="452842" y="3136297"/>
            <a:ext cx="11739154" cy="203657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D89A9B-AF01-876A-6791-CA37740D6A20}"/>
                  </a:ext>
                </a:extLst>
              </p14:cNvPr>
              <p14:cNvContentPartPr/>
              <p14:nvPr/>
            </p14:nvContentPartPr>
            <p14:xfrm>
              <a:off x="4684440" y="2593629"/>
              <a:ext cx="5200200" cy="2884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D89A9B-AF01-876A-6791-CA37740D6A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1440" y="2530989"/>
                <a:ext cx="5325840" cy="30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6949F2F-0B35-F692-CE07-5CA8E675E9DC}"/>
              </a:ext>
            </a:extLst>
          </p:cNvPr>
          <p:cNvGrpSpPr/>
          <p:nvPr/>
        </p:nvGrpSpPr>
        <p:grpSpPr>
          <a:xfrm>
            <a:off x="6634920" y="1305189"/>
            <a:ext cx="2167200" cy="1107000"/>
            <a:chOff x="6634920" y="1305189"/>
            <a:chExt cx="2167200" cy="11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9C3A97-3D7D-2615-4FC6-E26EC84922EC}"/>
                    </a:ext>
                  </a:extLst>
                </p14:cNvPr>
                <p14:cNvContentPartPr/>
                <p14:nvPr/>
              </p14:nvContentPartPr>
              <p14:xfrm>
                <a:off x="6634920" y="1305189"/>
                <a:ext cx="524160" cy="48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9C3A97-3D7D-2615-4FC6-E26EC84922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72280" y="1242549"/>
                  <a:ext cx="6498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A96673-DBC4-D2C3-9393-7E878742351B}"/>
                    </a:ext>
                  </a:extLst>
                </p14:cNvPr>
                <p14:cNvContentPartPr/>
                <p14:nvPr/>
              </p14:nvContentPartPr>
              <p14:xfrm>
                <a:off x="7340520" y="1375749"/>
                <a:ext cx="396360" cy="594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A96673-DBC4-D2C3-9393-7E87874235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7520" y="1312749"/>
                  <a:ext cx="52200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F5783A-D9BC-A875-DDEB-0FCF28E5E61A}"/>
                    </a:ext>
                  </a:extLst>
                </p14:cNvPr>
                <p14:cNvContentPartPr/>
                <p14:nvPr/>
              </p14:nvContentPartPr>
              <p14:xfrm>
                <a:off x="8124600" y="1462149"/>
                <a:ext cx="677520" cy="84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F5783A-D9BC-A875-DDEB-0FCF28E5E6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1960" y="1399149"/>
                  <a:ext cx="80316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68C10B-1C52-0539-EA3A-263CC16F7314}"/>
                    </a:ext>
                  </a:extLst>
                </p14:cNvPr>
                <p14:cNvContentPartPr/>
                <p14:nvPr/>
              </p14:nvContentPartPr>
              <p14:xfrm>
                <a:off x="8264280" y="2411829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68C10B-1C52-0539-EA3A-263CC16F73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01280" y="234918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140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Task 4</a:t>
            </a:r>
            <a:br>
              <a:rPr lang="en-US" sz="4000" dirty="0"/>
            </a:br>
            <a:r>
              <a:rPr lang="en-US" sz="4000" dirty="0"/>
              <a:t>(the whole assignment at one place)</a:t>
            </a:r>
          </a:p>
        </p:txBody>
      </p:sp>
    </p:spTree>
    <p:extLst>
      <p:ext uri="{BB962C8B-B14F-4D97-AF65-F5344CB8AC3E}">
        <p14:creationId xmlns:p14="http://schemas.microsoft.com/office/powerpoint/2010/main" val="2185243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a): Wrap Task 3 in class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Make Task 3 BST a nice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with nice interface methods.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Support moving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Interface: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insert(x)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erase(x)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contains(x)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keys()</a:t>
            </a:r>
          </a:p>
          <a:p>
            <a:pPr lvl="2">
              <a:buSzPct val="100000"/>
              <a:buFont typeface="Arial" pitchFamily="34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Returns an ordered list of all keys that are present</a:t>
            </a:r>
          </a:p>
          <a:p>
            <a:pPr lvl="1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89A11A0C-6928-F69C-E74D-762CF620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460" y="1858976"/>
            <a:ext cx="2076674" cy="570716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Target Rule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4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4 </a:t>
            </a:r>
            <a:r>
              <a:rPr lang="cs-CZ" dirty="0"/>
              <a:t>b</a:t>
            </a:r>
            <a:r>
              <a:rPr lang="en-US" dirty="0"/>
              <a:t>): </a:t>
            </a:r>
            <a:r>
              <a:rPr lang="cs-CZ" dirty="0"/>
              <a:t>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Bst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copyable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Make Task 3 BST a nice </a:t>
            </a: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with nice interface methods.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Support moving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Support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copying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!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Interface: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insert(x)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erase(x) 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contains(x)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keys()</a:t>
            </a:r>
          </a:p>
          <a:p>
            <a:pPr lvl="2">
              <a:buSzPct val="100000"/>
              <a:buFont typeface="Arial" pitchFamily="34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Returns an ordered list of all keys that are present</a:t>
            </a:r>
          </a:p>
          <a:p>
            <a:pPr lvl="1">
              <a:buSzPct val="100000"/>
              <a:buFont typeface="Arial" pitchFamily="34"/>
              <a:buChar char="•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8D82FCC4-E823-0D33-AA7D-ABB3893C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460" y="1858976"/>
            <a:ext cx="2076674" cy="570716"/>
          </a:xfrm>
          <a:prstGeom prst="wedgeRoundRectCallout">
            <a:avLst>
              <a:gd name="adj1" fmla="val -46748"/>
              <a:gd name="adj2" fmla="val -36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Target Rule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2) </a:t>
            </a:r>
            <a:r>
              <a:rPr lang="cs-CZ" sz="4000" dirty="0" err="1"/>
              <a:t>Parameter</a:t>
            </a:r>
            <a:r>
              <a:rPr lang="cs-CZ" sz="4000" dirty="0"/>
              <a:t> </a:t>
            </a:r>
            <a:r>
              <a:rPr lang="cs-CZ" sz="4000" dirty="0" err="1"/>
              <a:t>passing</a:t>
            </a:r>
            <a:r>
              <a:rPr lang="cs-CZ" sz="4000" dirty="0"/>
              <a:t> and </a:t>
            </a:r>
            <a:r>
              <a:rPr lang="cs-CZ" sz="4000" dirty="0" err="1"/>
              <a:t>returning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in C++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4472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Wrapping it up…</a:t>
            </a:r>
          </a:p>
        </p:txBody>
      </p:sp>
    </p:spTree>
    <p:extLst>
      <p:ext uri="{BB962C8B-B14F-4D97-AF65-F5344CB8AC3E}">
        <p14:creationId xmlns:p14="http://schemas.microsoft.com/office/powerpoint/2010/main" val="31457938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First homework assigned!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493184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homework added to </a:t>
            </a:r>
            <a:r>
              <a:rPr lang="en-US" sz="2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ReCodex</a:t>
            </a:r>
            <a:endParaRPr lang="en-US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Deadline in two weeks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 h before the lab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 in time for feedback</a:t>
            </a:r>
          </a:p>
          <a:p>
            <a:pPr lvl="1"/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https://recodex.mff.cuni.cz/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7868-8E82-C0F2-7CB6-BA475637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19" y="280548"/>
            <a:ext cx="6744641" cy="62969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C92C5E4-6A6B-E322-71AA-D72C824843AA}"/>
                  </a:ext>
                </a:extLst>
              </p14:cNvPr>
              <p14:cNvContentPartPr/>
              <p14:nvPr/>
            </p14:nvContentPartPr>
            <p14:xfrm>
              <a:off x="5952688" y="3935902"/>
              <a:ext cx="4375440" cy="5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C92C5E4-6A6B-E322-71AA-D72C82484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8688" y="3827902"/>
                <a:ext cx="4483080" cy="27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CAA7BFD-029A-8D85-8249-CC7F1A79F9EC}"/>
              </a:ext>
            </a:extLst>
          </p:cNvPr>
          <p:cNvSpPr/>
          <p:nvPr/>
        </p:nvSpPr>
        <p:spPr>
          <a:xfrm>
            <a:off x="400627" y="5286256"/>
            <a:ext cx="4866074" cy="6483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https://en.cppreference.com/w/cpp/string/byte/isalnum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https://en.cppreference.com/w/cpp/string/byte/isdigit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DEE5BA18-F019-5BEF-942F-7FC331023426}"/>
              </a:ext>
            </a:extLst>
          </p:cNvPr>
          <p:cNvSpPr/>
          <p:nvPr/>
        </p:nvSpPr>
        <p:spPr>
          <a:xfrm>
            <a:off x="611844" y="5136852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F15C9A-C468-D2CF-7844-A5B8E1FA4108}"/>
              </a:ext>
            </a:extLst>
          </p:cNvPr>
          <p:cNvGrpSpPr/>
          <p:nvPr/>
        </p:nvGrpSpPr>
        <p:grpSpPr>
          <a:xfrm>
            <a:off x="5560648" y="2537302"/>
            <a:ext cx="601560" cy="129600"/>
            <a:chOff x="5560648" y="2537302"/>
            <a:chExt cx="6015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721CFE-1C28-98A5-7977-2E01B405A2B1}"/>
                    </a:ext>
                  </a:extLst>
                </p14:cNvPr>
                <p14:cNvContentPartPr/>
                <p14:nvPr/>
              </p14:nvContentPartPr>
              <p14:xfrm>
                <a:off x="5560648" y="2592742"/>
                <a:ext cx="465840" cy="2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721CFE-1C28-98A5-7977-2E01B405A2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52008" y="2583742"/>
                  <a:ext cx="48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A434A0-7D14-8C10-FE21-73FFE4ADDF96}"/>
                    </a:ext>
                  </a:extLst>
                </p14:cNvPr>
                <p14:cNvContentPartPr/>
                <p14:nvPr/>
              </p14:nvContentPartPr>
              <p14:xfrm>
                <a:off x="5952688" y="2537302"/>
                <a:ext cx="209520" cy="12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A434A0-7D14-8C10-FE21-73FFE4ADDF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43688" y="2528662"/>
                  <a:ext cx="227160" cy="14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2482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4 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should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know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const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use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also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pitfalls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returning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references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from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functions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how to use classes/structs</a:t>
            </a: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use rule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0 and rule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5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pPr lvl="0">
              <a:buSzPct val="100000"/>
              <a:buFont typeface="Arial" pitchFamily="34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casting, Inheritance and runtime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virtual methods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Task 4 (24h before, so I can give feedback).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Just a directory lab_04 with one CPP file will do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Using const in parameters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47849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Keyword from C, does not mean actual constant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Like a constant value written in RO memory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That is a </a:t>
            </a:r>
            <a:r>
              <a:rPr lang="en-US" sz="2000" dirty="0" err="1">
                <a:latin typeface="Arial" pitchFamily="34"/>
                <a:cs typeface="Arial" pitchFamily="34"/>
              </a:rPr>
              <a:t>constexpr</a:t>
            </a:r>
            <a:r>
              <a:rPr lang="en-US" sz="2000" dirty="0">
                <a:latin typeface="Arial" pitchFamily="34"/>
                <a:cs typeface="Arial" pitchFamily="34"/>
              </a:rPr>
              <a:t> variable.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const says that the value it protects is protected from modifications after </a:t>
            </a:r>
            <a:r>
              <a:rPr lang="en-US" sz="2400" dirty="0" err="1">
                <a:latin typeface="Arial" pitchFamily="34"/>
                <a:cs typeface="Arial" pitchFamily="34"/>
              </a:rPr>
              <a:t>initialisation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const variables can bind to non-</a:t>
            </a:r>
            <a:r>
              <a:rPr lang="en-US" sz="2400" dirty="0" err="1">
                <a:latin typeface="Arial" pitchFamily="34"/>
                <a:cs typeface="Arial" pitchFamily="34"/>
              </a:rPr>
              <a:t>consts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not vice versa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Use const for parameters as much as possible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When in doubt, use const!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2000" dirty="0">
                <a:latin typeface="Arial" pitchFamily="34"/>
                <a:cs typeface="Arial" pitchFamily="34"/>
              </a:rPr>
              <a:t>Do not use in data </a:t>
            </a:r>
            <a:r>
              <a:rPr lang="cs-CZ" sz="2000" dirty="0" err="1">
                <a:latin typeface="Arial" pitchFamily="34"/>
                <a:cs typeface="Arial" pitchFamily="34"/>
              </a:rPr>
              <a:t>members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You can relax const-ness later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C5EE2-C2A6-7614-5EFF-9CF8542E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14" y="436763"/>
            <a:ext cx="5188717" cy="26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B9CAE6-4B22-F25E-8010-33BBC338A07D}"/>
              </a:ext>
            </a:extLst>
          </p:cNvPr>
          <p:cNvSpPr/>
          <p:nvPr/>
        </p:nvSpPr>
        <p:spPr>
          <a:xfrm>
            <a:off x="8509013" y="3217547"/>
            <a:ext cx="3512680" cy="10890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Const with raw pointers have two semantically different positions.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67D-1E3B-C200-9673-DCFD1D799AF8}"/>
              </a:ext>
            </a:extLst>
          </p:cNvPr>
          <p:cNvSpPr txBox="1"/>
          <p:nvPr/>
        </p:nvSpPr>
        <p:spPr>
          <a:xfrm>
            <a:off x="7388932" y="4254876"/>
            <a:ext cx="432384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9" name="Graphic 8" descr="Slippery with solid fill">
            <a:extLst>
              <a:ext uri="{FF2B5EF4-FFF2-40B4-BE49-F238E27FC236}">
                <a16:creationId xmlns:a16="http://schemas.microsoft.com/office/drawing/2014/main" id="{68360C6F-6FB8-13B9-B32A-52FCCE623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932" y="32790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keyword const is weird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47849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It is weird!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Const used on member functions in different semantics</a:t>
            </a:r>
          </a:p>
          <a:p>
            <a:pPr lvl="0">
              <a:buSzPct val="100000"/>
              <a:buFont typeface="Arial" pitchFamily="34"/>
            </a:pPr>
            <a:r>
              <a:rPr lang="en-US" sz="2400" dirty="0" err="1">
                <a:latin typeface="Arial" pitchFamily="34"/>
                <a:cs typeface="Arial" pitchFamily="34"/>
              </a:rPr>
              <a:t>Cont</a:t>
            </a:r>
            <a:r>
              <a:rPr lang="en-US" sz="2400" dirty="0">
                <a:latin typeface="Arial" pitchFamily="34"/>
                <a:cs typeface="Arial" pitchFamily="34"/>
              </a:rPr>
              <a:t> qualifier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can be cast away</a:t>
            </a:r>
            <a:r>
              <a:rPr lang="en-US" sz="2400" dirty="0">
                <a:latin typeface="Arial" pitchFamily="34"/>
                <a:cs typeface="Arial" pitchFamily="34"/>
              </a:rPr>
              <a:t> using </a:t>
            </a:r>
            <a:r>
              <a:rPr lang="en-US" sz="2400" dirty="0" err="1">
                <a:latin typeface="Arial" pitchFamily="34"/>
                <a:cs typeface="Arial" pitchFamily="34"/>
              </a:rPr>
              <a:t>const_cast</a:t>
            </a:r>
            <a:r>
              <a:rPr lang="en-US" sz="2400" dirty="0">
                <a:latin typeface="Arial" pitchFamily="34"/>
                <a:cs typeface="Arial" pitchFamily="34"/>
              </a:rPr>
              <a:t>…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Wait… what?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67D-1E3B-C200-9673-DCFD1D799AF8}"/>
              </a:ext>
            </a:extLst>
          </p:cNvPr>
          <p:cNvSpPr txBox="1"/>
          <p:nvPr/>
        </p:nvSpPr>
        <p:spPr>
          <a:xfrm>
            <a:off x="7388932" y="4254876"/>
            <a:ext cx="432384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p_b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p_c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int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p_d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E7BF3-B084-2195-A095-EE207981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81123"/>
            <a:ext cx="2419748" cy="2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67D-1E3B-C200-9673-DCFD1D799AF8}"/>
              </a:ext>
            </a:extLst>
          </p:cNvPr>
          <p:cNvSpPr txBox="1"/>
          <p:nvPr/>
        </p:nvSpPr>
        <p:spPr>
          <a:xfrm>
            <a:off x="5116486" y="138438"/>
            <a:ext cx="6932821" cy="49244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Can be called with non-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parameter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= 10; // ERROR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The underlying values cannot be changed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DCDCAA"/>
                </a:solidFill>
                <a:latin typeface="Consolas" panose="020B0609020204030204" pitchFamily="49" charset="0"/>
              </a:rPr>
              <a:t>process_vec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back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base[0] = 10; // ERROR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The original string cannot be modified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process_str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string_view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base[0] = '0'; // ERROR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Somewhat similar thing, but without string-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ish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interface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process_str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base[0] = '0'; // ERROR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3C95D-3D1E-8CC1-63A3-8C489305C5E3}"/>
              </a:ext>
            </a:extLst>
          </p:cNvPr>
          <p:cNvSpPr txBox="1"/>
          <p:nvPr/>
        </p:nvSpPr>
        <p:spPr>
          <a:xfrm>
            <a:off x="142693" y="2835261"/>
            <a:ext cx="4831104" cy="353943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x1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x2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(x1);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(x2);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vector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process_vec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(xs1);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process_vec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(xs2);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str1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"Ahoy!"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string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"Heya!"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process_str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(str1);</a:t>
            </a: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process_str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(str2);</a:t>
            </a: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D5F06AED-3AA2-44F4-4E52-4B1E58B811D8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371600" y="1451747"/>
            <a:ext cx="3172537" cy="460943"/>
          </a:xfrm>
          <a:prstGeom prst="wedgeRoundRectCallout">
            <a:avLst>
              <a:gd name="adj1" fmla="val -44677"/>
              <a:gd name="adj2" fmla="val 33104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Value itself is not modifiable!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33192966-955C-6CB7-B558-BD67119A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452" y="1475969"/>
            <a:ext cx="3172537" cy="460943"/>
          </a:xfrm>
          <a:prstGeom prst="wedgeRoundRectCallout">
            <a:avLst>
              <a:gd name="adj1" fmla="val -44677"/>
              <a:gd name="adj2" fmla="val 331049"/>
              <a:gd name="adj3" fmla="val 16667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chemeClr val="bg1"/>
                </a:solidFill>
              </a:rPr>
              <a:t>Value itself is not modifiable!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D48054-E55C-5927-98B4-39DB3CD0EB5E}"/>
              </a:ext>
            </a:extLst>
          </p:cNvPr>
          <p:cNvSpPr/>
          <p:nvPr/>
        </p:nvSpPr>
        <p:spPr>
          <a:xfrm>
            <a:off x="6826556" y="5201301"/>
            <a:ext cx="3512680" cy="11703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We'll get to this with </a:t>
            </a:r>
            <a:r>
              <a:rPr lang="en-US" sz="2000" dirty="0" err="1">
                <a:latin typeface="Arial" pitchFamily="34"/>
                <a:cs typeface="Arial" pitchFamily="34"/>
              </a:rPr>
              <a:t>const_cast</a:t>
            </a:r>
            <a:r>
              <a:rPr lang="en-US" sz="2000" dirty="0">
                <a:latin typeface="Arial" pitchFamily="34"/>
                <a:cs typeface="Arial" pitchFamily="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18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6213</Words>
  <Application>Microsoft Office PowerPoint</Application>
  <PresentationFormat>Widescreen</PresentationFormat>
  <Paragraphs>1007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Consolas</vt:lpstr>
      <vt:lpstr>Roboto</vt:lpstr>
      <vt:lpstr>Roboto Black</vt:lpstr>
      <vt:lpstr>Roboto Light</vt:lpstr>
      <vt:lpstr>Roboto Thin</vt:lpstr>
      <vt:lpstr>Office Theme</vt:lpstr>
      <vt:lpstr>Lab 4</vt:lpstr>
      <vt:lpstr>Outline</vt:lpstr>
      <vt:lpstr>The helper codes are in public gitlab</vt:lpstr>
      <vt:lpstr>1) Previously in C++ labs </vt:lpstr>
      <vt:lpstr>Lab 3 : Other things</vt:lpstr>
      <vt:lpstr>2) Parameter passing and returning  in C++</vt:lpstr>
      <vt:lpstr>Using const in parameters</vt:lpstr>
      <vt:lpstr>The keyword const is weird</vt:lpstr>
      <vt:lpstr>Examples</vt:lpstr>
      <vt:lpstr>constexpr, consteval</vt:lpstr>
      <vt:lpstr>Returning references from functions</vt:lpstr>
      <vt:lpstr>Return references from functions: Pitfalls</vt:lpstr>
      <vt:lpstr>Return references from functions: Pitfalls</vt:lpstr>
      <vt:lpstr>3) The build process</vt:lpstr>
      <vt:lpstr>Compilation process (before C++ 20 modules)</vt:lpstr>
      <vt:lpstr>Compilation process (with C++ 20 modules)</vt:lpstr>
      <vt:lpstr>4) Structuring code into multiple source files</vt:lpstr>
      <vt:lpstr>Header files (.h)</vt:lpstr>
      <vt:lpstr>.cpp files</vt:lpstr>
      <vt:lpstr>.h + .cpp files</vt:lpstr>
      <vt:lpstr>Header files (.hpp)</vt:lpstr>
      <vt:lpstr>Beware: Circular dependency!</vt:lpstr>
      <vt:lpstr>Solution: Circular dependency!</vt:lpstr>
      <vt:lpstr>Keyword inline does not mean procedure integration optimisation</vt:lpstr>
      <vt:lpstr>classes structs</vt:lpstr>
      <vt:lpstr>Namespaces in C++</vt:lpstr>
      <vt:lpstr>Intro to class/struct</vt:lpstr>
      <vt:lpstr>How a class is declared (e.g. in a header file)</vt:lpstr>
      <vt:lpstr>How the methods are implemented in .cpp file</vt:lpstr>
      <vt:lpstr>This-&gt; scoping warning</vt:lpstr>
      <vt:lpstr>Visibility - private, public, protected</vt:lpstr>
      <vt:lpstr>Class member fields (data members)</vt:lpstr>
      <vt:lpstr>Class static fields and class static functions</vt:lpstr>
      <vt:lpstr>Class static methods</vt:lpstr>
      <vt:lpstr>Beware of static keyword</vt:lpstr>
      <vt:lpstr>Nested classes</vt:lpstr>
      <vt:lpstr>Special class member functions</vt:lpstr>
      <vt:lpstr>Class/struct: Rule of 5</vt:lpstr>
      <vt:lpstr>Default constructor and other constructors</vt:lpstr>
      <vt:lpstr>Destructors</vt:lpstr>
      <vt:lpstr>Destructors</vt:lpstr>
      <vt:lpstr>Copy ctor, assignment operator</vt:lpstr>
      <vt:lpstr>Move ctor, move assignment operator</vt:lpstr>
      <vt:lpstr>Deleted implementations</vt:lpstr>
      <vt:lpstr>Defaulted implementations </vt:lpstr>
      <vt:lpstr>Takeaway! Rule of 0 and rule of 5</vt:lpstr>
      <vt:lpstr>Task 4 a): Wrap Task 3 in class</vt:lpstr>
      <vt:lpstr>Intermezzo: type size_t</vt:lpstr>
      <vt:lpstr>Task 4 a): The approach</vt:lpstr>
      <vt:lpstr>We are rule of 0, what special members are defined by the compiler?</vt:lpstr>
      <vt:lpstr>Task 4 b): Make the Bst class copyable</vt:lpstr>
      <vt:lpstr>Task 4 b): Approach</vt:lpstr>
      <vt:lpstr>Moving: Meanwhile in the memory</vt:lpstr>
      <vt:lpstr>Moving: Meanwhile in the memory: after</vt:lpstr>
      <vt:lpstr>Copying: Meanwhile in the memory</vt:lpstr>
      <vt:lpstr>We are rule of 5, what special members are defined by the compiler?</vt:lpstr>
      <vt:lpstr>Task 4 (the whole assignment at one place)</vt:lpstr>
      <vt:lpstr>Task 4 a): Wrap Task 3 in class</vt:lpstr>
      <vt:lpstr>Task 4 b): Make the Bst class copyable</vt:lpstr>
      <vt:lpstr>Wrapping it up…</vt:lpstr>
      <vt:lpstr>First homework assigned!</vt:lpstr>
      <vt:lpstr>Lab 4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František Mejzlík</cp:lastModifiedBy>
  <cp:revision>113</cp:revision>
  <dcterms:created xsi:type="dcterms:W3CDTF">2023-08-26T15:59:31Z</dcterms:created>
  <dcterms:modified xsi:type="dcterms:W3CDTF">2023-10-23T14:43:57Z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