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5" r:id="rId2"/>
    <p:sldId id="306" r:id="rId3"/>
    <p:sldId id="268" r:id="rId4"/>
    <p:sldId id="338" r:id="rId5"/>
    <p:sldId id="336" r:id="rId6"/>
    <p:sldId id="337" r:id="rId7"/>
    <p:sldId id="339" r:id="rId8"/>
    <p:sldId id="307" r:id="rId9"/>
    <p:sldId id="308" r:id="rId10"/>
    <p:sldId id="309" r:id="rId11"/>
    <p:sldId id="310" r:id="rId12"/>
    <p:sldId id="311" r:id="rId13"/>
    <p:sldId id="313" r:id="rId14"/>
    <p:sldId id="315" r:id="rId15"/>
    <p:sldId id="319" r:id="rId16"/>
    <p:sldId id="316" r:id="rId17"/>
    <p:sldId id="322" r:id="rId18"/>
    <p:sldId id="321" r:id="rId19"/>
    <p:sldId id="323" r:id="rId20"/>
    <p:sldId id="324" r:id="rId21"/>
    <p:sldId id="320" r:id="rId22"/>
    <p:sldId id="325" r:id="rId23"/>
    <p:sldId id="328" r:id="rId24"/>
    <p:sldId id="329" r:id="rId25"/>
    <p:sldId id="326" r:id="rId26"/>
    <p:sldId id="327" r:id="rId27"/>
    <p:sldId id="330" r:id="rId28"/>
    <p:sldId id="317" r:id="rId29"/>
    <p:sldId id="335" r:id="rId30"/>
    <p:sldId id="331" r:id="rId31"/>
    <p:sldId id="332" r:id="rId32"/>
    <p:sldId id="333" r:id="rId33"/>
    <p:sldId id="318" r:id="rId34"/>
    <p:sldId id="314" r:id="rId35"/>
    <p:sldId id="305" r:id="rId36"/>
    <p:sldId id="341" r:id="rId37"/>
    <p:sldId id="343" r:id="rId38"/>
    <p:sldId id="344" r:id="rId39"/>
    <p:sldId id="342" r:id="rId40"/>
    <p:sldId id="33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731152-1C1E-8E7D-6E2B-AADB1795A31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A852E-54E6-1921-B651-CDD71FD1E6B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746038-2F1C-4B52-8CC9-F2CED3CCBCE1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10/15/2023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FEC3E-41E4-0B16-8499-203DA1DD829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17651-4D7B-CC0D-CA03-D50326E0B24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526836-6080-4B3C-84EE-66E1F1A16786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F6C23-0455-434D-BB33-04CAA24688E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E05B9-C9AF-EC88-98C0-1112FDEC893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ADA4102-3624-4DDC-8FE6-F394FCAFE770}" type="datetime1">
              <a:rPr lang="en-US"/>
              <a:pPr lvl="0"/>
              <a:t>10/15/2023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28BC5F9-24D2-43E1-4EA6-E2116C364D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74F7D2-3EBE-4175-AE3A-AF3FDC9AC6C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42E28-41A5-99A6-1ACE-B51A8DFDF31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765B7-87C4-62F9-2E17-C40ED25EB7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0E47BC6-0BD9-4F3B-91FA-5E854F7B2E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2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FDAB-6B52-05B0-DA8C-8CD741177D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05C60-19BB-24E1-20EA-456DEC1985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ea typeface="Roboto Light" pitchFamily="2"/>
                <a:cs typeface="Arial" pitchFamily="34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86E9CCAC-833A-546C-495E-BE9B2FE62ED9}"/>
              </a:ext>
            </a:extLst>
          </p:cNvPr>
          <p:cNvCxnSpPr/>
          <p:nvPr/>
        </p:nvCxnSpPr>
        <p:spPr>
          <a:xfrm>
            <a:off x="1354976" y="3509960"/>
            <a:ext cx="9626135" cy="0"/>
          </a:xfrm>
          <a:prstGeom prst="straightConnector1">
            <a:avLst/>
          </a:prstGeom>
          <a:noFill/>
          <a:ln w="19046" cap="flat">
            <a:solidFill>
              <a:srgbClr val="ED7D31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1566474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E3AA071-5922-B1E3-C10A-63BC8D82BED1}"/>
              </a:ext>
            </a:extLst>
          </p:cNvPr>
          <p:cNvSpPr/>
          <p:nvPr/>
        </p:nvSpPr>
        <p:spPr>
          <a:xfrm>
            <a:off x="0" y="6608615"/>
            <a:ext cx="12191996" cy="246503"/>
          </a:xfrm>
          <a:prstGeom prst="rect">
            <a:avLst/>
          </a:prstGeom>
          <a:solidFill>
            <a:srgbClr val="44546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Roboto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354C8A-614B-D67D-A7C4-03718406D8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64839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vert="horz" wrap="square" lIns="274320" tIns="18288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2400" b="1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ea typeface="Roboto Black" pitchFamily="2"/>
                <a:cs typeface="Arial" pitchFamily="34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CA06B5C-8428-781F-43C0-26C646ECCD54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defRPr>
            </a:lvl1pPr>
          </a:lstStyle>
          <a:p>
            <a:pPr lvl="0"/>
            <a:r>
              <a:rPr lang="en-US"/>
              <a:t>2023/2024</a:t>
            </a:r>
            <a:endParaRPr lang="cs-CZ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60CA5CC-F851-3D25-D139-B5CBE402C0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defRPr>
            </a:lvl1pPr>
          </a:lstStyle>
          <a:p>
            <a:pPr lvl="0"/>
            <a:r>
              <a:rPr lang="en-GB"/>
              <a:t>Programming in C++ (labs)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57E4FC2-A8AF-C14E-1174-0053B07565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defRPr>
            </a:lvl1pPr>
          </a:lstStyle>
          <a:p>
            <a:pPr lvl="0"/>
            <a:fld id="{91FAE053-8039-492E-BF46-0BE14E1EE603}" type="slidenum"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C3A4CFA6-3B67-D5FF-C775-5ECE92D3C216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274640" y="906463"/>
            <a:ext cx="11545891" cy="5328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sz="18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7948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string/basic_string" TargetMode="External"/><Relationship Id="rId2" Type="http://schemas.openxmlformats.org/officeDocument/2006/relationships/hyperlink" Target="https://en.cppreference.com/w/cpp/header/st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cppreference.com/w/cpp/memory/unique_ptr" TargetMode="External"/><Relationship Id="rId4" Type="http://schemas.openxmlformats.org/officeDocument/2006/relationships/hyperlink" Target="https://en.cppreference.com/w/cpp/header/memory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Lab </a:t>
            </a:r>
            <a:r>
              <a:rPr lang="cs-CZ" dirty="0"/>
              <a:t>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62ADF-7863-A367-B2D8-E3F0C26CE84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Modern C++ memory management, </a:t>
            </a:r>
          </a:p>
          <a:p>
            <a:pPr lvl="0"/>
            <a:r>
              <a:rPr lang="en-US" dirty="0"/>
              <a:t>smart pointers</a:t>
            </a:r>
            <a:r>
              <a:rPr lang="cs-CZ" dirty="0"/>
              <a:t>, </a:t>
            </a:r>
            <a:r>
              <a:rPr lang="cs-CZ" dirty="0" err="1"/>
              <a:t>ownership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80559C5-510D-191E-A052-E493B204256C}"/>
              </a:ext>
            </a:extLst>
          </p:cNvPr>
          <p:cNvSpPr txBox="1"/>
          <p:nvPr/>
        </p:nvSpPr>
        <p:spPr>
          <a:xfrm>
            <a:off x="1222159" y="4232355"/>
            <a:ext cx="1458897" cy="165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Thin" pitchFamily="2"/>
              <a:ea typeface="Roboto Thin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??. 10. 2023</a:t>
            </a: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0229303-87C1-4EB5-8D4E-75E1166F3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3" y="6158602"/>
            <a:ext cx="1143000" cy="4000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Motivation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What is (possibly) wrong with this code? 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Assume that the bug is not in the functions that are called but in this code snippet.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4CDB5F-50A9-76C8-1443-FC075478C658}"/>
              </a:ext>
            </a:extLst>
          </p:cNvPr>
          <p:cNvSpPr txBox="1"/>
          <p:nvPr/>
        </p:nvSpPr>
        <p:spPr>
          <a:xfrm>
            <a:off x="6047585" y="6247450"/>
            <a:ext cx="610339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https://github.com/CppCon/CppCon2022/blob/main/Presentations/Olsen-Smart-Pointers-CppCon22.pdf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F9D51EFC-9B86-DC6F-3A91-3BB814E5DF06}"/>
              </a:ext>
            </a:extLst>
          </p:cNvPr>
          <p:cNvSpPr txBox="1"/>
          <p:nvPr/>
        </p:nvSpPr>
        <p:spPr>
          <a:xfrm>
            <a:off x="438289" y="1797763"/>
            <a:ext cx="6512927" cy="203132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science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z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[N];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saxpy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2.5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x, y, z, N);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delete[]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delete[]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y;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z;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AutoShape 372">
            <a:extLst>
              <a:ext uri="{FF2B5EF4-FFF2-40B4-BE49-F238E27FC236}">
                <a16:creationId xmlns:a16="http://schemas.microsoft.com/office/drawing/2014/main" id="{09F72A66-4735-AC2C-4D82-6B5376E7B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628" y="2427653"/>
            <a:ext cx="4017558" cy="386641"/>
          </a:xfrm>
          <a:prstGeom prst="wedgeRoundRectCallout">
            <a:avLst>
              <a:gd name="adj1" fmla="val -86876"/>
              <a:gd name="adj2" fmla="val -13762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Are x, y owning? They better should be!</a:t>
            </a:r>
          </a:p>
        </p:txBody>
      </p:sp>
      <p:pic>
        <p:nvPicPr>
          <p:cNvPr id="9" name="Graphic 8" descr="Slippery with solid fill">
            <a:extLst>
              <a:ext uri="{FF2B5EF4-FFF2-40B4-BE49-F238E27FC236}">
                <a16:creationId xmlns:a16="http://schemas.microsoft.com/office/drawing/2014/main" id="{78C89229-D286-A6B0-4130-3F22A219A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0186" y="21523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Raw pointer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"can do too many things"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Single object vs. array 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Single: allocate with new, free with delete 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Array: allocate with new[], free with delete[] 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Single: don’t use ++p, --p, or p[n] 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Array: ++p, --p, and p[n] are fine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Owning vs. non-owning 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Owner must free the memory when done 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Non-owner must never free the memory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Nullable vs. non-nullable 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pointers can never be null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would be nice if the type system helped enforce that (it doesn't)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CF8B98-34A2-1794-2144-2603458745FF}"/>
              </a:ext>
            </a:extLst>
          </p:cNvPr>
          <p:cNvSpPr/>
          <p:nvPr/>
        </p:nvSpPr>
        <p:spPr>
          <a:xfrm>
            <a:off x="7342944" y="1031260"/>
            <a:ext cx="3512680" cy="197827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Raw pointer T* can be all of this or an arbitrary combination of these!</a:t>
            </a:r>
          </a:p>
        </p:txBody>
      </p:sp>
      <p:pic>
        <p:nvPicPr>
          <p:cNvPr id="8" name="Graphic 7" descr="Slippery with solid fill">
            <a:extLst>
              <a:ext uri="{FF2B5EF4-FFF2-40B4-BE49-F238E27FC236}">
                <a16:creationId xmlns:a16="http://schemas.microsoft.com/office/drawing/2014/main" id="{34332235-2E44-4CDC-CCD4-85BB1009C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7722" y="1563195"/>
            <a:ext cx="914400" cy="9144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5D55D0-5A64-4F99-71F0-8028CE8889AF}"/>
              </a:ext>
            </a:extLst>
          </p:cNvPr>
          <p:cNvSpPr/>
          <p:nvPr/>
        </p:nvSpPr>
        <p:spPr>
          <a:xfrm>
            <a:off x="7342944" y="3429000"/>
            <a:ext cx="3512680" cy="108901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By looking at the function, how do we know?</a:t>
            </a:r>
          </a:p>
        </p:txBody>
      </p:sp>
    </p:spTree>
    <p:extLst>
      <p:ext uri="{BB962C8B-B14F-4D97-AF65-F5344CB8AC3E}">
        <p14:creationId xmlns:p14="http://schemas.microsoft.com/office/powerpoint/2010/main" val="81506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Smart pointers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The term "smart" can mean that it deviates from raw pointers somehow.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Typically limits the </a:t>
            </a:r>
            <a:r>
              <a:rPr lang="en-US" sz="2400" dirty="0" err="1">
                <a:latin typeface="Arial" pitchFamily="34"/>
                <a:cs typeface="Arial" pitchFamily="34"/>
              </a:rPr>
              <a:t>behaviour</a:t>
            </a:r>
            <a:r>
              <a:rPr lang="en-US" sz="2400" dirty="0">
                <a:latin typeface="Arial" pitchFamily="34"/>
                <a:cs typeface="Arial" pitchFamily="34"/>
              </a:rPr>
              <a:t> of a pointer to one well-defined role.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latin typeface="Arial" pitchFamily="34"/>
                <a:cs typeface="Arial" pitchFamily="34"/>
              </a:rPr>
              <a:t>E.g. owning a pointer that is responsible for deallocation.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Behaves like a pointer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latin typeface="Arial" pitchFamily="34"/>
                <a:cs typeface="Arial" pitchFamily="34"/>
              </a:rPr>
              <a:t>Points to an object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latin typeface="Arial" pitchFamily="34"/>
                <a:cs typeface="Arial" pitchFamily="34"/>
              </a:rPr>
              <a:t>Can be dereferenced</a:t>
            </a:r>
          </a:p>
          <a:p>
            <a:pPr>
              <a:buSzPct val="100000"/>
              <a:buFont typeface="Arial" pitchFamily="34"/>
            </a:pPr>
            <a:endParaRPr lang="en-US" sz="20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The </a:t>
            </a:r>
            <a:r>
              <a:rPr lang="en-US" sz="2400" b="1" dirty="0">
                <a:latin typeface="Arial" pitchFamily="34"/>
                <a:cs typeface="Arial" pitchFamily="34"/>
              </a:rPr>
              <a:t>most useful </a:t>
            </a:r>
            <a:r>
              <a:rPr lang="en-US" sz="2400" dirty="0">
                <a:latin typeface="Arial" pitchFamily="34"/>
                <a:cs typeface="Arial" pitchFamily="34"/>
              </a:rPr>
              <a:t>smart pointer types in C++ standard library:</a:t>
            </a:r>
          </a:p>
          <a:p>
            <a:pPr lvl="1">
              <a:buSzPct val="100000"/>
              <a:buFont typeface="Arial" pitchFamily="34"/>
            </a:pPr>
            <a:r>
              <a:rPr lang="en-US" sz="1800" dirty="0" err="1">
                <a:latin typeface="Arial" pitchFamily="34"/>
                <a:cs typeface="Arial" pitchFamily="34"/>
              </a:rPr>
              <a:t>unique_ptr</a:t>
            </a:r>
            <a:r>
              <a:rPr lang="en-US" sz="1800" dirty="0">
                <a:latin typeface="Arial" pitchFamily="34"/>
                <a:cs typeface="Arial" pitchFamily="34"/>
              </a:rPr>
              <a:t>&lt;T&gt;</a:t>
            </a:r>
          </a:p>
          <a:p>
            <a:pPr lvl="1">
              <a:buSzPct val="100000"/>
              <a:buFont typeface="Arial" pitchFamily="34"/>
            </a:pPr>
            <a:r>
              <a:rPr lang="en-US" sz="1800" dirty="0" err="1">
                <a:latin typeface="Arial" pitchFamily="34"/>
                <a:cs typeface="Arial" pitchFamily="34"/>
              </a:rPr>
              <a:t>shared_ptr</a:t>
            </a:r>
            <a:r>
              <a:rPr lang="en-US" sz="1800" dirty="0">
                <a:latin typeface="Arial" pitchFamily="34"/>
                <a:cs typeface="Arial" pitchFamily="34"/>
              </a:rPr>
              <a:t>&lt;T&gt;</a:t>
            </a:r>
          </a:p>
          <a:p>
            <a:pPr lvl="1"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939BCF-252D-E030-A3C2-4BE12F507E60}"/>
              </a:ext>
            </a:extLst>
          </p:cNvPr>
          <p:cNvSpPr/>
          <p:nvPr/>
        </p:nvSpPr>
        <p:spPr>
          <a:xfrm>
            <a:off x="8153403" y="4138156"/>
            <a:ext cx="3763957" cy="83069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If possible, use </a:t>
            </a:r>
            <a:r>
              <a:rPr lang="en-US" sz="2400" dirty="0" err="1">
                <a:solidFill>
                  <a:schemeClr val="bg1"/>
                </a:solidFill>
              </a:rPr>
              <a:t>unique_ptr</a:t>
            </a:r>
            <a:r>
              <a:rPr lang="en-US" sz="2400" dirty="0">
                <a:solidFill>
                  <a:schemeClr val="bg1"/>
                </a:solidFill>
              </a:rPr>
              <a:t> over </a:t>
            </a:r>
            <a:r>
              <a:rPr lang="en-US" sz="2400" dirty="0" err="1">
                <a:solidFill>
                  <a:schemeClr val="bg1"/>
                </a:solidFill>
              </a:rPr>
              <a:t>shared_ptr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86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So, goodbye raw pointers?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6759903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  <a:p>
            <a:pPr marL="0" lvl="0" indent="0">
              <a:buSzPct val="100000"/>
              <a:buNone/>
            </a:pPr>
            <a:endParaRPr lang="en-US" sz="2400" dirty="0"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Not quite!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Use raw pointers as observer pointers to single objects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Non-owning pointer, not responsible for deallocation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Must be used only within the lifetime of the object it observes</a:t>
            </a:r>
          </a:p>
          <a:p>
            <a:pPr lvl="2">
              <a:buSzPct val="100000"/>
              <a:buFont typeface="Arial" pitchFamily="34"/>
            </a:pPr>
            <a:r>
              <a:rPr lang="en-US" sz="1600" dirty="0">
                <a:latin typeface="Arial" pitchFamily="34"/>
                <a:cs typeface="Arial" pitchFamily="34"/>
              </a:rPr>
              <a:t>There is no way to determine that in runtime!</a:t>
            </a:r>
          </a:p>
          <a:p>
            <a:pPr lvl="1">
              <a:buSzPct val="100000"/>
              <a:buFont typeface="Arial" pitchFamily="34"/>
            </a:pPr>
            <a:endParaRPr lang="en-US" sz="2000" dirty="0">
              <a:latin typeface="Arial" pitchFamily="34"/>
              <a:cs typeface="Arial" pitchFamily="34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A14798-FA11-D0A0-783A-BA1E30055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9" y="817461"/>
            <a:ext cx="3528783" cy="295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86BC9DF-35F9-08EE-C52B-D6ED747E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31" y="512687"/>
            <a:ext cx="47625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98538D-42CB-3D2F-E6D2-0F69925CA249}"/>
              </a:ext>
            </a:extLst>
          </p:cNvPr>
          <p:cNvSpPr/>
          <p:nvPr/>
        </p:nvSpPr>
        <p:spPr>
          <a:xfrm>
            <a:off x="3812124" y="1957130"/>
            <a:ext cx="4209246" cy="90251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Don't give up and try to get rid of those old constructs ASAP in your code.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EC9533-97F1-4D2C-5CEF-9C891EC9F481}"/>
              </a:ext>
            </a:extLst>
          </p:cNvPr>
          <p:cNvSpPr/>
          <p:nvPr/>
        </p:nvSpPr>
        <p:spPr>
          <a:xfrm>
            <a:off x="3812124" y="737393"/>
            <a:ext cx="4145872" cy="108645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Don't get too excited! In real life, you will encounter tons of legacy code and deal with libs written in C!</a:t>
            </a:r>
          </a:p>
        </p:txBody>
      </p:sp>
    </p:spTree>
    <p:extLst>
      <p:ext uri="{BB962C8B-B14F-4D97-AF65-F5344CB8AC3E}">
        <p14:creationId xmlns:p14="http://schemas.microsoft.com/office/powerpoint/2010/main" val="20887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Ownership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Ownership specifies which entity/entities are responsible for deallocating a dynamically allocated object/array of objects.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With raw pointers there is no construct in C++ to help with that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It relies on programmers to know who and when should deallocate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There can be also shared ownership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 then we have multiple owners at a time</a:t>
            </a:r>
          </a:p>
          <a:p>
            <a:pPr lvl="1">
              <a:buSzPct val="100000"/>
              <a:buFont typeface="Arial" pitchFamily="34"/>
            </a:pPr>
            <a:endParaRPr lang="en-US" sz="2000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3144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Changing the owner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6779642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We need to change owners from time to time.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With raw pointers it is </a:t>
            </a:r>
            <a:r>
              <a:rPr lang="en-US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not apparent</a:t>
            </a:r>
            <a:r>
              <a:rPr lang="en-US" sz="2000" dirty="0">
                <a:latin typeface="Arial" pitchFamily="34"/>
                <a:cs typeface="Arial" pitchFamily="34"/>
              </a:rPr>
              <a:t>.</a:t>
            </a:r>
          </a:p>
          <a:p>
            <a:pPr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With </a:t>
            </a:r>
            <a:r>
              <a:rPr lang="en-US" sz="2400" dirty="0" err="1">
                <a:latin typeface="Arial" pitchFamily="34"/>
                <a:cs typeface="Arial" pitchFamily="34"/>
              </a:rPr>
              <a:t>unique_ptr</a:t>
            </a:r>
            <a:r>
              <a:rPr lang="en-US" sz="2400" dirty="0">
                <a:latin typeface="Arial" pitchFamily="34"/>
                <a:cs typeface="Arial" pitchFamily="34"/>
              </a:rPr>
              <a:t>, the compiler is helping you!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It won't allow you to touch the 5 via ptr1 after ownership is passed to ptr2.</a:t>
            </a:r>
          </a:p>
          <a:p>
            <a:pPr>
              <a:buSzPct val="100000"/>
              <a:buFont typeface="Arial" pitchFamily="34"/>
            </a:pPr>
            <a:r>
              <a:rPr lang="en-US" sz="2400" dirty="0" err="1">
                <a:latin typeface="Arial" pitchFamily="34"/>
                <a:cs typeface="Arial" pitchFamily="34"/>
              </a:rPr>
              <a:t>shared_ptr</a:t>
            </a:r>
            <a:r>
              <a:rPr lang="en-US" sz="2400" dirty="0">
                <a:latin typeface="Arial" pitchFamily="34"/>
                <a:cs typeface="Arial" pitchFamily="34"/>
              </a:rPr>
              <a:t> counts owners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Deallocates when 0 owners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E78AB51-EE5B-0B47-C7CA-A05DADFD5DD2}"/>
              </a:ext>
            </a:extLst>
          </p:cNvPr>
          <p:cNvSpPr txBox="1"/>
          <p:nvPr/>
        </p:nvSpPr>
        <p:spPr>
          <a:xfrm>
            <a:off x="4528504" y="1951672"/>
            <a:ext cx="7663496" cy="147732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ptr1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ptr2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ptr1;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Who is the owner?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ptr1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make_unique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ptr2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move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(ptr1);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Ownership transferred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0FA03C17-A2DA-E8F8-CA0E-D0EC5BF8E510}"/>
              </a:ext>
            </a:extLst>
          </p:cNvPr>
          <p:cNvSpPr txBox="1"/>
          <p:nvPr/>
        </p:nvSpPr>
        <p:spPr>
          <a:xfrm>
            <a:off x="5427040" y="4692225"/>
            <a:ext cx="6512927" cy="203132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science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z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[N];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saxpy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2.5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x, y, z, N);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delete[]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delete[]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y;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z;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AutoShape 372">
            <a:extLst>
              <a:ext uri="{FF2B5EF4-FFF2-40B4-BE49-F238E27FC236}">
                <a16:creationId xmlns:a16="http://schemas.microsoft.com/office/drawing/2014/main" id="{95ED4285-596A-EF56-5F48-1203DF316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1696" y="4006628"/>
            <a:ext cx="3058271" cy="386641"/>
          </a:xfrm>
          <a:prstGeom prst="wedgeRoundRectCallout">
            <a:avLst>
              <a:gd name="adj1" fmla="val -71761"/>
              <a:gd name="adj2" fmla="val 15818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Are the local x, y the owners now?</a:t>
            </a:r>
          </a:p>
        </p:txBody>
      </p:sp>
      <p:pic>
        <p:nvPicPr>
          <p:cNvPr id="11" name="Graphic 10" descr="Slippery with solid fill">
            <a:extLst>
              <a:ext uri="{FF2B5EF4-FFF2-40B4-BE49-F238E27FC236}">
                <a16:creationId xmlns:a16="http://schemas.microsoft.com/office/drawing/2014/main" id="{FC0D0AD9-BD5E-3CDD-6F36-E9AF1FFED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0186" y="17446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2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</a:t>
            </a:r>
            <a:r>
              <a:rPr lang="en-US" dirty="0" err="1"/>
              <a:t>unique_ptr</a:t>
            </a:r>
            <a:r>
              <a:rPr lang="en-US" dirty="0"/>
              <a:t>&lt;T&gt;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A smart pointer that owns the memory it points to and will deallocate it once it is destructed.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Assumes (not guarantees) only </a:t>
            </a:r>
            <a:r>
              <a:rPr lang="en-US" sz="24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one owner at a time </a:t>
            </a:r>
            <a:r>
              <a:rPr lang="en-US" sz="2400" dirty="0">
                <a:latin typeface="Arial" pitchFamily="34"/>
                <a:cs typeface="Arial" pitchFamily="34"/>
              </a:rPr>
              <a:t>(thus "unique").</a:t>
            </a:r>
          </a:p>
          <a:p>
            <a:pPr>
              <a:buSzPct val="100000"/>
              <a:buFont typeface="Arial" pitchFamily="34"/>
            </a:pPr>
            <a:r>
              <a:rPr lang="en-US" sz="24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Cannot be copied 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no copy variants: operator=(const T&amp;) nor T(const T&amp;)</a:t>
            </a:r>
          </a:p>
          <a:p>
            <a:pPr>
              <a:buSzPct val="100000"/>
              <a:buFont typeface="Arial" pitchFamily="34"/>
            </a:pP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Can be moved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latin typeface="Arial" pitchFamily="34"/>
                <a:cs typeface="Arial" pitchFamily="34"/>
              </a:rPr>
              <a:t>there are move variants: operator=(T&amp;&amp;) nor T(T&amp;&amp;)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No implicit conversion </a:t>
            </a:r>
            <a:r>
              <a:rPr lang="en-US" sz="2400" dirty="0" err="1">
                <a:latin typeface="Arial" pitchFamily="34"/>
                <a:cs typeface="Arial" pitchFamily="34"/>
              </a:rPr>
              <a:t>unique_ptr</a:t>
            </a:r>
            <a:r>
              <a:rPr lang="en-US" sz="2400" dirty="0">
                <a:latin typeface="Arial" pitchFamily="34"/>
                <a:cs typeface="Arial" pitchFamily="34"/>
              </a:rPr>
              <a:t>&lt;T&gt; -&gt; T*</a:t>
            </a:r>
          </a:p>
          <a:p>
            <a:pPr>
              <a:buSzPct val="100000"/>
              <a:buFont typeface="Arial" pitchFamily="34"/>
              <a:buChar char="•"/>
            </a:pPr>
            <a:r>
              <a:rPr lang="en-US" sz="2400" dirty="0">
                <a:latin typeface="Arial" pitchFamily="34"/>
                <a:cs typeface="Arial" pitchFamily="34"/>
              </a:rPr>
              <a:t>No implicit conversion T* -&gt; </a:t>
            </a:r>
            <a:r>
              <a:rPr lang="en-US" sz="2400" dirty="0" err="1">
                <a:latin typeface="Arial" pitchFamily="34"/>
                <a:cs typeface="Arial" pitchFamily="34"/>
              </a:rPr>
              <a:t>unique_ptr</a:t>
            </a:r>
            <a:r>
              <a:rPr lang="en-US" sz="2400" dirty="0">
                <a:latin typeface="Arial" pitchFamily="34"/>
                <a:cs typeface="Arial" pitchFamily="34"/>
              </a:rPr>
              <a:t>&lt;T&gt;</a:t>
            </a:r>
          </a:p>
          <a:p>
            <a:pPr>
              <a:buSzPct val="100000"/>
              <a:buFont typeface="Arial" pitchFamily="34"/>
            </a:pPr>
            <a:endParaRPr lang="en-US" sz="2400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3D83D7-CA94-17FF-E57A-BEA23ADD711C}"/>
              </a:ext>
            </a:extLst>
          </p:cNvPr>
          <p:cNvSpPr/>
          <p:nvPr/>
        </p:nvSpPr>
        <p:spPr>
          <a:xfrm>
            <a:off x="4802819" y="162183"/>
            <a:ext cx="3107090" cy="32402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#include &lt;memory&gt;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BE673C-FDCB-F874-3B16-BE0833354C9E}"/>
              </a:ext>
            </a:extLst>
          </p:cNvPr>
          <p:cNvSpPr/>
          <p:nvPr/>
        </p:nvSpPr>
        <p:spPr>
          <a:xfrm>
            <a:off x="8411632" y="160117"/>
            <a:ext cx="1639320" cy="351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chemeClr val="accent6">
                    <a:lumMod val="75000"/>
                  </a:schemeClr>
                </a:solidFill>
                <a:effectLst/>
                <a:latin typeface="DejaVuSans"/>
              </a:rPr>
              <a:t>since C++11</a:t>
            </a:r>
          </a:p>
        </p:txBody>
      </p:sp>
    </p:spTree>
    <p:extLst>
      <p:ext uri="{BB962C8B-B14F-4D97-AF65-F5344CB8AC3E}">
        <p14:creationId xmlns:p14="http://schemas.microsoft.com/office/powerpoint/2010/main" val="113684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</a:t>
            </a:r>
            <a:r>
              <a:rPr lang="en-US" dirty="0" err="1"/>
              <a:t>unique_ptr</a:t>
            </a:r>
            <a:r>
              <a:rPr lang="en-US" dirty="0"/>
              <a:t>&lt;T&gt; to single object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Constructors (empty or taking ownership of the raw pointer)</a:t>
            </a:r>
            <a:endParaRPr lang="en-US" sz="22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22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22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22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en-US" sz="1800" dirty="0">
                <a:latin typeface="Arial" pitchFamily="34"/>
                <a:cs typeface="Arial" pitchFamily="34"/>
              </a:rPr>
              <a:t>Modifiers</a:t>
            </a:r>
          </a:p>
          <a:p>
            <a:pPr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en-US" sz="1800" dirty="0">
                <a:latin typeface="Arial" pitchFamily="34"/>
                <a:cs typeface="Arial" pitchFamily="34"/>
              </a:rPr>
              <a:t>Observers</a:t>
            </a:r>
          </a:p>
          <a:p>
            <a:pPr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  <a:buChar char="•"/>
            </a:pPr>
            <a:endParaRPr lang="en-US" sz="18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  <a:buChar char="•"/>
            </a:pPr>
            <a:endParaRPr lang="en-US" sz="1800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3D83D7-CA94-17FF-E57A-BEA23ADD711C}"/>
              </a:ext>
            </a:extLst>
          </p:cNvPr>
          <p:cNvSpPr/>
          <p:nvPr/>
        </p:nvSpPr>
        <p:spPr>
          <a:xfrm>
            <a:off x="5832628" y="191919"/>
            <a:ext cx="3107090" cy="32402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#include &lt;memory&gt;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EEE6A4D-6CE1-A13B-E186-CF864E004734}"/>
              </a:ext>
            </a:extLst>
          </p:cNvPr>
          <p:cNvSpPr txBox="1"/>
          <p:nvPr/>
        </p:nvSpPr>
        <p:spPr>
          <a:xfrm>
            <a:off x="566008" y="1333870"/>
            <a:ext cx="7663496" cy="107721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Default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ctor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ptr1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&gt;();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Nullptr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Ctor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from raw pointer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ptr2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);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EF68E0-AFDE-63B8-F7B8-C210A4276C9D}"/>
              </a:ext>
            </a:extLst>
          </p:cNvPr>
          <p:cNvSpPr/>
          <p:nvPr/>
        </p:nvSpPr>
        <p:spPr>
          <a:xfrm>
            <a:off x="6781430" y="6070027"/>
            <a:ext cx="4866074" cy="368091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https://en.cppreference.com/w/cpp/memory/unique_ptr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D9F49A3-5791-68F1-F000-383B012ECFD0}"/>
              </a:ext>
            </a:extLst>
          </p:cNvPr>
          <p:cNvSpPr/>
          <p:nvPr/>
        </p:nvSpPr>
        <p:spPr>
          <a:xfrm>
            <a:off x="6992647" y="5920623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FA082C7-5DAE-5F85-25CB-8D4AE081EF54}"/>
              </a:ext>
            </a:extLst>
          </p:cNvPr>
          <p:cNvSpPr/>
          <p:nvPr/>
        </p:nvSpPr>
        <p:spPr>
          <a:xfrm>
            <a:off x="5276296" y="5941602"/>
            <a:ext cx="1438183" cy="65852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</a:t>
            </a:r>
            <a:endParaRPr lang="en-GB" dirty="0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391C97FB-77FB-CD4A-1FAB-647B028D7421}"/>
              </a:ext>
            </a:extLst>
          </p:cNvPr>
          <p:cNvSpPr txBox="1"/>
          <p:nvPr/>
        </p:nvSpPr>
        <p:spPr>
          <a:xfrm>
            <a:off x="489907" y="2894536"/>
            <a:ext cx="5606093" cy="156966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Extracts the ownership to raw pointer again</a:t>
            </a:r>
            <a:endParaRPr lang="en-GB" sz="1600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praw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ptr2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release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 </a:t>
            </a:r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No deallocation</a:t>
            </a: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operator*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operator-&gt;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ptr2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method_on_t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ptr2).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mehod_on_t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38CF8CB-F7A5-CCA8-5FCB-AD1EA19B128D}"/>
              </a:ext>
            </a:extLst>
          </p:cNvPr>
          <p:cNvSpPr txBox="1"/>
          <p:nvPr/>
        </p:nvSpPr>
        <p:spPr>
          <a:xfrm>
            <a:off x="371469" y="4789682"/>
            <a:ext cx="7663496" cy="107721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Get observer </a:t>
            </a:r>
            <a:r>
              <a:rPr lang="en-US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ptr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p_obs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ptr2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operator bool()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(ptr2) { ... }</a:t>
            </a:r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If not </a:t>
            </a:r>
            <a:r>
              <a:rPr lang="en-US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nullptr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5" name="AutoShape 372">
            <a:extLst>
              <a:ext uri="{FF2B5EF4-FFF2-40B4-BE49-F238E27FC236}">
                <a16:creationId xmlns:a16="http://schemas.microsoft.com/office/drawing/2014/main" id="{01B8A5E4-ECD0-DEB3-AD6E-0C7FEEF50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813" y="3832156"/>
            <a:ext cx="4017558" cy="386641"/>
          </a:xfrm>
          <a:prstGeom prst="wedgeRoundRectCallout">
            <a:avLst>
              <a:gd name="adj1" fmla="val -86787"/>
              <a:gd name="adj2" fmla="val -17245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Mind the ., not -&gt;. Methods of </a:t>
            </a:r>
            <a:r>
              <a:rPr lang="en-US" sz="1600" dirty="0" err="1">
                <a:solidFill>
                  <a:schemeClr val="bg1"/>
                </a:solidFill>
              </a:rPr>
              <a:t>unique_ptr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AutoShape 372">
            <a:extLst>
              <a:ext uri="{FF2B5EF4-FFF2-40B4-BE49-F238E27FC236}">
                <a16:creationId xmlns:a16="http://schemas.microsoft.com/office/drawing/2014/main" id="{3D61FDF5-B5E5-8DBC-3BB0-DDA934D28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920" y="4963096"/>
            <a:ext cx="4017558" cy="386641"/>
          </a:xfrm>
          <a:prstGeom prst="wedgeRoundRectCallout">
            <a:avLst>
              <a:gd name="adj1" fmla="val -103581"/>
              <a:gd name="adj2" fmla="val -20000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Mind -&gt;/*… Method on pointed-to object.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02CDA061-105E-F832-3394-7221622F2F50}"/>
              </a:ext>
            </a:extLst>
          </p:cNvPr>
          <p:cNvSpPr txBox="1"/>
          <p:nvPr/>
        </p:nvSpPr>
        <p:spPr>
          <a:xfrm>
            <a:off x="7054876" y="2903470"/>
            <a:ext cx="4592627" cy="830997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Deallocates the previous </a:t>
            </a:r>
          </a:p>
          <a:p>
            <a:r>
              <a:rPr lang="en-US" sz="1600" dirty="0">
                <a:solidFill>
                  <a:srgbClr val="6A9955"/>
                </a:solidFill>
                <a:latin typeface="Consolas" panose="020B0609020204030204" pitchFamily="49" charset="0"/>
              </a:rPr>
              <a:t>// and owns the new memory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ptr2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reset(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(7) );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unique_ptr</a:t>
            </a:r>
            <a:r>
              <a:rPr lang="en-US" dirty="0"/>
              <a:t>&lt;T&gt; vs </a:t>
            </a:r>
            <a:r>
              <a:rPr lang="en-US" dirty="0" err="1"/>
              <a:t>make_unique</a:t>
            </a:r>
            <a:r>
              <a:rPr lang="en-US" dirty="0"/>
              <a:t>&lt;T&gt;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Calling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unique_ptr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nullptr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or taking ownership of a raw pointer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Calling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make_unique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&lt;T&gt; does three things: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Allocates the space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Constructs the instance of T at the allocated space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(placement new)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Constructs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unique_ptr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&lt;T&gt; from this pointer</a:t>
            </a:r>
          </a:p>
          <a:p>
            <a:pPr lvl="1">
              <a:buSzPct val="100000"/>
              <a:buFont typeface="Arial" pitchFamily="34"/>
            </a:pPr>
            <a:endParaRPr lang="en-US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100000"/>
              <a:buFont typeface="Arial" pitchFamily="34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01FF816-A956-2BE5-2613-45403271E6FA}"/>
              </a:ext>
            </a:extLst>
          </p:cNvPr>
          <p:cNvSpPr txBox="1"/>
          <p:nvPr/>
        </p:nvSpPr>
        <p:spPr>
          <a:xfrm>
            <a:off x="489907" y="3762611"/>
            <a:ext cx="7663496" cy="181588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using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pair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&gt;;</a:t>
            </a:r>
          </a:p>
          <a:p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make_unique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'x'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OK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(1) T* p = malloc(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sizeof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(T));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(2) new (p) T(true, 'x');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(3) return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&lt;T&gt;(p);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'x'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ERROR: no such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ctor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8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</a:t>
            </a:r>
            <a:r>
              <a:rPr lang="en-US" dirty="0" err="1"/>
              <a:t>unique_ptr</a:t>
            </a:r>
            <a:r>
              <a:rPr lang="en-US" dirty="0"/>
              <a:t>&lt;T[]&gt; to array of objects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200" dirty="0">
                <a:latin typeface="Arial" pitchFamily="34"/>
                <a:cs typeface="Arial" pitchFamily="34"/>
              </a:rPr>
              <a:t>Partial template specialization for T[] 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latin typeface="Arial" pitchFamily="34"/>
                <a:cs typeface="Arial" pitchFamily="34"/>
              </a:rPr>
              <a:t>Different function body if T is of type array</a:t>
            </a:r>
          </a:p>
          <a:p>
            <a:pPr>
              <a:buSzPct val="100000"/>
              <a:buFont typeface="Arial" pitchFamily="34"/>
            </a:pPr>
            <a:r>
              <a:rPr lang="en-US" sz="2200" dirty="0">
                <a:latin typeface="Arial" pitchFamily="34"/>
                <a:cs typeface="Arial" pitchFamily="34"/>
              </a:rPr>
              <a:t>No */-&gt; operators, but offers operator[]</a:t>
            </a:r>
          </a:p>
          <a:p>
            <a:pPr>
              <a:buSzPct val="100000"/>
              <a:buFont typeface="Arial" pitchFamily="34"/>
            </a:pPr>
            <a:r>
              <a:rPr lang="en-US" sz="2200" dirty="0">
                <a:latin typeface="Arial" pitchFamily="34"/>
                <a:cs typeface="Arial" pitchFamily="34"/>
              </a:rPr>
              <a:t>Construct by calling helper function with T[] type </a:t>
            </a:r>
          </a:p>
          <a:p>
            <a:pPr lvl="1">
              <a:buSzPct val="100000"/>
              <a:buFont typeface="Arial" pitchFamily="34"/>
            </a:pPr>
            <a:r>
              <a:rPr lang="en-US" sz="18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Parameter is the number of elements, not any value</a:t>
            </a:r>
          </a:p>
          <a:p>
            <a:pPr lvl="1"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  <a:p>
            <a:pPr marL="457200" lvl="1" indent="0">
              <a:buSzPct val="100000"/>
              <a:buNone/>
            </a:pPr>
            <a:endParaRPr lang="en-US" sz="18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3D83D7-CA94-17FF-E57A-BEA23ADD711C}"/>
              </a:ext>
            </a:extLst>
          </p:cNvPr>
          <p:cNvSpPr/>
          <p:nvPr/>
        </p:nvSpPr>
        <p:spPr>
          <a:xfrm>
            <a:off x="6198505" y="162183"/>
            <a:ext cx="3107090" cy="32402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#include &lt;memory&gt;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5840C3AC-EAD6-EBF6-92E6-AC23B56908CC}"/>
              </a:ext>
            </a:extLst>
          </p:cNvPr>
          <p:cNvSpPr txBox="1"/>
          <p:nvPr/>
        </p:nvSpPr>
        <p:spPr>
          <a:xfrm>
            <a:off x="489907" y="3176793"/>
            <a:ext cx="7663496" cy="181588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using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Pair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pair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&gt;;</a:t>
            </a:r>
          </a:p>
          <a:p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make_unique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dirty="0">
                <a:solidFill>
                  <a:srgbClr val="4EC9B0"/>
                </a:solidFill>
                <a:latin typeface="Consolas" panose="020B0609020204030204" pitchFamily="49" charset="0"/>
              </a:rPr>
              <a:t>Pair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&gt;(10);</a:t>
            </a:r>
          </a:p>
          <a:p>
            <a:endParaRPr lang="en-GB" sz="1600" dirty="0">
              <a:solidFill>
                <a:srgbClr val="6A9955"/>
              </a:solidFill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operator[] available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].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first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7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2 : </a:t>
            </a:r>
            <a:r>
              <a:rPr lang="cs-CZ" dirty="0" err="1"/>
              <a:t>new</a:t>
            </a:r>
            <a:r>
              <a:rPr lang="cs-CZ" dirty="0"/>
              <a:t>[] vs </a:t>
            </a:r>
            <a:r>
              <a:rPr lang="cs-CZ" dirty="0" err="1"/>
              <a:t>new</a:t>
            </a:r>
            <a:r>
              <a:rPr lang="cs-CZ" dirty="0"/>
              <a:t> &amp; </a:t>
            </a:r>
            <a:r>
              <a:rPr lang="cs-CZ" dirty="0" err="1"/>
              <a:t>delete</a:t>
            </a:r>
            <a:r>
              <a:rPr lang="cs-CZ" dirty="0"/>
              <a:t> vs </a:t>
            </a:r>
            <a:r>
              <a:rPr lang="cs-CZ" dirty="0" err="1"/>
              <a:t>delete</a:t>
            </a:r>
            <a:r>
              <a:rPr lang="cs-CZ" dirty="0"/>
              <a:t>[]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There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are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two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variants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of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new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/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delete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that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Arial" pitchFamily="34"/>
                <a:cs typeface="Arial" pitchFamily="34"/>
              </a:rPr>
              <a:t>are not </a:t>
            </a:r>
            <a:r>
              <a:rPr lang="cs-CZ" sz="2000" b="1" dirty="0" err="1">
                <a:solidFill>
                  <a:srgbClr val="FF0000"/>
                </a:solidFill>
                <a:latin typeface="Arial" pitchFamily="34"/>
                <a:cs typeface="Arial" pitchFamily="34"/>
              </a:rPr>
              <a:t>interchangeable</a:t>
            </a:r>
            <a:endParaRPr lang="cs-CZ" sz="2000" b="1" dirty="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using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delete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[] on pointer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allocated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with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(single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object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new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is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UB</a:t>
            </a:r>
          </a:p>
          <a:p>
            <a:pPr lvl="1">
              <a:buSzPct val="100000"/>
              <a:buFont typeface="Arial" pitchFamily="34"/>
            </a:pP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using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delete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on pointer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allocated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with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(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array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of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objects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new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[] 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is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UB</a:t>
            </a:r>
          </a:p>
          <a:p>
            <a:pPr>
              <a:buSzPct val="100000"/>
              <a:buFont typeface="Arial" pitchFamily="34"/>
            </a:pP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With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smart</a:t>
            </a:r>
            <a:r>
              <a:rPr lang="cs-CZ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pointers</a:t>
            </a:r>
            <a:r>
              <a:rPr lang="cs-CZ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, </a:t>
            </a:r>
            <a:r>
              <a:rPr lang="cs-CZ" sz="20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you</a:t>
            </a:r>
            <a:r>
              <a:rPr lang="en-US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 (mostly)</a:t>
            </a:r>
            <a:r>
              <a:rPr lang="cs-CZ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don't</a:t>
            </a:r>
            <a:r>
              <a:rPr lang="cs-CZ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need</a:t>
            </a:r>
            <a:r>
              <a:rPr lang="cs-CZ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 to care</a:t>
            </a:r>
            <a:endParaRPr lang="en-US" sz="2000" b="1" dirty="0">
              <a:solidFill>
                <a:schemeClr val="accent6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2000" b="1" dirty="0">
              <a:solidFill>
                <a:schemeClr val="accent6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2000" b="1" dirty="0">
              <a:solidFill>
                <a:schemeClr val="accent6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Also, the default new/new[] may throw std::</a:t>
            </a:r>
            <a:r>
              <a:rPr lang="en-US" sz="2000" dirty="0" err="1">
                <a:latin typeface="Arial" pitchFamily="34"/>
                <a:cs typeface="Arial" pitchFamily="34"/>
              </a:rPr>
              <a:t>bad_alloc</a:t>
            </a:r>
            <a:endParaRPr lang="en-US" sz="20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There is a non-throwing variant, that just returns </a:t>
            </a:r>
            <a:r>
              <a:rPr lang="en-US" sz="2000" dirty="0" err="1">
                <a:latin typeface="Arial" pitchFamily="34"/>
                <a:cs typeface="Arial" pitchFamily="34"/>
              </a:rPr>
              <a:t>nullptr</a:t>
            </a:r>
            <a:endParaRPr lang="en-US" sz="20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en-US" sz="1600" dirty="0">
                <a:latin typeface="Arial" pitchFamily="34"/>
                <a:cs typeface="Arial" pitchFamily="34"/>
              </a:rPr>
              <a:t>int* </a:t>
            </a:r>
            <a:r>
              <a:rPr lang="en-US" sz="1600" dirty="0" err="1">
                <a:latin typeface="Arial" pitchFamily="34"/>
                <a:cs typeface="Arial" pitchFamily="34"/>
              </a:rPr>
              <a:t>ptr</a:t>
            </a:r>
            <a:r>
              <a:rPr lang="en-US" sz="1600" dirty="0">
                <a:latin typeface="Arial" pitchFamily="34"/>
                <a:cs typeface="Arial" pitchFamily="34"/>
              </a:rPr>
              <a:t> = new(std::</a:t>
            </a:r>
            <a:r>
              <a:rPr lang="en-US" sz="1600" dirty="0" err="1">
                <a:latin typeface="Arial" pitchFamily="34"/>
                <a:cs typeface="Arial" pitchFamily="34"/>
              </a:rPr>
              <a:t>nothrow</a:t>
            </a:r>
            <a:r>
              <a:rPr lang="en-US" sz="1600" dirty="0">
                <a:latin typeface="Arial" pitchFamily="34"/>
                <a:cs typeface="Arial" pitchFamily="34"/>
              </a:rPr>
              <a:t>) int[1000000000000]; </a:t>
            </a:r>
            <a:endParaRPr lang="en-GB" sz="1600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D8750EC-DC86-B7DA-D65D-BEA1EFF51D06}"/>
              </a:ext>
            </a:extLst>
          </p:cNvPr>
          <p:cNvSpPr/>
          <p:nvPr/>
        </p:nvSpPr>
        <p:spPr>
          <a:xfrm>
            <a:off x="274640" y="5599607"/>
            <a:ext cx="8933431" cy="588129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https://en.cppreference.com/w/cpp/memory/new/operator_new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https://en.cppreference.com/w/cpp/memory/new/operator_delete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A006357C-E719-434E-A65A-B5FCA5C61145}"/>
              </a:ext>
            </a:extLst>
          </p:cNvPr>
          <p:cNvSpPr/>
          <p:nvPr/>
        </p:nvSpPr>
        <p:spPr>
          <a:xfrm>
            <a:off x="727972" y="5425775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Graphic 8" descr="Danger with solid fill">
            <a:extLst>
              <a:ext uri="{FF2B5EF4-FFF2-40B4-BE49-F238E27FC236}">
                <a16:creationId xmlns:a16="http://schemas.microsoft.com/office/drawing/2014/main" id="{A385FA68-0460-4F44-896B-1A1A4428E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7522" y="639906"/>
            <a:ext cx="914400" cy="914400"/>
          </a:xfrm>
          <a:prstGeom prst="rect">
            <a:avLst/>
          </a:prstGeom>
        </p:spPr>
      </p:pic>
      <p:pic>
        <p:nvPicPr>
          <p:cNvPr id="10" name="Graphic 9" descr="Shield Tick with solid fill">
            <a:extLst>
              <a:ext uri="{FF2B5EF4-FFF2-40B4-BE49-F238E27FC236}">
                <a16:creationId xmlns:a16="http://schemas.microsoft.com/office/drawing/2014/main" id="{BDA04EB7-4711-A2E6-AFAC-B74F6B282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0398" y="18192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57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 containers as "smart array pointers"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You can use some STD containers for safe allocation/deallocation.</a:t>
            </a:r>
          </a:p>
          <a:p>
            <a:pPr lvl="1">
              <a:buSzPct val="100000"/>
              <a:buFont typeface="Arial" pitchFamily="34"/>
            </a:pPr>
            <a:r>
              <a:rPr lang="en-US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std::vector, std::string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These have copy constructors and assignment operators defined!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No enforcement of only one copy of data existing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Data can be reallocated to different memory locations</a:t>
            </a:r>
            <a:endParaRPr lang="en-US" sz="18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en-US" sz="2200" dirty="0">
                <a:latin typeface="Arial" pitchFamily="34"/>
                <a:cs typeface="Arial" pitchFamily="34"/>
              </a:rPr>
              <a:t>Use std::span or std::</a:t>
            </a:r>
            <a:r>
              <a:rPr lang="en-US" sz="2200" dirty="0" err="1">
                <a:latin typeface="Arial" pitchFamily="34"/>
                <a:cs typeface="Arial" pitchFamily="34"/>
              </a:rPr>
              <a:t>string_view</a:t>
            </a:r>
            <a:r>
              <a:rPr lang="en-US" sz="2200" dirty="0">
                <a:latin typeface="Arial" pitchFamily="34"/>
                <a:cs typeface="Arial" pitchFamily="34"/>
              </a:rPr>
              <a:t> as </a:t>
            </a:r>
            <a:r>
              <a:rPr lang="en-US" sz="2200" dirty="0" err="1">
                <a:latin typeface="Arial" pitchFamily="34"/>
                <a:cs typeface="Arial" pitchFamily="34"/>
              </a:rPr>
              <a:t>obsrvers</a:t>
            </a:r>
            <a:r>
              <a:rPr lang="en-US" sz="2200" dirty="0">
                <a:latin typeface="Arial" pitchFamily="34"/>
                <a:cs typeface="Arial" pitchFamily="34"/>
              </a:rPr>
              <a:t>.</a:t>
            </a:r>
          </a:p>
          <a:p>
            <a:pPr lvl="1"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  <a:p>
            <a:pPr marL="457200" lvl="1" indent="0">
              <a:buSzPct val="100000"/>
              <a:buNone/>
            </a:pPr>
            <a:endParaRPr lang="en-US" sz="18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BF6C1-EA3B-9538-7092-364214106DC2}"/>
              </a:ext>
            </a:extLst>
          </p:cNvPr>
          <p:cNvSpPr txBox="1"/>
          <p:nvPr/>
        </p:nvSpPr>
        <p:spPr>
          <a:xfrm>
            <a:off x="489907" y="3173815"/>
            <a:ext cx="7663496" cy="3293209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using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Pair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pair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Allocate &amp; initialize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Pair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make_pair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operator[] 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].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first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The first two elements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s1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The last 3 elements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s2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6A0719-D9B1-D29B-E8CB-B9D00FD0AAC5}"/>
              </a:ext>
            </a:extLst>
          </p:cNvPr>
          <p:cNvSpPr/>
          <p:nvPr/>
        </p:nvSpPr>
        <p:spPr>
          <a:xfrm>
            <a:off x="8385075" y="3872883"/>
            <a:ext cx="3512680" cy="108901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Copy operators/</a:t>
            </a:r>
            <a:r>
              <a:rPr lang="en-US" sz="2000" dirty="0" err="1">
                <a:latin typeface="Arial" pitchFamily="34"/>
                <a:cs typeface="Arial" pitchFamily="34"/>
              </a:rPr>
              <a:t>ctors</a:t>
            </a:r>
            <a:r>
              <a:rPr lang="en-US" sz="2000" dirty="0">
                <a:latin typeface="Arial" pitchFamily="34"/>
                <a:cs typeface="Arial" pitchFamily="34"/>
              </a:rPr>
              <a:t> of the containers are not deleted by default.</a:t>
            </a:r>
          </a:p>
        </p:txBody>
      </p:sp>
    </p:spTree>
    <p:extLst>
      <p:ext uri="{BB962C8B-B14F-4D97-AF65-F5344CB8AC3E}">
        <p14:creationId xmlns:p14="http://schemas.microsoft.com/office/powerpoint/2010/main" val="2883288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</a:t>
            </a:r>
            <a:r>
              <a:rPr lang="en-US" dirty="0" err="1"/>
              <a:t>unique_ptr</a:t>
            </a:r>
            <a:r>
              <a:rPr lang="en-US" dirty="0"/>
              <a:t>: Transferring ownership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There should be only one owner of the allocated memory at the time!</a:t>
            </a:r>
          </a:p>
          <a:p>
            <a:pPr lvl="1">
              <a:buSzPct val="100000"/>
            </a:pPr>
            <a:r>
              <a:rPr lang="en-US" sz="2000" dirty="0" err="1">
                <a:latin typeface="Arial" pitchFamily="34"/>
                <a:cs typeface="Arial" pitchFamily="34"/>
              </a:rPr>
              <a:t>unique_ptr</a:t>
            </a:r>
            <a:r>
              <a:rPr lang="en-US" sz="2000" dirty="0">
                <a:latin typeface="Arial" pitchFamily="34"/>
                <a:cs typeface="Arial" pitchFamily="34"/>
              </a:rPr>
              <a:t> helps, but only if not used incorrectly</a:t>
            </a:r>
          </a:p>
          <a:p>
            <a:pPr lvl="1">
              <a:buSzPct val="100000"/>
            </a:pPr>
            <a:endParaRPr lang="en-US" sz="2000" dirty="0"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2E3F2C-CB29-1555-C57B-E0283AF90DA0}"/>
              </a:ext>
            </a:extLst>
          </p:cNvPr>
          <p:cNvSpPr txBox="1"/>
          <p:nvPr/>
        </p:nvSpPr>
        <p:spPr>
          <a:xfrm>
            <a:off x="371469" y="1870021"/>
            <a:ext cx="8318376" cy="1754326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ptr_raw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ptr1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ptr_raw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Ownership transferred</a:t>
            </a:r>
          </a:p>
          <a:p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ptr2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move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(ptr1);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Ownership transferred</a:t>
            </a:r>
            <a:endParaRPr lang="en-US" dirty="0">
              <a:solidFill>
                <a:srgbClr val="6A9955"/>
              </a:solidFill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AutoShape 372">
            <a:extLst>
              <a:ext uri="{FF2B5EF4-FFF2-40B4-BE49-F238E27FC236}">
                <a16:creationId xmlns:a16="http://schemas.microsoft.com/office/drawing/2014/main" id="{484A004B-BE27-463E-D845-BF55A2210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4478" y="1349407"/>
            <a:ext cx="4017558" cy="907256"/>
          </a:xfrm>
          <a:prstGeom prst="wedgeRoundRectCallout">
            <a:avLst>
              <a:gd name="adj1" fmla="val -112640"/>
              <a:gd name="adj2" fmla="val 7538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ptr_raw</a:t>
            </a:r>
            <a:r>
              <a:rPr lang="en-US" sz="1600" dirty="0">
                <a:solidFill>
                  <a:schemeClr val="bg1"/>
                </a:solidFill>
              </a:rPr>
              <a:t> must be owning (but the programmer is the one who must guarantee that)</a:t>
            </a:r>
          </a:p>
        </p:txBody>
      </p:sp>
      <p:pic>
        <p:nvPicPr>
          <p:cNvPr id="11" name="Graphic 10" descr="Slippery with solid fill">
            <a:extLst>
              <a:ext uri="{FF2B5EF4-FFF2-40B4-BE49-F238E27FC236}">
                <a16:creationId xmlns:a16="http://schemas.microsoft.com/office/drawing/2014/main" id="{F5D093B1-7D7F-21D2-160A-CC032F691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2036" y="1319488"/>
            <a:ext cx="914400" cy="914400"/>
          </a:xfrm>
          <a:prstGeom prst="rect">
            <a:avLst/>
          </a:prstGeom>
        </p:spPr>
      </p:pic>
      <p:sp>
        <p:nvSpPr>
          <p:cNvPr id="12" name="AutoShape 372">
            <a:extLst>
              <a:ext uri="{FF2B5EF4-FFF2-40B4-BE49-F238E27FC236}">
                <a16:creationId xmlns:a16="http://schemas.microsoft.com/office/drawing/2014/main" id="{69407777-702F-596F-C5E2-CE0A79BC9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626" y="3845732"/>
            <a:ext cx="4017558" cy="907256"/>
          </a:xfrm>
          <a:prstGeom prst="wedgeRoundRectCallout">
            <a:avLst>
              <a:gd name="adj1" fmla="val -101812"/>
              <a:gd name="adj2" fmla="val -10662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ptr2 is the owner now. After this statement, ptr1 is </a:t>
            </a:r>
            <a:r>
              <a:rPr lang="cs-CZ" sz="1600" dirty="0" err="1">
                <a:solidFill>
                  <a:schemeClr val="bg1"/>
                </a:solidFill>
              </a:rPr>
              <a:t>robbed</a:t>
            </a:r>
            <a:r>
              <a:rPr lang="en-US" sz="1600" dirty="0">
                <a:solidFill>
                  <a:schemeClr val="bg1"/>
                </a:solidFill>
              </a:rPr>
              <a:t>, points to </a:t>
            </a:r>
            <a:r>
              <a:rPr lang="en-US" sz="1600" dirty="0" err="1">
                <a:solidFill>
                  <a:schemeClr val="bg1"/>
                </a:solidFill>
              </a:rPr>
              <a:t>nullptr</a:t>
            </a:r>
            <a:r>
              <a:rPr lang="en-US" sz="1600" dirty="0">
                <a:solidFill>
                  <a:schemeClr val="bg1"/>
                </a:solidFill>
              </a:rPr>
              <a:t> and should not be used.</a:t>
            </a:r>
          </a:p>
        </p:txBody>
      </p:sp>
    </p:spTree>
    <p:extLst>
      <p:ext uri="{BB962C8B-B14F-4D97-AF65-F5344CB8AC3E}">
        <p14:creationId xmlns:p14="http://schemas.microsoft.com/office/powerpoint/2010/main" val="38647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</a:t>
            </a:r>
            <a:r>
              <a:rPr lang="en-US" dirty="0" err="1"/>
              <a:t>unique_ptr</a:t>
            </a:r>
            <a:r>
              <a:rPr lang="en-US" dirty="0"/>
              <a:t>: Transferring ownership to function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Pass the ownership to</a:t>
            </a:r>
            <a:r>
              <a:rPr lang="cs-CZ" sz="2400" dirty="0">
                <a:latin typeface="Arial" pitchFamily="34"/>
                <a:cs typeface="Arial" pitchFamily="34"/>
              </a:rPr>
              <a:t>/</a:t>
            </a:r>
            <a:r>
              <a:rPr lang="cs-CZ" sz="2400" dirty="0" err="1">
                <a:latin typeface="Arial" pitchFamily="34"/>
                <a:cs typeface="Arial" pitchFamily="34"/>
              </a:rPr>
              <a:t>from</a:t>
            </a:r>
            <a:r>
              <a:rPr lang="en-US" sz="2400" dirty="0">
                <a:latin typeface="Arial" pitchFamily="34"/>
                <a:cs typeface="Arial" pitchFamily="34"/>
              </a:rPr>
              <a:t> the function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2E3F2C-CB29-1555-C57B-E0283AF90DA0}"/>
              </a:ext>
            </a:extLst>
          </p:cNvPr>
          <p:cNvSpPr txBox="1"/>
          <p:nvPr/>
        </p:nvSpPr>
        <p:spPr>
          <a:xfrm>
            <a:off x="371469" y="1380751"/>
            <a:ext cx="5123809" cy="1846659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float*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science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float*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float*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z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[N];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saxpy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2.5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x, y, z, N);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delete[]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delete[]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y;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z;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40FD1-0740-D3AC-694D-B7B1D99A1479}"/>
              </a:ext>
            </a:extLst>
          </p:cNvPr>
          <p:cNvSpPr txBox="1"/>
          <p:nvPr/>
        </p:nvSpPr>
        <p:spPr>
          <a:xfrm>
            <a:off x="2487795" y="3684874"/>
            <a:ext cx="9429565" cy="304698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science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z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make_unique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[]&gt;(N);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saxpy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2.5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N);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z;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make_unique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[]&gt;(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b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make_unique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[]&gt;(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science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(a, b,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ERROR: copy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ctor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deleted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So use move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ctor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science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move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(a),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move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(b),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OK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DE144-4B92-24B3-C384-4C60A761AE21}"/>
              </a:ext>
            </a:extLst>
          </p:cNvPr>
          <p:cNvSpPr txBox="1"/>
          <p:nvPr/>
        </p:nvSpPr>
        <p:spPr>
          <a:xfrm>
            <a:off x="2336307" y="3309301"/>
            <a:ext cx="315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Fixing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modern</a:t>
            </a:r>
            <a:r>
              <a:rPr lang="cs-CZ" dirty="0"/>
              <a:t> C++:</a:t>
            </a:r>
            <a:endParaRPr lang="en-GB" dirty="0"/>
          </a:p>
        </p:txBody>
      </p:sp>
      <p:sp>
        <p:nvSpPr>
          <p:cNvPr id="13" name="AutoShape 372">
            <a:extLst>
              <a:ext uri="{FF2B5EF4-FFF2-40B4-BE49-F238E27FC236}">
                <a16:creationId xmlns:a16="http://schemas.microsoft.com/office/drawing/2014/main" id="{B53C189C-8588-2B49-13EA-47D38B33D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517" y="3049990"/>
            <a:ext cx="2850557" cy="354839"/>
          </a:xfrm>
          <a:prstGeom prst="wedgeRoundRectCallout">
            <a:avLst>
              <a:gd name="adj1" fmla="val 15303"/>
              <a:gd name="adj2" fmla="val 141922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/>
                </a:solidFill>
              </a:rPr>
              <a:t>unique_ptrs</a:t>
            </a:r>
            <a:r>
              <a:rPr lang="cs-CZ" sz="1600" dirty="0">
                <a:solidFill>
                  <a:schemeClr val="bg1"/>
                </a:solidFill>
              </a:rPr>
              <a:t>, but </a:t>
            </a:r>
            <a:r>
              <a:rPr lang="cs-CZ" sz="1600" dirty="0" err="1">
                <a:solidFill>
                  <a:schemeClr val="bg1"/>
                </a:solidFill>
              </a:rPr>
              <a:t>copies</a:t>
            </a:r>
            <a:r>
              <a:rPr lang="cs-CZ" sz="1600" dirty="0">
                <a:solidFill>
                  <a:schemeClr val="bg1"/>
                </a:solidFill>
              </a:rPr>
              <a:t>!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AutoShape 372">
            <a:extLst>
              <a:ext uri="{FF2B5EF4-FFF2-40B4-BE49-F238E27FC236}">
                <a16:creationId xmlns:a16="http://schemas.microsoft.com/office/drawing/2014/main" id="{7B61E283-79CE-1044-4EB0-098E96A3C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78087"/>
            <a:ext cx="2336307" cy="354839"/>
          </a:xfrm>
          <a:prstGeom prst="wedgeRoundRectCallout">
            <a:avLst>
              <a:gd name="adj1" fmla="val 60618"/>
              <a:gd name="adj2" fmla="val -19583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/>
                </a:solidFill>
              </a:rPr>
              <a:t>unique_ptr</a:t>
            </a:r>
            <a:r>
              <a:rPr lang="cs-CZ" sz="1600" dirty="0">
                <a:solidFill>
                  <a:schemeClr val="bg1"/>
                </a:solidFill>
              </a:rPr>
              <a:t> by </a:t>
            </a:r>
            <a:r>
              <a:rPr lang="cs-CZ" sz="1600" dirty="0" err="1">
                <a:solidFill>
                  <a:schemeClr val="bg1"/>
                </a:solidFill>
              </a:rPr>
              <a:t>value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372">
            <a:extLst>
              <a:ext uri="{FF2B5EF4-FFF2-40B4-BE49-F238E27FC236}">
                <a16:creationId xmlns:a16="http://schemas.microsoft.com/office/drawing/2014/main" id="{85DC771D-07F7-D8BD-7652-A88075AF8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8" y="1443792"/>
            <a:ext cx="4015668" cy="354839"/>
          </a:xfrm>
          <a:prstGeom prst="wedgeRoundRectCallout">
            <a:avLst>
              <a:gd name="adj1" fmla="val -116016"/>
              <a:gd name="adj2" fmla="val -1069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/>
                </a:solidFill>
              </a:rPr>
              <a:t>hopefully</a:t>
            </a:r>
            <a:r>
              <a:rPr lang="cs-CZ" sz="1600" dirty="0">
                <a:solidFill>
                  <a:schemeClr val="bg1"/>
                </a:solidFill>
              </a:rPr>
              <a:t> these are </a:t>
            </a:r>
            <a:r>
              <a:rPr lang="cs-CZ" sz="1600" dirty="0" err="1">
                <a:solidFill>
                  <a:schemeClr val="bg1"/>
                </a:solidFill>
              </a:rPr>
              <a:t>owning</a:t>
            </a:r>
            <a:r>
              <a:rPr lang="cs-CZ" sz="1600" dirty="0">
                <a:solidFill>
                  <a:schemeClr val="bg1"/>
                </a:solidFill>
              </a:rPr>
              <a:t>, but </a:t>
            </a:r>
            <a:r>
              <a:rPr lang="cs-CZ" sz="1600" dirty="0" err="1">
                <a:solidFill>
                  <a:schemeClr val="bg1"/>
                </a:solidFill>
              </a:rPr>
              <a:t>who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knows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AutoShape 372">
            <a:extLst>
              <a:ext uri="{FF2B5EF4-FFF2-40B4-BE49-F238E27FC236}">
                <a16:creationId xmlns:a16="http://schemas.microsoft.com/office/drawing/2014/main" id="{A81F6201-5B40-9040-C16C-CEEE33244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06" y="2306373"/>
            <a:ext cx="4015668" cy="354839"/>
          </a:xfrm>
          <a:prstGeom prst="wedgeRoundRectCallout">
            <a:avLst>
              <a:gd name="adj1" fmla="val -117342"/>
              <a:gd name="adj2" fmla="val 8437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/>
                </a:solidFill>
              </a:rPr>
              <a:t>hopefully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the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caller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will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deallocate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it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</a:t>
            </a:r>
            <a:r>
              <a:rPr lang="en-US" dirty="0" err="1"/>
              <a:t>unique_ptr</a:t>
            </a:r>
            <a:r>
              <a:rPr lang="en-US" dirty="0"/>
              <a:t>: </a:t>
            </a:r>
            <a:r>
              <a:rPr lang="cs-CZ" dirty="0" err="1"/>
              <a:t>Wait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&amp;&amp; as </a:t>
            </a:r>
            <a:r>
              <a:rPr lang="cs-CZ" dirty="0" err="1"/>
              <a:t>arguments</a:t>
            </a:r>
            <a:r>
              <a:rPr lang="cs-CZ" dirty="0"/>
              <a:t>?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400" dirty="0" err="1">
                <a:latin typeface="Arial" pitchFamily="34"/>
                <a:cs typeface="Arial" pitchFamily="34"/>
              </a:rPr>
              <a:t>Shouldn't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there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be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an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rvalue</a:t>
            </a:r>
            <a:r>
              <a:rPr lang="cs-CZ" sz="2400" dirty="0">
                <a:latin typeface="Arial" pitchFamily="34"/>
                <a:cs typeface="Arial" pitchFamily="34"/>
              </a:rPr>
              <a:t> reference on </a:t>
            </a:r>
            <a:r>
              <a:rPr lang="cs-CZ" sz="2400" dirty="0" err="1">
                <a:latin typeface="Arial" pitchFamily="34"/>
                <a:cs typeface="Arial" pitchFamily="34"/>
              </a:rPr>
              <a:t>the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x,y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arguments</a:t>
            </a:r>
            <a:r>
              <a:rPr lang="cs-CZ" sz="2400" dirty="0">
                <a:latin typeface="Arial" pitchFamily="34"/>
                <a:cs typeface="Arial" pitchFamily="34"/>
              </a:rPr>
              <a:t>?</a:t>
            </a:r>
            <a:endParaRPr lang="en-US" sz="2400" dirty="0">
              <a:latin typeface="Arial" pitchFamily="34"/>
              <a:cs typeface="Arial" pitchFamily="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40FD1-0740-D3AC-694D-B7B1D99A1479}"/>
              </a:ext>
            </a:extLst>
          </p:cNvPr>
          <p:cNvSpPr txBox="1"/>
          <p:nvPr/>
        </p:nvSpPr>
        <p:spPr>
          <a:xfrm>
            <a:off x="323055" y="1441369"/>
            <a:ext cx="10154007" cy="501675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science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z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make_unique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[]&gt;(N);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saxpy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2.5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N);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z;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rvscience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z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make_unique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[]&gt;(N);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saxpy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2.5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N);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z;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make_unique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[]&gt;(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b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make_unique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[]&gt;(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copy x =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&lt;float[]&gt;(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rvalue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ref to a);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copy y =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&lt;float[]&gt;(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rvalue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ref to b);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science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move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(a),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move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(b),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OK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rvalue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ref x =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rvalue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ref to a;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rvalue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ref y =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rvalue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ref to b;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rvscience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move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(a),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move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(b), 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OK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AutoShape 372">
            <a:extLst>
              <a:ext uri="{FF2B5EF4-FFF2-40B4-BE49-F238E27FC236}">
                <a16:creationId xmlns:a16="http://schemas.microsoft.com/office/drawing/2014/main" id="{B53C189C-8588-2B49-13EA-47D38B33D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666" y="3100581"/>
            <a:ext cx="2850557" cy="354839"/>
          </a:xfrm>
          <a:prstGeom prst="wedgeRoundRectCallout">
            <a:avLst>
              <a:gd name="adj1" fmla="val -57262"/>
              <a:gd name="adj2" fmla="val -10326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/>
                </a:solidFill>
              </a:rPr>
              <a:t>rvalue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refs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AutoShape 372">
            <a:extLst>
              <a:ext uri="{FF2B5EF4-FFF2-40B4-BE49-F238E27FC236}">
                <a16:creationId xmlns:a16="http://schemas.microsoft.com/office/drawing/2014/main" id="{7B61E283-79CE-1044-4EB0-098E96A3C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249" y="4092606"/>
            <a:ext cx="2336307" cy="1065320"/>
          </a:xfrm>
          <a:prstGeom prst="wedgeRoundRectCallout">
            <a:avLst>
              <a:gd name="adj1" fmla="val -99737"/>
              <a:gd name="adj2" fmla="val 36842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/>
                </a:solidFill>
              </a:rPr>
              <a:t>compiler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finding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the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right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overload</a:t>
            </a:r>
            <a:r>
              <a:rPr lang="cs-CZ" sz="1600" dirty="0">
                <a:solidFill>
                  <a:schemeClr val="bg1"/>
                </a:solidFill>
              </a:rPr>
              <a:t> and </a:t>
            </a:r>
            <a:r>
              <a:rPr lang="cs-CZ" sz="1600" dirty="0" err="1">
                <a:solidFill>
                  <a:schemeClr val="bg1"/>
                </a:solidFill>
              </a:rPr>
              <a:t>doing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implicit</a:t>
            </a:r>
            <a:r>
              <a:rPr lang="cs-CZ" sz="1600" dirty="0">
                <a:solidFill>
                  <a:schemeClr val="bg1"/>
                </a:solidFill>
              </a:rPr>
              <a:t> argument </a:t>
            </a:r>
            <a:r>
              <a:rPr lang="cs-CZ" sz="1600" dirty="0" err="1">
                <a:solidFill>
                  <a:schemeClr val="bg1"/>
                </a:solidFill>
              </a:rPr>
              <a:t>conversions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AutoShape 372">
            <a:extLst>
              <a:ext uri="{FF2B5EF4-FFF2-40B4-BE49-F238E27FC236}">
                <a16:creationId xmlns:a16="http://schemas.microsoft.com/office/drawing/2014/main" id="{05661D83-30B8-C9A9-1C81-0DB2F228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751" y="2311301"/>
            <a:ext cx="3263462" cy="354839"/>
          </a:xfrm>
          <a:prstGeom prst="wedgeRoundRectCallout">
            <a:avLst>
              <a:gd name="adj1" fmla="val -92790"/>
              <a:gd name="adj2" fmla="val 2433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/>
                </a:solidFill>
              </a:rPr>
              <a:t>memory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of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caller's</a:t>
            </a:r>
            <a:r>
              <a:rPr lang="cs-CZ" sz="1600" dirty="0">
                <a:solidFill>
                  <a:schemeClr val="bg1"/>
                </a:solidFill>
              </a:rPr>
              <a:t> a, b </a:t>
            </a:r>
            <a:r>
              <a:rPr lang="cs-CZ" sz="1600" dirty="0" err="1">
                <a:solidFill>
                  <a:schemeClr val="bg1"/>
                </a:solidFill>
              </a:rPr>
              <a:t>is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freed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here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AutoShape 372">
            <a:extLst>
              <a:ext uri="{FF2B5EF4-FFF2-40B4-BE49-F238E27FC236}">
                <a16:creationId xmlns:a16="http://schemas.microsoft.com/office/drawing/2014/main" id="{73C2EF6B-77E8-ED6C-2002-768B704B8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652" y="3536072"/>
            <a:ext cx="3956014" cy="354839"/>
          </a:xfrm>
          <a:prstGeom prst="wedgeRoundRectCallout">
            <a:avLst>
              <a:gd name="adj1" fmla="val -96391"/>
              <a:gd name="adj2" fmla="val 1932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/>
                </a:solidFill>
              </a:rPr>
              <a:t>memory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of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caller's</a:t>
            </a:r>
            <a:r>
              <a:rPr lang="cs-CZ" sz="1600" dirty="0">
                <a:solidFill>
                  <a:schemeClr val="bg1"/>
                </a:solidFill>
              </a:rPr>
              <a:t> a, b </a:t>
            </a:r>
            <a:r>
              <a:rPr lang="cs-CZ" sz="1600" dirty="0" err="1">
                <a:solidFill>
                  <a:schemeClr val="bg1"/>
                </a:solidFill>
              </a:rPr>
              <a:t>is</a:t>
            </a:r>
            <a:r>
              <a:rPr lang="cs-CZ" sz="1600" dirty="0">
                <a:solidFill>
                  <a:schemeClr val="bg1"/>
                </a:solidFill>
              </a:rPr>
              <a:t> NOT </a:t>
            </a:r>
            <a:r>
              <a:rPr lang="cs-CZ" sz="1600" dirty="0" err="1">
                <a:solidFill>
                  <a:schemeClr val="bg1"/>
                </a:solidFill>
              </a:rPr>
              <a:t>freed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here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AutoShape 372">
            <a:extLst>
              <a:ext uri="{FF2B5EF4-FFF2-40B4-BE49-F238E27FC236}">
                <a16:creationId xmlns:a16="http://schemas.microsoft.com/office/drawing/2014/main" id="{5C77987F-F5E5-785D-7C7F-83595970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588" y="333878"/>
            <a:ext cx="2743201" cy="731442"/>
          </a:xfrm>
          <a:prstGeom prst="wedgeRoundRectCallout">
            <a:avLst>
              <a:gd name="adj1" fmla="val -82799"/>
              <a:gd name="adj2" fmla="val 11278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/>
                </a:solidFill>
              </a:rPr>
              <a:t>function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arguments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behave</a:t>
            </a:r>
            <a:r>
              <a:rPr lang="cs-CZ" sz="1600" dirty="0">
                <a:solidFill>
                  <a:schemeClr val="bg1"/>
                </a:solidFill>
              </a:rPr>
              <a:t> just as </a:t>
            </a:r>
            <a:r>
              <a:rPr lang="cs-CZ" sz="1600" dirty="0" err="1">
                <a:solidFill>
                  <a:schemeClr val="bg1"/>
                </a:solidFill>
              </a:rPr>
              <a:t>local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variables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 smart pointers work fine with STD containers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Feel free to use it with STD containers.</a:t>
            </a:r>
            <a:endParaRPr lang="en-US" sz="22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  <a:p>
            <a:pPr marL="457200" lvl="1" indent="0">
              <a:buSzPct val="100000"/>
              <a:buNone/>
            </a:pPr>
            <a:endParaRPr lang="en-US" sz="18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endParaRPr lang="en-US" sz="1800" dirty="0"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BF6C1-EA3B-9538-7092-364214106DC2}"/>
              </a:ext>
            </a:extLst>
          </p:cNvPr>
          <p:cNvSpPr txBox="1"/>
          <p:nvPr/>
        </p:nvSpPr>
        <p:spPr>
          <a:xfrm>
            <a:off x="441123" y="1859920"/>
            <a:ext cx="7663496" cy="341632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vector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unique_ptr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v;</a:t>
            </a:r>
          </a:p>
          <a:p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push_back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make_unique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&gt;());</a:t>
            </a:r>
          </a:p>
          <a:p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dirty="0" err="1">
                <a:solidFill>
                  <a:srgbClr val="4EC9B0"/>
                </a:solidFill>
                <a:latin typeface="Consolas" panose="020B0609020204030204" pitchFamily="49" charset="0"/>
              </a:rPr>
              <a:t>unique_ptr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dirty="0">
                <a:solidFill>
                  <a:srgbClr val="4EC9B0"/>
                </a:solidFill>
                <a:latin typeface="Consolas" panose="020B0609020204030204" pitchFamily="49" charset="0"/>
              </a:rPr>
              <a:t>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a;</a:t>
            </a:r>
          </a:p>
          <a:p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push_back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move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make_unique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&gt;();</a:t>
            </a:r>
          </a:p>
          <a:p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it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erase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(it);</a:t>
            </a:r>
          </a:p>
          <a:p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Graphic 6" descr="Shield Tick with solid fill">
            <a:extLst>
              <a:ext uri="{FF2B5EF4-FFF2-40B4-BE49-F238E27FC236}">
                <a16:creationId xmlns:a16="http://schemas.microsoft.com/office/drawing/2014/main" id="{1CDB0DA6-A243-1716-289E-E37DF99B8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8221" y="7241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81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</a:t>
            </a:r>
            <a:r>
              <a:rPr lang="en-US" dirty="0" err="1"/>
              <a:t>unique_ptr</a:t>
            </a:r>
            <a:r>
              <a:rPr lang="en-US" dirty="0"/>
              <a:t> pitfalls: Only from owning pointer!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Only construct </a:t>
            </a:r>
            <a:r>
              <a:rPr lang="en-US" sz="2400" dirty="0" err="1">
                <a:latin typeface="Arial" pitchFamily="34"/>
                <a:cs typeface="Arial" pitchFamily="34"/>
              </a:rPr>
              <a:t>unique_ptr</a:t>
            </a:r>
            <a:r>
              <a:rPr lang="en-US" sz="2400" dirty="0">
                <a:latin typeface="Arial" pitchFamily="34"/>
                <a:cs typeface="Arial" pitchFamily="34"/>
              </a:rPr>
              <a:t> from a raw pointer that is owning!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2E3F2C-CB29-1555-C57B-E0283AF90DA0}"/>
              </a:ext>
            </a:extLst>
          </p:cNvPr>
          <p:cNvSpPr txBox="1"/>
          <p:nvPr/>
        </p:nvSpPr>
        <p:spPr>
          <a:xfrm>
            <a:off x="577049" y="1362189"/>
            <a:ext cx="7370848" cy="1754326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pxs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make_unique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[]&gt;(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pr</a:t>
            </a:r>
            <a:r>
              <a:rPr lang="cs-CZ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pys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release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prxs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is owner now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pys1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[]&gt;(pr</a:t>
            </a:r>
            <a:r>
              <a:rPr lang="cs-CZ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s);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This is fine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pys2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[]&gt;(pr</a:t>
            </a:r>
            <a:r>
              <a:rPr lang="cs-CZ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s);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(!) Double free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Graphic 6" descr="Danger with solid fill">
            <a:extLst>
              <a:ext uri="{FF2B5EF4-FFF2-40B4-BE49-F238E27FC236}">
                <a16:creationId xmlns:a16="http://schemas.microsoft.com/office/drawing/2014/main" id="{BD852F13-6049-7EA1-4E42-C3671E367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3947" y="2853848"/>
            <a:ext cx="914400" cy="914400"/>
          </a:xfrm>
          <a:prstGeom prst="rect">
            <a:avLst/>
          </a:prstGeom>
        </p:spPr>
      </p:pic>
      <p:sp>
        <p:nvSpPr>
          <p:cNvPr id="9" name="AutoShape 372">
            <a:extLst>
              <a:ext uri="{FF2B5EF4-FFF2-40B4-BE49-F238E27FC236}">
                <a16:creationId xmlns:a16="http://schemas.microsoft.com/office/drawing/2014/main" id="{F80FEC4A-5086-584B-88B7-9B7C4B767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731" y="3741486"/>
            <a:ext cx="4015668" cy="354839"/>
          </a:xfrm>
          <a:prstGeom prst="wedgeRoundRectCallout">
            <a:avLst>
              <a:gd name="adj1" fmla="val -41955"/>
              <a:gd name="adj2" fmla="val -24336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bg1"/>
                </a:solidFill>
              </a:rPr>
              <a:t>prxs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is</a:t>
            </a:r>
            <a:r>
              <a:rPr lang="cs-CZ" sz="1600" dirty="0">
                <a:solidFill>
                  <a:schemeClr val="bg1"/>
                </a:solidFill>
              </a:rPr>
              <a:t> not </a:t>
            </a:r>
            <a:r>
              <a:rPr lang="cs-CZ" sz="1600" dirty="0" err="1">
                <a:solidFill>
                  <a:schemeClr val="bg1"/>
                </a:solidFill>
              </a:rPr>
              <a:t>owner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here</a:t>
            </a:r>
            <a:r>
              <a:rPr lang="cs-CZ" sz="1600" dirty="0">
                <a:solidFill>
                  <a:schemeClr val="bg1"/>
                </a:solidFill>
              </a:rPr>
              <a:t>!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</a:t>
            </a:r>
            <a:r>
              <a:rPr lang="en-US" dirty="0" err="1"/>
              <a:t>unique_ptr</a:t>
            </a:r>
            <a:r>
              <a:rPr lang="en-US" dirty="0"/>
              <a:t> pitfalls: Do not release and construct!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Do not use release -&gt; </a:t>
            </a:r>
            <a:r>
              <a:rPr lang="en-US" sz="2400" dirty="0" err="1">
                <a:latin typeface="Arial" pitchFamily="34"/>
                <a:cs typeface="Arial" pitchFamily="34"/>
              </a:rPr>
              <a:t>ctor</a:t>
            </a:r>
            <a:r>
              <a:rPr lang="en-US" sz="2400" dirty="0">
                <a:latin typeface="Arial" pitchFamily="34"/>
                <a:cs typeface="Arial" pitchFamily="34"/>
              </a:rPr>
              <a:t>, use move semantics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2E3F2C-CB29-1555-C57B-E0283AF90DA0}"/>
              </a:ext>
            </a:extLst>
          </p:cNvPr>
          <p:cNvSpPr txBox="1"/>
          <p:nvPr/>
        </p:nvSpPr>
        <p:spPr>
          <a:xfrm>
            <a:off x="577049" y="1362189"/>
            <a:ext cx="8655728" cy="147732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make_unique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pxs2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release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Don't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pxs2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move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Just move, let STD do the job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9" name="Graphic 8" descr="Slippery with solid fill">
            <a:extLst>
              <a:ext uri="{FF2B5EF4-FFF2-40B4-BE49-F238E27FC236}">
                <a16:creationId xmlns:a16="http://schemas.microsoft.com/office/drawing/2014/main" id="{D5F907C1-C674-57D5-BFCF-93B53D41B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4153" y="16436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50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</a:t>
            </a:r>
            <a:r>
              <a:rPr lang="en-US" dirty="0" err="1"/>
              <a:t>unique_ptr</a:t>
            </a:r>
            <a:r>
              <a:rPr lang="en-US" dirty="0"/>
              <a:t> pitfalls: Dangling pointers are still possible with observers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Do not use release -&gt; </a:t>
            </a:r>
            <a:r>
              <a:rPr lang="en-US" sz="2400" dirty="0" err="1">
                <a:latin typeface="Arial" pitchFamily="34"/>
                <a:cs typeface="Arial" pitchFamily="34"/>
              </a:rPr>
              <a:t>ctor</a:t>
            </a:r>
            <a:r>
              <a:rPr lang="en-US" sz="2400" dirty="0">
                <a:latin typeface="Arial" pitchFamily="34"/>
                <a:cs typeface="Arial" pitchFamily="34"/>
              </a:rPr>
              <a:t>, use move semantics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2E3F2C-CB29-1555-C57B-E0283AF90DA0}"/>
              </a:ext>
            </a:extLst>
          </p:cNvPr>
          <p:cNvSpPr txBox="1"/>
          <p:nvPr/>
        </p:nvSpPr>
        <p:spPr>
          <a:xfrm>
            <a:off x="577049" y="1362189"/>
            <a:ext cx="8655728" cy="203132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u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make_unique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p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p is now dangling and invalid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bad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p;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undefined </a:t>
            </a:r>
            <a:r>
              <a:rPr lang="en-GB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behavior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Graphic 6" descr="Danger with solid fill">
            <a:extLst>
              <a:ext uri="{FF2B5EF4-FFF2-40B4-BE49-F238E27FC236}">
                <a16:creationId xmlns:a16="http://schemas.microsoft.com/office/drawing/2014/main" id="{464CB064-54C5-80FF-1B4C-702631785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9828" y="4240586"/>
            <a:ext cx="914400" cy="914400"/>
          </a:xfrm>
          <a:prstGeom prst="rect">
            <a:avLst/>
          </a:prstGeom>
        </p:spPr>
      </p:pic>
      <p:sp>
        <p:nvSpPr>
          <p:cNvPr id="10" name="AutoShape 372">
            <a:extLst>
              <a:ext uri="{FF2B5EF4-FFF2-40B4-BE49-F238E27FC236}">
                <a16:creationId xmlns:a16="http://schemas.microsoft.com/office/drawing/2014/main" id="{AF98BDC0-9423-52D2-382E-F3732A0E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388566"/>
            <a:ext cx="4015668" cy="618440"/>
          </a:xfrm>
          <a:prstGeom prst="wedgeRoundRectCallout">
            <a:avLst>
              <a:gd name="adj1" fmla="val -28690"/>
              <a:gd name="adj2" fmla="val -21752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Pointer p dereferenced after the destination memory deallocated</a:t>
            </a:r>
          </a:p>
        </p:txBody>
      </p:sp>
    </p:spTree>
    <p:extLst>
      <p:ext uri="{BB962C8B-B14F-4D97-AF65-F5344CB8AC3E}">
        <p14:creationId xmlns:p14="http://schemas.microsoft.com/office/powerpoint/2010/main" val="24770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</a:t>
            </a:r>
            <a:r>
              <a:rPr lang="en-US" dirty="0" err="1"/>
              <a:t>shared_ptr</a:t>
            </a:r>
            <a:r>
              <a:rPr lang="en-US" dirty="0"/>
              <a:t>&lt;T&gt;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A smart pointer that owns the memory it points to and will deallocate it once </a:t>
            </a:r>
            <a:r>
              <a:rPr lang="en-US" sz="2400" b="1" dirty="0">
                <a:latin typeface="Arial" pitchFamily="34"/>
                <a:cs typeface="Arial" pitchFamily="34"/>
              </a:rPr>
              <a:t>all owners</a:t>
            </a:r>
            <a:r>
              <a:rPr lang="en-US" sz="2400" dirty="0">
                <a:latin typeface="Arial" pitchFamily="34"/>
                <a:cs typeface="Arial" pitchFamily="34"/>
              </a:rPr>
              <a:t> are destructed.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Allows for </a:t>
            </a:r>
            <a:r>
              <a:rPr lang="en-US" sz="24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multiple owners at a time </a:t>
            </a:r>
            <a:r>
              <a:rPr lang="en-US" sz="2400" dirty="0">
                <a:latin typeface="Arial" pitchFamily="34"/>
                <a:cs typeface="Arial" pitchFamily="34"/>
              </a:rPr>
              <a:t>(thus "shared").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The </a:t>
            </a:r>
            <a:r>
              <a:rPr lang="en-US" sz="24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ownership cannot be extracted </a:t>
            </a:r>
            <a:r>
              <a:rPr lang="en-US" sz="2400" dirty="0">
                <a:latin typeface="Arial" pitchFamily="34"/>
                <a:cs typeface="Arial" pitchFamily="34"/>
              </a:rPr>
              <a:t>as with </a:t>
            </a:r>
            <a:r>
              <a:rPr lang="en-US" sz="2400" dirty="0" err="1">
                <a:latin typeface="Arial" pitchFamily="34"/>
                <a:cs typeface="Arial" pitchFamily="34"/>
              </a:rPr>
              <a:t>unique_ptr</a:t>
            </a:r>
            <a:r>
              <a:rPr lang="en-US" sz="2400" dirty="0">
                <a:latin typeface="Arial" pitchFamily="34"/>
                <a:cs typeface="Arial" pitchFamily="34"/>
              </a:rPr>
              <a:t>!</a:t>
            </a:r>
          </a:p>
          <a:p>
            <a:pPr>
              <a:buSzPct val="100000"/>
              <a:buFont typeface="Arial" pitchFamily="34"/>
            </a:pP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Can be copied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operator=(const T&amp;) nor T(const T&amp;)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each copy increments the reference counter</a:t>
            </a:r>
          </a:p>
          <a:p>
            <a:pPr>
              <a:buSzPct val="100000"/>
              <a:buFont typeface="Arial" pitchFamily="34"/>
            </a:pPr>
            <a:r>
              <a:rPr lang="en-US" sz="2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Can be moved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latin typeface="Arial" pitchFamily="34"/>
                <a:cs typeface="Arial" pitchFamily="34"/>
              </a:rPr>
              <a:t>there are move variants: operator=(T&amp;&amp;) nor T(T&amp;&amp;)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No implicit conversion </a:t>
            </a:r>
            <a:r>
              <a:rPr lang="en-US" sz="2400" dirty="0" err="1">
                <a:latin typeface="Arial" pitchFamily="34"/>
                <a:cs typeface="Arial" pitchFamily="34"/>
              </a:rPr>
              <a:t>shared_ptr</a:t>
            </a:r>
            <a:r>
              <a:rPr lang="en-US" sz="2400" dirty="0">
                <a:latin typeface="Arial" pitchFamily="34"/>
                <a:cs typeface="Arial" pitchFamily="34"/>
              </a:rPr>
              <a:t>&lt;T&gt; -&gt; T*</a:t>
            </a:r>
          </a:p>
          <a:p>
            <a:pPr>
              <a:buSzPct val="100000"/>
              <a:buFont typeface="Arial" pitchFamily="34"/>
              <a:buChar char="•"/>
            </a:pPr>
            <a:r>
              <a:rPr lang="en-US" sz="2400" dirty="0">
                <a:latin typeface="Arial" pitchFamily="34"/>
                <a:cs typeface="Arial" pitchFamily="34"/>
              </a:rPr>
              <a:t>No implicit conversion T* -&gt; </a:t>
            </a:r>
            <a:r>
              <a:rPr lang="en-US" sz="2400" dirty="0" err="1">
                <a:latin typeface="Arial" pitchFamily="34"/>
                <a:cs typeface="Arial" pitchFamily="34"/>
              </a:rPr>
              <a:t>shared_ptr</a:t>
            </a:r>
            <a:r>
              <a:rPr lang="en-US" sz="2400" dirty="0">
                <a:latin typeface="Arial" pitchFamily="34"/>
                <a:cs typeface="Arial" pitchFamily="34"/>
              </a:rPr>
              <a:t>&lt;T&gt;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AAFD1C-8F71-B024-A347-D56644364279}"/>
              </a:ext>
            </a:extLst>
          </p:cNvPr>
          <p:cNvSpPr/>
          <p:nvPr/>
        </p:nvSpPr>
        <p:spPr>
          <a:xfrm>
            <a:off x="4802819" y="162183"/>
            <a:ext cx="3107090" cy="32402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#include &lt;memory&gt;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32167D-DF61-287C-DE2C-625FB9341EDC}"/>
              </a:ext>
            </a:extLst>
          </p:cNvPr>
          <p:cNvSpPr/>
          <p:nvPr/>
        </p:nvSpPr>
        <p:spPr>
          <a:xfrm>
            <a:off x="8411632" y="160117"/>
            <a:ext cx="1639320" cy="351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chemeClr val="accent6">
                    <a:lumMod val="75000"/>
                  </a:schemeClr>
                </a:solidFill>
                <a:effectLst/>
                <a:latin typeface="DejaVuSans"/>
              </a:rPr>
              <a:t>since C++11</a:t>
            </a:r>
          </a:p>
        </p:txBody>
      </p:sp>
    </p:spTree>
    <p:extLst>
      <p:ext uri="{BB962C8B-B14F-4D97-AF65-F5344CB8AC3E}">
        <p14:creationId xmlns:p14="http://schemas.microsoft.com/office/powerpoint/2010/main" val="10463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</a:t>
            </a:r>
            <a:r>
              <a:rPr lang="en-US" dirty="0" err="1"/>
              <a:t>shared_ptr</a:t>
            </a:r>
            <a:r>
              <a:rPr lang="en-US" dirty="0"/>
              <a:t>&lt;T&gt;</a:t>
            </a:r>
            <a:r>
              <a:rPr lang="cs-CZ" dirty="0"/>
              <a:t>: </a:t>
            </a:r>
            <a:r>
              <a:rPr lang="en-US" dirty="0"/>
              <a:t>Concept of implementation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cs-CZ" sz="2400" dirty="0" err="1">
                <a:latin typeface="Arial" pitchFamily="34"/>
                <a:cs typeface="Arial" pitchFamily="34"/>
              </a:rPr>
              <a:t>Each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shared_ptr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is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two</a:t>
            </a:r>
            <a:r>
              <a:rPr lang="cs-CZ" sz="2400" dirty="0">
                <a:latin typeface="Arial" pitchFamily="34"/>
                <a:cs typeface="Arial" pitchFamily="34"/>
              </a:rPr>
              <a:t> pointe</a:t>
            </a:r>
            <a:r>
              <a:rPr lang="en-US" sz="2400" dirty="0">
                <a:latin typeface="Arial" pitchFamily="34"/>
                <a:cs typeface="Arial" pitchFamily="34"/>
              </a:rPr>
              <a:t>r</a:t>
            </a:r>
            <a:r>
              <a:rPr lang="cs-CZ" sz="2400" dirty="0">
                <a:latin typeface="Arial" pitchFamily="34"/>
                <a:cs typeface="Arial" pitchFamily="34"/>
              </a:rPr>
              <a:t>s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Pointer</a:t>
            </a:r>
            <a:r>
              <a:rPr lang="cs-CZ" sz="2000" dirty="0">
                <a:latin typeface="Arial" pitchFamily="34"/>
                <a:cs typeface="Arial" pitchFamily="34"/>
              </a:rPr>
              <a:t> to </a:t>
            </a:r>
            <a:r>
              <a:rPr lang="cs-CZ" sz="2000" dirty="0" err="1">
                <a:latin typeface="Arial" pitchFamily="34"/>
                <a:cs typeface="Arial" pitchFamily="34"/>
              </a:rPr>
              <a:t>control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block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Pointer </a:t>
            </a:r>
            <a:r>
              <a:rPr lang="cs-CZ" sz="2000" dirty="0">
                <a:latin typeface="Arial" pitchFamily="34"/>
                <a:cs typeface="Arial" pitchFamily="34"/>
              </a:rPr>
              <a:t>to </a:t>
            </a:r>
            <a:r>
              <a:rPr lang="en-US" sz="2000" dirty="0">
                <a:latin typeface="Arial" pitchFamily="34"/>
                <a:cs typeface="Arial" pitchFamily="34"/>
              </a:rPr>
              <a:t>manage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memory</a:t>
            </a:r>
            <a:endParaRPr lang="cs-CZ" sz="2000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AAFD1C-8F71-B024-A347-D56644364279}"/>
              </a:ext>
            </a:extLst>
          </p:cNvPr>
          <p:cNvSpPr/>
          <p:nvPr/>
        </p:nvSpPr>
        <p:spPr>
          <a:xfrm>
            <a:off x="8025413" y="191919"/>
            <a:ext cx="3107090" cy="32402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#include &lt;memory&gt;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75A976-0068-F468-4DB9-DF53B54D1907}"/>
              </a:ext>
            </a:extLst>
          </p:cNvPr>
          <p:cNvSpPr/>
          <p:nvPr/>
        </p:nvSpPr>
        <p:spPr>
          <a:xfrm>
            <a:off x="4962617" y="2601157"/>
            <a:ext cx="1553592" cy="443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ptr</a:t>
            </a:r>
            <a:r>
              <a:rPr lang="en-US" dirty="0"/>
              <a:t> to T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E270BA-E8D7-71CB-93F4-18460CDC6569}"/>
              </a:ext>
            </a:extLst>
          </p:cNvPr>
          <p:cNvSpPr/>
          <p:nvPr/>
        </p:nvSpPr>
        <p:spPr>
          <a:xfrm>
            <a:off x="4962614" y="3048396"/>
            <a:ext cx="1553593" cy="443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ptr</a:t>
            </a:r>
            <a:r>
              <a:rPr lang="en-US" dirty="0"/>
              <a:t> to CB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AD8384-6808-A3D5-E4AA-2F3F0C209496}"/>
              </a:ext>
            </a:extLst>
          </p:cNvPr>
          <p:cNvSpPr/>
          <p:nvPr/>
        </p:nvSpPr>
        <p:spPr>
          <a:xfrm>
            <a:off x="8467774" y="1034988"/>
            <a:ext cx="1553592" cy="313233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Managed memory block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2D6764-2948-A638-7ED4-C29F6F5E615E}"/>
              </a:ext>
            </a:extLst>
          </p:cNvPr>
          <p:cNvSpPr/>
          <p:nvPr/>
        </p:nvSpPr>
        <p:spPr>
          <a:xfrm>
            <a:off x="8467773" y="4717740"/>
            <a:ext cx="1553593" cy="59998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Reference counter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402E05-9479-312C-B6D4-59A3919CAA41}"/>
              </a:ext>
            </a:extLst>
          </p:cNvPr>
          <p:cNvSpPr/>
          <p:nvPr/>
        </p:nvSpPr>
        <p:spPr>
          <a:xfrm>
            <a:off x="8467773" y="5317723"/>
            <a:ext cx="1553592" cy="4438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5076D2-BEE3-ADE1-5908-4ECCF24B5F6E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6516207" y="3270338"/>
            <a:ext cx="1951566" cy="1747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523EF7-7188-A2AA-F359-1C95D080C7DC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6516209" y="2601157"/>
            <a:ext cx="1951565" cy="221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E3B2781-DB2C-8CF6-40B0-2F350E0B0710}"/>
              </a:ext>
            </a:extLst>
          </p:cNvPr>
          <p:cNvSpPr txBox="1"/>
          <p:nvPr/>
        </p:nvSpPr>
        <p:spPr>
          <a:xfrm>
            <a:off x="4763629" y="2098547"/>
            <a:ext cx="195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shared_ptr</a:t>
            </a:r>
            <a:r>
              <a:rPr lang="en-US" dirty="0"/>
              <a:t>&lt;T&gt; x;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ECC18-BD00-2827-45CE-3EF935B58BCB}"/>
              </a:ext>
            </a:extLst>
          </p:cNvPr>
          <p:cNvSpPr txBox="1"/>
          <p:nvPr/>
        </p:nvSpPr>
        <p:spPr>
          <a:xfrm>
            <a:off x="7044431" y="680339"/>
            <a:ext cx="195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(HEAP)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0DA20D-11C1-AE97-6AC6-8B8AD2B86D94}"/>
              </a:ext>
            </a:extLst>
          </p:cNvPr>
          <p:cNvCxnSpPr/>
          <p:nvPr/>
        </p:nvCxnSpPr>
        <p:spPr>
          <a:xfrm>
            <a:off x="7572652" y="813046"/>
            <a:ext cx="0" cy="54734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490968-103F-A89D-4D1F-4770D5BD6E4F}"/>
              </a:ext>
            </a:extLst>
          </p:cNvPr>
          <p:cNvSpPr txBox="1"/>
          <p:nvPr/>
        </p:nvSpPr>
        <p:spPr>
          <a:xfrm>
            <a:off x="6095998" y="706516"/>
            <a:ext cx="195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(STACK)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5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2 : Memory leaks!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6658820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When doing manual memory management, it is difficult to not have memory leaks.</a:t>
            </a:r>
          </a:p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(Partial) solution is to use smart pointers.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Even then we can have memory leaks</a:t>
            </a:r>
          </a:p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How to detect those?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Instrumentations tools for dynamic analysis</a:t>
            </a:r>
          </a:p>
          <a:p>
            <a:pPr lvl="1">
              <a:buSzPct val="100000"/>
              <a:buFont typeface="Arial" pitchFamily="34"/>
            </a:pPr>
            <a:r>
              <a:rPr lang="en-US" sz="16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Valgrind</a:t>
            </a:r>
            <a:r>
              <a:rPr lang="en-US" sz="16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(https://valgrind.org/)  - Linux &amp; Mac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e.g. </a:t>
            </a:r>
            <a:r>
              <a:rPr lang="en-US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Deleaker</a:t>
            </a: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(https://www.deleaker.com/)  - Windows</a:t>
            </a:r>
          </a:p>
          <a:p>
            <a:pPr lvl="1"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en-GB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Instrumentation</a:t>
            </a:r>
            <a:r>
              <a:rPr lang="en-GB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decreases the program's performance significantly!</a:t>
            </a:r>
          </a:p>
          <a:p>
            <a:pPr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But will tell you serious problems with your code.</a:t>
            </a:r>
          </a:p>
          <a:p>
            <a:pPr>
              <a:buSzPct val="100000"/>
              <a:buFont typeface="Arial" pitchFamily="34"/>
            </a:pPr>
            <a:endParaRPr lang="en-GB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6B822F3-3DEA-7001-B5CD-3ADC9192A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61" y="451828"/>
            <a:ext cx="4983898" cy="339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A10A485-6CAB-B41B-A7DF-8C94F6C2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60" y="957347"/>
            <a:ext cx="4762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47DF21-9CF4-6D4A-AE09-84C83F00153F}"/>
              </a:ext>
            </a:extLst>
          </p:cNvPr>
          <p:cNvSpPr/>
          <p:nvPr/>
        </p:nvSpPr>
        <p:spPr>
          <a:xfrm>
            <a:off x="606029" y="5120844"/>
            <a:ext cx="3763957" cy="83069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On Windows?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No problem! -&gt; WSL2!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80377DB-C425-FC71-3891-3A68C9EAD7CE}"/>
              </a:ext>
            </a:extLst>
          </p:cNvPr>
          <p:cNvSpPr/>
          <p:nvPr/>
        </p:nvSpPr>
        <p:spPr>
          <a:xfrm>
            <a:off x="274641" y="6282355"/>
            <a:ext cx="8933431" cy="300545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https://learn.microsoft.com/en-us/windows/wsl/install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ABAB2F3A-C571-18B2-DACF-45DCA2CE7EFE}"/>
              </a:ext>
            </a:extLst>
          </p:cNvPr>
          <p:cNvSpPr/>
          <p:nvPr/>
        </p:nvSpPr>
        <p:spPr>
          <a:xfrm>
            <a:off x="727973" y="6108523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349BB58-51D2-8C61-EAD1-D170CC075D7C}"/>
              </a:ext>
            </a:extLst>
          </p:cNvPr>
          <p:cNvSpPr/>
          <p:nvPr/>
        </p:nvSpPr>
        <p:spPr>
          <a:xfrm>
            <a:off x="4480685" y="5206926"/>
            <a:ext cx="1438183" cy="65852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 WSL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</a:t>
            </a:r>
            <a:r>
              <a:rPr lang="en-US" dirty="0" err="1"/>
              <a:t>shared_ptr</a:t>
            </a:r>
            <a:r>
              <a:rPr lang="en-US" dirty="0"/>
              <a:t>&lt;T&gt; for single object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AAFD1C-8F71-B024-A347-D56644364279}"/>
              </a:ext>
            </a:extLst>
          </p:cNvPr>
          <p:cNvSpPr/>
          <p:nvPr/>
        </p:nvSpPr>
        <p:spPr>
          <a:xfrm>
            <a:off x="6343096" y="144959"/>
            <a:ext cx="3107090" cy="32402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#include &lt;memory&gt;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1E48C0D-DCD7-E378-3FEA-CABD79871394}"/>
              </a:ext>
            </a:extLst>
          </p:cNvPr>
          <p:cNvSpPr txBox="1">
            <a:spLocks/>
          </p:cNvSpPr>
          <p:nvPr/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itchFamily="34"/>
              <a:buChar char="•"/>
            </a:pPr>
            <a:r>
              <a:rPr lang="en-US" sz="2000" dirty="0">
                <a:latin typeface="Arial" pitchFamily="34"/>
                <a:cs typeface="Arial" pitchFamily="34"/>
              </a:rPr>
              <a:t>Constructors (empty or taking ownership of the raw pointer)</a:t>
            </a:r>
            <a:endParaRPr lang="en-US" sz="22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  <a:buChar char="•"/>
            </a:pPr>
            <a:endParaRPr lang="en-US" sz="22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  <a:buChar char="•"/>
            </a:pPr>
            <a:endParaRPr lang="en-US" sz="22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  <a:buChar char="•"/>
            </a:pPr>
            <a:endParaRPr lang="en-US" sz="22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  <a:buChar char="•"/>
            </a:pPr>
            <a:endParaRPr lang="en-US" sz="18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  <a:buChar char="•"/>
            </a:pPr>
            <a:r>
              <a:rPr lang="en-US" sz="1800" dirty="0">
                <a:latin typeface="Arial" pitchFamily="34"/>
                <a:cs typeface="Arial" pitchFamily="34"/>
              </a:rPr>
              <a:t>Modifiers</a:t>
            </a:r>
          </a:p>
          <a:p>
            <a:pPr>
              <a:buSzPct val="100000"/>
              <a:buFont typeface="Arial" pitchFamily="34"/>
              <a:buChar char="•"/>
            </a:pPr>
            <a:endParaRPr lang="en-US" sz="18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  <a:buChar char="•"/>
            </a:pPr>
            <a:endParaRPr lang="en-US" sz="18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  <a:buChar char="•"/>
            </a:pPr>
            <a:endParaRPr lang="en-US" sz="18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  <a:buChar char="•"/>
            </a:pPr>
            <a:endParaRPr lang="en-US" sz="1800" dirty="0">
              <a:latin typeface="Arial" pitchFamily="34"/>
              <a:cs typeface="Arial" pitchFamily="34"/>
            </a:endParaRPr>
          </a:p>
          <a:p>
            <a:pPr marL="0" indent="0">
              <a:buSzPct val="100000"/>
              <a:buNone/>
            </a:pPr>
            <a:endParaRPr lang="en-US" sz="18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  <a:buChar char="•"/>
            </a:pPr>
            <a:r>
              <a:rPr lang="en-US" sz="2000" dirty="0">
                <a:latin typeface="Arial" pitchFamily="34"/>
                <a:cs typeface="Arial" pitchFamily="34"/>
              </a:rPr>
              <a:t>Observers</a:t>
            </a:r>
          </a:p>
          <a:p>
            <a:pPr lvl="1">
              <a:buSzPct val="100000"/>
              <a:buFont typeface="Arial" pitchFamily="34"/>
              <a:buChar char="•"/>
            </a:pPr>
            <a:endParaRPr lang="en-US" sz="1800" dirty="0">
              <a:latin typeface="Arial" pitchFamily="34"/>
              <a:cs typeface="Arial" pitchFamily="34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CFD822FC-268D-40C5-7FEF-D792F62B28D4}"/>
              </a:ext>
            </a:extLst>
          </p:cNvPr>
          <p:cNvSpPr txBox="1"/>
          <p:nvPr/>
        </p:nvSpPr>
        <p:spPr>
          <a:xfrm>
            <a:off x="566008" y="1333870"/>
            <a:ext cx="7663496" cy="156966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Default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ctor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ptr1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shared_ptr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&gt;();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Nullptr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Ctor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from raw pointer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ptr2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shared_ptr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Copy </a:t>
            </a:r>
            <a:r>
              <a:rPr lang="en-GB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ctor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ptr3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ptr1;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BE5758-D48B-92D7-B3BC-5C35A6155EEB}"/>
              </a:ext>
            </a:extLst>
          </p:cNvPr>
          <p:cNvSpPr/>
          <p:nvPr/>
        </p:nvSpPr>
        <p:spPr>
          <a:xfrm>
            <a:off x="6781430" y="6070027"/>
            <a:ext cx="4866074" cy="368091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https://en.cppreference.com/w/cpp/memory/shared_ptr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83AD3192-948C-C63B-A4E5-EBCBC13898BA}"/>
              </a:ext>
            </a:extLst>
          </p:cNvPr>
          <p:cNvSpPr/>
          <p:nvPr/>
        </p:nvSpPr>
        <p:spPr>
          <a:xfrm>
            <a:off x="6992647" y="5920623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5BEBCDC-ABD8-3474-D549-559DFB94834C}"/>
              </a:ext>
            </a:extLst>
          </p:cNvPr>
          <p:cNvSpPr/>
          <p:nvPr/>
        </p:nvSpPr>
        <p:spPr>
          <a:xfrm>
            <a:off x="5276296" y="5941602"/>
            <a:ext cx="1438183" cy="65852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</a:t>
            </a:r>
            <a:endParaRPr lang="en-GB" dirty="0"/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32109711-2B90-F8A3-1899-3B3BC6547120}"/>
              </a:ext>
            </a:extLst>
          </p:cNvPr>
          <p:cNvSpPr txBox="1"/>
          <p:nvPr/>
        </p:nvSpPr>
        <p:spPr>
          <a:xfrm>
            <a:off x="474217" y="3330937"/>
            <a:ext cx="5704641" cy="181588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Deallocates the previous </a:t>
            </a:r>
          </a:p>
          <a:p>
            <a:r>
              <a:rPr lang="en-US" sz="1600" dirty="0">
                <a:solidFill>
                  <a:srgbClr val="6A9955"/>
                </a:solidFill>
                <a:latin typeface="Consolas" panose="020B0609020204030204" pitchFamily="49" charset="0"/>
              </a:rPr>
              <a:t>// and owns the new memory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ptr2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reset(</a:t>
            </a:r>
            <a:r>
              <a:rPr lang="en-GB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(7) );</a:t>
            </a:r>
            <a:endParaRPr lang="en-GB" sz="1600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operator*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operator-&gt;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ptr2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method_on_t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ptr2).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mehod_on_t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644E0847-E471-79AB-C405-5358F4700F47}"/>
              </a:ext>
            </a:extLst>
          </p:cNvPr>
          <p:cNvSpPr txBox="1"/>
          <p:nvPr/>
        </p:nvSpPr>
        <p:spPr>
          <a:xfrm>
            <a:off x="371469" y="5632952"/>
            <a:ext cx="4402145" cy="107721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Get observer </a:t>
            </a:r>
            <a:r>
              <a:rPr lang="en-US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ptr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p_obs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ptr2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operator bool()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(ptr2) { ... }</a:t>
            </a:r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If not </a:t>
            </a:r>
            <a:r>
              <a:rPr lang="en-US" sz="1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nullptr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7" name="AutoShape 372">
            <a:extLst>
              <a:ext uri="{FF2B5EF4-FFF2-40B4-BE49-F238E27FC236}">
                <a16:creationId xmlns:a16="http://schemas.microsoft.com/office/drawing/2014/main" id="{BA6B9133-6E94-013E-6ECA-C6D95360C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026" y="3620438"/>
            <a:ext cx="2008621" cy="334033"/>
          </a:xfrm>
          <a:prstGeom prst="wedgeRoundRectCallout">
            <a:avLst>
              <a:gd name="adj1" fmla="val -81969"/>
              <a:gd name="adj2" fmla="val -6823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No </a:t>
            </a:r>
            <a:r>
              <a:rPr lang="en-US" sz="1600" dirty="0" err="1">
                <a:solidFill>
                  <a:schemeClr val="bg1"/>
                </a:solidFill>
              </a:rPr>
              <a:t>ptr.release</a:t>
            </a:r>
            <a:r>
              <a:rPr lang="en-US" sz="1600" dirty="0">
                <a:solidFill>
                  <a:schemeClr val="bg1"/>
                </a:solidFill>
              </a:rPr>
              <a:t>()!</a:t>
            </a:r>
          </a:p>
        </p:txBody>
      </p:sp>
      <p:sp>
        <p:nvSpPr>
          <p:cNvPr id="28" name="AutoShape 372">
            <a:extLst>
              <a:ext uri="{FF2B5EF4-FFF2-40B4-BE49-F238E27FC236}">
                <a16:creationId xmlns:a16="http://schemas.microsoft.com/office/drawing/2014/main" id="{DEDB5CC8-FDA5-75AC-F3CB-04938414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072" y="2760934"/>
            <a:ext cx="2008621" cy="334033"/>
          </a:xfrm>
          <a:prstGeom prst="wedgeRoundRectCallout">
            <a:avLst>
              <a:gd name="adj1" fmla="val -81969"/>
              <a:gd name="adj2" fmla="val -68238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copy </a:t>
            </a:r>
            <a:r>
              <a:rPr lang="en-US" sz="1600" dirty="0" err="1">
                <a:solidFill>
                  <a:schemeClr val="bg1"/>
                </a:solidFill>
              </a:rPr>
              <a:t>ctor</a:t>
            </a:r>
            <a:r>
              <a:rPr lang="en-US" sz="1600" dirty="0">
                <a:solidFill>
                  <a:schemeClr val="bg1"/>
                </a:solidFill>
              </a:rPr>
              <a:t> available</a:t>
            </a:r>
          </a:p>
        </p:txBody>
      </p:sp>
    </p:spTree>
    <p:extLst>
      <p:ext uri="{BB962C8B-B14F-4D97-AF65-F5344CB8AC3E}">
        <p14:creationId xmlns:p14="http://schemas.microsoft.com/office/powerpoint/2010/main" val="25146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</a:t>
            </a:r>
            <a:r>
              <a:rPr lang="en-US" dirty="0" err="1"/>
              <a:t>shared_ptr</a:t>
            </a:r>
            <a:r>
              <a:rPr lang="en-US" dirty="0"/>
              <a:t>&lt;T[]&gt; for array of objects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AAFD1C-8F71-B024-A347-D56644364279}"/>
              </a:ext>
            </a:extLst>
          </p:cNvPr>
          <p:cNvSpPr/>
          <p:nvPr/>
        </p:nvSpPr>
        <p:spPr>
          <a:xfrm>
            <a:off x="6343096" y="144959"/>
            <a:ext cx="3107090" cy="32402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#include &lt;memory&gt;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1E48C0D-DCD7-E378-3FEA-CABD79871394}"/>
              </a:ext>
            </a:extLst>
          </p:cNvPr>
          <p:cNvSpPr txBox="1">
            <a:spLocks/>
          </p:cNvSpPr>
          <p:nvPr/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itchFamily="34"/>
            </a:pPr>
            <a:r>
              <a:rPr lang="en-US" sz="2200" dirty="0">
                <a:latin typeface="Arial" pitchFamily="34"/>
                <a:cs typeface="Arial" pitchFamily="34"/>
              </a:rPr>
              <a:t>Partial template specialization for T[] 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latin typeface="Arial" pitchFamily="34"/>
                <a:cs typeface="Arial" pitchFamily="34"/>
              </a:rPr>
              <a:t>Different function body if T is of type array</a:t>
            </a:r>
          </a:p>
          <a:p>
            <a:pPr>
              <a:buSzPct val="100000"/>
              <a:buFont typeface="Arial" pitchFamily="34"/>
            </a:pPr>
            <a:r>
              <a:rPr lang="en-US" sz="2200" dirty="0">
                <a:latin typeface="Arial" pitchFamily="34"/>
                <a:cs typeface="Arial" pitchFamily="34"/>
              </a:rPr>
              <a:t>No */-&gt; operators, but offers operator[]</a:t>
            </a:r>
          </a:p>
          <a:p>
            <a:pPr>
              <a:buSzPct val="100000"/>
              <a:buFont typeface="Arial" pitchFamily="34"/>
            </a:pPr>
            <a:r>
              <a:rPr lang="en-US" sz="2200" dirty="0">
                <a:latin typeface="Arial" pitchFamily="34"/>
                <a:cs typeface="Arial" pitchFamily="34"/>
              </a:rPr>
              <a:t>Construct by calling helper function with T[] type </a:t>
            </a:r>
          </a:p>
          <a:p>
            <a:pPr lvl="1">
              <a:buSzPct val="100000"/>
              <a:buFont typeface="Arial" pitchFamily="34"/>
            </a:pPr>
            <a:r>
              <a:rPr lang="en-US" sz="18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Parameter is the number of elements, not any value</a:t>
            </a:r>
          </a:p>
          <a:p>
            <a:pPr lvl="1">
              <a:buSzPct val="100000"/>
            </a:pPr>
            <a:endParaRPr lang="en-US" sz="2000" dirty="0">
              <a:latin typeface="Arial" pitchFamily="34"/>
              <a:cs typeface="Arial" pitchFamily="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BE5758-D48B-92D7-B3BC-5C35A6155EEB}"/>
              </a:ext>
            </a:extLst>
          </p:cNvPr>
          <p:cNvSpPr/>
          <p:nvPr/>
        </p:nvSpPr>
        <p:spPr>
          <a:xfrm>
            <a:off x="6781430" y="6070027"/>
            <a:ext cx="4866074" cy="368091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https://en.cppreference.com/w/cpp/memory/shared_ptr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83AD3192-948C-C63B-A4E5-EBCBC13898BA}"/>
              </a:ext>
            </a:extLst>
          </p:cNvPr>
          <p:cNvSpPr/>
          <p:nvPr/>
        </p:nvSpPr>
        <p:spPr>
          <a:xfrm>
            <a:off x="6992647" y="5920623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35859-0F15-6B64-7D7F-E0CE3AE10EC6}"/>
              </a:ext>
            </a:extLst>
          </p:cNvPr>
          <p:cNvSpPr txBox="1"/>
          <p:nvPr/>
        </p:nvSpPr>
        <p:spPr>
          <a:xfrm>
            <a:off x="489907" y="3176793"/>
            <a:ext cx="7663496" cy="181588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x1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make_shared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Pair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[]&gt;(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x2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x1;</a:t>
            </a:r>
          </a:p>
          <a:p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x3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move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(x1);</a:t>
            </a:r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Does not increment counter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operator[] available</a:t>
            </a:r>
            <a:endParaRPr lang="en-US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x3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].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first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AutoShape 372">
            <a:extLst>
              <a:ext uri="{FF2B5EF4-FFF2-40B4-BE49-F238E27FC236}">
                <a16:creationId xmlns:a16="http://schemas.microsoft.com/office/drawing/2014/main" id="{A748BB62-45CE-8FA8-CB5F-8F2043C4C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338" y="3994930"/>
            <a:ext cx="3004398" cy="334033"/>
          </a:xfrm>
          <a:prstGeom prst="wedgeRoundRectCallout">
            <a:avLst>
              <a:gd name="adj1" fmla="val -81969"/>
              <a:gd name="adj2" fmla="val -68238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move </a:t>
            </a:r>
            <a:r>
              <a:rPr lang="en-US" sz="1600" dirty="0" err="1">
                <a:solidFill>
                  <a:schemeClr val="bg1"/>
                </a:solidFill>
              </a:rPr>
              <a:t>ctor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asignment</a:t>
            </a:r>
            <a:r>
              <a:rPr lang="en-US" sz="1600" dirty="0">
                <a:solidFill>
                  <a:schemeClr val="bg1"/>
                </a:solidFill>
              </a:rPr>
              <a:t> available</a:t>
            </a:r>
          </a:p>
        </p:txBody>
      </p:sp>
      <p:sp>
        <p:nvSpPr>
          <p:cNvPr id="10" name="AutoShape 372">
            <a:extLst>
              <a:ext uri="{FF2B5EF4-FFF2-40B4-BE49-F238E27FC236}">
                <a16:creationId xmlns:a16="http://schemas.microsoft.com/office/drawing/2014/main" id="{DA23E34C-04B2-8A7B-1C04-41E0EA835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643795"/>
            <a:ext cx="3988683" cy="334033"/>
          </a:xfrm>
          <a:prstGeom prst="wedgeRoundRectCallout">
            <a:avLst>
              <a:gd name="adj1" fmla="val -34784"/>
              <a:gd name="adj2" fmla="val -323379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operator[] available for array shared pointers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DD1C32-847A-4F7B-6111-5933146E95D5}"/>
              </a:ext>
            </a:extLst>
          </p:cNvPr>
          <p:cNvSpPr/>
          <p:nvPr/>
        </p:nvSpPr>
        <p:spPr>
          <a:xfrm>
            <a:off x="8049174" y="914948"/>
            <a:ext cx="3763957" cy="205697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manager memory is deallocated when the last owner is destructed.</a:t>
            </a:r>
          </a:p>
        </p:txBody>
      </p:sp>
    </p:spTree>
    <p:extLst>
      <p:ext uri="{BB962C8B-B14F-4D97-AF65-F5344CB8AC3E}">
        <p14:creationId xmlns:p14="http://schemas.microsoft.com/office/powerpoint/2010/main" val="29119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</a:t>
            </a:r>
            <a:r>
              <a:rPr lang="en-US" dirty="0" err="1"/>
              <a:t>shared_ptr</a:t>
            </a:r>
            <a:r>
              <a:rPr lang="en-US" dirty="0"/>
              <a:t> pitfalls: Do copy only </a:t>
            </a:r>
            <a:r>
              <a:rPr lang="en-US" dirty="0" err="1"/>
              <a:t>shared_ptr</a:t>
            </a:r>
            <a:r>
              <a:rPr lang="en-US" dirty="0"/>
              <a:t> instances.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Do not construct new </a:t>
            </a:r>
            <a:r>
              <a:rPr lang="en-US" sz="2400" dirty="0" err="1">
                <a:latin typeface="Arial" pitchFamily="34"/>
                <a:cs typeface="Arial" pitchFamily="34"/>
              </a:rPr>
              <a:t>shared_ptr</a:t>
            </a:r>
            <a:r>
              <a:rPr lang="en-US" sz="2400" dirty="0">
                <a:latin typeface="Arial" pitchFamily="34"/>
                <a:cs typeface="Arial" pitchFamily="34"/>
              </a:rPr>
              <a:t> from non-owning pointers!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2E3F2C-CB29-1555-C57B-E0283AF90DA0}"/>
              </a:ext>
            </a:extLst>
          </p:cNvPr>
          <p:cNvSpPr txBox="1"/>
          <p:nvPr/>
        </p:nvSpPr>
        <p:spPr>
          <a:xfrm>
            <a:off x="577049" y="1674674"/>
            <a:ext cx="8389398" cy="1200329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pxs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make_shared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[]&gt;(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pys1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shared_ptr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[]&gt;(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pxs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This is fine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pys2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shared_ptr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[]&gt;(</a:t>
            </a:r>
            <a:r>
              <a:rPr lang="en-GB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pxs.get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  <a:r>
              <a:rPr lang="en-GB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(!) Double free</a:t>
            </a: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Graphic 6" descr="Danger with solid fill">
            <a:extLst>
              <a:ext uri="{FF2B5EF4-FFF2-40B4-BE49-F238E27FC236}">
                <a16:creationId xmlns:a16="http://schemas.microsoft.com/office/drawing/2014/main" id="{BD852F13-6049-7EA1-4E42-C3671E367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9247" y="3539066"/>
            <a:ext cx="914400" cy="914400"/>
          </a:xfrm>
          <a:prstGeom prst="rect">
            <a:avLst/>
          </a:prstGeom>
        </p:spPr>
      </p:pic>
      <p:sp>
        <p:nvSpPr>
          <p:cNvPr id="9" name="AutoShape 372">
            <a:extLst>
              <a:ext uri="{FF2B5EF4-FFF2-40B4-BE49-F238E27FC236}">
                <a16:creationId xmlns:a16="http://schemas.microsoft.com/office/drawing/2014/main" id="{F80FEC4A-5086-584B-88B7-9B7C4B767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3539066"/>
            <a:ext cx="4015668" cy="1130588"/>
          </a:xfrm>
          <a:prstGeom prst="wedgeRoundRectCallout">
            <a:avLst>
              <a:gd name="adj1" fmla="val -28912"/>
              <a:gd name="adj2" fmla="val -11302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pxs</a:t>
            </a:r>
            <a:r>
              <a:rPr lang="en-US" sz="1600" dirty="0">
                <a:solidFill>
                  <a:schemeClr val="bg1"/>
                </a:solidFill>
              </a:rPr>
              <a:t> get method returns a raw pointer to the managed memory. The constructor of pys2 instance cannot know that it is managed already by pys1 </a:t>
            </a:r>
            <a:r>
              <a:rPr lang="en-US" sz="1600" dirty="0" err="1">
                <a:solidFill>
                  <a:schemeClr val="bg1"/>
                </a:solidFill>
              </a:rPr>
              <a:t>pxs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65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</a:t>
            </a:r>
            <a:r>
              <a:rPr lang="en-US" dirty="0" err="1"/>
              <a:t>weak_ptr</a:t>
            </a:r>
            <a:r>
              <a:rPr lang="en-US" dirty="0"/>
              <a:t>&lt;T&gt;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A non-owning pointer that is able to detect if the target object is still valid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Not that useful, but good to know about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Before usage, it must be casted (.lock()) to </a:t>
            </a:r>
            <a:r>
              <a:rPr lang="en-US" sz="2400" dirty="0" err="1">
                <a:latin typeface="Arial" pitchFamily="34"/>
                <a:cs typeface="Arial" pitchFamily="34"/>
              </a:rPr>
              <a:t>shared_ptr</a:t>
            </a:r>
            <a:endParaRPr lang="en-US" sz="2400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D941E1-77DF-A905-E39D-C27F5797CE69}"/>
              </a:ext>
            </a:extLst>
          </p:cNvPr>
          <p:cNvSpPr/>
          <p:nvPr/>
        </p:nvSpPr>
        <p:spPr>
          <a:xfrm>
            <a:off x="4802819" y="162183"/>
            <a:ext cx="3107090" cy="32402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#include &lt;memory&gt;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A3D6CE-729E-885C-6DA6-C3F44DA0BD73}"/>
              </a:ext>
            </a:extLst>
          </p:cNvPr>
          <p:cNvSpPr/>
          <p:nvPr/>
        </p:nvSpPr>
        <p:spPr>
          <a:xfrm>
            <a:off x="8153403" y="2911876"/>
            <a:ext cx="3763957" cy="205697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Just remember that something like observer pointer that is able to detect if the memory is valid exists.</a:t>
            </a:r>
          </a:p>
        </p:txBody>
      </p:sp>
    </p:spTree>
    <p:extLst>
      <p:ext uri="{BB962C8B-B14F-4D97-AF65-F5344CB8AC3E}">
        <p14:creationId xmlns:p14="http://schemas.microsoft.com/office/powerpoint/2010/main" val="380662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Memory management in modern C++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Cheat sheet on how to use pointers in modern C++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cs-CZ" sz="2400" dirty="0"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cs-CZ" sz="2400" dirty="0" err="1">
                <a:latin typeface="Arial" pitchFamily="34"/>
                <a:cs typeface="Arial" pitchFamily="34"/>
              </a:rPr>
              <a:t>When</a:t>
            </a:r>
            <a:r>
              <a:rPr lang="cs-CZ" sz="2400" dirty="0">
                <a:latin typeface="Arial" pitchFamily="34"/>
                <a:cs typeface="Arial" pitchFamily="34"/>
              </a:rPr>
              <a:t> in </a:t>
            </a:r>
            <a:r>
              <a:rPr lang="cs-CZ" sz="2400" dirty="0" err="1">
                <a:latin typeface="Arial" pitchFamily="34"/>
                <a:cs typeface="Arial" pitchFamily="34"/>
              </a:rPr>
              <a:t>doubt</a:t>
            </a:r>
            <a:r>
              <a:rPr lang="cs-CZ" sz="2400" dirty="0">
                <a:latin typeface="Arial" pitchFamily="34"/>
                <a:cs typeface="Arial" pitchFamily="34"/>
              </a:rPr>
              <a:t>, start </a:t>
            </a:r>
            <a:r>
              <a:rPr lang="cs-CZ" sz="2400" dirty="0" err="1">
                <a:latin typeface="Arial" pitchFamily="34"/>
                <a:cs typeface="Arial" pitchFamily="34"/>
              </a:rPr>
              <a:t>with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unique_ptr</a:t>
            </a:r>
            <a:r>
              <a:rPr lang="cs-CZ" sz="2400" dirty="0">
                <a:latin typeface="Arial" pitchFamily="34"/>
                <a:cs typeface="Arial" pitchFamily="34"/>
              </a:rPr>
              <a:t>, </a:t>
            </a:r>
            <a:r>
              <a:rPr lang="cs-CZ" sz="2400" dirty="0" err="1">
                <a:latin typeface="Arial" pitchFamily="34"/>
                <a:cs typeface="Arial" pitchFamily="34"/>
              </a:rPr>
              <a:t>convert</a:t>
            </a:r>
            <a:r>
              <a:rPr lang="cs-CZ" sz="2400" dirty="0">
                <a:latin typeface="Arial" pitchFamily="34"/>
                <a:cs typeface="Arial" pitchFamily="34"/>
              </a:rPr>
              <a:t> to </a:t>
            </a:r>
            <a:r>
              <a:rPr lang="cs-CZ" sz="2400" dirty="0" err="1">
                <a:latin typeface="Arial" pitchFamily="34"/>
                <a:cs typeface="Arial" pitchFamily="34"/>
              </a:rPr>
              <a:t>shared_ptr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later</a:t>
            </a:r>
            <a:r>
              <a:rPr lang="cs-CZ" sz="2400" dirty="0">
                <a:latin typeface="Arial" pitchFamily="34"/>
                <a:cs typeface="Arial" pitchFamily="34"/>
              </a:rPr>
              <a:t>.</a:t>
            </a:r>
          </a:p>
          <a:p>
            <a:pPr lvl="1">
              <a:buSzPct val="100000"/>
              <a:buFont typeface="Arial" pitchFamily="34"/>
            </a:pPr>
            <a:r>
              <a:rPr lang="cs-CZ" sz="2000" dirty="0" err="1">
                <a:latin typeface="Arial" pitchFamily="34"/>
                <a:cs typeface="Arial" pitchFamily="34"/>
              </a:rPr>
              <a:t>unique_ptr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is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often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enough</a:t>
            </a:r>
            <a:endParaRPr lang="en-US" sz="2000" dirty="0">
              <a:latin typeface="Arial" pitchFamily="34"/>
              <a:cs typeface="Arial" pitchFamily="34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18E4B8-C47A-8116-32C2-7D56E396C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29641"/>
              </p:ext>
            </p:extLst>
          </p:nvPr>
        </p:nvGraphicFramePr>
        <p:xfrm>
          <a:off x="580404" y="1320840"/>
          <a:ext cx="10481172" cy="403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048">
                  <a:extLst>
                    <a:ext uri="{9D8B030D-6E8A-4147-A177-3AD203B41FA5}">
                      <a16:colId xmlns:a16="http://schemas.microsoft.com/office/drawing/2014/main" val="2172965005"/>
                    </a:ext>
                  </a:extLst>
                </a:gridCol>
                <a:gridCol w="3779400">
                  <a:extLst>
                    <a:ext uri="{9D8B030D-6E8A-4147-A177-3AD203B41FA5}">
                      <a16:colId xmlns:a16="http://schemas.microsoft.com/office/drawing/2014/main" val="1560829468"/>
                    </a:ext>
                  </a:extLst>
                </a:gridCol>
                <a:gridCol w="3493724">
                  <a:extLst>
                    <a:ext uri="{9D8B030D-6E8A-4147-A177-3AD203B41FA5}">
                      <a16:colId xmlns:a16="http://schemas.microsoft.com/office/drawing/2014/main" val="4030154151"/>
                    </a:ext>
                  </a:extLst>
                </a:gridCol>
              </a:tblGrid>
              <a:tr h="100890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Owner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Non-owning (observer)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885215"/>
                  </a:ext>
                </a:extLst>
              </a:tr>
              <a:tr h="10089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single object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std::</a:t>
                      </a:r>
                      <a:r>
                        <a:rPr lang="en-US" sz="2400" dirty="0" err="1"/>
                        <a:t>unique_ptr</a:t>
                      </a:r>
                      <a:r>
                        <a:rPr lang="en-US" sz="2400" dirty="0"/>
                        <a:t>&lt;T&gt;, std::</a:t>
                      </a:r>
                      <a:r>
                        <a:rPr lang="en-US" sz="2400" dirty="0" err="1"/>
                        <a:t>shared_ptr</a:t>
                      </a:r>
                      <a:r>
                        <a:rPr lang="en-US" sz="2400" dirty="0"/>
                        <a:t>&lt;T&gt;,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T*, const T*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766121"/>
                  </a:ext>
                </a:extLst>
              </a:tr>
              <a:tr h="10089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array of objects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std::</a:t>
                      </a:r>
                      <a:r>
                        <a:rPr lang="en-US" sz="2400" dirty="0" err="1"/>
                        <a:t>unique_ptr</a:t>
                      </a:r>
                      <a:r>
                        <a:rPr lang="en-US" sz="2400" dirty="0"/>
                        <a:t>&lt;T[]&gt;, std::</a:t>
                      </a:r>
                      <a:r>
                        <a:rPr lang="en-US" sz="2400" dirty="0" err="1"/>
                        <a:t>shared_ptr</a:t>
                      </a:r>
                      <a:r>
                        <a:rPr lang="en-US" sz="2400" dirty="0"/>
                        <a:t>&lt;T[]&gt;,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std::span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352339"/>
                  </a:ext>
                </a:extLst>
              </a:tr>
              <a:tr h="10089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dynamic array of objects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std::vector&lt;T&gt;, std::string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std::span, std::</a:t>
                      </a:r>
                      <a:r>
                        <a:rPr lang="en-US" sz="2400" dirty="0" err="1"/>
                        <a:t>string_view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8643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34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Task 3 : Binary search tree for strings (modern C++)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 task is the same!</a:t>
            </a:r>
            <a:endParaRPr lang="cs-CZ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Start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with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your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solution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from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previous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lab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.</a:t>
            </a:r>
            <a:endParaRPr lang="en-GB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This time </a:t>
            </a:r>
            <a:r>
              <a:rPr lang="en-GB" sz="2000" dirty="0">
                <a:solidFill>
                  <a:srgbClr val="70AD47"/>
                </a:solidFill>
                <a:latin typeface="Arial" pitchFamily="34"/>
                <a:cs typeface="Arial" pitchFamily="34"/>
              </a:rPr>
              <a:t>with C++ string and smart pointers</a:t>
            </a:r>
            <a:r>
              <a:rPr lang="en-GB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.</a:t>
            </a:r>
          </a:p>
          <a:p>
            <a:pPr lvl="1">
              <a:buSzPct val="100000"/>
              <a:buFont typeface="Arial" pitchFamily="34"/>
            </a:pPr>
            <a:r>
              <a:rPr lang="en-GB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 other words, we will write it like people should write (most) programs in C++ nowadays.</a:t>
            </a:r>
          </a:p>
          <a:p>
            <a:pPr marL="0" lvl="0" indent="0">
              <a:buNone/>
            </a:pPr>
            <a:r>
              <a:rPr lang="en-GB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Hints: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#include 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  <a:hlinkClick r:id="rId2"/>
              </a:rPr>
              <a:t>&lt;string&gt;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, class 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  <a:hlinkClick r:id="rId3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, 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#include 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  <a:hlinkClick r:id="rId4"/>
              </a:rPr>
              <a:t>&lt;memory&gt;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, class 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  <a:hlinkClick r:id="rId5"/>
              </a:rPr>
              <a:t>unique_ptr</a:t>
            </a:r>
            <a:endParaRPr lang="en-GB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18455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Intermezzo: Three-way comparison operator &lt;=&gt;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Also called the "spaceship operator"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You get all three possible outcomes with one operation.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&lt;  -&gt; std::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strong_ordering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::less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= -&gt; std::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strong_ordering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::equal or std::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strong_ordering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::equivalent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&gt; -&gt; std:: 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strong_ordering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::greater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There can be also std::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partial_ordering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with unordered state</a:t>
            </a: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AutoShape 372">
            <a:extLst>
              <a:ext uri="{FF2B5EF4-FFF2-40B4-BE49-F238E27FC236}">
                <a16:creationId xmlns:a16="http://schemas.microsoft.com/office/drawing/2014/main" id="{0631B3E7-F2B1-84B8-0E91-B1D649F7A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6889" y="1497923"/>
            <a:ext cx="2898559" cy="464043"/>
          </a:xfrm>
          <a:prstGeom prst="wedgeRoundRectCallout">
            <a:avLst>
              <a:gd name="adj1" fmla="val -111354"/>
              <a:gd name="adj2" fmla="val 91767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According to documentation, these are the same</a:t>
            </a:r>
          </a:p>
        </p:txBody>
      </p:sp>
      <p:sp>
        <p:nvSpPr>
          <p:cNvPr id="8" name="AutoShape 372">
            <a:extLst>
              <a:ext uri="{FF2B5EF4-FFF2-40B4-BE49-F238E27FC236}">
                <a16:creationId xmlns:a16="http://schemas.microsoft.com/office/drawing/2014/main" id="{F4FBBB3C-C1FC-F833-F43E-B450D72C1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6889" y="1497922"/>
            <a:ext cx="2898559" cy="464043"/>
          </a:xfrm>
          <a:prstGeom prst="wedgeRoundRectCallout">
            <a:avLst>
              <a:gd name="adj1" fmla="val -195887"/>
              <a:gd name="adj2" fmla="val 103246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According to documentation, these are the same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9EB031-9F76-17F5-BD67-E1B435CCA6BC}"/>
              </a:ext>
            </a:extLst>
          </p:cNvPr>
          <p:cNvSpPr/>
          <p:nvPr/>
        </p:nvSpPr>
        <p:spPr>
          <a:xfrm>
            <a:off x="7998970" y="165471"/>
            <a:ext cx="1639320" cy="351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chemeClr val="accent6">
                    <a:lumMod val="75000"/>
                  </a:schemeClr>
                </a:solidFill>
                <a:effectLst/>
                <a:latin typeface="DejaVuSans"/>
              </a:rPr>
              <a:t>since C++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DejaVuSans"/>
              </a:rPr>
              <a:t>20</a:t>
            </a:r>
            <a:endParaRPr lang="en-GB" b="0" i="0" dirty="0">
              <a:solidFill>
                <a:schemeClr val="accent6">
                  <a:lumMod val="75000"/>
                </a:schemeClr>
              </a:solidFill>
              <a:effectLst/>
              <a:latin typeface="DejaVuSans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DAC74E79-4D84-D8DD-1FC1-7B7A49FB39F1}"/>
              </a:ext>
            </a:extLst>
          </p:cNvPr>
          <p:cNvSpPr/>
          <p:nvPr/>
        </p:nvSpPr>
        <p:spPr>
          <a:xfrm>
            <a:off x="2850750" y="5699301"/>
            <a:ext cx="8548178" cy="642757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https://en.cppreference.com/w/cpp/language/operator_comparison#Three-way_comparison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https://www.modernescpp.com/index.php/c-20-the-three-way-comparison-operator/</a:t>
            </a:r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5C75480A-D3F9-0939-7EF0-68C3F7C3AB9C}"/>
              </a:ext>
            </a:extLst>
          </p:cNvPr>
          <p:cNvSpPr/>
          <p:nvPr/>
        </p:nvSpPr>
        <p:spPr>
          <a:xfrm>
            <a:off x="3061966" y="5549898"/>
            <a:ext cx="2811783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9884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Memory</a:t>
            </a:r>
            <a:r>
              <a:rPr lang="cs-CZ" dirty="0"/>
              <a:t> </a:t>
            </a:r>
            <a:r>
              <a:rPr lang="cs-CZ" dirty="0" err="1"/>
              <a:t>leaks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pointers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You can use smart pointers badly!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See the Pitfalls slides I showed previously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Even if you use them well, there can be a leak!</a:t>
            </a: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9D9863-96DF-5441-FDC5-ABFF705A6276}"/>
              </a:ext>
            </a:extLst>
          </p:cNvPr>
          <p:cNvSpPr/>
          <p:nvPr/>
        </p:nvSpPr>
        <p:spPr>
          <a:xfrm>
            <a:off x="3971191" y="2494744"/>
            <a:ext cx="435006" cy="4083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DCA1C7-6A33-7730-B284-6A04F4CF0723}"/>
              </a:ext>
            </a:extLst>
          </p:cNvPr>
          <p:cNvSpPr/>
          <p:nvPr/>
        </p:nvSpPr>
        <p:spPr>
          <a:xfrm>
            <a:off x="3164274" y="3728621"/>
            <a:ext cx="435006" cy="4083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D26C7D-FC90-A033-D9A3-370A9CDB21C4}"/>
              </a:ext>
            </a:extLst>
          </p:cNvPr>
          <p:cNvSpPr/>
          <p:nvPr/>
        </p:nvSpPr>
        <p:spPr>
          <a:xfrm>
            <a:off x="4746507" y="3668816"/>
            <a:ext cx="435006" cy="4083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98EF50-628D-AFD7-6CEF-78ED764341E7}"/>
              </a:ext>
            </a:extLst>
          </p:cNvPr>
          <p:cNvCxnSpPr>
            <a:cxnSpLocks/>
            <a:stCxn id="7" idx="6"/>
            <a:endCxn id="8" idx="0"/>
          </p:cNvCxnSpPr>
          <p:nvPr/>
        </p:nvCxnSpPr>
        <p:spPr>
          <a:xfrm flipH="1">
            <a:off x="3381777" y="2698931"/>
            <a:ext cx="1024420" cy="1029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30E049-9A3B-2EE6-5C03-6DC580F370A5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4342492" y="2843312"/>
            <a:ext cx="467720" cy="885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C8275E-7C59-EBBA-ED43-A97160FE706E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2888116" y="2665019"/>
            <a:ext cx="1083075" cy="33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02C206E-8180-FED5-9C04-5A6277ABCAF5}"/>
              </a:ext>
            </a:extLst>
          </p:cNvPr>
          <p:cNvSpPr/>
          <p:nvPr/>
        </p:nvSpPr>
        <p:spPr>
          <a:xfrm>
            <a:off x="730843" y="2494744"/>
            <a:ext cx="2157274" cy="3485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unique_ptr</a:t>
            </a:r>
            <a:r>
              <a:rPr lang="en-US" dirty="0"/>
              <a:t> head;</a:t>
            </a:r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F48B7F-463E-C734-E133-3BE520791710}"/>
              </a:ext>
            </a:extLst>
          </p:cNvPr>
          <p:cNvSpPr/>
          <p:nvPr/>
        </p:nvSpPr>
        <p:spPr>
          <a:xfrm>
            <a:off x="5352572" y="4315009"/>
            <a:ext cx="2611752" cy="12677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Tree is fine with </a:t>
            </a:r>
            <a:r>
              <a:rPr lang="en-US" sz="2400" dirty="0" err="1">
                <a:solidFill>
                  <a:schemeClr val="bg1"/>
                </a:solidFill>
              </a:rPr>
              <a:t>unique_ptr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112C8AA-2B8B-E4C5-FA35-A0D19580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3" y="717757"/>
            <a:ext cx="3143689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1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Memory</a:t>
            </a:r>
            <a:r>
              <a:rPr lang="cs-CZ" dirty="0"/>
              <a:t> </a:t>
            </a:r>
            <a:r>
              <a:rPr lang="cs-CZ" dirty="0" err="1"/>
              <a:t>leaks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pointers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Even Directed Acyclic Graph is fine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Just switch to 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shared_ptr</a:t>
            </a: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9D9863-96DF-5441-FDC5-ABFF705A6276}"/>
              </a:ext>
            </a:extLst>
          </p:cNvPr>
          <p:cNvSpPr/>
          <p:nvPr/>
        </p:nvSpPr>
        <p:spPr>
          <a:xfrm>
            <a:off x="3971191" y="2494744"/>
            <a:ext cx="435006" cy="4083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DCA1C7-6A33-7730-B284-6A04F4CF0723}"/>
              </a:ext>
            </a:extLst>
          </p:cNvPr>
          <p:cNvSpPr/>
          <p:nvPr/>
        </p:nvSpPr>
        <p:spPr>
          <a:xfrm>
            <a:off x="3164274" y="3728621"/>
            <a:ext cx="435006" cy="4083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D26C7D-FC90-A033-D9A3-370A9CDB21C4}"/>
              </a:ext>
            </a:extLst>
          </p:cNvPr>
          <p:cNvSpPr/>
          <p:nvPr/>
        </p:nvSpPr>
        <p:spPr>
          <a:xfrm>
            <a:off x="4746507" y="3668816"/>
            <a:ext cx="435006" cy="4083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98EF50-628D-AFD7-6CEF-78ED764341E7}"/>
              </a:ext>
            </a:extLst>
          </p:cNvPr>
          <p:cNvCxnSpPr>
            <a:cxnSpLocks/>
            <a:stCxn id="7" idx="6"/>
            <a:endCxn id="8" idx="0"/>
          </p:cNvCxnSpPr>
          <p:nvPr/>
        </p:nvCxnSpPr>
        <p:spPr>
          <a:xfrm flipH="1">
            <a:off x="3381777" y="2698931"/>
            <a:ext cx="1024420" cy="1029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30E049-9A3B-2EE6-5C03-6DC580F370A5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4342492" y="2843312"/>
            <a:ext cx="467720" cy="885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C8275E-7C59-EBBA-ED43-A97160FE706E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2888116" y="2665019"/>
            <a:ext cx="1083075" cy="33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02C206E-8180-FED5-9C04-5A6277ABCAF5}"/>
              </a:ext>
            </a:extLst>
          </p:cNvPr>
          <p:cNvSpPr/>
          <p:nvPr/>
        </p:nvSpPr>
        <p:spPr>
          <a:xfrm>
            <a:off x="730843" y="2494744"/>
            <a:ext cx="2157274" cy="3485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unique_ptr</a:t>
            </a:r>
            <a:r>
              <a:rPr lang="en-US" dirty="0"/>
              <a:t> head;</a:t>
            </a:r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F48B7F-463E-C734-E133-3BE520791710}"/>
              </a:ext>
            </a:extLst>
          </p:cNvPr>
          <p:cNvSpPr/>
          <p:nvPr/>
        </p:nvSpPr>
        <p:spPr>
          <a:xfrm>
            <a:off x="5352572" y="4315009"/>
            <a:ext cx="2611752" cy="12677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DAG is fine with </a:t>
            </a:r>
            <a:r>
              <a:rPr lang="en-US" sz="2400" dirty="0" err="1">
                <a:solidFill>
                  <a:schemeClr val="bg1"/>
                </a:solidFill>
              </a:rPr>
              <a:t>shared_ptr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06BDD2-3D49-83A8-A7FF-8481F44F4864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3599280" y="3873003"/>
            <a:ext cx="1147227" cy="59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DC75BDD-0A54-B898-5B22-BADF00A5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448" y="761495"/>
            <a:ext cx="3658111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1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Memory</a:t>
            </a:r>
            <a:r>
              <a:rPr lang="cs-CZ" dirty="0"/>
              <a:t> </a:t>
            </a:r>
            <a:r>
              <a:rPr lang="cs-CZ" dirty="0" err="1"/>
              <a:t>leaks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pointers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General graph with cycles… bad </a:t>
            </a:r>
            <a:r>
              <a:rPr lang="en-US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bad</a:t>
            </a: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You can store owners in some other structure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e.g. map, 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unordered_map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, vector, list</a:t>
            </a:r>
            <a:endParaRPr lang="cs-CZ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9D9863-96DF-5441-FDC5-ABFF705A6276}"/>
              </a:ext>
            </a:extLst>
          </p:cNvPr>
          <p:cNvSpPr/>
          <p:nvPr/>
        </p:nvSpPr>
        <p:spPr>
          <a:xfrm>
            <a:off x="3971191" y="2494744"/>
            <a:ext cx="435006" cy="4083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DCA1C7-6A33-7730-B284-6A04F4CF0723}"/>
              </a:ext>
            </a:extLst>
          </p:cNvPr>
          <p:cNvSpPr/>
          <p:nvPr/>
        </p:nvSpPr>
        <p:spPr>
          <a:xfrm>
            <a:off x="5597284" y="2494744"/>
            <a:ext cx="435006" cy="4083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D26C7D-FC90-A033-D9A3-370A9CDB21C4}"/>
              </a:ext>
            </a:extLst>
          </p:cNvPr>
          <p:cNvSpPr/>
          <p:nvPr/>
        </p:nvSpPr>
        <p:spPr>
          <a:xfrm>
            <a:off x="4746507" y="3668816"/>
            <a:ext cx="435006" cy="4083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98EF50-628D-AFD7-6CEF-78ED764341E7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406197" y="2698931"/>
            <a:ext cx="1191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30E049-9A3B-2EE6-5C03-6DC580F370A5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5117808" y="2843312"/>
            <a:ext cx="543181" cy="885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97D50E-9D6A-5131-0948-45F5510F2CCC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4342492" y="2843312"/>
            <a:ext cx="467720" cy="885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C8275E-7C59-EBBA-ED43-A97160FE706E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2888116" y="2665019"/>
            <a:ext cx="1083075" cy="33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02C206E-8180-FED5-9C04-5A6277ABCAF5}"/>
              </a:ext>
            </a:extLst>
          </p:cNvPr>
          <p:cNvSpPr/>
          <p:nvPr/>
        </p:nvSpPr>
        <p:spPr>
          <a:xfrm>
            <a:off x="730843" y="2494744"/>
            <a:ext cx="2157274" cy="3485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unique_ptr</a:t>
            </a:r>
            <a:r>
              <a:rPr lang="en-US" dirty="0"/>
              <a:t> head;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F11D41-8B12-B96B-98C0-527EC02D6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255" y="1333606"/>
            <a:ext cx="4439270" cy="2743583"/>
          </a:xfrm>
          <a:prstGeom prst="rect">
            <a:avLst/>
          </a:prstGeom>
        </p:spPr>
      </p:pic>
      <p:pic>
        <p:nvPicPr>
          <p:cNvPr id="10" name="Graphic 9" descr="Danger with solid fill">
            <a:extLst>
              <a:ext uri="{FF2B5EF4-FFF2-40B4-BE49-F238E27FC236}">
                <a16:creationId xmlns:a16="http://schemas.microsoft.com/office/drawing/2014/main" id="{1C1B39D0-164A-0B1B-B5E1-D73F1C16A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249" y="4249279"/>
            <a:ext cx="914400" cy="9144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0529D41-DE93-5A38-D8A7-6D26D4689158}"/>
              </a:ext>
            </a:extLst>
          </p:cNvPr>
          <p:cNvSpPr/>
          <p:nvPr/>
        </p:nvSpPr>
        <p:spPr>
          <a:xfrm>
            <a:off x="2084604" y="4431593"/>
            <a:ext cx="3512680" cy="108901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We're stuck here! Memory is leaked.</a:t>
            </a:r>
          </a:p>
        </p:txBody>
      </p:sp>
    </p:spTree>
    <p:extLst>
      <p:ext uri="{BB962C8B-B14F-4D97-AF65-F5344CB8AC3E}">
        <p14:creationId xmlns:p14="http://schemas.microsoft.com/office/powerpoint/2010/main" val="17013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2 : Memory leaks: Demo on Debian/Ubuntu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3640412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Install from your distribution's package manager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2A37F50-CE83-7647-34C7-728FC3FF4A91}"/>
              </a:ext>
            </a:extLst>
          </p:cNvPr>
          <p:cNvSpPr txBox="1"/>
          <p:nvPr/>
        </p:nvSpPr>
        <p:spPr>
          <a:xfrm>
            <a:off x="3835154" y="23274"/>
            <a:ext cx="8275145" cy="720197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$ apt update</a:t>
            </a:r>
          </a:p>
          <a:p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$ apt install </a:t>
            </a:r>
            <a:r>
              <a:rPr lang="en-GB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valgrind</a:t>
            </a:r>
            <a:endParaRPr lang="en-GB" sz="1400" dirty="0">
              <a:solidFill>
                <a:srgbClr val="569CD6"/>
              </a:solidFill>
              <a:latin typeface="Consolas" panose="020B0609020204030204" pitchFamily="49" charset="0"/>
            </a:endParaRPr>
          </a:p>
          <a:p>
            <a:endParaRPr lang="en-GB" sz="1400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$ g++-12 -g -o lab_02 -std=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c++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20 ./lab_02.cpp</a:t>
            </a:r>
          </a:p>
          <a:p>
            <a:endParaRPr lang="en-GB" sz="1400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$ 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valgrind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./lab_02 &lt; ./tests/t1.in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...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Mismatched free() / delete / delete []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   at 0x484399B: operator delete(void*, unsigned long) (vg_replace_malloc.c:935)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   by 0x109D0F: main (03.cpp:247)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 Address 0x4daa380 is 0 bytes inside a block of size 3 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alloc'd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   at 0x484220F: operator new[](unsigned long) (vg_replace_malloc.c:640)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   by 0x109B9B: 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construct_node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(char const*) (03.cpp:204)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   by 0x109C16: main (03.cpp:230)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...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HEAP SUMMARY: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    in use at exit: 119 bytes in 8 blocks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  total heap usage: 33 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allocs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25 frees, 79,319 bytes allocated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LEAK SUMMARY: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   definitely lost: 24 bytes in 1 blocks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   indirectly lost: 95 bytes in 7 blocks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     possibly lost: 0 bytes in 0 blocks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   still reachable: 0 bytes in 0 blocks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        suppressed: 0 bytes in 0 blocks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Rerun with --leak-check=full to see details of leaked memory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For lists of detected and suppressed errors, rerun with: -s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==1683== ERROR SUMMARY: 2 errors from 1 contexts (suppressed: 0 from 0)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AutoShape 372">
            <a:extLst>
              <a:ext uri="{FF2B5EF4-FFF2-40B4-BE49-F238E27FC236}">
                <a16:creationId xmlns:a16="http://schemas.microsoft.com/office/drawing/2014/main" id="{D8E1C4F0-DA25-8E35-2828-A4203D0D4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288" y="70058"/>
            <a:ext cx="2850557" cy="506597"/>
          </a:xfrm>
          <a:prstGeom prst="wedgeRoundRectCallout">
            <a:avLst>
              <a:gd name="adj1" fmla="val -127957"/>
              <a:gd name="adj2" fmla="val 74797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Compile with debug symbols and program database</a:t>
            </a:r>
          </a:p>
        </p:txBody>
      </p:sp>
      <p:sp>
        <p:nvSpPr>
          <p:cNvPr id="10" name="AutoShape 372">
            <a:extLst>
              <a:ext uri="{FF2B5EF4-FFF2-40B4-BE49-F238E27FC236}">
                <a16:creationId xmlns:a16="http://schemas.microsoft.com/office/drawing/2014/main" id="{B59C4CF0-FF6B-0ECB-BD20-04EE7507C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207" y="3356642"/>
            <a:ext cx="2850557" cy="506597"/>
          </a:xfrm>
          <a:prstGeom prst="wedgeRoundRectCallout">
            <a:avLst>
              <a:gd name="adj1" fmla="val 27496"/>
              <a:gd name="adj2" fmla="val -113284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So you can see lines in your source files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F0DBE-0D90-6AC9-33AE-BA825E408F81}"/>
              </a:ext>
            </a:extLst>
          </p:cNvPr>
          <p:cNvSpPr/>
          <p:nvPr/>
        </p:nvSpPr>
        <p:spPr>
          <a:xfrm>
            <a:off x="4731798" y="1509204"/>
            <a:ext cx="4114800" cy="2954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EA8EF7-0FD0-B346-6738-069E5D487136}"/>
              </a:ext>
            </a:extLst>
          </p:cNvPr>
          <p:cNvSpPr/>
          <p:nvPr/>
        </p:nvSpPr>
        <p:spPr>
          <a:xfrm>
            <a:off x="4731798" y="2167732"/>
            <a:ext cx="4114800" cy="2954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EC07A-80C0-9D99-2AC2-D8DFA8B0223B}"/>
              </a:ext>
            </a:extLst>
          </p:cNvPr>
          <p:cNvSpPr/>
          <p:nvPr/>
        </p:nvSpPr>
        <p:spPr>
          <a:xfrm>
            <a:off x="6286870" y="2812577"/>
            <a:ext cx="4114800" cy="2954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B18DF56-A7D0-1292-B378-B699F773ACC1}"/>
              </a:ext>
            </a:extLst>
          </p:cNvPr>
          <p:cNvSpPr/>
          <p:nvPr/>
        </p:nvSpPr>
        <p:spPr>
          <a:xfrm>
            <a:off x="744245" y="2095307"/>
            <a:ext cx="1438183" cy="65852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C8D66D-9E1E-C697-2B8C-96BC23EE7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07" y="3863239"/>
            <a:ext cx="2381582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3 wrap 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You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should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know</a:t>
            </a: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how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to use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smart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pointers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and basic STD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containers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to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avoid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memory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leaks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and double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frees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.</a:t>
            </a:r>
          </a:p>
          <a:p>
            <a:pPr lvl="1">
              <a:buSzPct val="100000"/>
              <a:buFont typeface="Arial" pitchFamily="34"/>
            </a:pP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how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to use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observer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pointers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for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both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single and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arrays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of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objects</a:t>
            </a:r>
            <a:endParaRPr lang="cs-CZ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how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to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convert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legacy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code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with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manual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management to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smart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pointers</a:t>
            </a: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Next lab:</a:t>
            </a:r>
          </a:p>
          <a:p>
            <a:pPr lvl="0">
              <a:buSzPct val="100000"/>
              <a:buFont typeface="Arial" pitchFamily="34"/>
            </a:pPr>
            <a:r>
              <a:rPr lang="cs-CZ" sz="1800" dirty="0" err="1">
                <a:solidFill>
                  <a:srgbClr val="000000"/>
                </a:solidFill>
                <a:latin typeface="Arial"/>
              </a:rPr>
              <a:t>Parameter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rial"/>
              </a:rPr>
              <a:t>passing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&amp; </a:t>
            </a:r>
            <a:r>
              <a:rPr lang="cs-CZ" sz="1800" dirty="0" err="1">
                <a:solidFill>
                  <a:srgbClr val="000000"/>
                </a:solidFill>
                <a:latin typeface="Arial"/>
              </a:rPr>
              <a:t>const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cs-CZ" sz="1800" dirty="0" err="1">
                <a:solidFill>
                  <a:srgbClr val="000000"/>
                </a:solidFill>
                <a:latin typeface="Arial"/>
              </a:rPr>
              <a:t>number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rial"/>
              </a:rPr>
              <a:t>parsing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cs-CZ" sz="1800" dirty="0" err="1">
                <a:solidFill>
                  <a:srgbClr val="000000"/>
                </a:solidFill>
                <a:latin typeface="Arial"/>
              </a:rPr>
              <a:t>exceptions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cs-CZ" sz="1800" dirty="0" err="1">
                <a:solidFill>
                  <a:srgbClr val="000000"/>
                </a:solidFill>
                <a:latin typeface="Arial"/>
              </a:rPr>
              <a:t>casts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,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Your tasks until the next lab: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(24h before, so I can give feedback).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Just a directory lab_0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with one CPP file will do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Feel free to deliver the whole project with some build system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CMake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make)</a:t>
            </a: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0605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2 : Memory leaks: Demo on Debian/Ubuntu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3640412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Calmly fix the bugs!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02E513C-4C42-171C-C31B-FB2D3F8749D5}"/>
              </a:ext>
            </a:extLst>
          </p:cNvPr>
          <p:cNvSpPr/>
          <p:nvPr/>
        </p:nvSpPr>
        <p:spPr>
          <a:xfrm>
            <a:off x="2175175" y="2279731"/>
            <a:ext cx="488272" cy="4067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CB3432AA-BC81-8106-6ACF-EA4895521D8A}"/>
              </a:ext>
            </a:extLst>
          </p:cNvPr>
          <p:cNvSpPr txBox="1"/>
          <p:nvPr/>
        </p:nvSpPr>
        <p:spPr>
          <a:xfrm>
            <a:off x="4458959" y="1283768"/>
            <a:ext cx="7733037" cy="483209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$ apt update</a:t>
            </a:r>
          </a:p>
          <a:p>
            <a:r>
              <a:rPr lang="en-GB" sz="1400" dirty="0">
                <a:solidFill>
                  <a:srgbClr val="569CD6"/>
                </a:solidFill>
                <a:latin typeface="Consolas" panose="020B0609020204030204" pitchFamily="49" charset="0"/>
              </a:rPr>
              <a:t>$ apt install </a:t>
            </a:r>
            <a:r>
              <a:rPr lang="en-GB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valgrind</a:t>
            </a:r>
            <a:endParaRPr lang="en-GB" sz="1400" dirty="0">
              <a:solidFill>
                <a:srgbClr val="569CD6"/>
              </a:solidFill>
              <a:latin typeface="Consolas" panose="020B0609020204030204" pitchFamily="49" charset="0"/>
            </a:endParaRPr>
          </a:p>
          <a:p>
            <a:endParaRPr lang="en-GB" sz="1400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$ g++-12 -g -o lab_02 -std=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c++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20 ./lab_02.cpp</a:t>
            </a:r>
          </a:p>
          <a:p>
            <a:endParaRPr lang="en-GB" sz="1400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$ 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valgrind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./lab_02 &lt; ./tests/t1.in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...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==1691==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==1691== HEAP SUMMARY: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==1691==     in use at exit: 119 bytes in 8 blocks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==1691==   total heap usage: 33 </a:t>
            </a:r>
            <a:r>
              <a:rPr lang="en-US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allocs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25 frees, 79,319 bytes allocated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==1691==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==1691== LEAK SUMMARY: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==1691==    definitely lost: 24 bytes in 1 blocks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==1691==    indirectly lost: 95 bytes in 7 blocks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==1691==      possibly lost: 0 bytes in 0 blocks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==1691==    still reachable: 0 bytes in 0 blocks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==1691==         suppressed: 0 bytes in 0 blocks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==1691== Rerun with --leak-check=full to see details of leaked memory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==1691==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==1691== For lists of detected and suppressed errors, rerun with: -s</a:t>
            </a:r>
          </a:p>
          <a:p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==1691== ERROR SUMMARY: 0 errors from 0 contexts (suppressed: 0 from 0)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E7CBAB-995D-11E5-D8A0-EB0738D04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74" y="1504716"/>
            <a:ext cx="4010585" cy="7049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400A19-C815-6C5B-54AC-1A16F16B1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20" y="2805260"/>
            <a:ext cx="3982006" cy="7430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42D194-39E9-C739-18CE-75F0C45DC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362" y="3846218"/>
            <a:ext cx="2133898" cy="21053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E55A234-9B11-8C79-EA6C-03091BDA0AD0}"/>
              </a:ext>
            </a:extLst>
          </p:cNvPr>
          <p:cNvSpPr/>
          <p:nvPr/>
        </p:nvSpPr>
        <p:spPr>
          <a:xfrm>
            <a:off x="5407980" y="5803835"/>
            <a:ext cx="4114800" cy="2954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6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2 : The reality of serious development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Usually, for serious development, we employ many tools to make sure that our code is as good as possible.</a:t>
            </a:r>
          </a:p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People make mistakes!</a:t>
            </a:r>
          </a:p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 bare minimum any serious C++ project should use: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Use a </a:t>
            </a:r>
            <a:r>
              <a:rPr lang="en-US" sz="18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code formatter </a:t>
            </a:r>
            <a:r>
              <a:rPr lang="en-US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(e.g. clang-format) to keep your code consistent and nicely formatted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Use </a:t>
            </a:r>
            <a:r>
              <a:rPr lang="en-US" sz="18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static linter </a:t>
            </a:r>
            <a:r>
              <a:rPr lang="en-US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with good rules (e.g. clang-tidy with configuration for </a:t>
            </a:r>
            <a:r>
              <a:rPr lang="en-US" sz="18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CppCoreGuidelines</a:t>
            </a:r>
            <a:r>
              <a:rPr lang="en-US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Use </a:t>
            </a:r>
            <a:r>
              <a:rPr lang="en-US" sz="18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instrumentation</a:t>
            </a:r>
            <a:r>
              <a:rPr lang="en-US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for dynamic stuff (e.g. </a:t>
            </a:r>
            <a:r>
              <a:rPr lang="en-US" sz="18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Valgrind</a:t>
            </a:r>
            <a:r>
              <a:rPr lang="en-US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, CPU/memory profiling)</a:t>
            </a:r>
          </a:p>
          <a:p>
            <a:pPr lvl="2">
              <a:buSzPct val="100000"/>
              <a:buFont typeface="Arial" pitchFamily="34"/>
            </a:pP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This operates in runtime on concrete input</a:t>
            </a:r>
          </a:p>
        </p:txBody>
      </p:sp>
    </p:spTree>
    <p:extLst>
      <p:ext uri="{BB962C8B-B14F-4D97-AF65-F5344CB8AC3E}">
        <p14:creationId xmlns:p14="http://schemas.microsoft.com/office/powerpoint/2010/main" val="54478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2 :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things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24857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>
              <a:buSzPct val="100000"/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Good: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Implementation with class, constructors and destructors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Usage of exceptions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Replacing </a:t>
            </a:r>
            <a:r>
              <a:rPr lang="en-US" sz="2400">
                <a:solidFill>
                  <a:srgbClr val="000000"/>
                </a:solidFill>
                <a:latin typeface="Arial" pitchFamily="34"/>
                <a:cs typeface="Arial" pitchFamily="34"/>
              </a:rPr>
              <a:t>recursion with loops</a:t>
            </a: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indent="0">
              <a:buSzPct val="100000"/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!Good:</a:t>
            </a:r>
          </a:p>
          <a:p>
            <a:pPr>
              <a:buSzPct val="100000"/>
              <a:buFont typeface="Arial" pitchFamily="34"/>
            </a:pP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Test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your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code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with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more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than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just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example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input/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outputs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.</a:t>
            </a:r>
            <a:endParaRPr lang="en-US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Dereferencing pointer after delete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Not deleting the value itself (it is an allocated array of chars too)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When swapping two variables, use std::swap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Reuse code if possible</a:t>
            </a:r>
          </a:p>
          <a:p>
            <a:pPr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9327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Motivation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What is wrong with this code? 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Assume that the bug is not in the functions that are called but in this code snippet.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4CDB5F-50A9-76C8-1443-FC075478C658}"/>
              </a:ext>
            </a:extLst>
          </p:cNvPr>
          <p:cNvSpPr txBox="1"/>
          <p:nvPr/>
        </p:nvSpPr>
        <p:spPr>
          <a:xfrm>
            <a:off x="6047585" y="6247450"/>
            <a:ext cx="610339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https://github.com/CppCon/CppCon2022/blob/main/Presentations/Olsen-Smart-Pointers-CppCon22.pdf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F9D51EFC-9B86-DC6F-3A91-3BB814E5DF06}"/>
              </a:ext>
            </a:extLst>
          </p:cNvPr>
          <p:cNvSpPr txBox="1"/>
          <p:nvPr/>
        </p:nvSpPr>
        <p:spPr>
          <a:xfrm>
            <a:off x="438289" y="1797763"/>
            <a:ext cx="6512927" cy="286232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science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temp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[N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do_setup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(data, temp, N);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needed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(data, temp, N))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(data, temp, N);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delete[]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temp;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AutoShape 372">
            <a:extLst>
              <a:ext uri="{FF2B5EF4-FFF2-40B4-BE49-F238E27FC236}">
                <a16:creationId xmlns:a16="http://schemas.microsoft.com/office/drawing/2014/main" id="{F1414731-280D-33FA-4FED-C14D9EDC9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752" y="3217498"/>
            <a:ext cx="4017558" cy="386641"/>
          </a:xfrm>
          <a:prstGeom prst="wedgeRoundRectCallout">
            <a:avLst>
              <a:gd name="adj1" fmla="val -82678"/>
              <a:gd name="adj2" fmla="val -2052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If we return, memory is leaked!</a:t>
            </a:r>
          </a:p>
        </p:txBody>
      </p:sp>
      <p:pic>
        <p:nvPicPr>
          <p:cNvPr id="8" name="Graphic 7" descr="Danger with solid fill">
            <a:extLst>
              <a:ext uri="{FF2B5EF4-FFF2-40B4-BE49-F238E27FC236}">
                <a16:creationId xmlns:a16="http://schemas.microsoft.com/office/drawing/2014/main" id="{68504616-5264-8EF3-F816-13ACA2FB6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231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Motivation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What is wrong with this code? 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Assume that the bug is not in the functions that are called but in this code snippet.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4CDB5F-50A9-76C8-1443-FC075478C658}"/>
              </a:ext>
            </a:extLst>
          </p:cNvPr>
          <p:cNvSpPr txBox="1"/>
          <p:nvPr/>
        </p:nvSpPr>
        <p:spPr>
          <a:xfrm>
            <a:off x="6047585" y="6247450"/>
            <a:ext cx="610339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https://github.com/CppCon/CppCon2022/blob/main/Presentations/Olsen-Smart-Pointers-CppCon22.pdf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F9D51EFC-9B86-DC6F-3A91-3BB814E5DF06}"/>
              </a:ext>
            </a:extLst>
          </p:cNvPr>
          <p:cNvSpPr txBox="1"/>
          <p:nvPr/>
        </p:nvSpPr>
        <p:spPr>
          <a:xfrm>
            <a:off x="438289" y="1797763"/>
            <a:ext cx="6512927" cy="2585323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science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y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[N];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z </a:t>
            </a:r>
            <a:r>
              <a:rPr lang="en-GB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[N];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calculate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(x, y, z, N);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delete[]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z;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delete[]</a:t>
            </a:r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y;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AutoShape 372">
            <a:extLst>
              <a:ext uri="{FF2B5EF4-FFF2-40B4-BE49-F238E27FC236}">
                <a16:creationId xmlns:a16="http://schemas.microsoft.com/office/drawing/2014/main" id="{E736E216-CB6C-5A35-D2F7-05C6C4BA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855" y="2498445"/>
            <a:ext cx="4017558" cy="386641"/>
          </a:xfrm>
          <a:prstGeom prst="wedgeRoundRectCallout">
            <a:avLst>
              <a:gd name="adj1" fmla="val -82678"/>
              <a:gd name="adj2" fmla="val -2052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If this throws, memory behind y is leaked!</a:t>
            </a:r>
          </a:p>
        </p:txBody>
      </p:sp>
      <p:pic>
        <p:nvPicPr>
          <p:cNvPr id="8" name="Graphic 7" descr="Danger with solid fill">
            <a:extLst>
              <a:ext uri="{FF2B5EF4-FFF2-40B4-BE49-F238E27FC236}">
                <a16:creationId xmlns:a16="http://schemas.microsoft.com/office/drawing/2014/main" id="{1839BAB1-A524-9200-CBF3-78D8B17E2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1413" y="2252747"/>
            <a:ext cx="914400" cy="9144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93F0CE-A1FA-2852-CC37-08370177DDA0}"/>
              </a:ext>
            </a:extLst>
          </p:cNvPr>
          <p:cNvSpPr/>
          <p:nvPr/>
        </p:nvSpPr>
        <p:spPr>
          <a:xfrm>
            <a:off x="6703133" y="4849563"/>
            <a:ext cx="3512680" cy="108901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en-US" sz="2000" dirty="0">
                <a:latin typeface="Arial" pitchFamily="34"/>
                <a:cs typeface="Arial" pitchFamily="34"/>
              </a:rPr>
              <a:t>This is about exception safety. We'll get to that in the future…</a:t>
            </a:r>
          </a:p>
        </p:txBody>
      </p:sp>
    </p:spTree>
    <p:extLst>
      <p:ext uri="{BB962C8B-B14F-4D97-AF65-F5344CB8AC3E}">
        <p14:creationId xmlns:p14="http://schemas.microsoft.com/office/powerpoint/2010/main" val="6824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5145</Words>
  <Application>Microsoft Office PowerPoint</Application>
  <PresentationFormat>Widescreen</PresentationFormat>
  <Paragraphs>710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Consolas</vt:lpstr>
      <vt:lpstr>DejaVuSans</vt:lpstr>
      <vt:lpstr>Roboto</vt:lpstr>
      <vt:lpstr>Roboto Black</vt:lpstr>
      <vt:lpstr>Roboto Light</vt:lpstr>
      <vt:lpstr>Roboto Thin</vt:lpstr>
      <vt:lpstr>Office Theme</vt:lpstr>
      <vt:lpstr>Lab 3</vt:lpstr>
      <vt:lpstr>Lab 2 : new[] vs new &amp; delete vs delete[]</vt:lpstr>
      <vt:lpstr>Lab 2 : Memory leaks!</vt:lpstr>
      <vt:lpstr>Lab 2 : Memory leaks: Demo on Debian/Ubuntu</vt:lpstr>
      <vt:lpstr>Lab 2 : Memory leaks: Demo on Debian/Ubuntu</vt:lpstr>
      <vt:lpstr>Lab 2 : The reality of serious development</vt:lpstr>
      <vt:lpstr>Lab 2 : Other things</vt:lpstr>
      <vt:lpstr>Motivation</vt:lpstr>
      <vt:lpstr>Motivation</vt:lpstr>
      <vt:lpstr>Motivation</vt:lpstr>
      <vt:lpstr>Raw pointer</vt:lpstr>
      <vt:lpstr>Smart pointers</vt:lpstr>
      <vt:lpstr>So, goodbye raw pointers?</vt:lpstr>
      <vt:lpstr>Ownership</vt:lpstr>
      <vt:lpstr>Changing the owner</vt:lpstr>
      <vt:lpstr>std::unique_ptr&lt;T&gt;</vt:lpstr>
      <vt:lpstr>std::unique_ptr&lt;T&gt; to single object</vt:lpstr>
      <vt:lpstr>unique_ptr&lt;T&gt; vs make_unique&lt;T&gt;</vt:lpstr>
      <vt:lpstr>std::unique_ptr&lt;T[]&gt; to array of objects</vt:lpstr>
      <vt:lpstr>STD containers as "smart array pointers"</vt:lpstr>
      <vt:lpstr>std::unique_ptr: Transferring ownership</vt:lpstr>
      <vt:lpstr>std::unique_ptr: Transferring ownership to function</vt:lpstr>
      <vt:lpstr>std::unique_ptr: Wait, what about &amp;&amp; as arguments? </vt:lpstr>
      <vt:lpstr>STD smart pointers work fine with STD containers</vt:lpstr>
      <vt:lpstr>std::unique_ptr pitfalls: Only from owning pointer!</vt:lpstr>
      <vt:lpstr>std::unique_ptr pitfalls: Do not release and construct!</vt:lpstr>
      <vt:lpstr>std::unique_ptr pitfalls: Dangling pointers are still possible with observers</vt:lpstr>
      <vt:lpstr>std::shared_ptr&lt;T&gt;</vt:lpstr>
      <vt:lpstr>std::shared_ptr&lt;T&gt;: Concept of implementation</vt:lpstr>
      <vt:lpstr>std::shared_ptr&lt;T&gt; for single object</vt:lpstr>
      <vt:lpstr>std::shared_ptr&lt;T[]&gt; for array of objects</vt:lpstr>
      <vt:lpstr>std::shared_ptr pitfalls: Do copy only shared_ptr instances.</vt:lpstr>
      <vt:lpstr>std::weak_ptr&lt;T&gt;</vt:lpstr>
      <vt:lpstr>Memory management in modern C++</vt:lpstr>
      <vt:lpstr>Task 3 : Binary search tree for strings (modern C++)</vt:lpstr>
      <vt:lpstr>Intermezzo: Three-way comparison operator &lt;=&gt;</vt:lpstr>
      <vt:lpstr>Memory leaks with smart pointers?</vt:lpstr>
      <vt:lpstr>Memory leaks with smart pointers?</vt:lpstr>
      <vt:lpstr>Memory leaks with smart pointers?</vt:lpstr>
      <vt:lpstr>Lab 3 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in C++ (labs)</dc:title>
  <dc:creator>Frantisek Mejzlik</dc:creator>
  <cp:lastModifiedBy>František Mejzlík</cp:lastModifiedBy>
  <cp:revision>74</cp:revision>
  <dcterms:created xsi:type="dcterms:W3CDTF">2023-08-26T15:59:31Z</dcterms:created>
  <dcterms:modified xsi:type="dcterms:W3CDTF">2023-10-15T18:23:33Z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258917-277f-42cd-a3cd-14c4e9ee58bc_Enabled">
    <vt:lpwstr>true</vt:lpwstr>
  </property>
  <property fmtid="{D5CDD505-2E9C-101B-9397-08002B2CF9AE}" pid="3" name="MSIP_Label_9d258917-277f-42cd-a3cd-14c4e9ee58bc_SetDate">
    <vt:lpwstr>2023-09-11T19:35:28Z</vt:lpwstr>
  </property>
  <property fmtid="{D5CDD505-2E9C-101B-9397-08002B2CF9AE}" pid="4" name="MSIP_Label_9d258917-277f-42cd-a3cd-14c4e9ee58bc_Method">
    <vt:lpwstr>Standard</vt:lpwstr>
  </property>
  <property fmtid="{D5CDD505-2E9C-101B-9397-08002B2CF9AE}" pid="5" name="MSIP_Label_9d258917-277f-42cd-a3cd-14c4e9ee58bc_Name">
    <vt:lpwstr>restricted</vt:lpwstr>
  </property>
  <property fmtid="{D5CDD505-2E9C-101B-9397-08002B2CF9AE}" pid="6" name="MSIP_Label_9d258917-277f-42cd-a3cd-14c4e9ee58bc_SiteId">
    <vt:lpwstr>38ae3bcd-9579-4fd4-adda-b42e1495d55a</vt:lpwstr>
  </property>
  <property fmtid="{D5CDD505-2E9C-101B-9397-08002B2CF9AE}" pid="7" name="MSIP_Label_9d258917-277f-42cd-a3cd-14c4e9ee58bc_ActionId">
    <vt:lpwstr>c5e4586b-82cf-409e-9602-139d892a0f40</vt:lpwstr>
  </property>
  <property fmtid="{D5CDD505-2E9C-101B-9397-08002B2CF9AE}" pid="8" name="MSIP_Label_9d258917-277f-42cd-a3cd-14c4e9ee58bc_ContentBits">
    <vt:lpwstr>0</vt:lpwstr>
  </property>
</Properties>
</file>