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5" r:id="rId2"/>
    <p:sldId id="266" r:id="rId3"/>
    <p:sldId id="310" r:id="rId4"/>
    <p:sldId id="313" r:id="rId5"/>
    <p:sldId id="312" r:id="rId6"/>
    <p:sldId id="314" r:id="rId7"/>
    <p:sldId id="311" r:id="rId8"/>
    <p:sldId id="289" r:id="rId9"/>
    <p:sldId id="315" r:id="rId10"/>
    <p:sldId id="290" r:id="rId11"/>
    <p:sldId id="300" r:id="rId12"/>
    <p:sldId id="291" r:id="rId13"/>
    <p:sldId id="269" r:id="rId14"/>
    <p:sldId id="270" r:id="rId15"/>
    <p:sldId id="271" r:id="rId16"/>
    <p:sldId id="292" r:id="rId17"/>
    <p:sldId id="293" r:id="rId18"/>
    <p:sldId id="294" r:id="rId19"/>
    <p:sldId id="301" r:id="rId20"/>
    <p:sldId id="303" r:id="rId21"/>
    <p:sldId id="316" r:id="rId22"/>
    <p:sldId id="302" r:id="rId23"/>
    <p:sldId id="319" r:id="rId24"/>
    <p:sldId id="318" r:id="rId25"/>
    <p:sldId id="295" r:id="rId26"/>
    <p:sldId id="297" r:id="rId27"/>
    <p:sldId id="307" r:id="rId28"/>
    <p:sldId id="304" r:id="rId29"/>
    <p:sldId id="305" r:id="rId30"/>
    <p:sldId id="306" r:id="rId31"/>
    <p:sldId id="309" r:id="rId32"/>
    <p:sldId id="308" r:id="rId33"/>
    <p:sldId id="299" r:id="rId34"/>
    <p:sldId id="29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731152-1C1E-8E7D-6E2B-AADB1795A31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A852E-54E6-1921-B651-CDD71FD1E6B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746038-2F1C-4B52-8CC9-F2CED3CCBCE1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10/9/2023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FEC3E-41E4-0B16-8499-203DA1DD829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17651-4D7B-CC0D-CA03-D50326E0B24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526836-6080-4B3C-84EE-66E1F1A16786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72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8:35:08.193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1 306 24575,'90'-5'0,"0"-4"0,151-35 0,-74 11 0,233-49 0,-190 37 0,-119 26 0,2 4 0,184-6 0,-244 20-341,0-2 0,0-2-1,44-11 1,-49 9-6485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6:39:59.9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1775 0 24575,'1'1'0,"0"0"0,0-1 0,0 1 0,0 0 0,0-1 0,0 1 0,0 0 0,-1 0 0,1 0 0,0 0 0,0 0 0,-1 0 0,1 0 0,-1 0 0,1 0 0,-1 0 0,1 0 0,-1 0 0,0 0 0,1 0 0,-1 1 0,0-1 0,0 2 0,5 34 0,-4-34 0,2 25 0,-2 0 0,-3 55 0,1-72 0,-1 0 0,0 0 0,-1 0 0,0-1 0,-1 1 0,0-1 0,-1 0 0,0 0 0,0 0 0,-9 11 0,-6 3 0,-1-2 0,-1-1 0,-1-1 0,-1 0 0,0-2 0,-1-1 0,-49 25 0,-19-2 0,18-10 0,33-8 0,0 2 0,1 1 0,-41 34 0,38-28 0,-3-2 0,-93 43 0,86-43 0,29-16 0,0 0 0,-38 12 0,39-16 0,0 1 0,0 0 0,1 2 0,-34 23 0,-80 70 0,-11 6 0,135-100 0,1 0 0,0 1 0,1 0 0,1 1 0,-1 0 0,2 1 0,0 0 0,1 0 0,-13 30 0,-8 12 0,14-29 0,2 1 0,1 1 0,-16 55 0,-11 95 0,24-104 0,1 10 0,3 1 0,-1 159 0,12-120 0,-2-38 0,3 0 0,4-1 0,19 96 0,-10-115 0,-1-2 0,2-2 0,36 94 0,-8-62 0,55 88 0,-90-166 0,0 1 0,-1 0 0,-1 0 0,-1 1 0,4 25 0,-5-25 0,0 1 0,2-1 0,0 0 0,14 29 0,-20-47 0,1-1 0,-1 1 0,0-1 0,1 1 0,-1 0 0,1-1 0,-1 1 0,0 0 0,0-1 0,1 1 0,-1 0 0,0 0 0,0-1 0,0 1 0,0 0 0,0 0 0,0-1 0,0 1 0,0 0 0,0-1 0,0 1 0,0 0 0,0 0 0,-1-1 0,1 1 0,0 0 0,0-1 0,-1 1 0,1 0 0,0-1 0,-1 1 0,1 0 0,-1-1 0,1 1 0,-2 0 0,0 0 0,0 0 0,-1 0 0,1-1 0,0 1 0,-1 0 0,1-1 0,0 0 0,-1 0 0,1 0 0,0 0 0,-4 0 0,-6-1 0,-1-1 0,1 0 0,-20-7 0,15 2 0,-1-2 0,1 1 0,0-2 0,1 0 0,0-1 0,-15-14 0,23 18 0,1 1 0,0-1 0,0-1 0,1 1 0,0-1 0,0-1 0,1 1 0,0-1 0,1 1 0,0-1 0,0-1 0,0 1 0,-2-13 0,10 21 0,7 11 0,8 12 0,-6-1 0,-2-3 0,2-1 0,23 28 0,-30-39 0,1 0 0,-1-1 0,1 0 0,0 0 0,0 0 0,1-1 0,-1 0 0,1-1 0,0 0 0,10 3 0,27 11 0,-35-13 0,1 1 0,-1-2 0,1 1 0,20 2 0,-28-6 0,1-1 0,0 0 0,-1 0 0,1 0 0,-1 0 0,1-1 0,-1 1 0,1-1 0,-1 0 0,0 0 0,0 0 0,0-1 0,0 1 0,0-1 0,-1 1 0,1-1 0,-1 0 0,1 0 0,2-6 0,6-6 0,-2-1 0,13-27 0,-5 9-227,-3-1-1,0 0 1,-3-1-1,-1-1 1,8-49-1,-17 66-6598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6:23:01.4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378 1 24575,'-13'0'0,"-1"2"0,1-1 0,0 2 0,0 0 0,0 0 0,1 1 0,-1 1 0,1 0 0,0 1 0,0 0 0,1 1 0,-18 13 0,-4 7 0,1 1 0,-46 53 0,73-75 0,0 1 0,0-1 0,0 1 0,1 0 0,0 0 0,0 0 0,1 1 0,0-1 0,0 1 0,-3 16 0,3-3 0,2 0 0,1 41 0,0-41 0,-1 53 0,-1-48 0,1-1 0,2 1 0,0-1 0,6 29 0,1-30 0,0-1 0,2 0 0,22 39 0,8 20 0,-10-21 0,2-2 0,42 59 0,-63-101 0,8 10 0,34 35 0,-31-37 0,28 39 0,-20-17 0,37 77 0,-58-105 0,-1 1 0,-1 0 0,-1 1 0,-1-1 0,0 1 0,-2 0 0,2 26 0,6 77 0,0 12 0,-10-102 0,0-8 0,-1 0 0,-1 0 0,-2 0 0,0 0 0,-1-1 0,-11 33 0,-4 0 0,11-32 0,-1 0 0,-16 32 0,-9 11 0,4 1 0,-37 131 0,55-154 0,3 1 0,-6 83 0,10 98 0,5-207 0,0-16-110,1-4 50,-1 0 0,0 0 0,0 0 1,0 1-1,0-1 0,0 0 0,0 0 1,-1 0-1,1 0 0,-1 1 0,1-1 1,-1 0-1,0 0 0,0 0 0,0 0 1,0 0-1,0 0 0,-1-1 0,1 1 1,-2 2-1,-7 0-6766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6:23:03.7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0 24575,'-1'0'0,"0"1"0,0-1 0,1 0 0,-1 1 0,0-1 0,0 1 0,0-1 0,1 1 0,-1-1 0,0 1 0,0-1 0,1 1 0,-1 0 0,1-1 0,-1 1 0,0 0 0,1 0 0,-1-1 0,1 1 0,0 0 0,-1 0 0,1 0 0,0 0 0,-1-1 0,1 1 0,0 0 0,0 0 0,0 0 0,0 0 0,0 0 0,0 1 0,0 31 0,22 98 0,-3-37 0,-16-75 0,0-1 0,2 1 0,0-1 0,1 0 0,1 0 0,1-1 0,0 1 0,1-2 0,1 1 0,12 14 0,-18-25 0,0-1 0,1 1 0,0-1 0,0 0 0,0 0 0,1-1 0,0 0 0,-1 0 0,1 0 0,1 0 0,-1-1 0,10 4 0,-3-4 0,0 0 0,0-1 0,0 0 0,1 0 0,22-2 0,-18 0 0,0 0 0,0-2 0,0 0 0,22-6 0,-32 6 0,0-1 0,-1 0 0,0 0 0,0-1 0,0 0 0,0 0 0,0 0 0,-1-1 0,0 0 0,0-1 0,10-11 0,20-30 0,58-98 0,-22 28 0,-46 68-1365,-18 33-5461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6:23:05.3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24575,'4'4'0,"5"5"0,6 5 0,3 0 0,3 2 0,2 2 0,1 6 0,0 3 0,-3 0 0,-3 1 0,1-6 0,-7-6 0,-6-5-8191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6:23:05.9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 24575,'4'-4'0,"1"3"0,4 1 0,4 5 0,0 5 0,2 6 0,2 7 0,3 0 0,-3 4 0,0 6 0,1 0 0,2-1 0,-3-2 0,-5-6-8191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6:24:10.4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24575,'0'39'0,"6"183"0,-3-182 0,2 0 0,2 0 0,19 58 0,20 93 0,-32-125 0,14 76 0,23 97 0,-36-186 0,6 17 0,17 116 0,0-22 0,2 9 0,-1-11 0,10 97 0,-40-219 0,26 163 0,-35-202 0,-1 0 0,1 0 0,0 0 0,0 0 0,0 0 0,0 0 0,0 0 0,1-1 0,-1 1 0,0 0 0,0 0 0,0 0 0,1 0 0,-1 0 0,1 0 0,-1 0 0,1-1 0,-1 1 0,1 0 0,-1 0 0,1-1 0,0 1 0,-1 0 0,1-1 0,0 1 0,-1-1 0,2 2 0,-1-3 0,-1 0 0,1 0 0,0 0 0,-1 0 0,0 0 0,1 0 0,-1 0 0,1 0 0,-1 0 0,0 0 0,0 0 0,1 0 0,-1 0 0,0-1 0,0 1 0,0 0 0,0 0 0,-1 0 0,1 0 0,0 0 0,0 0 0,-1 0 0,0-2 0,-3-15 0,-1 1 0,0 0 0,-1 1 0,-1-1 0,-1 1 0,-13-20 0,-67-85 0,72 101 0,-43-75-1365,47 75-5461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6:24:11.8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150 0 24575,'-2'22'0,"0"0"0,-2 0 0,-1 0 0,0 0 0,-15 34 0,-5 23 0,20-62 0,0-1 0,-1 1 0,0-1 0,-2 0 0,-15 25 0,-3 11-1365,18-40-5461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6:24:13.8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189 15 24575,'-6'0'0,"1"0"0,-1 1 0,0 0 0,1 0 0,-1 1 0,1 0 0,-1-1 0,1 2 0,0-1 0,0 1 0,0-1 0,0 2 0,1-1 0,-1 0 0,1 1 0,-1 0 0,1 0 0,1 0 0,-1 0 0,0 1 0,1-1 0,0 1 0,-3 7 0,-6 13 0,1 0 0,1 0 0,-11 47 0,5-16 0,13-35 0,16-38 0,18-35 0,-6 2 0,22-69 0,-33 81 0,-13 36 0,0 0 0,-1 0 0,1 0 0,0 0 0,0 0 0,0 0 0,0 0 0,0 1 0,1-1 0,-1 0 0,0 1 0,1-1 0,-1 1 0,1 0 0,0-1 0,-1 1 0,1 0 0,0 0 0,0 0 0,0 0 0,0 0 0,0 1 0,0-1 0,0 1 0,0-1 0,0 1 0,0 0 0,0-1 0,0 1 0,0 0 0,0 0 0,0 1 0,0-1 0,0 0 0,0 1 0,0-1 0,0 1 0,0 0 0,3 1 0,9 4 0,-1 1 0,1 0 0,-1 1 0,18 16 0,-1-4 0,43 33-1365,-56-40-5461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6:24:17.3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1 118 24575,'0'1'0,"1"0"0,-1 0 0,1-1 0,-1 1 0,1 0 0,-1 0 0,1-1 0,0 1 0,-1 0 0,1-1 0,0 1 0,-1-1 0,1 1 0,0-1 0,0 1 0,0-1 0,0 0 0,-1 1 0,1-1 0,0 0 0,0 0 0,0 0 0,0 0 0,0 1 0,0-1 0,0 0 0,0 0 0,0-1 0,-1 1 0,1 0 0,0 0 0,0 0 0,0-1 0,1 1 0,34-8 0,-26 4 0,0 0 0,0-1 0,-1 0 0,0 0 0,0-1 0,0 0 0,-1-1 0,0 0 0,14-15 0,35-28 0,-74 94 0,-89 241 0,100-258-1365,2-6-5461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6:24:17.6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24575,'4'0'0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8:35:09.244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1 0 24575,'16'2'0,"0"-1"0,-1 2 0,1 0 0,17 7 0,32 5 0,60-6 0,-84-7 0,67 10 0,-94-8 0,0 1 0,0 1 0,0 1 0,-1-1 0,0 2 0,0 0 0,-1 1 0,18 15 0,36 23 0,-63-45 0,0-1 0,0 1 0,-1 0 0,1 0 0,0 0 0,-1 0 0,1 1 0,-1-1 0,1 1 0,-1-1 0,0 1 0,0 0 0,-1 0 0,1 0 0,1 4 0,-2-4 0,-1 0 0,0 0 0,0 0 0,0-1 0,0 1 0,0 0 0,-1 0 0,1 0 0,-1 0 0,0-1 0,0 1 0,0 0 0,0-1 0,-1 1 0,1-1 0,-1 1 0,1-1 0,-4 4 0,-24 31 0,-3 0 0,-40 36 0,46-50 0,1 2 0,2 0 0,1 1 0,0 2 0,2 0 0,-19 37 0,-56 116-1365,88-164-5461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6:24:19.5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156 117 24575,'1'-5'0,"0"-1"0,0 1 0,0 0 0,1-1 0,0 1 0,0 0 0,0 0 0,0 0 0,1 0 0,0 0 0,0 1 0,0-1 0,1 1 0,0 0 0,7-7 0,-8 8 0,0 0 0,0 0 0,1 1 0,-1-1 0,1 1 0,-1 0 0,1 0 0,0 0 0,0 0 0,0 1 0,0-1 0,0 1 0,0 0 0,0 0 0,0 1 0,1-1 0,-1 1 0,0 0 0,0 0 0,1 0 0,3 2 0,-5-1 0,-1 0 0,0 0 0,0 0 0,0 1 0,0-1 0,0 1 0,0-1 0,0 1 0,0 0 0,-1-1 0,1 1 0,-1 0 0,1 0 0,-1 1 0,0-1 0,0 0 0,0 0 0,0 0 0,0 1 0,0-1 0,-1 1 0,1-1 0,-1 0 0,1 1 0,-1-1 0,0 1 0,0-1 0,0 1 0,-1-1 0,1 1 0,-1-1 0,1 1 0,-2 2 0,1 4 0,-2 0 0,1 0 0,-1 0 0,0 0 0,-1 0 0,0-1 0,-7 12 0,5-13 0,0 1 0,-1-1 0,1 0 0,-1 0 0,0-1 0,-1 0 0,0 0 0,-16 8 0,3-4 0,-1 0 0,-27 6 0,-17 7 0,59-20 0,1 0 0,1 0 0,-1 0 0,0 1 0,-7 6 0,13-10 0,-1 1 0,0-1 0,0 1 0,1-1 0,-1 1 0,1-1 0,-1 1 0,0 0 0,1-1 0,-1 1 0,1 0 0,-1-1 0,1 1 0,0 0 0,-1 0 0,1-1 0,0 1 0,0 0 0,-1 0 0,1 0 0,0-1 0,0 1 0,0 0 0,0 0 0,0 0 0,0 0 0,0-1 0,0 1 0,0 0 0,0 0 0,1 0 0,-1 0 0,0-1 0,1 1 0,-1 0 0,0 0 0,1-1 0,-1 1 0,1 0 0,-1-1 0,1 1 0,-1 0 0,1-1 0,0 1 0,-1-1 0,1 1 0,0-1 0,-1 1 0,1-1 0,0 0 0,-1 1 0,1-1 0,0 0 0,1 1 0,27 10-14,1-1 1,0-1-1,1-2 0,-1-1 0,40 2 0,3 2-1268,-35-4-5544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6:24:19.8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9:42:11.620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7709 277 24575,'-11'-8'0,"-1"0"0,1 0 0,-2 1 0,1 0 0,-1 1 0,0 1 0,0 0 0,-23-5 0,14 3 0,-167-44 0,-276-38 0,230 57 0,-1 10 0,-1 10 0,-346 28 0,445 0 0,1 6 0,2 7 0,-178 59 0,-375 187 0,494-180 0,4 7 0,5 9 0,4 8 0,6 8 0,6 7 0,-201 207 0,248-218 0,-278 267 0,301-303 0,-3-4 0,-138 84 0,160-122 0,-1-4 0,-2-3 0,-2-4 0,-1-3 0,-2-5 0,-126 23 0,134-40 0,0-4 0,-142-7 0,93-2 0,-361 2 0,452 7-1365,24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9:42:12.555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1116 1 24575,'-48'3'0,"0"3"0,1 2 0,-1 2 0,2 2 0,-65 26 0,-35 7 0,-118 10 0,-13 3 0,275-57 0,-9 2 0,0 0 0,1 1 0,0 0 0,-13 7 0,22-10 0,0-1 0,0 1 0,0-1 0,0 1 0,1 0 0,-1-1 0,0 1 0,0 0 0,1 0 0,-1 0 0,0-1 0,1 1 0,-1 0 0,1 0 0,-1 0 0,1 0 0,0 0 0,-1 0 0,1 0 0,0 0 0,-1 2 0,2-2 0,-1 1 0,1-1 0,0 1 0,-1-1 0,1 1 0,0-1 0,0 0 0,0 1 0,0-1 0,0 0 0,0 0 0,0 0 0,0 0 0,0 0 0,1 0 0,-1 0 0,0 0 0,1 0 0,1 0 0,43 22 0,0-2 0,1-3 0,63 17 0,5 2 0,-20-4 0,-16-7 0,-1 3 0,-1 4 0,86 50 0,-107-42-1365,-42-25-5461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6:42:05.8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230 6 24575,'0'-4'0,"0"3"0,-4 1 0,-5 5 0,-5 5 0,-9 10 0,-7 4 0,-3 3 0,0 4 0,2-2 0,2 0 0,6-3-8191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6:42:06.8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566 1 24575,'-8'1'0,"1"1"0,-1-1 0,1 2 0,0-1 0,-1 1 0,1 0 0,1 1 0,-13 7 0,0 0 0,-30 15 0,1 3 0,2 2 0,1 1 0,1 3 0,-44 46 0,58-52 0,7-7 0,0 1 0,2 1 0,-25 35 0,45-58-23,1-1 1,-1 0-1,1 1 0,-1 0 0,1-1 1,-1 1-1,1-1 0,0 1 0,-1-1 1,1 1-1,0 0 0,0-1 0,-1 1 1,1 0-1,0-1 0,0 1 0,0 0 1,0-1-1,0 1 0,0 0 0,0-1 1,0 1-1,0 0 0,0-1 0,0 1 1,0 0-1,1-1 0,-1 1 0,0 0 1,0-1-1,1 1 0,-1-1 0,0 1 1,1 0-1,-1-1 0,1 1 0,-1-1 1,1 1-1,-1-1 0,1 1 0,-1-1 1,1 0-1,-1 1 0,1-1 0,0 0 1,-1 1-1,1-1 0,-1 0 0,1 0 0,0 1 1,-1-1-1,1 0 0,0 0 0,-1 0 1,1 0-1,0 0 0,-1 0 0,1 0 1,1 0-1,15-2-6803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6:42:07.4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737 0 24575,'-8'0'0,"-7"0"0,-8 4 0,-9 1 0,-10 4 0,-7 1 0,-2 6 0,-1 4 0,-3 11 0,0 8 0,-7 9 0,-4 1 0,4-1 0,6-8 0,11-2 0,10-9 0,15-5 0,11-6-8191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6:39:50.5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73 24575,'0'-4'0,"0"-5"0,4-1 0,5-4 0,9 2 0,6 2 0,2 3 0,1 3 0,-1 2 0,0 1 0,0 1 0,-2 1 0,-4 3 0,-5 2-8191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6:39:51.8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24575,'11'0'0,"13"0"0,18 0 0,17 0 0,14 0 0,12 0 0,2 0 0,3 0 0,-3 0 0,-7 0 0,-14 0 0,-18 4 0,-18 2-8191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6F6C23-0455-434D-BB33-04CAA24688E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E05B9-C9AF-EC88-98C0-1112FDEC893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ADA4102-3624-4DDC-8FE6-F394FCAFE770}" type="datetime1">
              <a:rPr lang="en-US"/>
              <a:pPr lvl="0"/>
              <a:t>10/9/2023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28BC5F9-24D2-43E1-4EA6-E2116C364D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274F7D2-3EBE-4175-AE3A-AF3FDC9AC6C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42E28-41A5-99A6-1ACE-B51A8DFDF31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765B7-87C4-62F9-2E17-C40ED25EB7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0E47BC6-0BD9-4F3B-91FA-5E854F7B2E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2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0E47BC6-0BD9-4F3B-91FA-5E854F7B2E0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07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https://icu.unicode.org/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0E47BC6-0BD9-4F3B-91FA-5E854F7B2E0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77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B0E47BC6-0BD9-4F3B-91FA-5E854F7B2E0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03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FDAB-6B52-05B0-DA8C-8CD741177D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05C60-19BB-24E1-20EA-456DEC19854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2400" b="0" i="0" u="none" strike="noStrike" cap="none" spc="0" baseline="0">
                <a:solidFill>
                  <a:srgbClr val="FFFFFF"/>
                </a:solidFill>
                <a:uFillTx/>
                <a:latin typeface="Arial" pitchFamily="34"/>
                <a:ea typeface="Roboto Light" pitchFamily="2"/>
                <a:cs typeface="Arial" pitchFamily="34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86E9CCAC-833A-546C-495E-BE9B2FE62ED9}"/>
              </a:ext>
            </a:extLst>
          </p:cNvPr>
          <p:cNvCxnSpPr/>
          <p:nvPr/>
        </p:nvCxnSpPr>
        <p:spPr>
          <a:xfrm>
            <a:off x="1354976" y="3509960"/>
            <a:ext cx="9626135" cy="0"/>
          </a:xfrm>
          <a:prstGeom prst="straightConnector1">
            <a:avLst/>
          </a:prstGeom>
          <a:noFill/>
          <a:ln w="19046" cap="flat">
            <a:solidFill>
              <a:srgbClr val="ED7D31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1566474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E3AA071-5922-B1E3-C10A-63BC8D82BED1}"/>
              </a:ext>
            </a:extLst>
          </p:cNvPr>
          <p:cNvSpPr/>
          <p:nvPr/>
        </p:nvSpPr>
        <p:spPr>
          <a:xfrm>
            <a:off x="0" y="6608615"/>
            <a:ext cx="12191996" cy="246503"/>
          </a:xfrm>
          <a:prstGeom prst="rect">
            <a:avLst/>
          </a:prstGeom>
          <a:solidFill>
            <a:srgbClr val="44546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Roboto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354C8A-614B-D67D-A7C4-03718406D8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648391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vert="horz" wrap="square" lIns="274320" tIns="18288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2400" b="1" i="0" u="none" strike="noStrike" cap="none" spc="0" baseline="0">
                <a:solidFill>
                  <a:srgbClr val="FFFFFF"/>
                </a:solidFill>
                <a:uFillTx/>
                <a:latin typeface="Arial" pitchFamily="34"/>
                <a:ea typeface="Roboto Black" pitchFamily="2"/>
                <a:cs typeface="Arial" pitchFamily="34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CA06B5C-8428-781F-43C0-26C646ECCD54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defRPr>
            </a:lvl1pPr>
          </a:lstStyle>
          <a:p>
            <a:pPr lvl="0"/>
            <a:r>
              <a:rPr lang="en-US"/>
              <a:t>2023/2024</a:t>
            </a:r>
            <a:endParaRPr lang="cs-CZ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60CA5CC-F851-3D25-D139-B5CBE402C0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defRPr>
            </a:lvl1pPr>
          </a:lstStyle>
          <a:p>
            <a:pPr lvl="0"/>
            <a:r>
              <a:rPr lang="en-GB"/>
              <a:t>Programming in C++ (labs)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57E4FC2-A8AF-C14E-1174-0053B07565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defRPr>
            </a:lvl1pPr>
          </a:lstStyle>
          <a:p>
            <a:pPr lvl="0"/>
            <a:fld id="{91FAE053-8039-492E-BF46-0BE14E1EE603}" type="slidenum"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C3A4CFA6-3B67-D5FF-C775-5ECE92D3C216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274640" y="906463"/>
            <a:ext cx="11545891" cy="5328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US" sz="18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77948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jpe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90.png"/><Relationship Id="rId4" Type="http://schemas.openxmlformats.org/officeDocument/2006/relationships/customXml" Target="../ink/ink1.xml"/><Relationship Id="rId9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pp/utility/format/format" TargetMode="External"/><Relationship Id="rId2" Type="http://schemas.openxmlformats.org/officeDocument/2006/relationships/hyperlink" Target="https://en.cppreference.com/w/cpp/io/cou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en.cppreference.com/w/cpp/io/prin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n.cppreference.com/w/cpp/header/cstr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exicographic_order" TargetMode="External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pruvodce.ucw.cz/" TargetMode="External"/><Relationship Id="rId4" Type="http://schemas.openxmlformats.org/officeDocument/2006/relationships/hyperlink" Target="https://en.wikipedia.org/wiki/Binary_search_tre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80.png"/><Relationship Id="rId4" Type="http://schemas.openxmlformats.org/officeDocument/2006/relationships/customXml" Target="../ink/ink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n.cppreference.com/w/c/string/byte/strcm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6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ustomXml" Target="../ink/ink9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customXml" Target="../ink/ink16.xml"/><Relationship Id="rId18" Type="http://schemas.openxmlformats.org/officeDocument/2006/relationships/image" Target="../media/image36.png"/><Relationship Id="rId3" Type="http://schemas.openxmlformats.org/officeDocument/2006/relationships/customXml" Target="../ink/ink11.xml"/><Relationship Id="rId21" Type="http://schemas.openxmlformats.org/officeDocument/2006/relationships/customXml" Target="../ink/ink20.xml"/><Relationship Id="rId7" Type="http://schemas.openxmlformats.org/officeDocument/2006/relationships/customXml" Target="../ink/ink13.xml"/><Relationship Id="rId12" Type="http://schemas.openxmlformats.org/officeDocument/2006/relationships/image" Target="../media/image33.png"/><Relationship Id="rId17" Type="http://schemas.openxmlformats.org/officeDocument/2006/relationships/customXml" Target="../ink/ink18.xml"/><Relationship Id="rId2" Type="http://schemas.openxmlformats.org/officeDocument/2006/relationships/image" Target="../media/image28.png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customXml" Target="../ink/ink15.xml"/><Relationship Id="rId24" Type="http://schemas.openxmlformats.org/officeDocument/2006/relationships/image" Target="../media/image39.png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10" Type="http://schemas.openxmlformats.org/officeDocument/2006/relationships/image" Target="../media/image32.png"/><Relationship Id="rId19" Type="http://schemas.openxmlformats.org/officeDocument/2006/relationships/customXml" Target="../ink/ink19.xml"/><Relationship Id="rId4" Type="http://schemas.openxmlformats.org/officeDocument/2006/relationships/image" Target="../media/image29.png"/><Relationship Id="rId9" Type="http://schemas.openxmlformats.org/officeDocument/2006/relationships/customXml" Target="../ink/ink14.xml"/><Relationship Id="rId14" Type="http://schemas.openxmlformats.org/officeDocument/2006/relationships/image" Target="../media/image34.png"/><Relationship Id="rId2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40946-CDD7-512D-9C64-771BCC4F0C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 2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6433CA-67D5-5A5C-DC7D-13966BE2EE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Feedback from Lab 1, C-strings, memory management,</a:t>
            </a:r>
          </a:p>
          <a:p>
            <a:r>
              <a:rPr lang="en-US" dirty="0"/>
              <a:t>common C++ mistakes, archaic vs modern C++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0F327C1-A3DD-287C-A0B4-0C48B36FC91B}"/>
              </a:ext>
            </a:extLst>
          </p:cNvPr>
          <p:cNvSpPr txBox="1"/>
          <p:nvPr/>
        </p:nvSpPr>
        <p:spPr>
          <a:xfrm>
            <a:off x="1222159" y="4232355"/>
            <a:ext cx="1458897" cy="1655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Roboto Thin" pitchFamily="2"/>
              <a:ea typeface="Roboto Thin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FFFFFF"/>
                </a:solidFill>
                <a:latin typeface="Roboto Light" pitchFamily="2"/>
                <a:ea typeface="Roboto Light" pitchFamily="2"/>
              </a:rPr>
              <a:t>9</a:t>
            </a:r>
            <a:r>
              <a:rPr lang="cs-CZ" sz="1800" b="0" i="0" u="none" strike="noStrike" kern="1200" cap="none" spc="0" baseline="0" dirty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. 10. 2023</a:t>
            </a: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774CA14-003E-8F85-FC1D-A81E4D664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3" y="6158602"/>
            <a:ext cx="1143000" cy="40005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22472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Group 111">
            <a:extLst>
              <a:ext uri="{FF2B5EF4-FFF2-40B4-BE49-F238E27FC236}">
                <a16:creationId xmlns:a16="http://schemas.microsoft.com/office/drawing/2014/main" id="{87943CB5-BDEA-1A53-A621-A6DBFCDA0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113579"/>
              </p:ext>
            </p:extLst>
          </p:nvPr>
        </p:nvGraphicFramePr>
        <p:xfrm>
          <a:off x="8129646" y="3818332"/>
          <a:ext cx="2822454" cy="367920"/>
        </p:xfrm>
        <a:graphic>
          <a:graphicData uri="http://schemas.openxmlformats.org/drawingml/2006/table">
            <a:tbl>
              <a:tblPr/>
              <a:tblGrid>
                <a:gridCol w="470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409">
                  <a:extLst>
                    <a:ext uri="{9D8B030D-6E8A-4147-A177-3AD203B41FA5}">
                      <a16:colId xmlns:a16="http://schemas.microsoft.com/office/drawing/2014/main" val="2906271558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'A'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'h'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'o'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'y'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15B7495-6C17-CB80-722E-6F802D5714C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Briefly: C-string vs std::string(_view)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AA6CC-AF0A-401F-F41C-FAB06368215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BCF89-8F76-444B-64FB-7635BCF03B13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DD325-E3DE-6366-F629-007CE68186CC}"/>
              </a:ext>
            </a:extLst>
          </p:cNvPr>
          <p:cNvSpPr txBox="1"/>
          <p:nvPr/>
        </p:nvSpPr>
        <p:spPr>
          <a:xfrm>
            <a:off x="9448806" y="6608615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B661004-893E-40A0-979D-DB0B08BA7C22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10</a:t>
            </a:fld>
            <a:endParaRPr lang="en-GB" sz="12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graphicFrame>
        <p:nvGraphicFramePr>
          <p:cNvPr id="7" name="Group 111">
            <a:extLst>
              <a:ext uri="{FF2B5EF4-FFF2-40B4-BE49-F238E27FC236}">
                <a16:creationId xmlns:a16="http://schemas.microsoft.com/office/drawing/2014/main" id="{6A50E421-2489-5BD7-7808-296F871B3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412004"/>
              </p:ext>
            </p:extLst>
          </p:nvPr>
        </p:nvGraphicFramePr>
        <p:xfrm>
          <a:off x="4241636" y="3745806"/>
          <a:ext cx="2455070" cy="367920"/>
        </p:xfrm>
        <a:graphic>
          <a:graphicData uri="http://schemas.openxmlformats.org/drawingml/2006/table">
            <a:tbl>
              <a:tblPr/>
              <a:tblGrid>
                <a:gridCol w="49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'A'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'h'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'o'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'y'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'\0'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63">
            <a:extLst>
              <a:ext uri="{FF2B5EF4-FFF2-40B4-BE49-F238E27FC236}">
                <a16:creationId xmlns:a16="http://schemas.microsoft.com/office/drawing/2014/main" id="{3CF6DFB7-B73A-0E67-4402-F945CDC85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1949"/>
              </p:ext>
            </p:extLst>
          </p:nvPr>
        </p:nvGraphicFramePr>
        <p:xfrm>
          <a:off x="4215065" y="4752115"/>
          <a:ext cx="431800" cy="43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ABB9D3B9-FABB-A260-C860-BD5DB3CE0ED1}"/>
              </a:ext>
            </a:extLst>
          </p:cNvPr>
          <p:cNvSpPr txBox="1"/>
          <p:nvPr/>
        </p:nvSpPr>
        <p:spPr>
          <a:xfrm>
            <a:off x="3786544" y="4782595"/>
            <a:ext cx="26828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5C0A01-DF4A-A4AC-6EA4-52496A60B534}"/>
              </a:ext>
            </a:extLst>
          </p:cNvPr>
          <p:cNvSpPr txBox="1"/>
          <p:nvPr/>
        </p:nvSpPr>
        <p:spPr>
          <a:xfrm>
            <a:off x="3903548" y="3751876"/>
            <a:ext cx="26828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a</a:t>
            </a:r>
          </a:p>
        </p:txBody>
      </p:sp>
      <p:graphicFrame>
        <p:nvGraphicFramePr>
          <p:cNvPr id="30" name="Group 111">
            <a:extLst>
              <a:ext uri="{FF2B5EF4-FFF2-40B4-BE49-F238E27FC236}">
                <a16:creationId xmlns:a16="http://schemas.microsoft.com/office/drawing/2014/main" id="{E3A82992-BBD4-96A2-49F0-2EB11F1A0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931872"/>
              </p:ext>
            </p:extLst>
          </p:nvPr>
        </p:nvGraphicFramePr>
        <p:xfrm>
          <a:off x="8119177" y="3810085"/>
          <a:ext cx="1964056" cy="367920"/>
        </p:xfrm>
        <a:graphic>
          <a:graphicData uri="http://schemas.openxmlformats.org/drawingml/2006/table">
            <a:tbl>
              <a:tblPr/>
              <a:tblGrid>
                <a:gridCol w="49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'A'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'h'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'o'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'y'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Group 63">
            <a:extLst>
              <a:ext uri="{FF2B5EF4-FFF2-40B4-BE49-F238E27FC236}">
                <a16:creationId xmlns:a16="http://schemas.microsoft.com/office/drawing/2014/main" id="{39723AA5-7DA5-6BD2-00B5-E075BD363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038127"/>
              </p:ext>
            </p:extLst>
          </p:nvPr>
        </p:nvGraphicFramePr>
        <p:xfrm>
          <a:off x="4202120" y="5302842"/>
          <a:ext cx="982029" cy="388343"/>
        </p:xfrm>
        <a:graphic>
          <a:graphicData uri="http://schemas.openxmlformats.org/drawingml/2006/table">
            <a:tbl>
              <a:tblPr/>
              <a:tblGrid>
                <a:gridCol w="327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343">
                  <a:extLst>
                    <a:ext uri="{9D8B030D-6E8A-4147-A177-3AD203B41FA5}">
                      <a16:colId xmlns:a16="http://schemas.microsoft.com/office/drawing/2014/main" val="396432806"/>
                    </a:ext>
                  </a:extLst>
                </a:gridCol>
                <a:gridCol w="327343">
                  <a:extLst>
                    <a:ext uri="{9D8B030D-6E8A-4147-A177-3AD203B41FA5}">
                      <a16:colId xmlns:a16="http://schemas.microsoft.com/office/drawing/2014/main" val="1787365826"/>
                    </a:ext>
                  </a:extLst>
                </a:gridCol>
              </a:tblGrid>
              <a:tr h="3883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Line 69">
            <a:extLst>
              <a:ext uri="{FF2B5EF4-FFF2-40B4-BE49-F238E27FC236}">
                <a16:creationId xmlns:a16="http://schemas.microsoft.com/office/drawing/2014/main" id="{001085BA-2F71-A828-C0EF-1846EB2741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9840" y="4194082"/>
            <a:ext cx="3841902" cy="128169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59110A-C880-FD1F-C31B-352224FF070E}"/>
              </a:ext>
            </a:extLst>
          </p:cNvPr>
          <p:cNvSpPr txBox="1"/>
          <p:nvPr/>
        </p:nvSpPr>
        <p:spPr>
          <a:xfrm>
            <a:off x="3851972" y="5315380"/>
            <a:ext cx="26828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d</a:t>
            </a:r>
          </a:p>
        </p:txBody>
      </p:sp>
      <p:graphicFrame>
        <p:nvGraphicFramePr>
          <p:cNvPr id="35" name="Group 111">
            <a:extLst>
              <a:ext uri="{FF2B5EF4-FFF2-40B4-BE49-F238E27FC236}">
                <a16:creationId xmlns:a16="http://schemas.microsoft.com/office/drawing/2014/main" id="{D621D6B8-B8E8-D91F-41FD-6B5C3FF1A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995467"/>
              </p:ext>
            </p:extLst>
          </p:nvPr>
        </p:nvGraphicFramePr>
        <p:xfrm>
          <a:off x="5931750" y="4330499"/>
          <a:ext cx="982028" cy="367920"/>
        </p:xfrm>
        <a:graphic>
          <a:graphicData uri="http://schemas.openxmlformats.org/drawingml/2006/table">
            <a:tbl>
              <a:tblPr/>
              <a:tblGrid>
                <a:gridCol w="49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Group 111">
            <a:extLst>
              <a:ext uri="{FF2B5EF4-FFF2-40B4-BE49-F238E27FC236}">
                <a16:creationId xmlns:a16="http://schemas.microsoft.com/office/drawing/2014/main" id="{9C4F0BB4-B2E2-BC75-2350-27EAA1D6A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729619"/>
              </p:ext>
            </p:extLst>
          </p:nvPr>
        </p:nvGraphicFramePr>
        <p:xfrm>
          <a:off x="5942119" y="5413180"/>
          <a:ext cx="982028" cy="367920"/>
        </p:xfrm>
        <a:graphic>
          <a:graphicData uri="http://schemas.openxmlformats.org/drawingml/2006/table">
            <a:tbl>
              <a:tblPr/>
              <a:tblGrid>
                <a:gridCol w="49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Line 69">
            <a:extLst>
              <a:ext uri="{FF2B5EF4-FFF2-40B4-BE49-F238E27FC236}">
                <a16:creationId xmlns:a16="http://schemas.microsoft.com/office/drawing/2014/main" id="{9B0133D2-D815-0E8C-BEC8-18BD937414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5295" y="4170593"/>
            <a:ext cx="2192231" cy="143836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3252CA-7F99-B5F5-54DE-9E8A3BF0F678}"/>
              </a:ext>
            </a:extLst>
          </p:cNvPr>
          <p:cNvSpPr txBox="1"/>
          <p:nvPr/>
        </p:nvSpPr>
        <p:spPr>
          <a:xfrm>
            <a:off x="5628562" y="4116770"/>
            <a:ext cx="26828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6B8A18-D19D-A330-81DF-36F8D710567B}"/>
              </a:ext>
            </a:extLst>
          </p:cNvPr>
          <p:cNvSpPr txBox="1"/>
          <p:nvPr/>
        </p:nvSpPr>
        <p:spPr>
          <a:xfrm>
            <a:off x="5582156" y="5446345"/>
            <a:ext cx="26828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i</a:t>
            </a:r>
          </a:p>
        </p:txBody>
      </p:sp>
      <p:sp>
        <p:nvSpPr>
          <p:cNvPr id="41" name="Rounded Rectangular Callout 28">
            <a:extLst>
              <a:ext uri="{FF2B5EF4-FFF2-40B4-BE49-F238E27FC236}">
                <a16:creationId xmlns:a16="http://schemas.microsoft.com/office/drawing/2014/main" id="{AF04574A-EED2-DC40-5468-9F7ABAEF4006}"/>
              </a:ext>
            </a:extLst>
          </p:cNvPr>
          <p:cNvSpPr/>
          <p:nvPr/>
        </p:nvSpPr>
        <p:spPr>
          <a:xfrm>
            <a:off x="5559578" y="6200263"/>
            <a:ext cx="758910" cy="362045"/>
          </a:xfrm>
          <a:prstGeom prst="wedgeRoundRectCallout">
            <a:avLst>
              <a:gd name="adj1" fmla="val 34156"/>
              <a:gd name="adj2" fmla="val -150823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data()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42" name="Rounded Rectangular Callout 29">
            <a:extLst>
              <a:ext uri="{FF2B5EF4-FFF2-40B4-BE49-F238E27FC236}">
                <a16:creationId xmlns:a16="http://schemas.microsoft.com/office/drawing/2014/main" id="{681201DB-75C1-636D-1841-533B57EFFBB2}"/>
              </a:ext>
            </a:extLst>
          </p:cNvPr>
          <p:cNvSpPr/>
          <p:nvPr/>
        </p:nvSpPr>
        <p:spPr>
          <a:xfrm>
            <a:off x="6623982" y="6200263"/>
            <a:ext cx="758910" cy="362045"/>
          </a:xfrm>
          <a:prstGeom prst="wedgeRoundRectCallout">
            <a:avLst>
              <a:gd name="adj1" fmla="val -34270"/>
              <a:gd name="adj2" fmla="val -147705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size()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54BAAE-C863-EAC9-A2ED-AE1858753EED}"/>
              </a:ext>
            </a:extLst>
          </p:cNvPr>
          <p:cNvSpPr txBox="1"/>
          <p:nvPr/>
        </p:nvSpPr>
        <p:spPr>
          <a:xfrm>
            <a:off x="3399329" y="4552076"/>
            <a:ext cx="26828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b</a:t>
            </a:r>
          </a:p>
        </p:txBody>
      </p:sp>
      <p:graphicFrame>
        <p:nvGraphicFramePr>
          <p:cNvPr id="44" name="Group 63">
            <a:extLst>
              <a:ext uri="{FF2B5EF4-FFF2-40B4-BE49-F238E27FC236}">
                <a16:creationId xmlns:a16="http://schemas.microsoft.com/office/drawing/2014/main" id="{933DCA17-C820-43C3-FB73-37DB43C91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870470"/>
              </p:ext>
            </p:extLst>
          </p:nvPr>
        </p:nvGraphicFramePr>
        <p:xfrm>
          <a:off x="3838932" y="4233692"/>
          <a:ext cx="431800" cy="43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6B671BF0-9128-2DBC-FD72-D802EAB0FD6A}"/>
              </a:ext>
            </a:extLst>
          </p:cNvPr>
          <p:cNvSpPr txBox="1"/>
          <p:nvPr/>
        </p:nvSpPr>
        <p:spPr>
          <a:xfrm>
            <a:off x="5531148" y="4884845"/>
            <a:ext cx="26828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6D9D55-A8E6-2FC5-13A0-8CDC883F2222}"/>
              </a:ext>
            </a:extLst>
          </p:cNvPr>
          <p:cNvSpPr txBox="1"/>
          <p:nvPr/>
        </p:nvSpPr>
        <p:spPr>
          <a:xfrm>
            <a:off x="104038" y="1228912"/>
            <a:ext cx="2364582" cy="209288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dirty="0">
                <a:solidFill>
                  <a:srgbClr val="569CD6"/>
                </a:solidFill>
              </a:rPr>
              <a:t>char</a:t>
            </a:r>
            <a:r>
              <a:rPr lang="en-US" dirty="0">
                <a:solidFill>
                  <a:schemeClr val="bg1"/>
                </a:solidFill>
              </a:rPr>
              <a:t> a[] = </a:t>
            </a:r>
            <a:r>
              <a:rPr lang="en-US" dirty="0">
                <a:solidFill>
                  <a:srgbClr val="CE9178"/>
                </a:solidFill>
              </a:rPr>
              <a:t>"a</a:t>
            </a:r>
            <a:r>
              <a:rPr lang="cs-CZ" dirty="0">
                <a:solidFill>
                  <a:srgbClr val="CE9178"/>
                </a:solidFill>
              </a:rPr>
              <a:t>ho</a:t>
            </a:r>
            <a:r>
              <a:rPr lang="en-US" dirty="0">
                <a:solidFill>
                  <a:srgbClr val="CE9178"/>
                </a:solidFill>
              </a:rPr>
              <a:t>y"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r>
              <a:rPr lang="en-US" dirty="0">
                <a:solidFill>
                  <a:srgbClr val="569CD6"/>
                </a:solidFill>
              </a:rPr>
              <a:t>const char</a:t>
            </a:r>
            <a:r>
              <a:rPr lang="en-US" dirty="0">
                <a:solidFill>
                  <a:schemeClr val="bg1"/>
                </a:solidFill>
              </a:rPr>
              <a:t>* b = </a:t>
            </a:r>
            <a:r>
              <a:rPr lang="en-US" dirty="0">
                <a:solidFill>
                  <a:srgbClr val="CE9178"/>
                </a:solidFill>
              </a:rPr>
              <a:t>"</a:t>
            </a:r>
            <a:r>
              <a:rPr lang="cs-CZ" dirty="0" err="1">
                <a:solidFill>
                  <a:srgbClr val="CE9178"/>
                </a:solidFill>
              </a:rPr>
              <a:t>aho</a:t>
            </a:r>
            <a:r>
              <a:rPr lang="en-US" dirty="0">
                <a:solidFill>
                  <a:srgbClr val="CE9178"/>
                </a:solidFill>
              </a:rPr>
              <a:t>y"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r>
              <a:rPr lang="en-US" dirty="0">
                <a:solidFill>
                  <a:srgbClr val="569CD6"/>
                </a:solidFill>
              </a:rPr>
              <a:t>char</a:t>
            </a:r>
            <a:r>
              <a:rPr lang="en-US" dirty="0">
                <a:solidFill>
                  <a:schemeClr val="bg1"/>
                </a:solidFill>
              </a:rPr>
              <a:t>* c = a;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4EC9B0"/>
                </a:solidFill>
              </a:rPr>
              <a:t>string</a:t>
            </a:r>
            <a:r>
              <a:rPr lang="en-US" dirty="0">
                <a:solidFill>
                  <a:schemeClr val="bg1"/>
                </a:solidFill>
              </a:rPr>
              <a:t> d(</a:t>
            </a:r>
            <a:r>
              <a:rPr lang="en-US" dirty="0">
                <a:solidFill>
                  <a:srgbClr val="CE9178"/>
                </a:solidFill>
              </a:rPr>
              <a:t>"ahoy"</a:t>
            </a:r>
            <a:r>
              <a:rPr lang="en-US" dirty="0">
                <a:solidFill>
                  <a:schemeClr val="bg1"/>
                </a:solidFill>
              </a:rPr>
              <a:t>);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4EC9B0"/>
                </a:solidFill>
              </a:rPr>
              <a:t>string</a:t>
            </a:r>
            <a:r>
              <a:rPr lang="en-US" dirty="0">
                <a:solidFill>
                  <a:schemeClr val="bg1"/>
                </a:solidFill>
              </a:rPr>
              <a:t> e(a);</a:t>
            </a:r>
            <a:endParaRPr lang="cs-CZ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rgbClr val="4EC9B0"/>
                </a:solidFill>
              </a:rPr>
              <a:t>string_view</a:t>
            </a:r>
            <a:r>
              <a:rPr lang="en-US" dirty="0">
                <a:solidFill>
                  <a:srgbClr val="4EC9B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g(</a:t>
            </a:r>
            <a:r>
              <a:rPr lang="en-US" dirty="0">
                <a:solidFill>
                  <a:srgbClr val="CE9178"/>
                </a:solidFill>
              </a:rPr>
              <a:t>"ahoy"</a:t>
            </a:r>
            <a:r>
              <a:rPr lang="en-US" dirty="0">
                <a:solidFill>
                  <a:schemeClr val="bg1"/>
                </a:solidFill>
              </a:rPr>
              <a:t>);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rgbClr val="4EC9B0"/>
                </a:solidFill>
              </a:rPr>
              <a:t>string_view</a:t>
            </a:r>
            <a:r>
              <a:rPr lang="en-US" dirty="0">
                <a:solidFill>
                  <a:srgbClr val="4EC9B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h(</a:t>
            </a:r>
            <a:r>
              <a:rPr lang="cs-CZ" dirty="0">
                <a:solidFill>
                  <a:schemeClr val="bg1"/>
                </a:solidFill>
              </a:rPr>
              <a:t>c</a:t>
            </a:r>
            <a:r>
              <a:rPr lang="en-US" dirty="0">
                <a:solidFill>
                  <a:schemeClr val="bg1"/>
                </a:solidFill>
              </a:rPr>
              <a:t>);</a:t>
            </a:r>
          </a:p>
          <a:p>
            <a:r>
              <a:rPr lang="en-US" dirty="0" err="1">
                <a:solidFill>
                  <a:srgbClr val="4EC9B0"/>
                </a:solidFill>
              </a:rPr>
              <a:t>string_view</a:t>
            </a:r>
            <a:r>
              <a:rPr lang="en-US" dirty="0">
                <a:solidFill>
                  <a:srgbClr val="4EC9B0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cs-CZ" dirty="0">
                <a:solidFill>
                  <a:schemeClr val="bg1"/>
                </a:solidFill>
              </a:rPr>
              <a:t>d</a:t>
            </a:r>
            <a:r>
              <a:rPr lang="en-US" dirty="0">
                <a:solidFill>
                  <a:schemeClr val="bg1"/>
                </a:solidFill>
              </a:rPr>
              <a:t>);</a:t>
            </a:r>
          </a:p>
        </p:txBody>
      </p:sp>
      <p:sp>
        <p:nvSpPr>
          <p:cNvPr id="49" name="Rounded Rectangular Callout 5">
            <a:extLst>
              <a:ext uri="{FF2B5EF4-FFF2-40B4-BE49-F238E27FC236}">
                <a16:creationId xmlns:a16="http://schemas.microsoft.com/office/drawing/2014/main" id="{66517EF0-00A2-E025-5D65-2D3E360B658C}"/>
              </a:ext>
            </a:extLst>
          </p:cNvPr>
          <p:cNvSpPr/>
          <p:nvPr/>
        </p:nvSpPr>
        <p:spPr>
          <a:xfrm>
            <a:off x="2889580" y="1729999"/>
            <a:ext cx="2082618" cy="381000"/>
          </a:xfrm>
          <a:prstGeom prst="wedgeRoundRectCallout">
            <a:avLst>
              <a:gd name="adj1" fmla="val -77879"/>
              <a:gd name="adj2" fmla="val -67802"/>
              <a:gd name="adj3" fmla="val 16667"/>
            </a:avLst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raw pointer to</a:t>
            </a:r>
            <a:r>
              <a:rPr lang="cs-CZ" sz="1400" dirty="0">
                <a:solidFill>
                  <a:schemeClr val="bg1"/>
                </a:solidFill>
                <a:latin typeface="+mj-lt"/>
              </a:rPr>
              <a:t> C-string</a:t>
            </a:r>
          </a:p>
        </p:txBody>
      </p:sp>
      <p:sp>
        <p:nvSpPr>
          <p:cNvPr id="50" name="Rounded Rectangular Callout 6">
            <a:extLst>
              <a:ext uri="{FF2B5EF4-FFF2-40B4-BE49-F238E27FC236}">
                <a16:creationId xmlns:a16="http://schemas.microsoft.com/office/drawing/2014/main" id="{0C6D9FD2-7622-9116-1727-19880C246669}"/>
              </a:ext>
            </a:extLst>
          </p:cNvPr>
          <p:cNvSpPr/>
          <p:nvPr/>
        </p:nvSpPr>
        <p:spPr>
          <a:xfrm>
            <a:off x="2889580" y="1264208"/>
            <a:ext cx="2534676" cy="381000"/>
          </a:xfrm>
          <a:prstGeom prst="wedgeRoundRectCallout">
            <a:avLst>
              <a:gd name="adj1" fmla="val -79104"/>
              <a:gd name="adj2" fmla="val -9571"/>
              <a:gd name="adj3" fmla="val 16667"/>
            </a:avLst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array of char</a:t>
            </a:r>
            <a:r>
              <a:rPr lang="cs-CZ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1400" dirty="0">
                <a:solidFill>
                  <a:schemeClr val="bg1"/>
                </a:solidFill>
                <a:latin typeface="+mj-lt"/>
              </a:rPr>
              <a:t>≡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1400" dirty="0">
                <a:solidFill>
                  <a:schemeClr val="bg1"/>
                </a:solidFill>
                <a:latin typeface="+mj-lt"/>
              </a:rPr>
              <a:t>C-string</a:t>
            </a:r>
          </a:p>
        </p:txBody>
      </p:sp>
      <p:sp>
        <p:nvSpPr>
          <p:cNvPr id="52" name="Rounded Rectangular Callout 19">
            <a:extLst>
              <a:ext uri="{FF2B5EF4-FFF2-40B4-BE49-F238E27FC236}">
                <a16:creationId xmlns:a16="http://schemas.microsoft.com/office/drawing/2014/main" id="{C077CF1C-F70F-17C2-9EBD-391F058766E9}"/>
              </a:ext>
            </a:extLst>
          </p:cNvPr>
          <p:cNvSpPr/>
          <p:nvPr/>
        </p:nvSpPr>
        <p:spPr>
          <a:xfrm>
            <a:off x="3036023" y="2712588"/>
            <a:ext cx="2079176" cy="381000"/>
          </a:xfrm>
          <a:prstGeom prst="wedgeRoundRectCallout">
            <a:avLst>
              <a:gd name="adj1" fmla="val -101066"/>
              <a:gd name="adj2" fmla="val 25007"/>
              <a:gd name="adj3" fmla="val 16667"/>
            </a:avLst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non-owning view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Rounded Rectangular Callout 41">
            <a:extLst>
              <a:ext uri="{FF2B5EF4-FFF2-40B4-BE49-F238E27FC236}">
                <a16:creationId xmlns:a16="http://schemas.microsoft.com/office/drawing/2014/main" id="{D1E15747-A733-FBD5-3F9F-057EDCE5DC23}"/>
              </a:ext>
            </a:extLst>
          </p:cNvPr>
          <p:cNvSpPr/>
          <p:nvPr/>
        </p:nvSpPr>
        <p:spPr>
          <a:xfrm>
            <a:off x="623655" y="725216"/>
            <a:ext cx="3770457" cy="381000"/>
          </a:xfrm>
          <a:prstGeom prst="wedgeRoundRectCallout">
            <a:avLst>
              <a:gd name="adj1" fmla="val -32864"/>
              <a:gd name="adj2" fmla="val 87499"/>
              <a:gd name="adj3" fmla="val 16667"/>
            </a:avLst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Do not use if not necessary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Line 69">
            <a:extLst>
              <a:ext uri="{FF2B5EF4-FFF2-40B4-BE49-F238E27FC236}">
                <a16:creationId xmlns:a16="http://schemas.microsoft.com/office/drawing/2014/main" id="{F0288FBF-B0DD-5C68-9EF8-9768FDCD31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4056" y="4142405"/>
            <a:ext cx="144832" cy="86301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7" name="Line 69">
            <a:extLst>
              <a:ext uri="{FF2B5EF4-FFF2-40B4-BE49-F238E27FC236}">
                <a16:creationId xmlns:a16="http://schemas.microsoft.com/office/drawing/2014/main" id="{AAAC89E3-297D-473B-4162-41540DDDA0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299" y="4206137"/>
            <a:ext cx="3580312" cy="2810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57" name="Group 111">
            <a:extLst>
              <a:ext uri="{FF2B5EF4-FFF2-40B4-BE49-F238E27FC236}">
                <a16:creationId xmlns:a16="http://schemas.microsoft.com/office/drawing/2014/main" id="{CEA5A52B-3382-CE2B-1769-83C6F5D4D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202153"/>
              </p:ext>
            </p:extLst>
          </p:nvPr>
        </p:nvGraphicFramePr>
        <p:xfrm>
          <a:off x="5943024" y="4854773"/>
          <a:ext cx="982028" cy="367920"/>
        </p:xfrm>
        <a:graphic>
          <a:graphicData uri="http://schemas.openxmlformats.org/drawingml/2006/table">
            <a:tbl>
              <a:tblPr/>
              <a:tblGrid>
                <a:gridCol w="49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</a:t>
                      </a: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" name="Line 69">
            <a:extLst>
              <a:ext uri="{FF2B5EF4-FFF2-40B4-BE49-F238E27FC236}">
                <a16:creationId xmlns:a16="http://schemas.microsoft.com/office/drawing/2014/main" id="{E4935E69-0DBD-B443-1290-4D30EE1A35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1583" y="4194082"/>
            <a:ext cx="5623712" cy="32799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59" name="Group 111">
            <a:extLst>
              <a:ext uri="{FF2B5EF4-FFF2-40B4-BE49-F238E27FC236}">
                <a16:creationId xmlns:a16="http://schemas.microsoft.com/office/drawing/2014/main" id="{C337CDE4-9EF3-45BA-E9D4-63B5F9A1C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92256"/>
              </p:ext>
            </p:extLst>
          </p:nvPr>
        </p:nvGraphicFramePr>
        <p:xfrm>
          <a:off x="270093" y="3818332"/>
          <a:ext cx="2455070" cy="367920"/>
        </p:xfrm>
        <a:graphic>
          <a:graphicData uri="http://schemas.openxmlformats.org/drawingml/2006/table">
            <a:tbl>
              <a:tblPr/>
              <a:tblGrid>
                <a:gridCol w="49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'A'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'h'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'o'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'y'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'\0'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1210DD5D-C57B-E6AE-3F3F-F85DB43AA051}"/>
              </a:ext>
            </a:extLst>
          </p:cNvPr>
          <p:cNvSpPr txBox="1"/>
          <p:nvPr/>
        </p:nvSpPr>
        <p:spPr>
          <a:xfrm>
            <a:off x="541500" y="6200263"/>
            <a:ext cx="228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Arial" panose="020B0604020202020204" pitchFamily="34" charset="0"/>
              </a:rPr>
              <a:t>static RO memory</a:t>
            </a:r>
            <a:endParaRPr lang="en-GB" b="1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6BAB045-D941-811F-3605-64629EA50F07}"/>
              </a:ext>
            </a:extLst>
          </p:cNvPr>
          <p:cNvCxnSpPr>
            <a:cxnSpLocks/>
          </p:cNvCxnSpPr>
          <p:nvPr/>
        </p:nvCxnSpPr>
        <p:spPr>
          <a:xfrm>
            <a:off x="3248025" y="3812822"/>
            <a:ext cx="0" cy="27494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B4E337D-0A4C-35A1-B701-9B7348979DA2}"/>
              </a:ext>
            </a:extLst>
          </p:cNvPr>
          <p:cNvCxnSpPr/>
          <p:nvPr/>
        </p:nvCxnSpPr>
        <p:spPr>
          <a:xfrm>
            <a:off x="7239000" y="3778113"/>
            <a:ext cx="0" cy="24546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669EE10-621E-BA03-2240-046D34332AC5}"/>
              </a:ext>
            </a:extLst>
          </p:cNvPr>
          <p:cNvSpPr txBox="1"/>
          <p:nvPr/>
        </p:nvSpPr>
        <p:spPr>
          <a:xfrm>
            <a:off x="3289516" y="6214324"/>
            <a:ext cx="107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Arial" panose="020B0604020202020204" pitchFamily="34" charset="0"/>
              </a:rPr>
              <a:t>stack</a:t>
            </a:r>
            <a:endParaRPr lang="en-GB" b="1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10FA8A0-F0F5-F2D6-2876-849778712A46}"/>
              </a:ext>
            </a:extLst>
          </p:cNvPr>
          <p:cNvSpPr txBox="1"/>
          <p:nvPr/>
        </p:nvSpPr>
        <p:spPr>
          <a:xfrm>
            <a:off x="7725592" y="6207764"/>
            <a:ext cx="228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Arial" panose="020B0604020202020204" pitchFamily="34" charset="0"/>
              </a:rPr>
              <a:t>heap</a:t>
            </a:r>
            <a:endParaRPr lang="en-GB" b="1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graphicFrame>
        <p:nvGraphicFramePr>
          <p:cNvPr id="71" name="Group 63">
            <a:extLst>
              <a:ext uri="{FF2B5EF4-FFF2-40B4-BE49-F238E27FC236}">
                <a16:creationId xmlns:a16="http://schemas.microsoft.com/office/drawing/2014/main" id="{9E394CFF-0D4E-51A7-7132-383D4C2C7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182"/>
              </p:ext>
            </p:extLst>
          </p:nvPr>
        </p:nvGraphicFramePr>
        <p:xfrm>
          <a:off x="4202120" y="5827603"/>
          <a:ext cx="982029" cy="388343"/>
        </p:xfrm>
        <a:graphic>
          <a:graphicData uri="http://schemas.openxmlformats.org/drawingml/2006/table">
            <a:tbl>
              <a:tblPr/>
              <a:tblGrid>
                <a:gridCol w="327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343">
                  <a:extLst>
                    <a:ext uri="{9D8B030D-6E8A-4147-A177-3AD203B41FA5}">
                      <a16:colId xmlns:a16="http://schemas.microsoft.com/office/drawing/2014/main" val="396432806"/>
                    </a:ext>
                  </a:extLst>
                </a:gridCol>
                <a:gridCol w="327343">
                  <a:extLst>
                    <a:ext uri="{9D8B030D-6E8A-4147-A177-3AD203B41FA5}">
                      <a16:colId xmlns:a16="http://schemas.microsoft.com/office/drawing/2014/main" val="1787365826"/>
                    </a:ext>
                  </a:extLst>
                </a:gridCol>
              </a:tblGrid>
              <a:tr h="3883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006DB7F6-1D62-0883-614C-A63843DDABEE}"/>
              </a:ext>
            </a:extLst>
          </p:cNvPr>
          <p:cNvSpPr txBox="1"/>
          <p:nvPr/>
        </p:nvSpPr>
        <p:spPr>
          <a:xfrm>
            <a:off x="3851972" y="5840141"/>
            <a:ext cx="26828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e</a:t>
            </a:r>
            <a:endParaRPr lang="cs-CZ" sz="1400" dirty="0"/>
          </a:p>
        </p:txBody>
      </p:sp>
      <p:sp>
        <p:nvSpPr>
          <p:cNvPr id="73" name="Line 69">
            <a:extLst>
              <a:ext uri="{FF2B5EF4-FFF2-40B4-BE49-F238E27FC236}">
                <a16:creationId xmlns:a16="http://schemas.microsoft.com/office/drawing/2014/main" id="{C6E84A9D-5D06-7B17-734A-7A420C41D4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3436" y="5978704"/>
            <a:ext cx="3789967" cy="4941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5" name="Line 69">
            <a:extLst>
              <a:ext uri="{FF2B5EF4-FFF2-40B4-BE49-F238E27FC236}">
                <a16:creationId xmlns:a16="http://schemas.microsoft.com/office/drawing/2014/main" id="{3361AA0C-2168-6EF8-7FA5-0EEDE5E91B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16891" y="4110236"/>
            <a:ext cx="1721166" cy="95103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77" name="Group 111">
            <a:extLst>
              <a:ext uri="{FF2B5EF4-FFF2-40B4-BE49-F238E27FC236}">
                <a16:creationId xmlns:a16="http://schemas.microsoft.com/office/drawing/2014/main" id="{349C7EA4-D37A-A007-FED0-ADC3DC0FE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6509"/>
              </p:ext>
            </p:extLst>
          </p:nvPr>
        </p:nvGraphicFramePr>
        <p:xfrm>
          <a:off x="8203564" y="5745238"/>
          <a:ext cx="2822454" cy="367920"/>
        </p:xfrm>
        <a:graphic>
          <a:graphicData uri="http://schemas.openxmlformats.org/drawingml/2006/table">
            <a:tbl>
              <a:tblPr/>
              <a:tblGrid>
                <a:gridCol w="470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409">
                  <a:extLst>
                    <a:ext uri="{9D8B030D-6E8A-4147-A177-3AD203B41FA5}">
                      <a16:colId xmlns:a16="http://schemas.microsoft.com/office/drawing/2014/main" val="2906271558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'A'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'h'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'o'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'y'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Group 111">
            <a:extLst>
              <a:ext uri="{FF2B5EF4-FFF2-40B4-BE49-F238E27FC236}">
                <a16:creationId xmlns:a16="http://schemas.microsoft.com/office/drawing/2014/main" id="{6EA91399-0E81-3B20-3F27-65BBCCC34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094107"/>
              </p:ext>
            </p:extLst>
          </p:nvPr>
        </p:nvGraphicFramePr>
        <p:xfrm>
          <a:off x="8193095" y="5736991"/>
          <a:ext cx="1964056" cy="367920"/>
        </p:xfrm>
        <a:graphic>
          <a:graphicData uri="http://schemas.openxmlformats.org/drawingml/2006/table">
            <a:tbl>
              <a:tblPr/>
              <a:tblGrid>
                <a:gridCol w="49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1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'A'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'h'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'o'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24765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62865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95250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790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47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05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162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'y'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81736C8A-689E-4AD1-B9BA-F6958D900D37}"/>
              </a:ext>
            </a:extLst>
          </p:cNvPr>
          <p:cNvSpPr/>
          <p:nvPr/>
        </p:nvSpPr>
        <p:spPr>
          <a:xfrm>
            <a:off x="5017767" y="577856"/>
            <a:ext cx="2809994" cy="45705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#include &lt;string&gt;</a:t>
            </a:r>
          </a:p>
        </p:txBody>
      </p:sp>
    </p:spTree>
    <p:extLst>
      <p:ext uri="{BB962C8B-B14F-4D97-AF65-F5344CB8AC3E}">
        <p14:creationId xmlns:p14="http://schemas.microsoft.com/office/powerpoint/2010/main" val="61899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9" grpId="0" animBg="1"/>
      <p:bldP spid="50" grpId="0" animBg="1"/>
      <p:bldP spid="52" grpId="0" animBg="1"/>
      <p:bldP spid="56" grpId="0" animBg="1"/>
      <p:bldP spid="37" grpId="0" animBg="1"/>
      <p:bldP spid="27" grpId="0" animBg="1"/>
      <p:bldP spid="58" grpId="0" animBg="1"/>
      <p:bldP spid="72" grpId="0" animBg="1"/>
      <p:bldP spid="73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7495-6C17-CB80-722E-6F802D5714C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Briefly: Typical usage of strings and string views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BCF89-8F76-444B-64FB-7635BCF03B13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DD325-E3DE-6366-F629-007CE68186CC}"/>
              </a:ext>
            </a:extLst>
          </p:cNvPr>
          <p:cNvSpPr txBox="1"/>
          <p:nvPr/>
        </p:nvSpPr>
        <p:spPr>
          <a:xfrm>
            <a:off x="9448806" y="6608615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B661004-893E-40A0-979D-DB0B08BA7C22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11</a:t>
            </a:fld>
            <a:endParaRPr lang="en-GB" sz="12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05549B-46A6-F8C3-056A-60A3C586E39D}"/>
              </a:ext>
            </a:extLst>
          </p:cNvPr>
          <p:cNvSpPr txBox="1"/>
          <p:nvPr/>
        </p:nvSpPr>
        <p:spPr>
          <a:xfrm>
            <a:off x="738269" y="1888955"/>
            <a:ext cx="3062766" cy="14927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string_view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){ .... }</a:t>
            </a:r>
          </a:p>
          <a:p>
            <a:endParaRPr lang="cs-CZ" b="0" dirty="0">
              <a:solidFill>
                <a:srgbClr val="4EC9B0"/>
              </a:solidFill>
              <a:effectLst/>
              <a:latin typeface="Consolas" panose="020B0609020204030204" pitchFamily="49" charset="0"/>
            </a:endParaRPr>
          </a:p>
          <a:p>
            <a:r>
              <a:rPr lang="es-E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s-E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ahoy</a:t>
            </a:r>
            <a:r>
              <a:rPr lang="es-E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s-E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s-E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s-E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s-E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s-E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s-E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(x);</a:t>
            </a:r>
          </a:p>
          <a:p>
            <a:r>
              <a:rPr lang="es-E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s-E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(y);</a:t>
            </a:r>
          </a:p>
          <a:p>
            <a:r>
              <a:rPr lang="es-E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s-E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ahoy</a:t>
            </a:r>
            <a:r>
              <a:rPr lang="es-E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4" name="Rounded Rectangular Callout 27">
            <a:extLst>
              <a:ext uri="{FF2B5EF4-FFF2-40B4-BE49-F238E27FC236}">
                <a16:creationId xmlns:a16="http://schemas.microsoft.com/office/drawing/2014/main" id="{193CD975-C781-B793-3026-E74B14C639B2}"/>
              </a:ext>
            </a:extLst>
          </p:cNvPr>
          <p:cNvSpPr/>
          <p:nvPr/>
        </p:nvSpPr>
        <p:spPr>
          <a:xfrm>
            <a:off x="550790" y="3846611"/>
            <a:ext cx="3897406" cy="620747"/>
          </a:xfrm>
          <a:prstGeom prst="wedgeRoundRectCallout">
            <a:avLst>
              <a:gd name="adj1" fmla="val -9585"/>
              <a:gd name="adj2" fmla="val -131733"/>
              <a:gd name="adj3" fmla="val 16667"/>
            </a:avLst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typical usage: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std::</a:t>
            </a:r>
            <a:r>
              <a:rPr lang="cs-CZ" sz="1400" dirty="0" err="1">
                <a:solidFill>
                  <a:schemeClr val="bg1"/>
                </a:solidFill>
                <a:latin typeface="+mj-lt"/>
              </a:rPr>
              <a:t>string</a:t>
            </a:r>
            <a:r>
              <a:rPr lang="cs-CZ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ctor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with variable</a:t>
            </a:r>
            <a:r>
              <a:rPr lang="cs-CZ" sz="1400" dirty="0">
                <a:solidFill>
                  <a:schemeClr val="bg1"/>
                </a:solidFill>
                <a:latin typeface="+mj-lt"/>
              </a:rPr>
              <a:t>/C-</a:t>
            </a:r>
            <a:r>
              <a:rPr lang="cs-CZ" sz="1400" dirty="0" err="1">
                <a:solidFill>
                  <a:schemeClr val="bg1"/>
                </a:solidFill>
                <a:latin typeface="+mj-lt"/>
              </a:rPr>
              <a:t>string</a:t>
            </a:r>
            <a:r>
              <a:rPr lang="cs-CZ" sz="1400" dirty="0">
                <a:solidFill>
                  <a:schemeClr val="bg1"/>
                </a:solidFill>
                <a:latin typeface="+mj-lt"/>
              </a:rPr>
              <a:t> literál</a:t>
            </a:r>
          </a:p>
        </p:txBody>
      </p:sp>
      <p:sp>
        <p:nvSpPr>
          <p:cNvPr id="55" name="Rounded Rectangular Callout 30">
            <a:extLst>
              <a:ext uri="{FF2B5EF4-FFF2-40B4-BE49-F238E27FC236}">
                <a16:creationId xmlns:a16="http://schemas.microsoft.com/office/drawing/2014/main" id="{81FA6046-DC8B-7138-11C1-C4476B6CB757}"/>
              </a:ext>
            </a:extLst>
          </p:cNvPr>
          <p:cNvSpPr/>
          <p:nvPr/>
        </p:nvSpPr>
        <p:spPr>
          <a:xfrm>
            <a:off x="648444" y="1237282"/>
            <a:ext cx="4128418" cy="381000"/>
          </a:xfrm>
          <a:prstGeom prst="wedgeRoundRectCallout">
            <a:avLst>
              <a:gd name="adj1" fmla="val -10136"/>
              <a:gd name="adj2" fmla="val 123367"/>
              <a:gd name="adj3" fmla="val 16667"/>
            </a:avLst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implicit conversion std::string -&gt; std::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string_view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95E48316-07E8-DD43-5F86-C13A3AE3FF09}"/>
              </a:ext>
            </a:extLst>
          </p:cNvPr>
          <p:cNvSpPr/>
          <p:nvPr/>
        </p:nvSpPr>
        <p:spPr>
          <a:xfrm>
            <a:off x="7193790" y="1688208"/>
            <a:ext cx="2809994" cy="84337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You can concatenate std::strings with operator+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std::string x = a + b +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805B5D-FBB3-4061-A147-C0469E920FFB}"/>
              </a:ext>
            </a:extLst>
          </p:cNvPr>
          <p:cNvSpPr txBox="1"/>
          <p:nvPr/>
        </p:nvSpPr>
        <p:spPr>
          <a:xfrm>
            <a:off x="6941018" y="2923137"/>
            <a:ext cx="3062766" cy="8925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latin typeface="Consolas" panose="020B0609020204030204" pitchFamily="49" charset="0"/>
                <a:cs typeface="Courier New" pitchFamily="49" charset="0"/>
              </a:defRPr>
            </a:lvl1pPr>
          </a:lstStyle>
          <a:p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"Hey"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"there"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string s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a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b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"!"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51" name="Rounded Rectangular Callout 7">
            <a:extLst>
              <a:ext uri="{FF2B5EF4-FFF2-40B4-BE49-F238E27FC236}">
                <a16:creationId xmlns:a16="http://schemas.microsoft.com/office/drawing/2014/main" id="{B090E207-5AFD-AB79-192B-7CB090EA257F}"/>
              </a:ext>
            </a:extLst>
          </p:cNvPr>
          <p:cNvSpPr/>
          <p:nvPr/>
        </p:nvSpPr>
        <p:spPr>
          <a:xfrm>
            <a:off x="6005880" y="4291843"/>
            <a:ext cx="2082620" cy="381000"/>
          </a:xfrm>
          <a:prstGeom prst="wedgeRoundRectCallout">
            <a:avLst>
              <a:gd name="adj1" fmla="val 54634"/>
              <a:gd name="adj2" fmla="val -192632"/>
              <a:gd name="adj3" fmla="val 16667"/>
            </a:avLst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overloaded operator+ for std::string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50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7495-6C17-CB80-722E-6F802D5714C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Briefly: Smart pointer vs raw pointer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AA6CC-AF0A-401F-F41C-FAB06368215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BCF89-8F76-444B-64FB-7635BCF03B13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DD325-E3DE-6366-F629-007CE68186CC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B661004-893E-40A0-979D-DB0B08BA7C22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58D-493D-9A4D-9110-AE301022B3D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SzPct val="100000"/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pointers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take ownership of their memory seriously and will deallocate once when no one is using the memory.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double frees or memory leaks.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usually as performant as raw pointers.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Whenever possible, use std::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unique_ptr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-&gt; next lab</a:t>
            </a:r>
          </a:p>
          <a:p>
            <a:pPr lvl="1"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100000"/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pointers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think they take ownership seriously, but they couldn't be bothered.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don't delete the memory, no one will -&gt; memory leak.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memory twice, anything can happen (UB).</a:t>
            </a:r>
          </a:p>
          <a:p>
            <a:pPr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them only as non-owning observer pointers</a:t>
            </a:r>
          </a:p>
          <a:p>
            <a:pPr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 descr="Shield Tick with solid fill">
            <a:extLst>
              <a:ext uri="{FF2B5EF4-FFF2-40B4-BE49-F238E27FC236}">
                <a16:creationId xmlns:a16="http://schemas.microsoft.com/office/drawing/2014/main" id="{DD8F4CFE-F10E-45A0-DF34-25C99EE61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8074" y="639906"/>
            <a:ext cx="914400" cy="914400"/>
          </a:xfrm>
          <a:prstGeom prst="rect">
            <a:avLst/>
          </a:prstGeom>
        </p:spPr>
      </p:pic>
      <p:pic>
        <p:nvPicPr>
          <p:cNvPr id="7" name="Graphic 6" descr="Slippery with solid fill">
            <a:extLst>
              <a:ext uri="{FF2B5EF4-FFF2-40B4-BE49-F238E27FC236}">
                <a16:creationId xmlns:a16="http://schemas.microsoft.com/office/drawing/2014/main" id="{1FE28D96-C237-C4EB-02C4-6D1698C10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4301" y="31671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22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2C804-ACF7-6212-F077-D9D3534163B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What could go wrong?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104369-CB59-A04E-22E2-B92CEA5D36D4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48811-14EC-8253-F05D-40C82508B31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23776-D0F2-6C78-9E1E-AA7A4BF7AEDB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AFF663-2418-4F50-839A-9453DBCBD63B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74D99E-332F-99FE-F518-F8196AE800C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8766718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answer is, almost everything!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worst nightmares of a C++ programmer:</a:t>
            </a:r>
          </a:p>
          <a:p>
            <a:pPr lvl="1">
              <a:buSzPct val="100000"/>
              <a:buFont typeface="Arial" pitchFamily="34"/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leaks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unused heap memory on which there wasn’t called delete</a:t>
            </a:r>
          </a:p>
          <a:p>
            <a:pPr lvl="2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go OOM (not Out Of Mana, Out Of Memory)</a:t>
            </a:r>
          </a:p>
          <a:p>
            <a:pPr lvl="1">
              <a:buSzPct val="100000"/>
              <a:buFont typeface="Arial" pitchFamily="34"/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frees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allocated memory on which there was called delete more than once</a:t>
            </a:r>
          </a:p>
          <a:p>
            <a:pPr lvl="2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Undefined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SzPct val="100000"/>
              <a:buFont typeface="Arial" pitchFamily="34"/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Dereferencing invalid pointer</a:t>
            </a:r>
          </a:p>
          <a:p>
            <a:pPr lvl="2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Segmentation fault or you read garbage data and may not notice.</a:t>
            </a:r>
          </a:p>
          <a:p>
            <a:pPr lvl="1">
              <a:buSzPct val="100000"/>
              <a:buFont typeface="Arial" pitchFamily="34"/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uninitialized memory</a:t>
            </a:r>
          </a:p>
          <a:p>
            <a:pPr lvl="2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using garbage data but it is not always obvious.</a:t>
            </a:r>
          </a:p>
          <a:p>
            <a:pPr lvl="1">
              <a:buSzPct val="100000"/>
              <a:buFont typeface="Arial" pitchFamily="34"/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 overflows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 arrays/C-strings have no bounds checking and will let you write outside of it without even blinking</a:t>
            </a:r>
          </a:p>
          <a:p>
            <a:pPr lvl="1">
              <a:buSzPct val="100000"/>
              <a:buFont typeface="Arial" pitchFamily="34"/>
            </a:pP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corruption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Accidently rewriting bytes of your other structures.</a:t>
            </a:r>
          </a:p>
          <a:p>
            <a:pPr lvl="1">
              <a:buSzPct val="100000"/>
              <a:buFont typeface="Arial" pitchFamily="34"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055B591-7E99-6BF5-62A0-F72F3DC16D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41358" y="462503"/>
            <a:ext cx="2798018" cy="31617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59B702BA-20FF-5041-DC5A-97AE9B7AD900}"/>
              </a:ext>
            </a:extLst>
          </p:cNvPr>
          <p:cNvSpPr/>
          <p:nvPr/>
        </p:nvSpPr>
        <p:spPr>
          <a:xfrm>
            <a:off x="4631555" y="5951537"/>
            <a:ext cx="7043696" cy="624836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https://msrc.microsoft.com/blog/2019/07/a-proactive-approach-to-more-secure-code/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https://www.chromium.org/Home/chromium-security/memory-safety/</a:t>
            </a:r>
          </a:p>
        </p:txBody>
      </p:sp>
      <p:sp>
        <p:nvSpPr>
          <p:cNvPr id="9" name="Rectangle: Rounded Corners 9">
            <a:extLst>
              <a:ext uri="{FF2B5EF4-FFF2-40B4-BE49-F238E27FC236}">
                <a16:creationId xmlns:a16="http://schemas.microsoft.com/office/drawing/2014/main" id="{5637D3D0-3F25-1066-7556-854E04022521}"/>
              </a:ext>
            </a:extLst>
          </p:cNvPr>
          <p:cNvSpPr/>
          <p:nvPr/>
        </p:nvSpPr>
        <p:spPr>
          <a:xfrm>
            <a:off x="4851651" y="5809952"/>
            <a:ext cx="293850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These problems are real</a:t>
            </a:r>
            <a:endParaRPr lang="en-GB" sz="16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25BB2D-0199-8C77-6F88-6D251B11AFDD}"/>
              </a:ext>
            </a:extLst>
          </p:cNvPr>
          <p:cNvSpPr/>
          <p:nvPr/>
        </p:nvSpPr>
        <p:spPr>
          <a:xfrm>
            <a:off x="8935601" y="4615678"/>
            <a:ext cx="3009531" cy="84337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Working with garbage data and now knowing is …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D95000-2AEE-0177-D66B-6620A75E52C9}"/>
              </a:ext>
            </a:extLst>
          </p:cNvPr>
          <p:cNvSpPr/>
          <p:nvPr/>
        </p:nvSpPr>
        <p:spPr>
          <a:xfrm>
            <a:off x="902060" y="6033807"/>
            <a:ext cx="2790236" cy="62483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~70% of serious bugs is related to memory management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B89459-BE06-E3C9-5E69-F5620D32CE8E}"/>
              </a:ext>
            </a:extLst>
          </p:cNvPr>
          <p:cNvGrpSpPr/>
          <p:nvPr/>
        </p:nvGrpSpPr>
        <p:grpSpPr>
          <a:xfrm>
            <a:off x="3772583" y="6089910"/>
            <a:ext cx="768600" cy="303480"/>
            <a:chOff x="3772583" y="6089910"/>
            <a:chExt cx="76860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48F9BD1-51C2-A76B-1BBD-08D77C854FDE}"/>
                    </a:ext>
                  </a:extLst>
                </p14:cNvPr>
                <p14:cNvContentPartPr/>
                <p14:nvPr/>
              </p14:nvContentPartPr>
              <p14:xfrm>
                <a:off x="3772583" y="6192870"/>
                <a:ext cx="671400" cy="110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48F9BD1-51C2-A76B-1BBD-08D77C854F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66463" y="6186750"/>
                  <a:ext cx="683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D2B65C7-DA43-F883-B552-5B2E1D479A1A}"/>
                    </a:ext>
                  </a:extLst>
                </p14:cNvPr>
                <p14:cNvContentPartPr/>
                <p14:nvPr/>
              </p14:nvContentPartPr>
              <p14:xfrm>
                <a:off x="4296383" y="6089910"/>
                <a:ext cx="244800" cy="303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D2B65C7-DA43-F883-B552-5B2E1D479A1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90263" y="6083790"/>
                  <a:ext cx="257040" cy="315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8" name="Graphic 17" descr="Danger with solid fill">
            <a:extLst>
              <a:ext uri="{FF2B5EF4-FFF2-40B4-BE49-F238E27FC236}">
                <a16:creationId xmlns:a16="http://schemas.microsoft.com/office/drawing/2014/main" id="{B011B34C-EB78-1ECC-62F0-EBFF333B1A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21645" y="391381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511B-6BDD-7B60-48FD-4755717C1F5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What about C-strings and </a:t>
            </a:r>
            <a:r>
              <a:rPr lang="en-US" dirty="0" err="1"/>
              <a:t>printf</a:t>
            </a:r>
            <a:r>
              <a:rPr lang="en-US" dirty="0"/>
              <a:t>?	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424BA2-A72F-93AB-94BA-031088C6171B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8D216-5BD4-5AE2-8877-5A8C7EA19D3C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C2CC5-AD76-83FB-4D8C-812BC6D535D0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4112F8-761A-4AFD-B5F9-D0352306D71C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E1D2E-CDC7-8F19-DC8B-0E2C44FDDDC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C-string functions are very unsafe and there is always some UB waiting around the corner.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ermination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past the null terminating byte</a:t>
            </a:r>
          </a:p>
          <a:p>
            <a:pPr lvl="0"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Unmatching buffer sizes</a:t>
            </a:r>
          </a:p>
          <a:p>
            <a:pPr marL="0" lvl="0" indent="0">
              <a:buSzPct val="100000"/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Unsafe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printf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Illegal format string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enough arguments for format specifier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7788DEA-247F-9E8A-08AD-2A1E72B29930}"/>
              </a:ext>
            </a:extLst>
          </p:cNvPr>
          <p:cNvSpPr txBox="1"/>
          <p:nvPr/>
        </p:nvSpPr>
        <p:spPr>
          <a:xfrm>
            <a:off x="599361" y="1670279"/>
            <a:ext cx="4396535" cy="830997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DF3079"/>
                </a:solidFill>
                <a:uFillTx/>
                <a:latin typeface="Consolas" pitchFamily="49"/>
              </a:rPr>
              <a:t>char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 str[</a:t>
            </a:r>
            <a:r>
              <a:rPr lang="en-US" sz="1200" b="0" i="0" u="none" strike="noStrike" kern="1200" cap="none" spc="0" baseline="0" dirty="0">
                <a:solidFill>
                  <a:srgbClr val="DF3079"/>
                </a:solidFill>
                <a:uFillTx/>
                <a:latin typeface="Consolas" pitchFamily="49"/>
              </a:rPr>
              <a:t>5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];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str[</a:t>
            </a:r>
            <a:r>
              <a:rPr lang="en-US" sz="1200" b="0" i="0" u="none" strike="noStrike" kern="1200" cap="none" spc="0" baseline="0" dirty="0">
                <a:solidFill>
                  <a:srgbClr val="DF3079"/>
                </a:solidFill>
                <a:uFillTx/>
                <a:latin typeface="Consolas" pitchFamily="49"/>
              </a:rPr>
              <a:t>0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] = </a:t>
            </a:r>
            <a:r>
              <a:rPr lang="en-US" sz="1200" b="0" i="0" u="none" strike="noStrike" kern="1200" cap="none" spc="0" baseline="0" dirty="0">
                <a:solidFill>
                  <a:srgbClr val="00A67D"/>
                </a:solidFill>
                <a:uFillTx/>
                <a:latin typeface="Consolas" pitchFamily="49"/>
              </a:rPr>
              <a:t>'H’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str[</a:t>
            </a:r>
            <a:r>
              <a:rPr lang="en-US" sz="1200" b="0" i="0" u="none" strike="noStrike" kern="1200" cap="none" spc="0" baseline="0" dirty="0">
                <a:solidFill>
                  <a:srgbClr val="DF3079"/>
                </a:solidFill>
                <a:uFillTx/>
                <a:latin typeface="Consolas" pitchFamily="49"/>
              </a:rPr>
              <a:t>1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] = </a:t>
            </a:r>
            <a:r>
              <a:rPr lang="en-US" sz="1200" b="0" i="0" u="none" strike="noStrike" kern="1200" cap="none" spc="0" baseline="0" dirty="0">
                <a:solidFill>
                  <a:srgbClr val="00A67D"/>
                </a:solidFill>
                <a:uFillTx/>
                <a:latin typeface="Consolas" pitchFamily="49"/>
              </a:rPr>
              <a:t>'</a:t>
            </a:r>
            <a:r>
              <a:rPr lang="en-US" sz="1200" b="0" i="0" u="none" strike="noStrike" kern="1200" cap="none" spc="0" baseline="0" dirty="0" err="1">
                <a:solidFill>
                  <a:srgbClr val="00A67D"/>
                </a:solidFill>
                <a:uFillTx/>
                <a:latin typeface="Consolas" pitchFamily="49"/>
              </a:rPr>
              <a:t>i</a:t>
            </a:r>
            <a:r>
              <a:rPr lang="en-US" sz="1200" b="0" i="0" u="none" strike="noStrike" kern="1200" cap="none" spc="0" baseline="0" dirty="0">
                <a:solidFill>
                  <a:srgbClr val="00A67D"/>
                </a:solidFill>
                <a:uFillTx/>
                <a:latin typeface="Consolas" pitchFamily="49"/>
              </a:rPr>
              <a:t>'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; </a:t>
            </a:r>
            <a:r>
              <a:rPr lang="en-US" sz="1200" b="0" i="0" u="none" strike="noStrike" kern="1200" cap="none" spc="0" baseline="0" dirty="0">
                <a:solidFill>
                  <a:srgbClr val="70AD47"/>
                </a:solidFill>
                <a:uFillTx/>
                <a:latin typeface="Consolas" pitchFamily="49"/>
              </a:rPr>
              <a:t>// Forgot to null-terminate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70AD47"/>
                </a:solidFill>
                <a:uFillTx/>
                <a:latin typeface="Consolas" pitchFamily="49"/>
              </a:rPr>
              <a:t>// Any operation expecting null-termination is UB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27D6FC27-1F21-138E-C549-399E8A92CC53}"/>
              </a:ext>
            </a:extLst>
          </p:cNvPr>
          <p:cNvSpPr txBox="1"/>
          <p:nvPr/>
        </p:nvSpPr>
        <p:spPr>
          <a:xfrm>
            <a:off x="599361" y="2851964"/>
            <a:ext cx="4396535" cy="830997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DF3079"/>
                </a:solidFill>
                <a:uFillTx/>
                <a:latin typeface="Söhne Mono"/>
              </a:rPr>
              <a:t>char</a:t>
            </a:r>
            <a:r>
              <a:rPr lang="en-GB" sz="1200" b="0" i="0" u="none" strike="noStrike" kern="1200" cap="none" spc="0" baseline="0" dirty="0">
                <a:solidFill>
                  <a:srgbClr val="FFFFFF"/>
                </a:solidFill>
                <a:uFillTx/>
                <a:latin typeface="Söhne Mono"/>
              </a:rPr>
              <a:t> str[] = </a:t>
            </a:r>
            <a:r>
              <a:rPr lang="en-GB" sz="1200" b="0" i="0" u="none" strike="noStrike" kern="1200" cap="none" spc="0" baseline="0" dirty="0">
                <a:solidFill>
                  <a:srgbClr val="00A67D"/>
                </a:solidFill>
                <a:uFillTx/>
                <a:latin typeface="Söhne Mono"/>
              </a:rPr>
              <a:t>"hello"</a:t>
            </a:r>
            <a:r>
              <a:rPr lang="en-GB" sz="1200" b="0" i="0" u="none" strike="noStrike" kern="1200" cap="none" spc="0" baseline="0" dirty="0">
                <a:solidFill>
                  <a:srgbClr val="FFFFFF"/>
                </a:solidFill>
                <a:uFillTx/>
                <a:latin typeface="Söhne Mono"/>
              </a:rPr>
              <a:t>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2E95D3"/>
                </a:solidFill>
                <a:uFillTx/>
                <a:latin typeface="Söhne Mono"/>
              </a:rPr>
              <a:t>for</a:t>
            </a:r>
            <a:r>
              <a:rPr lang="en-GB" sz="1200" b="0" i="0" u="none" strike="noStrike" kern="1200" cap="none" spc="0" baseline="0" dirty="0">
                <a:solidFill>
                  <a:srgbClr val="FFFFFF"/>
                </a:solidFill>
                <a:uFillTx/>
                <a:latin typeface="Söhne Mono"/>
              </a:rPr>
              <a:t>(</a:t>
            </a:r>
            <a:r>
              <a:rPr lang="en-GB" sz="1200" b="0" i="0" u="none" strike="noStrike" kern="1200" cap="none" spc="0" baseline="0" dirty="0">
                <a:solidFill>
                  <a:srgbClr val="DF3079"/>
                </a:solidFill>
                <a:uFillTx/>
                <a:latin typeface="Söhne Mono"/>
              </a:rPr>
              <a:t>int</a:t>
            </a:r>
            <a:r>
              <a:rPr lang="en-GB" sz="1200" b="0" i="0" u="none" strike="noStrike" kern="1200" cap="none" spc="0" baseline="0" dirty="0">
                <a:solidFill>
                  <a:srgbClr val="FFFFFF"/>
                </a:solidFill>
                <a:uFillTx/>
                <a:latin typeface="Söhne Mono"/>
              </a:rPr>
              <a:t> </a:t>
            </a:r>
            <a:r>
              <a:rPr lang="en-GB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Söhne Mono"/>
              </a:rPr>
              <a:t>i</a:t>
            </a:r>
            <a:r>
              <a:rPr lang="en-GB" sz="1200" b="0" i="0" u="none" strike="noStrike" kern="1200" cap="none" spc="0" baseline="0" dirty="0">
                <a:solidFill>
                  <a:srgbClr val="FFFFFF"/>
                </a:solidFill>
                <a:uFillTx/>
                <a:latin typeface="Söhne Mono"/>
              </a:rPr>
              <a:t> = </a:t>
            </a:r>
            <a:r>
              <a:rPr lang="en-GB" sz="1200" b="0" i="0" u="none" strike="noStrike" kern="1200" cap="none" spc="0" baseline="0" dirty="0">
                <a:solidFill>
                  <a:srgbClr val="DF3079"/>
                </a:solidFill>
                <a:uFillTx/>
                <a:latin typeface="Söhne Mono"/>
              </a:rPr>
              <a:t>0</a:t>
            </a:r>
            <a:r>
              <a:rPr lang="en-GB" sz="1200" b="0" i="0" u="none" strike="noStrike" kern="1200" cap="none" spc="0" baseline="0" dirty="0">
                <a:solidFill>
                  <a:srgbClr val="FFFFFF"/>
                </a:solidFill>
                <a:uFillTx/>
                <a:latin typeface="Söhne Mono"/>
              </a:rPr>
              <a:t>; </a:t>
            </a:r>
            <a:r>
              <a:rPr lang="en-GB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Söhne Mono"/>
              </a:rPr>
              <a:t>i</a:t>
            </a:r>
            <a:r>
              <a:rPr lang="en-GB" sz="1200" b="0" i="0" u="none" strike="noStrike" kern="1200" cap="none" spc="0" baseline="0" dirty="0">
                <a:solidFill>
                  <a:srgbClr val="FFFFFF"/>
                </a:solidFill>
                <a:uFillTx/>
                <a:latin typeface="Söhne Mono"/>
              </a:rPr>
              <a:t> &lt;= </a:t>
            </a:r>
            <a:r>
              <a:rPr lang="en-GB" sz="1200" b="0" i="0" u="none" strike="noStrike" kern="1200" cap="none" spc="0" baseline="0" dirty="0">
                <a:solidFill>
                  <a:srgbClr val="DF3079"/>
                </a:solidFill>
                <a:uFillTx/>
                <a:latin typeface="Söhne Mono"/>
              </a:rPr>
              <a:t>10</a:t>
            </a:r>
            <a:r>
              <a:rPr lang="en-GB" sz="1200" b="0" i="0" u="none" strike="noStrike" kern="1200" cap="none" spc="0" baseline="0" dirty="0">
                <a:solidFill>
                  <a:srgbClr val="FFFFFF"/>
                </a:solidFill>
                <a:uFillTx/>
                <a:latin typeface="Söhne Mono"/>
              </a:rPr>
              <a:t>; ++</a:t>
            </a:r>
            <a:r>
              <a:rPr lang="en-GB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Söhne Mono"/>
              </a:rPr>
              <a:t>i</a:t>
            </a:r>
            <a:r>
              <a:rPr lang="en-GB" sz="1200" b="0" i="0" u="none" strike="noStrike" kern="1200" cap="none" spc="0" baseline="0" dirty="0">
                <a:solidFill>
                  <a:srgbClr val="FFFFFF"/>
                </a:solidFill>
                <a:uFillTx/>
                <a:latin typeface="Söhne Mono"/>
              </a:rPr>
              <a:t>) {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DF3079"/>
                </a:solidFill>
                <a:uFillTx/>
                <a:latin typeface="Söhne Mono"/>
              </a:rPr>
              <a:t>    char</a:t>
            </a:r>
            <a:r>
              <a:rPr lang="en-GB" sz="1200" b="0" i="0" u="none" strike="noStrike" kern="1200" cap="none" spc="0" baseline="0" dirty="0">
                <a:solidFill>
                  <a:srgbClr val="FFFFFF"/>
                </a:solidFill>
                <a:uFillTx/>
                <a:latin typeface="Söhne Mono"/>
              </a:rPr>
              <a:t> c = str[</a:t>
            </a:r>
            <a:r>
              <a:rPr lang="en-GB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Söhne Mono"/>
              </a:rPr>
              <a:t>i</a:t>
            </a:r>
            <a:r>
              <a:rPr lang="en-GB" sz="1200" b="0" i="0" u="none" strike="noStrike" kern="1200" cap="none" spc="0" baseline="0" dirty="0">
                <a:solidFill>
                  <a:srgbClr val="FFFFFF"/>
                </a:solidFill>
                <a:uFillTx/>
                <a:latin typeface="Söhne Mono"/>
              </a:rPr>
              <a:t>];</a:t>
            </a:r>
            <a:r>
              <a:rPr lang="en-GB" sz="1200" b="0" i="0" u="none" strike="noStrike" kern="1200" cap="none" spc="0" baseline="0" dirty="0">
                <a:solidFill>
                  <a:srgbClr val="70AD47"/>
                </a:solidFill>
                <a:uFillTx/>
                <a:latin typeface="Söhne Mono"/>
              </a:rPr>
              <a:t> // Undefined </a:t>
            </a:r>
            <a:r>
              <a:rPr lang="en-GB" sz="1200" b="0" i="0" u="none" strike="noStrike" kern="1200" cap="none" spc="0" baseline="0" dirty="0" err="1">
                <a:solidFill>
                  <a:srgbClr val="70AD47"/>
                </a:solidFill>
                <a:uFillTx/>
                <a:latin typeface="Söhne Mono"/>
              </a:rPr>
              <a:t>behavior</a:t>
            </a:r>
            <a:r>
              <a:rPr lang="en-GB" sz="1200" b="0" i="0" u="none" strike="noStrike" kern="1200" cap="none" spc="0" baseline="0" dirty="0">
                <a:solidFill>
                  <a:srgbClr val="70AD47"/>
                </a:solidFill>
                <a:uFillTx/>
                <a:latin typeface="Söhne Mono"/>
              </a:rPr>
              <a:t> when </a:t>
            </a:r>
            <a:r>
              <a:rPr lang="en-GB" sz="1200" b="0" i="0" u="none" strike="noStrike" kern="1200" cap="none" spc="0" baseline="0" dirty="0" err="1">
                <a:solidFill>
                  <a:srgbClr val="70AD47"/>
                </a:solidFill>
                <a:uFillTx/>
                <a:latin typeface="Söhne Mono"/>
              </a:rPr>
              <a:t>i</a:t>
            </a:r>
            <a:r>
              <a:rPr lang="en-GB" sz="1200" b="0" i="0" u="none" strike="noStrike" kern="1200" cap="none" spc="0" baseline="0" dirty="0">
                <a:solidFill>
                  <a:srgbClr val="70AD47"/>
                </a:solidFill>
                <a:uFillTx/>
                <a:latin typeface="Söhne Mono"/>
              </a:rPr>
              <a:t> &gt; 5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FFFFFF"/>
                </a:solidFill>
                <a:uFillTx/>
                <a:latin typeface="Söhne Mono"/>
              </a:rPr>
              <a:t>}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972631FD-39E0-1FE8-7B04-6D15804A5B8A}"/>
              </a:ext>
            </a:extLst>
          </p:cNvPr>
          <p:cNvSpPr txBox="1"/>
          <p:nvPr/>
        </p:nvSpPr>
        <p:spPr>
          <a:xfrm>
            <a:off x="599361" y="4030436"/>
            <a:ext cx="4396535" cy="461662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DF3079"/>
                </a:solidFill>
                <a:uFillTx/>
                <a:latin typeface="Söhne Mono"/>
              </a:rPr>
              <a:t>char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Söhne Mono"/>
              </a:rPr>
              <a:t> </a:t>
            </a:r>
            <a:r>
              <a:rPr lang="en-US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Söhne Mono"/>
              </a:rPr>
              <a:t>dest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Söhne Mono"/>
              </a:rPr>
              <a:t>[</a:t>
            </a:r>
            <a:r>
              <a:rPr lang="en-US" sz="1200" b="0" i="0" u="none" strike="noStrike" kern="1200" cap="none" spc="0" baseline="0" dirty="0">
                <a:solidFill>
                  <a:srgbClr val="DF3079"/>
                </a:solidFill>
                <a:uFillTx/>
                <a:latin typeface="Söhne Mono"/>
              </a:rPr>
              <a:t>5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Söhne Mono"/>
              </a:rPr>
              <a:t>];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err="1">
                <a:solidFill>
                  <a:srgbClr val="E9950C"/>
                </a:solidFill>
                <a:uFillTx/>
                <a:latin typeface="Söhne Mono"/>
              </a:rPr>
              <a:t>strncpy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Söhne Mono"/>
              </a:rPr>
              <a:t>(</a:t>
            </a:r>
            <a:r>
              <a:rPr lang="en-US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Söhne Mono"/>
              </a:rPr>
              <a:t>dest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Söhne Mono"/>
              </a:rPr>
              <a:t>, </a:t>
            </a:r>
            <a:r>
              <a:rPr lang="en-US" sz="1200" b="0" i="0" u="none" strike="noStrike" kern="1200" cap="none" spc="0" baseline="0" dirty="0">
                <a:solidFill>
                  <a:srgbClr val="00A67D"/>
                </a:solidFill>
                <a:uFillTx/>
                <a:latin typeface="Söhne Mono"/>
              </a:rPr>
              <a:t>"hello, world"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Söhne Mono"/>
              </a:rPr>
              <a:t>, </a:t>
            </a:r>
            <a:r>
              <a:rPr lang="en-US" sz="1200" b="0" i="0" u="none" strike="noStrike" kern="1200" cap="none" spc="0" baseline="0" dirty="0">
                <a:solidFill>
                  <a:srgbClr val="DF3079"/>
                </a:solidFill>
                <a:uFillTx/>
                <a:latin typeface="Söhne Mono"/>
              </a:rPr>
              <a:t>12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Söhne Mono"/>
              </a:rPr>
              <a:t>); </a:t>
            </a:r>
            <a:r>
              <a:rPr lang="en-US" sz="1200" b="0" i="0" u="none" strike="noStrike" kern="1200" cap="none" spc="0" baseline="0" dirty="0">
                <a:solidFill>
                  <a:srgbClr val="70AD47"/>
                </a:solidFill>
                <a:uFillTx/>
                <a:latin typeface="Söhne Mono"/>
              </a:rPr>
              <a:t>// No space for null-terminator</a:t>
            </a:r>
            <a:endParaRPr lang="en-GB" sz="1200" b="0" i="0" u="none" strike="noStrike" kern="1200" cap="none" spc="0" baseline="0" dirty="0">
              <a:solidFill>
                <a:srgbClr val="70AD47"/>
              </a:solidFill>
              <a:uFillTx/>
              <a:latin typeface="Consolas" pitchFamily="49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BADE082-D38A-0366-C981-A2EC031235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83678" y="1536054"/>
            <a:ext cx="3333015" cy="24943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EB7263EA-DF71-1C24-C1FD-BEFA358E8E28}"/>
              </a:ext>
            </a:extLst>
          </p:cNvPr>
          <p:cNvSpPr txBox="1"/>
          <p:nvPr/>
        </p:nvSpPr>
        <p:spPr>
          <a:xfrm>
            <a:off x="599361" y="5553108"/>
            <a:ext cx="5074298" cy="461662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E9950C"/>
                </a:solidFill>
                <a:uFillTx/>
                <a:latin typeface="Consolas" pitchFamily="49"/>
              </a:rPr>
              <a:t>printf</a:t>
            </a:r>
            <a:r>
              <a:rPr lang="en-US" sz="1200" b="0" i="0" u="none" strike="noStrike" kern="1200" cap="none" spc="0" baseline="0">
                <a:solidFill>
                  <a:srgbClr val="CE9178"/>
                </a:solidFill>
                <a:uFillTx/>
                <a:latin typeface="Consolas" pitchFamily="49"/>
              </a:rPr>
              <a:t>("%d %s\n"</a:t>
            </a:r>
            <a:r>
              <a:rPr lang="cs-CZ" sz="1200" b="0" i="0" u="none" strike="noStrike" kern="1200" cap="none" spc="0" baseline="0">
                <a:solidFill>
                  <a:srgbClr val="00A67D"/>
                </a:solidFill>
                <a:uFillTx/>
                <a:latin typeface="Consolas" pitchFamily="49"/>
              </a:rPr>
              <a:t>, 10</a:t>
            </a: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onsolas" pitchFamily="49"/>
              </a:rPr>
              <a:t>); </a:t>
            </a:r>
            <a:r>
              <a:rPr lang="en-US" sz="1200" b="0" i="0" u="none" strike="noStrike" kern="1200" cap="none" spc="0" baseline="0">
                <a:solidFill>
                  <a:srgbClr val="70AD47"/>
                </a:solidFill>
                <a:uFillTx/>
                <a:latin typeface="Consolas" pitchFamily="49"/>
              </a:rPr>
              <a:t>// </a:t>
            </a:r>
            <a:r>
              <a:rPr lang="en-GB" sz="1200" b="0" i="0" u="none" strike="noStrike" kern="1200" cap="none" spc="0" baseline="0">
                <a:solidFill>
                  <a:srgbClr val="70AD47"/>
                </a:solidFill>
                <a:uFillTx/>
                <a:latin typeface="Consolas" pitchFamily="49"/>
              </a:rPr>
              <a:t>UB, missing arguments</a:t>
            </a:r>
            <a:endParaRPr lang="cs-CZ" sz="1200" b="0" i="0" u="none" strike="noStrike" kern="1200" cap="none" spc="0" baseline="0">
              <a:solidFill>
                <a:srgbClr val="70AD47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DCDCAA"/>
                </a:solidFill>
                <a:uFillTx/>
                <a:latin typeface="Consolas" pitchFamily="49"/>
              </a:rPr>
              <a:t>printf</a:t>
            </a:r>
            <a:r>
              <a:rPr lang="en-US" sz="1200" b="0" i="0" u="none" strike="noStrike" kern="1200" cap="none" spc="0" baseline="0">
                <a:solidFill>
                  <a:srgbClr val="CE9178"/>
                </a:solidFill>
                <a:uFillTx/>
                <a:latin typeface="Consolas" pitchFamily="49"/>
              </a:rPr>
              <a:t>("%d"</a:t>
            </a:r>
            <a:r>
              <a:rPr lang="en-US" sz="1200" b="0" i="0" u="none" strike="noStrike" kern="1200" cap="none" spc="0" baseline="0">
                <a:solidFill>
                  <a:srgbClr val="CCCCCC"/>
                </a:solidFill>
                <a:uFillTx/>
                <a:latin typeface="Consolas" pitchFamily="49"/>
              </a:rPr>
              <a:t>, </a:t>
            </a:r>
            <a:r>
              <a:rPr lang="en-US" sz="1200" b="0" i="0" u="none" strike="noStrike" kern="1200" cap="none" spc="0" baseline="0">
                <a:solidFill>
                  <a:srgbClr val="B5CEA8"/>
                </a:solidFill>
                <a:uFillTx/>
                <a:latin typeface="Consolas" pitchFamily="49"/>
              </a:rPr>
              <a:t>3.14f</a:t>
            </a:r>
            <a:r>
              <a:rPr lang="en-US" sz="1200" b="0" i="0" u="none" strike="noStrike" kern="1200" cap="none" spc="0" baseline="0">
                <a:solidFill>
                  <a:srgbClr val="CCCCCC"/>
                </a:solidFill>
                <a:uFillTx/>
                <a:latin typeface="Consolas" pitchFamily="49"/>
              </a:rPr>
              <a:t>);</a:t>
            </a:r>
            <a:r>
              <a:rPr lang="en-US" sz="1200" b="0" i="0" u="none" strike="noStrike" kern="1200" cap="none" spc="0" baseline="0">
                <a:solidFill>
                  <a:srgbClr val="6A9955"/>
                </a:solidFill>
                <a:uFillTx/>
                <a:latin typeface="Consolas" pitchFamily="49"/>
              </a:rPr>
              <a:t> // UB</a:t>
            </a:r>
            <a:r>
              <a:rPr lang="en-US" sz="1200" b="0" i="0" u="none" strike="noStrike" kern="1200" cap="none" spc="0" baseline="0">
                <a:solidFill>
                  <a:srgbClr val="70AD47"/>
                </a:solidFill>
                <a:uFillTx/>
                <a:latin typeface="Consolas" pitchFamily="49"/>
              </a:rPr>
              <a:t>,</a:t>
            </a:r>
            <a:r>
              <a:rPr lang="en-GB" sz="1200" b="0" i="0" u="none" strike="noStrike" kern="1200" cap="none" spc="0" baseline="0">
                <a:solidFill>
                  <a:srgbClr val="70AD47"/>
                </a:solidFill>
                <a:uFillTx/>
                <a:latin typeface="DejaVuSans"/>
              </a:rPr>
              <a:t>conversion specification is invalid</a:t>
            </a:r>
            <a:endParaRPr lang="en-US" sz="1200" b="0" i="0" u="none" strike="noStrike" kern="1200" cap="none" spc="0" baseline="0">
              <a:solidFill>
                <a:srgbClr val="70AD47"/>
              </a:solidFill>
              <a:uFillTx/>
              <a:latin typeface="Consolas" pitchFamily="49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7495-6C17-CB80-722E-6F802D5714C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Modern C++ for the rescue!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AA6CC-AF0A-401F-F41C-FAB06368215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BCF89-8F76-444B-64FB-7635BCF03B13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DD325-E3DE-6366-F629-007CE68186CC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B661004-893E-40A0-979D-DB0B08BA7C22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58D-493D-9A4D-9110-AE301022B3D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good news is that modern C++ can help with these.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worst nightmares of a C++ programmer:</a:t>
            </a:r>
          </a:p>
          <a:p>
            <a:pPr lvl="1">
              <a:buSzPct val="100000"/>
              <a:buFont typeface="Arial" pitchFamily="34"/>
            </a:pPr>
            <a:r>
              <a:rPr lang="en-US" sz="18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leaks &amp; double frees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smart pointers</a:t>
            </a:r>
          </a:p>
          <a:p>
            <a:pPr lvl="1">
              <a:buSzPct val="100000"/>
              <a:buFont typeface="Arial" pitchFamily="34"/>
            </a:pPr>
            <a:r>
              <a:rPr lang="en-US" sz="18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Dereferencing invalid pointer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smart pointers + observer pointers</a:t>
            </a:r>
          </a:p>
          <a:p>
            <a:pPr lvl="2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observer pointers are still dangerous if the programmer is not cautious.</a:t>
            </a:r>
          </a:p>
          <a:p>
            <a:pPr lvl="1">
              <a:buSzPct val="100000"/>
              <a:buFont typeface="Arial" pitchFamily="34"/>
            </a:pPr>
            <a:r>
              <a:rPr lang="en-US" sz="18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uninitialized memory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containers</a:t>
            </a:r>
          </a:p>
          <a:p>
            <a:pPr lvl="2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Containers do not force us to initialize, but at least give us an easy interface to do so.</a:t>
            </a:r>
          </a:p>
          <a:p>
            <a:pPr lvl="1">
              <a:buSzPct val="100000"/>
              <a:buFont typeface="Arial" pitchFamily="34"/>
            </a:pPr>
            <a:r>
              <a:rPr lang="en-US" sz="18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 overflows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containers &amp; iterators</a:t>
            </a:r>
          </a:p>
          <a:p>
            <a:pPr lvl="1">
              <a:buSzPct val="100000"/>
              <a:buFont typeface="Arial" pitchFamily="34"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corruption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containers &amp; iterators</a:t>
            </a:r>
          </a:p>
          <a:p>
            <a:pPr lvl="2">
              <a:buSzPct val="100000"/>
              <a:buFont typeface="Arial" pitchFamily="34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raw arrays do not know their size, containers do know!</a:t>
            </a:r>
          </a:p>
          <a:p>
            <a:pPr lvl="1">
              <a:buSzPct val="100000"/>
              <a:buFont typeface="Arial" pitchFamily="34"/>
            </a:pPr>
            <a:r>
              <a:rPr lang="en-GB" sz="18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null string termination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std::string is not null-terminated, it knows the size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100000"/>
              <a:buFont typeface="Arial" pitchFamily="34"/>
            </a:pPr>
            <a:r>
              <a:rPr lang="en-GB" sz="18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past the null terminating byte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Not possible if using iterators.</a:t>
            </a:r>
          </a:p>
          <a:p>
            <a:pPr lvl="1">
              <a:buSzPct val="100000"/>
              <a:buFont typeface="Arial" pitchFamily="34"/>
            </a:pPr>
            <a:r>
              <a:rPr lang="en-GB" sz="18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Unmatching buffer sizes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The copying is handled by the library-defined operators.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cs-CZ" sz="1800" b="1" dirty="0" err="1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Unsafe</a:t>
            </a:r>
            <a:r>
              <a:rPr lang="cs-CZ" sz="18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printf</a:t>
            </a:r>
            <a:r>
              <a:rPr lang="en-GB" sz="1800" b="1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Much harder to mess something with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std::</a:t>
            </a:r>
            <a:r>
              <a:rPr lang="en-GB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cout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std::format</a:t>
            </a:r>
            <a:r>
              <a:rPr lang="en-GB" sz="1800" baseline="30000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(C++20),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std::print</a:t>
            </a:r>
            <a:r>
              <a:rPr lang="en-GB" sz="1800" baseline="30000" dirty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(C++23)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Additionally, you get very nice and unified interface and utility functions on those classes</a:t>
            </a:r>
          </a:p>
          <a:p>
            <a:pPr lvl="1">
              <a:buSzPct val="100000"/>
              <a:buFont typeface="Arial" pitchFamily="34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std::string – contains, </a:t>
            </a:r>
            <a:r>
              <a:rPr lang="en-GB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starts_with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ends_with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(r)find, operator+ </a:t>
            </a:r>
          </a:p>
          <a:p>
            <a:pPr lvl="1">
              <a:buSzPct val="100000"/>
              <a:buFont typeface="Arial" pitchFamily="34"/>
            </a:pPr>
            <a:r>
              <a:rPr lang="en-GB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unique_ptr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shared_ptr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they behave </a:t>
            </a: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like drop-in replacements for raw pointers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F3E4BE0-64B5-5E5E-037C-6127D70D04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806641" y="223744"/>
            <a:ext cx="3239097" cy="24448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Task 2: </a:t>
            </a:r>
            <a:r>
              <a:rPr lang="cs-CZ" dirty="0" err="1"/>
              <a:t>Let's</a:t>
            </a:r>
            <a:r>
              <a:rPr lang="cs-CZ" dirty="0"/>
              <a:t> </a:t>
            </a:r>
            <a:r>
              <a:rPr lang="cs-CZ" dirty="0" err="1"/>
              <a:t>code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an arbitrary number of ASCII strings from STDIN separated by a newline until the ‘=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=‘.</a:t>
            </a:r>
          </a:p>
          <a:p>
            <a:pPr lvl="0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 builds a BST from these strings for subsequent searches</a:t>
            </a:r>
          </a:p>
          <a:p>
            <a:pPr lvl="1">
              <a:buSzPct val="100000"/>
              <a:buFont typeface="Arial" pitchFamily="34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insensitive, no duplicates in the tree.</a:t>
            </a:r>
          </a:p>
          <a:p>
            <a:pPr lvl="1">
              <a:buSzPct val="100000"/>
              <a:buFont typeface="Arial" pitchFamily="34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tree is not guaranteed to be balanced. It does not matter for our cause.</a:t>
            </a:r>
          </a:p>
          <a:p>
            <a:pPr lvl="0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that, the program waits for newline-separated input from STDIN in a loop.</a:t>
            </a:r>
          </a:p>
          <a:p>
            <a:pPr lvl="0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getting some input, the program shall find if the string is in the BST. </a:t>
            </a:r>
          </a:p>
          <a:p>
            <a:pPr lvl="1">
              <a:buSzPct val="100000"/>
              <a:buFont typeface="Arial" pitchFamily="34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yes, it shall delete the node and output its value to STDOUT (prefixed with "D: "); otherwise, it shall do nothing.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a catch though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You must implement it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C++ string and smart pointers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Hints: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#include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&lt;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cstring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&gt;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str(n)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str(n)cat,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strlen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str(n)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cmp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2705F2-4E4A-C89E-4774-5F188B0C0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318" y="4042546"/>
            <a:ext cx="2944165" cy="272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84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Code: The problem approach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906463"/>
            <a:ext cx="6908260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BST is a binary tree (no duplicates).</a:t>
            </a:r>
          </a:p>
          <a:p>
            <a:pPr lvl="1">
              <a:buSzPct val="100000"/>
              <a:buFont typeface="Arial" pitchFamily="34"/>
            </a:pPr>
            <a:r>
              <a:rPr lang="cs-CZ" sz="1800" dirty="0" err="1">
                <a:solidFill>
                  <a:srgbClr val="000000"/>
                </a:solidFill>
                <a:latin typeface="Arial"/>
              </a:rPr>
              <a:t>Rooted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, e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ach node has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at most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two children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(</a:t>
            </a:r>
            <a:r>
              <a:rPr lang="cs-CZ" sz="1800" dirty="0" err="1">
                <a:solidFill>
                  <a:srgbClr val="000000"/>
                </a:solidFill>
                <a:latin typeface="Arial"/>
              </a:rPr>
              <a:t>left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cs-CZ" sz="1800" dirty="0" err="1">
                <a:solidFill>
                  <a:srgbClr val="000000"/>
                </a:solidFill>
                <a:latin typeface="Arial"/>
              </a:rPr>
              <a:t>right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)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For each node: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The left subtree contains only smaller items.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The right subtree contains only greater items.</a:t>
            </a:r>
          </a:p>
          <a:p>
            <a:pPr lvl="1">
              <a:buSzPct val="100000"/>
              <a:buFont typeface="Arial" pitchFamily="34"/>
            </a:pP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Strings in C/C++ use </a:t>
            </a:r>
            <a:r>
              <a:rPr lang="en-US" sz="2000" dirty="0">
                <a:solidFill>
                  <a:srgbClr val="000000"/>
                </a:solidFill>
                <a:latin typeface="Arial"/>
                <a:hlinkClick r:id="rId3"/>
              </a:rPr>
              <a:t>lexicographical ordering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Beware that you must have the same case to achieve alphabetic</a:t>
            </a:r>
            <a:r>
              <a:rPr lang="cs-CZ" sz="2000" dirty="0">
                <a:solidFill>
                  <a:srgbClr val="000000"/>
                </a:solidFill>
                <a:latin typeface="Arial"/>
              </a:rPr>
              <a:t>al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ordering!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E.g. "B" &lt; "a" &lt; "b"</a:t>
            </a:r>
          </a:p>
          <a:p>
            <a:pPr marL="0" lvl="0" indent="0">
              <a:buSzPct val="100000"/>
              <a:buNone/>
            </a:pPr>
            <a:br>
              <a:rPr lang="en-US" sz="2000" dirty="0">
                <a:solidFill>
                  <a:srgbClr val="000000"/>
                </a:solidFill>
                <a:latin typeface="Arial"/>
              </a:rPr>
            </a:br>
            <a:endParaRPr lang="en-GB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31589-FA2D-2F03-A774-B1CE5F77381B}"/>
              </a:ext>
            </a:extLst>
          </p:cNvPr>
          <p:cNvSpPr/>
          <p:nvPr/>
        </p:nvSpPr>
        <p:spPr>
          <a:xfrm>
            <a:off x="516754" y="5575179"/>
            <a:ext cx="8933431" cy="875730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  <a:cs typeface="Arial" pitchFamily="34"/>
                <a:hlinkClick r:id="rId4"/>
              </a:rPr>
              <a:t>https://en.wikipedia.org/wiki/Binary_search_tree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  <a:hlinkClick r:id="rId5"/>
              </a:rPr>
              <a:t>https://pruvodce.ucw.cz/</a:t>
            </a: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 (kapitola Bin</a:t>
            </a: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ární vyhledávací stromy</a:t>
            </a: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)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2B18F193-5225-D6FF-78A7-EB601DAF38E2}"/>
              </a:ext>
            </a:extLst>
          </p:cNvPr>
          <p:cNvSpPr/>
          <p:nvPr/>
        </p:nvSpPr>
        <p:spPr>
          <a:xfrm>
            <a:off x="727972" y="5425775"/>
            <a:ext cx="293850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B1A1EB5B-7D9C-3F79-BADC-99FADFD27EE9}"/>
              </a:ext>
            </a:extLst>
          </p:cNvPr>
          <p:cNvSpPr/>
          <p:nvPr/>
        </p:nvSpPr>
        <p:spPr>
          <a:xfrm>
            <a:off x="9450186" y="24412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h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ey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192A1B8A-8D6A-954D-AA2A-CBB0B91FC330}"/>
              </a:ext>
            </a:extLst>
          </p:cNvPr>
          <p:cNvSpPr txBox="1"/>
          <p:nvPr/>
        </p:nvSpPr>
        <p:spPr>
          <a:xfrm>
            <a:off x="7444048" y="923205"/>
            <a:ext cx="4396535" cy="138499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FFFFFF"/>
                </a:solidFill>
                <a:latin typeface="Consolas" pitchFamily="49"/>
              </a:rPr>
              <a:t>h</a:t>
            </a: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ey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m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ake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it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bad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end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3FE28E25-6D40-B0E5-0FFF-FBDFD58AF94C}"/>
              </a:ext>
            </a:extLst>
          </p:cNvPr>
          <p:cNvSpPr/>
          <p:nvPr/>
        </p:nvSpPr>
        <p:spPr>
          <a:xfrm>
            <a:off x="10258148" y="307920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,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610FF7E9-1EDC-DEB4-06CD-3A5FFBD6C998}"/>
              </a:ext>
            </a:extLst>
          </p:cNvPr>
          <p:cNvSpPr/>
          <p:nvPr/>
        </p:nvSpPr>
        <p:spPr>
          <a:xfrm>
            <a:off x="8798825" y="3078991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t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63BE32B9-ECF8-F761-FF8A-3D15DD48EC21}"/>
              </a:ext>
            </a:extLst>
          </p:cNvPr>
          <p:cNvSpPr/>
          <p:nvPr/>
        </p:nvSpPr>
        <p:spPr>
          <a:xfrm>
            <a:off x="11187787" y="3639128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make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14E77B79-F0A0-125E-1855-85714255C2D1}"/>
              </a:ext>
            </a:extLst>
          </p:cNvPr>
          <p:cNvSpPr/>
          <p:nvPr/>
        </p:nvSpPr>
        <p:spPr>
          <a:xfrm>
            <a:off x="9854167" y="364006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it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5989AE31-C344-BC29-9F17-FB4E4CCB7359}"/>
              </a:ext>
            </a:extLst>
          </p:cNvPr>
          <p:cNvSpPr/>
          <p:nvPr/>
        </p:nvSpPr>
        <p:spPr>
          <a:xfrm>
            <a:off x="7990862" y="36576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bad.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E041B1-73C0-3C29-9693-75B4D668F01A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9854168" y="2716562"/>
            <a:ext cx="807962" cy="36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2F25EF-85F5-49E4-1A4D-2D3571D76DBD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flipH="1">
            <a:off x="9202807" y="2716562"/>
            <a:ext cx="651361" cy="36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0F52FE-2B43-79CC-7DB7-614BFD6138F9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8394844" y="3354298"/>
            <a:ext cx="807963" cy="303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4F497C1-01B1-4EC1-46AF-8882AC36E44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10258149" y="3354509"/>
            <a:ext cx="403981" cy="285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901C13-3F71-49BE-685B-747C6CA34E1F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10662130" y="3354509"/>
            <a:ext cx="929639" cy="28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Graphic 15" descr="Slippery with solid fill">
            <a:extLst>
              <a:ext uri="{FF2B5EF4-FFF2-40B4-BE49-F238E27FC236}">
                <a16:creationId xmlns:a16="http://schemas.microsoft.com/office/drawing/2014/main" id="{B8746A77-7DC0-DE0A-CA62-FA6958366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4969" y="39329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92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Code: Represent the nodes &amp; edges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struct Node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Node*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p_left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Node*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p_right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>
              <a:buSzPct val="100000"/>
              <a:buFont typeface="Arial" pitchFamily="34"/>
            </a:pP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char*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data</a:t>
            </a:r>
          </a:p>
          <a:p>
            <a:pPr lvl="0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/>
              </a:rPr>
              <a:t>We will traverse it from the root</a:t>
            </a:r>
          </a:p>
          <a:p>
            <a:pPr lvl="0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/>
              </a:rPr>
              <a:t>The whole tree is represented by the root Node</a:t>
            </a:r>
          </a:p>
          <a:p>
            <a:pPr lvl="0">
              <a:buSzPct val="100000"/>
              <a:buFont typeface="Arial" pitchFamily="34"/>
            </a:pPr>
            <a:endParaRPr lang="en-GB" sz="2000" dirty="0">
              <a:solidFill>
                <a:srgbClr val="000000"/>
              </a:solidFill>
              <a:latin typeface="Arial"/>
            </a:endParaRPr>
          </a:p>
          <a:p>
            <a:pPr lvl="0">
              <a:buSzPct val="100000"/>
              <a:buFont typeface="Arial" pitchFamily="34"/>
            </a:pPr>
            <a:endParaRPr lang="en-GB" sz="2000" dirty="0">
              <a:solidFill>
                <a:srgbClr val="000000"/>
              </a:solidFill>
              <a:latin typeface="Arial"/>
            </a:endParaRPr>
          </a:p>
          <a:p>
            <a:pPr lvl="0">
              <a:buSzPct val="100000"/>
              <a:buFont typeface="Arial" pitchFamily="34"/>
            </a:pPr>
            <a:endParaRPr lang="en-GB" sz="2000" dirty="0">
              <a:solidFill>
                <a:srgbClr val="000000"/>
              </a:solidFill>
              <a:latin typeface="Arial"/>
            </a:endParaRPr>
          </a:p>
          <a:p>
            <a:pPr lvl="0">
              <a:buSzPct val="100000"/>
              <a:buFont typeface="Arial" pitchFamily="34"/>
            </a:pPr>
            <a:endParaRPr lang="en-GB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B1A1EB5B-7D9C-3F79-BADC-99FADFD27EE9}"/>
              </a:ext>
            </a:extLst>
          </p:cNvPr>
          <p:cNvSpPr/>
          <p:nvPr/>
        </p:nvSpPr>
        <p:spPr>
          <a:xfrm>
            <a:off x="9450186" y="24412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000000"/>
                </a:solidFill>
                <a:latin typeface="Consolas" pitchFamily="49"/>
              </a:rPr>
              <a:t>h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ey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192A1B8A-8D6A-954D-AA2A-CBB0B91FC330}"/>
              </a:ext>
            </a:extLst>
          </p:cNvPr>
          <p:cNvSpPr txBox="1"/>
          <p:nvPr/>
        </p:nvSpPr>
        <p:spPr>
          <a:xfrm>
            <a:off x="7444048" y="923205"/>
            <a:ext cx="4396535" cy="1384995"/>
          </a:xfrm>
          <a:prstGeom prst="rect">
            <a:avLst/>
          </a:prstGeom>
          <a:solidFill>
            <a:schemeClr val="bg2">
              <a:lumMod val="1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FFFFFF"/>
                </a:solidFill>
                <a:latin typeface="Consolas" pitchFamily="49"/>
              </a:rPr>
              <a:t>h</a:t>
            </a: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ey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m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ake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it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bad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end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3FE28E25-6D40-B0E5-0FFF-FBDFD58AF94C}"/>
              </a:ext>
            </a:extLst>
          </p:cNvPr>
          <p:cNvSpPr/>
          <p:nvPr/>
        </p:nvSpPr>
        <p:spPr>
          <a:xfrm>
            <a:off x="10258148" y="307920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000000"/>
                </a:solidFill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,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610FF7E9-1EDC-DEB4-06CD-3A5FFBD6C998}"/>
              </a:ext>
            </a:extLst>
          </p:cNvPr>
          <p:cNvSpPr/>
          <p:nvPr/>
        </p:nvSpPr>
        <p:spPr>
          <a:xfrm>
            <a:off x="8798825" y="3078991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t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63BE32B9-ECF8-F761-FF8A-3D15DD48EC21}"/>
              </a:ext>
            </a:extLst>
          </p:cNvPr>
          <p:cNvSpPr/>
          <p:nvPr/>
        </p:nvSpPr>
        <p:spPr>
          <a:xfrm>
            <a:off x="11187787" y="3639128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make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14E77B79-F0A0-125E-1855-85714255C2D1}"/>
              </a:ext>
            </a:extLst>
          </p:cNvPr>
          <p:cNvSpPr/>
          <p:nvPr/>
        </p:nvSpPr>
        <p:spPr>
          <a:xfrm>
            <a:off x="9854167" y="364006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it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5989AE31-C344-BC29-9F17-FB4E4CCB7359}"/>
              </a:ext>
            </a:extLst>
          </p:cNvPr>
          <p:cNvSpPr/>
          <p:nvPr/>
        </p:nvSpPr>
        <p:spPr>
          <a:xfrm>
            <a:off x="7990862" y="36576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bad.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E041B1-73C0-3C29-9693-75B4D668F01A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9854168" y="2716562"/>
            <a:ext cx="807962" cy="36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2F25EF-85F5-49E4-1A4D-2D3571D76DBD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flipH="1">
            <a:off x="9202807" y="2716562"/>
            <a:ext cx="651361" cy="36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0F52FE-2B43-79CC-7DB7-614BFD6138F9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8394844" y="3354298"/>
            <a:ext cx="807963" cy="303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4F497C1-01B1-4EC1-46AF-8882AC36E44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10258149" y="3354509"/>
            <a:ext cx="403981" cy="285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901C13-3F71-49BE-685B-747C6CA34E1F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10662130" y="3354509"/>
            <a:ext cx="929639" cy="28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EF65303-E1A3-E285-5E08-CD8C64C30356}"/>
              </a:ext>
            </a:extLst>
          </p:cNvPr>
          <p:cNvSpPr txBox="1"/>
          <p:nvPr/>
        </p:nvSpPr>
        <p:spPr>
          <a:xfrm>
            <a:off x="9670721" y="3897200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struct Node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91B043D1-82D4-9038-8A95-738CB140B018}"/>
              </a:ext>
            </a:extLst>
          </p:cNvPr>
          <p:cNvSpPr/>
          <p:nvPr/>
        </p:nvSpPr>
        <p:spPr>
          <a:xfrm>
            <a:off x="6636086" y="2492635"/>
            <a:ext cx="352977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F2969-5910-FEE1-8EC5-87DC690E27B5}"/>
              </a:ext>
            </a:extLst>
          </p:cNvPr>
          <p:cNvSpPr txBox="1"/>
          <p:nvPr/>
        </p:nvSpPr>
        <p:spPr>
          <a:xfrm>
            <a:off x="6540897" y="27824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Node*</a:t>
            </a:r>
            <a:endParaRPr lang="en-GB" sz="1400" dirty="0">
              <a:latin typeface="Consolas" panose="020B0609020204030204" pitchFamily="49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574FED-C2E9-CC23-E0CA-DFEF8B4C1CCD}"/>
              </a:ext>
            </a:extLst>
          </p:cNvPr>
          <p:cNvCxnSpPr>
            <a:cxnSpLocks/>
            <a:stCxn id="8" idx="1"/>
          </p:cNvCxnSpPr>
          <p:nvPr/>
        </p:nvCxnSpPr>
        <p:spPr>
          <a:xfrm flipV="1">
            <a:off x="6989063" y="2578909"/>
            <a:ext cx="2461123" cy="51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70488F-E5E8-0ED9-294A-547D356F6D2A}"/>
              </a:ext>
            </a:extLst>
          </p:cNvPr>
          <p:cNvCxnSpPr>
            <a:cxnSpLocks/>
          </p:cNvCxnSpPr>
          <p:nvPr/>
        </p:nvCxnSpPr>
        <p:spPr>
          <a:xfrm>
            <a:off x="7444048" y="2492635"/>
            <a:ext cx="8383" cy="1990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7D50C43-AC73-2912-556C-5E1251A690F6}"/>
              </a:ext>
            </a:extLst>
          </p:cNvPr>
          <p:cNvSpPr txBox="1"/>
          <p:nvPr/>
        </p:nvSpPr>
        <p:spPr>
          <a:xfrm>
            <a:off x="6440062" y="410273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stack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88E07E-C273-F293-97EB-2F06FE1F5F2A}"/>
              </a:ext>
            </a:extLst>
          </p:cNvPr>
          <p:cNvSpPr txBox="1"/>
          <p:nvPr/>
        </p:nvSpPr>
        <p:spPr>
          <a:xfrm>
            <a:off x="7566617" y="41027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heap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CE46DE9-E8A8-F261-78A1-F649B6337B50}"/>
              </a:ext>
            </a:extLst>
          </p:cNvPr>
          <p:cNvSpPr/>
          <p:nvPr/>
        </p:nvSpPr>
        <p:spPr>
          <a:xfrm>
            <a:off x="7785717" y="4534567"/>
            <a:ext cx="3879540" cy="108645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This is not accurate the C-strings in the nodes are allocated somewhere else on the heap as well</a:t>
            </a:r>
          </a:p>
        </p:txBody>
      </p:sp>
      <p:pic>
        <p:nvPicPr>
          <p:cNvPr id="26" name="Graphic 25" descr="Slippery with solid fill">
            <a:extLst>
              <a:ext uri="{FF2B5EF4-FFF2-40B4-BE49-F238E27FC236}">
                <a16:creationId xmlns:a16="http://schemas.microsoft.com/office/drawing/2014/main" id="{E38FAD5B-3D8F-17A5-FE9D-5A9FC0AFF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5000" y="3792537"/>
            <a:ext cx="914400" cy="914400"/>
          </a:xfrm>
          <a:prstGeom prst="rect">
            <a:avLst/>
          </a:prstGeom>
        </p:spPr>
      </p:pic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33CEC4DC-DD02-1E78-F3B9-AAEB654DC091}"/>
              </a:ext>
            </a:extLst>
          </p:cNvPr>
          <p:cNvSpPr/>
          <p:nvPr/>
        </p:nvSpPr>
        <p:spPr>
          <a:xfrm>
            <a:off x="2538650" y="5063104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data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D4954A-99A2-103A-2041-E5D371F0544C}"/>
              </a:ext>
            </a:extLst>
          </p:cNvPr>
          <p:cNvCxnSpPr>
            <a:stCxn id="27" idx="2"/>
          </p:cNvCxnSpPr>
          <p:nvPr/>
        </p:nvCxnSpPr>
        <p:spPr>
          <a:xfrm>
            <a:off x="2942632" y="5338411"/>
            <a:ext cx="807962" cy="36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DDDCC21-6687-C1D3-5EED-62845A656501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2291271" y="5338411"/>
            <a:ext cx="651361" cy="36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707A007-7026-F1D4-5B80-F8C635B24687}"/>
              </a:ext>
            </a:extLst>
          </p:cNvPr>
          <p:cNvCxnSpPr>
            <a:cxnSpLocks/>
            <a:endCxn id="27" idx="3"/>
          </p:cNvCxnSpPr>
          <p:nvPr/>
        </p:nvCxnSpPr>
        <p:spPr>
          <a:xfrm>
            <a:off x="1831931" y="5187086"/>
            <a:ext cx="706719" cy="13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: Rounded Corners 5">
            <a:extLst>
              <a:ext uri="{FF2B5EF4-FFF2-40B4-BE49-F238E27FC236}">
                <a16:creationId xmlns:a16="http://schemas.microsoft.com/office/drawing/2014/main" id="{F8EA3E05-D3B1-2E65-4B43-51491944D73B}"/>
              </a:ext>
            </a:extLst>
          </p:cNvPr>
          <p:cNvSpPr/>
          <p:nvPr/>
        </p:nvSpPr>
        <p:spPr>
          <a:xfrm>
            <a:off x="4070266" y="4837614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dirty="0">
                <a:solidFill>
                  <a:srgbClr val="FF0000"/>
                </a:solidFill>
                <a:latin typeface="Consolas" pitchFamily="49"/>
              </a:rPr>
              <a:t>h</a:t>
            </a:r>
            <a:r>
              <a:rPr lang="cs-CZ" sz="1200" b="1" i="0" u="none" strike="noStrike" kern="1200" cap="none" spc="0" baseline="0" dirty="0" err="1">
                <a:solidFill>
                  <a:srgbClr val="FF0000"/>
                </a:solidFill>
                <a:uFillTx/>
                <a:latin typeface="Consolas" pitchFamily="49"/>
              </a:rPr>
              <a:t>ey</a:t>
            </a:r>
            <a:endParaRPr lang="en-GB" sz="1200" b="1" i="0" u="none" strike="noStrike" kern="1200" cap="none" spc="0" baseline="0" dirty="0">
              <a:solidFill>
                <a:srgbClr val="FF0000"/>
              </a:solidFill>
              <a:uFillTx/>
              <a:latin typeface="Consolas" pitchFamily="49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2011433-D4C8-D2CE-BCEB-C54312E3697D}"/>
              </a:ext>
            </a:extLst>
          </p:cNvPr>
          <p:cNvCxnSpPr>
            <a:cxnSpLocks/>
            <a:stCxn id="27" idx="1"/>
            <a:endCxn id="34" idx="3"/>
          </p:cNvCxnSpPr>
          <p:nvPr/>
        </p:nvCxnSpPr>
        <p:spPr>
          <a:xfrm flipV="1">
            <a:off x="3346613" y="4975268"/>
            <a:ext cx="723653" cy="225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D6D5FE7-600F-3708-8062-817877C013FB}"/>
              </a:ext>
            </a:extLst>
          </p:cNvPr>
          <p:cNvGrpSpPr/>
          <p:nvPr/>
        </p:nvGrpSpPr>
        <p:grpSpPr>
          <a:xfrm>
            <a:off x="4533983" y="5022510"/>
            <a:ext cx="2985480" cy="1062000"/>
            <a:chOff x="4533983" y="5022510"/>
            <a:chExt cx="2985480" cy="10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7BF8364-1DBD-3CF4-5CB5-87C0F62954A4}"/>
                    </a:ext>
                  </a:extLst>
                </p14:cNvPr>
                <p14:cNvContentPartPr/>
                <p14:nvPr/>
              </p14:nvContentPartPr>
              <p14:xfrm>
                <a:off x="4743863" y="5022510"/>
                <a:ext cx="2775600" cy="938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7BF8364-1DBD-3CF4-5CB5-87C0F62954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37743" y="5016390"/>
                  <a:ext cx="2787840" cy="9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360A337-F132-DA3C-D441-300CC93AEA60}"/>
                    </a:ext>
                  </a:extLst>
                </p14:cNvPr>
                <p14:cNvContentPartPr/>
                <p14:nvPr/>
              </p14:nvContentPartPr>
              <p14:xfrm>
                <a:off x="4533983" y="5832150"/>
                <a:ext cx="402120" cy="252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360A337-F132-DA3C-D441-300CC93AEA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27863" y="5826030"/>
                  <a:ext cx="414360" cy="264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3" name="Rectangle: Rounded Corners 5">
            <a:extLst>
              <a:ext uri="{FF2B5EF4-FFF2-40B4-BE49-F238E27FC236}">
                <a16:creationId xmlns:a16="http://schemas.microsoft.com/office/drawing/2014/main" id="{A9D22502-4B08-B740-9F81-7FA84024B8D2}"/>
              </a:ext>
            </a:extLst>
          </p:cNvPr>
          <p:cNvSpPr/>
          <p:nvPr/>
        </p:nvSpPr>
        <p:spPr>
          <a:xfrm>
            <a:off x="2000330" y="5683023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…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46" name="Rectangle: Rounded Corners 5">
            <a:extLst>
              <a:ext uri="{FF2B5EF4-FFF2-40B4-BE49-F238E27FC236}">
                <a16:creationId xmlns:a16="http://schemas.microsoft.com/office/drawing/2014/main" id="{623BA78D-9BE1-AE6E-E540-A6A7300A47F7}"/>
              </a:ext>
            </a:extLst>
          </p:cNvPr>
          <p:cNvSpPr/>
          <p:nvPr/>
        </p:nvSpPr>
        <p:spPr>
          <a:xfrm>
            <a:off x="3346612" y="5692520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…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48" name="Rectangle: Rounded Corners 5">
            <a:extLst>
              <a:ext uri="{FF2B5EF4-FFF2-40B4-BE49-F238E27FC236}">
                <a16:creationId xmlns:a16="http://schemas.microsoft.com/office/drawing/2014/main" id="{11CE3CA7-C2DF-30AC-B1F2-CA35C71742A6}"/>
              </a:ext>
            </a:extLst>
          </p:cNvPr>
          <p:cNvSpPr/>
          <p:nvPr/>
        </p:nvSpPr>
        <p:spPr>
          <a:xfrm>
            <a:off x="1499227" y="5021049"/>
            <a:ext cx="352977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E5955E-518C-5E66-3B7F-28601560032E}"/>
              </a:ext>
            </a:extLst>
          </p:cNvPr>
          <p:cNvSpPr txBox="1"/>
          <p:nvPr/>
        </p:nvSpPr>
        <p:spPr>
          <a:xfrm>
            <a:off x="1404038" y="531081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Node*</a:t>
            </a:r>
            <a:endParaRPr lang="en-GB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7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Intermezzo: type specifier </a:t>
            </a:r>
            <a:r>
              <a:rPr lang="en-GB" dirty="0">
                <a:latin typeface="Consolas" panose="020B0609020204030204" pitchFamily="49" charset="0"/>
              </a:rPr>
              <a:t>auto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b="1" dirty="0">
                <a:solidFill>
                  <a:schemeClr val="accent2"/>
                </a:solidFill>
                <a:latin typeface="Arial"/>
              </a:rPr>
              <a:t>No dynamic types!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All types must be known at compile time!</a:t>
            </a:r>
            <a:endParaRPr lang="en-GB" sz="2400" dirty="0">
              <a:latin typeface="Arial"/>
            </a:endParaRPr>
          </a:p>
          <a:p>
            <a:pPr lvl="0">
              <a:buSzPct val="100000"/>
              <a:buFont typeface="Arial" pitchFamily="34"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The keyword auto just says "Please compiler, just deduce the type for me"</a:t>
            </a:r>
          </a:p>
          <a:p>
            <a:pPr lvl="1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/>
              </a:rPr>
              <a:t>E.g. based on the expression on the right</a:t>
            </a:r>
          </a:p>
          <a:p>
            <a:pPr lvl="1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/>
              </a:rPr>
              <a:t>Necessary to define the type of lambdas (later labs…)	</a:t>
            </a:r>
          </a:p>
          <a:p>
            <a:pPr>
              <a:buSzPct val="100000"/>
              <a:buFont typeface="Arial" pitchFamily="34"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The compilers get more powerful with their deduction capabilities over time.</a:t>
            </a:r>
          </a:p>
          <a:p>
            <a:pPr>
              <a:buSzPct val="100000"/>
              <a:buFont typeface="Arial" pitchFamily="34"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Saves you keystrokes!</a:t>
            </a:r>
          </a:p>
          <a:p>
            <a:pPr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478B13A1-EC99-8815-8E7B-4478487BB3E8}"/>
              </a:ext>
            </a:extLst>
          </p:cNvPr>
          <p:cNvSpPr/>
          <p:nvPr/>
        </p:nvSpPr>
        <p:spPr>
          <a:xfrm>
            <a:off x="5447564" y="5699300"/>
            <a:ext cx="6599436" cy="642757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https://en.cppreference.com/w/cpp/language/auto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754BB21A-FE46-C3BC-220C-4B2A5B036E9E}"/>
              </a:ext>
            </a:extLst>
          </p:cNvPr>
          <p:cNvSpPr/>
          <p:nvPr/>
        </p:nvSpPr>
        <p:spPr>
          <a:xfrm>
            <a:off x="5658781" y="5549897"/>
            <a:ext cx="217077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773F64-E7CD-E420-E7E2-1BFE80D735E3}"/>
              </a:ext>
            </a:extLst>
          </p:cNvPr>
          <p:cNvSpPr/>
          <p:nvPr/>
        </p:nvSpPr>
        <p:spPr>
          <a:xfrm>
            <a:off x="5104849" y="194420"/>
            <a:ext cx="1639320" cy="3515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solidFill>
                  <a:schemeClr val="accent6">
                    <a:lumMod val="75000"/>
                  </a:schemeClr>
                </a:solidFill>
                <a:effectLst/>
                <a:latin typeface="DejaVuSans"/>
              </a:rPr>
              <a:t>since C++11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2537B-795E-6694-DD1F-307BFCC8B4B3}"/>
              </a:ext>
            </a:extLst>
          </p:cNvPr>
          <p:cNvSpPr txBox="1"/>
          <p:nvPr/>
        </p:nvSpPr>
        <p:spPr>
          <a:xfrm>
            <a:off x="374572" y="3429000"/>
            <a:ext cx="6369597" cy="1384995"/>
          </a:xfrm>
          <a:prstGeom prst="rect">
            <a:avLst/>
          </a:prstGeom>
          <a:solidFill>
            <a:schemeClr val="bg2">
              <a:lumMod val="1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Without auto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size_t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&gt;&gt;&gt;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names;</a:t>
            </a:r>
          </a:p>
          <a:p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size_t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&gt;&gt;&gt;::iterator it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names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With auto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size_t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unique_ptr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&gt;&gt;&gt;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names;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it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names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45348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Outline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Lab 1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2 introduction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overview of C-strings/std::string/std::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string_view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overview of smart vs raw pointers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Pitfalls of using old C++/C constructs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use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prinft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modern C++</a:t>
            </a:r>
          </a:p>
          <a:p>
            <a:pPr>
              <a:buSzPct val="100000"/>
              <a:buFont typeface="Arial" pitchFamily="34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2 coding</a:t>
            </a:r>
          </a:p>
          <a:p>
            <a:pPr lvl="0">
              <a:buSzPct val="100000"/>
              <a:buFont typeface="Arial" pitchFamily="34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Intermezzo: </a:t>
            </a:r>
            <a:r>
              <a:rPr lang="en-GB" dirty="0" err="1"/>
              <a:t>nullptr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Since C++11 we have the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nullptr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keyword.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It represents a null/invalid pointer but has the correct </a:t>
            </a:r>
            <a:r>
              <a:rPr lang="en-US" sz="2000" b="1" dirty="0">
                <a:solidFill>
                  <a:schemeClr val="accent6"/>
                </a:solidFill>
                <a:latin typeface="Arial"/>
              </a:rPr>
              <a:t>pointer type.</a:t>
            </a:r>
          </a:p>
          <a:p>
            <a:pPr lvl="1">
              <a:buSzPct val="100000"/>
              <a:buFont typeface="Arial" pitchFamily="34"/>
            </a:pPr>
            <a:r>
              <a:rPr lang="en-US" sz="1600" b="1" dirty="0">
                <a:solidFill>
                  <a:schemeClr val="accent6"/>
                </a:solidFill>
                <a:latin typeface="Arial"/>
              </a:rPr>
              <a:t>Readability</a:t>
            </a:r>
          </a:p>
          <a:p>
            <a:pPr lvl="1">
              <a:buSzPct val="100000"/>
              <a:buFont typeface="Arial" pitchFamily="34"/>
            </a:pPr>
            <a:r>
              <a:rPr lang="en-US" sz="1600" b="1" dirty="0">
                <a:solidFill>
                  <a:schemeClr val="accent6"/>
                </a:solidFill>
                <a:latin typeface="Arial"/>
              </a:rPr>
              <a:t>Type safety</a:t>
            </a:r>
          </a:p>
          <a:p>
            <a:pPr lvl="0">
              <a:buSzPct val="100000"/>
              <a:buFont typeface="Arial" pitchFamily="34"/>
            </a:pPr>
            <a:r>
              <a:rPr lang="en-GB" sz="2000" dirty="0">
                <a:latin typeface="Arial"/>
              </a:rPr>
              <a:t>Use it to represent invalid/null pointers.</a:t>
            </a:r>
          </a:p>
          <a:p>
            <a:pPr lvl="0">
              <a:buSzPct val="100000"/>
              <a:buFont typeface="Arial" pitchFamily="34"/>
            </a:pPr>
            <a:endParaRPr lang="en-GB" sz="2000" dirty="0">
              <a:latin typeface="Arial"/>
            </a:endParaRPr>
          </a:p>
          <a:p>
            <a:pPr lvl="0">
              <a:buSzPct val="100000"/>
              <a:buFont typeface="Arial" pitchFamily="34"/>
            </a:pPr>
            <a:r>
              <a:rPr lang="en-GB" sz="2000" dirty="0">
                <a:latin typeface="Arial"/>
              </a:rPr>
              <a:t>Avoid C approaches - 0 (int) or NULL (preprocessor define)</a:t>
            </a: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" name="Graphic 15" descr="Shield Tick with solid fill">
            <a:extLst>
              <a:ext uri="{FF2B5EF4-FFF2-40B4-BE49-F238E27FC236}">
                <a16:creationId xmlns:a16="http://schemas.microsoft.com/office/drawing/2014/main" id="{C6CB582F-2F8B-88C1-AA50-7B9D8D95B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3403" y="834410"/>
            <a:ext cx="914400" cy="914400"/>
          </a:xfrm>
          <a:prstGeom prst="rect">
            <a:avLst/>
          </a:prstGeom>
        </p:spPr>
      </p:pic>
      <p:pic>
        <p:nvPicPr>
          <p:cNvPr id="19" name="Graphic 18" descr="Slippery with solid fill">
            <a:extLst>
              <a:ext uri="{FF2B5EF4-FFF2-40B4-BE49-F238E27FC236}">
                <a16:creationId xmlns:a16="http://schemas.microsoft.com/office/drawing/2014/main" id="{3EDFFB6A-5D93-69E0-6B0B-F4B96B028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7738" y="2709860"/>
            <a:ext cx="914400" cy="914400"/>
          </a:xfrm>
          <a:prstGeom prst="rect">
            <a:avLst/>
          </a:prstGeom>
        </p:spPr>
      </p:pic>
      <p:sp>
        <p:nvSpPr>
          <p:cNvPr id="22" name="Rectangle 7">
            <a:extLst>
              <a:ext uri="{FF2B5EF4-FFF2-40B4-BE49-F238E27FC236}">
                <a16:creationId xmlns:a16="http://schemas.microsoft.com/office/drawing/2014/main" id="{478B13A1-EC99-8815-8E7B-4478487BB3E8}"/>
              </a:ext>
            </a:extLst>
          </p:cNvPr>
          <p:cNvSpPr/>
          <p:nvPr/>
        </p:nvSpPr>
        <p:spPr>
          <a:xfrm>
            <a:off x="5447564" y="5699300"/>
            <a:ext cx="6599436" cy="642757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https://www.modernescpp.com/index.php/the-null-pointer-constant-nullptr/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https://en.cppreference.com/w/cpp/language/nullptr</a:t>
            </a: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754BB21A-FE46-C3BC-220C-4B2A5B036E9E}"/>
              </a:ext>
            </a:extLst>
          </p:cNvPr>
          <p:cNvSpPr/>
          <p:nvPr/>
        </p:nvSpPr>
        <p:spPr>
          <a:xfrm>
            <a:off x="5658781" y="5549897"/>
            <a:ext cx="217077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773F64-E7CD-E420-E7E2-1BFE80D735E3}"/>
              </a:ext>
            </a:extLst>
          </p:cNvPr>
          <p:cNvSpPr/>
          <p:nvPr/>
        </p:nvSpPr>
        <p:spPr>
          <a:xfrm>
            <a:off x="5104849" y="194420"/>
            <a:ext cx="1639320" cy="3515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solidFill>
                  <a:schemeClr val="accent6">
                    <a:lumMod val="75000"/>
                  </a:schemeClr>
                </a:solidFill>
                <a:effectLst/>
                <a:latin typeface="DejaVuSans"/>
              </a:rPr>
              <a:t>since C++11</a:t>
            </a:r>
          </a:p>
        </p:txBody>
      </p:sp>
    </p:spTree>
    <p:extLst>
      <p:ext uri="{BB962C8B-B14F-4D97-AF65-F5344CB8AC3E}">
        <p14:creationId xmlns:p14="http://schemas.microsoft.com/office/powerpoint/2010/main" val="638094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Intermezzo: tuple/pair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Heterogeneous container with known size at compile-time.</a:t>
            </a:r>
          </a:p>
          <a:p>
            <a:pPr lvl="0">
              <a:buSzPct val="100000"/>
              <a:buFont typeface="Arial" pitchFamily="34"/>
            </a:pPr>
            <a:endParaRPr lang="en-GB" sz="2000" dirty="0">
              <a:latin typeface="Arial"/>
            </a:endParaRP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478B13A1-EC99-8815-8E7B-4478487BB3E8}"/>
              </a:ext>
            </a:extLst>
          </p:cNvPr>
          <p:cNvSpPr/>
          <p:nvPr/>
        </p:nvSpPr>
        <p:spPr>
          <a:xfrm>
            <a:off x="5447564" y="5699301"/>
            <a:ext cx="6599436" cy="483386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https://en.cppreference.com/w/cpp/utility/tuple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754BB21A-FE46-C3BC-220C-4B2A5B036E9E}"/>
              </a:ext>
            </a:extLst>
          </p:cNvPr>
          <p:cNvSpPr/>
          <p:nvPr/>
        </p:nvSpPr>
        <p:spPr>
          <a:xfrm>
            <a:off x="5658781" y="5549897"/>
            <a:ext cx="217077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773F64-E7CD-E420-E7E2-1BFE80D735E3}"/>
              </a:ext>
            </a:extLst>
          </p:cNvPr>
          <p:cNvSpPr/>
          <p:nvPr/>
        </p:nvSpPr>
        <p:spPr>
          <a:xfrm>
            <a:off x="5104849" y="194420"/>
            <a:ext cx="1639320" cy="3515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solidFill>
                  <a:schemeClr val="accent6">
                    <a:lumMod val="75000"/>
                  </a:schemeClr>
                </a:solidFill>
                <a:effectLst/>
                <a:latin typeface="DejaVuSans"/>
              </a:rPr>
              <a:t>since C++11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ED333A-D138-2D9C-E856-DF235D13CD56}"/>
              </a:ext>
            </a:extLst>
          </p:cNvPr>
          <p:cNvSpPr txBox="1"/>
          <p:nvPr/>
        </p:nvSpPr>
        <p:spPr>
          <a:xfrm>
            <a:off x="414846" y="1384517"/>
            <a:ext cx="4327290" cy="2677656"/>
          </a:xfrm>
          <a:prstGeom prst="rect">
            <a:avLst/>
          </a:prstGeom>
          <a:solidFill>
            <a:schemeClr val="bg2">
              <a:lumMod val="1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pair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3.6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tuple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20.0f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'x'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first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first item, not method!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second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second item, not method!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&gt;(p);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first item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&gt;(p);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second item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&gt;(t);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first item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&gt;(t);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second item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&gt;(t);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third item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&gt;(t);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ERROR: Compile-time check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79FAE-C88D-FE7D-7C83-5659A999ED0B}"/>
              </a:ext>
            </a:extLst>
          </p:cNvPr>
          <p:cNvSpPr txBox="1"/>
          <p:nvPr/>
        </p:nvSpPr>
        <p:spPr>
          <a:xfrm>
            <a:off x="7692125" y="2319768"/>
            <a:ext cx="3962946" cy="1754326"/>
          </a:xfrm>
          <a:prstGeom prst="rect">
            <a:avLst/>
          </a:prstGeom>
          <a:solidFill>
            <a:schemeClr val="bg2">
              <a:lumMod val="1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since C++17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tuple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tuple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20.0f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'x'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since C++11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tuple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make_tuple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20.0f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'x'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Rounded Rectangular Callout 7">
            <a:extLst>
              <a:ext uri="{FF2B5EF4-FFF2-40B4-BE49-F238E27FC236}">
                <a16:creationId xmlns:a16="http://schemas.microsoft.com/office/drawing/2014/main" id="{98DCFA1D-F179-0210-2A99-86FB0BD7DFE9}"/>
              </a:ext>
            </a:extLst>
          </p:cNvPr>
          <p:cNvSpPr/>
          <p:nvPr/>
        </p:nvSpPr>
        <p:spPr>
          <a:xfrm>
            <a:off x="5076759" y="2503270"/>
            <a:ext cx="2170776" cy="323820"/>
          </a:xfrm>
          <a:prstGeom prst="wedgeRoundRectCallout">
            <a:avLst>
              <a:gd name="adj1" fmla="val 87664"/>
              <a:gd name="adj2" fmla="val 59970"/>
              <a:gd name="adj3" fmla="val 16667"/>
            </a:avLst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Stronger type deduction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ounded Rectangular Callout 7">
            <a:extLst>
              <a:ext uri="{FF2B5EF4-FFF2-40B4-BE49-F238E27FC236}">
                <a16:creationId xmlns:a16="http://schemas.microsoft.com/office/drawing/2014/main" id="{33BA1324-407D-06DE-E744-67530FCB3D91}"/>
              </a:ext>
            </a:extLst>
          </p:cNvPr>
          <p:cNvSpPr/>
          <p:nvPr/>
        </p:nvSpPr>
        <p:spPr>
          <a:xfrm>
            <a:off x="5067790" y="3402758"/>
            <a:ext cx="2170776" cy="483385"/>
          </a:xfrm>
          <a:prstGeom prst="wedgeRoundRectCallout">
            <a:avLst>
              <a:gd name="adj1" fmla="val 89983"/>
              <a:gd name="adj2" fmla="val 23525"/>
              <a:gd name="adj3" fmla="val 16667"/>
            </a:avLst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Helper functions, make_* 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B2C482-F6E2-096F-FDF2-317CCFFEA4D5}"/>
              </a:ext>
            </a:extLst>
          </p:cNvPr>
          <p:cNvSpPr/>
          <p:nvPr/>
        </p:nvSpPr>
        <p:spPr>
          <a:xfrm>
            <a:off x="7342285" y="370174"/>
            <a:ext cx="2809994" cy="45705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#include &lt;tuple&gt;</a:t>
            </a:r>
          </a:p>
        </p:txBody>
      </p:sp>
    </p:spTree>
    <p:extLst>
      <p:ext uri="{BB962C8B-B14F-4D97-AF65-F5344CB8AC3E}">
        <p14:creationId xmlns:p14="http://schemas.microsoft.com/office/powerpoint/2010/main" val="1442543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Intermezzo: structured bindings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Simple way to unpack tuple-like, array or struct types.</a:t>
            </a: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478B13A1-EC99-8815-8E7B-4478487BB3E8}"/>
              </a:ext>
            </a:extLst>
          </p:cNvPr>
          <p:cNvSpPr/>
          <p:nvPr/>
        </p:nvSpPr>
        <p:spPr>
          <a:xfrm>
            <a:off x="5376542" y="6124899"/>
            <a:ext cx="6599436" cy="642757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https://en.cppreference.com/w/cpp/language/structured_binding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https://devblogs.microsoft.com/oldnewthing/20201014-00/?p=104367</a:t>
            </a: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754BB21A-FE46-C3BC-220C-4B2A5B036E9E}"/>
              </a:ext>
            </a:extLst>
          </p:cNvPr>
          <p:cNvSpPr/>
          <p:nvPr/>
        </p:nvSpPr>
        <p:spPr>
          <a:xfrm>
            <a:off x="5587759" y="5975496"/>
            <a:ext cx="217077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791D19-8512-61ED-419D-7423C610CEA3}"/>
              </a:ext>
            </a:extLst>
          </p:cNvPr>
          <p:cNvSpPr/>
          <p:nvPr/>
        </p:nvSpPr>
        <p:spPr>
          <a:xfrm>
            <a:off x="5152943" y="148441"/>
            <a:ext cx="1639320" cy="3515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solidFill>
                  <a:schemeClr val="accent6">
                    <a:lumMod val="75000"/>
                  </a:schemeClr>
                </a:solidFill>
                <a:effectLst/>
                <a:latin typeface="DejaVuSans"/>
              </a:rPr>
              <a:t>since C++17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9F17B614-32B0-E432-EF4C-49232B80694F}"/>
              </a:ext>
            </a:extLst>
          </p:cNvPr>
          <p:cNvSpPr txBox="1"/>
          <p:nvPr/>
        </p:nvSpPr>
        <p:spPr>
          <a:xfrm>
            <a:off x="371469" y="1424866"/>
            <a:ext cx="5549937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Array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[x, y]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a;</a:t>
            </a:r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   // x == 1, y == 2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xr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yr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a;</a:t>
            </a:r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 // </a:t>
            </a:r>
            <a:r>
              <a:rPr lang="en-US" sz="1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xr</a:t>
            </a:r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refers to a[0], </a:t>
            </a:r>
            <a:r>
              <a:rPr lang="en-US" sz="1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yr</a:t>
            </a:r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refers to a[1]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F4E5A84F-CEC1-4398-3C75-919061580394}"/>
              </a:ext>
            </a:extLst>
          </p:cNvPr>
          <p:cNvSpPr txBox="1"/>
          <p:nvPr/>
        </p:nvSpPr>
        <p:spPr>
          <a:xfrm>
            <a:off x="371468" y="2483290"/>
            <a:ext cx="5549937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Tuple-like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tuple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tpl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0.2f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[a, b, c]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tpl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br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tpl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0D179276-5AD9-71AF-6FB7-D6387E3A4EF9}"/>
              </a:ext>
            </a:extLst>
          </p:cNvPr>
          <p:cNvSpPr txBox="1"/>
          <p:nvPr/>
        </p:nvSpPr>
        <p:spPr>
          <a:xfrm>
            <a:off x="385508" y="3624260"/>
            <a:ext cx="5549937" cy="2123658"/>
          </a:xfrm>
          <a:prstGeom prst="rect">
            <a:avLst/>
          </a:prstGeom>
          <a:solidFill>
            <a:schemeClr val="bg2">
              <a:lumMod val="1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Struct types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x1;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y1;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 </a:t>
            </a:r>
            <a:r>
              <a:rPr lang="en-GB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S{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2.3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}; 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j]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icr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rcr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jr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Invalid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EF62DB-38D6-3669-39D1-86E6548E08F2}"/>
              </a:ext>
            </a:extLst>
          </p:cNvPr>
          <p:cNvSpPr/>
          <p:nvPr/>
        </p:nvSpPr>
        <p:spPr>
          <a:xfrm>
            <a:off x="6363417" y="1424865"/>
            <a:ext cx="2790236" cy="83099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Other languages may call this unpacking, deconstructing, </a:t>
            </a:r>
            <a:r>
              <a:rPr lang="en-US" sz="1400" dirty="0" err="1">
                <a:solidFill>
                  <a:schemeClr val="bg1"/>
                </a:solidFill>
              </a:rPr>
              <a:t>destructuring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08D38D4-B1A3-28F9-D55A-53A015C2F00A}"/>
              </a:ext>
            </a:extLst>
          </p:cNvPr>
          <p:cNvSpPr txBox="1"/>
          <p:nvPr/>
        </p:nvSpPr>
        <p:spPr>
          <a:xfrm>
            <a:off x="6792263" y="3593593"/>
            <a:ext cx="4910379" cy="1938992"/>
          </a:xfrm>
          <a:prstGeom prst="rect">
            <a:avLst/>
          </a:prstGeom>
          <a:solidFill>
            <a:schemeClr val="bg2">
              <a:lumMod val="1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Existing variables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a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b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0.0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c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 '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Some tuple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tuple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t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make_tuple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3.14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'x'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Unpack the tuple into existing variables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tie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(a, b, c)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t;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DA5C12-B1D7-509E-119F-B6DD35267E54}"/>
              </a:ext>
            </a:extLst>
          </p:cNvPr>
          <p:cNvSpPr/>
          <p:nvPr/>
        </p:nvSpPr>
        <p:spPr>
          <a:xfrm>
            <a:off x="8358721" y="2848908"/>
            <a:ext cx="2790236" cy="83099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With existing variables, you can fill them with std::tie</a:t>
            </a:r>
          </a:p>
        </p:txBody>
      </p:sp>
    </p:spTree>
    <p:extLst>
      <p:ext uri="{BB962C8B-B14F-4D97-AF65-F5344CB8AC3E}">
        <p14:creationId xmlns:p14="http://schemas.microsoft.com/office/powerpoint/2010/main" val="3840569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Intermezzo: std::optional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Type representing a value of type T 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nothing/null/no value</a:t>
            </a: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478B13A1-EC99-8815-8E7B-4478487BB3E8}"/>
              </a:ext>
            </a:extLst>
          </p:cNvPr>
          <p:cNvSpPr/>
          <p:nvPr/>
        </p:nvSpPr>
        <p:spPr>
          <a:xfrm>
            <a:off x="5376542" y="6124899"/>
            <a:ext cx="6599436" cy="427507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https://en.cppreference.com/w/cpp/utility/optional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754BB21A-FE46-C3BC-220C-4B2A5B036E9E}"/>
              </a:ext>
            </a:extLst>
          </p:cNvPr>
          <p:cNvSpPr/>
          <p:nvPr/>
        </p:nvSpPr>
        <p:spPr>
          <a:xfrm>
            <a:off x="5587759" y="5975496"/>
            <a:ext cx="217077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791D19-8512-61ED-419D-7423C610CEA3}"/>
              </a:ext>
            </a:extLst>
          </p:cNvPr>
          <p:cNvSpPr/>
          <p:nvPr/>
        </p:nvSpPr>
        <p:spPr>
          <a:xfrm>
            <a:off x="5152943" y="148441"/>
            <a:ext cx="1639320" cy="3515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solidFill>
                  <a:schemeClr val="accent6">
                    <a:lumMod val="75000"/>
                  </a:schemeClr>
                </a:solidFill>
                <a:effectLst/>
                <a:latin typeface="DejaVuSans"/>
              </a:rPr>
              <a:t>since C++17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0D179276-5AD9-71AF-6FB7-D6387E3A4EF9}"/>
              </a:ext>
            </a:extLst>
          </p:cNvPr>
          <p:cNvSpPr txBox="1"/>
          <p:nvPr/>
        </p:nvSpPr>
        <p:spPr>
          <a:xfrm>
            <a:off x="459097" y="1906269"/>
            <a:ext cx="7744177" cy="2308324"/>
          </a:xfrm>
          <a:prstGeom prst="rect">
            <a:avLst/>
          </a:prstGeom>
          <a:solidFill>
            <a:schemeClr val="bg2">
              <a:lumMod val="10000"/>
            </a:schemeClr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optional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create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(b)</a:t>
            </a:r>
          </a:p>
          <a:p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"Godzilla"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nullopt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"create(false) returned "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create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value_or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"empty"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"create(false) returned "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create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UB, cannot get the value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True if optional is not null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str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create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"create2(true) returned "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str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DA5C12-B1D7-509E-119F-B6DD35267E54}"/>
              </a:ext>
            </a:extLst>
          </p:cNvPr>
          <p:cNvSpPr/>
          <p:nvPr/>
        </p:nvSpPr>
        <p:spPr>
          <a:xfrm>
            <a:off x="8737502" y="2733445"/>
            <a:ext cx="2790236" cy="83099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Use for types, where "empty" is a valid state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39AA56-A440-2417-F5CD-9259479E5D15}"/>
              </a:ext>
            </a:extLst>
          </p:cNvPr>
          <p:cNvSpPr/>
          <p:nvPr/>
        </p:nvSpPr>
        <p:spPr>
          <a:xfrm>
            <a:off x="8045189" y="305594"/>
            <a:ext cx="2809994" cy="45705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#include &lt;optional&gt;</a:t>
            </a:r>
          </a:p>
        </p:txBody>
      </p:sp>
    </p:spTree>
    <p:extLst>
      <p:ext uri="{BB962C8B-B14F-4D97-AF65-F5344CB8AC3E}">
        <p14:creationId xmlns:p14="http://schemas.microsoft.com/office/powerpoint/2010/main" val="2333541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Code: Print tree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05194" y="902394"/>
            <a:ext cx="5516037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Prints all the values in their order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It means, in order if you scan from left to right in symmetric tree </a:t>
            </a:r>
          </a:p>
          <a:p>
            <a:pPr lvl="0"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lvl="0">
              <a:buSzPct val="100000"/>
              <a:buFont typeface="Arial" pitchFamily="34"/>
            </a:pPr>
            <a:r>
              <a:rPr lang="en-US" sz="2000" dirty="0" err="1">
                <a:solidFill>
                  <a:srgbClr val="000000"/>
                </a:solidFill>
                <a:latin typeface="Arial"/>
              </a:rPr>
              <a:t>print_tree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p_root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lvl="1">
              <a:buSzPct val="100000"/>
              <a:buFont typeface="Arial" pitchFamily="34"/>
            </a:pPr>
            <a:r>
              <a:rPr lang="en-US" sz="1600" dirty="0" err="1">
                <a:solidFill>
                  <a:srgbClr val="000000"/>
                </a:solidFill>
                <a:latin typeface="Arial"/>
              </a:rPr>
              <a:t>print_tree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p_root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-&gt;left)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print(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p_root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-&gt;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val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/>
              </a:rPr>
              <a:t>print_tree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p_root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-&gt;right)</a:t>
            </a:r>
          </a:p>
          <a:p>
            <a:pPr lvl="1"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/>
            </a:endParaRPr>
          </a:p>
          <a:p>
            <a:pPr lvl="0">
              <a:buSzPct val="100000"/>
              <a:buFont typeface="Arial" pitchFamily="34"/>
            </a:pP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lvl="0">
              <a:buSzPct val="100000"/>
              <a:buFont typeface="Arial" pitchFamily="34"/>
            </a:pP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8302B9B9-CDAA-677A-D4DD-4041241C3F31}"/>
              </a:ext>
            </a:extLst>
          </p:cNvPr>
          <p:cNvSpPr/>
          <p:nvPr/>
        </p:nvSpPr>
        <p:spPr>
          <a:xfrm>
            <a:off x="9450186" y="24412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000000"/>
                </a:solidFill>
                <a:latin typeface="Consolas" pitchFamily="49"/>
              </a:rPr>
              <a:t>h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ey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09C51456-FA00-88C0-6479-6E6008D1E258}"/>
              </a:ext>
            </a:extLst>
          </p:cNvPr>
          <p:cNvSpPr txBox="1"/>
          <p:nvPr/>
        </p:nvSpPr>
        <p:spPr>
          <a:xfrm>
            <a:off x="7444048" y="923205"/>
            <a:ext cx="4396535" cy="138499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FFFFFF"/>
                </a:solidFill>
                <a:latin typeface="Consolas" pitchFamily="49"/>
              </a:rPr>
              <a:t>h</a:t>
            </a: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ey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m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ake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it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bad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end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</a:p>
        </p:txBody>
      </p:sp>
      <p:sp>
        <p:nvSpPr>
          <p:cNvPr id="20" name="Rectangle: Rounded Corners 7">
            <a:extLst>
              <a:ext uri="{FF2B5EF4-FFF2-40B4-BE49-F238E27FC236}">
                <a16:creationId xmlns:a16="http://schemas.microsoft.com/office/drawing/2014/main" id="{2267DBA3-2FD2-122B-B1DD-337DD872DDA5}"/>
              </a:ext>
            </a:extLst>
          </p:cNvPr>
          <p:cNvSpPr/>
          <p:nvPr/>
        </p:nvSpPr>
        <p:spPr>
          <a:xfrm>
            <a:off x="10258148" y="307920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,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4B35D8BE-34EB-3743-4E5C-ECB3920EAB8D}"/>
              </a:ext>
            </a:extLst>
          </p:cNvPr>
          <p:cNvSpPr/>
          <p:nvPr/>
        </p:nvSpPr>
        <p:spPr>
          <a:xfrm>
            <a:off x="8798825" y="3078991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t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3" name="Rectangle: Rounded Corners 9">
            <a:extLst>
              <a:ext uri="{FF2B5EF4-FFF2-40B4-BE49-F238E27FC236}">
                <a16:creationId xmlns:a16="http://schemas.microsoft.com/office/drawing/2014/main" id="{083129FD-1B22-83C3-2ABC-412960890575}"/>
              </a:ext>
            </a:extLst>
          </p:cNvPr>
          <p:cNvSpPr/>
          <p:nvPr/>
        </p:nvSpPr>
        <p:spPr>
          <a:xfrm>
            <a:off x="11187787" y="3639128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make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56257201-B192-D450-CE60-3C25E7AA8467}"/>
              </a:ext>
            </a:extLst>
          </p:cNvPr>
          <p:cNvSpPr/>
          <p:nvPr/>
        </p:nvSpPr>
        <p:spPr>
          <a:xfrm>
            <a:off x="9854167" y="364006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it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6" name="Rectangle: Rounded Corners 11">
            <a:extLst>
              <a:ext uri="{FF2B5EF4-FFF2-40B4-BE49-F238E27FC236}">
                <a16:creationId xmlns:a16="http://schemas.microsoft.com/office/drawing/2014/main" id="{A2CF5C04-F532-A38C-EE55-2F228957ED94}"/>
              </a:ext>
            </a:extLst>
          </p:cNvPr>
          <p:cNvSpPr/>
          <p:nvPr/>
        </p:nvSpPr>
        <p:spPr>
          <a:xfrm>
            <a:off x="7990862" y="36576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bad.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EE0872F-359A-A15E-2698-02FBCEB5A0A9}"/>
              </a:ext>
            </a:extLst>
          </p:cNvPr>
          <p:cNvCxnSpPr>
            <a:stCxn id="7" idx="2"/>
            <a:endCxn id="20" idx="0"/>
          </p:cNvCxnSpPr>
          <p:nvPr/>
        </p:nvCxnSpPr>
        <p:spPr>
          <a:xfrm>
            <a:off x="9854168" y="2716562"/>
            <a:ext cx="807962" cy="36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40C1C0-446B-56E9-15BE-35B1C0175F88}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 flipH="1">
            <a:off x="9202807" y="2716562"/>
            <a:ext cx="651361" cy="36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FBD7FA-1000-660B-4FB1-253175FD5607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 flipH="1">
            <a:off x="8394844" y="3354298"/>
            <a:ext cx="807963" cy="303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F42291-3034-7862-D828-97B698CBDDCF}"/>
              </a:ext>
            </a:extLst>
          </p:cNvPr>
          <p:cNvCxnSpPr>
            <a:cxnSpLocks/>
            <a:stCxn id="20" idx="2"/>
            <a:endCxn id="25" idx="0"/>
          </p:cNvCxnSpPr>
          <p:nvPr/>
        </p:nvCxnSpPr>
        <p:spPr>
          <a:xfrm flipH="1">
            <a:off x="10258149" y="3354509"/>
            <a:ext cx="403981" cy="285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2E54D1E-63CA-3E6A-F5A5-7699D629CB8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10662130" y="3354509"/>
            <a:ext cx="929639" cy="28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CB3D72C-55A4-A1B4-5BB2-642AC03F8A73}"/>
              </a:ext>
            </a:extLst>
          </p:cNvPr>
          <p:cNvSpPr txBox="1"/>
          <p:nvPr/>
        </p:nvSpPr>
        <p:spPr>
          <a:xfrm>
            <a:off x="9670721" y="3897200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struct Node</a:t>
            </a:r>
            <a:endParaRPr lang="en-GB" sz="1400" dirty="0">
              <a:latin typeface="Consolas" panose="020B0609020204030204" pitchFamily="49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0F89C42-6B22-6359-0C5F-16632A95AB70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6989063" y="2578909"/>
            <a:ext cx="2461123" cy="51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97585F-25DA-501B-B1FD-9E08D0CEF6ED}"/>
              </a:ext>
            </a:extLst>
          </p:cNvPr>
          <p:cNvCxnSpPr>
            <a:cxnSpLocks/>
          </p:cNvCxnSpPr>
          <p:nvPr/>
        </p:nvCxnSpPr>
        <p:spPr>
          <a:xfrm>
            <a:off x="7444048" y="2492635"/>
            <a:ext cx="8383" cy="1990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1203672-F249-2387-8C1D-63981A373A4A}"/>
              </a:ext>
            </a:extLst>
          </p:cNvPr>
          <p:cNvSpPr txBox="1"/>
          <p:nvPr/>
        </p:nvSpPr>
        <p:spPr>
          <a:xfrm>
            <a:off x="6440062" y="410273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stack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7422EA-4236-6261-1C34-4D1AFE360FCF}"/>
              </a:ext>
            </a:extLst>
          </p:cNvPr>
          <p:cNvSpPr txBox="1"/>
          <p:nvPr/>
        </p:nvSpPr>
        <p:spPr>
          <a:xfrm>
            <a:off x="7566617" y="41027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heap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38" name="Rectangle: Rounded Corners 5">
            <a:extLst>
              <a:ext uri="{FF2B5EF4-FFF2-40B4-BE49-F238E27FC236}">
                <a16:creationId xmlns:a16="http://schemas.microsoft.com/office/drawing/2014/main" id="{A3CB4B61-BF73-E0FB-1ED6-FC9791B2FA9A}"/>
              </a:ext>
            </a:extLst>
          </p:cNvPr>
          <p:cNvSpPr/>
          <p:nvPr/>
        </p:nvSpPr>
        <p:spPr>
          <a:xfrm>
            <a:off x="6648915" y="2492635"/>
            <a:ext cx="352977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23FBB2-5B72-3E65-589C-4BA057C41183}"/>
              </a:ext>
            </a:extLst>
          </p:cNvPr>
          <p:cNvSpPr txBox="1"/>
          <p:nvPr/>
        </p:nvSpPr>
        <p:spPr>
          <a:xfrm>
            <a:off x="6553726" y="27824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Node*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B722DE-9886-71B5-91CB-B4A8712308C2}"/>
              </a:ext>
            </a:extLst>
          </p:cNvPr>
          <p:cNvSpPr/>
          <p:nvPr/>
        </p:nvSpPr>
        <p:spPr>
          <a:xfrm>
            <a:off x="493724" y="4256622"/>
            <a:ext cx="2790236" cy="83099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You can concatenate std::vectors with </a:t>
            </a:r>
            <a:r>
              <a:rPr lang="en-US" sz="1400" dirty="0" err="1">
                <a:solidFill>
                  <a:schemeClr val="bg1"/>
                </a:solidFill>
              </a:rPr>
              <a:t>xs.insert</a:t>
            </a:r>
            <a:r>
              <a:rPr lang="en-US" sz="14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FFC41390-28F3-8066-92AB-3CF8A456DD8E}"/>
              </a:ext>
            </a:extLst>
          </p:cNvPr>
          <p:cNvSpPr txBox="1"/>
          <p:nvPr/>
        </p:nvSpPr>
        <p:spPr>
          <a:xfrm>
            <a:off x="3542406" y="4803282"/>
            <a:ext cx="7296170" cy="138499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});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});</a:t>
            </a:r>
          </a:p>
          <a:p>
            <a:endParaRPr lang="en-GB" sz="1200" b="0" dirty="0">
              <a:solidFill>
                <a:srgbClr val="6A9955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Taking copies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insert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With move semantics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insert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make_move_iterator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()), 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make_move_iterator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()));</a:t>
            </a:r>
          </a:p>
        </p:txBody>
      </p:sp>
    </p:spTree>
    <p:extLst>
      <p:ext uri="{BB962C8B-B14F-4D97-AF65-F5344CB8AC3E}">
        <p14:creationId xmlns:p14="http://schemas.microsoft.com/office/powerpoint/2010/main" val="1257360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Code: Building the tree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In a loop reading STDIN until line "=END="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We start with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Node* tree =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nullptr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With each word, allocate Node with new  and attach it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smaller -&gt; go/attach left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greater -&gt; go/attach right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Compare C-strings with </a:t>
            </a:r>
            <a:r>
              <a:rPr lang="en-US" sz="2000" dirty="0">
                <a:solidFill>
                  <a:srgbClr val="000000"/>
                </a:solidFill>
                <a:latin typeface="Arial"/>
                <a:hlinkClick r:id="rId2"/>
              </a:rPr>
              <a:t>strcmp</a:t>
            </a:r>
            <a:endParaRPr lang="en-GB" sz="2000" dirty="0">
              <a:solidFill>
                <a:srgbClr val="000000"/>
              </a:solidFill>
              <a:latin typeface="Arial"/>
            </a:endParaRP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B1A1EB5B-7D9C-3F79-BADC-99FADFD27EE9}"/>
              </a:ext>
            </a:extLst>
          </p:cNvPr>
          <p:cNvSpPr/>
          <p:nvPr/>
        </p:nvSpPr>
        <p:spPr>
          <a:xfrm>
            <a:off x="9450186" y="24412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000000"/>
                </a:solidFill>
                <a:latin typeface="Consolas" pitchFamily="49"/>
              </a:rPr>
              <a:t>h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ey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192A1B8A-8D6A-954D-AA2A-CBB0B91FC330}"/>
              </a:ext>
            </a:extLst>
          </p:cNvPr>
          <p:cNvSpPr txBox="1"/>
          <p:nvPr/>
        </p:nvSpPr>
        <p:spPr>
          <a:xfrm>
            <a:off x="7330219" y="752903"/>
            <a:ext cx="4396535" cy="138499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FFFFFF"/>
                </a:solidFill>
                <a:latin typeface="Consolas" pitchFamily="49"/>
              </a:rPr>
              <a:t>h</a:t>
            </a: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ey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m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ake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it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bad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end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3FE28E25-6D40-B0E5-0FFF-FBDFD58AF94C}"/>
              </a:ext>
            </a:extLst>
          </p:cNvPr>
          <p:cNvSpPr/>
          <p:nvPr/>
        </p:nvSpPr>
        <p:spPr>
          <a:xfrm>
            <a:off x="10258148" y="307920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,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610FF7E9-1EDC-DEB4-06CD-3A5FFBD6C998}"/>
              </a:ext>
            </a:extLst>
          </p:cNvPr>
          <p:cNvSpPr/>
          <p:nvPr/>
        </p:nvSpPr>
        <p:spPr>
          <a:xfrm>
            <a:off x="8798825" y="3078991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t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63BE32B9-ECF8-F761-FF8A-3D15DD48EC21}"/>
              </a:ext>
            </a:extLst>
          </p:cNvPr>
          <p:cNvSpPr/>
          <p:nvPr/>
        </p:nvSpPr>
        <p:spPr>
          <a:xfrm>
            <a:off x="11187787" y="3639128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make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14E77B79-F0A0-125E-1855-85714255C2D1}"/>
              </a:ext>
            </a:extLst>
          </p:cNvPr>
          <p:cNvSpPr/>
          <p:nvPr/>
        </p:nvSpPr>
        <p:spPr>
          <a:xfrm>
            <a:off x="9854167" y="364006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it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5989AE31-C344-BC29-9F17-FB4E4CCB7359}"/>
              </a:ext>
            </a:extLst>
          </p:cNvPr>
          <p:cNvSpPr/>
          <p:nvPr/>
        </p:nvSpPr>
        <p:spPr>
          <a:xfrm>
            <a:off x="7990862" y="36576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bad.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E041B1-73C0-3C29-9693-75B4D668F01A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9854168" y="2716562"/>
            <a:ext cx="807962" cy="36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2F25EF-85F5-49E4-1A4D-2D3571D76DBD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flipH="1">
            <a:off x="9202807" y="2716562"/>
            <a:ext cx="651361" cy="36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0F52FE-2B43-79CC-7DB7-614BFD6138F9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8394844" y="3354298"/>
            <a:ext cx="807963" cy="303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4F497C1-01B1-4EC1-46AF-8882AC36E44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10258149" y="3354509"/>
            <a:ext cx="403981" cy="285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901C13-3F71-49BE-685B-747C6CA34E1F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10662130" y="3354509"/>
            <a:ext cx="929639" cy="28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00EA4E2-6E85-9043-8EEF-6208CF0826B9}"/>
              </a:ext>
            </a:extLst>
          </p:cNvPr>
          <p:cNvSpPr txBox="1"/>
          <p:nvPr/>
        </p:nvSpPr>
        <p:spPr>
          <a:xfrm>
            <a:off x="9670721" y="3897200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struct Node</a:t>
            </a:r>
            <a:endParaRPr lang="en-GB" sz="1400" dirty="0">
              <a:latin typeface="Consolas" panose="020B0609020204030204" pitchFamily="49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CAC5CC7-D5E4-5372-03D7-2D59BF2DA461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6989063" y="2578909"/>
            <a:ext cx="2461123" cy="51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A15B71-B7DC-3DDE-005A-95E4D677C402}"/>
              </a:ext>
            </a:extLst>
          </p:cNvPr>
          <p:cNvCxnSpPr>
            <a:cxnSpLocks/>
          </p:cNvCxnSpPr>
          <p:nvPr/>
        </p:nvCxnSpPr>
        <p:spPr>
          <a:xfrm>
            <a:off x="7444048" y="2492635"/>
            <a:ext cx="8383" cy="1990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68A4AF8-1728-F64D-5BB9-9A2334B15C82}"/>
              </a:ext>
            </a:extLst>
          </p:cNvPr>
          <p:cNvSpPr txBox="1"/>
          <p:nvPr/>
        </p:nvSpPr>
        <p:spPr>
          <a:xfrm>
            <a:off x="6440062" y="410273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stack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E6CF4D-3D03-023D-648E-65E27F39C1E0}"/>
              </a:ext>
            </a:extLst>
          </p:cNvPr>
          <p:cNvSpPr txBox="1"/>
          <p:nvPr/>
        </p:nvSpPr>
        <p:spPr>
          <a:xfrm>
            <a:off x="7566617" y="41027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heap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33" name="Rectangle: Rounded Corners 5">
            <a:extLst>
              <a:ext uri="{FF2B5EF4-FFF2-40B4-BE49-F238E27FC236}">
                <a16:creationId xmlns:a16="http://schemas.microsoft.com/office/drawing/2014/main" id="{B5DC2C49-A9FA-CB29-EABC-79C028833F32}"/>
              </a:ext>
            </a:extLst>
          </p:cNvPr>
          <p:cNvSpPr/>
          <p:nvPr/>
        </p:nvSpPr>
        <p:spPr>
          <a:xfrm>
            <a:off x="6648915" y="2492635"/>
            <a:ext cx="352977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5CEE2F-F069-8088-2436-55B23CE6A8FB}"/>
              </a:ext>
            </a:extLst>
          </p:cNvPr>
          <p:cNvSpPr txBox="1"/>
          <p:nvPr/>
        </p:nvSpPr>
        <p:spPr>
          <a:xfrm>
            <a:off x="6553726" y="27824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Node*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862E3C92-BEF1-7D95-3FAD-7164C002688D}"/>
              </a:ext>
            </a:extLst>
          </p:cNvPr>
          <p:cNvSpPr txBox="1"/>
          <p:nvPr/>
        </p:nvSpPr>
        <p:spPr>
          <a:xfrm>
            <a:off x="413298" y="3429000"/>
            <a:ext cx="4396535" cy="1015663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Convert ASCII string to lowercase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2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!"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c : s)</a:t>
            </a:r>
          </a:p>
          <a:p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c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tolower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static_cast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(c));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200" b="0" i="0" u="none" strike="noStrike" kern="120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</p:txBody>
      </p:sp>
      <p:sp>
        <p:nvSpPr>
          <p:cNvPr id="19" name="Rounded Rectangular Callout 7">
            <a:extLst>
              <a:ext uri="{FF2B5EF4-FFF2-40B4-BE49-F238E27FC236}">
                <a16:creationId xmlns:a16="http://schemas.microsoft.com/office/drawing/2014/main" id="{A6350090-06FE-D362-01ED-5EF4C3C549A1}"/>
              </a:ext>
            </a:extLst>
          </p:cNvPr>
          <p:cNvSpPr/>
          <p:nvPr/>
        </p:nvSpPr>
        <p:spPr>
          <a:xfrm>
            <a:off x="754372" y="5012359"/>
            <a:ext cx="2082620" cy="650209"/>
          </a:xfrm>
          <a:prstGeom prst="wedgeRoundRectCallout">
            <a:avLst>
              <a:gd name="adj1" fmla="val 36910"/>
              <a:gd name="adj2" fmla="val -169409"/>
              <a:gd name="adj3" fmla="val 16667"/>
            </a:avLst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Parameter of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tolower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must be representable by unsigned char 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Graphic 21" descr="Slippery with solid fill">
            <a:extLst>
              <a:ext uri="{FF2B5EF4-FFF2-40B4-BE49-F238E27FC236}">
                <a16:creationId xmlns:a16="http://schemas.microsoft.com/office/drawing/2014/main" id="{178DDB92-4CB4-E8A6-166B-4A8A63C3A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4203" y="5337463"/>
            <a:ext cx="914400" cy="9144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98AA506-060B-4A3E-F4B2-6C08D1456154}"/>
              </a:ext>
            </a:extLst>
          </p:cNvPr>
          <p:cNvSpPr/>
          <p:nvPr/>
        </p:nvSpPr>
        <p:spPr>
          <a:xfrm>
            <a:off x="4089902" y="5301342"/>
            <a:ext cx="3009531" cy="84337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char can be both signed or unsinged (</a:t>
            </a:r>
            <a:r>
              <a:rPr lang="en-US" dirty="0" err="1">
                <a:solidFill>
                  <a:schemeClr val="bg1"/>
                </a:solidFill>
              </a:rPr>
              <a:t>impl</a:t>
            </a:r>
            <a:r>
              <a:rPr lang="en-US" dirty="0">
                <a:solidFill>
                  <a:schemeClr val="bg1"/>
                </a:solidFill>
              </a:rPr>
              <a:t>-defined)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B3A19DB-E1F8-1800-8B39-CC6BF5748E16}"/>
              </a:ext>
            </a:extLst>
          </p:cNvPr>
          <p:cNvSpPr/>
          <p:nvPr/>
        </p:nvSpPr>
        <p:spPr>
          <a:xfrm>
            <a:off x="6894524" y="5825135"/>
            <a:ext cx="2790236" cy="83099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unsigned char, signed char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uint8_t, int8_t</a:t>
            </a:r>
          </a:p>
        </p:txBody>
      </p:sp>
    </p:spTree>
    <p:extLst>
      <p:ext uri="{BB962C8B-B14F-4D97-AF65-F5344CB8AC3E}">
        <p14:creationId xmlns:p14="http://schemas.microsoft.com/office/powerpoint/2010/main" val="4184617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Code: Delete operation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05194" y="902394"/>
            <a:ext cx="5516037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Find what to delete 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with a pointer to the parent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with "am I left/right child" indicator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DRY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– Don't repeat yourself</a:t>
            </a:r>
          </a:p>
          <a:p>
            <a:pPr lvl="1">
              <a:buSzPct val="100000"/>
              <a:buFont typeface="Arial" pitchFamily="34"/>
            </a:pP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Find a successor of a node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with a pointer to the parent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with "am I left/right child" indicator</a:t>
            </a:r>
          </a:p>
          <a:p>
            <a:pPr lvl="0"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lvl="0">
              <a:buSzPct val="100000"/>
              <a:buFont typeface="Arial" pitchFamily="34"/>
            </a:pP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8302B9B9-CDAA-677A-D4DD-4041241C3F31}"/>
              </a:ext>
            </a:extLst>
          </p:cNvPr>
          <p:cNvSpPr/>
          <p:nvPr/>
        </p:nvSpPr>
        <p:spPr>
          <a:xfrm>
            <a:off x="9450186" y="24412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000000"/>
                </a:solidFill>
                <a:latin typeface="Consolas" pitchFamily="49"/>
              </a:rPr>
              <a:t>h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ey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09C51456-FA00-88C0-6479-6E6008D1E258}"/>
              </a:ext>
            </a:extLst>
          </p:cNvPr>
          <p:cNvSpPr txBox="1"/>
          <p:nvPr/>
        </p:nvSpPr>
        <p:spPr>
          <a:xfrm>
            <a:off x="7444048" y="923205"/>
            <a:ext cx="4396535" cy="138499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FFFFFF"/>
                </a:solidFill>
                <a:latin typeface="Consolas" pitchFamily="49"/>
              </a:rPr>
              <a:t>h</a:t>
            </a: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ey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m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ake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it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bad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end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</a:p>
        </p:txBody>
      </p:sp>
      <p:sp>
        <p:nvSpPr>
          <p:cNvPr id="20" name="Rectangle: Rounded Corners 7">
            <a:extLst>
              <a:ext uri="{FF2B5EF4-FFF2-40B4-BE49-F238E27FC236}">
                <a16:creationId xmlns:a16="http://schemas.microsoft.com/office/drawing/2014/main" id="{2267DBA3-2FD2-122B-B1DD-337DD872DDA5}"/>
              </a:ext>
            </a:extLst>
          </p:cNvPr>
          <p:cNvSpPr/>
          <p:nvPr/>
        </p:nvSpPr>
        <p:spPr>
          <a:xfrm>
            <a:off x="10258148" y="307920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,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4B35D8BE-34EB-3743-4E5C-ECB3920EAB8D}"/>
              </a:ext>
            </a:extLst>
          </p:cNvPr>
          <p:cNvSpPr/>
          <p:nvPr/>
        </p:nvSpPr>
        <p:spPr>
          <a:xfrm>
            <a:off x="8798825" y="3078991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t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3" name="Rectangle: Rounded Corners 9">
            <a:extLst>
              <a:ext uri="{FF2B5EF4-FFF2-40B4-BE49-F238E27FC236}">
                <a16:creationId xmlns:a16="http://schemas.microsoft.com/office/drawing/2014/main" id="{083129FD-1B22-83C3-2ABC-412960890575}"/>
              </a:ext>
            </a:extLst>
          </p:cNvPr>
          <p:cNvSpPr/>
          <p:nvPr/>
        </p:nvSpPr>
        <p:spPr>
          <a:xfrm>
            <a:off x="11187787" y="3639128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make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56257201-B192-D450-CE60-3C25E7AA8467}"/>
              </a:ext>
            </a:extLst>
          </p:cNvPr>
          <p:cNvSpPr/>
          <p:nvPr/>
        </p:nvSpPr>
        <p:spPr>
          <a:xfrm>
            <a:off x="9854167" y="364006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it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6" name="Rectangle: Rounded Corners 11">
            <a:extLst>
              <a:ext uri="{FF2B5EF4-FFF2-40B4-BE49-F238E27FC236}">
                <a16:creationId xmlns:a16="http://schemas.microsoft.com/office/drawing/2014/main" id="{A2CF5C04-F532-A38C-EE55-2F228957ED94}"/>
              </a:ext>
            </a:extLst>
          </p:cNvPr>
          <p:cNvSpPr/>
          <p:nvPr/>
        </p:nvSpPr>
        <p:spPr>
          <a:xfrm>
            <a:off x="7990862" y="36576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bad.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EE0872F-359A-A15E-2698-02FBCEB5A0A9}"/>
              </a:ext>
            </a:extLst>
          </p:cNvPr>
          <p:cNvCxnSpPr>
            <a:stCxn id="7" idx="2"/>
            <a:endCxn id="20" idx="0"/>
          </p:cNvCxnSpPr>
          <p:nvPr/>
        </p:nvCxnSpPr>
        <p:spPr>
          <a:xfrm>
            <a:off x="9854168" y="2716562"/>
            <a:ext cx="807962" cy="36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40C1C0-446B-56E9-15BE-35B1C0175F88}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 flipH="1">
            <a:off x="9202807" y="2716562"/>
            <a:ext cx="651361" cy="36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FBD7FA-1000-660B-4FB1-253175FD5607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 flipH="1">
            <a:off x="8394844" y="3354298"/>
            <a:ext cx="807963" cy="303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F42291-3034-7862-D828-97B698CBDDCF}"/>
              </a:ext>
            </a:extLst>
          </p:cNvPr>
          <p:cNvCxnSpPr>
            <a:cxnSpLocks/>
            <a:stCxn id="20" idx="2"/>
            <a:endCxn id="25" idx="0"/>
          </p:cNvCxnSpPr>
          <p:nvPr/>
        </p:nvCxnSpPr>
        <p:spPr>
          <a:xfrm flipH="1">
            <a:off x="10258149" y="3354509"/>
            <a:ext cx="403981" cy="285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2E54D1E-63CA-3E6A-F5A5-7699D629CB8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10662130" y="3354509"/>
            <a:ext cx="929639" cy="28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CB3D72C-55A4-A1B4-5BB2-642AC03F8A73}"/>
              </a:ext>
            </a:extLst>
          </p:cNvPr>
          <p:cNvSpPr txBox="1"/>
          <p:nvPr/>
        </p:nvSpPr>
        <p:spPr>
          <a:xfrm>
            <a:off x="9670721" y="3897200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struct Node</a:t>
            </a:r>
            <a:endParaRPr lang="en-GB" sz="1400" dirty="0">
              <a:latin typeface="Consolas" panose="020B0609020204030204" pitchFamily="49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0F89C42-6B22-6359-0C5F-16632A95AB70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6989063" y="2578909"/>
            <a:ext cx="2461123" cy="51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97585F-25DA-501B-B1FD-9E08D0CEF6ED}"/>
              </a:ext>
            </a:extLst>
          </p:cNvPr>
          <p:cNvCxnSpPr>
            <a:cxnSpLocks/>
          </p:cNvCxnSpPr>
          <p:nvPr/>
        </p:nvCxnSpPr>
        <p:spPr>
          <a:xfrm>
            <a:off x="7444048" y="2492635"/>
            <a:ext cx="8383" cy="1990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1203672-F249-2387-8C1D-63981A373A4A}"/>
              </a:ext>
            </a:extLst>
          </p:cNvPr>
          <p:cNvSpPr txBox="1"/>
          <p:nvPr/>
        </p:nvSpPr>
        <p:spPr>
          <a:xfrm>
            <a:off x="6440062" y="410273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stack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7422EA-4236-6261-1C34-4D1AFE360FCF}"/>
              </a:ext>
            </a:extLst>
          </p:cNvPr>
          <p:cNvSpPr txBox="1"/>
          <p:nvPr/>
        </p:nvSpPr>
        <p:spPr>
          <a:xfrm>
            <a:off x="7566617" y="41027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heap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38" name="Rectangle: Rounded Corners 5">
            <a:extLst>
              <a:ext uri="{FF2B5EF4-FFF2-40B4-BE49-F238E27FC236}">
                <a16:creationId xmlns:a16="http://schemas.microsoft.com/office/drawing/2014/main" id="{A3CB4B61-BF73-E0FB-1ED6-FC9791B2FA9A}"/>
              </a:ext>
            </a:extLst>
          </p:cNvPr>
          <p:cNvSpPr/>
          <p:nvPr/>
        </p:nvSpPr>
        <p:spPr>
          <a:xfrm>
            <a:off x="6648915" y="2492635"/>
            <a:ext cx="352977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23FBB2-5B72-3E65-589C-4BA057C41183}"/>
              </a:ext>
            </a:extLst>
          </p:cNvPr>
          <p:cNvSpPr txBox="1"/>
          <p:nvPr/>
        </p:nvSpPr>
        <p:spPr>
          <a:xfrm>
            <a:off x="6553726" y="27824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Node*</a:t>
            </a:r>
            <a:endParaRPr lang="en-GB" sz="1400" dirty="0">
              <a:latin typeface="Consolas" panose="020B0609020204030204" pitchFamily="49" charset="0"/>
            </a:endParaRPr>
          </a:p>
        </p:txBody>
      </p:sp>
      <p:pic>
        <p:nvPicPr>
          <p:cNvPr id="9" name="Graphic 8" descr="Shield Tick with solid fill">
            <a:extLst>
              <a:ext uri="{FF2B5EF4-FFF2-40B4-BE49-F238E27FC236}">
                <a16:creationId xmlns:a16="http://schemas.microsoft.com/office/drawing/2014/main" id="{4C166341-B769-B26A-848B-F69DE5217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5340" y="1835709"/>
            <a:ext cx="743199" cy="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93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Code: Finding node's direct predecessor / successor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000" b="1" dirty="0">
                <a:solidFill>
                  <a:schemeClr val="accent6"/>
                </a:solidFill>
                <a:latin typeface="Arial"/>
              </a:rPr>
              <a:t>Predecessor:</a:t>
            </a:r>
            <a:endParaRPr lang="en-US" sz="2400" b="1" dirty="0">
              <a:solidFill>
                <a:schemeClr val="accent6"/>
              </a:solidFill>
              <a:latin typeface="Arial"/>
            </a:endParaRP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The maximum from the left subtree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The "rightest" node in the left subtree</a:t>
            </a:r>
          </a:p>
          <a:p>
            <a:pPr>
              <a:buSzPct val="100000"/>
              <a:buFont typeface="Arial" pitchFamily="34"/>
            </a:pPr>
            <a:r>
              <a:rPr lang="en-US" sz="2000" b="1" dirty="0">
                <a:solidFill>
                  <a:schemeClr val="accent2"/>
                </a:solidFill>
                <a:latin typeface="Arial"/>
              </a:rPr>
              <a:t>Successor: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The minimum from the right subtree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The "</a:t>
            </a:r>
            <a:r>
              <a:rPr lang="en-US" sz="1600" dirty="0" err="1">
                <a:solidFill>
                  <a:srgbClr val="000000"/>
                </a:solidFill>
                <a:latin typeface="Arial"/>
              </a:rPr>
              <a:t>leftest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" node in the right subtree</a:t>
            </a:r>
            <a:endParaRPr lang="en-GB" sz="1600" dirty="0">
              <a:solidFill>
                <a:srgbClr val="000000"/>
              </a:solidFill>
              <a:latin typeface="Arial"/>
            </a:endParaRP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8302B9B9-CDAA-677A-D4DD-4041241C3F31}"/>
              </a:ext>
            </a:extLst>
          </p:cNvPr>
          <p:cNvSpPr/>
          <p:nvPr/>
        </p:nvSpPr>
        <p:spPr>
          <a:xfrm>
            <a:off x="9450186" y="24412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000000"/>
                </a:solidFill>
                <a:latin typeface="Consolas" pitchFamily="49"/>
              </a:rPr>
              <a:t>h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ey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09C51456-FA00-88C0-6479-6E6008D1E258}"/>
              </a:ext>
            </a:extLst>
          </p:cNvPr>
          <p:cNvSpPr txBox="1"/>
          <p:nvPr/>
        </p:nvSpPr>
        <p:spPr>
          <a:xfrm>
            <a:off x="7444048" y="725975"/>
            <a:ext cx="4396535" cy="156966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FFFFFF"/>
                </a:solidFill>
                <a:latin typeface="Consolas" pitchFamily="49"/>
              </a:rPr>
              <a:t>h</a:t>
            </a: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ey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m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ake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it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bad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end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  <a:endParaRPr lang="en-US" sz="1200" b="0" i="0" u="none" strike="noStrike" kern="120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hey</a:t>
            </a:r>
            <a:endParaRPr lang="cs-CZ" sz="1200" b="0" i="0" u="none" strike="noStrike" kern="120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</p:txBody>
      </p:sp>
      <p:sp>
        <p:nvSpPr>
          <p:cNvPr id="20" name="Rectangle: Rounded Corners 7">
            <a:extLst>
              <a:ext uri="{FF2B5EF4-FFF2-40B4-BE49-F238E27FC236}">
                <a16:creationId xmlns:a16="http://schemas.microsoft.com/office/drawing/2014/main" id="{2267DBA3-2FD2-122B-B1DD-337DD872DDA5}"/>
              </a:ext>
            </a:extLst>
          </p:cNvPr>
          <p:cNvSpPr/>
          <p:nvPr/>
        </p:nvSpPr>
        <p:spPr>
          <a:xfrm>
            <a:off x="10258148" y="307920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,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4B35D8BE-34EB-3743-4E5C-ECB3920EAB8D}"/>
              </a:ext>
            </a:extLst>
          </p:cNvPr>
          <p:cNvSpPr/>
          <p:nvPr/>
        </p:nvSpPr>
        <p:spPr>
          <a:xfrm>
            <a:off x="8798825" y="3078991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t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3" name="Rectangle: Rounded Corners 9">
            <a:extLst>
              <a:ext uri="{FF2B5EF4-FFF2-40B4-BE49-F238E27FC236}">
                <a16:creationId xmlns:a16="http://schemas.microsoft.com/office/drawing/2014/main" id="{083129FD-1B22-83C3-2ABC-412960890575}"/>
              </a:ext>
            </a:extLst>
          </p:cNvPr>
          <p:cNvSpPr/>
          <p:nvPr/>
        </p:nvSpPr>
        <p:spPr>
          <a:xfrm>
            <a:off x="11187787" y="3639128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make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56257201-B192-D450-CE60-3C25E7AA8467}"/>
              </a:ext>
            </a:extLst>
          </p:cNvPr>
          <p:cNvSpPr/>
          <p:nvPr/>
        </p:nvSpPr>
        <p:spPr>
          <a:xfrm>
            <a:off x="9854167" y="364006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it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6" name="Rectangle: Rounded Corners 11">
            <a:extLst>
              <a:ext uri="{FF2B5EF4-FFF2-40B4-BE49-F238E27FC236}">
                <a16:creationId xmlns:a16="http://schemas.microsoft.com/office/drawing/2014/main" id="{A2CF5C04-F532-A38C-EE55-2F228957ED94}"/>
              </a:ext>
            </a:extLst>
          </p:cNvPr>
          <p:cNvSpPr/>
          <p:nvPr/>
        </p:nvSpPr>
        <p:spPr>
          <a:xfrm>
            <a:off x="7990862" y="36576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bad.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EE0872F-359A-A15E-2698-02FBCEB5A0A9}"/>
              </a:ext>
            </a:extLst>
          </p:cNvPr>
          <p:cNvCxnSpPr>
            <a:stCxn id="7" idx="2"/>
            <a:endCxn id="20" idx="0"/>
          </p:cNvCxnSpPr>
          <p:nvPr/>
        </p:nvCxnSpPr>
        <p:spPr>
          <a:xfrm>
            <a:off x="9854168" y="2716562"/>
            <a:ext cx="807962" cy="36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40C1C0-446B-56E9-15BE-35B1C0175F88}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 flipH="1">
            <a:off x="9202807" y="2716562"/>
            <a:ext cx="651361" cy="36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FBD7FA-1000-660B-4FB1-253175FD5607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 flipH="1">
            <a:off x="8394844" y="3354298"/>
            <a:ext cx="807963" cy="303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F42291-3034-7862-D828-97B698CBDDCF}"/>
              </a:ext>
            </a:extLst>
          </p:cNvPr>
          <p:cNvCxnSpPr>
            <a:cxnSpLocks/>
            <a:stCxn id="20" idx="2"/>
            <a:endCxn id="25" idx="0"/>
          </p:cNvCxnSpPr>
          <p:nvPr/>
        </p:nvCxnSpPr>
        <p:spPr>
          <a:xfrm flipH="1">
            <a:off x="10258149" y="3354509"/>
            <a:ext cx="403981" cy="285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2E54D1E-63CA-3E6A-F5A5-7699D629CB8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10662130" y="3354509"/>
            <a:ext cx="929639" cy="28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CB3D72C-55A4-A1B4-5BB2-642AC03F8A73}"/>
              </a:ext>
            </a:extLst>
          </p:cNvPr>
          <p:cNvSpPr txBox="1"/>
          <p:nvPr/>
        </p:nvSpPr>
        <p:spPr>
          <a:xfrm>
            <a:off x="9670721" y="3897200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struct Node</a:t>
            </a:r>
            <a:endParaRPr lang="en-GB" sz="1400" dirty="0">
              <a:latin typeface="Consolas" panose="020B0609020204030204" pitchFamily="49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0F89C42-6B22-6359-0C5F-16632A95AB70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6989063" y="2578909"/>
            <a:ext cx="2461123" cy="51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97585F-25DA-501B-B1FD-9E08D0CEF6ED}"/>
              </a:ext>
            </a:extLst>
          </p:cNvPr>
          <p:cNvCxnSpPr>
            <a:cxnSpLocks/>
          </p:cNvCxnSpPr>
          <p:nvPr/>
        </p:nvCxnSpPr>
        <p:spPr>
          <a:xfrm>
            <a:off x="7444048" y="2492635"/>
            <a:ext cx="8383" cy="1990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1203672-F249-2387-8C1D-63981A373A4A}"/>
              </a:ext>
            </a:extLst>
          </p:cNvPr>
          <p:cNvSpPr txBox="1"/>
          <p:nvPr/>
        </p:nvSpPr>
        <p:spPr>
          <a:xfrm>
            <a:off x="6440062" y="410273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stack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7422EA-4236-6261-1C34-4D1AFE360FCF}"/>
              </a:ext>
            </a:extLst>
          </p:cNvPr>
          <p:cNvSpPr txBox="1"/>
          <p:nvPr/>
        </p:nvSpPr>
        <p:spPr>
          <a:xfrm>
            <a:off x="7566617" y="41027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heap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38" name="Rectangle: Rounded Corners 5">
            <a:extLst>
              <a:ext uri="{FF2B5EF4-FFF2-40B4-BE49-F238E27FC236}">
                <a16:creationId xmlns:a16="http://schemas.microsoft.com/office/drawing/2014/main" id="{A3CB4B61-BF73-E0FB-1ED6-FC9791B2FA9A}"/>
              </a:ext>
            </a:extLst>
          </p:cNvPr>
          <p:cNvSpPr/>
          <p:nvPr/>
        </p:nvSpPr>
        <p:spPr>
          <a:xfrm>
            <a:off x="6648915" y="2492635"/>
            <a:ext cx="352977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23FBB2-5B72-3E65-589C-4BA057C41183}"/>
              </a:ext>
            </a:extLst>
          </p:cNvPr>
          <p:cNvSpPr txBox="1"/>
          <p:nvPr/>
        </p:nvSpPr>
        <p:spPr>
          <a:xfrm>
            <a:off x="6553726" y="27824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Node*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8B02C5-037F-9DF3-D943-BF6D71ED1CED}"/>
              </a:ext>
            </a:extLst>
          </p:cNvPr>
          <p:cNvSpPr/>
          <p:nvPr/>
        </p:nvSpPr>
        <p:spPr>
          <a:xfrm>
            <a:off x="9312676" y="2374015"/>
            <a:ext cx="1159321" cy="51254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3E8F135-0E3B-726C-1D56-DA4CD297E35C}"/>
              </a:ext>
            </a:extLst>
          </p:cNvPr>
          <p:cNvSpPr/>
          <p:nvPr/>
        </p:nvSpPr>
        <p:spPr>
          <a:xfrm>
            <a:off x="8633173" y="2968903"/>
            <a:ext cx="1159321" cy="51254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1F13B43-6F54-4393-0DF1-8271EF9DB294}"/>
              </a:ext>
            </a:extLst>
          </p:cNvPr>
          <p:cNvSpPr/>
          <p:nvPr/>
        </p:nvSpPr>
        <p:spPr>
          <a:xfrm>
            <a:off x="9713456" y="3494742"/>
            <a:ext cx="1159321" cy="51254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803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Code: Deleting the node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Case 1: Delete leaf node </a:t>
            </a:r>
          </a:p>
          <a:p>
            <a:pPr lvl="1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/>
              </a:rPr>
              <a:t>find(D)</a:t>
            </a:r>
          </a:p>
          <a:p>
            <a:pPr lvl="1">
              <a:buSzPct val="100000"/>
              <a:buFont typeface="Arial" pitchFamily="34"/>
            </a:pPr>
            <a:r>
              <a:rPr lang="en-GB" sz="2000" dirty="0" err="1">
                <a:solidFill>
                  <a:srgbClr val="000000"/>
                </a:solidFill>
                <a:latin typeface="Arial"/>
              </a:rPr>
              <a:t>p_d_par</a:t>
            </a:r>
            <a:r>
              <a:rPr lang="en-GB" sz="2000" dirty="0">
                <a:solidFill>
                  <a:srgbClr val="000000"/>
                </a:solidFill>
                <a:latin typeface="Arial"/>
              </a:rPr>
              <a:t>-&gt;right/left = </a:t>
            </a:r>
            <a:r>
              <a:rPr lang="en-GB" sz="2000" dirty="0" err="1">
                <a:solidFill>
                  <a:srgbClr val="000000"/>
                </a:solidFill>
                <a:latin typeface="Arial"/>
              </a:rPr>
              <a:t>nullptr</a:t>
            </a:r>
            <a:endParaRPr lang="en-GB" sz="2000" dirty="0">
              <a:solidFill>
                <a:srgbClr val="000000"/>
              </a:solidFill>
              <a:latin typeface="Arial"/>
            </a:endParaRP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8302B9B9-CDAA-677A-D4DD-4041241C3F31}"/>
              </a:ext>
            </a:extLst>
          </p:cNvPr>
          <p:cNvSpPr/>
          <p:nvPr/>
        </p:nvSpPr>
        <p:spPr>
          <a:xfrm>
            <a:off x="9450186" y="24412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000000"/>
                </a:solidFill>
                <a:latin typeface="Consolas" pitchFamily="49"/>
              </a:rPr>
              <a:t>h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ey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09C51456-FA00-88C0-6479-6E6008D1E258}"/>
              </a:ext>
            </a:extLst>
          </p:cNvPr>
          <p:cNvSpPr txBox="1"/>
          <p:nvPr/>
        </p:nvSpPr>
        <p:spPr>
          <a:xfrm>
            <a:off x="7452431" y="690275"/>
            <a:ext cx="4396535" cy="156966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FFFFFF"/>
                </a:solidFill>
                <a:latin typeface="Consolas" pitchFamily="49"/>
              </a:rPr>
              <a:t>h</a:t>
            </a: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ey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m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ake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it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bad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end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  <a:endParaRPr lang="en-US" sz="1200" b="0" i="0" u="none" strike="noStrike" kern="120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make</a:t>
            </a:r>
            <a:endParaRPr lang="cs-CZ" sz="1200" b="0" i="0" u="none" strike="noStrike" kern="120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</p:txBody>
      </p:sp>
      <p:sp>
        <p:nvSpPr>
          <p:cNvPr id="20" name="Rectangle: Rounded Corners 7">
            <a:extLst>
              <a:ext uri="{FF2B5EF4-FFF2-40B4-BE49-F238E27FC236}">
                <a16:creationId xmlns:a16="http://schemas.microsoft.com/office/drawing/2014/main" id="{2267DBA3-2FD2-122B-B1DD-337DD872DDA5}"/>
              </a:ext>
            </a:extLst>
          </p:cNvPr>
          <p:cNvSpPr/>
          <p:nvPr/>
        </p:nvSpPr>
        <p:spPr>
          <a:xfrm>
            <a:off x="10258148" y="307920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,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4B35D8BE-34EB-3743-4E5C-ECB3920EAB8D}"/>
              </a:ext>
            </a:extLst>
          </p:cNvPr>
          <p:cNvSpPr/>
          <p:nvPr/>
        </p:nvSpPr>
        <p:spPr>
          <a:xfrm>
            <a:off x="8798825" y="3078991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t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3" name="Rectangle: Rounded Corners 9">
            <a:extLst>
              <a:ext uri="{FF2B5EF4-FFF2-40B4-BE49-F238E27FC236}">
                <a16:creationId xmlns:a16="http://schemas.microsoft.com/office/drawing/2014/main" id="{083129FD-1B22-83C3-2ABC-412960890575}"/>
              </a:ext>
            </a:extLst>
          </p:cNvPr>
          <p:cNvSpPr/>
          <p:nvPr/>
        </p:nvSpPr>
        <p:spPr>
          <a:xfrm>
            <a:off x="11187787" y="3639128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make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56257201-B192-D450-CE60-3C25E7AA8467}"/>
              </a:ext>
            </a:extLst>
          </p:cNvPr>
          <p:cNvSpPr/>
          <p:nvPr/>
        </p:nvSpPr>
        <p:spPr>
          <a:xfrm>
            <a:off x="9854167" y="364006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it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6" name="Rectangle: Rounded Corners 11">
            <a:extLst>
              <a:ext uri="{FF2B5EF4-FFF2-40B4-BE49-F238E27FC236}">
                <a16:creationId xmlns:a16="http://schemas.microsoft.com/office/drawing/2014/main" id="{A2CF5C04-F532-A38C-EE55-2F228957ED94}"/>
              </a:ext>
            </a:extLst>
          </p:cNvPr>
          <p:cNvSpPr/>
          <p:nvPr/>
        </p:nvSpPr>
        <p:spPr>
          <a:xfrm>
            <a:off x="7990862" y="36576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bad.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EE0872F-359A-A15E-2698-02FBCEB5A0A9}"/>
              </a:ext>
            </a:extLst>
          </p:cNvPr>
          <p:cNvCxnSpPr>
            <a:stCxn id="7" idx="2"/>
            <a:endCxn id="20" idx="0"/>
          </p:cNvCxnSpPr>
          <p:nvPr/>
        </p:nvCxnSpPr>
        <p:spPr>
          <a:xfrm>
            <a:off x="9854168" y="2716562"/>
            <a:ext cx="807962" cy="36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40C1C0-446B-56E9-15BE-35B1C0175F88}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 flipH="1">
            <a:off x="9202807" y="2716562"/>
            <a:ext cx="651361" cy="36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FBD7FA-1000-660B-4FB1-253175FD5607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 flipH="1">
            <a:off x="8394844" y="3354298"/>
            <a:ext cx="807963" cy="303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F42291-3034-7862-D828-97B698CBDDCF}"/>
              </a:ext>
            </a:extLst>
          </p:cNvPr>
          <p:cNvCxnSpPr>
            <a:cxnSpLocks/>
            <a:stCxn id="20" idx="2"/>
            <a:endCxn id="25" idx="0"/>
          </p:cNvCxnSpPr>
          <p:nvPr/>
        </p:nvCxnSpPr>
        <p:spPr>
          <a:xfrm flipH="1">
            <a:off x="10258149" y="3354509"/>
            <a:ext cx="403981" cy="285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2E54D1E-63CA-3E6A-F5A5-7699D629CB8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10662130" y="3354509"/>
            <a:ext cx="929639" cy="28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CB3D72C-55A4-A1B4-5BB2-642AC03F8A73}"/>
              </a:ext>
            </a:extLst>
          </p:cNvPr>
          <p:cNvSpPr txBox="1"/>
          <p:nvPr/>
        </p:nvSpPr>
        <p:spPr>
          <a:xfrm>
            <a:off x="9670721" y="3897200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struct Node</a:t>
            </a:r>
            <a:endParaRPr lang="en-GB" sz="1400" dirty="0">
              <a:latin typeface="Consolas" panose="020B0609020204030204" pitchFamily="49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0F89C42-6B22-6359-0C5F-16632A95AB70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6989063" y="2578909"/>
            <a:ext cx="2461123" cy="51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97585F-25DA-501B-B1FD-9E08D0CEF6ED}"/>
              </a:ext>
            </a:extLst>
          </p:cNvPr>
          <p:cNvCxnSpPr>
            <a:cxnSpLocks/>
          </p:cNvCxnSpPr>
          <p:nvPr/>
        </p:nvCxnSpPr>
        <p:spPr>
          <a:xfrm>
            <a:off x="7444048" y="2492635"/>
            <a:ext cx="8383" cy="1990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1203672-F249-2387-8C1D-63981A373A4A}"/>
              </a:ext>
            </a:extLst>
          </p:cNvPr>
          <p:cNvSpPr txBox="1"/>
          <p:nvPr/>
        </p:nvSpPr>
        <p:spPr>
          <a:xfrm>
            <a:off x="6440062" y="410273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stack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7422EA-4236-6261-1C34-4D1AFE360FCF}"/>
              </a:ext>
            </a:extLst>
          </p:cNvPr>
          <p:cNvSpPr txBox="1"/>
          <p:nvPr/>
        </p:nvSpPr>
        <p:spPr>
          <a:xfrm>
            <a:off x="7566617" y="41027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heap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38" name="Rectangle: Rounded Corners 5">
            <a:extLst>
              <a:ext uri="{FF2B5EF4-FFF2-40B4-BE49-F238E27FC236}">
                <a16:creationId xmlns:a16="http://schemas.microsoft.com/office/drawing/2014/main" id="{A3CB4B61-BF73-E0FB-1ED6-FC9791B2FA9A}"/>
              </a:ext>
            </a:extLst>
          </p:cNvPr>
          <p:cNvSpPr/>
          <p:nvPr/>
        </p:nvSpPr>
        <p:spPr>
          <a:xfrm>
            <a:off x="6648915" y="2492635"/>
            <a:ext cx="352977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23FBB2-5B72-3E65-589C-4BA057C41183}"/>
              </a:ext>
            </a:extLst>
          </p:cNvPr>
          <p:cNvSpPr txBox="1"/>
          <p:nvPr/>
        </p:nvSpPr>
        <p:spPr>
          <a:xfrm>
            <a:off x="6553726" y="27824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Node*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92485D3-E7BC-BE49-A6A9-46523766F93F}"/>
              </a:ext>
            </a:extLst>
          </p:cNvPr>
          <p:cNvSpPr/>
          <p:nvPr/>
        </p:nvSpPr>
        <p:spPr>
          <a:xfrm>
            <a:off x="5531837" y="116903"/>
            <a:ext cx="6533975" cy="34407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https://en.wikipedia.org/wiki/Binary_search_tree#Deletion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AA5D42-81AF-245C-6666-60C1F2522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9" y="2663351"/>
            <a:ext cx="5477639" cy="2829320"/>
          </a:xfrm>
          <a:prstGeom prst="rect">
            <a:avLst/>
          </a:prstGeom>
        </p:spPr>
      </p:pic>
      <p:sp>
        <p:nvSpPr>
          <p:cNvPr id="11" name="Rectangle: Rounded Corners 9">
            <a:extLst>
              <a:ext uri="{FF2B5EF4-FFF2-40B4-BE49-F238E27FC236}">
                <a16:creationId xmlns:a16="http://schemas.microsoft.com/office/drawing/2014/main" id="{8DD6218F-4DE7-477A-7D28-2D602FD0DE48}"/>
              </a:ext>
            </a:extLst>
          </p:cNvPr>
          <p:cNvSpPr/>
          <p:nvPr/>
        </p:nvSpPr>
        <p:spPr>
          <a:xfrm>
            <a:off x="3086951" y="4345569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make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75443E07-C41D-16BE-7719-705F0E240EAB}"/>
              </a:ext>
            </a:extLst>
          </p:cNvPr>
          <p:cNvSpPr/>
          <p:nvPr/>
        </p:nvSpPr>
        <p:spPr>
          <a:xfrm>
            <a:off x="2500544" y="3520001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,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9608E095-A296-6EEE-CB3D-002F39E373D9}"/>
              </a:ext>
            </a:extLst>
          </p:cNvPr>
          <p:cNvSpPr/>
          <p:nvPr/>
        </p:nvSpPr>
        <p:spPr>
          <a:xfrm>
            <a:off x="5686118" y="352096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,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1452F4-CD8B-161A-73F7-81C54C4A539F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937857" y="4483223"/>
            <a:ext cx="463649" cy="18466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D6F691-4DB0-A3D8-F3D0-E149235B405E}"/>
              </a:ext>
            </a:extLst>
          </p:cNvPr>
          <p:cNvSpPr txBox="1"/>
          <p:nvPr/>
        </p:nvSpPr>
        <p:spPr>
          <a:xfrm>
            <a:off x="1333967" y="4483223"/>
            <a:ext cx="6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</a:rPr>
              <a:t>p_d</a:t>
            </a:r>
            <a:endParaRPr lang="en-GB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C4DA13-6B48-A34B-C4FD-9B8539B1B5C1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386358" y="3238576"/>
            <a:ext cx="602835" cy="28142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4102591-770E-ABAE-A30D-CC23B66A15ED}"/>
              </a:ext>
            </a:extLst>
          </p:cNvPr>
          <p:cNvSpPr txBox="1"/>
          <p:nvPr/>
        </p:nvSpPr>
        <p:spPr>
          <a:xfrm>
            <a:off x="2989193" y="3053910"/>
            <a:ext cx="116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</a:rPr>
              <a:t>p_d_par</a:t>
            </a:r>
            <a:endParaRPr lang="en-GB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1D67B6-68FF-7EAB-ED0C-E3DD152F53C5}"/>
              </a:ext>
            </a:extLst>
          </p:cNvPr>
          <p:cNvGrpSpPr/>
          <p:nvPr/>
        </p:nvGrpSpPr>
        <p:grpSpPr>
          <a:xfrm>
            <a:off x="2313040" y="3976081"/>
            <a:ext cx="313200" cy="229680"/>
            <a:chOff x="2313040" y="3976081"/>
            <a:chExt cx="31320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E204D8C-9A25-39A2-BBE6-5C34E9BF5456}"/>
                    </a:ext>
                  </a:extLst>
                </p14:cNvPr>
                <p14:cNvContentPartPr/>
                <p14:nvPr/>
              </p14:nvContentPartPr>
              <p14:xfrm>
                <a:off x="2400160" y="4016041"/>
                <a:ext cx="83160" cy="72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E204D8C-9A25-39A2-BBE6-5C34E9BF545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94040" y="4009921"/>
                  <a:ext cx="95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CED9C3F-8730-61BF-1657-D6C184E80DE0}"/>
                    </a:ext>
                  </a:extLst>
                </p14:cNvPr>
                <p14:cNvContentPartPr/>
                <p14:nvPr/>
              </p14:nvContentPartPr>
              <p14:xfrm>
                <a:off x="2313040" y="3976081"/>
                <a:ext cx="203760" cy="165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CED9C3F-8730-61BF-1657-D6C184E80DE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06920" y="3969961"/>
                  <a:ext cx="216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1CE3E69-081B-460D-6BF1-1C579CA66101}"/>
                    </a:ext>
                  </a:extLst>
                </p14:cNvPr>
                <p14:cNvContentPartPr/>
                <p14:nvPr/>
              </p14:nvContentPartPr>
              <p14:xfrm>
                <a:off x="2360560" y="4051681"/>
                <a:ext cx="265680" cy="154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1CE3E69-081B-460D-6BF1-1C579CA661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54440" y="4045561"/>
                  <a:ext cx="277920" cy="166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DBEEBCC-894D-690C-73EE-A480F4D62994}"/>
              </a:ext>
            </a:extLst>
          </p:cNvPr>
          <p:cNvSpPr/>
          <p:nvPr/>
        </p:nvSpPr>
        <p:spPr>
          <a:xfrm>
            <a:off x="6849024" y="5324347"/>
            <a:ext cx="3728637" cy="84337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Watch out for case where </a:t>
            </a:r>
            <a:r>
              <a:rPr lang="en-US" dirty="0" err="1">
                <a:solidFill>
                  <a:schemeClr val="bg1"/>
                </a:solidFill>
              </a:rPr>
              <a:t>p_d_par</a:t>
            </a:r>
            <a:r>
              <a:rPr lang="en-US" dirty="0">
                <a:solidFill>
                  <a:schemeClr val="bg1"/>
                </a:solidFill>
              </a:rPr>
              <a:t> is </a:t>
            </a:r>
            <a:r>
              <a:rPr lang="en-US" dirty="0" err="1">
                <a:solidFill>
                  <a:schemeClr val="bg1"/>
                </a:solidFill>
              </a:rPr>
              <a:t>nullptr</a:t>
            </a:r>
            <a:r>
              <a:rPr lang="en-US" dirty="0">
                <a:solidFill>
                  <a:schemeClr val="bg1"/>
                </a:solidFill>
              </a:rPr>
              <a:t> (deleting root)</a:t>
            </a:r>
          </a:p>
        </p:txBody>
      </p:sp>
    </p:spTree>
    <p:extLst>
      <p:ext uri="{BB962C8B-B14F-4D97-AF65-F5344CB8AC3E}">
        <p14:creationId xmlns:p14="http://schemas.microsoft.com/office/powerpoint/2010/main" val="1145197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Code: Deleting the node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6392034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Case 2: Delete node with one child </a:t>
            </a:r>
          </a:p>
          <a:p>
            <a:pPr lvl="1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/>
              </a:rPr>
              <a:t>find(D)</a:t>
            </a:r>
          </a:p>
          <a:p>
            <a:pPr lvl="1">
              <a:buSzPct val="100000"/>
              <a:buFont typeface="Arial" pitchFamily="34"/>
            </a:pPr>
            <a:r>
              <a:rPr lang="en-GB" sz="2000" dirty="0" err="1">
                <a:solidFill>
                  <a:srgbClr val="000000"/>
                </a:solidFill>
                <a:latin typeface="Arial"/>
              </a:rPr>
              <a:t>p_d_par</a:t>
            </a:r>
            <a:r>
              <a:rPr lang="en-GB" sz="2000" dirty="0">
                <a:solidFill>
                  <a:srgbClr val="000000"/>
                </a:solidFill>
                <a:latin typeface="Arial"/>
              </a:rPr>
              <a:t>-&gt;left/right = </a:t>
            </a:r>
            <a:r>
              <a:rPr lang="en-GB" sz="2000" dirty="0" err="1">
                <a:solidFill>
                  <a:srgbClr val="000000"/>
                </a:solidFill>
                <a:latin typeface="Arial"/>
              </a:rPr>
              <a:t>p_s</a:t>
            </a:r>
            <a:endParaRPr lang="en-GB" sz="2000" dirty="0">
              <a:solidFill>
                <a:srgbClr val="000000"/>
              </a:solidFill>
              <a:latin typeface="Arial"/>
            </a:endParaRPr>
          </a:p>
          <a:p>
            <a:pPr marL="457200" lvl="1" indent="0">
              <a:buSzPct val="100000"/>
              <a:buNone/>
            </a:pPr>
            <a:endParaRPr lang="en-GB" sz="2000" dirty="0">
              <a:solidFill>
                <a:srgbClr val="000000"/>
              </a:solidFill>
              <a:latin typeface="Arial"/>
            </a:endParaRP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8302B9B9-CDAA-677A-D4DD-4041241C3F31}"/>
              </a:ext>
            </a:extLst>
          </p:cNvPr>
          <p:cNvSpPr/>
          <p:nvPr/>
        </p:nvSpPr>
        <p:spPr>
          <a:xfrm>
            <a:off x="9450186" y="24412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000000"/>
                </a:solidFill>
                <a:latin typeface="Consolas" pitchFamily="49"/>
              </a:rPr>
              <a:t>h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ey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09C51456-FA00-88C0-6479-6E6008D1E258}"/>
              </a:ext>
            </a:extLst>
          </p:cNvPr>
          <p:cNvSpPr txBox="1"/>
          <p:nvPr/>
        </p:nvSpPr>
        <p:spPr>
          <a:xfrm>
            <a:off x="7423996" y="790748"/>
            <a:ext cx="4396535" cy="156966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FFFFFF"/>
                </a:solidFill>
                <a:latin typeface="Consolas" pitchFamily="49"/>
              </a:rPr>
              <a:t>h</a:t>
            </a: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ey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m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ake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it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bad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end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  <a:endParaRPr lang="en-US" sz="1200" b="0" i="0" u="none" strike="noStrike" kern="120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don't</a:t>
            </a:r>
            <a:endParaRPr lang="cs-CZ" sz="1200" b="0" i="0" u="none" strike="noStrike" kern="120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</p:txBody>
      </p:sp>
      <p:sp>
        <p:nvSpPr>
          <p:cNvPr id="20" name="Rectangle: Rounded Corners 7">
            <a:extLst>
              <a:ext uri="{FF2B5EF4-FFF2-40B4-BE49-F238E27FC236}">
                <a16:creationId xmlns:a16="http://schemas.microsoft.com/office/drawing/2014/main" id="{2267DBA3-2FD2-122B-B1DD-337DD872DDA5}"/>
              </a:ext>
            </a:extLst>
          </p:cNvPr>
          <p:cNvSpPr/>
          <p:nvPr/>
        </p:nvSpPr>
        <p:spPr>
          <a:xfrm>
            <a:off x="10258148" y="307920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,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4B35D8BE-34EB-3743-4E5C-ECB3920EAB8D}"/>
              </a:ext>
            </a:extLst>
          </p:cNvPr>
          <p:cNvSpPr/>
          <p:nvPr/>
        </p:nvSpPr>
        <p:spPr>
          <a:xfrm>
            <a:off x="8798825" y="3078991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t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3" name="Rectangle: Rounded Corners 9">
            <a:extLst>
              <a:ext uri="{FF2B5EF4-FFF2-40B4-BE49-F238E27FC236}">
                <a16:creationId xmlns:a16="http://schemas.microsoft.com/office/drawing/2014/main" id="{083129FD-1B22-83C3-2ABC-412960890575}"/>
              </a:ext>
            </a:extLst>
          </p:cNvPr>
          <p:cNvSpPr/>
          <p:nvPr/>
        </p:nvSpPr>
        <p:spPr>
          <a:xfrm>
            <a:off x="11187787" y="3639128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make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56257201-B192-D450-CE60-3C25E7AA8467}"/>
              </a:ext>
            </a:extLst>
          </p:cNvPr>
          <p:cNvSpPr/>
          <p:nvPr/>
        </p:nvSpPr>
        <p:spPr>
          <a:xfrm>
            <a:off x="9854167" y="364006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it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6" name="Rectangle: Rounded Corners 11">
            <a:extLst>
              <a:ext uri="{FF2B5EF4-FFF2-40B4-BE49-F238E27FC236}">
                <a16:creationId xmlns:a16="http://schemas.microsoft.com/office/drawing/2014/main" id="{A2CF5C04-F532-A38C-EE55-2F228957ED94}"/>
              </a:ext>
            </a:extLst>
          </p:cNvPr>
          <p:cNvSpPr/>
          <p:nvPr/>
        </p:nvSpPr>
        <p:spPr>
          <a:xfrm>
            <a:off x="7990862" y="36576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bad.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EE0872F-359A-A15E-2698-02FBCEB5A0A9}"/>
              </a:ext>
            </a:extLst>
          </p:cNvPr>
          <p:cNvCxnSpPr>
            <a:stCxn id="7" idx="2"/>
            <a:endCxn id="20" idx="0"/>
          </p:cNvCxnSpPr>
          <p:nvPr/>
        </p:nvCxnSpPr>
        <p:spPr>
          <a:xfrm>
            <a:off x="9854168" y="2716562"/>
            <a:ext cx="807962" cy="36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40C1C0-446B-56E9-15BE-35B1C0175F88}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 flipH="1">
            <a:off x="9202807" y="2716562"/>
            <a:ext cx="651361" cy="36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FBD7FA-1000-660B-4FB1-253175FD5607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 flipH="1">
            <a:off x="8394844" y="3354298"/>
            <a:ext cx="807963" cy="303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F42291-3034-7862-D828-97B698CBDDCF}"/>
              </a:ext>
            </a:extLst>
          </p:cNvPr>
          <p:cNvCxnSpPr>
            <a:cxnSpLocks/>
            <a:stCxn id="20" idx="2"/>
            <a:endCxn id="25" idx="0"/>
          </p:cNvCxnSpPr>
          <p:nvPr/>
        </p:nvCxnSpPr>
        <p:spPr>
          <a:xfrm flipH="1">
            <a:off x="10258149" y="3354509"/>
            <a:ext cx="403981" cy="285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2E54D1E-63CA-3E6A-F5A5-7699D629CB8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10662130" y="3354509"/>
            <a:ext cx="929639" cy="28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CB3D72C-55A4-A1B4-5BB2-642AC03F8A73}"/>
              </a:ext>
            </a:extLst>
          </p:cNvPr>
          <p:cNvSpPr txBox="1"/>
          <p:nvPr/>
        </p:nvSpPr>
        <p:spPr>
          <a:xfrm>
            <a:off x="9670721" y="3897200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struct Node</a:t>
            </a:r>
            <a:endParaRPr lang="en-GB" sz="1400" dirty="0">
              <a:latin typeface="Consolas" panose="020B0609020204030204" pitchFamily="49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0F89C42-6B22-6359-0C5F-16632A95AB70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6989063" y="2578909"/>
            <a:ext cx="2461123" cy="51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97585F-25DA-501B-B1FD-9E08D0CEF6ED}"/>
              </a:ext>
            </a:extLst>
          </p:cNvPr>
          <p:cNvCxnSpPr>
            <a:cxnSpLocks/>
          </p:cNvCxnSpPr>
          <p:nvPr/>
        </p:nvCxnSpPr>
        <p:spPr>
          <a:xfrm>
            <a:off x="7444048" y="2492635"/>
            <a:ext cx="8383" cy="1990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1203672-F249-2387-8C1D-63981A373A4A}"/>
              </a:ext>
            </a:extLst>
          </p:cNvPr>
          <p:cNvSpPr txBox="1"/>
          <p:nvPr/>
        </p:nvSpPr>
        <p:spPr>
          <a:xfrm>
            <a:off x="6440062" y="410273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stack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7422EA-4236-6261-1C34-4D1AFE360FCF}"/>
              </a:ext>
            </a:extLst>
          </p:cNvPr>
          <p:cNvSpPr txBox="1"/>
          <p:nvPr/>
        </p:nvSpPr>
        <p:spPr>
          <a:xfrm>
            <a:off x="7566617" y="41027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heap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38" name="Rectangle: Rounded Corners 5">
            <a:extLst>
              <a:ext uri="{FF2B5EF4-FFF2-40B4-BE49-F238E27FC236}">
                <a16:creationId xmlns:a16="http://schemas.microsoft.com/office/drawing/2014/main" id="{A3CB4B61-BF73-E0FB-1ED6-FC9791B2FA9A}"/>
              </a:ext>
            </a:extLst>
          </p:cNvPr>
          <p:cNvSpPr/>
          <p:nvPr/>
        </p:nvSpPr>
        <p:spPr>
          <a:xfrm>
            <a:off x="6648915" y="2492635"/>
            <a:ext cx="352977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23FBB2-5B72-3E65-589C-4BA057C41183}"/>
              </a:ext>
            </a:extLst>
          </p:cNvPr>
          <p:cNvSpPr txBox="1"/>
          <p:nvPr/>
        </p:nvSpPr>
        <p:spPr>
          <a:xfrm>
            <a:off x="6553726" y="27824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Node*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ED31A1-AE2C-B36C-1FA1-C10910911BAE}"/>
              </a:ext>
            </a:extLst>
          </p:cNvPr>
          <p:cNvSpPr/>
          <p:nvPr/>
        </p:nvSpPr>
        <p:spPr>
          <a:xfrm>
            <a:off x="5531837" y="116903"/>
            <a:ext cx="6533975" cy="34407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https://en.wikipedia.org/wiki/Binary_search_tree#Deletion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B7E53-E866-BC4C-1083-7B6B548FD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00" y="2095384"/>
            <a:ext cx="5849166" cy="3362794"/>
          </a:xfrm>
          <a:prstGeom prst="rect">
            <a:avLst/>
          </a:prstGeom>
        </p:spPr>
      </p:pic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EC228ED0-038A-098B-97BA-5248431914FF}"/>
              </a:ext>
            </a:extLst>
          </p:cNvPr>
          <p:cNvSpPr/>
          <p:nvPr/>
        </p:nvSpPr>
        <p:spPr>
          <a:xfrm>
            <a:off x="2834510" y="3078007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t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34ACF08C-0E23-EA71-7687-8F7AAD7FC675}"/>
              </a:ext>
            </a:extLst>
          </p:cNvPr>
          <p:cNvSpPr/>
          <p:nvPr/>
        </p:nvSpPr>
        <p:spPr>
          <a:xfrm>
            <a:off x="839383" y="4067323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bad.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8A8B8D1C-3369-AF96-9A7B-F9B02DA0BB61}"/>
              </a:ext>
            </a:extLst>
          </p:cNvPr>
          <p:cNvSpPr/>
          <p:nvPr/>
        </p:nvSpPr>
        <p:spPr>
          <a:xfrm>
            <a:off x="4549635" y="3136509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bad.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421124-DA99-B5AF-20AC-EF1E317D6DE3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774170" y="2814954"/>
            <a:ext cx="383104" cy="26305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BC3BD26-9429-E265-688D-E63DC4508383}"/>
              </a:ext>
            </a:extLst>
          </p:cNvPr>
          <p:cNvSpPr txBox="1"/>
          <p:nvPr/>
        </p:nvSpPr>
        <p:spPr>
          <a:xfrm>
            <a:off x="1391065" y="2445622"/>
            <a:ext cx="76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</a:rPr>
              <a:t>p_d</a:t>
            </a:r>
            <a:endParaRPr lang="en-GB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6AEBCC1-E616-96A3-3484-43FA8D1C7F7C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2670357" y="2441255"/>
            <a:ext cx="518862" cy="19384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0A57E61-74EB-E7C1-B889-13815779318E}"/>
              </a:ext>
            </a:extLst>
          </p:cNvPr>
          <p:cNvSpPr txBox="1"/>
          <p:nvPr/>
        </p:nvSpPr>
        <p:spPr>
          <a:xfrm>
            <a:off x="3189219" y="2450430"/>
            <a:ext cx="116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</a:rPr>
              <a:t>p_d_par</a:t>
            </a:r>
            <a:endParaRPr lang="en-GB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CDB2F4-E65E-0D31-041E-1B1F56E5B8EF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490077" y="3688920"/>
            <a:ext cx="383104" cy="26305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FFB023-527A-3A49-FEC1-98A6A7D52718}"/>
              </a:ext>
            </a:extLst>
          </p:cNvPr>
          <p:cNvSpPr txBox="1"/>
          <p:nvPr/>
        </p:nvSpPr>
        <p:spPr>
          <a:xfrm>
            <a:off x="1106972" y="3319588"/>
            <a:ext cx="76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</a:rPr>
              <a:t>p_s</a:t>
            </a:r>
            <a:endParaRPr lang="en-GB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303C0B9-32B2-66BE-8A68-B65E7665C7B6}"/>
              </a:ext>
            </a:extLst>
          </p:cNvPr>
          <p:cNvGrpSpPr/>
          <p:nvPr/>
        </p:nvGrpSpPr>
        <p:grpSpPr>
          <a:xfrm>
            <a:off x="1802200" y="2541481"/>
            <a:ext cx="887400" cy="1353240"/>
            <a:chOff x="1802200" y="2541481"/>
            <a:chExt cx="887400" cy="13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600E17-0F63-6835-8BB7-89A4B628DC6C}"/>
                    </a:ext>
                  </a:extLst>
                </p14:cNvPr>
                <p14:cNvContentPartPr/>
                <p14:nvPr/>
              </p14:nvContentPartPr>
              <p14:xfrm>
                <a:off x="2407360" y="2851081"/>
                <a:ext cx="88560" cy="26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600E17-0F63-6835-8BB7-89A4B628DC6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01240" y="2844961"/>
                  <a:ext cx="100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11FC7D7-8A3B-F8C4-25D4-6A33675D7CCE}"/>
                    </a:ext>
                  </a:extLst>
                </p14:cNvPr>
                <p14:cNvContentPartPr/>
                <p14:nvPr/>
              </p14:nvContentPartPr>
              <p14:xfrm>
                <a:off x="2407360" y="2927401"/>
                <a:ext cx="282240" cy="3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11FC7D7-8A3B-F8C4-25D4-6A33675D7CC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01240" y="2921281"/>
                  <a:ext cx="2944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F67E78-0EAD-DFB9-8DD6-4CADFC8B5674}"/>
                    </a:ext>
                  </a:extLst>
                </p14:cNvPr>
                <p14:cNvContentPartPr/>
                <p14:nvPr/>
              </p14:nvContentPartPr>
              <p14:xfrm>
                <a:off x="1802200" y="2541481"/>
                <a:ext cx="648360" cy="1353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F67E78-0EAD-DFB9-8DD6-4CADFC8B567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96080" y="2535361"/>
                  <a:ext cx="660600" cy="1365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12DE004-0C1B-AC87-86E5-2796EAC8BEF4}"/>
              </a:ext>
            </a:extLst>
          </p:cNvPr>
          <p:cNvSpPr/>
          <p:nvPr/>
        </p:nvSpPr>
        <p:spPr>
          <a:xfrm>
            <a:off x="6849024" y="5324347"/>
            <a:ext cx="3728637" cy="84337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Watch out for case where </a:t>
            </a:r>
            <a:r>
              <a:rPr lang="en-US" dirty="0" err="1">
                <a:solidFill>
                  <a:schemeClr val="bg1"/>
                </a:solidFill>
              </a:rPr>
              <a:t>p_d_par</a:t>
            </a:r>
            <a:r>
              <a:rPr lang="en-US" dirty="0">
                <a:solidFill>
                  <a:schemeClr val="bg1"/>
                </a:solidFill>
              </a:rPr>
              <a:t> is </a:t>
            </a:r>
            <a:r>
              <a:rPr lang="en-US" dirty="0" err="1">
                <a:solidFill>
                  <a:schemeClr val="bg1"/>
                </a:solidFill>
              </a:rPr>
              <a:t>nullptr</a:t>
            </a:r>
            <a:r>
              <a:rPr lang="en-US" dirty="0">
                <a:solidFill>
                  <a:schemeClr val="bg1"/>
                </a:solidFill>
              </a:rPr>
              <a:t> (deleting root)</a:t>
            </a:r>
          </a:p>
        </p:txBody>
      </p:sp>
    </p:spTree>
    <p:extLst>
      <p:ext uri="{BB962C8B-B14F-4D97-AF65-F5344CB8AC3E}">
        <p14:creationId xmlns:p14="http://schemas.microsoft.com/office/powerpoint/2010/main" val="397185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Lab 1: C++ stack vs heap allocation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contrast to other languages, C++ gives you full control over where your variables are allocated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vs heap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default you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 use the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keyword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allocate on the stack.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 new allocates on the heap and returns a pointer.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modern C++, new keyword should be avoided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Containers or smart pointers shall do allocation.</a:t>
            </a:r>
          </a:p>
          <a:p>
            <a:pPr lvl="1"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37CA845-2DB7-FC15-B2AD-4C93033A4EFB}"/>
              </a:ext>
            </a:extLst>
          </p:cNvPr>
          <p:cNvSpPr txBox="1"/>
          <p:nvPr/>
        </p:nvSpPr>
        <p:spPr>
          <a:xfrm>
            <a:off x="496517" y="3624260"/>
            <a:ext cx="5551068" cy="156966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a;</a:t>
            </a:r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Stack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p_a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Heap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Stack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&gt;*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p_arr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array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&gt;();</a:t>
            </a:r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Heap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string </a:t>
            </a:r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"Hey"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Stack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p_s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"Hey"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Heap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23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Code: Deleting the node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Case 3: Delete node with two children</a:t>
            </a:r>
          </a:p>
          <a:p>
            <a:pPr lvl="1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/>
              </a:rPr>
              <a:t>Find successor S, swap with D, remove successor</a:t>
            </a:r>
          </a:p>
          <a:p>
            <a:pPr lvl="2">
              <a:buSzPct val="100000"/>
              <a:buFont typeface="Arial" pitchFamily="34"/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Successor always has just one child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8302B9B9-CDAA-677A-D4DD-4041241C3F31}"/>
              </a:ext>
            </a:extLst>
          </p:cNvPr>
          <p:cNvSpPr/>
          <p:nvPr/>
        </p:nvSpPr>
        <p:spPr>
          <a:xfrm>
            <a:off x="9450186" y="24412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000000"/>
                </a:solidFill>
                <a:latin typeface="Consolas" pitchFamily="49"/>
              </a:rPr>
              <a:t>h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ey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09C51456-FA00-88C0-6479-6E6008D1E258}"/>
              </a:ext>
            </a:extLst>
          </p:cNvPr>
          <p:cNvSpPr txBox="1"/>
          <p:nvPr/>
        </p:nvSpPr>
        <p:spPr>
          <a:xfrm>
            <a:off x="7423996" y="751376"/>
            <a:ext cx="4396535" cy="156966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FFFFFF"/>
                </a:solidFill>
                <a:latin typeface="Consolas" pitchFamily="49"/>
              </a:rPr>
              <a:t>h</a:t>
            </a: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ey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m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ake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it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bad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end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  <a:endParaRPr lang="en-US" sz="1200" b="0" i="0" u="none" strike="noStrike" kern="120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hey</a:t>
            </a:r>
            <a:endParaRPr lang="cs-CZ" sz="1200" b="0" i="0" u="none" strike="noStrike" kern="120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</p:txBody>
      </p:sp>
      <p:sp>
        <p:nvSpPr>
          <p:cNvPr id="20" name="Rectangle: Rounded Corners 7">
            <a:extLst>
              <a:ext uri="{FF2B5EF4-FFF2-40B4-BE49-F238E27FC236}">
                <a16:creationId xmlns:a16="http://schemas.microsoft.com/office/drawing/2014/main" id="{2267DBA3-2FD2-122B-B1DD-337DD872DDA5}"/>
              </a:ext>
            </a:extLst>
          </p:cNvPr>
          <p:cNvSpPr/>
          <p:nvPr/>
        </p:nvSpPr>
        <p:spPr>
          <a:xfrm>
            <a:off x="10258148" y="307920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,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4B35D8BE-34EB-3743-4E5C-ECB3920EAB8D}"/>
              </a:ext>
            </a:extLst>
          </p:cNvPr>
          <p:cNvSpPr/>
          <p:nvPr/>
        </p:nvSpPr>
        <p:spPr>
          <a:xfrm>
            <a:off x="8798825" y="3078991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t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3" name="Rectangle: Rounded Corners 9">
            <a:extLst>
              <a:ext uri="{FF2B5EF4-FFF2-40B4-BE49-F238E27FC236}">
                <a16:creationId xmlns:a16="http://schemas.microsoft.com/office/drawing/2014/main" id="{083129FD-1B22-83C3-2ABC-412960890575}"/>
              </a:ext>
            </a:extLst>
          </p:cNvPr>
          <p:cNvSpPr/>
          <p:nvPr/>
        </p:nvSpPr>
        <p:spPr>
          <a:xfrm>
            <a:off x="11187787" y="3639128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make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56257201-B192-D450-CE60-3C25E7AA8467}"/>
              </a:ext>
            </a:extLst>
          </p:cNvPr>
          <p:cNvSpPr/>
          <p:nvPr/>
        </p:nvSpPr>
        <p:spPr>
          <a:xfrm>
            <a:off x="9854167" y="364006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it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6" name="Rectangle: Rounded Corners 11">
            <a:extLst>
              <a:ext uri="{FF2B5EF4-FFF2-40B4-BE49-F238E27FC236}">
                <a16:creationId xmlns:a16="http://schemas.microsoft.com/office/drawing/2014/main" id="{A2CF5C04-F532-A38C-EE55-2F228957ED94}"/>
              </a:ext>
            </a:extLst>
          </p:cNvPr>
          <p:cNvSpPr/>
          <p:nvPr/>
        </p:nvSpPr>
        <p:spPr>
          <a:xfrm>
            <a:off x="7990862" y="36576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bad.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EE0872F-359A-A15E-2698-02FBCEB5A0A9}"/>
              </a:ext>
            </a:extLst>
          </p:cNvPr>
          <p:cNvCxnSpPr>
            <a:stCxn id="7" idx="2"/>
            <a:endCxn id="20" idx="0"/>
          </p:cNvCxnSpPr>
          <p:nvPr/>
        </p:nvCxnSpPr>
        <p:spPr>
          <a:xfrm>
            <a:off x="9854168" y="2716562"/>
            <a:ext cx="807962" cy="36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40C1C0-446B-56E9-15BE-35B1C0175F88}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 flipH="1">
            <a:off x="9202807" y="2716562"/>
            <a:ext cx="651361" cy="36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FBD7FA-1000-660B-4FB1-253175FD5607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 flipH="1">
            <a:off x="8394844" y="3354298"/>
            <a:ext cx="807963" cy="303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F42291-3034-7862-D828-97B698CBDDCF}"/>
              </a:ext>
            </a:extLst>
          </p:cNvPr>
          <p:cNvCxnSpPr>
            <a:cxnSpLocks/>
            <a:stCxn id="20" idx="2"/>
            <a:endCxn id="25" idx="0"/>
          </p:cNvCxnSpPr>
          <p:nvPr/>
        </p:nvCxnSpPr>
        <p:spPr>
          <a:xfrm flipH="1">
            <a:off x="10258149" y="3354509"/>
            <a:ext cx="403981" cy="285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2E54D1E-63CA-3E6A-F5A5-7699D629CB8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10662130" y="3354509"/>
            <a:ext cx="929639" cy="28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CB3D72C-55A4-A1B4-5BB2-642AC03F8A73}"/>
              </a:ext>
            </a:extLst>
          </p:cNvPr>
          <p:cNvSpPr txBox="1"/>
          <p:nvPr/>
        </p:nvSpPr>
        <p:spPr>
          <a:xfrm>
            <a:off x="9670721" y="3897200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struct Node</a:t>
            </a:r>
            <a:endParaRPr lang="en-GB" sz="1400" dirty="0">
              <a:latin typeface="Consolas" panose="020B0609020204030204" pitchFamily="49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0F89C42-6B22-6359-0C5F-16632A95AB70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6989063" y="2578909"/>
            <a:ext cx="2461123" cy="51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97585F-25DA-501B-B1FD-9E08D0CEF6ED}"/>
              </a:ext>
            </a:extLst>
          </p:cNvPr>
          <p:cNvCxnSpPr>
            <a:cxnSpLocks/>
          </p:cNvCxnSpPr>
          <p:nvPr/>
        </p:nvCxnSpPr>
        <p:spPr>
          <a:xfrm>
            <a:off x="7444048" y="2492635"/>
            <a:ext cx="8383" cy="1990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1203672-F249-2387-8C1D-63981A373A4A}"/>
              </a:ext>
            </a:extLst>
          </p:cNvPr>
          <p:cNvSpPr txBox="1"/>
          <p:nvPr/>
        </p:nvSpPr>
        <p:spPr>
          <a:xfrm>
            <a:off x="6440062" y="410273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stack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7422EA-4236-6261-1C34-4D1AFE360FCF}"/>
              </a:ext>
            </a:extLst>
          </p:cNvPr>
          <p:cNvSpPr txBox="1"/>
          <p:nvPr/>
        </p:nvSpPr>
        <p:spPr>
          <a:xfrm>
            <a:off x="7566617" y="41027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heap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38" name="Rectangle: Rounded Corners 5">
            <a:extLst>
              <a:ext uri="{FF2B5EF4-FFF2-40B4-BE49-F238E27FC236}">
                <a16:creationId xmlns:a16="http://schemas.microsoft.com/office/drawing/2014/main" id="{A3CB4B61-BF73-E0FB-1ED6-FC9791B2FA9A}"/>
              </a:ext>
            </a:extLst>
          </p:cNvPr>
          <p:cNvSpPr/>
          <p:nvPr/>
        </p:nvSpPr>
        <p:spPr>
          <a:xfrm>
            <a:off x="6648915" y="2492635"/>
            <a:ext cx="352977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23FBB2-5B72-3E65-589C-4BA057C41183}"/>
              </a:ext>
            </a:extLst>
          </p:cNvPr>
          <p:cNvSpPr txBox="1"/>
          <p:nvPr/>
        </p:nvSpPr>
        <p:spPr>
          <a:xfrm>
            <a:off x="6553726" y="27824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Node*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ED31A1-AE2C-B36C-1FA1-C10910911BAE}"/>
              </a:ext>
            </a:extLst>
          </p:cNvPr>
          <p:cNvSpPr/>
          <p:nvPr/>
        </p:nvSpPr>
        <p:spPr>
          <a:xfrm>
            <a:off x="5531837" y="116903"/>
            <a:ext cx="6533975" cy="34407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https://en.wikipedia.org/wiki/Binary_search_tree#Deletion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1D2D61-7D89-8D7C-9AD6-E9734DC74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66" y="2077476"/>
            <a:ext cx="6062049" cy="4780524"/>
          </a:xfrm>
          <a:prstGeom prst="rect">
            <a:avLst/>
          </a:prstGeom>
        </p:spPr>
      </p:pic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80AFE170-0C0E-5FBD-285E-D8FF47030DA0}"/>
              </a:ext>
            </a:extLst>
          </p:cNvPr>
          <p:cNvSpPr/>
          <p:nvPr/>
        </p:nvSpPr>
        <p:spPr>
          <a:xfrm>
            <a:off x="2267985" y="3075644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000000"/>
                </a:solidFill>
                <a:latin typeface="Consolas" pitchFamily="49"/>
              </a:rPr>
              <a:t>h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ey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CFE4B3-E2BD-650C-0A26-4A58A4030A49}"/>
              </a:ext>
            </a:extLst>
          </p:cNvPr>
          <p:cNvSpPr/>
          <p:nvPr/>
        </p:nvSpPr>
        <p:spPr>
          <a:xfrm>
            <a:off x="195884" y="3938801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t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4AB0E965-F1F0-A17B-00B8-D7715A6DFF61}"/>
              </a:ext>
            </a:extLst>
          </p:cNvPr>
          <p:cNvSpPr/>
          <p:nvPr/>
        </p:nvSpPr>
        <p:spPr>
          <a:xfrm>
            <a:off x="3723373" y="4192431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t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EA121102-944E-2551-27C9-AF2D72B5AB67}"/>
              </a:ext>
            </a:extLst>
          </p:cNvPr>
          <p:cNvSpPr/>
          <p:nvPr/>
        </p:nvSpPr>
        <p:spPr>
          <a:xfrm>
            <a:off x="2926672" y="3730861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,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D6F6DD84-4F46-E1FE-A1A3-5F41500E1F96}"/>
              </a:ext>
            </a:extLst>
          </p:cNvPr>
          <p:cNvSpPr/>
          <p:nvPr/>
        </p:nvSpPr>
        <p:spPr>
          <a:xfrm>
            <a:off x="5713691" y="3897200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,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BFA22C7C-9523-73AD-DB83-E2BC923D977A}"/>
              </a:ext>
            </a:extLst>
          </p:cNvPr>
          <p:cNvSpPr/>
          <p:nvPr/>
        </p:nvSpPr>
        <p:spPr>
          <a:xfrm>
            <a:off x="1257000" y="499424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it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43CDF870-EFAA-3079-9E51-D15783A174FE}"/>
              </a:ext>
            </a:extLst>
          </p:cNvPr>
          <p:cNvSpPr/>
          <p:nvPr/>
        </p:nvSpPr>
        <p:spPr>
          <a:xfrm>
            <a:off x="5284849" y="3153693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it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id="{F3B64826-24CB-A2DD-BCC9-A15BCF9D1A9B}"/>
              </a:ext>
            </a:extLst>
          </p:cNvPr>
          <p:cNvSpPr/>
          <p:nvPr/>
        </p:nvSpPr>
        <p:spPr>
          <a:xfrm>
            <a:off x="2849128" y="5813883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 err="1">
                <a:solidFill>
                  <a:srgbClr val="000000"/>
                </a:solidFill>
                <a:latin typeface="Consolas" pitchFamily="49"/>
              </a:rPr>
              <a:t>nullptr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id="{01F58C77-0CDC-2A9E-679E-EC09F3C1BDED}"/>
              </a:ext>
            </a:extLst>
          </p:cNvPr>
          <p:cNvSpPr/>
          <p:nvPr/>
        </p:nvSpPr>
        <p:spPr>
          <a:xfrm>
            <a:off x="5378752" y="532068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 err="1">
                <a:solidFill>
                  <a:srgbClr val="000000"/>
                </a:solidFill>
                <a:latin typeface="Consolas" pitchFamily="49"/>
              </a:rPr>
              <a:t>nullptr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</p:spTree>
    <p:extLst>
      <p:ext uri="{BB962C8B-B14F-4D97-AF65-F5344CB8AC3E}">
        <p14:creationId xmlns:p14="http://schemas.microsoft.com/office/powerpoint/2010/main" val="328006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Code: Deleting the node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751376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914400" lvl="1" indent="-457200"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Swap contents of S and D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GB" sz="2000" i="1" dirty="0">
                <a:solidFill>
                  <a:srgbClr val="000000"/>
                </a:solidFill>
                <a:latin typeface="Arial"/>
              </a:rPr>
              <a:t>if </a:t>
            </a:r>
            <a:r>
              <a:rPr lang="en-GB" sz="2000" i="1" dirty="0" err="1">
                <a:solidFill>
                  <a:srgbClr val="000000"/>
                </a:solidFill>
                <a:latin typeface="Arial"/>
              </a:rPr>
              <a:t>p_s_par</a:t>
            </a:r>
            <a:r>
              <a:rPr lang="en-GB" sz="2000" i="1" dirty="0">
                <a:solidFill>
                  <a:srgbClr val="000000"/>
                </a:solidFill>
                <a:latin typeface="Arial"/>
              </a:rPr>
              <a:t> != </a:t>
            </a:r>
            <a:r>
              <a:rPr lang="en-GB" sz="2000" i="1" dirty="0" err="1">
                <a:solidFill>
                  <a:srgbClr val="000000"/>
                </a:solidFill>
                <a:latin typeface="Arial"/>
              </a:rPr>
              <a:t>p_d</a:t>
            </a:r>
            <a:r>
              <a:rPr lang="en-GB" sz="2000" i="1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GB" sz="2000" dirty="0" err="1">
                <a:solidFill>
                  <a:srgbClr val="000000"/>
                </a:solidFill>
                <a:latin typeface="Arial"/>
              </a:rPr>
              <a:t>p_s_par</a:t>
            </a:r>
            <a:r>
              <a:rPr lang="en-GB" sz="2000" dirty="0">
                <a:solidFill>
                  <a:srgbClr val="000000"/>
                </a:solidFill>
                <a:latin typeface="Arial"/>
              </a:rPr>
              <a:t>-&gt;</a:t>
            </a:r>
            <a:r>
              <a:rPr lang="en-GB" sz="2000" b="1" dirty="0">
                <a:solidFill>
                  <a:srgbClr val="000000"/>
                </a:solidFill>
                <a:latin typeface="Arial"/>
              </a:rPr>
              <a:t>left</a:t>
            </a:r>
            <a:r>
              <a:rPr lang="en-GB" sz="2000" dirty="0">
                <a:solidFill>
                  <a:srgbClr val="000000"/>
                </a:solidFill>
                <a:latin typeface="Arial"/>
              </a:rPr>
              <a:t> = </a:t>
            </a:r>
            <a:r>
              <a:rPr lang="en-GB" sz="2000" dirty="0" err="1">
                <a:solidFill>
                  <a:srgbClr val="000000"/>
                </a:solidFill>
                <a:latin typeface="Arial"/>
              </a:rPr>
              <a:t>p_s</a:t>
            </a:r>
            <a:r>
              <a:rPr lang="en-GB" sz="2000" dirty="0">
                <a:solidFill>
                  <a:srgbClr val="000000"/>
                </a:solidFill>
                <a:latin typeface="Arial"/>
              </a:rPr>
              <a:t>-&gt;</a:t>
            </a:r>
            <a:r>
              <a:rPr lang="en-GB" sz="2000" b="1" dirty="0">
                <a:solidFill>
                  <a:srgbClr val="000000"/>
                </a:solidFill>
                <a:latin typeface="Arial"/>
              </a:rPr>
              <a:t>right 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GB" sz="2000" i="1" dirty="0">
                <a:solidFill>
                  <a:srgbClr val="000000"/>
                </a:solidFill>
                <a:latin typeface="Arial"/>
              </a:rPr>
              <a:t>else:</a:t>
            </a:r>
            <a:r>
              <a:rPr lang="en-GB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</a:rPr>
              <a:t>p_s_par</a:t>
            </a:r>
            <a:r>
              <a:rPr lang="en-GB" sz="2000" dirty="0">
                <a:solidFill>
                  <a:srgbClr val="000000"/>
                </a:solidFill>
                <a:latin typeface="Arial"/>
              </a:rPr>
              <a:t>-&gt;</a:t>
            </a:r>
            <a:r>
              <a:rPr lang="en-GB" sz="2000" b="1" dirty="0">
                <a:solidFill>
                  <a:srgbClr val="000000"/>
                </a:solidFill>
                <a:latin typeface="Arial"/>
              </a:rPr>
              <a:t>right</a:t>
            </a:r>
            <a:r>
              <a:rPr lang="en-GB" sz="2000" dirty="0">
                <a:solidFill>
                  <a:srgbClr val="000000"/>
                </a:solidFill>
                <a:latin typeface="Arial"/>
              </a:rPr>
              <a:t> = </a:t>
            </a:r>
            <a:r>
              <a:rPr lang="en-GB" sz="2000" dirty="0" err="1">
                <a:solidFill>
                  <a:srgbClr val="000000"/>
                </a:solidFill>
                <a:latin typeface="Arial"/>
              </a:rPr>
              <a:t>p_s</a:t>
            </a:r>
            <a:r>
              <a:rPr lang="en-GB" sz="2000" dirty="0">
                <a:solidFill>
                  <a:srgbClr val="000000"/>
                </a:solidFill>
                <a:latin typeface="Arial"/>
              </a:rPr>
              <a:t>-&gt;</a:t>
            </a:r>
            <a:r>
              <a:rPr lang="en-GB" sz="2000" b="1" dirty="0">
                <a:solidFill>
                  <a:srgbClr val="000000"/>
                </a:solidFill>
                <a:latin typeface="Arial"/>
              </a:rPr>
              <a:t>right </a:t>
            </a:r>
            <a:endParaRPr lang="en-GB" sz="2000" dirty="0">
              <a:solidFill>
                <a:srgbClr val="000000"/>
              </a:solidFill>
              <a:latin typeface="Arial"/>
            </a:endParaRPr>
          </a:p>
          <a:p>
            <a:pPr marL="914400" lvl="1" indent="-457200">
              <a:buSzPct val="100000"/>
              <a:buFont typeface="+mj-lt"/>
              <a:buAutoNum type="arabicPeriod"/>
            </a:pPr>
            <a:endParaRPr lang="en-GB" sz="2000" dirty="0">
              <a:solidFill>
                <a:srgbClr val="000000"/>
              </a:solidFill>
              <a:latin typeface="Arial"/>
            </a:endParaRPr>
          </a:p>
          <a:p>
            <a:pPr marL="914400" lvl="1" indent="-457200">
              <a:buSzPct val="100000"/>
              <a:buFont typeface="+mj-lt"/>
              <a:buAutoNum type="arabicPeriod"/>
            </a:pPr>
            <a:endParaRPr lang="en-GB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8302B9B9-CDAA-677A-D4DD-4041241C3F31}"/>
              </a:ext>
            </a:extLst>
          </p:cNvPr>
          <p:cNvSpPr/>
          <p:nvPr/>
        </p:nvSpPr>
        <p:spPr>
          <a:xfrm>
            <a:off x="9450186" y="24412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000000"/>
                </a:solidFill>
                <a:latin typeface="Consolas" pitchFamily="49"/>
              </a:rPr>
              <a:t>h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ey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09C51456-FA00-88C0-6479-6E6008D1E258}"/>
              </a:ext>
            </a:extLst>
          </p:cNvPr>
          <p:cNvSpPr txBox="1"/>
          <p:nvPr/>
        </p:nvSpPr>
        <p:spPr>
          <a:xfrm>
            <a:off x="7423996" y="751376"/>
            <a:ext cx="4396535" cy="156966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FFFFFF"/>
                </a:solidFill>
                <a:latin typeface="Consolas" pitchFamily="49"/>
              </a:rPr>
              <a:t>h</a:t>
            </a: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ey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m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ake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it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bad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end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  <a:endParaRPr lang="en-US" sz="1200" b="0" i="0" u="none" strike="noStrike" kern="120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hey</a:t>
            </a:r>
            <a:endParaRPr lang="cs-CZ" sz="1200" b="0" i="0" u="none" strike="noStrike" kern="120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</p:txBody>
      </p:sp>
      <p:sp>
        <p:nvSpPr>
          <p:cNvPr id="20" name="Rectangle: Rounded Corners 7">
            <a:extLst>
              <a:ext uri="{FF2B5EF4-FFF2-40B4-BE49-F238E27FC236}">
                <a16:creationId xmlns:a16="http://schemas.microsoft.com/office/drawing/2014/main" id="{2267DBA3-2FD2-122B-B1DD-337DD872DDA5}"/>
              </a:ext>
            </a:extLst>
          </p:cNvPr>
          <p:cNvSpPr/>
          <p:nvPr/>
        </p:nvSpPr>
        <p:spPr>
          <a:xfrm>
            <a:off x="10258148" y="307920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,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4B35D8BE-34EB-3743-4E5C-ECB3920EAB8D}"/>
              </a:ext>
            </a:extLst>
          </p:cNvPr>
          <p:cNvSpPr/>
          <p:nvPr/>
        </p:nvSpPr>
        <p:spPr>
          <a:xfrm>
            <a:off x="8798825" y="3078991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t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3" name="Rectangle: Rounded Corners 9">
            <a:extLst>
              <a:ext uri="{FF2B5EF4-FFF2-40B4-BE49-F238E27FC236}">
                <a16:creationId xmlns:a16="http://schemas.microsoft.com/office/drawing/2014/main" id="{083129FD-1B22-83C3-2ABC-412960890575}"/>
              </a:ext>
            </a:extLst>
          </p:cNvPr>
          <p:cNvSpPr/>
          <p:nvPr/>
        </p:nvSpPr>
        <p:spPr>
          <a:xfrm>
            <a:off x="11187787" y="3639128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make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56257201-B192-D450-CE60-3C25E7AA8467}"/>
              </a:ext>
            </a:extLst>
          </p:cNvPr>
          <p:cNvSpPr/>
          <p:nvPr/>
        </p:nvSpPr>
        <p:spPr>
          <a:xfrm>
            <a:off x="9854167" y="364006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it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6" name="Rectangle: Rounded Corners 11">
            <a:extLst>
              <a:ext uri="{FF2B5EF4-FFF2-40B4-BE49-F238E27FC236}">
                <a16:creationId xmlns:a16="http://schemas.microsoft.com/office/drawing/2014/main" id="{A2CF5C04-F532-A38C-EE55-2F228957ED94}"/>
              </a:ext>
            </a:extLst>
          </p:cNvPr>
          <p:cNvSpPr/>
          <p:nvPr/>
        </p:nvSpPr>
        <p:spPr>
          <a:xfrm>
            <a:off x="7990862" y="36576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bad.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EE0872F-359A-A15E-2698-02FBCEB5A0A9}"/>
              </a:ext>
            </a:extLst>
          </p:cNvPr>
          <p:cNvCxnSpPr>
            <a:stCxn id="7" idx="2"/>
            <a:endCxn id="20" idx="0"/>
          </p:cNvCxnSpPr>
          <p:nvPr/>
        </p:nvCxnSpPr>
        <p:spPr>
          <a:xfrm>
            <a:off x="9854168" y="2716562"/>
            <a:ext cx="807962" cy="36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40C1C0-446B-56E9-15BE-35B1C0175F88}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 flipH="1">
            <a:off x="9202807" y="2716562"/>
            <a:ext cx="651361" cy="36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FBD7FA-1000-660B-4FB1-253175FD5607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 flipH="1">
            <a:off x="8394844" y="3354298"/>
            <a:ext cx="807963" cy="303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F42291-3034-7862-D828-97B698CBDDCF}"/>
              </a:ext>
            </a:extLst>
          </p:cNvPr>
          <p:cNvCxnSpPr>
            <a:cxnSpLocks/>
            <a:stCxn id="20" idx="2"/>
            <a:endCxn id="25" idx="0"/>
          </p:cNvCxnSpPr>
          <p:nvPr/>
        </p:nvCxnSpPr>
        <p:spPr>
          <a:xfrm flipH="1">
            <a:off x="10258149" y="3354509"/>
            <a:ext cx="403981" cy="285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2E54D1E-63CA-3E6A-F5A5-7699D629CB8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10662130" y="3354509"/>
            <a:ext cx="929639" cy="28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CB3D72C-55A4-A1B4-5BB2-642AC03F8A73}"/>
              </a:ext>
            </a:extLst>
          </p:cNvPr>
          <p:cNvSpPr txBox="1"/>
          <p:nvPr/>
        </p:nvSpPr>
        <p:spPr>
          <a:xfrm>
            <a:off x="9670721" y="3897200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struct Node</a:t>
            </a:r>
            <a:endParaRPr lang="en-GB" sz="1400" dirty="0">
              <a:latin typeface="Consolas" panose="020B0609020204030204" pitchFamily="49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0F89C42-6B22-6359-0C5F-16632A95AB70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6989063" y="2578909"/>
            <a:ext cx="2461123" cy="51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97585F-25DA-501B-B1FD-9E08D0CEF6ED}"/>
              </a:ext>
            </a:extLst>
          </p:cNvPr>
          <p:cNvCxnSpPr>
            <a:cxnSpLocks/>
          </p:cNvCxnSpPr>
          <p:nvPr/>
        </p:nvCxnSpPr>
        <p:spPr>
          <a:xfrm>
            <a:off x="7444048" y="2492635"/>
            <a:ext cx="8383" cy="1990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1203672-F249-2387-8C1D-63981A373A4A}"/>
              </a:ext>
            </a:extLst>
          </p:cNvPr>
          <p:cNvSpPr txBox="1"/>
          <p:nvPr/>
        </p:nvSpPr>
        <p:spPr>
          <a:xfrm>
            <a:off x="6440062" y="410273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stack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7422EA-4236-6261-1C34-4D1AFE360FCF}"/>
              </a:ext>
            </a:extLst>
          </p:cNvPr>
          <p:cNvSpPr txBox="1"/>
          <p:nvPr/>
        </p:nvSpPr>
        <p:spPr>
          <a:xfrm>
            <a:off x="7566617" y="41027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heap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38" name="Rectangle: Rounded Corners 5">
            <a:extLst>
              <a:ext uri="{FF2B5EF4-FFF2-40B4-BE49-F238E27FC236}">
                <a16:creationId xmlns:a16="http://schemas.microsoft.com/office/drawing/2014/main" id="{A3CB4B61-BF73-E0FB-1ED6-FC9791B2FA9A}"/>
              </a:ext>
            </a:extLst>
          </p:cNvPr>
          <p:cNvSpPr/>
          <p:nvPr/>
        </p:nvSpPr>
        <p:spPr>
          <a:xfrm>
            <a:off x="6648915" y="2492635"/>
            <a:ext cx="352977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23FBB2-5B72-3E65-589C-4BA057C41183}"/>
              </a:ext>
            </a:extLst>
          </p:cNvPr>
          <p:cNvSpPr txBox="1"/>
          <p:nvPr/>
        </p:nvSpPr>
        <p:spPr>
          <a:xfrm>
            <a:off x="6553726" y="27824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Node*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ED31A1-AE2C-B36C-1FA1-C10910911BAE}"/>
              </a:ext>
            </a:extLst>
          </p:cNvPr>
          <p:cNvSpPr/>
          <p:nvPr/>
        </p:nvSpPr>
        <p:spPr>
          <a:xfrm>
            <a:off x="5531837" y="116903"/>
            <a:ext cx="6533975" cy="34407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https://en.wikipedia.org/wiki/Binary_search_tree#Deletion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1D2D61-7D89-8D7C-9AD6-E9734DC74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66" y="2077476"/>
            <a:ext cx="6062049" cy="4780524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A7AEC93-BFE8-50FC-78BB-93076D2268EE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1253757" y="2789669"/>
            <a:ext cx="383104" cy="26305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B37E8F6-3CEA-AAC1-41F5-448170489CFD}"/>
              </a:ext>
            </a:extLst>
          </p:cNvPr>
          <p:cNvSpPr txBox="1"/>
          <p:nvPr/>
        </p:nvSpPr>
        <p:spPr>
          <a:xfrm>
            <a:off x="870652" y="2420337"/>
            <a:ext cx="76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</a:rPr>
              <a:t>p_d</a:t>
            </a:r>
            <a:endParaRPr lang="en-GB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27F8D68-767B-9D62-C1F8-2FF1758C0887}"/>
              </a:ext>
            </a:extLst>
          </p:cNvPr>
          <p:cNvCxnSpPr>
            <a:cxnSpLocks/>
            <a:stCxn id="48" idx="1"/>
          </p:cNvCxnSpPr>
          <p:nvPr/>
        </p:nvCxnSpPr>
        <p:spPr>
          <a:xfrm flipH="1" flipV="1">
            <a:off x="2149944" y="2415970"/>
            <a:ext cx="518862" cy="19384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F0EFB31-7FFB-82E5-969F-460DA8E2BFE3}"/>
              </a:ext>
            </a:extLst>
          </p:cNvPr>
          <p:cNvSpPr txBox="1"/>
          <p:nvPr/>
        </p:nvSpPr>
        <p:spPr>
          <a:xfrm>
            <a:off x="2668806" y="2425145"/>
            <a:ext cx="116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</a:rPr>
              <a:t>p_d_par</a:t>
            </a:r>
            <a:endParaRPr lang="en-GB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FD56BEB-BA80-DB61-0F43-DDBBCFC5DFD7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1721034" y="4410511"/>
            <a:ext cx="383104" cy="26305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709DCDB-7410-746A-C71D-BC56F4521C4F}"/>
              </a:ext>
            </a:extLst>
          </p:cNvPr>
          <p:cNvSpPr txBox="1"/>
          <p:nvPr/>
        </p:nvSpPr>
        <p:spPr>
          <a:xfrm>
            <a:off x="1337929" y="4041179"/>
            <a:ext cx="76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</a:rPr>
              <a:t>p_s</a:t>
            </a:r>
            <a:endParaRPr lang="en-GB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82D31E1-E9A0-1C0F-0494-5C8BEBA88DCE}"/>
              </a:ext>
            </a:extLst>
          </p:cNvPr>
          <p:cNvCxnSpPr>
            <a:cxnSpLocks/>
            <a:stCxn id="52" idx="1"/>
          </p:cNvCxnSpPr>
          <p:nvPr/>
        </p:nvCxnSpPr>
        <p:spPr>
          <a:xfrm flipH="1" flipV="1">
            <a:off x="2842609" y="4252888"/>
            <a:ext cx="518862" cy="19384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766A1FD-988B-0880-44D5-0938F1679D96}"/>
              </a:ext>
            </a:extLst>
          </p:cNvPr>
          <p:cNvSpPr txBox="1"/>
          <p:nvPr/>
        </p:nvSpPr>
        <p:spPr>
          <a:xfrm>
            <a:off x="3361471" y="4262063"/>
            <a:ext cx="116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</a:rPr>
              <a:t>p_s_par</a:t>
            </a:r>
            <a:endParaRPr lang="en-GB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00ECFA-68E4-E990-4103-EF80206CF37D}"/>
              </a:ext>
            </a:extLst>
          </p:cNvPr>
          <p:cNvGrpSpPr/>
          <p:nvPr/>
        </p:nvGrpSpPr>
        <p:grpSpPr>
          <a:xfrm>
            <a:off x="2481160" y="4412041"/>
            <a:ext cx="273960" cy="1154160"/>
            <a:chOff x="2481160" y="4412041"/>
            <a:chExt cx="273960" cy="11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921021E-A793-B253-6190-4D229244D8F0}"/>
                    </a:ext>
                  </a:extLst>
                </p14:cNvPr>
                <p14:cNvContentPartPr/>
                <p14:nvPr/>
              </p14:nvContentPartPr>
              <p14:xfrm>
                <a:off x="2481160" y="4412041"/>
                <a:ext cx="204480" cy="1154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921021E-A793-B253-6190-4D229244D8F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75040" y="4405921"/>
                  <a:ext cx="216720" cy="11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2999B8C-FF55-FC15-CE9E-C03F3CCB3CA6}"/>
                    </a:ext>
                  </a:extLst>
                </p14:cNvPr>
                <p14:cNvContentPartPr/>
                <p14:nvPr/>
              </p14:nvContentPartPr>
              <p14:xfrm>
                <a:off x="2485120" y="5360281"/>
                <a:ext cx="270000" cy="20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2999B8C-FF55-FC15-CE9E-C03F3CCB3CA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79000" y="5354161"/>
                  <a:ext cx="28224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78965C-AF67-F6C8-EBB3-597FC85D3CC5}"/>
              </a:ext>
            </a:extLst>
          </p:cNvPr>
          <p:cNvGrpSpPr/>
          <p:nvPr/>
        </p:nvGrpSpPr>
        <p:grpSpPr>
          <a:xfrm>
            <a:off x="1945840" y="3632281"/>
            <a:ext cx="465480" cy="1014120"/>
            <a:chOff x="1945840" y="3632281"/>
            <a:chExt cx="465480" cy="101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0FE8F7D-BCD4-FB34-0A62-6240AC778594}"/>
                    </a:ext>
                  </a:extLst>
                </p14:cNvPr>
                <p14:cNvContentPartPr/>
                <p14:nvPr/>
              </p14:nvContentPartPr>
              <p14:xfrm>
                <a:off x="2289640" y="4563241"/>
                <a:ext cx="77400" cy="83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0FE8F7D-BCD4-FB34-0A62-6240AC77859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83520" y="4557121"/>
                  <a:ext cx="89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164AC71-78A0-CC92-72AF-9180C42989A7}"/>
                    </a:ext>
                  </a:extLst>
                </p14:cNvPr>
                <p14:cNvContentPartPr/>
                <p14:nvPr/>
              </p14:nvContentPartPr>
              <p14:xfrm>
                <a:off x="2340040" y="4519321"/>
                <a:ext cx="71280" cy="92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164AC71-78A0-CC92-72AF-9180C42989A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33920" y="4513201"/>
                  <a:ext cx="83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C9C01F5-C12B-AFC7-D14F-56F0D2B943CC}"/>
                    </a:ext>
                  </a:extLst>
                </p14:cNvPr>
                <p14:cNvContentPartPr/>
                <p14:nvPr/>
              </p14:nvContentPartPr>
              <p14:xfrm>
                <a:off x="1945840" y="3632281"/>
                <a:ext cx="174960" cy="882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C9C01F5-C12B-AFC7-D14F-56F0D2B943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39720" y="3626161"/>
                  <a:ext cx="187200" cy="89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24D87CC-A896-18B9-94FC-2B5DEC8F4315}"/>
                    </a:ext>
                  </a:extLst>
                </p14:cNvPr>
                <p14:cNvContentPartPr/>
                <p14:nvPr/>
              </p14:nvContentPartPr>
              <p14:xfrm>
                <a:off x="2110000" y="4328521"/>
                <a:ext cx="54360" cy="155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24D87CC-A896-18B9-94FC-2B5DEC8F431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03880" y="4322401"/>
                  <a:ext cx="6660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ADBDC7B-DFEE-308A-FAFC-23CFB57EE7D4}"/>
                  </a:ext>
                </a:extLst>
              </p14:cNvPr>
              <p14:cNvContentPartPr/>
              <p14:nvPr/>
            </p14:nvContentPartPr>
            <p14:xfrm>
              <a:off x="1894720" y="3652081"/>
              <a:ext cx="146160" cy="112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ADBDC7B-DFEE-308A-FAFC-23CFB57EE7D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88600" y="3645961"/>
                <a:ext cx="15840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115EECC4-234C-58B5-3828-6888D8FC7C95}"/>
              </a:ext>
            </a:extLst>
          </p:cNvPr>
          <p:cNvGrpSpPr/>
          <p:nvPr/>
        </p:nvGrpSpPr>
        <p:grpSpPr>
          <a:xfrm>
            <a:off x="1811560" y="3908401"/>
            <a:ext cx="81360" cy="136080"/>
            <a:chOff x="1811560" y="3908401"/>
            <a:chExt cx="8136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1396C0-CC3C-FC81-D333-EA8D06364974}"/>
                    </a:ext>
                  </a:extLst>
                </p14:cNvPr>
                <p14:cNvContentPartPr/>
                <p14:nvPr/>
              </p14:nvContentPartPr>
              <p14:xfrm>
                <a:off x="1811560" y="3908401"/>
                <a:ext cx="81360" cy="136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1396C0-CC3C-FC81-D333-EA8D0636497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05440" y="3902281"/>
                  <a:ext cx="93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1D2FCCA-A7F9-8FEC-1CFC-BF997C392667}"/>
                    </a:ext>
                  </a:extLst>
                </p14:cNvPr>
                <p14:cNvContentPartPr/>
                <p14:nvPr/>
              </p14:nvContentPartPr>
              <p14:xfrm>
                <a:off x="1887160" y="4043041"/>
                <a:ext cx="180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1D2FCCA-A7F9-8FEC-1CFC-BF997C39266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81040" y="4036921"/>
                  <a:ext cx="1404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112314F-FA62-F2F1-73C3-7705D97F8422}"/>
              </a:ext>
            </a:extLst>
          </p:cNvPr>
          <p:cNvGrpSpPr/>
          <p:nvPr/>
        </p:nvGrpSpPr>
        <p:grpSpPr>
          <a:xfrm>
            <a:off x="2703640" y="4873561"/>
            <a:ext cx="199080" cy="151560"/>
            <a:chOff x="2703640" y="4873561"/>
            <a:chExt cx="199080" cy="1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DB70845-A3EF-ECAE-26F3-678E3088F7E3}"/>
                    </a:ext>
                  </a:extLst>
                </p14:cNvPr>
                <p14:cNvContentPartPr/>
                <p14:nvPr/>
              </p14:nvContentPartPr>
              <p14:xfrm>
                <a:off x="2703640" y="4873561"/>
                <a:ext cx="124920" cy="148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DB70845-A3EF-ECAE-26F3-678E3088F7E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97520" y="4867441"/>
                  <a:ext cx="137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089220E-A4EA-5688-40EA-190B275DAEC0}"/>
                    </a:ext>
                  </a:extLst>
                </p14:cNvPr>
                <p14:cNvContentPartPr/>
                <p14:nvPr/>
              </p14:nvContentPartPr>
              <p14:xfrm>
                <a:off x="2902360" y="5024761"/>
                <a:ext cx="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089220E-A4EA-5688-40EA-190B275DAEC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96240" y="5018641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0444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Code: Deleting the node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125889" y="906463"/>
            <a:ext cx="5427836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Do not forget to deallocate (delete)!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Memory leaks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But only once per allocated pointer!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Double free </a:t>
            </a:r>
          </a:p>
          <a:p>
            <a:pPr lvl="0">
              <a:buSzPct val="100000"/>
              <a:buFont typeface="Arial" pitchFamily="34"/>
            </a:pP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8302B9B9-CDAA-677A-D4DD-4041241C3F31}"/>
              </a:ext>
            </a:extLst>
          </p:cNvPr>
          <p:cNvSpPr/>
          <p:nvPr/>
        </p:nvSpPr>
        <p:spPr>
          <a:xfrm>
            <a:off x="9450186" y="24412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000000"/>
                </a:solidFill>
                <a:latin typeface="Consolas" pitchFamily="49"/>
              </a:rPr>
              <a:t>h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ey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09C51456-FA00-88C0-6479-6E6008D1E258}"/>
              </a:ext>
            </a:extLst>
          </p:cNvPr>
          <p:cNvSpPr txBox="1"/>
          <p:nvPr/>
        </p:nvSpPr>
        <p:spPr>
          <a:xfrm>
            <a:off x="7444048" y="923205"/>
            <a:ext cx="4396535" cy="138499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FFFFFF"/>
                </a:solidFill>
                <a:latin typeface="Consolas" pitchFamily="49"/>
              </a:rPr>
              <a:t>h</a:t>
            </a: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ey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m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ake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it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0" cap="none" spc="0" baseline="0" dirty="0" err="1">
                <a:solidFill>
                  <a:srgbClr val="FFFFFF"/>
                </a:solidFill>
                <a:uFillTx/>
                <a:latin typeface="Consolas" pitchFamily="49"/>
              </a:rPr>
              <a:t>bad</a:t>
            </a:r>
            <a:r>
              <a:rPr lang="cs-CZ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end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</a:p>
        </p:txBody>
      </p:sp>
      <p:sp>
        <p:nvSpPr>
          <p:cNvPr id="20" name="Rectangle: Rounded Corners 7">
            <a:extLst>
              <a:ext uri="{FF2B5EF4-FFF2-40B4-BE49-F238E27FC236}">
                <a16:creationId xmlns:a16="http://schemas.microsoft.com/office/drawing/2014/main" id="{2267DBA3-2FD2-122B-B1DD-337DD872DDA5}"/>
              </a:ext>
            </a:extLst>
          </p:cNvPr>
          <p:cNvSpPr/>
          <p:nvPr/>
        </p:nvSpPr>
        <p:spPr>
          <a:xfrm>
            <a:off x="10258148" y="307920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j</a:t>
            </a:r>
            <a:r>
              <a:rPr lang="cs-CZ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itchFamily="49"/>
              </a:rPr>
              <a:t>ude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,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4B35D8BE-34EB-3743-4E5C-ECB3920EAB8D}"/>
              </a:ext>
            </a:extLst>
          </p:cNvPr>
          <p:cNvSpPr/>
          <p:nvPr/>
        </p:nvSpPr>
        <p:spPr>
          <a:xfrm>
            <a:off x="8798825" y="3078991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don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’</a:t>
            </a:r>
            <a:r>
              <a:rPr lang="cs-CZ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t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3" name="Rectangle: Rounded Corners 9">
            <a:extLst>
              <a:ext uri="{FF2B5EF4-FFF2-40B4-BE49-F238E27FC236}">
                <a16:creationId xmlns:a16="http://schemas.microsoft.com/office/drawing/2014/main" id="{083129FD-1B22-83C3-2ABC-412960890575}"/>
              </a:ext>
            </a:extLst>
          </p:cNvPr>
          <p:cNvSpPr/>
          <p:nvPr/>
        </p:nvSpPr>
        <p:spPr>
          <a:xfrm>
            <a:off x="11187787" y="3639128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make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56257201-B192-D450-CE60-3C25E7AA8467}"/>
              </a:ext>
            </a:extLst>
          </p:cNvPr>
          <p:cNvSpPr/>
          <p:nvPr/>
        </p:nvSpPr>
        <p:spPr>
          <a:xfrm>
            <a:off x="9854167" y="3640062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it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6" name="Rectangle: Rounded Corners 11">
            <a:extLst>
              <a:ext uri="{FF2B5EF4-FFF2-40B4-BE49-F238E27FC236}">
                <a16:creationId xmlns:a16="http://schemas.microsoft.com/office/drawing/2014/main" id="{A2CF5C04-F532-A38C-EE55-2F228957ED94}"/>
              </a:ext>
            </a:extLst>
          </p:cNvPr>
          <p:cNvSpPr/>
          <p:nvPr/>
        </p:nvSpPr>
        <p:spPr>
          <a:xfrm>
            <a:off x="7990862" y="3657655"/>
            <a:ext cx="807963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onsolas" pitchFamily="49"/>
              </a:rPr>
              <a:t>bad.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EE0872F-359A-A15E-2698-02FBCEB5A0A9}"/>
              </a:ext>
            </a:extLst>
          </p:cNvPr>
          <p:cNvCxnSpPr>
            <a:stCxn id="7" idx="2"/>
            <a:endCxn id="20" idx="0"/>
          </p:cNvCxnSpPr>
          <p:nvPr/>
        </p:nvCxnSpPr>
        <p:spPr>
          <a:xfrm>
            <a:off x="9854168" y="2716562"/>
            <a:ext cx="807962" cy="362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40C1C0-446B-56E9-15BE-35B1C0175F88}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 flipH="1">
            <a:off x="9202807" y="2716562"/>
            <a:ext cx="651361" cy="36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FBD7FA-1000-660B-4FB1-253175FD5607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 flipH="1">
            <a:off x="8394844" y="3354298"/>
            <a:ext cx="807963" cy="303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F42291-3034-7862-D828-97B698CBDDCF}"/>
              </a:ext>
            </a:extLst>
          </p:cNvPr>
          <p:cNvCxnSpPr>
            <a:cxnSpLocks/>
            <a:stCxn id="20" idx="2"/>
            <a:endCxn id="25" idx="0"/>
          </p:cNvCxnSpPr>
          <p:nvPr/>
        </p:nvCxnSpPr>
        <p:spPr>
          <a:xfrm flipH="1">
            <a:off x="10258149" y="3354509"/>
            <a:ext cx="403981" cy="285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2E54D1E-63CA-3E6A-F5A5-7699D629CB8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10662130" y="3354509"/>
            <a:ext cx="929639" cy="28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CB3D72C-55A4-A1B4-5BB2-642AC03F8A73}"/>
              </a:ext>
            </a:extLst>
          </p:cNvPr>
          <p:cNvSpPr txBox="1"/>
          <p:nvPr/>
        </p:nvSpPr>
        <p:spPr>
          <a:xfrm>
            <a:off x="9670721" y="3897200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struct Node</a:t>
            </a:r>
            <a:endParaRPr lang="en-GB" sz="1400" dirty="0">
              <a:latin typeface="Consolas" panose="020B0609020204030204" pitchFamily="49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0F89C42-6B22-6359-0C5F-16632A95AB70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6989063" y="2578909"/>
            <a:ext cx="2461123" cy="51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97585F-25DA-501B-B1FD-9E08D0CEF6ED}"/>
              </a:ext>
            </a:extLst>
          </p:cNvPr>
          <p:cNvCxnSpPr>
            <a:cxnSpLocks/>
          </p:cNvCxnSpPr>
          <p:nvPr/>
        </p:nvCxnSpPr>
        <p:spPr>
          <a:xfrm>
            <a:off x="7444048" y="2492635"/>
            <a:ext cx="8383" cy="1990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1203672-F249-2387-8C1D-63981A373A4A}"/>
              </a:ext>
            </a:extLst>
          </p:cNvPr>
          <p:cNvSpPr txBox="1"/>
          <p:nvPr/>
        </p:nvSpPr>
        <p:spPr>
          <a:xfrm>
            <a:off x="6440062" y="410273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stack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7422EA-4236-6261-1C34-4D1AFE360FCF}"/>
              </a:ext>
            </a:extLst>
          </p:cNvPr>
          <p:cNvSpPr txBox="1"/>
          <p:nvPr/>
        </p:nvSpPr>
        <p:spPr>
          <a:xfrm>
            <a:off x="7566617" y="41027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heap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38" name="Rectangle: Rounded Corners 5">
            <a:extLst>
              <a:ext uri="{FF2B5EF4-FFF2-40B4-BE49-F238E27FC236}">
                <a16:creationId xmlns:a16="http://schemas.microsoft.com/office/drawing/2014/main" id="{A3CB4B61-BF73-E0FB-1ED6-FC9791B2FA9A}"/>
              </a:ext>
            </a:extLst>
          </p:cNvPr>
          <p:cNvSpPr/>
          <p:nvPr/>
        </p:nvSpPr>
        <p:spPr>
          <a:xfrm>
            <a:off x="6648915" y="2492635"/>
            <a:ext cx="352977" cy="2753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23FBB2-5B72-3E65-589C-4BA057C41183}"/>
              </a:ext>
            </a:extLst>
          </p:cNvPr>
          <p:cNvSpPr txBox="1"/>
          <p:nvPr/>
        </p:nvSpPr>
        <p:spPr>
          <a:xfrm>
            <a:off x="6553726" y="27824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Node*</a:t>
            </a:r>
            <a:endParaRPr lang="en-GB" sz="1400" dirty="0">
              <a:latin typeface="Consolas" panose="020B0609020204030204" pitchFamily="49" charset="0"/>
            </a:endParaRPr>
          </a:p>
        </p:txBody>
      </p:sp>
      <p:pic>
        <p:nvPicPr>
          <p:cNvPr id="8" name="Graphic 7" descr="Danger with solid fill">
            <a:extLst>
              <a:ext uri="{FF2B5EF4-FFF2-40B4-BE49-F238E27FC236}">
                <a16:creationId xmlns:a16="http://schemas.microsoft.com/office/drawing/2014/main" id="{C86E4836-C153-988E-BA32-905F86D52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483" y="754782"/>
            <a:ext cx="914400" cy="914400"/>
          </a:xfrm>
          <a:prstGeom prst="rect">
            <a:avLst/>
          </a:prstGeom>
        </p:spPr>
      </p:pic>
      <p:pic>
        <p:nvPicPr>
          <p:cNvPr id="9" name="Graphic 8" descr="Danger with solid fill">
            <a:extLst>
              <a:ext uri="{FF2B5EF4-FFF2-40B4-BE49-F238E27FC236}">
                <a16:creationId xmlns:a16="http://schemas.microsoft.com/office/drawing/2014/main" id="{7D21A2A8-9ECE-747F-2F36-883055D9E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566" y="15993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11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Code: Example inputs &amp; outputs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192A1B8A-8D6A-954D-AA2A-CBB0B91FC330}"/>
              </a:ext>
            </a:extLst>
          </p:cNvPr>
          <p:cNvSpPr txBox="1"/>
          <p:nvPr/>
        </p:nvSpPr>
        <p:spPr>
          <a:xfrm>
            <a:off x="371470" y="906463"/>
            <a:ext cx="1919754" cy="230832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hey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jude</a:t>
            </a:r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don’t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make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it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bad.</a:t>
            </a:r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end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  <a:endParaRPr lang="en-US" sz="1200" b="0" i="0" u="none" strike="noStrike" kern="120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it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it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nothing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bad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bad.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BD1249-4DDE-FB84-A137-C610EA7B76B7}"/>
              </a:ext>
            </a:extLst>
          </p:cNvPr>
          <p:cNvSpPr txBox="1"/>
          <p:nvPr/>
        </p:nvSpPr>
        <p:spPr>
          <a:xfrm>
            <a:off x="371470" y="3756944"/>
            <a:ext cx="1919754" cy="46166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D: it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FFFFFF"/>
                </a:solidFill>
                <a:latin typeface="Consolas" pitchFamily="49"/>
              </a:rPr>
              <a:t>D: bad.</a:t>
            </a:r>
            <a:endParaRPr lang="en-US" sz="1200" dirty="0">
              <a:solidFill>
                <a:srgbClr val="FFFFFF"/>
              </a:solidFill>
              <a:latin typeface="Consolas" pitchFamily="49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E5C96FC0-E0FE-5A99-2D1A-6FDC49878CB4}"/>
              </a:ext>
            </a:extLst>
          </p:cNvPr>
          <p:cNvSpPr txBox="1"/>
          <p:nvPr/>
        </p:nvSpPr>
        <p:spPr>
          <a:xfrm>
            <a:off x="3078726" y="914948"/>
            <a:ext cx="1919754" cy="212365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FFFFFF"/>
                </a:solidFill>
                <a:latin typeface="Consolas" pitchFamily="49"/>
              </a:rPr>
              <a:t>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FFFFFF"/>
                </a:solidFill>
                <a:latin typeface="Consolas" pitchFamily="49"/>
              </a:rPr>
              <a:t>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5</a:t>
            </a:r>
            <a:endParaRPr lang="cs-CZ" sz="1200" b="0" i="0" u="none" strike="noStrike" kern="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end</a:t>
            </a:r>
            <a:r>
              <a:rPr lang="cs-CZ" sz="1200" b="0" i="0" u="none" strike="noStrike" kern="120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=</a:t>
            </a:r>
            <a:endParaRPr lang="en-US" sz="1200" b="0" i="0" u="none" strike="noStrike" kern="1200" cap="none" spc="0" baseline="0" dirty="0">
              <a:solidFill>
                <a:srgbClr val="FFFFFF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Consolas" pitchFamily="49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F058AE-040E-F985-2D3E-01DE5D4F5873}"/>
              </a:ext>
            </a:extLst>
          </p:cNvPr>
          <p:cNvSpPr txBox="1"/>
          <p:nvPr/>
        </p:nvSpPr>
        <p:spPr>
          <a:xfrm>
            <a:off x="3078726" y="3756944"/>
            <a:ext cx="1919754" cy="1015663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D: </a:t>
            </a:r>
            <a:r>
              <a:rPr lang="en-US" sz="1200" kern="0" dirty="0">
                <a:solidFill>
                  <a:srgbClr val="FFFFFF"/>
                </a:solidFill>
                <a:latin typeface="Consolas" pitchFamily="49"/>
              </a:rPr>
              <a:t>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D: </a:t>
            </a:r>
            <a:r>
              <a:rPr lang="en-US" sz="1200" kern="0" dirty="0">
                <a:solidFill>
                  <a:srgbClr val="FFFFFF"/>
                </a:solidFill>
                <a:latin typeface="Consolas" pitchFamily="49"/>
              </a:rPr>
              <a:t>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D: </a:t>
            </a:r>
            <a:r>
              <a:rPr lang="en-US" sz="1200" kern="0" dirty="0">
                <a:solidFill>
                  <a:srgbClr val="FFFFFF"/>
                </a:solidFill>
                <a:latin typeface="Consolas" pitchFamily="49"/>
              </a:rPr>
              <a:t>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D: </a:t>
            </a:r>
            <a:r>
              <a:rPr lang="en-US" sz="1200" kern="0" dirty="0">
                <a:solidFill>
                  <a:srgbClr val="FFFFFF"/>
                </a:solidFill>
                <a:latin typeface="Consolas" pitchFamily="49"/>
              </a:rPr>
              <a:t>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 dirty="0">
                <a:solidFill>
                  <a:srgbClr val="FFFFFF"/>
                </a:solidFill>
                <a:uFillTx/>
                <a:latin typeface="Consolas" pitchFamily="49"/>
              </a:rPr>
              <a:t>D: </a:t>
            </a:r>
            <a:r>
              <a:rPr lang="en-US" sz="1200" kern="0" dirty="0">
                <a:solidFill>
                  <a:srgbClr val="FFFFFF"/>
                </a:solidFill>
                <a:latin typeface="Consolas" pitchFamily="49"/>
              </a:rPr>
              <a:t>1</a:t>
            </a:r>
            <a:endParaRPr lang="en-US" sz="1200" dirty="0">
              <a:solidFill>
                <a:srgbClr val="FFFFFF"/>
              </a:solidFill>
              <a:latin typeface="Consolas" pitchFamily="49"/>
            </a:endParaRPr>
          </a:p>
        </p:txBody>
      </p:sp>
    </p:spTree>
    <p:extLst>
      <p:ext uri="{BB962C8B-B14F-4D97-AF65-F5344CB8AC3E}">
        <p14:creationId xmlns:p14="http://schemas.microsoft.com/office/powerpoint/2010/main" val="1828335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Lab 2: Wrap 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Manual memory management is problematic!</a:t>
            </a:r>
          </a:p>
          <a:p>
            <a:pPr lvl="1">
              <a:buSzPct val="100000"/>
              <a:buFont typeface="Arial" pitchFamily="34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Modern C++ helps with that (-&gt; next lab).</a:t>
            </a:r>
          </a:p>
          <a:p>
            <a:pPr lvl="0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C-strings (char*) are still all over the place, and we should get rid of them ASAP.</a:t>
            </a:r>
          </a:p>
          <a:p>
            <a:pPr lvl="0">
              <a:buSzPct val="100000"/>
              <a:buFont typeface="Arial" pitchFamily="34"/>
            </a:pPr>
            <a:r>
              <a:rPr lang="en-US" sz="1800" dirty="0">
                <a:latin typeface="Arial"/>
              </a:rPr>
              <a:t>The </a:t>
            </a:r>
            <a:r>
              <a:rPr lang="en-US" sz="1800" dirty="0" err="1">
                <a:latin typeface="Consolas" pitchFamily="49"/>
              </a:rPr>
              <a:t>printf</a:t>
            </a:r>
            <a:r>
              <a:rPr lang="en-US" sz="1800" dirty="0">
                <a:latin typeface="Arial"/>
              </a:rPr>
              <a:t> function is loved by many, but it’s time to say goodbye.</a:t>
            </a:r>
          </a:p>
          <a:p>
            <a:pPr lvl="0">
              <a:buSzPct val="100000"/>
              <a:buFont typeface="Arial" pitchFamily="34"/>
            </a:pPr>
            <a:r>
              <a:rPr lang="en-GB" sz="1800" dirty="0">
                <a:solidFill>
                  <a:srgbClr val="000000"/>
                </a:solidFill>
                <a:latin typeface="Arial"/>
              </a:rPr>
              <a:t>Do not repeat yourself -&gt; good decomposition and avoid copy-paste</a:t>
            </a:r>
          </a:p>
          <a:p>
            <a:pPr lvl="0">
              <a:buSzPct val="100000"/>
              <a:buFont typeface="Arial" pitchFamily="34"/>
            </a:pPr>
            <a:r>
              <a:rPr lang="en-GB" sz="1800" dirty="0">
                <a:solidFill>
                  <a:srgbClr val="000000"/>
                </a:solidFill>
                <a:latin typeface="Arial"/>
              </a:rPr>
              <a:t>Memory leak, double free, dereferencing invalid pointer, uninitialized memory, buffer overflows.</a:t>
            </a:r>
          </a:p>
          <a:p>
            <a:pPr marL="0" lvl="0" indent="0">
              <a:buNone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  <a:p>
            <a:pPr marL="0" lv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Next lab:</a:t>
            </a:r>
          </a:p>
          <a:p>
            <a:pPr lvl="0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We’ll write the same program, but this time using </a:t>
            </a:r>
            <a:r>
              <a:rPr lang="en-US" sz="1800" b="1" dirty="0">
                <a:solidFill>
                  <a:srgbClr val="70AD47"/>
                </a:solidFill>
                <a:latin typeface="Arial"/>
              </a:rPr>
              <a:t>modern C++.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Your tasks until the next lab: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Task 2 (24h before, so I can give feedback).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Just a directory lab_02 with one CPP file will do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Feel free to deliver the whole project with some build system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CMake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make)</a:t>
            </a:r>
          </a:p>
          <a:p>
            <a:pPr lvl="0">
              <a:buSzPct val="100000"/>
              <a:buFont typeface="Arial" pitchFamily="34"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19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Lab 1: Comparing C-strings vs comparing std::strings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going on here?</a:t>
            </a: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compare C-strings?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37CA845-2DB7-FC15-B2AD-4C93033A4EFB}"/>
              </a:ext>
            </a:extLst>
          </p:cNvPr>
          <p:cNvSpPr txBox="1"/>
          <p:nvPr/>
        </p:nvSpPr>
        <p:spPr>
          <a:xfrm>
            <a:off x="5630059" y="827161"/>
            <a:ext cx="4396535" cy="249299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argv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--reverse</a:t>
            </a:r>
          </a:p>
          <a:p>
            <a:endParaRPr lang="en-GB" sz="1200" dirty="0">
              <a:solidFill>
                <a:srgbClr val="6A9955"/>
              </a:solidFill>
              <a:latin typeface="Consolas" panose="020B0609020204030204" pitchFamily="49" charset="0"/>
            </a:endParaRPr>
          </a:p>
          <a:p>
            <a:endParaRPr lang="en-GB" sz="1200" dirty="0">
              <a:solidFill>
                <a:srgbClr val="6A9955"/>
              </a:solidFill>
              <a:latin typeface="Consolas" panose="020B0609020204030204" pitchFamily="49" charset="0"/>
            </a:endParaRPr>
          </a:p>
          <a:p>
            <a:endParaRPr lang="en-GB" sz="1200" b="0" dirty="0">
              <a:solidFill>
                <a:srgbClr val="6A9955"/>
              </a:solidFill>
              <a:effectLst/>
              <a:latin typeface="Consolas" panose="020B0609020204030204" pitchFamily="49" charset="0"/>
            </a:endParaRPr>
          </a:p>
          <a:p>
            <a:endParaRPr lang="en-GB" sz="1200" dirty="0">
              <a:solidFill>
                <a:srgbClr val="6A9955"/>
              </a:solidFill>
              <a:latin typeface="Consolas" panose="020B0609020204030204" pitchFamily="49" charset="0"/>
            </a:endParaRPr>
          </a:p>
          <a:p>
            <a:endParaRPr lang="en-GB" sz="1200" b="0" dirty="0">
              <a:solidFill>
                <a:srgbClr val="6A9955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x1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argv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"--reverse"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false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GB" sz="1200" dirty="0">
              <a:solidFill>
                <a:srgbClr val="6A9955"/>
              </a:solidFill>
              <a:latin typeface="Consolas" panose="020B0609020204030204" pitchFamily="49" charset="0"/>
            </a:endParaRPr>
          </a:p>
          <a:p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GB" sz="12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x2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argv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])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"--reverse"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true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FF3294-389B-0C9E-EBA0-DCBED01D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97" y="1397577"/>
            <a:ext cx="1999403" cy="2082023"/>
          </a:xfrm>
          <a:prstGeom prst="rect">
            <a:avLst/>
          </a:prstGeom>
        </p:spPr>
      </p:pic>
      <p:sp>
        <p:nvSpPr>
          <p:cNvPr id="10" name="AutoShape 372">
            <a:extLst>
              <a:ext uri="{FF2B5EF4-FFF2-40B4-BE49-F238E27FC236}">
                <a16:creationId xmlns:a16="http://schemas.microsoft.com/office/drawing/2014/main" id="{3648C8E3-5CE6-1A23-B4D9-8DBA67B45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244" y="1339990"/>
            <a:ext cx="1074762" cy="309572"/>
          </a:xfrm>
          <a:prstGeom prst="wedgeRoundRectCallout">
            <a:avLst>
              <a:gd name="adj1" fmla="val 73389"/>
              <a:gd name="adj2" fmla="val 15035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char*</a:t>
            </a:r>
          </a:p>
        </p:txBody>
      </p:sp>
      <p:sp>
        <p:nvSpPr>
          <p:cNvPr id="13" name="AutoShape 372">
            <a:extLst>
              <a:ext uri="{FF2B5EF4-FFF2-40B4-BE49-F238E27FC236}">
                <a16:creationId xmlns:a16="http://schemas.microsoft.com/office/drawing/2014/main" id="{F8BD809F-B95E-BAA1-6C41-767430CA3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2778" y="1348670"/>
            <a:ext cx="1400620" cy="309572"/>
          </a:xfrm>
          <a:prstGeom prst="wedgeRoundRectCallout">
            <a:avLst>
              <a:gd name="adj1" fmla="val -51498"/>
              <a:gd name="adj2" fmla="val 13951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const char*</a:t>
            </a:r>
          </a:p>
        </p:txBody>
      </p:sp>
      <p:sp>
        <p:nvSpPr>
          <p:cNvPr id="14" name="AutoShape 372">
            <a:extLst>
              <a:ext uri="{FF2B5EF4-FFF2-40B4-BE49-F238E27FC236}">
                <a16:creationId xmlns:a16="http://schemas.microsoft.com/office/drawing/2014/main" id="{F17C0E59-1789-A289-D2C3-3E1A94D2B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136" y="1339990"/>
            <a:ext cx="1400620" cy="309572"/>
          </a:xfrm>
          <a:prstGeom prst="wedgeRoundRectCallout">
            <a:avLst>
              <a:gd name="adj1" fmla="val 2114"/>
              <a:gd name="adj2" fmla="val 163904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ptr</a:t>
            </a:r>
            <a:r>
              <a:rPr lang="en-US" sz="1600" dirty="0">
                <a:solidFill>
                  <a:schemeClr val="bg1"/>
                </a:solidFill>
              </a:rPr>
              <a:t> compare</a:t>
            </a:r>
          </a:p>
        </p:txBody>
      </p:sp>
      <p:sp>
        <p:nvSpPr>
          <p:cNvPr id="15" name="AutoShape 372">
            <a:extLst>
              <a:ext uri="{FF2B5EF4-FFF2-40B4-BE49-F238E27FC236}">
                <a16:creationId xmlns:a16="http://schemas.microsoft.com/office/drawing/2014/main" id="{570C9361-3DA4-E3A4-820B-7549E4331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057" y="2288322"/>
            <a:ext cx="1165025" cy="309572"/>
          </a:xfrm>
          <a:prstGeom prst="wedgeRoundRectCallout">
            <a:avLst>
              <a:gd name="adj1" fmla="val 73389"/>
              <a:gd name="adj2" fmla="val 15035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std::string</a:t>
            </a:r>
          </a:p>
        </p:txBody>
      </p:sp>
      <p:sp>
        <p:nvSpPr>
          <p:cNvPr id="17" name="AutoShape 372">
            <a:extLst>
              <a:ext uri="{FF2B5EF4-FFF2-40B4-BE49-F238E27FC236}">
                <a16:creationId xmlns:a16="http://schemas.microsoft.com/office/drawing/2014/main" id="{8BE752BF-D5DC-395E-30E8-136DDCA64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5973" y="2295408"/>
            <a:ext cx="1400620" cy="309572"/>
          </a:xfrm>
          <a:prstGeom prst="wedgeRoundRectCallout">
            <a:avLst>
              <a:gd name="adj1" fmla="val -51498"/>
              <a:gd name="adj2" fmla="val 13951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const char*</a:t>
            </a:r>
          </a:p>
        </p:txBody>
      </p:sp>
      <p:sp>
        <p:nvSpPr>
          <p:cNvPr id="18" name="AutoShape 372">
            <a:extLst>
              <a:ext uri="{FF2B5EF4-FFF2-40B4-BE49-F238E27FC236}">
                <a16:creationId xmlns:a16="http://schemas.microsoft.com/office/drawing/2014/main" id="{125A3155-6535-8317-A450-96FF36FD8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0561" y="3652935"/>
            <a:ext cx="2877765" cy="1277271"/>
          </a:xfrm>
          <a:prstGeom prst="wedgeRoundRectCallout">
            <a:avLst>
              <a:gd name="adj1" fmla="val 54336"/>
              <a:gd name="adj2" fmla="val -92087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thanks to std::string on the left, it looks for operator== implementation on std::string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B8D8D095-8DE2-4025-C926-47460D7BFC06}"/>
              </a:ext>
            </a:extLst>
          </p:cNvPr>
          <p:cNvSpPr/>
          <p:nvPr/>
        </p:nvSpPr>
        <p:spPr>
          <a:xfrm>
            <a:off x="3305262" y="5848269"/>
            <a:ext cx="8716539" cy="648391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 err="1">
                <a:solidFill>
                  <a:srgbClr val="000000"/>
                </a:solidFill>
                <a:latin typeface="Consolas" pitchFamily="49"/>
                <a:cs typeface="Arial" pitchFamily="34"/>
              </a:rPr>
              <a:t>ctor</a:t>
            </a:r>
            <a:r>
              <a:rPr lang="en-GB" sz="1200" dirty="0">
                <a:solidFill>
                  <a:srgbClr val="000000"/>
                </a:solidFill>
                <a:latin typeface="Consolas" pitchFamily="49"/>
                <a:cs typeface="Arial" pitchFamily="34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Consolas" pitchFamily="49"/>
                <a:cs typeface="Arial" pitchFamily="34"/>
              </a:rPr>
              <a:t>const</a:t>
            </a:r>
            <a:r>
              <a:rPr lang="en-GB" sz="1200" dirty="0">
                <a:solidFill>
                  <a:srgbClr val="000000"/>
                </a:solidFill>
                <a:latin typeface="Consolas" pitchFamily="49"/>
                <a:cs typeface="Arial" pitchFamily="34"/>
              </a:rPr>
              <a:t> char* -&gt; std::string: </a:t>
            </a: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https://en.cppreference.com/w/cpp/string/basic_string/basic_string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dirty="0" err="1">
                <a:solidFill>
                  <a:srgbClr val="000000"/>
                </a:solidFill>
                <a:latin typeface="Consolas" pitchFamily="49"/>
                <a:cs typeface="Arial" pitchFamily="34"/>
              </a:rPr>
              <a:t>cmp</a:t>
            </a:r>
            <a:r>
              <a:rPr lang="en-GB" sz="1200" dirty="0">
                <a:solidFill>
                  <a:srgbClr val="000000"/>
                </a:solidFill>
                <a:latin typeface="Consolas" pitchFamily="49"/>
                <a:cs typeface="Arial" pitchFamily="34"/>
              </a:rPr>
              <a:t> of std::string + std::string: </a:t>
            </a: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https://en.cppreference.com/w/cpp/string/basic_string/operator_cmp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20" name="Rectangle: Rounded Corners 9">
            <a:extLst>
              <a:ext uri="{FF2B5EF4-FFF2-40B4-BE49-F238E27FC236}">
                <a16:creationId xmlns:a16="http://schemas.microsoft.com/office/drawing/2014/main" id="{A5784F5B-77E6-8395-0910-2410383114E6}"/>
              </a:ext>
            </a:extLst>
          </p:cNvPr>
          <p:cNvSpPr/>
          <p:nvPr/>
        </p:nvSpPr>
        <p:spPr>
          <a:xfrm>
            <a:off x="4521815" y="5722191"/>
            <a:ext cx="293850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21" name="AutoShape 372">
            <a:extLst>
              <a:ext uri="{FF2B5EF4-FFF2-40B4-BE49-F238E27FC236}">
                <a16:creationId xmlns:a16="http://schemas.microsoft.com/office/drawing/2014/main" id="{3A838667-1FCF-0A50-56B8-BB27EBF96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527" y="3652935"/>
            <a:ext cx="2877765" cy="1277271"/>
          </a:xfrm>
          <a:prstGeom prst="wedgeRoundRectCallout">
            <a:avLst>
              <a:gd name="adj1" fmla="val -26412"/>
              <a:gd name="adj2" fmla="val -9208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No such overload exists, but there is an implicit conversion from const char* to std::string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A77EC10-FBB5-D5B6-55A3-0E9AD0BBA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740" y="4963730"/>
            <a:ext cx="7373379" cy="695422"/>
          </a:xfrm>
          <a:prstGeom prst="rect">
            <a:avLst/>
          </a:prstGeom>
        </p:spPr>
      </p:pic>
      <p:pic>
        <p:nvPicPr>
          <p:cNvPr id="25" name="Graphic 24" descr="Slippery with solid fill">
            <a:extLst>
              <a:ext uri="{FF2B5EF4-FFF2-40B4-BE49-F238E27FC236}">
                <a16:creationId xmlns:a16="http://schemas.microsoft.com/office/drawing/2014/main" id="{D91EBF8A-A5BA-0162-AAA5-E1059519C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8717" y="4634047"/>
            <a:ext cx="889160" cy="8891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C7BCCF6-645B-31A3-FDD5-F98BFB8C3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29" y="4155256"/>
            <a:ext cx="1876687" cy="149563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4D3F497-19FB-9BC9-4FBC-9B6F815DF399}"/>
              </a:ext>
            </a:extLst>
          </p:cNvPr>
          <p:cNvSpPr/>
          <p:nvPr/>
        </p:nvSpPr>
        <p:spPr>
          <a:xfrm>
            <a:off x="406997" y="5586246"/>
            <a:ext cx="2809994" cy="84337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 function </a:t>
            </a:r>
            <a:r>
              <a:rPr lang="en-US" sz="1400" dirty="0" err="1">
                <a:solidFill>
                  <a:schemeClr val="bg1"/>
                </a:solidFill>
              </a:rPr>
              <a:t>strcmp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6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Lab 1: We used auto&amp;&amp;?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A1E67B-0CE4-6993-E87F-9C979F76DEA6}"/>
              </a:ext>
            </a:extLst>
          </p:cNvPr>
          <p:cNvSpPr txBox="1"/>
          <p:nvPr/>
        </p:nvSpPr>
        <p:spPr>
          <a:xfrm>
            <a:off x="145187" y="761372"/>
            <a:ext cx="114148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lvalue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Denotes an object that you can repeatedly access from your program.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named variables, array elements,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An </a:t>
            </a:r>
            <a:r>
              <a:rPr lang="en-US" dirty="0" err="1"/>
              <a:t>lvalue</a:t>
            </a:r>
            <a:r>
              <a:rPr lang="en-US" dirty="0"/>
              <a:t> reference (&amp;) binds to an </a:t>
            </a:r>
            <a:r>
              <a:rPr lang="en-US" dirty="0" err="1"/>
              <a:t>lvalue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int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= 10;</a:t>
            </a:r>
          </a:p>
          <a:p>
            <a:r>
              <a:rPr lang="en-US" dirty="0">
                <a:latin typeface="Consolas" panose="020B0609020204030204" pitchFamily="49" charset="0"/>
              </a:rPr>
              <a:t>int&amp; </a:t>
            </a:r>
            <a:r>
              <a:rPr lang="en-US" dirty="0" err="1">
                <a:latin typeface="Consolas" panose="020B0609020204030204" pitchFamily="49" charset="0"/>
              </a:rPr>
              <a:t>ri</a:t>
            </a:r>
            <a:r>
              <a:rPr lang="en-US" dirty="0">
                <a:latin typeface="Consolas" panose="020B0609020204030204" pitchFamily="49" charset="0"/>
              </a:rPr>
              <a:t> = &amp;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rvalue</a:t>
            </a:r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it is not </a:t>
            </a:r>
            <a:r>
              <a:rPr lang="en-US" dirty="0" err="1"/>
              <a:t>lvalue</a:t>
            </a:r>
            <a:r>
              <a:rPr lang="en-US" dirty="0"/>
              <a:t>, then it's </a:t>
            </a:r>
            <a:r>
              <a:rPr lang="en-US" dirty="0" err="1"/>
              <a:t>rvalue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Denotes an object that cannot be accessed in your code and thus its </a:t>
            </a:r>
            <a:r>
              <a:rPr lang="en-US" b="1" dirty="0">
                <a:solidFill>
                  <a:schemeClr val="accent6"/>
                </a:solidFill>
              </a:rPr>
              <a:t>resources can be reused</a:t>
            </a:r>
            <a:r>
              <a:rPr lang="en-US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Usually, temporary objects!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An </a:t>
            </a:r>
            <a:r>
              <a:rPr lang="en-US" dirty="0" err="1"/>
              <a:t>rvalue</a:t>
            </a:r>
            <a:r>
              <a:rPr lang="en-US" dirty="0"/>
              <a:t> reference (&amp;&amp;) binds to an </a:t>
            </a:r>
            <a:r>
              <a:rPr lang="en-US" dirty="0" err="1"/>
              <a:t>rvalue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>
                <a:latin typeface="Consolas" panose="020B0609020204030204" pitchFamily="49" charset="0"/>
              </a:rPr>
              <a:t>MyClass</a:t>
            </a:r>
            <a:r>
              <a:rPr lang="en-US" dirty="0">
                <a:latin typeface="Consolas" panose="020B0609020204030204" pitchFamily="49" charset="0"/>
              </a:rPr>
              <a:t>( </a:t>
            </a:r>
            <a:r>
              <a:rPr lang="en-US" b="1" dirty="0">
                <a:latin typeface="Consolas" panose="020B0609020204030204" pitchFamily="49" charset="0"/>
              </a:rPr>
              <a:t>vector&lt;int&gt;{1, 2 } 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const int&amp; x = </a:t>
            </a:r>
            <a:r>
              <a:rPr lang="en-US" b="1" dirty="0">
                <a:latin typeface="Consolas" panose="020B0609020204030204" pitchFamily="49" charset="0"/>
              </a:rPr>
              <a:t>foo()</a:t>
            </a:r>
            <a:r>
              <a:rPr lang="en-US" dirty="0">
                <a:latin typeface="Consolas" panose="020B0609020204030204" pitchFamily="49" charset="0"/>
              </a:rPr>
              <a:t>; // int foo();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6C3D8BAF-6D04-1991-2B0B-0B1691B4C359}"/>
              </a:ext>
            </a:extLst>
          </p:cNvPr>
          <p:cNvSpPr/>
          <p:nvPr/>
        </p:nvSpPr>
        <p:spPr>
          <a:xfrm>
            <a:off x="4165894" y="251044"/>
            <a:ext cx="7736797" cy="562472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https://www.fluentcpp.com/2018/02/06/understanding-lvalues-rvalues-and-their-references/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</a:rPr>
              <a:t>https://en.cppreference.com/w/cpp/language/value_category</a:t>
            </a:r>
          </a:p>
        </p:txBody>
      </p:sp>
      <p:sp>
        <p:nvSpPr>
          <p:cNvPr id="11" name="Rectangle: Rounded Corners 9">
            <a:extLst>
              <a:ext uri="{FF2B5EF4-FFF2-40B4-BE49-F238E27FC236}">
                <a16:creationId xmlns:a16="http://schemas.microsoft.com/office/drawing/2014/main" id="{5CEC81F3-0DF9-1A77-67AC-F62EE35DDEDB}"/>
              </a:ext>
            </a:extLst>
          </p:cNvPr>
          <p:cNvSpPr/>
          <p:nvPr/>
        </p:nvSpPr>
        <p:spPr>
          <a:xfrm>
            <a:off x="4402705" y="124965"/>
            <a:ext cx="293850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D970A861-4AAA-B723-3A25-1834B8C414B0}"/>
              </a:ext>
            </a:extLst>
          </p:cNvPr>
          <p:cNvSpPr txBox="1"/>
          <p:nvPr/>
        </p:nvSpPr>
        <p:spPr>
          <a:xfrm>
            <a:off x="6414779" y="1542040"/>
            <a:ext cx="5551068" cy="830997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Range-based for loop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: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7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Lab 1: </a:t>
            </a:r>
            <a:r>
              <a:rPr lang="en-GB" dirty="0" err="1"/>
              <a:t>lvalues</a:t>
            </a:r>
            <a:r>
              <a:rPr lang="en-GB" dirty="0"/>
              <a:t> vs </a:t>
            </a:r>
            <a:r>
              <a:rPr lang="en-GB" dirty="0" err="1"/>
              <a:t>rvalues</a:t>
            </a:r>
            <a:r>
              <a:rPr lang="en-GB" dirty="0"/>
              <a:t> examples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53A61A1-4D45-22D6-7A0C-BF4FE3F1B4CD}"/>
              </a:ext>
            </a:extLst>
          </p:cNvPr>
          <p:cNvSpPr txBox="1"/>
          <p:nvPr/>
        </p:nvSpPr>
        <p:spPr>
          <a:xfrm>
            <a:off x="353904" y="1032062"/>
            <a:ext cx="5551068" cy="304698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int&amp;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hoo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 </a:t>
            </a: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X; }</a:t>
            </a:r>
          </a:p>
          <a:p>
            <a:r>
              <a:rPr lang="en-US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goo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 </a:t>
            </a:r>
            <a:r>
              <a:rPr lang="en-US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}</a:t>
            </a:r>
          </a:p>
          <a:p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sz="12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ri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OK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rx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ERROR: expression must be an </a:t>
            </a:r>
            <a:r>
              <a:rPr lang="en-GB" sz="1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lvalue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  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hoo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p_h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hoo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OK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goo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cs-CZ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dirty="0">
                <a:solidFill>
                  <a:srgbClr val="6A9955"/>
                </a:solidFill>
                <a:latin typeface="Consolas" panose="020B0609020204030204" pitchFamily="49" charset="0"/>
              </a:rPr>
              <a:t>// ERROR: </a:t>
            </a:r>
            <a:r>
              <a:rPr lang="cs-CZ" sz="1200" dirty="0">
                <a:solidFill>
                  <a:srgbClr val="6A9955"/>
                </a:solidFill>
                <a:latin typeface="Consolas" panose="020B0609020204030204" pitchFamily="49" charset="0"/>
              </a:rPr>
              <a:t>'=': </a:t>
            </a:r>
            <a:r>
              <a:rPr lang="cs-CZ" sz="1200" dirty="0" err="1">
                <a:solidFill>
                  <a:srgbClr val="6A9955"/>
                </a:solidFill>
                <a:latin typeface="Consolas" panose="020B0609020204030204" pitchFamily="49" charset="0"/>
              </a:rPr>
              <a:t>left</a:t>
            </a:r>
            <a:r>
              <a:rPr lang="cs-CZ" sz="1200" dirty="0">
                <a:solidFill>
                  <a:srgbClr val="6A9955"/>
                </a:solidFill>
                <a:latin typeface="Consolas" panose="020B0609020204030204" pitchFamily="49" charset="0"/>
              </a:rPr>
              <a:t> </a:t>
            </a:r>
            <a:r>
              <a:rPr lang="cs-CZ" sz="1200" dirty="0" err="1">
                <a:solidFill>
                  <a:srgbClr val="6A9955"/>
                </a:solidFill>
                <a:latin typeface="Consolas" panose="020B0609020204030204" pitchFamily="49" charset="0"/>
              </a:rPr>
              <a:t>operant</a:t>
            </a:r>
            <a:r>
              <a:rPr lang="cs-CZ" sz="1200" dirty="0">
                <a:solidFill>
                  <a:srgbClr val="6A9955"/>
                </a:solidFill>
                <a:latin typeface="Consolas" panose="020B0609020204030204" pitchFamily="49" charset="0"/>
              </a:rPr>
              <a:t> </a:t>
            </a:r>
            <a:r>
              <a:rPr lang="cs-CZ" sz="1200" dirty="0" err="1">
                <a:solidFill>
                  <a:srgbClr val="6A9955"/>
                </a:solidFill>
                <a:latin typeface="Consolas" panose="020B0609020204030204" pitchFamily="49" charset="0"/>
              </a:rPr>
              <a:t>must</a:t>
            </a:r>
            <a:r>
              <a:rPr lang="cs-CZ" sz="1200" dirty="0">
                <a:solidFill>
                  <a:srgbClr val="6A9955"/>
                </a:solidFill>
                <a:latin typeface="Consolas" panose="020B0609020204030204" pitchFamily="49" charset="0"/>
              </a:rPr>
              <a:t> </a:t>
            </a:r>
            <a:r>
              <a:rPr lang="cs-CZ" sz="1200" dirty="0" err="1">
                <a:solidFill>
                  <a:srgbClr val="6A9955"/>
                </a:solidFill>
                <a:latin typeface="Consolas" panose="020B0609020204030204" pitchFamily="49" charset="0"/>
              </a:rPr>
              <a:t>be</a:t>
            </a:r>
            <a:r>
              <a:rPr lang="cs-CZ" sz="1200" dirty="0">
                <a:solidFill>
                  <a:srgbClr val="6A9955"/>
                </a:solidFill>
                <a:latin typeface="Consolas" panose="020B0609020204030204" pitchFamily="49" charset="0"/>
              </a:rPr>
              <a:t> </a:t>
            </a:r>
            <a:r>
              <a:rPr lang="cs-CZ" sz="1200" dirty="0" err="1">
                <a:solidFill>
                  <a:srgbClr val="6A9955"/>
                </a:solidFill>
                <a:latin typeface="Consolas" panose="020B0609020204030204" pitchFamily="49" charset="0"/>
              </a:rPr>
              <a:t>an</a:t>
            </a:r>
            <a:r>
              <a:rPr lang="cs-CZ" sz="1200" dirty="0">
                <a:solidFill>
                  <a:srgbClr val="6A9955"/>
                </a:solidFill>
                <a:latin typeface="Consolas" panose="020B0609020204030204" pitchFamily="49" charset="0"/>
              </a:rPr>
              <a:t> </a:t>
            </a:r>
            <a:r>
              <a:rPr lang="cs-CZ" sz="1200" dirty="0" err="1">
                <a:solidFill>
                  <a:srgbClr val="6A9955"/>
                </a:solidFill>
                <a:latin typeface="Consolas" panose="020B0609020204030204" pitchFamily="49" charset="0"/>
              </a:rPr>
              <a:t>lvalue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p_g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goo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ERROR: expression must be an </a:t>
            </a:r>
            <a:r>
              <a:rPr lang="en-GB" sz="1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lvalue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  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189DB-7808-60D7-BD9E-DCC91C0D1C18}"/>
              </a:ext>
            </a:extLst>
          </p:cNvPr>
          <p:cNvSpPr txBox="1"/>
          <p:nvPr/>
        </p:nvSpPr>
        <p:spPr>
          <a:xfrm>
            <a:off x="6431039" y="1153105"/>
            <a:ext cx="5551068" cy="138499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2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lvalue</a:t>
            </a:r>
            <a:r>
              <a:rPr lang="en-GB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&gt;({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});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&gt;({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})); 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GB" sz="1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lvalue</a:t>
            </a:r>
            <a:r>
              <a:rPr lang="en-GB" sz="1200" dirty="0">
                <a:solidFill>
                  <a:srgbClr val="6A9955"/>
                </a:solidFill>
                <a:latin typeface="Consolas" panose="020B0609020204030204" pitchFamily="49" charset="0"/>
              </a:rPr>
              <a:t>, but </a:t>
            </a:r>
            <a:r>
              <a:rPr lang="en-GB" sz="1200" dirty="0" err="1">
                <a:solidFill>
                  <a:srgbClr val="6A9955"/>
                </a:solidFill>
                <a:latin typeface="Consolas" panose="020B0609020204030204" pitchFamily="49" charset="0"/>
              </a:rPr>
              <a:t>arg</a:t>
            </a:r>
            <a:r>
              <a:rPr lang="en-GB" sz="1200" dirty="0">
                <a:solidFill>
                  <a:srgbClr val="6A9955"/>
                </a:solidFill>
                <a:latin typeface="Consolas" panose="020B0609020204030204" pitchFamily="49" charset="0"/>
              </a:rPr>
              <a:t> is </a:t>
            </a:r>
            <a:r>
              <a:rPr lang="en-GB" sz="1200" dirty="0" err="1">
                <a:solidFill>
                  <a:srgbClr val="6A9955"/>
                </a:solidFill>
                <a:latin typeface="Consolas" panose="020B0609020204030204" pitchFamily="49" charset="0"/>
              </a:rPr>
              <a:t>rvalue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</a:t>
            </a:r>
            <a:r>
              <a:rPr lang="en-GB" sz="1200" dirty="0" err="1">
                <a:solidFill>
                  <a:srgbClr val="6A9955"/>
                </a:solidFill>
                <a:latin typeface="Consolas" panose="020B0609020204030204" pitchFamily="49" charset="0"/>
              </a:rPr>
              <a:t>l</a:t>
            </a:r>
            <a:r>
              <a:rPr lang="en-GB" sz="1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value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8E3758-77F5-9F79-E607-F69D0F3FB228}"/>
              </a:ext>
            </a:extLst>
          </p:cNvPr>
          <p:cNvSpPr txBox="1"/>
          <p:nvPr/>
        </p:nvSpPr>
        <p:spPr>
          <a:xfrm>
            <a:off x="6431039" y="3047260"/>
            <a:ext cx="5551068" cy="156966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2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rvalue</a:t>
            </a:r>
            <a:r>
              <a:rPr lang="en-GB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}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2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lvalue</a:t>
            </a:r>
            <a:r>
              <a:rPr lang="en-GB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&gt;({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});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vector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&gt;({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})); 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GB" sz="1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rvalue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</a:t>
            </a:r>
            <a:r>
              <a:rPr lang="en-GB" sz="1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lvalue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1637C7-B261-1F4E-284F-FE0A7EFFCD5E}"/>
              </a:ext>
            </a:extLst>
          </p:cNvPr>
          <p:cNvSpPr txBox="1"/>
          <p:nvPr/>
        </p:nvSpPr>
        <p:spPr>
          <a:xfrm>
            <a:off x="6431039" y="739793"/>
            <a:ext cx="317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Without the </a:t>
            </a:r>
            <a:r>
              <a:rPr lang="en-US" dirty="0" err="1"/>
              <a:t>rvalue</a:t>
            </a:r>
            <a:r>
              <a:rPr lang="en-US" dirty="0"/>
              <a:t> overload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03E59A-8986-FA65-D3F4-E245BC8497B1}"/>
              </a:ext>
            </a:extLst>
          </p:cNvPr>
          <p:cNvSpPr txBox="1"/>
          <p:nvPr/>
        </p:nvSpPr>
        <p:spPr>
          <a:xfrm>
            <a:off x="6431038" y="2612586"/>
            <a:ext cx="317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the </a:t>
            </a:r>
            <a:r>
              <a:rPr lang="en-US" dirty="0" err="1"/>
              <a:t>rvalue</a:t>
            </a:r>
            <a:r>
              <a:rPr lang="en-US" dirty="0"/>
              <a:t> overload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FC26F8-3DE8-749E-484E-567F42AE0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92" y="4721923"/>
            <a:ext cx="2278347" cy="175432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7893646-7D32-D1F6-741D-80D14EE77889}"/>
              </a:ext>
            </a:extLst>
          </p:cNvPr>
          <p:cNvSpPr/>
          <p:nvPr/>
        </p:nvSpPr>
        <p:spPr>
          <a:xfrm>
            <a:off x="517468" y="4260971"/>
            <a:ext cx="2989129" cy="5917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Wait, how is this useful?</a:t>
            </a:r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AutoShape 372">
            <a:extLst>
              <a:ext uri="{FF2B5EF4-FFF2-40B4-BE49-F238E27FC236}">
                <a16:creationId xmlns:a16="http://schemas.microsoft.com/office/drawing/2014/main" id="{D778556B-7A8C-14F6-1941-91375B18C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828" y="3843193"/>
            <a:ext cx="2153172" cy="648391"/>
          </a:xfrm>
          <a:prstGeom prst="wedgeRoundRectCallout">
            <a:avLst>
              <a:gd name="adj1" fmla="val -65677"/>
              <a:gd name="adj2" fmla="val -7285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rvalue</a:t>
            </a:r>
            <a:r>
              <a:rPr lang="en-US" sz="1600" dirty="0">
                <a:solidFill>
                  <a:schemeClr val="bg1"/>
                </a:solidFill>
              </a:rPr>
              <a:t> reference overload preferred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936152B-26D0-7E50-7F43-EC793E61B676}"/>
              </a:ext>
            </a:extLst>
          </p:cNvPr>
          <p:cNvSpPr/>
          <p:nvPr/>
        </p:nvSpPr>
        <p:spPr>
          <a:xfrm>
            <a:off x="6272686" y="4978414"/>
            <a:ext cx="3911549" cy="132060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Performance</a:t>
            </a:r>
            <a:r>
              <a:rPr lang="en-US" sz="2000" dirty="0">
                <a:solidFill>
                  <a:schemeClr val="bg1"/>
                </a:solidFill>
              </a:rPr>
              <a:t>!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Move semantics -&gt; future labs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C84B6B-1658-CC75-E77A-A2161BAEA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385" y="4249752"/>
            <a:ext cx="1980499" cy="22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/>
      <p:bldP spid="15" grpId="0"/>
      <p:bldP spid="16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Lab 1: What is auto&amp;&amp; then?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09546" y="1002165"/>
            <a:ext cx="7743858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is </a:t>
            </a:r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lvalue</a:t>
            </a:r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reference</a:t>
            </a:r>
          </a:p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&amp;&amp; is </a:t>
            </a:r>
            <a:r>
              <a:rPr lang="en-US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rvalue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reference</a:t>
            </a:r>
          </a:p>
          <a:p>
            <a:pPr marL="0" lvl="0" indent="0">
              <a:buSzPct val="100000"/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BUT! </a:t>
            </a:r>
          </a:p>
          <a:p>
            <a:pPr>
              <a:buSzPct val="100000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auto&amp;&amp;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T&amp;&amp;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 is a template type parameter is a 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forwarding reference </a:t>
            </a:r>
          </a:p>
          <a:p>
            <a:pPr marL="0" lvl="0" indent="0">
              <a:buSzPct val="100000"/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SzPct val="100000"/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(SIMPLIFICATION) forwarding reference is a special reference that</a:t>
            </a:r>
          </a:p>
          <a:p>
            <a:pPr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Binds to both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rvalues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lvalues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the const qualification from the value itself (e.g. if it is const, FR is const too)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3524ADE-F1B9-23B1-64A0-6D0F953803A6}"/>
              </a:ext>
            </a:extLst>
          </p:cNvPr>
          <p:cNvSpPr/>
          <p:nvPr/>
        </p:nvSpPr>
        <p:spPr>
          <a:xfrm>
            <a:off x="6060604" y="380948"/>
            <a:ext cx="4818631" cy="461665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https://www.fluentcpp.com/2021/04/02/what-auto-means/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B39576BD-18ED-B357-429A-61ACA8ABEDED}"/>
              </a:ext>
            </a:extLst>
          </p:cNvPr>
          <p:cNvSpPr/>
          <p:nvPr/>
        </p:nvSpPr>
        <p:spPr>
          <a:xfrm>
            <a:off x="6280700" y="239364"/>
            <a:ext cx="293850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0D435AE-31F7-07A0-5CA9-7407189E88B7}"/>
              </a:ext>
            </a:extLst>
          </p:cNvPr>
          <p:cNvSpPr txBox="1"/>
          <p:nvPr/>
        </p:nvSpPr>
        <p:spPr>
          <a:xfrm>
            <a:off x="8469919" y="1120676"/>
            <a:ext cx="3056392" cy="230832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Range-based for loop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: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: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: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: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FACA71-383F-359B-6609-4E5847AD5A6B}"/>
              </a:ext>
            </a:extLst>
          </p:cNvPr>
          <p:cNvSpPr/>
          <p:nvPr/>
        </p:nvSpPr>
        <p:spPr>
          <a:xfrm>
            <a:off x="7759818" y="3588552"/>
            <a:ext cx="4194072" cy="132060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 for range-based for loops where you don't care about modifying the items -&gt; concise syntax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186ED0-495E-6B4D-D958-7EFD2A50E389}"/>
              </a:ext>
            </a:extLst>
          </p:cNvPr>
          <p:cNvSpPr/>
          <p:nvPr/>
        </p:nvSpPr>
        <p:spPr>
          <a:xfrm>
            <a:off x="7749953" y="5100578"/>
            <a:ext cx="4194072" cy="58088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Later use it in templates…</a:t>
            </a:r>
          </a:p>
        </p:txBody>
      </p:sp>
    </p:spTree>
    <p:extLst>
      <p:ext uri="{BB962C8B-B14F-4D97-AF65-F5344CB8AC3E}">
        <p14:creationId xmlns:p14="http://schemas.microsoft.com/office/powerpoint/2010/main" val="69177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Lab 1: Minor things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Decomposition of code to smaller functions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ternary if operator  </a:t>
            </a:r>
          </a:p>
          <a:p>
            <a:pPr lvl="2">
              <a:buSzPct val="100000"/>
              <a:buFont typeface="Arial" pitchFamily="34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&lt;bool expr&gt; ? &lt;true expr&gt; : &lt;false expr&gt;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an expression and thus it has value.</a:t>
            </a:r>
          </a:p>
          <a:p>
            <a:pPr lvl="0">
              <a:buSzPct val="100000"/>
              <a:buFont typeface="Arial" pitchFamily="34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ideal</a:t>
            </a:r>
          </a:p>
          <a:p>
            <a:pPr lvl="1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indexing to containers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SzPct val="100000"/>
              <a:buFont typeface="Arial" pitchFamily="34"/>
            </a:pP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least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checked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xs.at(i)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C function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printf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100000"/>
              <a:buFont typeface="Arial" pitchFamily="34"/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Initialising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bool variables with int literal (implicit conversion to bool).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#include &lt;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stdio.h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</a:p>
          <a:p>
            <a:pPr lvl="2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 C++ constructs</a:t>
            </a:r>
          </a:p>
          <a:p>
            <a:pPr lvl="2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really have to, include C libs wrapped in STD namespace -&gt; #include &lt;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cstdio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tasks from labs (micro-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into "labs" directory.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Naming C++ files with suffixes .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cpp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.h, .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hpp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</a:p>
          <a:p>
            <a:pPr lvl="2">
              <a:buSzPct val="100000"/>
              <a:buFont typeface="Arial" pitchFamily="34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Modules: .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ixx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.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cppm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.cxx</a:t>
            </a:r>
          </a:p>
          <a:p>
            <a:pPr lvl="2">
              <a:buSzPct val="100000"/>
              <a:buFont typeface="Arial" pitchFamily="34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100000"/>
              <a:buFont typeface="Arial" pitchFamily="34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D25C1D12-420D-2B50-F3B7-EFE7400C0FCF}"/>
              </a:ext>
            </a:extLst>
          </p:cNvPr>
          <p:cNvSpPr txBox="1"/>
          <p:nvPr/>
        </p:nvSpPr>
        <p:spPr>
          <a:xfrm>
            <a:off x="6430827" y="1298634"/>
            <a:ext cx="5551068" cy="230832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Using reverse iterators (without C++20 ranges)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it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rbegin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 it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!=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rend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();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it)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it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Using C++20 ranges with pipe syntax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: (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views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::reverse))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GB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Using C++20 ranges without pipes</a:t>
            </a:r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: </a:t>
            </a:r>
            <a:r>
              <a:rPr lang="en-GB" sz="12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ranges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reverse_view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GB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5B4D0C0A-FF98-17FF-B2A6-9BC0F7E36A05}"/>
              </a:ext>
            </a:extLst>
          </p:cNvPr>
          <p:cNvSpPr txBox="1"/>
          <p:nvPr/>
        </p:nvSpPr>
        <p:spPr>
          <a:xfrm>
            <a:off x="6430827" y="195859"/>
            <a:ext cx="5551068" cy="830997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Reverse iteration over the container</a:t>
            </a:r>
            <a:endParaRPr lang="en-GB" sz="1200" b="0" dirty="0">
              <a:solidFill>
                <a:srgbClr val="C586C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prefix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--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prefix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GB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11" name="Graphic 10" descr="Slippery with solid fill">
            <a:extLst>
              <a:ext uri="{FF2B5EF4-FFF2-40B4-BE49-F238E27FC236}">
                <a16:creationId xmlns:a16="http://schemas.microsoft.com/office/drawing/2014/main" id="{DFB8F52C-DCFA-9970-896F-86ADA590C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1667" y="94475"/>
            <a:ext cx="889160" cy="889160"/>
          </a:xfrm>
          <a:prstGeom prst="rect">
            <a:avLst/>
          </a:prstGeom>
        </p:spPr>
      </p:pic>
      <p:pic>
        <p:nvPicPr>
          <p:cNvPr id="12" name="Graphic 11" descr="Shield Tick with solid fill">
            <a:extLst>
              <a:ext uri="{FF2B5EF4-FFF2-40B4-BE49-F238E27FC236}">
                <a16:creationId xmlns:a16="http://schemas.microsoft.com/office/drawing/2014/main" id="{62A8EC57-A81B-E9A7-0167-40AB143E6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0385" y="1928632"/>
            <a:ext cx="914400" cy="914400"/>
          </a:xfrm>
          <a:prstGeom prst="rect">
            <a:avLst/>
          </a:prstGeom>
        </p:spPr>
      </p:pic>
      <p:pic>
        <p:nvPicPr>
          <p:cNvPr id="13" name="Graphic 12" descr="Shield Tick with solid fill">
            <a:extLst>
              <a:ext uri="{FF2B5EF4-FFF2-40B4-BE49-F238E27FC236}">
                <a16:creationId xmlns:a16="http://schemas.microsoft.com/office/drawing/2014/main" id="{5D02D290-F077-62F3-7BDB-D13FB2154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298634"/>
            <a:ext cx="914400" cy="914400"/>
          </a:xfrm>
          <a:prstGeom prst="rect">
            <a:avLst/>
          </a:prstGeom>
        </p:spPr>
      </p:pic>
      <p:pic>
        <p:nvPicPr>
          <p:cNvPr id="14" name="Graphic 13" descr="Slippery with solid fill">
            <a:extLst>
              <a:ext uri="{FF2B5EF4-FFF2-40B4-BE49-F238E27FC236}">
                <a16:creationId xmlns:a16="http://schemas.microsoft.com/office/drawing/2014/main" id="{5D3315DD-7257-1DD4-4DFD-2DE366586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321769"/>
            <a:ext cx="889160" cy="8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3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9D06-67AA-4574-38B8-D5D3F1D5E0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Task 2: Binary search tree for strings (old-school)	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8341D-98B6-4726-7768-06483B2FD84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C1B7E-4B46-E625-1D3D-624000C702A5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B628F-AFBE-45A6-8630-70A3AF6461C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010F7C-5840-4704-95D2-F6997B44D266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6535A-6747-3507-9BEC-F214B03EB4C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an arbitrary number of ASCII strings from STDIN separated by a newline until the ‘=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=‘.</a:t>
            </a:r>
          </a:p>
          <a:p>
            <a:pPr lvl="0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 builds a BST from these strings for subsequent searches</a:t>
            </a:r>
          </a:p>
          <a:p>
            <a:pPr lvl="1">
              <a:buSzPct val="100000"/>
              <a:buFont typeface="Arial" pitchFamily="34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insensitive, no duplicates in the tree.</a:t>
            </a:r>
          </a:p>
          <a:p>
            <a:pPr lvl="1">
              <a:buSzPct val="100000"/>
              <a:buFont typeface="Arial" pitchFamily="34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tree is not guaranteed to be balanced. It does not matter for our cause.</a:t>
            </a:r>
          </a:p>
          <a:p>
            <a:pPr lvl="0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that, the program waits for newline-separated input from STDIN in a loop.</a:t>
            </a:r>
          </a:p>
          <a:p>
            <a:pPr lvl="0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getting some input, the program shall find if the string is in the BST. </a:t>
            </a:r>
          </a:p>
          <a:p>
            <a:pPr lvl="1">
              <a:buSzPct val="100000"/>
              <a:buFont typeface="Arial" pitchFamily="34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yes, it shall delete the node and output its value </a:t>
            </a:r>
            <a:r>
              <a:rPr lang="en-GB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STDOUT (prefixed with "D: ");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otherwise, it shall do nothing.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100000"/>
              <a:buFont typeface="Arial" pitchFamily="34"/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a catch though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You must implement it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C++ string and smart pointers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SzPct val="100000"/>
              <a:buFont typeface="Arial" pitchFamily="34"/>
            </a:pPr>
            <a:r>
              <a:rPr lang="en-GB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(probably) the last time we’re using `new` and `C-strings`.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ED41298-8F47-BE23-4AA8-C3CF3F8773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18767" y="4246862"/>
            <a:ext cx="4398593" cy="247668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07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</TotalTime>
  <Words>5211</Words>
  <Application>Microsoft Office PowerPoint</Application>
  <PresentationFormat>Widescreen</PresentationFormat>
  <Paragraphs>917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Calibri</vt:lpstr>
      <vt:lpstr>Consolas</vt:lpstr>
      <vt:lpstr>DejaVuSans</vt:lpstr>
      <vt:lpstr>Roboto</vt:lpstr>
      <vt:lpstr>Roboto Black</vt:lpstr>
      <vt:lpstr>Roboto Light</vt:lpstr>
      <vt:lpstr>Roboto Thin</vt:lpstr>
      <vt:lpstr>Söhne Mono</vt:lpstr>
      <vt:lpstr>Tahoma</vt:lpstr>
      <vt:lpstr>Wingdings</vt:lpstr>
      <vt:lpstr>Office Theme</vt:lpstr>
      <vt:lpstr>Lab 2</vt:lpstr>
      <vt:lpstr>Outline</vt:lpstr>
      <vt:lpstr>Lab 1: C++ stack vs heap allocation</vt:lpstr>
      <vt:lpstr>Lab 1: Comparing C-strings vs comparing std::strings</vt:lpstr>
      <vt:lpstr>Lab 1: We used auto&amp;&amp;?</vt:lpstr>
      <vt:lpstr>Lab 1: lvalues vs rvalues examples</vt:lpstr>
      <vt:lpstr>Lab 1: What is auto&amp;&amp; then?</vt:lpstr>
      <vt:lpstr>Lab 1: Minor things</vt:lpstr>
      <vt:lpstr>Task 2: Binary search tree for strings (old-school) </vt:lpstr>
      <vt:lpstr>Briefly: C-string vs std::string(_view)</vt:lpstr>
      <vt:lpstr>Briefly: Typical usage of strings and string views</vt:lpstr>
      <vt:lpstr>Briefly: Smart pointer vs raw pointer</vt:lpstr>
      <vt:lpstr>What could go wrong?</vt:lpstr>
      <vt:lpstr>What about C-strings and printf? </vt:lpstr>
      <vt:lpstr>Modern C++ for the rescue!</vt:lpstr>
      <vt:lpstr>Task 2: Let's code</vt:lpstr>
      <vt:lpstr>Code: The problem approach</vt:lpstr>
      <vt:lpstr>Code: Represent the nodes &amp; edges</vt:lpstr>
      <vt:lpstr>Intermezzo: type specifier auto</vt:lpstr>
      <vt:lpstr>Intermezzo: nullptr</vt:lpstr>
      <vt:lpstr>Intermezzo: tuple/pair</vt:lpstr>
      <vt:lpstr>Intermezzo: structured bindings</vt:lpstr>
      <vt:lpstr>Intermezzo: std::optional</vt:lpstr>
      <vt:lpstr>Code: Print tree</vt:lpstr>
      <vt:lpstr>Code: Building the tree</vt:lpstr>
      <vt:lpstr>Code: Delete operation</vt:lpstr>
      <vt:lpstr>Code: Finding node's direct predecessor / successor</vt:lpstr>
      <vt:lpstr>Code: Deleting the node</vt:lpstr>
      <vt:lpstr>Code: Deleting the node</vt:lpstr>
      <vt:lpstr>Code: Deleting the node</vt:lpstr>
      <vt:lpstr>Code: Deleting the node</vt:lpstr>
      <vt:lpstr>Code: Deleting the node</vt:lpstr>
      <vt:lpstr>Code: Example inputs &amp; outputs</vt:lpstr>
      <vt:lpstr>Lab 2: 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in C++ (labs)</dc:title>
  <dc:creator>Frantisek Mejzlik</dc:creator>
  <cp:lastModifiedBy>František Mejzlík</cp:lastModifiedBy>
  <cp:revision>83</cp:revision>
  <dcterms:created xsi:type="dcterms:W3CDTF">2023-08-26T15:59:31Z</dcterms:created>
  <dcterms:modified xsi:type="dcterms:W3CDTF">2023-10-09T09:45:33Z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258917-277f-42cd-a3cd-14c4e9ee58bc_Enabled">
    <vt:lpwstr>true</vt:lpwstr>
  </property>
  <property fmtid="{D5CDD505-2E9C-101B-9397-08002B2CF9AE}" pid="3" name="MSIP_Label_9d258917-277f-42cd-a3cd-14c4e9ee58bc_SetDate">
    <vt:lpwstr>2023-09-11T19:35:28Z</vt:lpwstr>
  </property>
  <property fmtid="{D5CDD505-2E9C-101B-9397-08002B2CF9AE}" pid="4" name="MSIP_Label_9d258917-277f-42cd-a3cd-14c4e9ee58bc_Method">
    <vt:lpwstr>Standard</vt:lpwstr>
  </property>
  <property fmtid="{D5CDD505-2E9C-101B-9397-08002B2CF9AE}" pid="5" name="MSIP_Label_9d258917-277f-42cd-a3cd-14c4e9ee58bc_Name">
    <vt:lpwstr>restricted</vt:lpwstr>
  </property>
  <property fmtid="{D5CDD505-2E9C-101B-9397-08002B2CF9AE}" pid="6" name="MSIP_Label_9d258917-277f-42cd-a3cd-14c4e9ee58bc_SiteId">
    <vt:lpwstr>38ae3bcd-9579-4fd4-adda-b42e1495d55a</vt:lpwstr>
  </property>
  <property fmtid="{D5CDD505-2E9C-101B-9397-08002B2CF9AE}" pid="7" name="MSIP_Label_9d258917-277f-42cd-a3cd-14c4e9ee58bc_ActionId">
    <vt:lpwstr>c5e4586b-82cf-409e-9602-139d892a0f40</vt:lpwstr>
  </property>
  <property fmtid="{D5CDD505-2E9C-101B-9397-08002B2CF9AE}" pid="8" name="MSIP_Label_9d258917-277f-42cd-a3cd-14c4e9ee58bc_ContentBits">
    <vt:lpwstr>0</vt:lpwstr>
  </property>
</Properties>
</file>