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0" r:id="rId2"/>
    <p:sldId id="261" r:id="rId3"/>
    <p:sldId id="296" r:id="rId4"/>
    <p:sldId id="295" r:id="rId5"/>
    <p:sldId id="314" r:id="rId6"/>
    <p:sldId id="294" r:id="rId7"/>
    <p:sldId id="273" r:id="rId8"/>
    <p:sldId id="274" r:id="rId9"/>
    <p:sldId id="297" r:id="rId10"/>
    <p:sldId id="262" r:id="rId11"/>
    <p:sldId id="267" r:id="rId12"/>
    <p:sldId id="299" r:id="rId13"/>
    <p:sldId id="313" r:id="rId14"/>
    <p:sldId id="300" r:id="rId15"/>
    <p:sldId id="316" r:id="rId16"/>
    <p:sldId id="272" r:id="rId17"/>
    <p:sldId id="301" r:id="rId18"/>
    <p:sldId id="311" r:id="rId19"/>
    <p:sldId id="307" r:id="rId20"/>
    <p:sldId id="317" r:id="rId21"/>
    <p:sldId id="315" r:id="rId22"/>
    <p:sldId id="312" r:id="rId23"/>
    <p:sldId id="308" r:id="rId24"/>
    <p:sldId id="302" r:id="rId25"/>
    <p:sldId id="319" r:id="rId26"/>
    <p:sldId id="318" r:id="rId27"/>
    <p:sldId id="310" r:id="rId28"/>
    <p:sldId id="305" r:id="rId29"/>
    <p:sldId id="309" r:id="rId30"/>
    <p:sldId id="30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731152-1C1E-8E7D-6E2B-AADB1795A31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A852E-54E6-1921-B651-CDD71FD1E6B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746038-2F1C-4B52-8CC9-F2CED3CCBCE1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10/2/2023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FEC3E-41E4-0B16-8499-203DA1DD829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17651-4D7B-CC0D-CA03-D50326E0B24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526836-6080-4B3C-84EE-66E1F1A16786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2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30T06:39:54.068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78 24575,'4'-5'0,"5"0"0,19-1 0,20-2 0,33-5 0,14 0 0,12 2 0,5 4 0,-5 2 0,-7 2 0,-8 2 0,-12 1 0,-10 0 0,-14 1 0,-12-1 0,-17 1 0,-18-1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30T06:39:54.536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0 1 24575,'13'0'0,"16"0"0,20 0 0,23 0 0,29 0 0,17 0 0,19 0 0,7 0 0,8 0 0,-1 0 0,-13 0 0,-18 0 0,-25 0 0,-28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30T06:39:55.200"/>
    </inkml:context>
    <inkml:brush xml:id="br0">
      <inkml:brushProperty name="width" value="0.035" units="cm"/>
      <inkml:brushProperty name="height" value="0.035" units="cm"/>
      <inkml:brushProperty name="color" value="#008C3A"/>
    </inkml:brush>
  </inkml:definitions>
  <inkml:trace contextRef="#ctx0" brushRef="#br0">1 0 24575,'1'3'0,"0"-1"0,0 1 0,1-1 0,-1 0 0,1 0 0,0 0 0,0 1 0,0-1 0,0-1 0,0 1 0,0 0 0,0-1 0,1 1 0,-1-1 0,0 1 0,1-1 0,3 1 0,2 3 0,69 33 0,1-3 0,117 36 0,-66-26 0,-19-5 0,47 16 0,218 110 0,-362-159 0,0 0 0,0 1 0,-1 1 0,0 0 0,11 11 0,-21-18 0,0 0 0,0 0 0,0 0 0,-1 0 0,1 0 0,-1 0 0,1 1 0,-1-1 0,0 0 0,0 1 0,0-1 0,0 1 0,0-1 0,0 1 0,-1 0 0,0-1 0,1 1 0,-1 0 0,0-1 0,0 1 0,0 0 0,-1-1 0,1 1 0,0 0 0,-1-1 0,0 1 0,0 0 0,0-1 0,0 1 0,0-1 0,0 0 0,-1 1 0,1-1 0,-1 0 0,-2 3 0,-18 17 0,0 0 0,-2-2 0,-49 34 0,17-13 0,16-10 0,-57 41 0,3 4 0,-107 114 0,199-188 0,-226 263 0,226-261-71,-3 1-90,1 0-1,0 1 0,0-1 0,0 1 0,1 0 1,0 0-1,-4 13 0,6-5-6664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3T08:22:37.049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0 3069 24575,'172'-10'0,"-140"4"0,0-2 0,0-2 0,41-22 0,79-55 0,123-63 0,130-37 0,217-106 0,-561 260 0,-1-4 0,-2-4 0,0-4 0,-2-4 0,-1-4 0,63-81 0,-39 32 0,-3-5 0,110-201 0,-21-32 0,-138 273 0,-1-2 0,-3-1 0,25-102 0,-29 88 0,2 2 0,47-132 0,-66 209 0,16-38 0,-2-3 0,26-95 0,-41 139 0,-1 1 0,1-1 0,-1 1 0,0-1 0,1 1 0,-1-1 0,0 1 0,0-1 0,0 1 0,1-1 0,-1 1 0,0-1 0,0 1 0,-1-1 0,1 0 0,0 1 0,0-1 0,0 1 0,-1-1 0,1 1 0,0-1 0,-2-1 0,2 2 0,-1 0 0,0 1 0,0-1 0,1 0 0,-1 1 0,0-1 0,0 1 0,0 0 0,0-1 0,1 1 0,-1 0 0,0 0 0,0 0 0,0 0 0,0 0 0,0 0 0,1 0 0,-1 1 0,-2 0 0,-4 2 0,0 1 0,0 0 0,1 1 0,-11 9 0,-13 16 0,1 3 0,-44 62 0,55-71 0,5-8 0,26-30 0,12-17 0,-8 9 0,0 2 0,1 1 0,30-25 0,-29 29 0,-13 9 0,0 2 0,-1-1 0,1 1 0,0 0 0,1 1 0,7-2 0,-14 5 0,1 0 0,0 0 0,0 1 0,0-1 0,-1 0 0,1 1 0,0-1 0,-1 1 0,1 0 0,0-1 0,0 1 0,-1 0 0,1 0 0,-1 0 0,1-1 0,-1 1 0,1 0 0,-1 0 0,1 0 0,-1 1 0,1-1 0,-1 0 0,1 0 0,-1 0 0,0 0 0,0 1 0,1-1 0,-1 0 0,0 0 0,0 1 0,0-1 0,0 2 0,3 50 0,-3-47 0,-2 140 0,2 38 0,0-181-57,0-1 0,0 0 1,0 1-1,1-1 0,-1 0 0,0 0 0,1 1 0,-1-1 0,1 0 0,-1 0 0,1 0 1,0 0-1,0 0 0,-1 0 0,1 0 0,0 0 0,0-1 0,0 1 0,0 0 1,1-1-1,-1 1 0,0-1 0,2 2 0,7 3-6769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6F6C23-0455-434D-BB33-04CAA24688E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E05B9-C9AF-EC88-98C0-1112FDEC893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DA4102-3624-4DDC-8FE6-F394FCAFE770}" type="datetime1">
              <a:rPr lang="en-US"/>
              <a:pPr lvl="0"/>
              <a:t>10/2/2023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28BC5F9-24D2-43E1-4EA6-E2116C364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4F7D2-3EBE-4175-AE3A-AF3FDC9AC6C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42E28-41A5-99A6-1ACE-B51A8DFDF319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765B7-87C4-62F9-2E17-C40ED25EB7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0E47BC6-0BD9-4F3B-91FA-5E854F7B2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2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884013-2971-6B33-0B34-0CA9B43D11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558D52-BC88-CA13-897D-5507D305226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1723E-69C4-D6F5-3282-1CA27480B67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69E238-F80B-4894-9354-CE47C97CA9A0}" type="slidenum">
              <a:t>16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0FDAB-6B52-05B0-DA8C-8CD741177D2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905C60-19BB-24E1-20EA-456DEC1985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2400" b="0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Light" pitchFamily="2"/>
                <a:cs typeface="Arial" pitchFamily="34"/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86E9CCAC-833A-546C-495E-BE9B2FE62ED9}"/>
              </a:ext>
            </a:extLst>
          </p:cNvPr>
          <p:cNvCxnSpPr/>
          <p:nvPr/>
        </p:nvCxnSpPr>
        <p:spPr>
          <a:xfrm>
            <a:off x="1354976" y="3509960"/>
            <a:ext cx="9626135" cy="0"/>
          </a:xfrm>
          <a:prstGeom prst="straightConnector1">
            <a:avLst/>
          </a:prstGeom>
          <a:noFill/>
          <a:ln w="19046" cap="flat">
            <a:solidFill>
              <a:srgbClr val="ED7D31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566474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E3AA071-5922-B1E3-C10A-63BC8D82BED1}"/>
              </a:ext>
            </a:extLst>
          </p:cNvPr>
          <p:cNvSpPr/>
          <p:nvPr/>
        </p:nvSpPr>
        <p:spPr>
          <a:xfrm>
            <a:off x="0" y="6608615"/>
            <a:ext cx="12191996" cy="246503"/>
          </a:xfrm>
          <a:prstGeom prst="rect">
            <a:avLst/>
          </a:prstGeom>
          <a:solidFill>
            <a:srgbClr val="44546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Robo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B354C8A-614B-D67D-A7C4-03718406D8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2400" b="1" i="0" u="none" strike="noStrike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CA06B5C-8428-781F-43C0-26C646ECCD54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r>
              <a:rPr lang="en-US"/>
              <a:t>2023/2024</a:t>
            </a:r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60CA5CC-F851-3D25-D139-B5CBE402C0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defRPr>
            </a:lvl1pPr>
          </a:lstStyle>
          <a:p>
            <a:pPr lvl="0"/>
            <a:r>
              <a:rPr lang="en-GB"/>
              <a:t>Programming in C++ (labs)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57E4FC2-A8AF-C14E-1174-0053B07565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defRPr>
            </a:lvl1pPr>
          </a:lstStyle>
          <a:p>
            <a:pPr lvl="0"/>
            <a:fld id="{91FAE053-8039-492E-BF46-0BE14E1EE603}" type="slidenum"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3A4CFA6-3B67-D5FF-C775-5ECE92D3C216}"/>
              </a:ext>
            </a:extLst>
          </p:cNvPr>
          <p:cNvSpPr txBox="1">
            <a:spLocks noGrp="1"/>
          </p:cNvSpPr>
          <p:nvPr>
            <p:ph sz="quarter" idx="4294967295"/>
          </p:nvPr>
        </p:nvSpPr>
        <p:spPr>
          <a:xfrm>
            <a:off x="274640" y="906463"/>
            <a:ext cx="11545891" cy="5328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sz="16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sz="1400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ea typeface="Roboto" pitchFamily="2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7948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hyperlink" Target="https://visualstudio.microsoft.com/downloa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7.svg"/><Relationship Id="rId12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svg"/><Relationship Id="rId10" Type="http://schemas.openxmlformats.org/officeDocument/2006/relationships/customXml" Target="../ink/ink2.xml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cppreference.com/w/cpp/container/vector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9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lita.ms.mff.cuni.cz/mattermost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6F9F-FC96-0763-53A2-98D4E55EA2B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Lab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ABA27-AB0D-F5D7-15BA-BE2D371E30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 err="1"/>
              <a:t>Organisation</a:t>
            </a:r>
            <a:r>
              <a:rPr lang="en-US" dirty="0"/>
              <a:t>, dev env, GIT, </a:t>
            </a:r>
          </a:p>
          <a:p>
            <a:pPr lvl="0"/>
            <a:r>
              <a:rPr lang="en-US" dirty="0"/>
              <a:t>Hello, world!, basic I/O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07B93B6-771A-210F-4190-D31EE6DF4570}"/>
              </a:ext>
            </a:extLst>
          </p:cNvPr>
          <p:cNvSpPr txBox="1"/>
          <p:nvPr/>
        </p:nvSpPr>
        <p:spPr>
          <a:xfrm>
            <a:off x="1222159" y="4232355"/>
            <a:ext cx="1458897" cy="214181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Thin" pitchFamily="2"/>
              <a:ea typeface="Roboto Thin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FFFFFF"/>
                </a:solidFill>
                <a:latin typeface="Arial" pitchFamily="34"/>
                <a:ea typeface="Roboto Light" pitchFamily="2"/>
                <a:cs typeface="Arial" pitchFamily="34"/>
              </a:rPr>
              <a:t>2</a:t>
            </a:r>
            <a:r>
              <a:rPr lang="cs-CZ" sz="1800" b="0" i="0" u="none" strike="noStrike" kern="1200" cap="none" spc="0" baseline="0" dirty="0">
                <a:solidFill>
                  <a:srgbClr val="FFFFFF"/>
                </a:solidFill>
                <a:uFillTx/>
                <a:latin typeface="Arial" pitchFamily="34"/>
                <a:ea typeface="Roboto Light" pitchFamily="2"/>
                <a:cs typeface="Arial" pitchFamily="34"/>
              </a:rPr>
              <a:t>. 10. 2023</a:t>
            </a: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Arial" pitchFamily="34"/>
              <a:ea typeface="Roboto Light" pitchFamily="2"/>
              <a:cs typeface="Arial" pitchFamily="34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BD9E23C-9F14-F556-B95A-22A07335B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3" y="6158602"/>
            <a:ext cx="1143000" cy="4000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6C24-BBA1-01FC-E255-73D794167E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AI or not to AI?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EAB95-A1E3-1DD0-8B72-09A0920B61F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C61DA-941A-6FCC-DD8B-32305D991F63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D0A99-E0BE-77F3-D29C-1334EF2A1F45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7924CE-C397-4A4F-A34E-528A0A937B51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CED44-E804-921E-6F47-445CA115852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7173760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Arial" pitchFamily="34"/>
                <a:cs typeface="Arial" pitchFamily="34"/>
              </a:rPr>
              <a:t>Usage of models is allowed with the exception of the term test in the last week and during the exam. 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Arial" pitchFamily="34"/>
                <a:cs typeface="Arial" pitchFamily="34"/>
              </a:rPr>
              <a:t>Use these models for your education and inspiration. 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Arial" pitchFamily="34"/>
                <a:cs typeface="Arial" pitchFamily="34"/>
              </a:rPr>
              <a:t>Do not blindly trust </a:t>
            </a:r>
            <a:r>
              <a:rPr lang="en-US" sz="2000" b="1">
                <a:solidFill>
                  <a:srgbClr val="000000"/>
                </a:solidFill>
                <a:latin typeface="Arial" pitchFamily="34"/>
                <a:cs typeface="Arial" pitchFamily="34"/>
              </a:rPr>
              <a:t>any</a:t>
            </a:r>
            <a:r>
              <a:rPr lang="en-US" sz="2000">
                <a:solidFill>
                  <a:srgbClr val="000000"/>
                </a:solidFill>
                <a:latin typeface="Arial" pitchFamily="34"/>
                <a:cs typeface="Arial" pitchFamily="34"/>
              </a:rPr>
              <a:t> model. 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Arial" pitchFamily="34"/>
                <a:cs typeface="Arial" pitchFamily="34"/>
              </a:rPr>
              <a:t>Models are improving and becoming another tool in our toolboxes. </a:t>
            </a: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Arial" pitchFamily="34"/>
                <a:cs typeface="Arial" pitchFamily="34"/>
              </a:rPr>
              <a:t>Models should not replace, they should complement.</a:t>
            </a:r>
            <a:endParaRPr lang="cs-CZ" sz="20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cs-CZ" sz="20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2000">
                <a:solidFill>
                  <a:srgbClr val="000000"/>
                </a:solidFill>
                <a:latin typeface="Arial" pitchFamily="34"/>
                <a:cs typeface="Arial" pitchFamily="34"/>
              </a:rPr>
              <a:t>TLDR: You can use them as you see fit, BUT not during the term test or exam</a:t>
            </a:r>
            <a:endParaRPr lang="en-GB" sz="200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GB" sz="200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7" name="Picture 6" descr="A cartoon of 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4B41C78C-67EF-31DB-1AB1-34599430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47" y="298615"/>
            <a:ext cx="2065126" cy="31303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 descr="A picture containing text, chair, diagram, furniture&#10;&#10;Description automatically generated">
            <a:extLst>
              <a:ext uri="{FF2B5EF4-FFF2-40B4-BE49-F238E27FC236}">
                <a16:creationId xmlns:a16="http://schemas.microsoft.com/office/drawing/2014/main" id="{7EAFE851-7EE8-C5B2-5821-65938D0DB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352" y="298615"/>
            <a:ext cx="2066013" cy="16382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cartoon of a person looking at a computer monitor&#10;&#10;Description automatically generated with low confidence">
            <a:extLst>
              <a:ext uri="{FF2B5EF4-FFF2-40B4-BE49-F238E27FC236}">
                <a16:creationId xmlns:a16="http://schemas.microsoft.com/office/drawing/2014/main" id="{5E2F4CFD-1134-55A4-DBA1-0EECA2D24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230" y="2119405"/>
            <a:ext cx="2065135" cy="130959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Useful tools and resources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Tools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Zeal - zealdocs.org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Offline documentation for various languages.</a:t>
            </a:r>
          </a:p>
          <a:p>
            <a:pPr>
              <a:buSzPct val="100000"/>
              <a:buFont typeface="Arial" pitchFamily="34"/>
            </a:pP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vcpkg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- vcpkg.io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Dependency manager for C++ (useful especially on Windows, which has no package manager).</a:t>
            </a:r>
          </a:p>
          <a:p>
            <a:pPr>
              <a:buSzPct val="100000"/>
              <a:buFont typeface="Arial" pitchFamily="34"/>
            </a:pP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CMake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- cmake.org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Cross-platform (meta)build system.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clang-format, clang-tidy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- https://clang.llvm.org/extra/clang-tidy/</a:t>
            </a: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Formatter &amp; linter for (not only) C++.</a:t>
            </a: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Resources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cppreference.com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stackoverflow.com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LLMs (! with caution !)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- 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chat.openai.com, github.com/features/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copilot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docs.sourcegraph.com/cody/</a:t>
            </a:r>
            <a:r>
              <a:rPr lang="cs-CZ" sz="16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overview</a:t>
            </a: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lvl="0" indent="0">
              <a:buNone/>
            </a:pPr>
            <a:endParaRPr lang="en-US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Setting up the development environment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Visual Studio IDE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(Windows, Mac, </a:t>
            </a:r>
            <a:r>
              <a:rPr lang="en-US" sz="2000" b="1" dirty="0">
                <a:solidFill>
                  <a:schemeClr val="accent6"/>
                </a:solidFill>
                <a:latin typeface="Arial"/>
              </a:rPr>
              <a:t>used during labs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)</a:t>
            </a:r>
            <a:endParaRPr lang="cs-CZ" sz="2000" dirty="0">
              <a:solidFill>
                <a:srgbClr val="000000"/>
              </a:solidFill>
              <a:latin typeface="Arial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  <a:hlinkClick r:id="rId2"/>
              </a:rPr>
              <a:t>https://visualstudio.microsoft.com/downloads/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The community version is enough, during installation, check “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Desktop development with C++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” &amp; “</a:t>
            </a:r>
            <a:r>
              <a:rPr lang="en-US" sz="1600" b="1" dirty="0" err="1">
                <a:solidFill>
                  <a:srgbClr val="000000"/>
                </a:solidFill>
                <a:latin typeface="Arial"/>
              </a:rPr>
              <a:t>CMake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tools</a:t>
            </a:r>
            <a:r>
              <a:rPr lang="en-US" sz="1600" dirty="0">
                <a:solidFill>
                  <a:srgbClr val="000000"/>
                </a:solidFill>
                <a:latin typeface="Arial"/>
              </a:rPr>
              <a:t>”.</a:t>
            </a: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Visual Studio Code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+ compiler e.g. GCC (All standard platforms)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  <a:hlinkClick r:id="rId3"/>
              </a:rPr>
              <a:t>https://code.visualstudio.com/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The compiler is not part of the VS Code, it’s just an editor.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Any editor + compiler toolchain/build system capable of C++20 will do.</a:t>
            </a:r>
          </a:p>
          <a:p>
            <a:pPr lvl="1">
              <a:buSzPct val="100000"/>
              <a:buFont typeface="Arial" pitchFamily="34"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F5D20-E6B8-83EC-5189-D9B22474C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11" y="1846796"/>
            <a:ext cx="7275784" cy="31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0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Beware of compiler versions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  <a:buFont typeface="Arial" pitchFamily="34"/>
            </a:pPr>
            <a:r>
              <a:rPr lang="en-US" sz="2200" dirty="0">
                <a:solidFill>
                  <a:srgbClr val="000000"/>
                </a:solidFill>
                <a:latin typeface="Arial"/>
              </a:rPr>
              <a:t>We're targeting mostly C++20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Compilers' support: https://en.cppreference.com/w/cpp/compiler_support</a:t>
            </a:r>
          </a:p>
          <a:p>
            <a:pPr>
              <a:buSzPct val="100000"/>
              <a:buFont typeface="Arial" pitchFamily="34"/>
            </a:pPr>
            <a:r>
              <a:rPr lang="en-US" sz="2200" dirty="0">
                <a:solidFill>
                  <a:srgbClr val="000000"/>
                </a:solidFill>
                <a:latin typeface="Arial"/>
              </a:rPr>
              <a:t>The only current compiler supporting </a:t>
            </a:r>
            <a:r>
              <a:rPr lang="en-US" sz="2200" b="1" dirty="0">
                <a:solidFill>
                  <a:srgbClr val="000000"/>
                </a:solidFill>
                <a:latin typeface="Arial"/>
              </a:rPr>
              <a:t>full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 C++20 is </a:t>
            </a:r>
            <a:r>
              <a:rPr lang="en-US" sz="2200" b="1" dirty="0">
                <a:solidFill>
                  <a:schemeClr val="accent6"/>
                </a:solidFill>
                <a:latin typeface="Arial"/>
              </a:rPr>
              <a:t>MSVC 19.28+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Visual Studio 2022 is fine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Run in </a:t>
            </a:r>
            <a:r>
              <a:rPr lang="en-US" sz="1800" i="1" dirty="0">
                <a:solidFill>
                  <a:srgbClr val="000000"/>
                </a:solidFill>
                <a:latin typeface="Arial"/>
              </a:rPr>
              <a:t>'Developer PowerShell for Visual Studio'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cl --version</a:t>
            </a:r>
          </a:p>
          <a:p>
            <a:pPr>
              <a:buSzPct val="100000"/>
              <a:buFont typeface="Arial" pitchFamily="34"/>
            </a:pPr>
            <a:r>
              <a:rPr lang="en-US" sz="2200" b="1" dirty="0">
                <a:solidFill>
                  <a:srgbClr val="000000"/>
                </a:solidFill>
                <a:latin typeface="Arial"/>
              </a:rPr>
              <a:t>Almost full </a:t>
            </a:r>
            <a:r>
              <a:rPr lang="en-US" sz="2200" dirty="0">
                <a:solidFill>
                  <a:srgbClr val="000000"/>
                </a:solidFill>
                <a:latin typeface="Arial"/>
              </a:rPr>
              <a:t>C++20 starting from </a:t>
            </a:r>
            <a:r>
              <a:rPr lang="en-US" sz="2200" b="1" dirty="0">
                <a:solidFill>
                  <a:schemeClr val="accent6"/>
                </a:solidFill>
                <a:latin typeface="Arial"/>
              </a:rPr>
              <a:t>GCC 13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with partial modules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with partial Calendar and Time zone</a:t>
            </a:r>
          </a:p>
          <a:p>
            <a:pPr lvl="1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Available in Debian 13 (Trixie) repository (testing)</a:t>
            </a:r>
          </a:p>
          <a:p>
            <a:pPr lvl="1">
              <a:buSzPct val="100000"/>
              <a:buFont typeface="Arial" pitchFamily="34"/>
            </a:pP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gcc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 --version</a:t>
            </a:r>
          </a:p>
        </p:txBody>
      </p:sp>
    </p:spTree>
    <p:extLst>
      <p:ext uri="{BB962C8B-B14F-4D97-AF65-F5344CB8AC3E}">
        <p14:creationId xmlns:p14="http://schemas.microsoft.com/office/powerpoint/2010/main" val="338139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GIT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800" b="1" dirty="0" err="1"/>
              <a:t>Basics</a:t>
            </a:r>
            <a:r>
              <a:rPr lang="en-US" sz="1800" b="1" dirty="0"/>
              <a:t>:</a:t>
            </a: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git clone </a:t>
            </a:r>
            <a:r>
              <a:rPr lang="cs-CZ" sz="1800" dirty="0" err="1">
                <a:latin typeface="Consolas" panose="020B0609020204030204" pitchFamily="49" charset="0"/>
              </a:rPr>
              <a:t>git@gitlab</a:t>
            </a:r>
            <a:r>
              <a:rPr lang="cs-CZ" sz="1800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err="1">
                <a:latin typeface="Consolas" panose="020B0609020204030204" pitchFamily="49" charset="0"/>
              </a:rPr>
              <a:t>git</a:t>
            </a:r>
            <a:r>
              <a:rPr lang="cs-CZ" sz="1800" dirty="0">
                <a:latin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</a:rPr>
              <a:t>pull</a:t>
            </a:r>
            <a:r>
              <a:rPr lang="cs-CZ" sz="1800" dirty="0">
                <a:latin typeface="Consolas" panose="020B0609020204030204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git status</a:t>
            </a:r>
            <a:endParaRPr lang="cs-CZ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err="1">
                <a:latin typeface="Consolas" panose="020B0609020204030204" pitchFamily="49" charset="0"/>
              </a:rPr>
              <a:t>git</a:t>
            </a:r>
            <a:r>
              <a:rPr lang="cs-CZ" sz="1800" dirty="0">
                <a:latin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</a:rPr>
              <a:t>add</a:t>
            </a:r>
            <a:r>
              <a:rPr lang="cs-CZ" sz="1800" dirty="0">
                <a:latin typeface="Consolas" panose="020B0609020204030204" pitchFamily="49" charset="0"/>
              </a:rPr>
              <a:t>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err="1">
                <a:latin typeface="Consolas" panose="020B0609020204030204" pitchFamily="49" charset="0"/>
              </a:rPr>
              <a:t>git</a:t>
            </a:r>
            <a:r>
              <a:rPr lang="cs-CZ" sz="1800" dirty="0">
                <a:latin typeface="Consolas" panose="020B0609020204030204" pitchFamily="49" charset="0"/>
              </a:rPr>
              <a:t> </a:t>
            </a:r>
            <a:r>
              <a:rPr lang="cs-CZ" sz="1800" dirty="0" err="1">
                <a:latin typeface="Consolas" panose="020B0609020204030204" pitchFamily="49" charset="0"/>
              </a:rPr>
              <a:t>add</a:t>
            </a:r>
            <a:r>
              <a:rPr lang="cs-CZ" sz="1800" dirty="0">
                <a:latin typeface="Consolas" panose="020B0609020204030204" pitchFamily="49" charset="0"/>
              </a:rPr>
              <a:t> somefile.cpp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git commit –m </a:t>
            </a:r>
            <a:r>
              <a:rPr lang="cs-CZ" sz="1800" dirty="0">
                <a:latin typeface="Consolas" panose="020B0609020204030204" pitchFamily="49" charset="0"/>
              </a:rPr>
              <a:t>"</a:t>
            </a:r>
            <a:r>
              <a:rPr lang="en-US" sz="1800" dirty="0">
                <a:latin typeface="Consolas" panose="020B0609020204030204" pitchFamily="49" charset="0"/>
              </a:rPr>
              <a:t>…</a:t>
            </a:r>
            <a:r>
              <a:rPr lang="cs-CZ" sz="1800" dirty="0">
                <a:latin typeface="Consolas" panose="020B0609020204030204" pitchFamily="49" charset="0"/>
              </a:rPr>
              <a:t>"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git push origin master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Useful: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git commit --amend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git checkout </a:t>
            </a:r>
            <a:r>
              <a:rPr lang="cs-CZ" sz="1600" dirty="0" err="1">
                <a:latin typeface="Consolas" panose="020B0609020204030204" pitchFamily="49" charset="0"/>
              </a:rPr>
              <a:t>some-branch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</a:rPr>
              <a:t>git checkout –b new-branch</a:t>
            </a:r>
          </a:p>
          <a:p>
            <a:pPr marL="0" indent="0">
              <a:buNone/>
            </a:pPr>
            <a:endParaRPr lang="en-US" sz="2000" dirty="0"/>
          </a:p>
          <a:p>
            <a:endParaRPr lang="en-GB" sz="2000" dirty="0"/>
          </a:p>
          <a:p>
            <a:pPr marL="457200" lvl="1" indent="0">
              <a:buSzPct val="100000"/>
              <a:buNone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39">
            <a:extLst>
              <a:ext uri="{FF2B5EF4-FFF2-40B4-BE49-F238E27FC236}">
                <a16:creationId xmlns:a16="http://schemas.microsoft.com/office/drawing/2014/main" id="{49E8237A-9AEC-7DD0-C1F2-332809A80366}"/>
              </a:ext>
            </a:extLst>
          </p:cNvPr>
          <p:cNvSpPr/>
          <p:nvPr/>
        </p:nvSpPr>
        <p:spPr>
          <a:xfrm>
            <a:off x="3311517" y="11203"/>
            <a:ext cx="9111447" cy="660498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EB209219-69DC-1136-F2A4-571BBBEE7A4E}"/>
              </a:ext>
            </a:extLst>
          </p:cNvPr>
          <p:cNvSpPr txBox="1"/>
          <p:nvPr/>
        </p:nvSpPr>
        <p:spPr>
          <a:xfrm>
            <a:off x="3311517" y="151479"/>
            <a:ext cx="7210940" cy="937570"/>
          </a:xfrm>
          <a:prstGeom prst="rect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local computer</a:t>
            </a:r>
          </a:p>
        </p:txBody>
      </p:sp>
      <p:cxnSp>
        <p:nvCxnSpPr>
          <p:cNvPr id="10" name="Straight Connector 41">
            <a:extLst>
              <a:ext uri="{FF2B5EF4-FFF2-40B4-BE49-F238E27FC236}">
                <a16:creationId xmlns:a16="http://schemas.microsoft.com/office/drawing/2014/main" id="{50D1C3E1-7F09-0FAD-1089-9EF20A99576D}"/>
              </a:ext>
            </a:extLst>
          </p:cNvPr>
          <p:cNvCxnSpPr>
            <a:stCxn id="24" idx="4"/>
          </p:cNvCxnSpPr>
          <p:nvPr/>
        </p:nvCxnSpPr>
        <p:spPr>
          <a:xfrm>
            <a:off x="9693156" y="1861160"/>
            <a:ext cx="5" cy="4219343"/>
          </a:xfrm>
          <a:prstGeom prst="straightConnector1">
            <a:avLst/>
          </a:prstGeom>
          <a:noFill/>
          <a:ln w="57150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1" name="Straight Connector 42">
            <a:extLst>
              <a:ext uri="{FF2B5EF4-FFF2-40B4-BE49-F238E27FC236}">
                <a16:creationId xmlns:a16="http://schemas.microsoft.com/office/drawing/2014/main" id="{62EF391D-12A5-057D-06E1-4CACF779E2DB}"/>
              </a:ext>
            </a:extLst>
          </p:cNvPr>
          <p:cNvCxnSpPr/>
          <p:nvPr/>
        </p:nvCxnSpPr>
        <p:spPr>
          <a:xfrm>
            <a:off x="11376416" y="1089050"/>
            <a:ext cx="0" cy="4991453"/>
          </a:xfrm>
          <a:prstGeom prst="straightConnector1">
            <a:avLst/>
          </a:prstGeom>
          <a:noFill/>
          <a:ln w="57150" cap="flat">
            <a:solidFill>
              <a:srgbClr val="4472C4"/>
            </a:solidFill>
            <a:prstDash val="solid"/>
            <a:miter/>
          </a:ln>
        </p:spPr>
      </p:cxnSp>
      <p:cxnSp>
        <p:nvCxnSpPr>
          <p:cNvPr id="12" name="Straight Connector 43">
            <a:extLst>
              <a:ext uri="{FF2B5EF4-FFF2-40B4-BE49-F238E27FC236}">
                <a16:creationId xmlns:a16="http://schemas.microsoft.com/office/drawing/2014/main" id="{EE53767C-F09C-A789-1E71-EE1A3E8450F1}"/>
              </a:ext>
            </a:extLst>
          </p:cNvPr>
          <p:cNvCxnSpPr/>
          <p:nvPr/>
        </p:nvCxnSpPr>
        <p:spPr>
          <a:xfrm>
            <a:off x="8352074" y="3981901"/>
            <a:ext cx="0" cy="2098602"/>
          </a:xfrm>
          <a:prstGeom prst="straightConnector1">
            <a:avLst/>
          </a:prstGeom>
          <a:noFill/>
          <a:ln w="57150" cap="flat">
            <a:solidFill>
              <a:srgbClr val="A5A5A5"/>
            </a:solidFill>
            <a:prstDash val="solid"/>
            <a:miter/>
          </a:ln>
        </p:spPr>
      </p:cxnSp>
      <p:cxnSp>
        <p:nvCxnSpPr>
          <p:cNvPr id="13" name="Straight Connector 44">
            <a:extLst>
              <a:ext uri="{FF2B5EF4-FFF2-40B4-BE49-F238E27FC236}">
                <a16:creationId xmlns:a16="http://schemas.microsoft.com/office/drawing/2014/main" id="{7F2063F0-89D1-972F-9A8D-ADC04D11CBDD}"/>
              </a:ext>
            </a:extLst>
          </p:cNvPr>
          <p:cNvCxnSpPr/>
          <p:nvPr/>
        </p:nvCxnSpPr>
        <p:spPr>
          <a:xfrm flipH="1">
            <a:off x="6899385" y="1471991"/>
            <a:ext cx="10525" cy="4608512"/>
          </a:xfrm>
          <a:prstGeom prst="straightConnector1">
            <a:avLst/>
          </a:prstGeom>
          <a:noFill/>
          <a:ln w="57150" cap="flat">
            <a:solidFill>
              <a:srgbClr val="FFC000"/>
            </a:solidFill>
            <a:prstDash val="solid"/>
            <a:miter/>
          </a:ln>
        </p:spPr>
      </p:cxnSp>
      <p:sp>
        <p:nvSpPr>
          <p:cNvPr id="14" name="TextBox 45">
            <a:extLst>
              <a:ext uri="{FF2B5EF4-FFF2-40B4-BE49-F238E27FC236}">
                <a16:creationId xmlns:a16="http://schemas.microsoft.com/office/drawing/2014/main" id="{C949DA73-8750-C0E8-9B4B-F7558238AE06}"/>
              </a:ext>
            </a:extLst>
          </p:cNvPr>
          <p:cNvSpPr txBox="1"/>
          <p:nvPr/>
        </p:nvSpPr>
        <p:spPr>
          <a:xfrm>
            <a:off x="7652275" y="473494"/>
            <a:ext cx="2716024" cy="615555"/>
          </a:xfrm>
          <a:prstGeom prst="rect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hidden in the .git folder</a:t>
            </a:r>
          </a:p>
        </p:txBody>
      </p:sp>
      <p:sp>
        <p:nvSpPr>
          <p:cNvPr id="15" name="TextBox 46">
            <a:extLst>
              <a:ext uri="{FF2B5EF4-FFF2-40B4-BE49-F238E27FC236}">
                <a16:creationId xmlns:a16="http://schemas.microsoft.com/office/drawing/2014/main" id="{7C6030B3-9865-FD5F-656A-7ADC1896B8AD}"/>
              </a:ext>
            </a:extLst>
          </p:cNvPr>
          <p:cNvSpPr txBox="1"/>
          <p:nvPr/>
        </p:nvSpPr>
        <p:spPr>
          <a:xfrm>
            <a:off x="3455535" y="463875"/>
            <a:ext cx="4062862" cy="625175"/>
          </a:xfrm>
          <a:prstGeom prst="rect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working copy (files)</a:t>
            </a:r>
          </a:p>
        </p:txBody>
      </p:sp>
      <p:sp>
        <p:nvSpPr>
          <p:cNvPr id="16" name="TextBox 47">
            <a:extLst>
              <a:ext uri="{FF2B5EF4-FFF2-40B4-BE49-F238E27FC236}">
                <a16:creationId xmlns:a16="http://schemas.microsoft.com/office/drawing/2014/main" id="{D7850BE2-444F-EB6A-2542-6C1883F84992}"/>
              </a:ext>
            </a:extLst>
          </p:cNvPr>
          <p:cNvSpPr txBox="1"/>
          <p:nvPr/>
        </p:nvSpPr>
        <p:spPr>
          <a:xfrm>
            <a:off x="7776011" y="781272"/>
            <a:ext cx="1152125" cy="307777"/>
          </a:xfrm>
          <a:prstGeom prst="rect">
            <a:avLst/>
          </a:prstGeom>
          <a:noFill/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35999" tIns="45720" rIns="35999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staged(index)</a:t>
            </a:r>
          </a:p>
        </p:txBody>
      </p:sp>
      <p:sp>
        <p:nvSpPr>
          <p:cNvPr id="17" name="TextBox 48">
            <a:extLst>
              <a:ext uri="{FF2B5EF4-FFF2-40B4-BE49-F238E27FC236}">
                <a16:creationId xmlns:a16="http://schemas.microsoft.com/office/drawing/2014/main" id="{9FAC3387-CDEF-3264-BB88-50B3858A97D2}"/>
              </a:ext>
            </a:extLst>
          </p:cNvPr>
          <p:cNvSpPr txBox="1"/>
          <p:nvPr/>
        </p:nvSpPr>
        <p:spPr>
          <a:xfrm>
            <a:off x="9086822" y="781272"/>
            <a:ext cx="1152125" cy="307777"/>
          </a:xfrm>
          <a:prstGeom prst="rect">
            <a:avLst/>
          </a:pr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local repo</a:t>
            </a:r>
          </a:p>
        </p:txBody>
      </p:sp>
      <p:sp>
        <p:nvSpPr>
          <p:cNvPr id="18" name="TextBox 49">
            <a:extLst>
              <a:ext uri="{FF2B5EF4-FFF2-40B4-BE49-F238E27FC236}">
                <a16:creationId xmlns:a16="http://schemas.microsoft.com/office/drawing/2014/main" id="{6F1A7911-1CF2-5D06-717E-E42A5F199E32}"/>
              </a:ext>
            </a:extLst>
          </p:cNvPr>
          <p:cNvSpPr txBox="1"/>
          <p:nvPr/>
        </p:nvSpPr>
        <p:spPr>
          <a:xfrm>
            <a:off x="10790212" y="785981"/>
            <a:ext cx="1152125" cy="307777"/>
          </a:xfrm>
          <a:prstGeom prst="rect">
            <a:avLst/>
          </a:pr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remote repo</a:t>
            </a:r>
          </a:p>
        </p:txBody>
      </p:sp>
      <p:sp>
        <p:nvSpPr>
          <p:cNvPr id="19" name="TextBox 50">
            <a:extLst>
              <a:ext uri="{FF2B5EF4-FFF2-40B4-BE49-F238E27FC236}">
                <a16:creationId xmlns:a16="http://schemas.microsoft.com/office/drawing/2014/main" id="{D24A47B6-48F5-DAE9-A6FC-E9881568E4AE}"/>
              </a:ext>
            </a:extLst>
          </p:cNvPr>
          <p:cNvSpPr txBox="1"/>
          <p:nvPr/>
        </p:nvSpPr>
        <p:spPr>
          <a:xfrm>
            <a:off x="10656335" y="151479"/>
            <a:ext cx="1419889" cy="937570"/>
          </a:xfrm>
          <a:prstGeom prst="rect">
            <a:avLst/>
          </a:pr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server</a:t>
            </a:r>
          </a:p>
        </p:txBody>
      </p:sp>
      <p:sp>
        <p:nvSpPr>
          <p:cNvPr id="20" name="TextBox 51">
            <a:extLst>
              <a:ext uri="{FF2B5EF4-FFF2-40B4-BE49-F238E27FC236}">
                <a16:creationId xmlns:a16="http://schemas.microsoft.com/office/drawing/2014/main" id="{D582452B-138A-67EA-AF09-C199A1CB1565}"/>
              </a:ext>
            </a:extLst>
          </p:cNvPr>
          <p:cNvSpPr txBox="1"/>
          <p:nvPr/>
        </p:nvSpPr>
        <p:spPr>
          <a:xfrm>
            <a:off x="3599553" y="781272"/>
            <a:ext cx="1152125" cy="307777"/>
          </a:xfrm>
          <a:prstGeom prst="rect">
            <a:avLst/>
          </a:prstGeom>
          <a:noFill/>
          <a:ln w="19046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ignored</a:t>
            </a: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2C2585F8-315E-A5C4-6824-C8E8BCFE2738}"/>
              </a:ext>
            </a:extLst>
          </p:cNvPr>
          <p:cNvSpPr txBox="1"/>
          <p:nvPr/>
        </p:nvSpPr>
        <p:spPr>
          <a:xfrm>
            <a:off x="4910364" y="781272"/>
            <a:ext cx="1152125" cy="307777"/>
          </a:xfrm>
          <a:prstGeom prst="rect">
            <a:avLst/>
          </a:prstGeom>
          <a:noFill/>
          <a:ln w="19046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untracked</a:t>
            </a:r>
          </a:p>
        </p:txBody>
      </p:sp>
      <p:sp>
        <p:nvSpPr>
          <p:cNvPr id="22" name="TextBox 53">
            <a:extLst>
              <a:ext uri="{FF2B5EF4-FFF2-40B4-BE49-F238E27FC236}">
                <a16:creationId xmlns:a16="http://schemas.microsoft.com/office/drawing/2014/main" id="{317CDD06-6AC3-3F07-8FC2-B3B75C2451AF}"/>
              </a:ext>
            </a:extLst>
          </p:cNvPr>
          <p:cNvSpPr txBox="1"/>
          <p:nvPr/>
        </p:nvSpPr>
        <p:spPr>
          <a:xfrm>
            <a:off x="6249741" y="781272"/>
            <a:ext cx="1152125" cy="307777"/>
          </a:xfrm>
          <a:prstGeom prst="rect">
            <a:avLst/>
          </a:prstGeom>
          <a:noFill/>
          <a:ln w="19046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tracked</a:t>
            </a:r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A2D28F5E-E472-4FB6-6101-FBBE1A432F46}"/>
              </a:ext>
            </a:extLst>
          </p:cNvPr>
          <p:cNvSpPr/>
          <p:nvPr/>
        </p:nvSpPr>
        <p:spPr>
          <a:xfrm>
            <a:off x="6983931" y="1399982"/>
            <a:ext cx="4320475" cy="427966"/>
          </a:xfrm>
          <a:custGeom>
            <a:avLst>
              <a:gd name="f0" fmla="val 107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clone</a:t>
            </a:r>
          </a:p>
        </p:txBody>
      </p:sp>
      <p:sp>
        <p:nvSpPr>
          <p:cNvPr id="24" name="Isosceles Triangle 55">
            <a:extLst>
              <a:ext uri="{FF2B5EF4-FFF2-40B4-BE49-F238E27FC236}">
                <a16:creationId xmlns:a16="http://schemas.microsoft.com/office/drawing/2014/main" id="{6D863867-F776-C049-CD5E-4FE7C6C09AA7}"/>
              </a:ext>
            </a:extLst>
          </p:cNvPr>
          <p:cNvSpPr/>
          <p:nvPr/>
        </p:nvSpPr>
        <p:spPr>
          <a:xfrm rot="10799991">
            <a:off x="9524079" y="1711034"/>
            <a:ext cx="338154" cy="150126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000000"/>
          </a:solidFill>
          <a:ln w="19046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Left Arrow 24">
            <a:extLst>
              <a:ext uri="{FF2B5EF4-FFF2-40B4-BE49-F238E27FC236}">
                <a16:creationId xmlns:a16="http://schemas.microsoft.com/office/drawing/2014/main" id="{7B7E405B-3B2D-AD68-558D-BD1F0D0F3CC5}"/>
              </a:ext>
            </a:extLst>
          </p:cNvPr>
          <p:cNvSpPr/>
          <p:nvPr/>
        </p:nvSpPr>
        <p:spPr>
          <a:xfrm>
            <a:off x="9765170" y="2120063"/>
            <a:ext cx="1539236" cy="427966"/>
          </a:xfrm>
          <a:custGeom>
            <a:avLst>
              <a:gd name="f0" fmla="val 300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4472C4"/>
            </a:solidFill>
            <a:custDash>
              <a:ds d="100000" sp="100000"/>
            </a:custDash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fetch</a:t>
            </a:r>
          </a:p>
        </p:txBody>
      </p:sp>
      <p:sp>
        <p:nvSpPr>
          <p:cNvPr id="26" name="Left Arrow 25">
            <a:extLst>
              <a:ext uri="{FF2B5EF4-FFF2-40B4-BE49-F238E27FC236}">
                <a16:creationId xmlns:a16="http://schemas.microsoft.com/office/drawing/2014/main" id="{559EC07A-1D21-01F7-F44E-A3FE93F841A3}"/>
              </a:ext>
            </a:extLst>
          </p:cNvPr>
          <p:cNvSpPr/>
          <p:nvPr/>
        </p:nvSpPr>
        <p:spPr>
          <a:xfrm>
            <a:off x="6983931" y="2130222"/>
            <a:ext cx="2637230" cy="427966"/>
          </a:xfrm>
          <a:custGeom>
            <a:avLst>
              <a:gd name="f0" fmla="val 175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FFC000"/>
            </a:solidFill>
            <a:custDash>
              <a:ds d="100000" sp="100000"/>
            </a:custDash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checkout/merge</a:t>
            </a:r>
          </a:p>
        </p:txBody>
      </p:sp>
      <p:sp>
        <p:nvSpPr>
          <p:cNvPr id="27" name="Left Arrow 26">
            <a:extLst>
              <a:ext uri="{FF2B5EF4-FFF2-40B4-BE49-F238E27FC236}">
                <a16:creationId xmlns:a16="http://schemas.microsoft.com/office/drawing/2014/main" id="{70513EFC-DAD9-4FDE-422A-9F8E9A74F23C}"/>
              </a:ext>
            </a:extLst>
          </p:cNvPr>
          <p:cNvSpPr/>
          <p:nvPr/>
        </p:nvSpPr>
        <p:spPr>
          <a:xfrm flipH="1">
            <a:off x="9765170" y="4496324"/>
            <a:ext cx="1539236" cy="427966"/>
          </a:xfrm>
          <a:custGeom>
            <a:avLst>
              <a:gd name="f0" fmla="val 3003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push</a:t>
            </a:r>
          </a:p>
        </p:txBody>
      </p:sp>
      <p:sp>
        <p:nvSpPr>
          <p:cNvPr id="28" name="Left Arrow 27">
            <a:extLst>
              <a:ext uri="{FF2B5EF4-FFF2-40B4-BE49-F238E27FC236}">
                <a16:creationId xmlns:a16="http://schemas.microsoft.com/office/drawing/2014/main" id="{E987560F-5AEF-8BDC-5614-5317C0C535F3}"/>
              </a:ext>
            </a:extLst>
          </p:cNvPr>
          <p:cNvSpPr/>
          <p:nvPr/>
        </p:nvSpPr>
        <p:spPr>
          <a:xfrm flipH="1">
            <a:off x="8424083" y="4496324"/>
            <a:ext cx="1197068" cy="427966"/>
          </a:xfrm>
          <a:custGeom>
            <a:avLst>
              <a:gd name="f0" fmla="val 386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A5A5A5"/>
            </a:solidFill>
            <a:custDash>
              <a:ds d="100000" sp="100000"/>
            </a:custDash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commit</a:t>
            </a:r>
          </a:p>
        </p:txBody>
      </p:sp>
      <p:sp>
        <p:nvSpPr>
          <p:cNvPr id="29" name="Left Arrow 28">
            <a:extLst>
              <a:ext uri="{FF2B5EF4-FFF2-40B4-BE49-F238E27FC236}">
                <a16:creationId xmlns:a16="http://schemas.microsoft.com/office/drawing/2014/main" id="{B7C6C6F1-86A7-9A4D-F647-4023B6C41785}"/>
              </a:ext>
            </a:extLst>
          </p:cNvPr>
          <p:cNvSpPr/>
          <p:nvPr/>
        </p:nvSpPr>
        <p:spPr>
          <a:xfrm flipH="1">
            <a:off x="6983931" y="4507370"/>
            <a:ext cx="1296143" cy="427966"/>
          </a:xfrm>
          <a:custGeom>
            <a:avLst>
              <a:gd name="f0" fmla="val 3566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A5A5A5"/>
            </a:solidFill>
            <a:custDash>
              <a:ds d="100000" sp="100000"/>
            </a:custDash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add</a:t>
            </a:r>
          </a:p>
        </p:txBody>
      </p:sp>
      <p:sp>
        <p:nvSpPr>
          <p:cNvPr id="30" name="Left Arrow 31">
            <a:extLst>
              <a:ext uri="{FF2B5EF4-FFF2-40B4-BE49-F238E27FC236}">
                <a16:creationId xmlns:a16="http://schemas.microsoft.com/office/drawing/2014/main" id="{70A0DE71-5710-F4ED-CFF6-E48FB85DAA19}"/>
              </a:ext>
            </a:extLst>
          </p:cNvPr>
          <p:cNvSpPr/>
          <p:nvPr/>
        </p:nvSpPr>
        <p:spPr>
          <a:xfrm flipH="1">
            <a:off x="5543769" y="3982861"/>
            <a:ext cx="2736305" cy="427966"/>
          </a:xfrm>
          <a:custGeom>
            <a:avLst>
              <a:gd name="f0" fmla="val 168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91440" tIns="0" rIns="82296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add </a:t>
            </a:r>
          </a:p>
        </p:txBody>
      </p:sp>
      <p:sp>
        <p:nvSpPr>
          <p:cNvPr id="31" name="Left Arrow 32">
            <a:extLst>
              <a:ext uri="{FF2B5EF4-FFF2-40B4-BE49-F238E27FC236}">
                <a16:creationId xmlns:a16="http://schemas.microsoft.com/office/drawing/2014/main" id="{AEEDA186-149B-F418-34E6-112599AC67C2}"/>
              </a:ext>
            </a:extLst>
          </p:cNvPr>
          <p:cNvSpPr/>
          <p:nvPr/>
        </p:nvSpPr>
        <p:spPr>
          <a:xfrm>
            <a:off x="4247625" y="3981901"/>
            <a:ext cx="1152125" cy="427966"/>
          </a:xfrm>
          <a:custGeom>
            <a:avLst>
              <a:gd name="f0" fmla="val 4012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7F7F7F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.gitignore</a:t>
            </a:r>
          </a:p>
        </p:txBody>
      </p:sp>
      <p:cxnSp>
        <p:nvCxnSpPr>
          <p:cNvPr id="32" name="Straight Connector 63">
            <a:extLst>
              <a:ext uri="{FF2B5EF4-FFF2-40B4-BE49-F238E27FC236}">
                <a16:creationId xmlns:a16="http://schemas.microsoft.com/office/drawing/2014/main" id="{478AFB13-2ED0-F7D5-38D1-5BFFE57D0F48}"/>
              </a:ext>
            </a:extLst>
          </p:cNvPr>
          <p:cNvCxnSpPr/>
          <p:nvPr/>
        </p:nvCxnSpPr>
        <p:spPr>
          <a:xfrm>
            <a:off x="5471760" y="3344198"/>
            <a:ext cx="0" cy="2736305"/>
          </a:xfrm>
          <a:prstGeom prst="straightConnector1">
            <a:avLst/>
          </a:prstGeom>
          <a:noFill/>
          <a:ln w="57150" cap="flat">
            <a:solidFill>
              <a:srgbClr val="ED7D31"/>
            </a:solidFill>
            <a:prstDash val="solid"/>
            <a:miter/>
          </a:ln>
        </p:spPr>
      </p:cxnSp>
      <p:cxnSp>
        <p:nvCxnSpPr>
          <p:cNvPr id="33" name="Straight Connector 64">
            <a:extLst>
              <a:ext uri="{FF2B5EF4-FFF2-40B4-BE49-F238E27FC236}">
                <a16:creationId xmlns:a16="http://schemas.microsoft.com/office/drawing/2014/main" id="{6CA67E2F-108E-6043-617E-459395CB5846}"/>
              </a:ext>
            </a:extLst>
          </p:cNvPr>
          <p:cNvCxnSpPr/>
          <p:nvPr/>
        </p:nvCxnSpPr>
        <p:spPr>
          <a:xfrm>
            <a:off x="4175616" y="4064279"/>
            <a:ext cx="0" cy="2016224"/>
          </a:xfrm>
          <a:prstGeom prst="straightConnector1">
            <a:avLst/>
          </a:prstGeom>
          <a:noFill/>
          <a:ln w="57150" cap="flat">
            <a:solidFill>
              <a:srgbClr val="7F7F7F"/>
            </a:solidFill>
            <a:prstDash val="solid"/>
            <a:miter/>
          </a:ln>
        </p:spPr>
      </p:cxnSp>
      <p:sp>
        <p:nvSpPr>
          <p:cNvPr id="34" name="Cloud 65">
            <a:extLst>
              <a:ext uri="{FF2B5EF4-FFF2-40B4-BE49-F238E27FC236}">
                <a16:creationId xmlns:a16="http://schemas.microsoft.com/office/drawing/2014/main" id="{59BACB9B-A932-F6D5-76A9-D759FBAA4068}"/>
              </a:ext>
            </a:extLst>
          </p:cNvPr>
          <p:cNvSpPr/>
          <p:nvPr/>
        </p:nvSpPr>
        <p:spPr>
          <a:xfrm>
            <a:off x="5039706" y="3004160"/>
            <a:ext cx="2362160" cy="7720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200"/>
              <a:gd name="f7" fmla="+- 0 0 11429249"/>
              <a:gd name="f8" fmla="+- 0 0 8646143"/>
              <a:gd name="f9" fmla="+- 0 0 8748475"/>
              <a:gd name="f10" fmla="+- 0 0 7859163"/>
              <a:gd name="f11" fmla="+- 0 0 4722533"/>
              <a:gd name="f12" fmla="+- 0 0 2776035"/>
              <a:gd name="f13" fmla="+- 0 0 16496525"/>
              <a:gd name="f14" fmla="+- 0 0 14809710"/>
              <a:gd name="f15" fmla="+- 0 0 4217541"/>
              <a:gd name="f16" fmla="+- 0 0 824660"/>
              <a:gd name="f17" fmla="+- 0 0 8950887"/>
              <a:gd name="f18" fmla="+- 0 0 9809656"/>
              <a:gd name="f19" fmla="+- 0 0 4002417"/>
              <a:gd name="f20" fmla="val 3900"/>
              <a:gd name="f21" fmla="val 14370"/>
              <a:gd name="f22" fmla="val 6753"/>
              <a:gd name="f23" fmla="val 9190"/>
              <a:gd name="f24" fmla="val 7426832"/>
              <a:gd name="f25" fmla="val 5333"/>
              <a:gd name="f26" fmla="val 7267"/>
              <a:gd name="f27" fmla="val 5396714"/>
              <a:gd name="f28" fmla="val 4365"/>
              <a:gd name="f29" fmla="val 5945"/>
              <a:gd name="f30" fmla="val 5983381"/>
              <a:gd name="f31" fmla="val 4857"/>
              <a:gd name="f32" fmla="val 6595"/>
              <a:gd name="f33" fmla="val 7034504"/>
              <a:gd name="f34" fmla="val 7273"/>
              <a:gd name="f35" fmla="val 6541615"/>
              <a:gd name="f36" fmla="val 6775"/>
              <a:gd name="f37" fmla="val 9220"/>
              <a:gd name="f38" fmla="val 7816140"/>
              <a:gd name="f39" fmla="val 5785"/>
              <a:gd name="f40" fmla="val 7867"/>
              <a:gd name="f41" fmla="val 37501"/>
              <a:gd name="f42" fmla="val 6842000"/>
              <a:gd name="f43" fmla="val 6752"/>
              <a:gd name="f44" fmla="val 9215"/>
              <a:gd name="f45" fmla="val 1347096"/>
              <a:gd name="f46" fmla="val 6910353"/>
              <a:gd name="f47" fmla="val 7720"/>
              <a:gd name="f48" fmla="val 10543"/>
              <a:gd name="f49" fmla="val 3974558"/>
              <a:gd name="f50" fmla="val 4542661"/>
              <a:gd name="f51" fmla="val 4360"/>
              <a:gd name="f52" fmla="val 5918"/>
              <a:gd name="f53" fmla="val 8804134"/>
              <a:gd name="f54" fmla="val 4345"/>
              <a:gd name="f55" fmla="val 9151131"/>
              <a:gd name="f56" fmla="val 4693"/>
              <a:gd name="f57" fmla="val 26177"/>
              <a:gd name="f58" fmla="val 5204520"/>
              <a:gd name="f59" fmla="val 1585770"/>
              <a:gd name="f60" fmla="val 6928"/>
              <a:gd name="f61" fmla="val 34899"/>
              <a:gd name="f62" fmla="val 4416628"/>
              <a:gd name="f63" fmla="val 686848"/>
              <a:gd name="f64" fmla="val 16478"/>
              <a:gd name="f65" fmla="val 39090"/>
              <a:gd name="f66" fmla="val 8257448"/>
              <a:gd name="f67" fmla="val 844866"/>
              <a:gd name="f68" fmla="val 28827"/>
              <a:gd name="f69" fmla="val 34751"/>
              <a:gd name="f70" fmla="val 387196"/>
              <a:gd name="f71" fmla="val 959901"/>
              <a:gd name="f72" fmla="val 34129"/>
              <a:gd name="f73" fmla="val 22954"/>
              <a:gd name="f74" fmla="val 4255042"/>
              <a:gd name="f75" fmla="val 41798"/>
              <a:gd name="f76" fmla="val 15354"/>
              <a:gd name="f77" fmla="val 1819082"/>
              <a:gd name="f78" fmla="val 1665090"/>
              <a:gd name="f79" fmla="val 38324"/>
              <a:gd name="f80" fmla="val 5426"/>
              <a:gd name="f81" fmla="val 891534"/>
              <a:gd name="f82" fmla="val 29078"/>
              <a:gd name="f83" fmla="val 3952"/>
              <a:gd name="f84" fmla="val 1091722"/>
              <a:gd name="f85" fmla="val 22141"/>
              <a:gd name="f86" fmla="val 4720"/>
              <a:gd name="f87" fmla="val 1061181"/>
              <a:gd name="f88" fmla="val 14000"/>
              <a:gd name="f89" fmla="val 5192"/>
              <a:gd name="f90" fmla="val 739161"/>
              <a:gd name="f91" fmla="val 4127"/>
              <a:gd name="f92" fmla="val 15789"/>
              <a:gd name="f93" fmla="val 9459261"/>
              <a:gd name="f94" fmla="val 711490"/>
              <a:gd name="f95" fmla="+- 0 0 -90"/>
              <a:gd name="f96" fmla="+- 0 0 -180"/>
              <a:gd name="f97" fmla="+- 0 0 -270"/>
              <a:gd name="f98" fmla="+- 0 0 -360"/>
              <a:gd name="f99" fmla="*/ f3 1 43200"/>
              <a:gd name="f100" fmla="*/ f4 1 43200"/>
              <a:gd name="f101" fmla="val f5"/>
              <a:gd name="f102" fmla="val f6"/>
              <a:gd name="f103" fmla="*/ f95 f0 1"/>
              <a:gd name="f104" fmla="*/ f96 f0 1"/>
              <a:gd name="f105" fmla="*/ f97 f0 1"/>
              <a:gd name="f106" fmla="*/ f98 f0 1"/>
              <a:gd name="f107" fmla="+- f102 0 f101"/>
              <a:gd name="f108" fmla="*/ f103 1 f2"/>
              <a:gd name="f109" fmla="*/ f104 1 f2"/>
              <a:gd name="f110" fmla="*/ f105 1 f2"/>
              <a:gd name="f111" fmla="*/ f106 1 f2"/>
              <a:gd name="f112" fmla="*/ f107 1 2"/>
              <a:gd name="f113" fmla="*/ f107 1 43200"/>
              <a:gd name="f114" fmla="*/ f107 2977 1"/>
              <a:gd name="f115" fmla="*/ f107 3262 1"/>
              <a:gd name="f116" fmla="*/ f107 17087 1"/>
              <a:gd name="f117" fmla="*/ f107 17337 1"/>
              <a:gd name="f118" fmla="*/ f107 67 1"/>
              <a:gd name="f119" fmla="*/ f107 21577 1"/>
              <a:gd name="f120" fmla="*/ f107 21582 1"/>
              <a:gd name="f121" fmla="*/ f107 1235 1"/>
              <a:gd name="f122" fmla="+- f108 0 f1"/>
              <a:gd name="f123" fmla="+- f109 0 f1"/>
              <a:gd name="f124" fmla="+- f110 0 f1"/>
              <a:gd name="f125" fmla="+- f111 0 f1"/>
              <a:gd name="f126" fmla="+- f101 f112 0"/>
              <a:gd name="f127" fmla="*/ f114 1 21600"/>
              <a:gd name="f128" fmla="*/ f115 1 21600"/>
              <a:gd name="f129" fmla="*/ f116 1 21600"/>
              <a:gd name="f130" fmla="*/ f117 1 21600"/>
              <a:gd name="f131" fmla="*/ f118 1 21600"/>
              <a:gd name="f132" fmla="*/ f119 1 21600"/>
              <a:gd name="f133" fmla="*/ f120 1 21600"/>
              <a:gd name="f134" fmla="*/ f121 1 21600"/>
              <a:gd name="f135" fmla="*/ f133 1 f113"/>
              <a:gd name="f136" fmla="*/ f126 1 f113"/>
              <a:gd name="f137" fmla="*/ f132 1 f113"/>
              <a:gd name="f138" fmla="*/ f131 1 f113"/>
              <a:gd name="f139" fmla="*/ f134 1 f113"/>
              <a:gd name="f140" fmla="*/ f127 1 f113"/>
              <a:gd name="f141" fmla="*/ f129 1 f113"/>
              <a:gd name="f142" fmla="*/ f128 1 f113"/>
              <a:gd name="f143" fmla="*/ f130 1 f113"/>
              <a:gd name="f144" fmla="*/ f140 f99 1"/>
              <a:gd name="f145" fmla="*/ f141 f99 1"/>
              <a:gd name="f146" fmla="*/ f143 f100 1"/>
              <a:gd name="f147" fmla="*/ f142 f100 1"/>
              <a:gd name="f148" fmla="*/ f135 f99 1"/>
              <a:gd name="f149" fmla="*/ f136 f100 1"/>
              <a:gd name="f150" fmla="*/ f136 f99 1"/>
              <a:gd name="f151" fmla="*/ f137 f100 1"/>
              <a:gd name="f152" fmla="*/ f138 f99 1"/>
              <a:gd name="f153" fmla="*/ f139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2">
                <a:pos x="f148" y="f149"/>
              </a:cxn>
              <a:cxn ang="f123">
                <a:pos x="f150" y="f151"/>
              </a:cxn>
              <a:cxn ang="f124">
                <a:pos x="f152" y="f149"/>
              </a:cxn>
              <a:cxn ang="f125">
                <a:pos x="f150" y="f153"/>
              </a:cxn>
            </a:cxnLst>
            <a:rect l="f144" t="f147" r="f145" b="f146"/>
            <a:pathLst>
              <a:path w="43200" h="43200">
                <a:moveTo>
                  <a:pt x="f20" y="f21"/>
                </a:moveTo>
                <a:arcTo wR="f22" hR="f23" stAng="f7" swAng="f24"/>
                <a:arcTo wR="f25" hR="f26" stAng="f8" swAng="f27"/>
                <a:arcTo wR="f28" hR="f29" stAng="f9" swAng="f30"/>
                <a:arcTo wR="f31" hR="f32" stAng="f10" swAng="f33"/>
                <a:arcTo wR="f25" hR="f34" stAng="f11" swAng="f35"/>
                <a:arcTo wR="f36" hR="f37" stAng="f12" swAng="f38"/>
                <a:arcTo wR="f39" hR="f40" stAng="f41" swAng="f42"/>
                <a:arcTo wR="f43" hR="f44" stAng="f45" swAng="f46"/>
                <a:arcTo wR="f47" hR="f48" stAng="f49" swAng="f50"/>
                <a:arcTo wR="f51" hR="f52" stAng="f13" swAng="f53"/>
                <a:arcTo wR="f54" hR="f29" stAng="f14" swAng="f55"/>
                <a:close/>
              </a:path>
              <a:path w="43200" h="43200" fill="none">
                <a:moveTo>
                  <a:pt x="f56" y="f57"/>
                </a:moveTo>
                <a:arcTo wR="f54" hR="f29" stAng="f58" swAng="f59"/>
                <a:moveTo>
                  <a:pt x="f60" y="f61"/>
                </a:moveTo>
                <a:arcTo wR="f51" hR="f52" stAng="f62" swAng="f63"/>
                <a:moveTo>
                  <a:pt x="f64" y="f65"/>
                </a:moveTo>
                <a:arcTo wR="f43" hR="f44" stAng="f66" swAng="f67"/>
                <a:moveTo>
                  <a:pt x="f68" y="f69"/>
                </a:moveTo>
                <a:arcTo wR="f43" hR="f44" stAng="f70" swAng="f71"/>
                <a:moveTo>
                  <a:pt x="f72" y="f73"/>
                </a:moveTo>
                <a:arcTo wR="f39" hR="f40" stAng="f15" swAng="f74"/>
                <a:moveTo>
                  <a:pt x="f75" y="f76"/>
                </a:moveTo>
                <a:arcTo wR="f25" hR="f34" stAng="f77" swAng="f78"/>
                <a:moveTo>
                  <a:pt x="f79" y="f80"/>
                </a:moveTo>
                <a:arcTo wR="f31" hR="f32" stAng="f16" swAng="f81"/>
                <a:moveTo>
                  <a:pt x="f82" y="f83"/>
                </a:moveTo>
                <a:arcTo wR="f31" hR="f32" stAng="f17" swAng="f84"/>
                <a:moveTo>
                  <a:pt x="f85" y="f86"/>
                </a:moveTo>
                <a:arcTo wR="f28" hR="f29" stAng="f18" swAng="f87"/>
                <a:moveTo>
                  <a:pt x="f88" y="f89"/>
                </a:moveTo>
                <a:arcTo wR="f22" hR="f23" stAng="f19" swAng="f90"/>
                <a:moveTo>
                  <a:pt x="f91" y="f92"/>
                </a:moveTo>
                <a:arcTo wR="f22" hR="f23" stAng="f93" swAng="f94"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1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Edit</a:t>
            </a:r>
            <a:br>
              <a:rPr lang="en-US" sz="1800" b="0" i="1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</a:br>
            <a:r>
              <a:rPr lang="en-US" sz="1800" b="0" i="1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Compile</a:t>
            </a:r>
          </a:p>
        </p:txBody>
      </p:sp>
      <p:sp>
        <p:nvSpPr>
          <p:cNvPr id="35" name="Isosceles Triangle 66">
            <a:extLst>
              <a:ext uri="{FF2B5EF4-FFF2-40B4-BE49-F238E27FC236}">
                <a16:creationId xmlns:a16="http://schemas.microsoft.com/office/drawing/2014/main" id="{B348FC03-04FF-6FB6-2910-7D9AD8763F2B}"/>
              </a:ext>
            </a:extLst>
          </p:cNvPr>
          <p:cNvSpPr/>
          <p:nvPr/>
        </p:nvSpPr>
        <p:spPr>
          <a:xfrm rot="10799991">
            <a:off x="6734546" y="4307482"/>
            <a:ext cx="338154" cy="126525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5A5A5"/>
          </a:solidFill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Left Arrow 54">
            <a:extLst>
              <a:ext uri="{FF2B5EF4-FFF2-40B4-BE49-F238E27FC236}">
                <a16:creationId xmlns:a16="http://schemas.microsoft.com/office/drawing/2014/main" id="{436662DF-B3DE-9C2E-B438-1004C188A5E2}"/>
              </a:ext>
            </a:extLst>
          </p:cNvPr>
          <p:cNvSpPr/>
          <p:nvPr/>
        </p:nvSpPr>
        <p:spPr>
          <a:xfrm>
            <a:off x="6981919" y="2604723"/>
            <a:ext cx="4322487" cy="427966"/>
          </a:xfrm>
          <a:custGeom>
            <a:avLst>
              <a:gd name="f0" fmla="val 1069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pull</a:t>
            </a:r>
          </a:p>
        </p:txBody>
      </p:sp>
      <p:sp>
        <p:nvSpPr>
          <p:cNvPr id="37" name="Isosceles Triangle 68">
            <a:extLst>
              <a:ext uri="{FF2B5EF4-FFF2-40B4-BE49-F238E27FC236}">
                <a16:creationId xmlns:a16="http://schemas.microsoft.com/office/drawing/2014/main" id="{F4792C50-5F43-4BF1-28B0-356928993730}"/>
              </a:ext>
            </a:extLst>
          </p:cNvPr>
          <p:cNvSpPr/>
          <p:nvPr/>
        </p:nvSpPr>
        <p:spPr>
          <a:xfrm rot="10799991">
            <a:off x="9524079" y="2934720"/>
            <a:ext cx="338154" cy="15465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4472C4"/>
          </a:solidFill>
          <a:ln w="19046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Left Arrow 57">
            <a:extLst>
              <a:ext uri="{FF2B5EF4-FFF2-40B4-BE49-F238E27FC236}">
                <a16:creationId xmlns:a16="http://schemas.microsoft.com/office/drawing/2014/main" id="{ED193511-5FE6-39E3-FD13-75AB636A0DBC}"/>
              </a:ext>
            </a:extLst>
          </p:cNvPr>
          <p:cNvSpPr/>
          <p:nvPr/>
        </p:nvSpPr>
        <p:spPr>
          <a:xfrm flipH="1">
            <a:off x="6991859" y="5011424"/>
            <a:ext cx="2629293" cy="427966"/>
          </a:xfrm>
          <a:custGeom>
            <a:avLst>
              <a:gd name="f0" fmla="val 1758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128016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commit -a</a:t>
            </a:r>
          </a:p>
        </p:txBody>
      </p:sp>
      <p:sp>
        <p:nvSpPr>
          <p:cNvPr id="39" name="Isosceles Triangle 70">
            <a:extLst>
              <a:ext uri="{FF2B5EF4-FFF2-40B4-BE49-F238E27FC236}">
                <a16:creationId xmlns:a16="http://schemas.microsoft.com/office/drawing/2014/main" id="{0DF8D281-44B6-E94D-E669-53AA8FF80AA9}"/>
              </a:ext>
            </a:extLst>
          </p:cNvPr>
          <p:cNvSpPr/>
          <p:nvPr/>
        </p:nvSpPr>
        <p:spPr>
          <a:xfrm rot="10799991">
            <a:off x="8183001" y="4993035"/>
            <a:ext cx="335091" cy="14334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5A5A5"/>
          </a:solidFill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Left Arrow 59">
            <a:extLst>
              <a:ext uri="{FF2B5EF4-FFF2-40B4-BE49-F238E27FC236}">
                <a16:creationId xmlns:a16="http://schemas.microsoft.com/office/drawing/2014/main" id="{0F80C5DE-3786-3277-909D-019C6D66953D}"/>
              </a:ext>
            </a:extLst>
          </p:cNvPr>
          <p:cNvSpPr/>
          <p:nvPr/>
        </p:nvSpPr>
        <p:spPr>
          <a:xfrm flipH="1">
            <a:off x="5543769" y="5651476"/>
            <a:ext cx="4077382" cy="427966"/>
          </a:xfrm>
          <a:custGeom>
            <a:avLst>
              <a:gd name="f0" fmla="val 113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21600 f12 1"/>
              <a:gd name="f24" fmla="*/ 0 f13 1"/>
              <a:gd name="f25" fmla="*/ f16 1 f4"/>
              <a:gd name="f26" fmla="*/ 21600 f13 1"/>
              <a:gd name="f27" fmla="*/ f17 1 f4"/>
              <a:gd name="f28" fmla="*/ f19 f18 1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1 10800"/>
              <a:gd name="f35" fmla="+- f19 0 f34"/>
              <a:gd name="f36" fmla="*/ f35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36" t="f30" r="f23" b="f29"/>
            <a:pathLst>
              <a:path w="21600" h="21600">
                <a:moveTo>
                  <a:pt x="f8" y="f18"/>
                </a:moveTo>
                <a:lnTo>
                  <a:pt x="f19" y="f18"/>
                </a:lnTo>
                <a:lnTo>
                  <a:pt x="f19" y="f7"/>
                </a:lnTo>
                <a:lnTo>
                  <a:pt x="f7" y="f9"/>
                </a:lnTo>
                <a:lnTo>
                  <a:pt x="f19" y="f8"/>
                </a:lnTo>
                <a:lnTo>
                  <a:pt x="f19" y="f20"/>
                </a:lnTo>
                <a:lnTo>
                  <a:pt x="f8" y="f20"/>
                </a:lnTo>
                <a:close/>
              </a:path>
            </a:pathLst>
          </a:custGeom>
          <a:noFill/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128016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1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Visual Studio     commit</a:t>
            </a:r>
          </a:p>
        </p:txBody>
      </p:sp>
      <p:sp>
        <p:nvSpPr>
          <p:cNvPr id="41" name="Isosceles Triangle 72">
            <a:extLst>
              <a:ext uri="{FF2B5EF4-FFF2-40B4-BE49-F238E27FC236}">
                <a16:creationId xmlns:a16="http://schemas.microsoft.com/office/drawing/2014/main" id="{8BADB1D6-F546-910E-BDDD-FBFD41505D81}"/>
              </a:ext>
            </a:extLst>
          </p:cNvPr>
          <p:cNvSpPr/>
          <p:nvPr/>
        </p:nvSpPr>
        <p:spPr>
          <a:xfrm rot="10799991">
            <a:off x="8172687" y="5639287"/>
            <a:ext cx="338154" cy="142134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5A5A5"/>
          </a:solidFill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Isosceles Triangle 73">
            <a:extLst>
              <a:ext uri="{FF2B5EF4-FFF2-40B4-BE49-F238E27FC236}">
                <a16:creationId xmlns:a16="http://schemas.microsoft.com/office/drawing/2014/main" id="{11B74230-AB4D-BB3D-BB26-D2DCACF71F18}"/>
              </a:ext>
            </a:extLst>
          </p:cNvPr>
          <p:cNvSpPr/>
          <p:nvPr/>
        </p:nvSpPr>
        <p:spPr>
          <a:xfrm rot="10799991">
            <a:off x="6730294" y="5639296"/>
            <a:ext cx="338154" cy="1509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5A5A5"/>
          </a:solidFill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Isosceles Triangle 74">
            <a:extLst>
              <a:ext uri="{FF2B5EF4-FFF2-40B4-BE49-F238E27FC236}">
                <a16:creationId xmlns:a16="http://schemas.microsoft.com/office/drawing/2014/main" id="{0D3265C7-BD4F-1CD1-14FE-8115325FACA2}"/>
              </a:ext>
            </a:extLst>
          </p:cNvPr>
          <p:cNvSpPr/>
          <p:nvPr/>
        </p:nvSpPr>
        <p:spPr>
          <a:xfrm rot="10799991">
            <a:off x="6721900" y="5966286"/>
            <a:ext cx="338154" cy="150903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+- 0 0 -9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f18 1 f3"/>
              <a:gd name="f26" fmla="*/ f19 1 f3"/>
              <a:gd name="f27" fmla="*/ f20 1 f3"/>
              <a:gd name="f28" fmla="*/ f21 1 f3"/>
              <a:gd name="f29" fmla="*/ f22 1 21600"/>
              <a:gd name="f30" fmla="*/ f23 1 21600"/>
              <a:gd name="f31" fmla="*/ 21600 f22 1"/>
              <a:gd name="f32" fmla="*/ 21600 f23 1"/>
              <a:gd name="f33" fmla="+- f25 0 f2"/>
              <a:gd name="f34" fmla="+- f26 0 f2"/>
              <a:gd name="f35" fmla="+- f27 0 f2"/>
              <a:gd name="f36" fmla="+- f28 0 f2"/>
              <a:gd name="f37" fmla="min f30 f29"/>
              <a:gd name="f38" fmla="*/ f31 1 f24"/>
              <a:gd name="f39" fmla="*/ f32 1 f24"/>
              <a:gd name="f40" fmla="val f38"/>
              <a:gd name="f41" fmla="val f39"/>
              <a:gd name="f42" fmla="*/ f16 f37 1"/>
              <a:gd name="f43" fmla="+- f41 0 f16"/>
              <a:gd name="f44" fmla="+- f40 0 f16"/>
              <a:gd name="f45" fmla="*/ f41 f37 1"/>
              <a:gd name="f46" fmla="*/ f40 f37 1"/>
              <a:gd name="f47" fmla="*/ f43 1 2"/>
              <a:gd name="f48" fmla="*/ f44 1 2"/>
              <a:gd name="f49" fmla="*/ f44 f17 1"/>
              <a:gd name="f50" fmla="+- f16 f47 0"/>
              <a:gd name="f51" fmla="*/ f49 1 200000"/>
              <a:gd name="f52" fmla="*/ f49 1 100000"/>
              <a:gd name="f53" fmla="+- f51 f48 0"/>
              <a:gd name="f54" fmla="*/ f51 f37 1"/>
              <a:gd name="f55" fmla="*/ f50 f37 1"/>
              <a:gd name="f56" fmla="*/ f52 f37 1"/>
              <a:gd name="f57" fmla="*/ f53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6" y="f42"/>
              </a:cxn>
              <a:cxn ang="f34">
                <a:pos x="f54" y="f55"/>
              </a:cxn>
              <a:cxn ang="f35">
                <a:pos x="f42" y="f45"/>
              </a:cxn>
              <a:cxn ang="f35">
                <a:pos x="f56" y="f45"/>
              </a:cxn>
              <a:cxn ang="f35">
                <a:pos x="f46" y="f45"/>
              </a:cxn>
              <a:cxn ang="f36">
                <a:pos x="f57" y="f55"/>
              </a:cxn>
            </a:cxnLst>
            <a:rect l="f54" t="f55" r="f57" b="f45"/>
            <a:pathLst>
              <a:path>
                <a:moveTo>
                  <a:pt x="f42" y="f45"/>
                </a:moveTo>
                <a:lnTo>
                  <a:pt x="f56" y="f42"/>
                </a:lnTo>
                <a:lnTo>
                  <a:pt x="f46" y="f45"/>
                </a:lnTo>
                <a:close/>
              </a:path>
            </a:pathLst>
          </a:custGeom>
          <a:solidFill>
            <a:srgbClr val="A5A5A5"/>
          </a:solidFill>
          <a:ln w="19046" cap="flat">
            <a:solidFill>
              <a:srgbClr val="A5A5A5"/>
            </a:solidFill>
            <a:prstDash val="solid"/>
            <a:miter/>
          </a:ln>
        </p:spPr>
        <p:txBody>
          <a:bodyPr vert="horz" wrap="square" lIns="91440" tIns="0" rIns="91440" bIns="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1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73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GIT at lab computers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store your private SSH keys on lab computers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All students share the same `students` directory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Setup username &amp; password locally to repo (no --global flag)</a:t>
            </a:r>
          </a:p>
          <a:p>
            <a:pPr lvl="1"/>
            <a:r>
              <a:rPr lang="en-GB" sz="1200" b="0" i="0" dirty="0">
                <a:effectLst/>
                <a:latin typeface="Consolas" panose="020B0609020204030204" pitchFamily="49" charset="0"/>
              </a:rPr>
              <a:t>git config </a:t>
            </a:r>
            <a:r>
              <a:rPr lang="en-GB" sz="1200" b="0" i="0" dirty="0" err="1">
                <a:effectLst/>
                <a:latin typeface="Consolas" panose="020B0609020204030204" pitchFamily="49" charset="0"/>
              </a:rPr>
              <a:t>user.email</a:t>
            </a:r>
            <a:r>
              <a:rPr lang="en-GB" sz="1200" b="0" i="0" dirty="0">
                <a:effectLst/>
                <a:latin typeface="Consolas" panose="020B0609020204030204" pitchFamily="49" charset="0"/>
              </a:rPr>
              <a:t> "</a:t>
            </a:r>
            <a:r>
              <a:rPr lang="cs-CZ" sz="1200" dirty="0" err="1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frantisek.mejzlik</a:t>
            </a:r>
            <a:r>
              <a:rPr lang="en-GB" sz="1200" b="0" i="0" u="none" strike="noStrike" dirty="0">
                <a:effectLst/>
                <a:latin typeface="Consolas" panose="020B0609020204030204" pitchFamily="49" charset="0"/>
              </a:rPr>
              <a:t>@matfyz.cz</a:t>
            </a:r>
            <a:r>
              <a:rPr lang="en-GB" sz="1200" b="0" i="0" dirty="0">
                <a:effectLst/>
                <a:latin typeface="Consolas" panose="020B0609020204030204" pitchFamily="49" charset="0"/>
              </a:rPr>
              <a:t>" </a:t>
            </a:r>
          </a:p>
          <a:p>
            <a:pPr lvl="1"/>
            <a:r>
              <a:rPr lang="en-GB" sz="1200" b="0" i="0" dirty="0">
                <a:effectLst/>
                <a:latin typeface="Consolas" panose="020B0609020204030204" pitchFamily="49" charset="0"/>
              </a:rPr>
              <a:t>git config user.name "Frantisek Mejzlik"</a:t>
            </a:r>
            <a:endParaRPr lang="en-GB" sz="1600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Instead, use the HTTPS version and when prompted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any credentials manager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You will need to fill in your name &amp; password, but it won't be stored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100000"/>
            </a:pPr>
            <a:endParaRPr lang="en-GB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43" descr="A screenshot of a computer&#10;&#10;Description automatically generated">
            <a:extLst>
              <a:ext uri="{FF2B5EF4-FFF2-40B4-BE49-F238E27FC236}">
                <a16:creationId xmlns:a16="http://schemas.microsoft.com/office/drawing/2014/main" id="{88BEBC90-9EDD-0436-2C63-01975539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8" y="3222460"/>
            <a:ext cx="4220164" cy="2934109"/>
          </a:xfrm>
          <a:prstGeom prst="rect">
            <a:avLst/>
          </a:prstGeom>
        </p:spPr>
      </p:pic>
      <p:pic>
        <p:nvPicPr>
          <p:cNvPr id="45" name="Graphic 44" descr="Danger with solid fill">
            <a:extLst>
              <a:ext uri="{FF2B5EF4-FFF2-40B4-BE49-F238E27FC236}">
                <a16:creationId xmlns:a16="http://schemas.microsoft.com/office/drawing/2014/main" id="{09839F4E-81DF-BA6F-532D-EA8DC8664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5188" y="2709947"/>
            <a:ext cx="914400" cy="914400"/>
          </a:xfrm>
          <a:prstGeom prst="rect">
            <a:avLst/>
          </a:prstGeom>
        </p:spPr>
      </p:pic>
      <p:pic>
        <p:nvPicPr>
          <p:cNvPr id="7" name="Graphic 6" descr="Danger with solid fill">
            <a:extLst>
              <a:ext uri="{FF2B5EF4-FFF2-40B4-BE49-F238E27FC236}">
                <a16:creationId xmlns:a16="http://schemas.microsoft.com/office/drawing/2014/main" id="{E75F66B5-E268-3F99-01CF-F7B7ABF4E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8889" y="5977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82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B7C4F-D11D-EFAD-2C09-8955B83D0BA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Hello world!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A7783-BAC1-7B6C-7626-7FFE363A7C61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ACFEC-98D5-1E2F-D3BB-EB2834EE3DB8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E0B549-061F-0F36-7A5B-091356629276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4358C2D-3147-4223-A0BB-6FEDDDBEDA4D}" type="slidenum">
              <a:rPr lang="en-US" sz="1200" b="0" i="0" u="none" strike="noStrike" kern="1200" cap="none" spc="0" baseline="0" smtClean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16</a:t>
            </a:fld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D3F09A-76A3-64FE-2703-CA0867C7297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522063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#-something =&gt; macro preprocessor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string manipulator (no types)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for </a:t>
            </a: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#include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#ifndef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guards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Otherwise try to stay away from it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 to define constants 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using namespace X 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items into the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scope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function</a:t>
            </a:r>
          </a:p>
          <a:p>
            <a:pPr lvl="1">
              <a:buSzPct val="100000"/>
              <a:buFont typeface="Arial" pitchFamily="34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number of params</a:t>
            </a:r>
          </a:p>
          <a:p>
            <a:pPr lvl="1">
              <a:buSzPct val="100000"/>
              <a:buFont typeface="Arial" pitchFamily="34"/>
            </a:pP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pointer to pointer to char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1" indent="0">
              <a:buSzPct val="100000"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100000"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SzPct val="100000"/>
              <a:buNone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ED8CFD3-5D1C-D769-BE29-B5FF8917EC03}"/>
              </a:ext>
            </a:extLst>
          </p:cNvPr>
          <p:cNvSpPr txBox="1"/>
          <p:nvPr/>
        </p:nvSpPr>
        <p:spPr>
          <a:xfrm>
            <a:off x="5717784" y="3856508"/>
            <a:ext cx="5403448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#include</a:t>
            </a: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CE9178"/>
                </a:solidFill>
                <a:uFillTx/>
                <a:latin typeface="Consolas" pitchFamily="49"/>
              </a:rPr>
              <a:t>&lt;iostream&gt;</a:t>
            </a:r>
            <a:endParaRPr lang="en-US" sz="1200" b="0" i="0" u="none" strike="noStrike" kern="1200" cap="none" spc="0" baseline="0" dirty="0">
              <a:solidFill>
                <a:srgbClr val="CCCCCC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</a:br>
            <a:r>
              <a:rPr lang="en-US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using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namespace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4EC9B0"/>
                </a:solidFill>
                <a:uFillTx/>
                <a:latin typeface="Consolas" pitchFamily="49"/>
              </a:rPr>
              <a:t>std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</a:b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int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DCDCAA"/>
                </a:solidFill>
                <a:uFillTx/>
                <a:latin typeface="Consolas" pitchFamily="49"/>
              </a:rPr>
              <a:t>main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(</a:t>
            </a: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int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9CDCFE"/>
                </a:solidFill>
                <a:uFillTx/>
                <a:latin typeface="Consolas" pitchFamily="49"/>
              </a:rPr>
              <a:t>argc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, </a:t>
            </a: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char**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9CDCFE"/>
                </a:solidFill>
                <a:uFillTx/>
                <a:latin typeface="Consolas" pitchFamily="49"/>
              </a:rPr>
              <a:t>argv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) {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cout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D4D4D4"/>
                </a:solidFill>
                <a:uFillTx/>
                <a:latin typeface="Consolas" pitchFamily="49"/>
              </a:rPr>
              <a:t>&lt;&lt;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CE9178"/>
                </a:solidFill>
                <a:uFillTx/>
                <a:latin typeface="Consolas" pitchFamily="49"/>
              </a:rPr>
              <a:t>"Hello world!"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D4D4D4"/>
                </a:solidFill>
                <a:uFillTx/>
                <a:latin typeface="Consolas" pitchFamily="49"/>
              </a:rPr>
              <a:t>&lt;&lt;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endl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</a:b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</a:t>
            </a:r>
            <a:r>
              <a:rPr lang="en-US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if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argc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D4D4D4"/>
                </a:solidFill>
                <a:uFillTx/>
                <a:latin typeface="Consolas" pitchFamily="49"/>
              </a:rPr>
              <a:t>&gt;=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B5CEA8"/>
                </a:solidFill>
                <a:uFillTx/>
                <a:latin typeface="Consolas" pitchFamily="49"/>
              </a:rPr>
              <a:t>2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{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    </a:t>
            </a:r>
            <a:r>
              <a:rPr lang="en-US" sz="1200" dirty="0" err="1">
                <a:solidFill>
                  <a:srgbClr val="DCDCAA"/>
                </a:solidFill>
                <a:latin typeface="Consolas" pitchFamily="49"/>
              </a:rPr>
              <a:t>do</a:t>
            </a:r>
            <a:r>
              <a:rPr lang="en-US" sz="1200" b="0" i="0" u="none" strike="noStrike" kern="1200" cap="none" spc="0" baseline="0" dirty="0" err="1">
                <a:solidFill>
                  <a:srgbClr val="DCDCAA"/>
                </a:solidFill>
                <a:uFillTx/>
                <a:latin typeface="Consolas" pitchFamily="49"/>
              </a:rPr>
              <a:t>_things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argc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argv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}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</a:t>
            </a:r>
            <a:r>
              <a:rPr lang="en-US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return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B5CEA8"/>
                </a:solidFill>
                <a:uFillTx/>
                <a:latin typeface="Consolas" pitchFamily="49"/>
              </a:rPr>
              <a:t>0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}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50CA0B1-823F-E2A1-504F-73AC22EFF2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2416" y="4047007"/>
            <a:ext cx="1526773" cy="15267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1" name="AutoShape 372">
            <a:extLst>
              <a:ext uri="{FF2B5EF4-FFF2-40B4-BE49-F238E27FC236}">
                <a16:creationId xmlns:a16="http://schemas.microsoft.com/office/drawing/2014/main" id="{BD873A28-991B-55DF-7DA1-1A970635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2483" y="3312270"/>
            <a:ext cx="2449513" cy="649288"/>
          </a:xfrm>
          <a:prstGeom prst="wedgeRoundRectCallout">
            <a:avLst>
              <a:gd name="adj1" fmla="val -109124"/>
              <a:gd name="adj2" fmla="val 1709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An array of C-strings (char*)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AutoShape 376">
            <a:extLst>
              <a:ext uri="{FF2B5EF4-FFF2-40B4-BE49-F238E27FC236}">
                <a16:creationId xmlns:a16="http://schemas.microsoft.com/office/drawing/2014/main" id="{DEC04985-F263-C9A0-5BCF-599D9B100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59" y="2550748"/>
            <a:ext cx="3173410" cy="936625"/>
          </a:xfrm>
          <a:prstGeom prst="wedgeRoundRectCallout">
            <a:avLst>
              <a:gd name="adj1" fmla="val -33772"/>
              <a:gd name="adj2" fmla="val 17802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Number of arguments in </a:t>
            </a:r>
            <a:r>
              <a:rPr lang="en-US" sz="1600" dirty="0" err="1">
                <a:solidFill>
                  <a:schemeClr val="dk1"/>
                </a:solidFill>
              </a:rPr>
              <a:t>argv</a:t>
            </a:r>
            <a:r>
              <a:rPr lang="en-US" sz="1600" dirty="0">
                <a:solidFill>
                  <a:schemeClr val="dk1"/>
                </a:solidFill>
              </a:rPr>
              <a:t>.</a:t>
            </a:r>
          </a:p>
          <a:p>
            <a:pPr algn="ctr"/>
            <a:r>
              <a:rPr lang="en-US" sz="1600" dirty="0"/>
              <a:t>! Including the name of the binary!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DE0F86-03D9-C3BE-2FF8-C877595CBABA}"/>
              </a:ext>
            </a:extLst>
          </p:cNvPr>
          <p:cNvSpPr/>
          <p:nvPr/>
        </p:nvSpPr>
        <p:spPr>
          <a:xfrm>
            <a:off x="390616" y="4655629"/>
            <a:ext cx="3009531" cy="84337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We'll get to </a:t>
            </a:r>
            <a:r>
              <a:rPr lang="en-US" dirty="0" err="1">
                <a:solidFill>
                  <a:schemeClr val="bg1"/>
                </a:solidFill>
              </a:rPr>
              <a:t>args</a:t>
            </a:r>
            <a:r>
              <a:rPr lang="en-US" dirty="0">
                <a:solidFill>
                  <a:schemeClr val="bg1"/>
                </a:solidFill>
              </a:rPr>
              <a:t> later…</a:t>
            </a:r>
          </a:p>
        </p:txBody>
      </p:sp>
      <p:pic>
        <p:nvPicPr>
          <p:cNvPr id="12" name="Graphic 11" descr="Danger with solid fill">
            <a:extLst>
              <a:ext uri="{FF2B5EF4-FFF2-40B4-BE49-F238E27FC236}">
                <a16:creationId xmlns:a16="http://schemas.microsoft.com/office/drawing/2014/main" id="{9785609B-AF06-7D30-13BE-5413E4C5B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3389" y="1562335"/>
            <a:ext cx="914400" cy="914400"/>
          </a:xfrm>
          <a:prstGeom prst="rect">
            <a:avLst/>
          </a:prstGeom>
        </p:spPr>
      </p:pic>
      <p:sp>
        <p:nvSpPr>
          <p:cNvPr id="15" name="TextBox 7">
            <a:extLst>
              <a:ext uri="{FF2B5EF4-FFF2-40B4-BE49-F238E27FC236}">
                <a16:creationId xmlns:a16="http://schemas.microsoft.com/office/drawing/2014/main" id="{C426CB80-7C05-C528-EDA9-21A754612466}"/>
              </a:ext>
            </a:extLst>
          </p:cNvPr>
          <p:cNvSpPr txBox="1"/>
          <p:nvPr/>
        </p:nvSpPr>
        <p:spPr>
          <a:xfrm>
            <a:off x="5717784" y="1083862"/>
            <a:ext cx="5403448" cy="1200329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size_t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N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M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42.3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STR1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constexpr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STR2[]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  <p:pic>
        <p:nvPicPr>
          <p:cNvPr id="20" name="Graphic 19" descr="Shield Tick with solid fill">
            <a:extLst>
              <a:ext uri="{FF2B5EF4-FFF2-40B4-BE49-F238E27FC236}">
                <a16:creationId xmlns:a16="http://schemas.microsoft.com/office/drawing/2014/main" id="{FB8D6E40-4474-7693-46E9-B525E76AA1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13030" y="1144808"/>
            <a:ext cx="1030172" cy="1030172"/>
          </a:xfrm>
          <a:prstGeom prst="rect">
            <a:avLst/>
          </a:prstGeom>
        </p:spPr>
      </p:pic>
      <p:sp>
        <p:nvSpPr>
          <p:cNvPr id="23" name="Rectangle 7">
            <a:extLst>
              <a:ext uri="{FF2B5EF4-FFF2-40B4-BE49-F238E27FC236}">
                <a16:creationId xmlns:a16="http://schemas.microsoft.com/office/drawing/2014/main" id="{CB905659-414C-C75E-2E8A-CC1600D4C41E}"/>
              </a:ext>
            </a:extLst>
          </p:cNvPr>
          <p:cNvSpPr/>
          <p:nvPr/>
        </p:nvSpPr>
        <p:spPr>
          <a:xfrm>
            <a:off x="5294303" y="420194"/>
            <a:ext cx="6701710" cy="424204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en-GB" sz="1200" dirty="0"/>
              <a:t>https://stackoverflow.com/questions/28845058/why-does-constexpr-seemingly-not-imply-const-for-char</a:t>
            </a: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2A2822C8-78CC-70A2-CCB3-BFC3E06B9921}"/>
              </a:ext>
            </a:extLst>
          </p:cNvPr>
          <p:cNvSpPr/>
          <p:nvPr/>
        </p:nvSpPr>
        <p:spPr>
          <a:xfrm>
            <a:off x="6251077" y="277213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5B723C-0C93-4D72-2BD6-212132E538FB}"/>
              </a:ext>
            </a:extLst>
          </p:cNvPr>
          <p:cNvGrpSpPr/>
          <p:nvPr/>
        </p:nvGrpSpPr>
        <p:grpSpPr>
          <a:xfrm>
            <a:off x="4891463" y="1384588"/>
            <a:ext cx="778680" cy="544680"/>
            <a:chOff x="4891463" y="1384588"/>
            <a:chExt cx="77868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93240A-8B8E-42CF-2B92-33192DC41B36}"/>
                    </a:ext>
                  </a:extLst>
                </p14:cNvPr>
                <p14:cNvContentPartPr/>
                <p14:nvPr/>
              </p14:nvContentPartPr>
              <p14:xfrm>
                <a:off x="4909103" y="1516708"/>
                <a:ext cx="385200" cy="2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93240A-8B8E-42CF-2B92-33192DC41B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02983" y="1510588"/>
                  <a:ext cx="397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67238E-654F-1DAE-6C02-F6329E14C4B8}"/>
                    </a:ext>
                  </a:extLst>
                </p14:cNvPr>
                <p14:cNvContentPartPr/>
                <p14:nvPr/>
              </p14:nvContentPartPr>
              <p14:xfrm>
                <a:off x="4891463" y="1632988"/>
                <a:ext cx="4989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67238E-654F-1DAE-6C02-F6329E14C4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85343" y="1626868"/>
                  <a:ext cx="511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D3D1AA7-C6AF-E68E-CEE6-6B811FBC5322}"/>
                    </a:ext>
                  </a:extLst>
                </p14:cNvPr>
                <p14:cNvContentPartPr/>
                <p14:nvPr/>
              </p14:nvContentPartPr>
              <p14:xfrm>
                <a:off x="5210783" y="1384588"/>
                <a:ext cx="459360" cy="54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D3D1AA7-C6AF-E68E-CEE6-6B811FBC53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04663" y="1378468"/>
                  <a:ext cx="471600" cy="55692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 1: Print all subsets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Write a program that takes a space-separated list of integers that define the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program shall print all subsets to STDOU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one pass through the input set is required.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solution shall traverse the tree of choices of (not) including the element in the subset.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Invalid input tokens (e.g. floats, strings) shall stop the parsing and print only the subsets of valid integers parsed up to this point.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option `--reverse` that will reverse the order of items printed on each 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182D9051-2E34-C9A1-5FF6-67217BAF62C2}"/>
              </a:ext>
            </a:extLst>
          </p:cNvPr>
          <p:cNvSpPr/>
          <p:nvPr/>
        </p:nvSpPr>
        <p:spPr>
          <a:xfrm>
            <a:off x="5468735" y="75129"/>
            <a:ext cx="6351795" cy="83133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Submit to your GIT repo at least 24h before the next lecture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7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Code: Example inputs &amp; outputs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AA1D75A-1893-71B0-6EB9-051F6C5FC260}"/>
              </a:ext>
            </a:extLst>
          </p:cNvPr>
          <p:cNvSpPr txBox="1"/>
          <p:nvPr/>
        </p:nvSpPr>
        <p:spPr>
          <a:xfrm>
            <a:off x="315016" y="1546016"/>
            <a:ext cx="2525837" cy="304698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C586C0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2 3 4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1 3 4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1 2 3 4</a:t>
            </a:r>
            <a:endParaRPr lang="en-GB" sz="1200" b="0" i="0" u="none" strike="noStrike" kern="1200" cap="none" spc="0" baseline="0" dirty="0">
              <a:solidFill>
                <a:srgbClr val="CCCCCC"/>
              </a:solidFill>
              <a:uFillTx/>
              <a:latin typeface="Consolas" pitchFamily="49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09A03E2-2E06-992F-6B74-D8839D014354}"/>
              </a:ext>
            </a:extLst>
          </p:cNvPr>
          <p:cNvSpPr txBox="1"/>
          <p:nvPr/>
        </p:nvSpPr>
        <p:spPr>
          <a:xfrm>
            <a:off x="315017" y="893997"/>
            <a:ext cx="2525837" cy="46166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lab_01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1 2 3 4 ^D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F90EE4F-64D7-C192-2C3C-D6BB06869130}"/>
              </a:ext>
            </a:extLst>
          </p:cNvPr>
          <p:cNvSpPr txBox="1"/>
          <p:nvPr/>
        </p:nvSpPr>
        <p:spPr>
          <a:xfrm>
            <a:off x="3175108" y="1546016"/>
            <a:ext cx="2453336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C586C0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1 2 3</a:t>
            </a:r>
            <a:endParaRPr lang="en-GB" sz="1200" b="0" i="0" u="none" strike="noStrike" kern="1200" cap="none" spc="0" baseline="0" dirty="0">
              <a:solidFill>
                <a:srgbClr val="CCCCCC"/>
              </a:solidFill>
              <a:uFillTx/>
              <a:latin typeface="Consolas" pitchFamily="49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48BD4BD-8DB3-165B-8081-0EAA94450625}"/>
              </a:ext>
            </a:extLst>
          </p:cNvPr>
          <p:cNvSpPr txBox="1"/>
          <p:nvPr/>
        </p:nvSpPr>
        <p:spPr>
          <a:xfrm>
            <a:off x="3175108" y="912816"/>
            <a:ext cx="2453336" cy="46166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lab_01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1 2 3 abracadabra 4 ^D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8CB34BA-F862-195D-D5DF-20DA03D9AA1C}"/>
              </a:ext>
            </a:extLst>
          </p:cNvPr>
          <p:cNvSpPr txBox="1"/>
          <p:nvPr/>
        </p:nvSpPr>
        <p:spPr>
          <a:xfrm>
            <a:off x="6096000" y="1546016"/>
            <a:ext cx="2453336" cy="304698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C586C0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4 3 2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4 3 1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4 2 1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3 2 1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4 3 2 1</a:t>
            </a:r>
            <a:endParaRPr lang="en-GB" sz="1200" b="0" i="0" u="none" strike="noStrike" kern="1200" cap="none" spc="0" baseline="0" dirty="0">
              <a:solidFill>
                <a:srgbClr val="CCCCCC"/>
              </a:solidFill>
              <a:uFillTx/>
              <a:latin typeface="Consolas" pitchFamily="49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DFAC6D1-0708-68A0-5B5A-A15C217DEFEF}"/>
              </a:ext>
            </a:extLst>
          </p:cNvPr>
          <p:cNvSpPr txBox="1"/>
          <p:nvPr/>
        </p:nvSpPr>
        <p:spPr>
          <a:xfrm>
            <a:off x="6096000" y="912816"/>
            <a:ext cx="2453336" cy="46166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lab_01 --reverse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1 2 3 4 ^D</a:t>
            </a:r>
          </a:p>
        </p:txBody>
      </p:sp>
    </p:spTree>
    <p:extLst>
      <p:ext uri="{BB962C8B-B14F-4D97-AF65-F5344CB8AC3E}">
        <p14:creationId xmlns:p14="http://schemas.microsoft.com/office/powerpoint/2010/main" val="304550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Coding: Visual Studio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19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3551636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vyvojove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nastroje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&gt; Visual Studio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Nabidka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Start" &gt; type in "Visual Studio"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BECD27-F62F-F65D-BADF-7D04D81C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246" y="11203"/>
            <a:ext cx="815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9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23F3-AD2A-6AE8-7012-87684F91F2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Outline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837D7-0209-49B5-19C8-BB763E7430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B1417A-2745-7013-A8EE-DD5D5A7747F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0B67BB-4DEA-4A7C-8614-642EB377D566}" type="slidenum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51B8E5-F997-9CE0-1BCB-2DD5706D820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Organisational matters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Expected knowledge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Setting up the dev environment</a:t>
            </a:r>
          </a:p>
          <a:p>
            <a:pPr>
              <a:buSzPct val="100000"/>
              <a:buFont typeface="Arial" pitchFamily="34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GIT basics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Hello world in C++</a:t>
            </a: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Task 1: Print all subsets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84A1FAB-4C50-A9E0-378B-E7E990C63391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D315B28-A7BF-60CB-5CDE-B5D25CEE4E11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ABF67-1A27-9F2A-E881-52EEBB7B3FE8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8CCB09-2225-4F49-B59A-D495592B5948}" type="slidenum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5467C2-1912-5DCE-0215-A2F49D44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818" y="838239"/>
            <a:ext cx="2971800" cy="30003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Coding: Useful Visual Studio Settings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Set the C++ language standard version.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C/C++ &gt; Language &gt; C++ Language Standard =&gt; 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std:c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++20 or latest.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Equivalent of `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-std=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c++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 command line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args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to your debugged program.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Debugging &gt; Command Arguments =&gt;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`-t -v --some=cool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Set up a warning level.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C/C++ &gt; General &gt; Warning Level =&gt;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W4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Somewhat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e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quivalent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`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-Wall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 additional include directories.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C/C++ &gt; General &gt; Additional Include Directories =&gt; Add the desired dirs.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Equivalent of `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-I &lt;some 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dir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&gt;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 additional directories where to look for libs for linking.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Linker &gt; General &gt; Additional Library Directories=&gt; Add the desired libs.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Equivalent of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`-L /opt/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libdir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 additional libraries to link with.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Linker &gt; Input &gt; Additional Dependencies =&gt; e.g. somelib.lib.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Equivalent of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`-l 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somelib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65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Coding: Useful Visual Studio Settings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21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Set the C++ language standard version.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C/C++ &gt; Language &gt; C++ Language Standard =&gt; 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std:c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++20 or latest.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Equivalent of `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-std=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c++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 command line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args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to your debugged program.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Debugging &gt; Command Arguments =&gt;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`-t -v --some=cool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Set up a warning level.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C/C++ &gt; General &gt; Warning Level =&gt;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W4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Somewhat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e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quivalent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`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-Wall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 additional include directories.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C/C++ &gt; General &gt; Additional Include Directories =&gt; Add the desired dirs.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Equivalent of `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-I &lt;some 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dir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&gt;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 additional directories where to look for libs for linking.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Linker &gt; General &gt; Additional Library Directories=&gt; Add the desired libs.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Equivalent of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`-L /opt/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libdir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 additional libraries to link with.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Right click project &gt; Properties &gt; Linker &gt; Input &gt; Additional Dependencies =&gt; e.g. somelib.lib.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Equivalent of </a:t>
            </a:r>
            <a:r>
              <a:rPr lang="en-US" sz="1600" dirty="0">
                <a:latin typeface="Consolas" panose="020B0609020204030204" pitchFamily="49" charset="0"/>
                <a:cs typeface="Arial" panose="020B0604020202020204" pitchFamily="34" charset="0"/>
              </a:rPr>
              <a:t>`-l </a:t>
            </a:r>
            <a:r>
              <a:rPr lang="en-US" sz="1600" dirty="0" err="1">
                <a:latin typeface="Consolas" panose="020B0609020204030204" pitchFamily="49" charset="0"/>
                <a:cs typeface="Arial" panose="020B0604020202020204" pitchFamily="34" charset="0"/>
              </a:rPr>
              <a:t>somelib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` in GCC/Clang.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33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Coding: Visual Studio debugging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22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compiling, use the tab "Output" for error inspection not "Error List"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start from the top errors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rest may be the consequence of the first one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"Output" you can double-click the source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filepath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it will jump to the line.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A26EF6-041C-C392-C20F-F969E4766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666" y="2473779"/>
            <a:ext cx="6201640" cy="19624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B8C0A-C610-D22F-DCD8-183BE6450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666" y="4605472"/>
            <a:ext cx="10250330" cy="1952898"/>
          </a:xfrm>
          <a:prstGeom prst="rect">
            <a:avLst/>
          </a:prstGeom>
        </p:spPr>
      </p:pic>
      <p:pic>
        <p:nvPicPr>
          <p:cNvPr id="11" name="Graphic 10" descr="Shield Tick with solid fill">
            <a:extLst>
              <a:ext uri="{FF2B5EF4-FFF2-40B4-BE49-F238E27FC236}">
                <a16:creationId xmlns:a16="http://schemas.microsoft.com/office/drawing/2014/main" id="{FB97EF79-9679-74CC-A261-ABE6C7D39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588" y="4565239"/>
            <a:ext cx="1993131" cy="1993131"/>
          </a:xfrm>
          <a:prstGeom prst="rect">
            <a:avLst/>
          </a:prstGeom>
        </p:spPr>
      </p:pic>
      <p:pic>
        <p:nvPicPr>
          <p:cNvPr id="12" name="Graphic 11" descr="Slippery with solid fill">
            <a:extLst>
              <a:ext uri="{FF2B5EF4-FFF2-40B4-BE49-F238E27FC236}">
                <a16:creationId xmlns:a16="http://schemas.microsoft.com/office/drawing/2014/main" id="{0A86E4AF-7AB5-208F-7E60-FEC876914E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469" y="2766687"/>
            <a:ext cx="1376607" cy="137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60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Task 1: Solution approach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23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have a set of items and each item is either in the subset or not.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can use recursion to print the subsets.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Depth-first search with backtracking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Each layer represents the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i-th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item in the input set.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D60D2B-29F9-82ED-B5CE-38D7C3B9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25" y="2462544"/>
            <a:ext cx="12236422" cy="34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FEB43F-0E3C-0AFD-C46D-D3F61A9D8283}"/>
              </a:ext>
            </a:extLst>
          </p:cNvPr>
          <p:cNvSpPr txBox="1"/>
          <p:nvPr/>
        </p:nvSpPr>
        <p:spPr>
          <a:xfrm>
            <a:off x="6673049" y="5951537"/>
            <a:ext cx="5418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https://media.geeksforgeeks.org/wp-content/uploads/20230829180317/subsetdrawio.png</a:t>
            </a:r>
          </a:p>
        </p:txBody>
      </p:sp>
    </p:spTree>
    <p:extLst>
      <p:ext uri="{BB962C8B-B14F-4D97-AF65-F5344CB8AC3E}">
        <p14:creationId xmlns:p14="http://schemas.microsoft.com/office/powerpoint/2010/main" val="95160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Code: Taking input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24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3B3D87-AAF3-47E3-FCCE-00D2188171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r>
              <a:rPr lang="en-GB" dirty="0"/>
              <a:t>Coding: </a:t>
            </a:r>
            <a:r>
              <a:rPr lang="cs-CZ" dirty="0"/>
              <a:t>Input/output </a:t>
            </a:r>
            <a:r>
              <a:rPr lang="cs-CZ" dirty="0" err="1"/>
              <a:t>with</a:t>
            </a:r>
            <a:r>
              <a:rPr lang="cs-CZ" dirty="0"/>
              <a:t> STDIN/STDOUT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6A4275-199A-9DDE-C8A8-97B80D52F14D}"/>
              </a:ext>
            </a:extLst>
          </p:cNvPr>
          <p:cNvSpPr txBox="1">
            <a:spLocks/>
          </p:cNvSpPr>
          <p:nvPr/>
        </p:nvSpPr>
        <p:spPr>
          <a:xfrm>
            <a:off x="3503715" y="764959"/>
            <a:ext cx="4139955" cy="2664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itchFamily="34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(f)</a:t>
            </a:r>
            <a:r>
              <a:rPr lang="cs-CZ" sz="2000" dirty="0" err="1">
                <a:solidFill>
                  <a:srgbClr val="000000"/>
                </a:solidFill>
                <a:latin typeface="Arial"/>
              </a:rPr>
              <a:t>getc</a:t>
            </a:r>
            <a:endParaRPr lang="cs-CZ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  <a:buChar char="•"/>
            </a:pPr>
            <a:r>
              <a:rPr lang="cs-CZ" sz="2000" dirty="0">
                <a:solidFill>
                  <a:srgbClr val="000000"/>
                </a:solidFill>
                <a:latin typeface="Arial"/>
              </a:rPr>
              <a:t>(f)</a:t>
            </a:r>
            <a:r>
              <a:rPr lang="cs-CZ" sz="2000" dirty="0" err="1">
                <a:solidFill>
                  <a:srgbClr val="000000"/>
                </a:solidFill>
                <a:latin typeface="Arial"/>
              </a:rPr>
              <a:t>scanf</a:t>
            </a:r>
            <a:endParaRPr lang="cs-CZ" sz="2000" dirty="0">
              <a:solidFill>
                <a:srgbClr val="000000"/>
              </a:solidFill>
              <a:latin typeface="Arial"/>
            </a:endParaRPr>
          </a:p>
          <a:p>
            <a:pPr>
              <a:buSzPct val="100000"/>
              <a:buFont typeface="Arial" pitchFamily="34"/>
              <a:buChar char="•"/>
            </a:pP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5DF01B64-6C4A-33F3-09C1-7509066E7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8" y="648391"/>
            <a:ext cx="3000795" cy="59920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8AD48C-EDFF-F2ED-2FDD-0CE9D407C982}"/>
              </a:ext>
            </a:extLst>
          </p:cNvPr>
          <p:cNvSpPr txBox="1"/>
          <p:nvPr/>
        </p:nvSpPr>
        <p:spPr>
          <a:xfrm>
            <a:off x="3318769" y="3750951"/>
            <a:ext cx="8071281" cy="26640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operator</a:t>
            </a:r>
            <a:r>
              <a:rPr lang="cs-CZ" sz="2000" b="1" i="0" u="none" strike="noStrike" kern="1200" cap="none" spc="0" baseline="0" dirty="0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&gt;&gt;</a:t>
            </a:r>
            <a:r>
              <a:rPr lang="cs-CZ" sz="2000" b="0" i="0" u="none" strike="noStrike" kern="1200" cap="none" spc="0" baseline="0" dirty="0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rPr>
              <a:t>- overload for 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"/>
              </a:rPr>
              <a:t>istream</a:t>
            </a:r>
            <a:endParaRPr lang="cs-CZ" sz="2000" b="0" i="0" u="none" strike="noStrike" kern="1200" cap="none" spc="0" baseline="0" dirty="0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std::</a:t>
            </a:r>
            <a:r>
              <a:rPr lang="cs-CZ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getline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Consolas" panose="020B0609020204030204" pitchFamily="49" charset="0"/>
            </a:endParaRPr>
          </a:p>
          <a:p>
            <a: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std::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istream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::</a:t>
            </a:r>
            <a:r>
              <a:rPr lang="cs-CZ" sz="2000" b="1" i="0" u="none" strike="noStrike" kern="1200" cap="none" spc="0" baseline="0" dirty="0" err="1">
                <a:solidFill>
                  <a:srgbClr val="000000"/>
                </a:solidFill>
                <a:uFillTx/>
                <a:latin typeface="Consolas" panose="020B0609020204030204" pitchFamily="49" charset="0"/>
              </a:rPr>
              <a:t>get</a:t>
            </a:r>
            <a:endParaRPr lang="cs-CZ" sz="2000" b="1" i="0" u="none" strike="noStrike" kern="1200" cap="none" spc="0" baseline="0" dirty="0">
              <a:solidFill>
                <a:srgbClr val="000000"/>
              </a:solidFill>
              <a:uFillTx/>
              <a:latin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1BA19-29AC-9B36-47DC-F9B4841FDE88}"/>
              </a:ext>
            </a:extLst>
          </p:cNvPr>
          <p:cNvSpPr txBox="1"/>
          <p:nvPr/>
        </p:nvSpPr>
        <p:spPr>
          <a:xfrm>
            <a:off x="2442063" y="757561"/>
            <a:ext cx="479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EFF472-A090-2D97-B70B-6C36779F5368}"/>
              </a:ext>
            </a:extLst>
          </p:cNvPr>
          <p:cNvSpPr txBox="1"/>
          <p:nvPr/>
        </p:nvSpPr>
        <p:spPr>
          <a:xfrm>
            <a:off x="278870" y="3750951"/>
            <a:ext cx="1239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C++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7" name="Graphic 26" descr="Shield Tick with solid fill">
            <a:extLst>
              <a:ext uri="{FF2B5EF4-FFF2-40B4-BE49-F238E27FC236}">
                <a16:creationId xmlns:a16="http://schemas.microsoft.com/office/drawing/2014/main" id="{AE06DFB9-72B8-31EC-CE2D-28733931E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1626" y="5359087"/>
            <a:ext cx="914400" cy="91440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D8BD57-E603-1E0F-DDEB-BCAE85D45127}"/>
              </a:ext>
            </a:extLst>
          </p:cNvPr>
          <p:cNvSpPr/>
          <p:nvPr/>
        </p:nvSpPr>
        <p:spPr>
          <a:xfrm>
            <a:off x="6833621" y="970343"/>
            <a:ext cx="3009531" cy="84337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SzPct val="100000"/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 C++ functions.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Slippery with solid fill">
            <a:extLst>
              <a:ext uri="{FF2B5EF4-FFF2-40B4-BE49-F238E27FC236}">
                <a16:creationId xmlns:a16="http://schemas.microsoft.com/office/drawing/2014/main" id="{BC6FCCCC-202E-5187-8CD6-2D83A9F280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03034" y="697701"/>
            <a:ext cx="889160" cy="88916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D73DDFC-03F3-A48D-426E-77C8248A29F3}"/>
              </a:ext>
            </a:extLst>
          </p:cNvPr>
          <p:cNvSpPr/>
          <p:nvPr/>
        </p:nvSpPr>
        <p:spPr>
          <a:xfrm>
            <a:off x="6915705" y="116903"/>
            <a:ext cx="5150107" cy="46274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SzPct val="100000"/>
              <a:buNone/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#include &lt;iostream&gt;</a:t>
            </a:r>
          </a:p>
          <a:p>
            <a:pPr marL="0" indent="0" algn="ctr">
              <a:buSzPct val="100000"/>
              <a:buNone/>
            </a:pP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#include&lt;string&gt;</a:t>
            </a:r>
            <a:endParaRPr lang="en-GB" sz="1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57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Code: Taking input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25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628595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/>
            <a:r>
              <a:rPr lang="en-US" sz="2400" dirty="0"/>
              <a:t>Taking/passing input from/to STDIN/STDOUT</a:t>
            </a:r>
          </a:p>
          <a:p>
            <a:pPr marL="285750" indent="-285750"/>
            <a:r>
              <a:rPr lang="en-US" sz="2400" dirty="0" err="1"/>
              <a:t>cin</a:t>
            </a:r>
            <a:r>
              <a:rPr lang="en-US" sz="2400" dirty="0"/>
              <a:t> &gt;&gt; </a:t>
            </a:r>
            <a:r>
              <a:rPr lang="en-US" sz="2400" dirty="0" err="1"/>
              <a:t>i</a:t>
            </a:r>
            <a:endParaRPr lang="en-US" sz="2400" dirty="0"/>
          </a:p>
          <a:p>
            <a:pPr marL="742950" lvl="1" indent="-285750"/>
            <a:r>
              <a:rPr lang="en-US" sz="2000" dirty="0"/>
              <a:t>extracts separated by </a:t>
            </a:r>
            <a:r>
              <a:rPr lang="en-US" sz="2000" b="1" dirty="0"/>
              <a:t>whitespace</a:t>
            </a:r>
            <a:r>
              <a:rPr lang="en-US" sz="2000" dirty="0"/>
              <a:t> and </a:t>
            </a:r>
            <a:r>
              <a:rPr lang="en-US" sz="2000" b="1" dirty="0"/>
              <a:t>tries to parse </a:t>
            </a:r>
            <a:r>
              <a:rPr lang="en-US" sz="2000" dirty="0"/>
              <a:t>into the target type.</a:t>
            </a:r>
          </a:p>
          <a:p>
            <a:pPr marL="285750" indent="-285750"/>
            <a:r>
              <a:rPr lang="en-US" sz="2400" dirty="0" err="1"/>
              <a:t>getline</a:t>
            </a:r>
            <a:r>
              <a:rPr lang="en-US" sz="2400" dirty="0"/>
              <a:t>(</a:t>
            </a:r>
            <a:r>
              <a:rPr lang="en-US" sz="2400" dirty="0" err="1"/>
              <a:t>cin</a:t>
            </a:r>
            <a:r>
              <a:rPr lang="en-US" sz="2400" dirty="0"/>
              <a:t>, line, '.') </a:t>
            </a:r>
          </a:p>
          <a:p>
            <a:pPr marL="742950" lvl="1" indent="-285750"/>
            <a:r>
              <a:rPr lang="en-US" sz="2000" dirty="0"/>
              <a:t>reads </a:t>
            </a:r>
            <a:r>
              <a:rPr lang="en-US" sz="2000" b="1" dirty="0"/>
              <a:t>by lines </a:t>
            </a:r>
            <a:r>
              <a:rPr lang="en-US" sz="2000" dirty="0"/>
              <a:t>by default or </a:t>
            </a:r>
            <a:r>
              <a:rPr lang="en-US" sz="2000" b="1" dirty="0"/>
              <a:t>by the third parameter </a:t>
            </a:r>
            <a:r>
              <a:rPr lang="en-US" sz="2000" dirty="0"/>
              <a:t>(char)</a:t>
            </a:r>
          </a:p>
          <a:p>
            <a:pPr marL="742950" lvl="1" indent="-285750"/>
            <a:r>
              <a:rPr lang="en-US" sz="2000" dirty="0"/>
              <a:t>Only to char*, std::string</a:t>
            </a:r>
          </a:p>
          <a:p>
            <a:pPr marL="285750" indent="-285750"/>
            <a:r>
              <a:rPr lang="en-US" sz="2400" dirty="0" err="1"/>
              <a:t>cin.get</a:t>
            </a:r>
            <a:r>
              <a:rPr lang="en-US" sz="2400" dirty="0"/>
              <a:t>(c)</a:t>
            </a:r>
          </a:p>
          <a:p>
            <a:pPr marL="742950" lvl="1" indent="-285750"/>
            <a:r>
              <a:rPr lang="en-US" sz="2000" dirty="0"/>
              <a:t>Read char by char </a:t>
            </a:r>
          </a:p>
          <a:p>
            <a:pPr marL="742950" lvl="1" indent="-285750"/>
            <a:r>
              <a:rPr lang="en-US" sz="2000" dirty="0"/>
              <a:t>For some lower-level manipulation</a:t>
            </a:r>
          </a:p>
          <a:p>
            <a:pPr marL="285750" indent="-285750"/>
            <a:endParaRPr lang="en-US" sz="2400" dirty="0"/>
          </a:p>
          <a:p>
            <a:pPr marL="742950" lvl="1" indent="-285750"/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3B3D87-AAF3-47E3-FCCE-00D2188171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r>
              <a:rPr lang="cs-CZ" dirty="0"/>
              <a:t>Intermezzo</a:t>
            </a:r>
            <a:r>
              <a:rPr lang="en-GB" dirty="0"/>
              <a:t>:</a:t>
            </a:r>
            <a:r>
              <a:rPr lang="cs-CZ" dirty="0"/>
              <a:t> </a:t>
            </a:r>
            <a:r>
              <a:rPr lang="en-US" dirty="0" err="1"/>
              <a:t>cin</a:t>
            </a:r>
            <a:r>
              <a:rPr lang="en-US" dirty="0"/>
              <a:t>, </a:t>
            </a:r>
            <a:r>
              <a:rPr lang="en-US" dirty="0" err="1"/>
              <a:t>cout</a:t>
            </a:r>
            <a:r>
              <a:rPr lang="en-US" dirty="0"/>
              <a:t>, &lt;&lt;, &gt;&gt;</a:t>
            </a:r>
            <a:endParaRPr lang="en-GB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F5A663B-FCCD-1A37-7AA8-3F9A19065ACA}"/>
              </a:ext>
            </a:extLst>
          </p:cNvPr>
          <p:cNvSpPr txBox="1"/>
          <p:nvPr/>
        </p:nvSpPr>
        <p:spPr>
          <a:xfrm>
            <a:off x="6773568" y="1004597"/>
            <a:ext cx="5353235" cy="550920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r>
              <a:rPr lang="en-US" sz="11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f;</a:t>
            </a:r>
          </a:p>
          <a:p>
            <a:r>
              <a:rPr lang="en-US" sz="11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cin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f;</a:t>
            </a:r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Tries to parse as float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cin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 // Tries to parse as int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number is "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f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 and "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"."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C++20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cout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format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"The number is {} and {}."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f, 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&lt;&lt;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endl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C++23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US" sz="11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("The number is {} and {}.", f, </a:t>
            </a:r>
            <a:r>
              <a:rPr lang="en-US" sz="11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Read whitespace-separated until first error/EOF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cin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&gt;&gt;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Do something with </a:t>
            </a:r>
            <a:r>
              <a:rPr lang="en-US" sz="1100" b="0" dirty="0" err="1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i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Read line by line until error/EOR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string buffer;</a:t>
            </a:r>
          </a:p>
          <a:p>
            <a:r>
              <a:rPr lang="en-US" sz="11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1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getline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cin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buffer)) {</a:t>
            </a: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Do something with buffer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b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Read with ";" separator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1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getline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cin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buffer, </a:t>
            </a:r>
            <a:r>
              <a:rPr lang="en-US" sz="1100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';'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Do something with buffer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// Read by characters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c;</a:t>
            </a:r>
          </a:p>
          <a:p>
            <a:r>
              <a:rPr lang="en-US" sz="11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100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cin</a:t>
            </a:r>
            <a:r>
              <a:rPr lang="en-US" sz="1100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100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</a:t>
            </a:r>
            <a:r>
              <a:rPr lang="en-US" sz="1100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(c)) {</a:t>
            </a:r>
          </a:p>
          <a:p>
            <a:r>
              <a:rPr lang="en-US" sz="1100" b="0" dirty="0">
                <a:solidFill>
                  <a:srgbClr val="6A9955"/>
                </a:solidFill>
                <a:effectLst/>
                <a:latin typeface="Consolas" panose="020B0609020204030204" pitchFamily="49" charset="0"/>
              </a:rPr>
              <a:t>    // Do something with c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100" dirty="0">
                <a:solidFill>
                  <a:srgbClr val="CCCCCC"/>
                </a:solidFill>
                <a:latin typeface="Consolas" panose="020B0609020204030204" pitchFamily="49" charset="0"/>
              </a:rPr>
              <a:t>}</a:t>
            </a:r>
            <a:endParaRPr lang="en-US" sz="11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B8600D-8740-8EF9-65C2-AAB247FB4837}"/>
              </a:ext>
            </a:extLst>
          </p:cNvPr>
          <p:cNvSpPr/>
          <p:nvPr/>
        </p:nvSpPr>
        <p:spPr>
          <a:xfrm>
            <a:off x="5531837" y="0"/>
            <a:ext cx="6533975" cy="103868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https://en.cppreference.com/w/cpp/io/cin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https://en.cppreference.com/w/cpp/io/cout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https://en.cppreference.com/w/cpp/string/basic_string/getline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</a:rPr>
              <a:t>https://en.cppreference.com/w/cpp/io/basic_istream/get</a:t>
            </a:r>
          </a:p>
        </p:txBody>
      </p:sp>
    </p:spTree>
    <p:extLst>
      <p:ext uri="{BB962C8B-B14F-4D97-AF65-F5344CB8AC3E}">
        <p14:creationId xmlns:p14="http://schemas.microsoft.com/office/powerpoint/2010/main" val="3625550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Code: Taking input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STD sequence container</a:t>
            </a:r>
          </a:p>
          <a:p>
            <a:pPr marL="742950" lvl="1" indent="-285750"/>
            <a:r>
              <a:rPr lang="en-US" sz="2000" dirty="0"/>
              <a:t>std::vector implements an array with fast random access and the ability to automatically resize when appending elements.</a:t>
            </a:r>
            <a:endParaRPr lang="en-US" sz="2000" b="1" dirty="0"/>
          </a:p>
          <a:p>
            <a:pPr marL="742950" lvl="1" indent="-285750"/>
            <a:r>
              <a:rPr lang="en-US" sz="2000" b="1" dirty="0"/>
              <a:t>Homogeneous</a:t>
            </a:r>
            <a:r>
              <a:rPr lang="en-US" sz="2000" dirty="0"/>
              <a:t> (all of the same type) elements stored </a:t>
            </a:r>
            <a:r>
              <a:rPr lang="en-US" sz="2000" b="1" dirty="0"/>
              <a:t>consecutively</a:t>
            </a:r>
            <a:r>
              <a:rPr lang="en-US" sz="2000" dirty="0"/>
              <a:t> in memory (one after another)</a:t>
            </a:r>
          </a:p>
          <a:p>
            <a:pPr marL="742950" lvl="1" indent="-285750"/>
            <a:r>
              <a:rPr lang="en-US" sz="2000" dirty="0"/>
              <a:t>If full, </a:t>
            </a:r>
            <a:r>
              <a:rPr lang="en-US" sz="2000" b="1" dirty="0"/>
              <a:t>reallocates</a:t>
            </a:r>
            <a:r>
              <a:rPr lang="en-US" sz="2000" dirty="0"/>
              <a:t> to the new more spacious memory location </a:t>
            </a:r>
          </a:p>
          <a:p>
            <a:pPr marL="1200150" lvl="2" indent="-285750"/>
            <a:r>
              <a:rPr lang="en-US" sz="1600" dirty="0"/>
              <a:t>this invalidates all references/iterators/ pointers to the vector</a:t>
            </a:r>
          </a:p>
          <a:p>
            <a:pPr marL="0" indent="0">
              <a:buNone/>
            </a:pPr>
            <a:r>
              <a:rPr lang="en-US" sz="2400" b="1" dirty="0"/>
              <a:t>Interface:</a:t>
            </a:r>
          </a:p>
          <a:p>
            <a:pPr marL="742950" lvl="1" indent="-285750"/>
            <a:r>
              <a:rPr lang="en-US" sz="2000" dirty="0"/>
              <a:t>Definition/construction</a:t>
            </a:r>
          </a:p>
          <a:p>
            <a:pPr marL="1200150" lvl="2" indent="-285750"/>
            <a:r>
              <a:rPr lang="en-US" sz="1600" dirty="0"/>
              <a:t>vector&lt;int&gt; x; // Empty (garbage data), with default capacity</a:t>
            </a:r>
          </a:p>
          <a:p>
            <a:pPr marL="1200150" lvl="2" indent="-285750"/>
            <a:r>
              <a:rPr lang="en-US" sz="1600" dirty="0"/>
              <a:t>vector&lt;int&gt; x(10); // Empty (garbage data), with size 10 (not capacity)</a:t>
            </a:r>
          </a:p>
          <a:p>
            <a:pPr marL="1200150" lvl="2" indent="-285750"/>
            <a:r>
              <a:rPr lang="en-US" sz="1600" dirty="0"/>
              <a:t>vector &lt;int&gt; x(10, 0); // With size 10, initialized to 10	</a:t>
            </a:r>
          </a:p>
          <a:p>
            <a:pPr marL="742950" lvl="1" indent="-285750"/>
            <a:r>
              <a:rPr lang="en-US" sz="2000" dirty="0"/>
              <a:t>Access</a:t>
            </a:r>
          </a:p>
          <a:p>
            <a:pPr marL="1200150" lvl="2" indent="-285750"/>
            <a:r>
              <a:rPr lang="en-US" sz="1600" dirty="0"/>
              <a:t>x[</a:t>
            </a:r>
            <a:r>
              <a:rPr lang="en-US" sz="1600" dirty="0" err="1"/>
              <a:t>i</a:t>
            </a:r>
            <a:r>
              <a:rPr lang="en-US" sz="1600" dirty="0"/>
              <a:t>]</a:t>
            </a:r>
          </a:p>
          <a:p>
            <a:pPr marL="1200150" lvl="2" indent="-285750"/>
            <a:r>
              <a:rPr lang="en-US" sz="1600" dirty="0" err="1"/>
              <a:t>x.front</a:t>
            </a:r>
            <a:r>
              <a:rPr lang="en-US" sz="1600" dirty="0"/>
              <a:t>()/back()</a:t>
            </a:r>
          </a:p>
          <a:p>
            <a:pPr marL="742950" lvl="1" indent="-285750"/>
            <a:r>
              <a:rPr lang="en-US" sz="2000" dirty="0"/>
              <a:t>Modifiers</a:t>
            </a:r>
          </a:p>
          <a:p>
            <a:pPr marL="1200150" lvl="2" indent="-285750"/>
            <a:r>
              <a:rPr lang="en-US" sz="1600" dirty="0" err="1"/>
              <a:t>x.push_back</a:t>
            </a:r>
            <a:r>
              <a:rPr lang="en-US" sz="1600" dirty="0"/>
              <a:t>(1)</a:t>
            </a:r>
          </a:p>
          <a:p>
            <a:pPr marL="1200150" lvl="2" indent="-285750"/>
            <a:r>
              <a:rPr lang="en-US" sz="1600" dirty="0" err="1"/>
              <a:t>x.push_back</a:t>
            </a:r>
            <a:r>
              <a:rPr lang="en-US" sz="1600" dirty="0"/>
              <a:t>(</a:t>
            </a:r>
            <a:r>
              <a:rPr lang="en-US" sz="1600" dirty="0" err="1"/>
              <a:t>val</a:t>
            </a:r>
            <a:r>
              <a:rPr lang="en-US" sz="1600" dirty="0"/>
              <a:t>)</a:t>
            </a:r>
          </a:p>
          <a:p>
            <a:pPr marL="1200150" lvl="2" indent="-285750"/>
            <a:r>
              <a:rPr lang="en-US" sz="1600" dirty="0" err="1"/>
              <a:t>x.pop_back</a:t>
            </a:r>
            <a:r>
              <a:rPr lang="en-US" sz="1600" dirty="0"/>
              <a:t>()</a:t>
            </a:r>
          </a:p>
          <a:p>
            <a:pPr marL="742950" lvl="1" indent="-285750"/>
            <a:endParaRPr lang="en-US" sz="2000" dirty="0"/>
          </a:p>
          <a:p>
            <a:pPr marL="285750" indent="-285750"/>
            <a:endParaRPr lang="en-US" sz="2400" dirty="0"/>
          </a:p>
          <a:p>
            <a:pPr marL="742950" lvl="1" indent="-285750"/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3B3D87-AAF3-47E3-FCCE-00D21881718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6" cy="6483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txBody>
          <a:bodyPr vert="horz" wrap="square" lIns="274320" tIns="18288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Roboto Black" pitchFamily="2"/>
                <a:cs typeface="Arial" pitchFamily="34"/>
              </a:defRPr>
            </a:lvl1pPr>
          </a:lstStyle>
          <a:p>
            <a:r>
              <a:rPr lang="cs-CZ" dirty="0"/>
              <a:t>Intermezzo</a:t>
            </a:r>
            <a:r>
              <a:rPr lang="en-GB" dirty="0"/>
              <a:t>:</a:t>
            </a:r>
            <a:r>
              <a:rPr lang="cs-CZ" dirty="0"/>
              <a:t> </a:t>
            </a:r>
            <a:r>
              <a:rPr lang="cs-CZ" dirty="0" err="1"/>
              <a:t>std</a:t>
            </a:r>
            <a:r>
              <a:rPr lang="cs-CZ" dirty="0"/>
              <a:t>::</a:t>
            </a:r>
            <a:r>
              <a:rPr lang="cs-CZ" dirty="0" err="1"/>
              <a:t>vector</a:t>
            </a:r>
            <a:endParaRPr lang="en-GB" dirty="0"/>
          </a:p>
        </p:txBody>
      </p:sp>
      <p:pic>
        <p:nvPicPr>
          <p:cNvPr id="8" name="Graphic 7" descr="Slippery with solid fill">
            <a:extLst>
              <a:ext uri="{FF2B5EF4-FFF2-40B4-BE49-F238E27FC236}">
                <a16:creationId xmlns:a16="http://schemas.microsoft.com/office/drawing/2014/main" id="{BC6FCCCC-202E-5187-8CD6-2D83A9F28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4243" y="2242530"/>
            <a:ext cx="889160" cy="88916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0942C89-E9F7-709D-702D-9B3612778DC1}"/>
              </a:ext>
            </a:extLst>
          </p:cNvPr>
          <p:cNvSpPr/>
          <p:nvPr/>
        </p:nvSpPr>
        <p:spPr>
          <a:xfrm>
            <a:off x="5531837" y="116903"/>
            <a:ext cx="6533975" cy="344072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https://en.cppreference.com/w/cpp/container/vector</a:t>
            </a:r>
            <a:endParaRPr lang="en-US" sz="14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45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Coding: Recursing on the input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346229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first element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recurse on the rest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this element OUT and IN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a list of previous elements to print to each recursive call.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represent a non-owning view to a contiguous container, you can use std::span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std::span is just a view into a contiguous container and the 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it points to must live longer than the span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36F6C507-FD5F-B0FD-9506-4836BA1FB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47" y="2915302"/>
            <a:ext cx="12236422" cy="345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445286E-6816-D833-83C4-F7D8C909447F}"/>
              </a:ext>
            </a:extLst>
          </p:cNvPr>
          <p:cNvSpPr txBox="1"/>
          <p:nvPr/>
        </p:nvSpPr>
        <p:spPr>
          <a:xfrm>
            <a:off x="6673049" y="6368783"/>
            <a:ext cx="54183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https://media.geeksforgeeks.org/wp-content/uploads/20230829180317/subsetdrawio.png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80B0C9A-C0BE-73E5-882B-B11F13612E41}"/>
              </a:ext>
            </a:extLst>
          </p:cNvPr>
          <p:cNvSpPr txBox="1"/>
          <p:nvPr/>
        </p:nvSpPr>
        <p:spPr>
          <a:xfrm>
            <a:off x="5947754" y="3124335"/>
            <a:ext cx="29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s([], [1,2,3])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211BDE-DB36-69DE-A281-3477966E273B}"/>
              </a:ext>
            </a:extLst>
          </p:cNvPr>
          <p:cNvSpPr txBox="1"/>
          <p:nvPr/>
        </p:nvSpPr>
        <p:spPr>
          <a:xfrm>
            <a:off x="6082664" y="3890881"/>
            <a:ext cx="29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s([1], [2,3])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1C957A-F6D1-6A02-9E08-6DC1297C9C2C}"/>
              </a:ext>
            </a:extLst>
          </p:cNvPr>
          <p:cNvSpPr txBox="1"/>
          <p:nvPr/>
        </p:nvSpPr>
        <p:spPr>
          <a:xfrm>
            <a:off x="952850" y="3890881"/>
            <a:ext cx="29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s([], [2,3])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E5D5A5-8228-6CCA-F152-395FC11C9C00}"/>
              </a:ext>
            </a:extLst>
          </p:cNvPr>
          <p:cNvSpPr txBox="1"/>
          <p:nvPr/>
        </p:nvSpPr>
        <p:spPr>
          <a:xfrm>
            <a:off x="9739524" y="4231001"/>
            <a:ext cx="29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s([1,2], [3])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B2E8F9-7B99-FF3F-5BE4-D3DB6150BE5A}"/>
              </a:ext>
            </a:extLst>
          </p:cNvPr>
          <p:cNvSpPr txBox="1"/>
          <p:nvPr/>
        </p:nvSpPr>
        <p:spPr>
          <a:xfrm>
            <a:off x="5018452" y="4415667"/>
            <a:ext cx="29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s([1], [3])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FC96AA-B5E8-FBA5-544C-57E1528745D4}"/>
              </a:ext>
            </a:extLst>
          </p:cNvPr>
          <p:cNvSpPr txBox="1"/>
          <p:nvPr/>
        </p:nvSpPr>
        <p:spPr>
          <a:xfrm>
            <a:off x="10147915" y="4930560"/>
            <a:ext cx="29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s([1,2,3], [])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41499B-1E1F-2BAE-7C18-01AA277A348A}"/>
              </a:ext>
            </a:extLst>
          </p:cNvPr>
          <p:cNvSpPr txBox="1"/>
          <p:nvPr/>
        </p:nvSpPr>
        <p:spPr>
          <a:xfrm>
            <a:off x="7911074" y="4973135"/>
            <a:ext cx="29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s([1,2], [])</a:t>
            </a:r>
            <a:endParaRPr lang="en-GB" dirty="0">
              <a:latin typeface="Consolas" panose="020B0609020204030204" pitchFamily="49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61D89D-6646-FA9C-2CD6-23644E403BC8}"/>
              </a:ext>
            </a:extLst>
          </p:cNvPr>
          <p:cNvSpPr/>
          <p:nvPr/>
        </p:nvSpPr>
        <p:spPr>
          <a:xfrm>
            <a:off x="7432060" y="280430"/>
            <a:ext cx="4614928" cy="405395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000000"/>
                </a:solidFill>
                <a:uFillTx/>
                <a:latin typeface="Consolas" pitchFamily="49"/>
                <a:cs typeface="Arial" pitchFamily="34"/>
              </a:rPr>
              <a:t>https://www.modernescpp.com/index.php/c-20-std-span/</a:t>
            </a:r>
            <a:endParaRPr lang="en-GB" sz="1200" b="0" i="0" u="none" strike="noStrike" kern="1200" cap="none" spc="0" baseline="0" dirty="0">
              <a:solidFill>
                <a:srgbClr val="000000"/>
              </a:solidFill>
              <a:uFillTx/>
              <a:latin typeface="Consolas" pitchFamily="49"/>
            </a:endParaRPr>
          </a:p>
        </p:txBody>
      </p: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153531B2-6871-2E2B-EC54-B622B3B8A5B5}"/>
              </a:ext>
            </a:extLst>
          </p:cNvPr>
          <p:cNvSpPr/>
          <p:nvPr/>
        </p:nvSpPr>
        <p:spPr>
          <a:xfrm>
            <a:off x="7783124" y="137450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EB9D4E-7E7D-9361-9074-325A784ACCDB}"/>
                  </a:ext>
                </a:extLst>
              </p14:cNvPr>
              <p14:cNvContentPartPr/>
              <p14:nvPr/>
            </p14:nvContentPartPr>
            <p14:xfrm>
              <a:off x="9739523" y="732628"/>
              <a:ext cx="1117457" cy="1104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EB9D4E-7E7D-9361-9074-325A784ACC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3403" y="726508"/>
                <a:ext cx="1129697" cy="111708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phic 8" descr="Slippery with solid fill">
            <a:extLst>
              <a:ext uri="{FF2B5EF4-FFF2-40B4-BE49-F238E27FC236}">
                <a16:creationId xmlns:a16="http://schemas.microsoft.com/office/drawing/2014/main" id="{A9FFFA5D-5E67-9A64-3FA6-97AAD2778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1786" y="1822912"/>
            <a:ext cx="889160" cy="8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2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Coding: Processing </a:t>
            </a:r>
            <a:r>
              <a:rPr lang="en-US" dirty="0" err="1"/>
              <a:t>cmd</a:t>
            </a:r>
            <a:r>
              <a:rPr lang="en-US" dirty="0"/>
              <a:t> </a:t>
            </a:r>
            <a:r>
              <a:rPr lang="en-US" dirty="0" err="1"/>
              <a:t>args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1" y="906463"/>
            <a:ext cx="4351340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rid of C-strings ASAP!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in STL container, iterate over them and process them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our case lab_01 --reverse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D6987F9-B477-BEBA-8AAF-E39D94FE82F2}"/>
              </a:ext>
            </a:extLst>
          </p:cNvPr>
          <p:cNvSpPr txBox="1">
            <a:spLocks noChangeArrowheads="1"/>
          </p:cNvSpPr>
          <p:nvPr/>
        </p:nvSpPr>
        <p:spPr>
          <a:xfrm>
            <a:off x="6406265" y="906463"/>
            <a:ext cx="3807622" cy="399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800" b="1" dirty="0" err="1">
                <a:latin typeface="Courier New" pitchFamily="49" charset="0"/>
              </a:rPr>
              <a:t>myprog</a:t>
            </a:r>
            <a:r>
              <a:rPr lang="en-US" sz="1800" b="1" dirty="0">
                <a:latin typeface="Courier New" pitchFamily="49" charset="0"/>
              </a:rPr>
              <a:t> -n -</a:t>
            </a:r>
            <a:r>
              <a:rPr lang="cs-CZ" sz="1800" b="1" dirty="0">
                <a:latin typeface="Courier New" pitchFamily="49" charset="0"/>
              </a:rPr>
              <a:t>w</a:t>
            </a:r>
            <a:r>
              <a:rPr lang="en-US" sz="1800" b="1" dirty="0">
                <a:latin typeface="Courier New" pitchFamily="49" charset="0"/>
              </a:rPr>
              <a:t> a.txt b.txt</a:t>
            </a:r>
          </a:p>
        </p:txBody>
      </p:sp>
      <p:graphicFrame>
        <p:nvGraphicFramePr>
          <p:cNvPr id="8" name="Group 144">
            <a:extLst>
              <a:ext uri="{FF2B5EF4-FFF2-40B4-BE49-F238E27FC236}">
                <a16:creationId xmlns:a16="http://schemas.microsoft.com/office/drawing/2014/main" id="{6F7F7337-C06E-3ADF-7A7B-4E98047D2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779457"/>
              </p:ext>
            </p:extLst>
          </p:nvPr>
        </p:nvGraphicFramePr>
        <p:xfrm>
          <a:off x="7324731" y="1295682"/>
          <a:ext cx="3167063" cy="387350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258">
            <a:extLst>
              <a:ext uri="{FF2B5EF4-FFF2-40B4-BE49-F238E27FC236}">
                <a16:creationId xmlns:a16="http://schemas.microsoft.com/office/drawing/2014/main" id="{6E6DA8DF-B2DB-F74F-3F97-01C3226E0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737199"/>
              </p:ext>
            </p:extLst>
          </p:nvPr>
        </p:nvGraphicFramePr>
        <p:xfrm>
          <a:off x="1745028" y="4586020"/>
          <a:ext cx="2326044" cy="360363"/>
        </p:xfrm>
        <a:graphic>
          <a:graphicData uri="http://schemas.openxmlformats.org/drawingml/2006/table">
            <a:tbl>
              <a:tblPr/>
              <a:tblGrid>
                <a:gridCol w="31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5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6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l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_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Group 293">
            <a:extLst>
              <a:ext uri="{FF2B5EF4-FFF2-40B4-BE49-F238E27FC236}">
                <a16:creationId xmlns:a16="http://schemas.microsoft.com/office/drawing/2014/main" id="{EC913C93-22D9-AC62-FF1B-AB9BECFDA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050118"/>
              </p:ext>
            </p:extLst>
          </p:nvPr>
        </p:nvGraphicFramePr>
        <p:xfrm>
          <a:off x="8103400" y="3959507"/>
          <a:ext cx="1036638" cy="360363"/>
        </p:xfrm>
        <a:graphic>
          <a:graphicData uri="http://schemas.openxmlformats.org/drawingml/2006/table">
            <a:tbl>
              <a:tblPr/>
              <a:tblGrid>
                <a:gridCol w="30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Group 294">
            <a:extLst>
              <a:ext uri="{FF2B5EF4-FFF2-40B4-BE49-F238E27FC236}">
                <a16:creationId xmlns:a16="http://schemas.microsoft.com/office/drawing/2014/main" id="{74EDEBCC-1733-DB7E-5DFB-AD21433A2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38620"/>
              </p:ext>
            </p:extLst>
          </p:nvPr>
        </p:nvGraphicFramePr>
        <p:xfrm>
          <a:off x="8548694" y="3454682"/>
          <a:ext cx="1036637" cy="360363"/>
        </p:xfrm>
        <a:graphic>
          <a:graphicData uri="http://schemas.openxmlformats.org/drawingml/2006/table">
            <a:tbl>
              <a:tblPr/>
              <a:tblGrid>
                <a:gridCol w="30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w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340">
            <a:extLst>
              <a:ext uri="{FF2B5EF4-FFF2-40B4-BE49-F238E27FC236}">
                <a16:creationId xmlns:a16="http://schemas.microsoft.com/office/drawing/2014/main" id="{7D53BA12-EFAB-25F7-28DF-F36EB2FA2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95655"/>
              </p:ext>
            </p:extLst>
          </p:nvPr>
        </p:nvGraphicFramePr>
        <p:xfrm>
          <a:off x="9196394" y="2951445"/>
          <a:ext cx="1974850" cy="360363"/>
        </p:xfrm>
        <a:graphic>
          <a:graphicData uri="http://schemas.openxmlformats.org/drawingml/2006/table">
            <a:tbl>
              <a:tblPr/>
              <a:tblGrid>
                <a:gridCol w="30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Line 341">
            <a:extLst>
              <a:ext uri="{FF2B5EF4-FFF2-40B4-BE49-F238E27FC236}">
                <a16:creationId xmlns:a16="http://schemas.microsoft.com/office/drawing/2014/main" id="{B289A1B4-1D3A-7650-7AC4-E7BE8CF71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3655" y="1511582"/>
            <a:ext cx="79375" cy="29527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4" name="Line 342">
            <a:extLst>
              <a:ext uri="{FF2B5EF4-FFF2-40B4-BE49-F238E27FC236}">
                <a16:creationId xmlns:a16="http://schemas.microsoft.com/office/drawing/2014/main" id="{7B8607A3-B83A-9D8D-49FA-CC195B277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6893" y="1511582"/>
            <a:ext cx="109537" cy="244792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5" name="Line 343">
            <a:extLst>
              <a:ext uri="{FF2B5EF4-FFF2-40B4-BE49-F238E27FC236}">
                <a16:creationId xmlns:a16="http://schemas.microsoft.com/office/drawing/2014/main" id="{1566336F-7985-154B-50A0-67035DA43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21719" y="1511582"/>
            <a:ext cx="71437" cy="1943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6" name="Line 344">
            <a:extLst>
              <a:ext uri="{FF2B5EF4-FFF2-40B4-BE49-F238E27FC236}">
                <a16:creationId xmlns:a16="http://schemas.microsoft.com/office/drawing/2014/main" id="{0883B282-F46A-A6D0-BD6C-731A630A6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6394" y="1511582"/>
            <a:ext cx="144462" cy="14398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17" name="Group 345">
            <a:extLst>
              <a:ext uri="{FF2B5EF4-FFF2-40B4-BE49-F238E27FC236}">
                <a16:creationId xmlns:a16="http://schemas.microsoft.com/office/drawing/2014/main" id="{1DFD4D51-5FCC-0E4A-7D4E-32C159DC8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03662"/>
              </p:ext>
            </p:extLst>
          </p:nvPr>
        </p:nvGraphicFramePr>
        <p:xfrm>
          <a:off x="9845681" y="2375182"/>
          <a:ext cx="1974850" cy="360363"/>
        </p:xfrm>
        <a:graphic>
          <a:graphicData uri="http://schemas.openxmlformats.org/drawingml/2006/table">
            <a:tbl>
              <a:tblPr/>
              <a:tblGrid>
                <a:gridCol w="30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Line 365">
            <a:extLst>
              <a:ext uri="{FF2B5EF4-FFF2-40B4-BE49-F238E27FC236}">
                <a16:creationId xmlns:a16="http://schemas.microsoft.com/office/drawing/2014/main" id="{4B890692-32B8-6A47-7F01-52D38BC2E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1219" y="1511582"/>
            <a:ext cx="287337" cy="863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" name="Text Box 366">
            <a:extLst>
              <a:ext uri="{FF2B5EF4-FFF2-40B4-BE49-F238E27FC236}">
                <a16:creationId xmlns:a16="http://schemas.microsoft.com/office/drawing/2014/main" id="{CD0AF56F-A392-98F3-4627-525430A21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802" y="1974859"/>
            <a:ext cx="457200" cy="4762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endParaRPr lang="cs-CZ"/>
          </a:p>
        </p:txBody>
      </p:sp>
      <p:sp>
        <p:nvSpPr>
          <p:cNvPr id="20" name="Line 367">
            <a:extLst>
              <a:ext uri="{FF2B5EF4-FFF2-40B4-BE49-F238E27FC236}">
                <a16:creationId xmlns:a16="http://schemas.microsoft.com/office/drawing/2014/main" id="{C43E846B-F327-12F1-1A0E-2344C27D15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6265" y="1438557"/>
            <a:ext cx="847029" cy="7441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1" name="Text Box 368">
            <a:extLst>
              <a:ext uri="{FF2B5EF4-FFF2-40B4-BE49-F238E27FC236}">
                <a16:creationId xmlns:a16="http://schemas.microsoft.com/office/drawing/2014/main" id="{9F41F87B-3EB0-3775-DFF8-47E1687B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515" y="2047884"/>
            <a:ext cx="625475" cy="3715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1800"/>
              <a:t>argv</a:t>
            </a:r>
          </a:p>
        </p:txBody>
      </p:sp>
      <p:sp>
        <p:nvSpPr>
          <p:cNvPr id="22" name="Text Box 369">
            <a:extLst>
              <a:ext uri="{FF2B5EF4-FFF2-40B4-BE49-F238E27FC236}">
                <a16:creationId xmlns:a16="http://schemas.microsoft.com/office/drawing/2014/main" id="{87660E33-D6D8-D264-A2A9-A85E90F2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802" y="2840047"/>
            <a:ext cx="647700" cy="371513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5</a:t>
            </a:r>
            <a:endParaRPr lang="cs-CZ" dirty="0"/>
          </a:p>
        </p:txBody>
      </p:sp>
      <p:sp>
        <p:nvSpPr>
          <p:cNvPr id="23" name="Text Box 370">
            <a:extLst>
              <a:ext uri="{FF2B5EF4-FFF2-40B4-BE49-F238E27FC236}">
                <a16:creationId xmlns:a16="http://schemas.microsoft.com/office/drawing/2014/main" id="{6BB1B840-DABE-31E1-6D3C-8909CE181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4515" y="2911484"/>
            <a:ext cx="615950" cy="3715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1800"/>
              <a:t>argc</a:t>
            </a:r>
          </a:p>
        </p:txBody>
      </p:sp>
      <p:sp>
        <p:nvSpPr>
          <p:cNvPr id="24" name="Text Box 371">
            <a:extLst>
              <a:ext uri="{FF2B5EF4-FFF2-40B4-BE49-F238E27FC236}">
                <a16:creationId xmlns:a16="http://schemas.microsoft.com/office/drawing/2014/main" id="{718901B2-ABCD-22FE-4262-EA6CDC20D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36" y="5806852"/>
            <a:ext cx="3962400" cy="340735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cs-CZ" sz="1600" dirty="0">
                <a:solidFill>
                  <a:schemeClr val="bg1"/>
                </a:solidFill>
              </a:rPr>
              <a:t>vector&lt;string&gt;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arg( argv, argv+argc);</a:t>
            </a:r>
          </a:p>
        </p:txBody>
      </p:sp>
      <p:sp>
        <p:nvSpPr>
          <p:cNvPr id="25" name="AutoShape 376">
            <a:extLst>
              <a:ext uri="{FF2B5EF4-FFF2-40B4-BE49-F238E27FC236}">
                <a16:creationId xmlns:a16="http://schemas.microsoft.com/office/drawing/2014/main" id="{65C62351-B845-7829-C188-D24CE7444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6" y="5190555"/>
            <a:ext cx="2906712" cy="399256"/>
          </a:xfrm>
          <a:prstGeom prst="wedgeRoundRectCallout">
            <a:avLst>
              <a:gd name="adj1" fmla="val 10066"/>
              <a:gd name="adj2" fmla="val 10883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dk1"/>
                </a:solidFill>
              </a:rPr>
              <a:t>Get rid of C-string </a:t>
            </a:r>
            <a:r>
              <a:rPr lang="en-US" sz="1600" dirty="0" err="1">
                <a:solidFill>
                  <a:schemeClr val="dk1"/>
                </a:solidFill>
              </a:rPr>
              <a:t>args</a:t>
            </a:r>
            <a:r>
              <a:rPr lang="en-US" sz="1600" dirty="0">
                <a:solidFill>
                  <a:schemeClr val="dk1"/>
                </a:solidFill>
              </a:rPr>
              <a:t> ASAP!</a:t>
            </a:r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" name="Graphic 25" descr="Shield Tick with solid fill">
            <a:extLst>
              <a:ext uri="{FF2B5EF4-FFF2-40B4-BE49-F238E27FC236}">
                <a16:creationId xmlns:a16="http://schemas.microsoft.com/office/drawing/2014/main" id="{B912704D-0FF5-ECA2-A53D-FA82B1174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641" y="5055580"/>
            <a:ext cx="914400" cy="914400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20C6BB87-70D2-2E1E-F1C1-FC6B9541EB74}"/>
              </a:ext>
            </a:extLst>
          </p:cNvPr>
          <p:cNvSpPr txBox="1">
            <a:spLocks noChangeArrowheads="1"/>
          </p:cNvSpPr>
          <p:nvPr/>
        </p:nvSpPr>
        <p:spPr>
          <a:xfrm>
            <a:off x="536973" y="2451109"/>
            <a:ext cx="3807622" cy="3992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1800" b="1" dirty="0">
                <a:latin typeface="Courier New" pitchFamily="49" charset="0"/>
              </a:rPr>
              <a:t>lab_01 --reverse</a:t>
            </a:r>
          </a:p>
        </p:txBody>
      </p:sp>
      <p:graphicFrame>
        <p:nvGraphicFramePr>
          <p:cNvPr id="28" name="Group 144">
            <a:extLst>
              <a:ext uri="{FF2B5EF4-FFF2-40B4-BE49-F238E27FC236}">
                <a16:creationId xmlns:a16="http://schemas.microsoft.com/office/drawing/2014/main" id="{7565E04C-8DA9-E73D-679C-1AE70F935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246153"/>
              </p:ext>
            </p:extLst>
          </p:nvPr>
        </p:nvGraphicFramePr>
        <p:xfrm>
          <a:off x="1745028" y="2966002"/>
          <a:ext cx="1584325" cy="387350"/>
        </p:xfrm>
        <a:graphic>
          <a:graphicData uri="http://schemas.openxmlformats.org/drawingml/2006/table">
            <a:tbl>
              <a:tblPr/>
              <a:tblGrid>
                <a:gridCol w="527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Text Box 366">
            <a:extLst>
              <a:ext uri="{FF2B5EF4-FFF2-40B4-BE49-F238E27FC236}">
                <a16:creationId xmlns:a16="http://schemas.microsoft.com/office/drawing/2014/main" id="{E4009369-4C8E-14DF-40F1-01C6E761F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39" y="2884890"/>
            <a:ext cx="457200" cy="47625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endParaRPr lang="cs-CZ"/>
          </a:p>
        </p:txBody>
      </p:sp>
      <p:sp>
        <p:nvSpPr>
          <p:cNvPr id="32" name="Line 367">
            <a:extLst>
              <a:ext uri="{FF2B5EF4-FFF2-40B4-BE49-F238E27FC236}">
                <a16:creationId xmlns:a16="http://schemas.microsoft.com/office/drawing/2014/main" id="{C69FBAC4-A9B6-BF3A-4363-0DD5C8EF9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853" y="3108876"/>
            <a:ext cx="820738" cy="4228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3" name="Text Box 368">
            <a:extLst>
              <a:ext uri="{FF2B5EF4-FFF2-40B4-BE49-F238E27FC236}">
                <a16:creationId xmlns:a16="http://schemas.microsoft.com/office/drawing/2014/main" id="{F4A012F6-1574-9FDF-287E-1231D2A9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48" y="2957915"/>
            <a:ext cx="625475" cy="3715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1800" dirty="0" err="1"/>
              <a:t>argv</a:t>
            </a:r>
            <a:endParaRPr lang="en-US" sz="1800" dirty="0"/>
          </a:p>
        </p:txBody>
      </p:sp>
      <p:sp>
        <p:nvSpPr>
          <p:cNvPr id="34" name="Text Box 369">
            <a:extLst>
              <a:ext uri="{FF2B5EF4-FFF2-40B4-BE49-F238E27FC236}">
                <a16:creationId xmlns:a16="http://schemas.microsoft.com/office/drawing/2014/main" id="{314A4766-5C3C-9A16-78B5-D4187A7A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39" y="3750078"/>
            <a:ext cx="647700" cy="371513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</a:t>
            </a:r>
            <a:endParaRPr lang="cs-CZ" dirty="0"/>
          </a:p>
        </p:txBody>
      </p:sp>
      <p:sp>
        <p:nvSpPr>
          <p:cNvPr id="35" name="Text Box 370">
            <a:extLst>
              <a:ext uri="{FF2B5EF4-FFF2-40B4-BE49-F238E27FC236}">
                <a16:creationId xmlns:a16="http://schemas.microsoft.com/office/drawing/2014/main" id="{D0FF2DB2-54A0-FFB3-86F9-3514887B9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48" y="3821515"/>
            <a:ext cx="615950" cy="371513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l"/>
            <a:r>
              <a:rPr lang="en-US" sz="1800"/>
              <a:t>argc</a:t>
            </a:r>
          </a:p>
        </p:txBody>
      </p:sp>
      <p:sp>
        <p:nvSpPr>
          <p:cNvPr id="36" name="Line 341">
            <a:extLst>
              <a:ext uri="{FF2B5EF4-FFF2-40B4-BE49-F238E27FC236}">
                <a16:creationId xmlns:a16="http://schemas.microsoft.com/office/drawing/2014/main" id="{D7F58063-8E2B-D8FF-D94C-26B6026FA2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9017" y="3151166"/>
            <a:ext cx="115411" cy="138337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7" name="Line 341">
            <a:extLst>
              <a:ext uri="{FF2B5EF4-FFF2-40B4-BE49-F238E27FC236}">
                <a16:creationId xmlns:a16="http://schemas.microsoft.com/office/drawing/2014/main" id="{E4CC6D79-BF96-33F8-550C-A922151A27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8292" y="3174212"/>
            <a:ext cx="226697" cy="83230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oval" w="med" len="med"/>
            <a:tailEnd type="stealth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graphicFrame>
        <p:nvGraphicFramePr>
          <p:cNvPr id="38" name="Group 258">
            <a:extLst>
              <a:ext uri="{FF2B5EF4-FFF2-40B4-BE49-F238E27FC236}">
                <a16:creationId xmlns:a16="http://schemas.microsoft.com/office/drawing/2014/main" id="{09730192-F15E-229D-F3EF-7887B9E30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86977"/>
              </p:ext>
            </p:extLst>
          </p:nvPr>
        </p:nvGraphicFramePr>
        <p:xfrm>
          <a:off x="2570906" y="4019738"/>
          <a:ext cx="2674186" cy="360363"/>
        </p:xfrm>
        <a:graphic>
          <a:graphicData uri="http://schemas.openxmlformats.org/drawingml/2006/table">
            <a:tbl>
              <a:tblPr/>
              <a:tblGrid>
                <a:gridCol w="233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878">
                  <a:extLst>
                    <a:ext uri="{9D8B030D-6E8A-4147-A177-3AD203B41FA5}">
                      <a16:colId xmlns:a16="http://schemas.microsoft.com/office/drawing/2014/main" val="3398101254"/>
                    </a:ext>
                  </a:extLst>
                </a:gridCol>
                <a:gridCol w="262894">
                  <a:extLst>
                    <a:ext uri="{9D8B030D-6E8A-4147-A177-3AD203B41FA5}">
                      <a16:colId xmlns:a16="http://schemas.microsoft.com/office/drawing/2014/main" val="543489351"/>
                    </a:ext>
                  </a:extLst>
                </a:gridCol>
                <a:gridCol w="372862">
                  <a:extLst>
                    <a:ext uri="{9D8B030D-6E8A-4147-A177-3AD203B41FA5}">
                      <a16:colId xmlns:a16="http://schemas.microsoft.com/office/drawing/2014/main" val="255873427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v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694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Coding: Example inputs &amp; outputs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AA1D75A-1893-71B0-6EB9-051F6C5FC260}"/>
              </a:ext>
            </a:extLst>
          </p:cNvPr>
          <p:cNvSpPr txBox="1"/>
          <p:nvPr/>
        </p:nvSpPr>
        <p:spPr>
          <a:xfrm>
            <a:off x="315016" y="1546016"/>
            <a:ext cx="2525837" cy="304698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C586C0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2 3 4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1 3 4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1 2 4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1 2 3 4</a:t>
            </a:r>
            <a:endParaRPr lang="en-GB" sz="1200" b="0" i="0" u="none" strike="noStrike" kern="1200" cap="none" spc="0" baseline="0" dirty="0">
              <a:solidFill>
                <a:srgbClr val="CCCCCC"/>
              </a:solidFill>
              <a:uFillTx/>
              <a:latin typeface="Consolas" pitchFamily="49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009A03E2-2E06-992F-6B74-D8839D014354}"/>
              </a:ext>
            </a:extLst>
          </p:cNvPr>
          <p:cNvSpPr txBox="1"/>
          <p:nvPr/>
        </p:nvSpPr>
        <p:spPr>
          <a:xfrm>
            <a:off x="315017" y="893997"/>
            <a:ext cx="2525837" cy="46166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lab_01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1 2 3 4 ^D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F90EE4F-64D7-C192-2C3C-D6BB06869130}"/>
              </a:ext>
            </a:extLst>
          </p:cNvPr>
          <p:cNvSpPr txBox="1"/>
          <p:nvPr/>
        </p:nvSpPr>
        <p:spPr>
          <a:xfrm>
            <a:off x="3175108" y="1546016"/>
            <a:ext cx="2453336" cy="1569660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C586C0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1 2 3</a:t>
            </a:r>
            <a:endParaRPr lang="en-GB" sz="1200" b="0" i="0" u="none" strike="noStrike" kern="1200" cap="none" spc="0" baseline="0" dirty="0">
              <a:solidFill>
                <a:srgbClr val="CCCCCC"/>
              </a:solidFill>
              <a:uFillTx/>
              <a:latin typeface="Consolas" pitchFamily="49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48BD4BD-8DB3-165B-8081-0EAA94450625}"/>
              </a:ext>
            </a:extLst>
          </p:cNvPr>
          <p:cNvSpPr txBox="1"/>
          <p:nvPr/>
        </p:nvSpPr>
        <p:spPr>
          <a:xfrm>
            <a:off x="3175108" y="912816"/>
            <a:ext cx="2453336" cy="46166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lab_01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1 2 3 abracadabra 4 ^D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8CB34BA-F862-195D-D5DF-20DA03D9AA1C}"/>
              </a:ext>
            </a:extLst>
          </p:cNvPr>
          <p:cNvSpPr txBox="1"/>
          <p:nvPr/>
        </p:nvSpPr>
        <p:spPr>
          <a:xfrm>
            <a:off x="6096000" y="1546016"/>
            <a:ext cx="2453336" cy="3046988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 dirty="0">
              <a:solidFill>
                <a:srgbClr val="C586C0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4 3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4 3 2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4 3 1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2 1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4 2 1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3 2 1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4 3 2 1</a:t>
            </a:r>
            <a:endParaRPr lang="en-GB" sz="1200" b="0" i="0" u="none" strike="noStrike" kern="1200" cap="none" spc="0" baseline="0" dirty="0">
              <a:solidFill>
                <a:srgbClr val="CCCCCC"/>
              </a:solidFill>
              <a:uFillTx/>
              <a:latin typeface="Consolas" pitchFamily="49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6DFAC6D1-0708-68A0-5B5A-A15C217DEFEF}"/>
              </a:ext>
            </a:extLst>
          </p:cNvPr>
          <p:cNvSpPr txBox="1"/>
          <p:nvPr/>
        </p:nvSpPr>
        <p:spPr>
          <a:xfrm>
            <a:off x="6096000" y="912816"/>
            <a:ext cx="2453336" cy="461665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lab_01 --reverse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&gt; 1 2 3 4 ^D</a:t>
            </a:r>
          </a:p>
        </p:txBody>
      </p:sp>
    </p:spTree>
    <p:extLst>
      <p:ext uri="{BB962C8B-B14F-4D97-AF65-F5344CB8AC3E}">
        <p14:creationId xmlns:p14="http://schemas.microsoft.com/office/powerpoint/2010/main" val="401618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23F3-AD2A-6AE8-7012-87684F91F2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Contact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837D7-0209-49B5-19C8-BB763E7430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B1417A-2745-7013-A8EE-DD5D5A7747F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0B67BB-4DEA-4A7C-8614-642EB377D566}" type="slidenum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51B8E5-F997-9CE0-1BCB-2DD5706D820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L</a:t>
            </a: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abs!</a:t>
            </a:r>
          </a:p>
          <a:p>
            <a:pPr lvl="0">
              <a:buSzPct val="100000"/>
              <a:buFont typeface="Arial" pitchFamily="34"/>
            </a:pPr>
            <a:r>
              <a:rPr lang="en-GB" sz="2000" dirty="0" err="1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Mattermost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lab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room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 – things that can benefit others</a:t>
            </a:r>
            <a:endParaRPr lang="en-GB" sz="20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GB" sz="16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  <a:hlinkClick r:id="rId2"/>
              </a:rPr>
              <a:t>https://ulita.ms.mff.cuni.cz/mattermost/</a:t>
            </a:r>
            <a:endParaRPr lang="en-GB" sz="16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GB" sz="16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Workspace: 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2324ZS</a:t>
            </a:r>
          </a:p>
          <a:p>
            <a:pPr lvl="1">
              <a:buSzPct val="100000"/>
              <a:buFont typeface="Arial" pitchFamily="34"/>
            </a:pPr>
            <a:r>
              <a:rPr lang="en-GB" sz="16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Room: 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nprg041-cpp-mejzlik</a:t>
            </a:r>
          </a:p>
          <a:p>
            <a:pPr>
              <a:buSzPct val="100000"/>
              <a:buFont typeface="Arial" pitchFamily="34"/>
            </a:pPr>
            <a:r>
              <a:rPr lang="en-GB" sz="2000" dirty="0" err="1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Mattermost</a:t>
            </a: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 private message</a:t>
            </a:r>
            <a:endParaRPr lang="cs-CZ" sz="20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cs-CZ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frantisek.mejzlik@matfyz.cz</a:t>
            </a:r>
            <a:endParaRPr lang="en-GB" sz="20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 lvl="2">
              <a:buSzPct val="100000"/>
              <a:buFont typeface="Arial" pitchFamily="34"/>
            </a:pPr>
            <a:endParaRPr lang="en-GB" sz="12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GB" sz="16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84A1FAB-4C50-A9E0-378B-E7E990C63391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D315B28-A7BF-60CB-5CDE-B5D25CEE4E11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ABF67-1A27-9F2A-E881-52EEBB7B3FE8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8CCB09-2225-4F49-B59A-D495592B5948}" type="slidenum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2152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331C-2869-535E-1436-78DF292B724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Lab 1: Wrap up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78305-A123-CFF9-D597-6A5C0C32A6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B6837-D126-9119-A345-03AB8E43B230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206E8-27B4-E2FD-DA00-E4724A554151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62270-43E1-44DB-9888-38CA2A7D68AB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30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E7C2-D080-3646-FE1D-0F404B467E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should know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is required of you in order to get credit and pass the course.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to expect from me and these labs.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tools you can use to pass this course.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basic C++ syntax, parameter passing, functions, and basic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cmd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args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parsing.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Next lab: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</a:rPr>
              <a:t>Dangers of </a:t>
            </a:r>
            <a:r>
              <a:rPr lang="en-US" sz="2000" b="1" dirty="0">
                <a:solidFill>
                  <a:schemeClr val="accent2"/>
                </a:solidFill>
                <a:latin typeface="Arial"/>
              </a:rPr>
              <a:t>archaic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 C++/C things</a:t>
            </a:r>
          </a:p>
          <a:p>
            <a:r>
              <a:rPr lang="en-US" sz="2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We will write a program in a </a:t>
            </a:r>
            <a:r>
              <a:rPr lang="en-US" sz="2000" b="1" dirty="0">
                <a:solidFill>
                  <a:schemeClr val="accent2"/>
                </a:solidFill>
                <a:latin typeface="Arial"/>
                <a:cs typeface="Arial" panose="020B0604020202020204" pitchFamily="34" charset="0"/>
              </a:rPr>
              <a:t>bad way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so we can appreciate modern C++ constructs and features.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Your tasks until the next lab: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your development environment ready.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Try out the GitLab repository.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Assign yourself to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group.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Task 1 (24h before, so I can give feedback).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Just a directory lab_01 with one CPP file will do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8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23F3-AD2A-6AE8-7012-87684F91F2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What to expect from </a:t>
            </a:r>
            <a:r>
              <a:rPr lang="cs-CZ" dirty="0"/>
              <a:t>my</a:t>
            </a:r>
            <a:r>
              <a:rPr lang="en-GB" dirty="0"/>
              <a:t> labs?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837D7-0209-49B5-19C8-BB763E7430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B1417A-2745-7013-A8EE-DD5D5A7747F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0B67BB-4DEA-4A7C-8614-642EB377D566}" type="slidenum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51B8E5-F997-9CE0-1BCB-2DD5706D820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I’ll do my best to share some of my excitement, knowledge and experience in C++ and CS.</a:t>
            </a:r>
            <a:endParaRPr lang="en-US" sz="20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Expect to learn new things.</a:t>
            </a:r>
            <a:r>
              <a:rPr lang="cs-CZ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 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But you have to do the heavy lifting!</a:t>
            </a:r>
          </a:p>
          <a:p>
            <a:pPr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Focus on practical aspects, portability, good practices, readable code and performance.</a:t>
            </a:r>
          </a:p>
          <a:p>
            <a:pPr lvl="0">
              <a:buSzPct val="100000"/>
              <a:buFont typeface="Arial" pitchFamily="34"/>
            </a:pPr>
            <a:r>
              <a:rPr lang="en-GB" sz="2000" b="1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Please, ask questions! 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I am just an older colleague of yours.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Don’t be afraid of embarrassing yourself or whatever. It is a natural thing to don’t know. 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Asking will help you, your classmates and me as well.</a:t>
            </a:r>
          </a:p>
          <a:p>
            <a:pPr lvl="0">
              <a:buSzPct val="100000"/>
              <a:buFont typeface="Arial" pitchFamily="34"/>
            </a:pPr>
            <a:r>
              <a:rPr lang="en-GB" sz="2000" b="1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If you struggle </a:t>
            </a:r>
            <a:r>
              <a:rPr lang="en-GB" sz="20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with anything, please contact me.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Feel free to ask during labs, on </a:t>
            </a:r>
            <a:r>
              <a:rPr lang="en-GB" sz="1800" dirty="0" err="1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Mattermost</a:t>
            </a:r>
            <a:r>
              <a:rPr lang="en-GB" sz="18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 or via email.</a:t>
            </a:r>
          </a:p>
          <a:p>
            <a:pPr lvl="1">
              <a:buSzPct val="100000"/>
              <a:buFont typeface="Arial" pitchFamily="34"/>
            </a:pPr>
            <a:r>
              <a:rPr lang="en-GB" sz="18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If it is something bigger, we can schedule a consultation (physical or online).</a:t>
            </a:r>
          </a:p>
          <a:p>
            <a:pPr marL="457200" lvl="1" indent="0">
              <a:buSzPct val="100000"/>
              <a:buNone/>
            </a:pPr>
            <a:endParaRPr lang="en-GB" sz="18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 marL="457200" lvl="1" indent="0">
              <a:buSzPct val="100000"/>
              <a:buNone/>
            </a:pPr>
            <a:endParaRPr lang="en-GB" sz="18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endParaRPr lang="en-GB" sz="18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84A1FAB-4C50-A9E0-378B-E7E990C63391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D315B28-A7BF-60CB-5CDE-B5D25CEE4E11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ABF67-1A27-9F2A-E881-52EEBB7B3FE8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8CCB09-2225-4F49-B59A-D495592B5948}" type="slidenum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4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6256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D23F3-AD2A-6AE8-7012-87684F91F2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to read the slides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837D7-0209-49B5-19C8-BB763E743087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AB1417A-2745-7013-A8EE-DD5D5A7747F2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C0B67BB-4DEA-4A7C-8614-642EB377D566}" type="slidenum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DE51B8E5-F997-9CE0-1BCB-2DD5706D820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491449" y="906463"/>
            <a:ext cx="10329082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>
              <a:buSzPct val="100000"/>
            </a:pPr>
            <a:r>
              <a:rPr lang="en-GB" sz="24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Preferred / safe / better</a:t>
            </a:r>
          </a:p>
          <a:p>
            <a:pPr>
              <a:buSzPct val="100000"/>
            </a:pPr>
            <a:endParaRPr lang="en-GB" sz="24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Danger of slipping</a:t>
            </a:r>
          </a:p>
          <a:p>
            <a:pPr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"Death" </a:t>
            </a:r>
            <a:r>
              <a:rPr lang="en-GB" sz="2400" dirty="0" err="1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hazzard</a:t>
            </a:r>
            <a:endParaRPr lang="en-GB" sz="24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>
              <a:buSzPct val="100000"/>
              <a:buFont typeface="Arial" pitchFamily="34"/>
            </a:pPr>
            <a:endParaRPr lang="en-GB" sz="2400" dirty="0">
              <a:solidFill>
                <a:srgbClr val="000000"/>
              </a:solidFill>
              <a:latin typeface="Arial" pitchFamily="34"/>
              <a:ea typeface="Roboto" pitchFamily="2"/>
              <a:cs typeface="Arial" pitchFamily="34"/>
            </a:endParaRPr>
          </a:p>
          <a:p>
            <a:pPr>
              <a:buSzPct val="100000"/>
              <a:buFont typeface="Arial" pitchFamily="34"/>
            </a:pPr>
            <a:r>
              <a:rPr lang="en-GB" sz="2400" dirty="0">
                <a:solidFill>
                  <a:srgbClr val="000000"/>
                </a:solidFill>
                <a:latin typeface="Arial" pitchFamily="34"/>
                <a:ea typeface="Roboto" pitchFamily="2"/>
                <a:cs typeface="Arial" pitchFamily="34"/>
              </a:rPr>
              <a:t>Additional resources related to the topic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E84A1FAB-4C50-A9E0-378B-E7E990C63391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D315B28-A7BF-60CB-5CDE-B5D25CEE4E11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D1ABF67-1A27-9F2A-E881-52EEBB7B3FE8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68CCB09-2225-4F49-B59A-D495592B5948}" type="slidenum"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5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9FF9C03-7383-E49B-AD96-34DA8FFE66E0}"/>
              </a:ext>
            </a:extLst>
          </p:cNvPr>
          <p:cNvSpPr/>
          <p:nvPr/>
        </p:nvSpPr>
        <p:spPr>
          <a:xfrm>
            <a:off x="298071" y="4408123"/>
            <a:ext cx="4608904" cy="424204"/>
          </a:xfrm>
          <a:prstGeom prst="rect">
            <a:avLst/>
          </a:prstGeom>
          <a:solidFill>
            <a:srgbClr val="ED7D31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r>
              <a:rPr lang="en-GB" sz="1200" dirty="0"/>
              <a:t>https://en.cppreference.com/w/cpp/compiler_support#cpp20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726B88C2-07FE-F404-892C-E55D3117196D}"/>
              </a:ext>
            </a:extLst>
          </p:cNvPr>
          <p:cNvSpPr/>
          <p:nvPr/>
        </p:nvSpPr>
        <p:spPr>
          <a:xfrm>
            <a:off x="1254845" y="4265142"/>
            <a:ext cx="2938506" cy="25093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44546A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Further reading</a:t>
            </a:r>
            <a:endParaRPr lang="en-GB" sz="1600" b="1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1" name="Graphic 10" descr="Danger with solid fill">
            <a:extLst>
              <a:ext uri="{FF2B5EF4-FFF2-40B4-BE49-F238E27FC236}">
                <a16:creationId xmlns:a16="http://schemas.microsoft.com/office/drawing/2014/main" id="{E69EFA3E-BF22-EA4A-DE99-04EE9658E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7682" y="2426608"/>
            <a:ext cx="914400" cy="914400"/>
          </a:xfrm>
          <a:prstGeom prst="rect">
            <a:avLst/>
          </a:prstGeom>
        </p:spPr>
      </p:pic>
      <p:pic>
        <p:nvPicPr>
          <p:cNvPr id="12" name="Graphic 11" descr="Shield Tick with solid fill">
            <a:extLst>
              <a:ext uri="{FF2B5EF4-FFF2-40B4-BE49-F238E27FC236}">
                <a16:creationId xmlns:a16="http://schemas.microsoft.com/office/drawing/2014/main" id="{B9737BD8-3DCB-A0E9-38A0-FB81A0D0D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071" y="648391"/>
            <a:ext cx="1030172" cy="1030172"/>
          </a:xfrm>
          <a:prstGeom prst="rect">
            <a:avLst/>
          </a:prstGeom>
        </p:spPr>
      </p:pic>
      <p:pic>
        <p:nvPicPr>
          <p:cNvPr id="13" name="Graphic 12" descr="Slippery with solid fill">
            <a:extLst>
              <a:ext uri="{FF2B5EF4-FFF2-40B4-BE49-F238E27FC236}">
                <a16:creationId xmlns:a16="http://schemas.microsoft.com/office/drawing/2014/main" id="{8F5AD85D-E787-1FC1-2BEF-4232066A02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7682" y="1608006"/>
            <a:ext cx="889160" cy="88916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9F0624-FE44-7677-4F63-64B685215780}"/>
              </a:ext>
            </a:extLst>
          </p:cNvPr>
          <p:cNvSpPr/>
          <p:nvPr/>
        </p:nvSpPr>
        <p:spPr>
          <a:xfrm>
            <a:off x="5879130" y="980752"/>
            <a:ext cx="3193849" cy="84337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You should keep in mind all the good practices you are taught here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D6D02A2B-02A2-D97C-9295-434C2B27769E}"/>
              </a:ext>
            </a:extLst>
          </p:cNvPr>
          <p:cNvSpPr txBox="1"/>
          <p:nvPr/>
        </p:nvSpPr>
        <p:spPr>
          <a:xfrm>
            <a:off x="8234430" y="2902048"/>
            <a:ext cx="3457461" cy="2308324"/>
          </a:xfrm>
          <a:prstGeom prst="rect">
            <a:avLst/>
          </a:prstGeom>
          <a:solidFill>
            <a:srgbClr val="000000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#include</a:t>
            </a: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CE9178"/>
                </a:solidFill>
                <a:uFillTx/>
                <a:latin typeface="Consolas" pitchFamily="49"/>
              </a:rPr>
              <a:t>&lt;iostream&gt;</a:t>
            </a:r>
            <a:endParaRPr lang="en-US" sz="1200" b="0" i="0" u="none" strike="noStrike" kern="1200" cap="none" spc="0" baseline="0" dirty="0">
              <a:solidFill>
                <a:srgbClr val="CCCCCC"/>
              </a:solidFill>
              <a:uFillTx/>
              <a:latin typeface="Consolas" pitchFamily="49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</a:br>
            <a:r>
              <a:rPr lang="en-US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using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namespace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4EC9B0"/>
                </a:solidFill>
                <a:uFillTx/>
                <a:latin typeface="Consolas" pitchFamily="49"/>
              </a:rPr>
              <a:t>std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</a:b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int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DCDCAA"/>
                </a:solidFill>
                <a:uFillTx/>
                <a:latin typeface="Consolas" pitchFamily="49"/>
              </a:rPr>
              <a:t>main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(</a:t>
            </a: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int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9CDCFE"/>
                </a:solidFill>
                <a:uFillTx/>
                <a:latin typeface="Consolas" pitchFamily="49"/>
              </a:rPr>
              <a:t>argc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, </a:t>
            </a:r>
            <a:r>
              <a:rPr lang="en-US" sz="1200" b="0" i="0" u="none" strike="noStrike" kern="1200" cap="none" spc="0" baseline="0" dirty="0">
                <a:solidFill>
                  <a:srgbClr val="569CD6"/>
                </a:solidFill>
                <a:uFillTx/>
                <a:latin typeface="Consolas" pitchFamily="49"/>
              </a:rPr>
              <a:t>char**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9CDCFE"/>
                </a:solidFill>
                <a:uFillTx/>
                <a:latin typeface="Consolas" pitchFamily="49"/>
              </a:rPr>
              <a:t>argv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) {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cout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D4D4D4"/>
                </a:solidFill>
                <a:uFillTx/>
                <a:latin typeface="Consolas" pitchFamily="49"/>
              </a:rPr>
              <a:t>&lt;&lt;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CE9178"/>
                </a:solidFill>
                <a:uFillTx/>
                <a:latin typeface="Consolas" pitchFamily="49"/>
              </a:rPr>
              <a:t>"Hello world!"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D4D4D4"/>
                </a:solidFill>
                <a:uFillTx/>
                <a:latin typeface="Consolas" pitchFamily="49"/>
              </a:rPr>
              <a:t>&lt;&lt;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endl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</a:b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</a:t>
            </a:r>
            <a:r>
              <a:rPr lang="en-US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if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argc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D4D4D4"/>
                </a:solidFill>
                <a:uFillTx/>
                <a:latin typeface="Consolas" pitchFamily="49"/>
              </a:rPr>
              <a:t>&gt;=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B5CEA8"/>
                </a:solidFill>
                <a:uFillTx/>
                <a:latin typeface="Consolas" pitchFamily="49"/>
              </a:rPr>
              <a:t>2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{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    </a:t>
            </a:r>
            <a:r>
              <a:rPr lang="en-US" sz="1200" dirty="0" err="1">
                <a:solidFill>
                  <a:srgbClr val="DCDCAA"/>
                </a:solidFill>
                <a:latin typeface="Consolas" pitchFamily="49"/>
              </a:rPr>
              <a:t>do</a:t>
            </a:r>
            <a:r>
              <a:rPr lang="en-US" sz="1200" b="0" i="0" u="none" strike="noStrike" kern="1200" cap="none" spc="0" baseline="0" dirty="0" err="1">
                <a:solidFill>
                  <a:srgbClr val="DCDCAA"/>
                </a:solidFill>
                <a:uFillTx/>
                <a:latin typeface="Consolas" pitchFamily="49"/>
              </a:rPr>
              <a:t>_things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(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argc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, </a:t>
            </a:r>
            <a:r>
              <a:rPr lang="en-US" sz="1200" b="0" i="0" u="none" strike="noStrike" kern="1200" cap="none" spc="0" baseline="0" dirty="0" err="1">
                <a:solidFill>
                  <a:srgbClr val="CCCCCC"/>
                </a:solidFill>
                <a:uFillTx/>
                <a:latin typeface="Consolas" pitchFamily="49"/>
              </a:rPr>
              <a:t>argv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);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}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    </a:t>
            </a:r>
            <a:r>
              <a:rPr lang="en-US" sz="1200" b="0" i="0" u="none" strike="noStrike" kern="1200" cap="none" spc="0" baseline="0" dirty="0">
                <a:solidFill>
                  <a:srgbClr val="C586C0"/>
                </a:solidFill>
                <a:uFillTx/>
                <a:latin typeface="Consolas" pitchFamily="49"/>
              </a:rPr>
              <a:t>return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 </a:t>
            </a:r>
            <a:r>
              <a:rPr lang="en-US" sz="1200" b="0" i="0" u="none" strike="noStrike" kern="1200" cap="none" spc="0" baseline="0" dirty="0">
                <a:solidFill>
                  <a:srgbClr val="B5CEA8"/>
                </a:solidFill>
                <a:uFillTx/>
                <a:latin typeface="Consolas" pitchFamily="49"/>
              </a:rPr>
              <a:t>0</a:t>
            </a: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;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>
                <a:solidFill>
                  <a:srgbClr val="CCCCCC"/>
                </a:solidFill>
                <a:uFillTx/>
                <a:latin typeface="Consolas" pitchFamily="49"/>
              </a:rPr>
              <a:t>}</a:t>
            </a:r>
          </a:p>
        </p:txBody>
      </p:sp>
      <p:sp>
        <p:nvSpPr>
          <p:cNvPr id="17" name="AutoShape 372">
            <a:extLst>
              <a:ext uri="{FF2B5EF4-FFF2-40B4-BE49-F238E27FC236}">
                <a16:creationId xmlns:a16="http://schemas.microsoft.com/office/drawing/2014/main" id="{751C069A-4D89-7386-A4C6-D0D54202D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4541" y="1930289"/>
            <a:ext cx="1567350" cy="649288"/>
          </a:xfrm>
          <a:prstGeom prst="wedgeRoundRectCallout">
            <a:avLst>
              <a:gd name="adj1" fmla="val -51498"/>
              <a:gd name="adj2" fmla="val 13951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This is a code block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59AF39-F585-D75E-C48B-608E73315CCD}"/>
              </a:ext>
            </a:extLst>
          </p:cNvPr>
          <p:cNvSpPr/>
          <p:nvPr/>
        </p:nvSpPr>
        <p:spPr>
          <a:xfrm>
            <a:off x="5879131" y="1946565"/>
            <a:ext cx="3193848" cy="84337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But, there are exceptions to all rules and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701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56C24-BBA1-01FC-E255-73D794167E5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Expected knowledge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EAB95-A1E3-1DD0-8B72-09A0920B61FF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1C61DA-941A-6FCC-DD8B-32305D991F63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D0A99-E0BE-77F3-D29C-1334EF2A1F45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7924CE-C397-4A4F-A34E-528A0A937B51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6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CED44-E804-921E-6F47-445CA115852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39" y="906463"/>
            <a:ext cx="1012111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Basic programming knowledge (in the scope of Programming I &amp; II)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Familiarity with language with C-like syntax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Pointers, memory management (allocation &amp; deallocation), heap, stack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Basic data type representations in memory (strings, (u)integers, floats, ...)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Basic understanding of time/space complexity (big O notation)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Compilation process (how we get from source code to machine code)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Rough understanding of how CPUs execute machine code</a:t>
            </a:r>
            <a:endParaRPr lang="en-GB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GB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17660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D910C-CA38-F8C8-DA68-52C64EBC1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Getting the credit and passing the exam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F8200-BA3E-A5C0-035D-27C43A517EBE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569BF9-0FB3-A89D-4358-803AACB86933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48C981-E2C4-93F7-4A9B-B5445855A64B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9CF244-A740-4F42-9ACC-AB2077A6091F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7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1A69E-08E6-ED78-1D54-155E1C6BB73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570982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SzPct val="100000"/>
              <a:buNone/>
            </a:pPr>
            <a:r>
              <a:rPr lang="en-GB" sz="18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Required for credit:</a:t>
            </a:r>
          </a:p>
          <a:p>
            <a:pPr>
              <a:buSzPct val="100000"/>
            </a:pPr>
            <a:r>
              <a:rPr lang="en-GB" sz="1800" dirty="0">
                <a:latin typeface="Arial" pitchFamily="34"/>
                <a:cs typeface="Arial" pitchFamily="34"/>
              </a:rPr>
              <a:t>Finished solutions of tasks from labs</a:t>
            </a:r>
          </a:p>
          <a:p>
            <a:pPr lvl="1">
              <a:buSzPct val="100000"/>
            </a:pPr>
            <a:r>
              <a:rPr lang="en-GB" sz="1400" dirty="0">
                <a:latin typeface="Arial" pitchFamily="34"/>
                <a:cs typeface="Arial" pitchFamily="34"/>
              </a:rPr>
              <a:t>To MFF </a:t>
            </a:r>
            <a:r>
              <a:rPr lang="en-GB" sz="1400" b="1" dirty="0">
                <a:latin typeface="Arial" pitchFamily="34"/>
                <a:cs typeface="Arial" pitchFamily="34"/>
              </a:rPr>
              <a:t>GitLab</a:t>
            </a:r>
            <a:r>
              <a:rPr lang="en-GB" sz="1400" dirty="0">
                <a:latin typeface="Arial" pitchFamily="34"/>
                <a:cs typeface="Arial" pitchFamily="34"/>
              </a:rPr>
              <a:t> repository</a:t>
            </a:r>
          </a:p>
          <a:p>
            <a:pPr lvl="1">
              <a:buSzPct val="100000"/>
            </a:pPr>
            <a:r>
              <a:rPr lang="en-GB" sz="1400" dirty="0">
                <a:latin typeface="Arial" pitchFamily="34"/>
                <a:cs typeface="Arial" pitchFamily="34"/>
              </a:rPr>
              <a:t>At least </a:t>
            </a:r>
            <a:r>
              <a:rPr lang="en-GB" sz="1400" b="1" dirty="0">
                <a:latin typeface="Arial" pitchFamily="34"/>
                <a:cs typeface="Arial" pitchFamily="34"/>
              </a:rPr>
              <a:t>24 hours prior to the next lab </a:t>
            </a:r>
            <a:r>
              <a:rPr lang="en-GB" sz="1400" dirty="0">
                <a:latin typeface="Arial" pitchFamily="34"/>
                <a:cs typeface="Arial" pitchFamily="34"/>
              </a:rPr>
              <a:t>(or contact me)</a:t>
            </a:r>
          </a:p>
          <a:p>
            <a:pPr lvl="1">
              <a:buSzPct val="100000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Will provide </a:t>
            </a:r>
            <a:r>
              <a:rPr lang="cs-CZ" sz="1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feedback</a:t>
            </a: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on your solutions</a:t>
            </a:r>
            <a:endParaRPr lang="en-GB" sz="1800" b="1" dirty="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GB" sz="1800" dirty="0">
                <a:latin typeface="Arial" pitchFamily="34"/>
                <a:cs typeface="Arial" pitchFamily="34"/>
              </a:rPr>
              <a:t>Final homework (needed for the lab test)</a:t>
            </a:r>
          </a:p>
          <a:p>
            <a:pPr>
              <a:buSzPct val="100000"/>
            </a:pP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Final lab test (coding)</a:t>
            </a:r>
          </a:p>
          <a:p>
            <a:pPr lvl="1">
              <a:buSzPct val="100000"/>
            </a:pPr>
            <a:r>
              <a:rPr lang="en-GB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Extension to the last homework</a:t>
            </a:r>
            <a:endParaRPr lang="en-US" sz="1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The last lab (</a:t>
            </a:r>
            <a:r>
              <a:rPr lang="en-US" sz="14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8.1.2024</a:t>
            </a:r>
            <a:r>
              <a:rPr lang="cs-CZ" sz="1400" b="1" dirty="0">
                <a:latin typeface="Arial" pitchFamily="34"/>
                <a:cs typeface="Arial" pitchFamily="34"/>
              </a:rPr>
              <a:t>,</a:t>
            </a:r>
            <a:r>
              <a:rPr lang="cs-CZ" sz="14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400" b="1" dirty="0" err="1">
                <a:latin typeface="Arial" pitchFamily="34"/>
                <a:cs typeface="Arial" pitchFamily="34"/>
              </a:rPr>
              <a:t>failed</a:t>
            </a:r>
            <a:r>
              <a:rPr lang="cs-CZ" sz="1400" b="1" dirty="0">
                <a:latin typeface="Arial" pitchFamily="34"/>
                <a:cs typeface="Arial" pitchFamily="34"/>
              </a:rPr>
              <a:t> </a:t>
            </a:r>
            <a:r>
              <a:rPr lang="cs-CZ" sz="1400" b="1" dirty="0" err="1">
                <a:latin typeface="Arial" pitchFamily="34"/>
                <a:cs typeface="Arial" pitchFamily="34"/>
              </a:rPr>
              <a:t>attempts</a:t>
            </a:r>
            <a:r>
              <a:rPr lang="cs-CZ" sz="1400" b="1" dirty="0">
                <a:latin typeface="Arial" pitchFamily="34"/>
                <a:cs typeface="Arial" pitchFamily="34"/>
              </a:rPr>
              <a:t> </a:t>
            </a:r>
            <a:r>
              <a:rPr lang="cs-CZ" sz="1400" b="1" dirty="0" err="1">
                <a:latin typeface="Arial" pitchFamily="34"/>
                <a:cs typeface="Arial" pitchFamily="34"/>
              </a:rPr>
              <a:t>again</a:t>
            </a:r>
            <a:r>
              <a:rPr lang="cs-CZ" sz="1400" b="1" dirty="0">
                <a:latin typeface="Arial" pitchFamily="34"/>
                <a:cs typeface="Arial" pitchFamily="34"/>
              </a:rPr>
              <a:t> in </a:t>
            </a:r>
            <a:r>
              <a:rPr lang="cs-CZ" sz="1400" b="1" dirty="0" err="1">
                <a:latin typeface="Arial" pitchFamily="34"/>
                <a:cs typeface="Arial" pitchFamily="34"/>
              </a:rPr>
              <a:t>January</a:t>
            </a: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  <a:r>
              <a:rPr lang="cs-CZ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</a:p>
          <a:p>
            <a:pPr lvl="1">
              <a:buSzPct val="100000"/>
            </a:pPr>
            <a:r>
              <a:rPr lang="en-US" sz="1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(!) On lab computers </a:t>
            </a: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(get familiar with them)</a:t>
            </a:r>
          </a:p>
          <a:p>
            <a:pPr lvl="1">
              <a:buSzPct val="100000"/>
            </a:pPr>
            <a:r>
              <a:rPr lang="en-US" sz="1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(!) No AI or internet access other than </a:t>
            </a:r>
            <a:r>
              <a:rPr lang="en-US" sz="1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cppreference</a:t>
            </a:r>
            <a:endParaRPr lang="en-GB" sz="14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</a:pPr>
            <a:r>
              <a:rPr lang="en-GB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Term project.</a:t>
            </a:r>
          </a:p>
          <a:p>
            <a:pPr lvl="1">
              <a:buSzPct val="100000"/>
            </a:pPr>
            <a:r>
              <a:rPr lang="en-GB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On next slide…</a:t>
            </a:r>
          </a:p>
          <a:p>
            <a:pPr marL="0" lvl="0" indent="0">
              <a:buSzPct val="100000"/>
              <a:buNone/>
            </a:pPr>
            <a:r>
              <a:rPr lang="en-GB" sz="18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Recommended:</a:t>
            </a:r>
          </a:p>
          <a:p>
            <a:pPr lvl="0">
              <a:buSzPct val="100000"/>
              <a:buFont typeface="Arial" pitchFamily="34"/>
            </a:pP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First 3</a:t>
            </a:r>
            <a:r>
              <a:rPr lang="cs-CZ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homework assignments</a:t>
            </a:r>
          </a:p>
          <a:p>
            <a:pPr lvl="1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Submit to </a:t>
            </a:r>
            <a:r>
              <a:rPr lang="cs-CZ" sz="1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</a:t>
            </a:r>
            <a:r>
              <a:rPr lang="en-US" sz="1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</a:t>
            </a:r>
            <a:r>
              <a:rPr lang="cs-CZ" sz="1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odex</a:t>
            </a:r>
            <a:endParaRPr lang="en-US" sz="1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Will provide </a:t>
            </a:r>
            <a:r>
              <a:rPr lang="cs-CZ" sz="1400" b="1" dirty="0">
                <a:solidFill>
                  <a:schemeClr val="accent6"/>
                </a:solidFill>
                <a:latin typeface="Arial" pitchFamily="34"/>
                <a:cs typeface="Arial" pitchFamily="34"/>
              </a:rPr>
              <a:t>feedback</a:t>
            </a: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on your solutions</a:t>
            </a:r>
            <a:endParaRPr lang="cs-CZ" sz="1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GB" sz="1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5A7E98F-F8C4-824C-95C8-02F251B2058B}"/>
              </a:ext>
            </a:extLst>
          </p:cNvPr>
          <p:cNvSpPr txBox="1">
            <a:spLocks/>
          </p:cNvSpPr>
          <p:nvPr/>
        </p:nvSpPr>
        <p:spPr>
          <a:xfrm>
            <a:off x="5984462" y="906463"/>
            <a:ext cx="5371558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accent2"/>
                </a:solidFill>
                <a:latin typeface="Arial" pitchFamily="34"/>
                <a:cs typeface="Arial" pitchFamily="34"/>
              </a:rPr>
              <a:t>Exam</a:t>
            </a:r>
            <a:endParaRPr lang="cs-CZ" sz="1800" b="1" dirty="0">
              <a:solidFill>
                <a:schemeClr val="accent2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During exam period (~January/February)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(!) On lab computers (get familiar with them)</a:t>
            </a:r>
          </a:p>
          <a:p>
            <a:pPr lvl="1">
              <a:buSzPct val="100000"/>
              <a:buFont typeface="Arial" pitchFamily="34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(!) No AI or internet access other than </a:t>
            </a:r>
            <a:r>
              <a:rPr lang="en-US" sz="1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cppreference</a:t>
            </a:r>
            <a:endParaRPr lang="en-GB" sz="14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  <a:buChar char="•"/>
            </a:pPr>
            <a:endParaRPr lang="en-GB" sz="14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>
              <a:buSzPct val="100000"/>
              <a:buFont typeface="Arial" pitchFamily="34"/>
              <a:buChar char="•"/>
            </a:pPr>
            <a:endParaRPr lang="en-GB" sz="1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83C7-7FCE-2996-40CF-71AF61F973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Term project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6E0B0-2EA9-AB56-1BE7-11C194661C1B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30BDB-0C5D-2F7E-D89A-0AC93D88B71E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A1867-9408-D1FF-163B-2974DBCDA00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CA659A-10EF-4914-BC28-6310928E0E6E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8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234C5-AAF7-32A9-4D6A-29B109B290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16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Assignment</a:t>
            </a:r>
            <a:endParaRPr lang="cs-CZ" sz="16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Project idea agreement (deadline </a:t>
            </a:r>
            <a:r>
              <a:rPr lang="en-US" sz="16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17. 11. 2023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  <a:endParaRPr lang="cs-CZ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2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Short idea about the term project topic</a:t>
            </a:r>
            <a:endParaRPr lang="cs-CZ" sz="1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Specification of idea (deadline </a:t>
            </a:r>
            <a:r>
              <a:rPr lang="en-US" sz="16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30. 11. 2023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  <a:endParaRPr lang="cs-CZ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2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Specification (roughly 2 A4s ), functional and qualitative requirements</a:t>
            </a:r>
            <a:r>
              <a:rPr lang="cs-CZ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interface, and third-party libs that will be used</a:t>
            </a:r>
            <a:endParaRPr lang="cs-CZ" sz="1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Technological demo (deadline </a:t>
            </a:r>
            <a:r>
              <a:rPr lang="en-US" sz="16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19. 1. 2024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  <a:endParaRPr lang="cs-CZ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2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Cross-platform skeleton with all specified third-party libs that is buildable</a:t>
            </a:r>
          </a:p>
          <a:p>
            <a:pPr lvl="2">
              <a:buSzPct val="100000"/>
              <a:buFont typeface="Arial" pitchFamily="34"/>
            </a:pPr>
            <a:r>
              <a:rPr lang="en-US" sz="1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No actual logic is required</a:t>
            </a:r>
            <a:endParaRPr lang="cs-CZ" sz="1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16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Development</a:t>
            </a:r>
            <a:endParaRPr lang="cs-CZ" sz="16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In</a:t>
            </a:r>
            <a:r>
              <a:rPr lang="cs-CZ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cs-CZ" sz="16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G</a:t>
            </a:r>
            <a:r>
              <a:rPr lang="en-US" sz="16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IT</a:t>
            </a:r>
          </a:p>
          <a:p>
            <a:pPr lvl="1">
              <a:buSzPct val="100000"/>
              <a:buFont typeface="Arial" pitchFamily="34"/>
            </a:pPr>
            <a:r>
              <a:rPr lang="en-US" sz="16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Cross-platform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(with some exceptions) – at least MSVC and GCC is required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Using the </a:t>
            </a:r>
            <a:r>
              <a:rPr lang="en-US" sz="16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CMake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build system (it should be easy for anyone to clone and try it)</a:t>
            </a:r>
            <a:endParaRPr lang="cs-CZ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All </a:t>
            </a:r>
            <a:r>
              <a:rPr lang="en-US" sz="16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commits must be in the repo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not just the final commit-it-all commit!</a:t>
            </a:r>
            <a:endParaRPr lang="cs-CZ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16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Submission 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(deadline </a:t>
            </a:r>
            <a:r>
              <a:rPr lang="en-US" sz="1600" b="1" dirty="0">
                <a:solidFill>
                  <a:srgbClr val="FF0000"/>
                </a:solidFill>
                <a:latin typeface="Arial" pitchFamily="34"/>
                <a:cs typeface="Arial" pitchFamily="34"/>
              </a:rPr>
              <a:t>30. 4. 2024</a:t>
            </a: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)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Via MFF GitLab.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It should be simple to try and test the software</a:t>
            </a:r>
          </a:p>
          <a:p>
            <a:pPr lvl="1">
              <a:buSzPct val="100000"/>
              <a:buFont typeface="Arial" pitchFamily="34"/>
            </a:pPr>
            <a:r>
              <a:rPr lang="en-US" sz="16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Simplicity of the build is an important aspect of it</a:t>
            </a:r>
            <a:endParaRPr lang="en-GB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783C7-7FCE-2996-40CF-71AF61F9737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err="1"/>
              <a:t>ReCodex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6E0B0-2EA9-AB56-1BE7-11C194661C1B}"/>
              </a:ext>
            </a:extLst>
          </p:cNvPr>
          <p:cNvSpPr txBox="1"/>
          <p:nvPr/>
        </p:nvSpPr>
        <p:spPr>
          <a:xfrm>
            <a:off x="0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2023/2024</a:t>
            </a:r>
            <a:endParaRPr lang="cs-CZ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30BDB-0C5D-2F7E-D89A-0AC93D88B71E}"/>
              </a:ext>
            </a:extLst>
          </p:cNvPr>
          <p:cNvSpPr txBox="1"/>
          <p:nvPr/>
        </p:nvSpPr>
        <p:spPr>
          <a:xfrm>
            <a:off x="4038603" y="6608615"/>
            <a:ext cx="41148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Black" pitchFamily="2"/>
                <a:ea typeface="Roboto Black" pitchFamily="2"/>
              </a:rPr>
              <a:t>Programming in C++ (labs)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A1867-9408-D1FF-163B-2974DBCDA009}"/>
              </a:ext>
            </a:extLst>
          </p:cNvPr>
          <p:cNvSpPr txBox="1"/>
          <p:nvPr/>
        </p:nvSpPr>
        <p:spPr>
          <a:xfrm>
            <a:off x="9450186" y="6600303"/>
            <a:ext cx="2743200" cy="2464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2CA659A-10EF-4914-BC28-6310928E0E6E}" type="slidenum">
              <a:rPr lang="en-GB" sz="1200" b="0" i="0" u="none" strike="noStrike" kern="1200" cap="none" spc="0" baseline="0">
                <a:solidFill>
                  <a:srgbClr val="FFFFFF"/>
                </a:solidFill>
                <a:uFillTx/>
                <a:latin typeface="Roboto Light" pitchFamily="2"/>
                <a:ea typeface="Roboto Light" pitchFamily="2"/>
              </a:rPr>
              <a:t>9</a:t>
            </a:fld>
            <a:endParaRPr lang="en-GB" sz="1200" b="0" i="0" u="none" strike="noStrike" kern="1200" cap="none" spc="0" baseline="0">
              <a:solidFill>
                <a:srgbClr val="FFFFFF"/>
              </a:solidFill>
              <a:uFillTx/>
              <a:latin typeface="Roboto Light" pitchFamily="2"/>
              <a:ea typeface="Roboto Light" pitchFamily="2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234C5-AAF7-32A9-4D6A-29B109B2907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74640" y="906463"/>
            <a:ext cx="11545891" cy="54355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https://recodex.mff.cuni.cz/</a:t>
            </a: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Assign yourself to the correct group in </a:t>
            </a:r>
            <a:r>
              <a:rPr lang="en-US" sz="20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ReCodex</a:t>
            </a: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</a:p>
          <a:p>
            <a:pPr lvl="1">
              <a:buSzPct val="100000"/>
              <a:buFont typeface="Arial" pitchFamily="34"/>
            </a:pP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Programování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v C++ (Po, 14:00, SW2)</a:t>
            </a:r>
            <a:endParaRPr lang="en-US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r>
              <a:rPr lang="en-US" sz="2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Beware of older GCC version 12.2</a:t>
            </a:r>
            <a:endParaRPr lang="cs-CZ" sz="2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buSzPct val="100000"/>
              <a:buFont typeface="Arial" pitchFamily="34"/>
            </a:pPr>
            <a:endParaRPr lang="en-GB" sz="1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5371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3762</Words>
  <Application>Microsoft Office PowerPoint</Application>
  <PresentationFormat>Widescreen</PresentationFormat>
  <Paragraphs>655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Consolas</vt:lpstr>
      <vt:lpstr>Courier New</vt:lpstr>
      <vt:lpstr>Roboto</vt:lpstr>
      <vt:lpstr>Roboto Black</vt:lpstr>
      <vt:lpstr>Roboto Light</vt:lpstr>
      <vt:lpstr>Roboto Thin</vt:lpstr>
      <vt:lpstr>Tahoma</vt:lpstr>
      <vt:lpstr>Wingdings</vt:lpstr>
      <vt:lpstr>Office Theme</vt:lpstr>
      <vt:lpstr>Lab 1</vt:lpstr>
      <vt:lpstr>Outline</vt:lpstr>
      <vt:lpstr>Contact</vt:lpstr>
      <vt:lpstr>What to expect from my labs?</vt:lpstr>
      <vt:lpstr>How to read the slides</vt:lpstr>
      <vt:lpstr>Expected knowledge</vt:lpstr>
      <vt:lpstr>Getting the credit and passing the exam</vt:lpstr>
      <vt:lpstr>Term project</vt:lpstr>
      <vt:lpstr>ReCodex</vt:lpstr>
      <vt:lpstr>AI or not to AI?</vt:lpstr>
      <vt:lpstr>Useful tools and resources</vt:lpstr>
      <vt:lpstr>Setting up the development environment</vt:lpstr>
      <vt:lpstr>Beware of compiler versions</vt:lpstr>
      <vt:lpstr>GIT</vt:lpstr>
      <vt:lpstr>GIT at lab computers</vt:lpstr>
      <vt:lpstr>Hello world!</vt:lpstr>
      <vt:lpstr>Task 1: Print all subsets</vt:lpstr>
      <vt:lpstr>Code: Example inputs &amp; outputs</vt:lpstr>
      <vt:lpstr>Coding: Visual Studio</vt:lpstr>
      <vt:lpstr>Coding: Useful Visual Studio Settings</vt:lpstr>
      <vt:lpstr>Coding: Useful Visual Studio Settings</vt:lpstr>
      <vt:lpstr>Coding: Visual Studio debugging</vt:lpstr>
      <vt:lpstr>Task 1: Solution approach</vt:lpstr>
      <vt:lpstr>Code: Taking input</vt:lpstr>
      <vt:lpstr>Code: Taking input</vt:lpstr>
      <vt:lpstr>Code: Taking input</vt:lpstr>
      <vt:lpstr>Coding: Recursing on the input</vt:lpstr>
      <vt:lpstr>Coding: Processing cmd args</vt:lpstr>
      <vt:lpstr>Coding: Example inputs &amp; outputs</vt:lpstr>
      <vt:lpstr>Lab 1: 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in C++ (labs)</dc:title>
  <dc:creator>Frantisek Mejzlik</dc:creator>
  <cp:lastModifiedBy>František Mejzlík</cp:lastModifiedBy>
  <cp:revision>68</cp:revision>
  <dcterms:created xsi:type="dcterms:W3CDTF">2023-08-26T15:59:31Z</dcterms:created>
  <dcterms:modified xsi:type="dcterms:W3CDTF">2023-10-02T10:07:40Z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258917-277f-42cd-a3cd-14c4e9ee58bc_Enabled">
    <vt:lpwstr>true</vt:lpwstr>
  </property>
  <property fmtid="{D5CDD505-2E9C-101B-9397-08002B2CF9AE}" pid="3" name="MSIP_Label_9d258917-277f-42cd-a3cd-14c4e9ee58bc_SetDate">
    <vt:lpwstr>2023-09-11T19:35:28Z</vt:lpwstr>
  </property>
  <property fmtid="{D5CDD505-2E9C-101B-9397-08002B2CF9AE}" pid="4" name="MSIP_Label_9d258917-277f-42cd-a3cd-14c4e9ee58bc_Method">
    <vt:lpwstr>Standard</vt:lpwstr>
  </property>
  <property fmtid="{D5CDD505-2E9C-101B-9397-08002B2CF9AE}" pid="5" name="MSIP_Label_9d258917-277f-42cd-a3cd-14c4e9ee58bc_Name">
    <vt:lpwstr>restricted</vt:lpwstr>
  </property>
  <property fmtid="{D5CDD505-2E9C-101B-9397-08002B2CF9AE}" pid="6" name="MSIP_Label_9d258917-277f-42cd-a3cd-14c4e9ee58bc_SiteId">
    <vt:lpwstr>38ae3bcd-9579-4fd4-adda-b42e1495d55a</vt:lpwstr>
  </property>
  <property fmtid="{D5CDD505-2E9C-101B-9397-08002B2CF9AE}" pid="7" name="MSIP_Label_9d258917-277f-42cd-a3cd-14c4e9ee58bc_ActionId">
    <vt:lpwstr>c5e4586b-82cf-409e-9602-139d892a0f40</vt:lpwstr>
  </property>
  <property fmtid="{D5CDD505-2E9C-101B-9397-08002B2CF9AE}" pid="8" name="MSIP_Label_9d258917-277f-42cd-a3cd-14c4e9ee58bc_ContentBits">
    <vt:lpwstr>0</vt:lpwstr>
  </property>
</Properties>
</file>