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5" r:id="rId2"/>
    <p:sldId id="42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62" autoAdjust="0"/>
    <p:restoredTop sz="90364" autoAdjust="0"/>
  </p:normalViewPr>
  <p:slideViewPr>
    <p:cSldViewPr snapToGrid="0">
      <p:cViewPr varScale="1">
        <p:scale>
          <a:sx n="114" d="100"/>
          <a:sy n="114" d="100"/>
        </p:scale>
        <p:origin x="426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5731152-1C1E-8E7D-6E2B-AADB1795A311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4A852E-54E6-1921-B651-CDD71FD1E6BB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3746038-2F1C-4B52-8CC9-F2CED3CCBCE1}" type="datetime1">
              <a: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2/10/2024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CFEC3E-41E4-0B16-8499-203DA1DD829D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A17651-4D7B-CC0D-CA03-D50326E0B24D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7526836-6080-4B3C-84EE-66E1F1A16786}" type="slidenum">
              <a:t>‹#›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062720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96F6C23-0455-434D-BB33-04CAA24688EF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4E05B9-C9AF-EC88-98C0-1112FDEC8937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EADA4102-3624-4DDC-8FE6-F394FCAFE770}" type="datetime1">
              <a:rPr lang="en-US"/>
              <a:pPr lvl="0"/>
              <a:t>2/10/2024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28BC5F9-24D2-43E1-4EA6-E2116C364D0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09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274F7D2-3EBE-4175-AE3A-AF3FDC9AC6C2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442E28-41A5-99A6-1ACE-B51A8DFDF319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D765B7-87C4-62F9-2E17-C40ED25EB7F4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B0E47BC6-0BD9-4F3B-91FA-5E854F7B2E0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022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44546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0FDAB-6B52-05B0-DA8C-8CD741177D2E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1" compatLnSpc="1">
            <a:noAutofit/>
          </a:bodyPr>
          <a:lstStyle>
            <a:lvl1pPr marL="0" marR="0" lvl="0" indent="0" algn="ctr" fontAlgn="auto">
              <a:spcBef>
                <a:spcPts val="0"/>
              </a:spcBef>
              <a:spcAft>
                <a:spcPts val="0"/>
              </a:spcAft>
              <a:tabLst/>
              <a:defRPr lang="en-US" sz="4800" b="1" i="0" u="none" strike="noStrike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905C60-19BB-24E1-20EA-456DEC19854B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spcAft>
                <a:spcPts val="0"/>
              </a:spcAft>
              <a:buNone/>
              <a:tabLst/>
              <a:defRPr lang="en-US" sz="2400" b="0" i="0" u="none" strike="noStrike" cap="none" spc="0" baseline="0">
                <a:solidFill>
                  <a:srgbClr val="FFFFFF"/>
                </a:solidFill>
                <a:uFillTx/>
                <a:latin typeface="Arial" pitchFamily="34"/>
                <a:ea typeface="Roboto Light" pitchFamily="2"/>
                <a:cs typeface="Arial" pitchFamily="34"/>
              </a:defRPr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cxnSp>
        <p:nvCxnSpPr>
          <p:cNvPr id="4" name="Straight Connector 7">
            <a:extLst>
              <a:ext uri="{FF2B5EF4-FFF2-40B4-BE49-F238E27FC236}">
                <a16:creationId xmlns:a16="http://schemas.microsoft.com/office/drawing/2014/main" id="{86E9CCAC-833A-546C-495E-BE9B2FE62ED9}"/>
              </a:ext>
            </a:extLst>
          </p:cNvPr>
          <p:cNvCxnSpPr/>
          <p:nvPr/>
        </p:nvCxnSpPr>
        <p:spPr>
          <a:xfrm>
            <a:off x="1354976" y="3509960"/>
            <a:ext cx="9626135" cy="0"/>
          </a:xfrm>
          <a:prstGeom prst="straightConnector1">
            <a:avLst/>
          </a:prstGeom>
          <a:noFill/>
          <a:ln w="19046" cap="flat">
            <a:solidFill>
              <a:srgbClr val="ED7D31"/>
            </a:solidFill>
            <a:prstDash val="solid"/>
            <a:miter/>
          </a:ln>
        </p:spPr>
      </p:cxnSp>
    </p:spTree>
    <p:extLst>
      <p:ext uri="{BB962C8B-B14F-4D97-AF65-F5344CB8AC3E}">
        <p14:creationId xmlns:p14="http://schemas.microsoft.com/office/powerpoint/2010/main" val="315664749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bg>
      <p:bgPr>
        <a:solidFill>
          <a:srgbClr val="E7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3E3AA071-5922-B1E3-C10A-63BC8D82BED1}"/>
              </a:ext>
            </a:extLst>
          </p:cNvPr>
          <p:cNvSpPr/>
          <p:nvPr/>
        </p:nvSpPr>
        <p:spPr>
          <a:xfrm>
            <a:off x="0" y="6608615"/>
            <a:ext cx="12191996" cy="246503"/>
          </a:xfrm>
          <a:prstGeom prst="rect">
            <a:avLst/>
          </a:prstGeom>
          <a:solidFill>
            <a:srgbClr val="44546A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Roboto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B354C8A-614B-D67D-A7C4-03718406D81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1996" cy="648391"/>
          </a:xfrm>
          <a:prstGeom prst="rect">
            <a:avLst/>
          </a:prstGeom>
          <a:solidFill>
            <a:srgbClr val="44546A"/>
          </a:solidFill>
          <a:ln>
            <a:noFill/>
          </a:ln>
        </p:spPr>
        <p:txBody>
          <a:bodyPr vert="horz" wrap="square" lIns="274320" tIns="182880" rIns="91440" bIns="45720" anchor="t" anchorCtr="0" compatLnSpc="1">
            <a:noAutofit/>
          </a:bodyPr>
          <a:lstStyle>
            <a:lvl1pPr marL="0" marR="0" lvl="0" indent="0" fontAlgn="auto">
              <a:spcBef>
                <a:spcPts val="0"/>
              </a:spcBef>
              <a:spcAft>
                <a:spcPts val="0"/>
              </a:spcAft>
              <a:tabLst/>
              <a:defRPr lang="en-US" sz="2400" b="1" i="0" u="none" strike="noStrike" cap="none" spc="0" baseline="0">
                <a:solidFill>
                  <a:srgbClr val="FFFFFF"/>
                </a:solidFill>
                <a:uFillTx/>
                <a:latin typeface="Arial" pitchFamily="34"/>
                <a:ea typeface="Roboto Black" pitchFamily="2"/>
                <a:cs typeface="Arial" pitchFamily="34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0CA06B5C-8428-781F-43C0-26C646ECCD54}"/>
              </a:ext>
            </a:extLst>
          </p:cNvPr>
          <p:cNvSpPr txBox="1">
            <a:spLocks noGrp="1"/>
          </p:cNvSpPr>
          <p:nvPr>
            <p:ph type="dt" sz="quarter" idx="7"/>
          </p:nvPr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defRPr>
            </a:lvl1pPr>
          </a:lstStyle>
          <a:p>
            <a:pPr lvl="0"/>
            <a:r>
              <a:rPr lang="en-US"/>
              <a:t>2023/2024</a:t>
            </a:r>
            <a:endParaRPr lang="cs-CZ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260CA5CC-F851-3D25-D139-B5CBE402C00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defRPr>
            </a:lvl1pPr>
          </a:lstStyle>
          <a:p>
            <a:pPr lvl="0"/>
            <a:r>
              <a:rPr lang="en-GB"/>
              <a:t>Programming in C++ (labs)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757E4FC2-A8AF-C14E-1174-0053B07565B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defRPr>
            </a:lvl1pPr>
          </a:lstStyle>
          <a:p>
            <a:pPr lvl="0"/>
            <a:fld id="{91FAE053-8039-492E-BF46-0BE14E1EE603}" type="slidenum">
              <a:t>‹#›</a:t>
            </a:fld>
            <a:endParaRPr lang="en-US"/>
          </a:p>
        </p:txBody>
      </p:sp>
      <p:sp>
        <p:nvSpPr>
          <p:cNvPr id="7" name="Content Placeholder 9">
            <a:extLst>
              <a:ext uri="{FF2B5EF4-FFF2-40B4-BE49-F238E27FC236}">
                <a16:creationId xmlns:a16="http://schemas.microsoft.com/office/drawing/2014/main" id="{C3A4CFA6-3B67-D5FF-C775-5ECE92D3C216}"/>
              </a:ext>
            </a:extLst>
          </p:cNvPr>
          <p:cNvSpPr txBox="1">
            <a:spLocks noGrp="1"/>
          </p:cNvSpPr>
          <p:nvPr>
            <p:ph sz="quarter" idx="4294967295"/>
          </p:nvPr>
        </p:nvSpPr>
        <p:spPr>
          <a:xfrm>
            <a:off x="274640" y="906463"/>
            <a:ext cx="11545891" cy="532808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R="0" lvl="0" fontAlgn="auto">
              <a:spcAft>
                <a:spcPts val="0"/>
              </a:spcAft>
              <a:buSzPct val="100000"/>
              <a:buFont typeface="Arial" pitchFamily="34"/>
              <a:tabLst/>
              <a:defRPr lang="en-US" sz="2000" b="0" i="0" u="none" strike="noStrike" cap="none" spc="0" baseline="0">
                <a:solidFill>
                  <a:srgbClr val="000000"/>
                </a:solidFill>
                <a:uFillTx/>
                <a:latin typeface="Arial" pitchFamily="34"/>
                <a:ea typeface="Roboto" pitchFamily="2"/>
                <a:cs typeface="Arial" pitchFamily="34"/>
              </a:defRPr>
            </a:lvl1pPr>
            <a:lvl2pPr marR="0" lvl="1" fontAlgn="auto">
              <a:spcAft>
                <a:spcPts val="0"/>
              </a:spcAft>
              <a:buSzPct val="100000"/>
              <a:buFont typeface="Arial" pitchFamily="34"/>
              <a:tabLst/>
              <a:defRPr lang="en-US" sz="1800" b="0" i="0" u="none" strike="noStrike" cap="none" spc="0" baseline="0">
                <a:solidFill>
                  <a:srgbClr val="000000"/>
                </a:solidFill>
                <a:uFillTx/>
                <a:latin typeface="Arial" pitchFamily="34"/>
                <a:ea typeface="Roboto" pitchFamily="2"/>
                <a:cs typeface="Arial" pitchFamily="34"/>
              </a:defRPr>
            </a:lvl2pPr>
            <a:lvl3pPr marR="0" lvl="2" fontAlgn="auto">
              <a:spcAft>
                <a:spcPts val="0"/>
              </a:spcAft>
              <a:buSzPct val="100000"/>
              <a:buFont typeface="Arial" pitchFamily="34"/>
              <a:tabLst/>
              <a:defRPr lang="en-US" sz="1600" b="0" i="0" u="none" strike="noStrike" cap="none" spc="0" baseline="0">
                <a:solidFill>
                  <a:srgbClr val="000000"/>
                </a:solidFill>
                <a:uFillTx/>
                <a:latin typeface="Arial" pitchFamily="34"/>
                <a:ea typeface="Roboto" pitchFamily="2"/>
                <a:cs typeface="Arial" pitchFamily="34"/>
              </a:defRPr>
            </a:lvl3pPr>
            <a:lvl4pPr marR="0" lvl="3" fontAlgn="auto">
              <a:spcAft>
                <a:spcPts val="0"/>
              </a:spcAft>
              <a:buSzPct val="100000"/>
              <a:buFont typeface="Arial" pitchFamily="34"/>
              <a:tabLst/>
              <a:defRPr lang="en-US" sz="1400" b="0" i="0" u="none" strike="noStrike" cap="none" spc="0" baseline="0">
                <a:solidFill>
                  <a:srgbClr val="000000"/>
                </a:solidFill>
                <a:uFillTx/>
                <a:latin typeface="Arial" pitchFamily="34"/>
                <a:ea typeface="Roboto" pitchFamily="2"/>
                <a:cs typeface="Arial" pitchFamily="34"/>
              </a:defRPr>
            </a:lvl4pPr>
            <a:lvl5pPr marR="0" lvl="4" fontAlgn="auto">
              <a:spcAft>
                <a:spcPts val="0"/>
              </a:spcAft>
              <a:buSzPct val="100000"/>
              <a:buFont typeface="Arial" pitchFamily="34"/>
              <a:tabLst/>
              <a:defRPr lang="en-US" sz="1400" b="0" i="0" u="none" strike="noStrike" cap="none" spc="0" baseline="0">
                <a:solidFill>
                  <a:srgbClr val="000000"/>
                </a:solidFill>
                <a:uFillTx/>
                <a:latin typeface="Arial" pitchFamily="34"/>
                <a:ea typeface="Roboto" pitchFamily="2"/>
                <a:cs typeface="Arial" pitchFamily="34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47794857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37E14-F2DE-A48D-B6AE-F77F8C6CBBD4}"/>
              </a:ext>
            </a:extLst>
          </p:cNvPr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Programming in C++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962ADF-7863-A367-B2D8-E3F0C26CE84C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US" dirty="0"/>
              <a:t>Exam</a:t>
            </a:r>
          </a:p>
          <a:p>
            <a:pPr lvl="0"/>
            <a:endParaRPr lang="en-US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80559C5-510D-191E-A052-E493B204256C}"/>
              </a:ext>
            </a:extLst>
          </p:cNvPr>
          <p:cNvSpPr txBox="1"/>
          <p:nvPr/>
        </p:nvSpPr>
        <p:spPr>
          <a:xfrm>
            <a:off x="1222159" y="4232355"/>
            <a:ext cx="1458897" cy="165575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 dirty="0">
              <a:solidFill>
                <a:srgbClr val="FFFFFF"/>
              </a:solidFill>
              <a:uFillTx/>
              <a:latin typeface="Roboto Thin" pitchFamily="2"/>
              <a:ea typeface="Roboto Thin" pitchFamily="2"/>
            </a:endParaRPr>
          </a:p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600" b="0" i="0" u="none" strike="noStrike" kern="1200" cap="none" spc="0" baseline="0" dirty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1200" cap="none" spc="0" baseline="0" dirty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 dirty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 dirty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 </a:t>
            </a:r>
          </a:p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 dirty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12</a:t>
            </a:r>
            <a:r>
              <a:rPr lang="cs-CZ" sz="1800" b="0" i="0" u="none" strike="noStrike" kern="1200" cap="none" spc="0" baseline="0" dirty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. </a:t>
            </a:r>
            <a:r>
              <a:rPr lang="en-US" dirty="0">
                <a:solidFill>
                  <a:srgbClr val="FFFFFF"/>
                </a:solidFill>
                <a:latin typeface="Roboto Light" pitchFamily="2"/>
                <a:ea typeface="Roboto Light" pitchFamily="2"/>
              </a:rPr>
              <a:t>2</a:t>
            </a:r>
            <a:r>
              <a:rPr lang="cs-CZ" sz="1800" b="0" i="0" u="none" strike="noStrike" kern="1200" cap="none" spc="0" baseline="0" dirty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. 202</a:t>
            </a:r>
            <a:r>
              <a:rPr lang="en-US" sz="1800" b="0" i="0" u="none" strike="noStrike" kern="1200" cap="none" spc="0" baseline="0" dirty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4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40229303-87C1-4EB5-8D4E-75E1166F30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68003" y="6158602"/>
            <a:ext cx="1143000" cy="400050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Exam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318780" y="902394"/>
            <a:ext cx="10284904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</a:pPr>
            <a:r>
              <a:rPr lang="cs-CZ" sz="1800" b="1" dirty="0">
                <a:solidFill>
                  <a:schemeClr val="accent2"/>
                </a:solidFill>
                <a:latin typeface="Arial" pitchFamily="34"/>
                <a:cs typeface="Arial" pitchFamily="34"/>
              </a:rPr>
              <a:t>Do not </a:t>
            </a:r>
            <a:r>
              <a:rPr lang="cs-CZ" sz="1800" b="1" dirty="0" err="1">
                <a:solidFill>
                  <a:schemeClr val="accent2"/>
                </a:solidFill>
                <a:latin typeface="Arial" pitchFamily="34"/>
                <a:cs typeface="Arial" pitchFamily="34"/>
              </a:rPr>
              <a:t>communicate</a:t>
            </a:r>
            <a:r>
              <a:rPr lang="cs-CZ" sz="1800" b="1" dirty="0">
                <a:solidFill>
                  <a:schemeClr val="accent2"/>
                </a:solidFill>
                <a:latin typeface="Arial" pitchFamily="34"/>
                <a:cs typeface="Arial" pitchFamily="34"/>
              </a:rPr>
              <a:t> </a:t>
            </a:r>
            <a:r>
              <a:rPr lang="cs-CZ" sz="1800" b="1" dirty="0" err="1">
                <a:solidFill>
                  <a:schemeClr val="accent2"/>
                </a:solidFill>
                <a:latin typeface="Arial" pitchFamily="34"/>
                <a:cs typeface="Arial" pitchFamily="34"/>
              </a:rPr>
              <a:t>with</a:t>
            </a:r>
            <a:r>
              <a:rPr lang="cs-CZ" sz="1800" b="1" dirty="0">
                <a:solidFill>
                  <a:schemeClr val="accent2"/>
                </a:solidFill>
                <a:latin typeface="Arial" pitchFamily="34"/>
                <a:cs typeface="Arial" pitchFamily="34"/>
              </a:rPr>
              <a:t> </a:t>
            </a:r>
            <a:r>
              <a:rPr lang="cs-CZ" sz="1800" b="1" dirty="0" err="1">
                <a:solidFill>
                  <a:schemeClr val="accent2"/>
                </a:solidFill>
                <a:latin typeface="Arial" pitchFamily="34"/>
                <a:cs typeface="Arial" pitchFamily="34"/>
              </a:rPr>
              <a:t>each</a:t>
            </a:r>
            <a:r>
              <a:rPr lang="cs-CZ" sz="1800" b="1" dirty="0">
                <a:solidFill>
                  <a:schemeClr val="accent2"/>
                </a:solidFill>
                <a:latin typeface="Arial" pitchFamily="34"/>
                <a:cs typeface="Arial" pitchFamily="34"/>
              </a:rPr>
              <a:t> </a:t>
            </a:r>
            <a:r>
              <a:rPr lang="cs-CZ" sz="1800" b="1" dirty="0" err="1">
                <a:solidFill>
                  <a:schemeClr val="accent2"/>
                </a:solidFill>
                <a:latin typeface="Arial" pitchFamily="34"/>
                <a:cs typeface="Arial" pitchFamily="34"/>
              </a:rPr>
              <a:t>other</a:t>
            </a:r>
            <a:r>
              <a:rPr lang="cs-CZ" sz="1800" dirty="0">
                <a:latin typeface="Arial" pitchFamily="34"/>
                <a:cs typeface="Arial" pitchFamily="34"/>
              </a:rPr>
              <a:t>, </a:t>
            </a:r>
            <a:r>
              <a:rPr lang="cs-CZ" sz="1800" dirty="0" err="1">
                <a:latin typeface="Arial" pitchFamily="34"/>
                <a:cs typeface="Arial" pitchFamily="34"/>
              </a:rPr>
              <a:t>ask</a:t>
            </a:r>
            <a:r>
              <a:rPr lang="cs-CZ" sz="1800" dirty="0">
                <a:latin typeface="Arial" pitchFamily="34"/>
                <a:cs typeface="Arial" pitchFamily="34"/>
              </a:rPr>
              <a:t> </a:t>
            </a:r>
            <a:r>
              <a:rPr lang="cs-CZ" sz="1800" dirty="0" err="1">
                <a:latin typeface="Arial" pitchFamily="34"/>
                <a:cs typeface="Arial" pitchFamily="34"/>
              </a:rPr>
              <a:t>me</a:t>
            </a:r>
            <a:r>
              <a:rPr lang="en-US" sz="1800" dirty="0">
                <a:latin typeface="Arial" pitchFamily="34"/>
                <a:cs typeface="Arial" pitchFamily="34"/>
              </a:rPr>
              <a:t> instead</a:t>
            </a:r>
            <a:endParaRPr lang="cs-CZ" sz="1800" dirty="0">
              <a:latin typeface="Arial" pitchFamily="34"/>
              <a:cs typeface="Arial" pitchFamily="34"/>
            </a:endParaRPr>
          </a:p>
          <a:p>
            <a:pPr>
              <a:buSzPct val="100000"/>
            </a:pPr>
            <a:r>
              <a:rPr lang="en-US" sz="1800" dirty="0">
                <a:latin typeface="Arial" pitchFamily="34"/>
                <a:cs typeface="Arial" pitchFamily="34"/>
              </a:rPr>
              <a:t>Using </a:t>
            </a:r>
            <a:r>
              <a:rPr lang="en-US" sz="1800" b="1" dirty="0">
                <a:solidFill>
                  <a:schemeClr val="accent2"/>
                </a:solidFill>
                <a:latin typeface="Arial" pitchFamily="34"/>
                <a:cs typeface="Arial" pitchFamily="34"/>
              </a:rPr>
              <a:t>only lab computers</a:t>
            </a:r>
          </a:p>
          <a:p>
            <a:pPr>
              <a:buSzPct val="100000"/>
            </a:pPr>
            <a:r>
              <a:rPr lang="en-US" sz="1800" dirty="0">
                <a:latin typeface="Arial" pitchFamily="34"/>
                <a:cs typeface="Arial" pitchFamily="34"/>
              </a:rPr>
              <a:t>The </a:t>
            </a:r>
            <a:r>
              <a:rPr lang="en-US" sz="1800" b="1" dirty="0">
                <a:solidFill>
                  <a:schemeClr val="accent2"/>
                </a:solidFill>
                <a:latin typeface="Arial" pitchFamily="34"/>
                <a:cs typeface="Arial" pitchFamily="34"/>
              </a:rPr>
              <a:t>only allowed sites</a:t>
            </a:r>
            <a:r>
              <a:rPr lang="en-US" sz="1800" dirty="0">
                <a:latin typeface="Arial" pitchFamily="34"/>
                <a:cs typeface="Arial" pitchFamily="34"/>
              </a:rPr>
              <a:t>: </a:t>
            </a:r>
          </a:p>
          <a:p>
            <a:pPr lvl="1">
              <a:buSzPct val="100000"/>
            </a:pPr>
            <a:r>
              <a:rPr lang="en-US" sz="1400" dirty="0">
                <a:latin typeface="Arial" pitchFamily="34"/>
                <a:cs typeface="Arial" pitchFamily="34"/>
              </a:rPr>
              <a:t>https://cppreference.com</a:t>
            </a:r>
          </a:p>
          <a:p>
            <a:pPr lvl="1">
              <a:buSzPct val="100000"/>
            </a:pPr>
            <a:r>
              <a:rPr lang="en-US" sz="1400" dirty="0">
                <a:latin typeface="Arial" pitchFamily="34"/>
                <a:cs typeface="Arial" pitchFamily="34"/>
              </a:rPr>
              <a:t>https://recodex.mff.cuni.cz</a:t>
            </a:r>
          </a:p>
          <a:p>
            <a:pPr lvl="1">
              <a:buSzPct val="100000"/>
            </a:pPr>
            <a:r>
              <a:rPr lang="en-GB" sz="1400" dirty="0">
                <a:latin typeface="Arial" pitchFamily="34"/>
                <a:cs typeface="Arial" pitchFamily="34"/>
              </a:rPr>
              <a:t>https://gitlab.mff.cuni.cz</a:t>
            </a:r>
          </a:p>
          <a:p>
            <a:pPr>
              <a:buSzPct val="100000"/>
            </a:pPr>
            <a:r>
              <a:rPr lang="cs-CZ" sz="1800" dirty="0" err="1">
                <a:latin typeface="Arial" pitchFamily="34"/>
                <a:cs typeface="Arial" pitchFamily="34"/>
              </a:rPr>
              <a:t>The</a:t>
            </a:r>
            <a:r>
              <a:rPr lang="cs-CZ" sz="1800" dirty="0">
                <a:latin typeface="Arial" pitchFamily="34"/>
                <a:cs typeface="Arial" pitchFamily="34"/>
              </a:rPr>
              <a:t> </a:t>
            </a:r>
            <a:r>
              <a:rPr lang="cs-CZ" sz="1800" dirty="0" err="1">
                <a:latin typeface="Arial" pitchFamily="34"/>
                <a:cs typeface="Arial" pitchFamily="34"/>
              </a:rPr>
              <a:t>assignment</a:t>
            </a:r>
            <a:r>
              <a:rPr lang="cs-CZ" sz="1800" dirty="0">
                <a:latin typeface="Arial" pitchFamily="34"/>
                <a:cs typeface="Arial" pitchFamily="34"/>
              </a:rPr>
              <a:t> </a:t>
            </a:r>
            <a:r>
              <a:rPr lang="cs-CZ" sz="1800" dirty="0" err="1">
                <a:latin typeface="Arial" pitchFamily="34"/>
                <a:cs typeface="Arial" pitchFamily="34"/>
              </a:rPr>
              <a:t>is</a:t>
            </a:r>
            <a:r>
              <a:rPr lang="cs-CZ" sz="1800" dirty="0">
                <a:latin typeface="Arial" pitchFamily="34"/>
                <a:cs typeface="Arial" pitchFamily="34"/>
              </a:rPr>
              <a:t> in </a:t>
            </a:r>
            <a:r>
              <a:rPr lang="cs-CZ" sz="1800" dirty="0" err="1">
                <a:latin typeface="Arial" pitchFamily="34"/>
                <a:cs typeface="Arial" pitchFamily="34"/>
              </a:rPr>
              <a:t>ReCodex</a:t>
            </a:r>
            <a:r>
              <a:rPr lang="cs-CZ" sz="1800" dirty="0">
                <a:latin typeface="Arial" pitchFamily="34"/>
                <a:cs typeface="Arial" pitchFamily="34"/>
              </a:rPr>
              <a:t> - </a:t>
            </a:r>
            <a:r>
              <a:rPr lang="en-US" sz="1800" dirty="0">
                <a:latin typeface="Arial" pitchFamily="34"/>
                <a:cs typeface="Arial" pitchFamily="34"/>
              </a:rPr>
              <a:t>Auction House Simulator / Simul</a:t>
            </a:r>
            <a:r>
              <a:rPr lang="cs-CZ" sz="1800" dirty="0" err="1">
                <a:latin typeface="Arial" pitchFamily="34"/>
                <a:cs typeface="Arial" pitchFamily="34"/>
              </a:rPr>
              <a:t>átor</a:t>
            </a:r>
            <a:r>
              <a:rPr lang="cs-CZ" sz="1800" dirty="0">
                <a:latin typeface="Arial" pitchFamily="34"/>
                <a:cs typeface="Arial" pitchFamily="34"/>
              </a:rPr>
              <a:t> aukční síně</a:t>
            </a:r>
          </a:p>
          <a:p>
            <a:pPr lvl="1">
              <a:buSzPct val="100000"/>
            </a:pPr>
            <a:r>
              <a:rPr lang="cs-CZ" sz="1400" dirty="0">
                <a:latin typeface="Arial" pitchFamily="34"/>
                <a:cs typeface="Arial" pitchFamily="34"/>
              </a:rPr>
              <a:t>All test </a:t>
            </a:r>
            <a:r>
              <a:rPr lang="cs-CZ" sz="1400" dirty="0" err="1">
                <a:latin typeface="Arial" pitchFamily="34"/>
                <a:cs typeface="Arial" pitchFamily="34"/>
              </a:rPr>
              <a:t>cases</a:t>
            </a:r>
            <a:r>
              <a:rPr lang="cs-CZ" sz="1400" dirty="0">
                <a:latin typeface="Arial" pitchFamily="34"/>
                <a:cs typeface="Arial" pitchFamily="34"/>
              </a:rPr>
              <a:t> are </a:t>
            </a:r>
            <a:r>
              <a:rPr lang="cs-CZ" sz="1400" dirty="0" err="1">
                <a:latin typeface="Arial" pitchFamily="34"/>
                <a:cs typeface="Arial" pitchFamily="34"/>
              </a:rPr>
              <a:t>published</a:t>
            </a:r>
            <a:r>
              <a:rPr lang="cs-CZ" sz="1400" dirty="0">
                <a:latin typeface="Arial" pitchFamily="34"/>
                <a:cs typeface="Arial" pitchFamily="34"/>
              </a:rPr>
              <a:t> in </a:t>
            </a:r>
            <a:r>
              <a:rPr lang="cs-CZ" sz="1400" dirty="0" err="1">
                <a:latin typeface="Arial" pitchFamily="34"/>
                <a:cs typeface="Arial" pitchFamily="34"/>
              </a:rPr>
              <a:t>the</a:t>
            </a:r>
            <a:r>
              <a:rPr lang="cs-CZ" sz="1400" dirty="0">
                <a:latin typeface="Arial" pitchFamily="34"/>
                <a:cs typeface="Arial" pitchFamily="34"/>
              </a:rPr>
              <a:t> </a:t>
            </a:r>
            <a:r>
              <a:rPr lang="cs-CZ" sz="1400" dirty="0" err="1">
                <a:latin typeface="Arial" pitchFamily="34"/>
                <a:cs typeface="Arial" pitchFamily="34"/>
              </a:rPr>
              <a:t>assignment's</a:t>
            </a:r>
            <a:r>
              <a:rPr lang="cs-CZ" sz="1400" dirty="0">
                <a:latin typeface="Arial" pitchFamily="34"/>
                <a:cs typeface="Arial" pitchFamily="34"/>
              </a:rPr>
              <a:t> </a:t>
            </a:r>
            <a:r>
              <a:rPr lang="cs-CZ" sz="1400" dirty="0" err="1">
                <a:latin typeface="Arial" pitchFamily="34"/>
                <a:cs typeface="Arial" pitchFamily="34"/>
              </a:rPr>
              <a:t>examples</a:t>
            </a:r>
            <a:endParaRPr lang="cs-CZ" sz="1400" dirty="0">
              <a:latin typeface="Arial" pitchFamily="34"/>
              <a:cs typeface="Arial" pitchFamily="34"/>
            </a:endParaRPr>
          </a:p>
          <a:p>
            <a:pPr>
              <a:buSzPct val="100000"/>
            </a:pPr>
            <a:r>
              <a:rPr lang="en-GB" sz="2000" dirty="0">
                <a:latin typeface="Arial" pitchFamily="34"/>
                <a:cs typeface="Arial" pitchFamily="34"/>
              </a:rPr>
              <a:t>Submit to </a:t>
            </a:r>
            <a:r>
              <a:rPr lang="en-GB" sz="2000" dirty="0" err="1">
                <a:latin typeface="Arial" pitchFamily="34"/>
                <a:cs typeface="Arial" pitchFamily="34"/>
              </a:rPr>
              <a:t>ReCodex</a:t>
            </a:r>
            <a:r>
              <a:rPr lang="en-GB" sz="2000" dirty="0">
                <a:latin typeface="Arial" pitchFamily="34"/>
                <a:cs typeface="Arial" pitchFamily="34"/>
              </a:rPr>
              <a:t>, </a:t>
            </a:r>
            <a:r>
              <a:rPr lang="en-GB" sz="2000" b="1" dirty="0">
                <a:solidFill>
                  <a:schemeClr val="accent6"/>
                </a:solidFill>
                <a:latin typeface="Arial" pitchFamily="34"/>
                <a:cs typeface="Arial" pitchFamily="34"/>
              </a:rPr>
              <a:t>before </a:t>
            </a:r>
            <a:r>
              <a:rPr lang="cs-CZ" sz="2000" b="1" dirty="0">
                <a:solidFill>
                  <a:schemeClr val="accent6"/>
                </a:solidFill>
                <a:latin typeface="Arial" pitchFamily="34"/>
                <a:cs typeface="Arial" pitchFamily="34"/>
              </a:rPr>
              <a:t>17</a:t>
            </a:r>
            <a:r>
              <a:rPr lang="en-GB" sz="2000" b="1" dirty="0">
                <a:solidFill>
                  <a:schemeClr val="accent6"/>
                </a:solidFill>
                <a:latin typeface="Arial" pitchFamily="34"/>
                <a:cs typeface="Arial" pitchFamily="34"/>
              </a:rPr>
              <a:t>:</a:t>
            </a:r>
            <a:r>
              <a:rPr lang="cs-CZ" sz="2000" b="1" dirty="0">
                <a:solidFill>
                  <a:schemeClr val="accent6"/>
                </a:solidFill>
                <a:latin typeface="Arial" pitchFamily="34"/>
                <a:cs typeface="Arial" pitchFamily="34"/>
              </a:rPr>
              <a:t>0</a:t>
            </a:r>
            <a:r>
              <a:rPr lang="en-GB" sz="2000" b="1" dirty="0">
                <a:solidFill>
                  <a:schemeClr val="accent6"/>
                </a:solidFill>
                <a:latin typeface="Arial" pitchFamily="34"/>
                <a:cs typeface="Arial" pitchFamily="34"/>
              </a:rPr>
              <a:t>0</a:t>
            </a:r>
            <a:endParaRPr lang="cs-CZ" sz="2000" b="1" dirty="0">
              <a:solidFill>
                <a:schemeClr val="accent6"/>
              </a:solidFill>
              <a:latin typeface="Arial" pitchFamily="34"/>
              <a:cs typeface="Arial" pitchFamily="34"/>
            </a:endParaRPr>
          </a:p>
          <a:p>
            <a:pPr lvl="1">
              <a:buSzPct val="100000"/>
            </a:pPr>
            <a:r>
              <a:rPr lang="cs-CZ" sz="1600" b="1" dirty="0">
                <a:solidFill>
                  <a:schemeClr val="accent6"/>
                </a:solidFill>
                <a:latin typeface="Arial" pitchFamily="34"/>
                <a:cs typeface="Arial" pitchFamily="34"/>
              </a:rPr>
              <a:t>18:45 </a:t>
            </a:r>
            <a:r>
              <a:rPr lang="cs-CZ" sz="1600" dirty="0" err="1">
                <a:latin typeface="Arial" pitchFamily="34"/>
                <a:cs typeface="Arial" pitchFamily="34"/>
              </a:rPr>
              <a:t>for</a:t>
            </a:r>
            <a:r>
              <a:rPr lang="cs-CZ" sz="1600" dirty="0">
                <a:latin typeface="Arial" pitchFamily="34"/>
                <a:cs typeface="Arial" pitchFamily="34"/>
              </a:rPr>
              <a:t> </a:t>
            </a:r>
            <a:r>
              <a:rPr lang="cs-CZ" sz="1600" dirty="0" err="1">
                <a:latin typeface="Arial" pitchFamily="34"/>
                <a:cs typeface="Arial" pitchFamily="34"/>
              </a:rPr>
              <a:t>those</a:t>
            </a:r>
            <a:r>
              <a:rPr lang="cs-CZ" sz="1600" dirty="0">
                <a:latin typeface="Arial" pitchFamily="34"/>
                <a:cs typeface="Arial" pitchFamily="34"/>
              </a:rPr>
              <a:t> </a:t>
            </a:r>
            <a:r>
              <a:rPr lang="cs-CZ" sz="1600" dirty="0" err="1">
                <a:latin typeface="Arial" pitchFamily="34"/>
                <a:cs typeface="Arial" pitchFamily="34"/>
              </a:rPr>
              <a:t>with</a:t>
            </a:r>
            <a:r>
              <a:rPr lang="cs-CZ" sz="1600" dirty="0">
                <a:latin typeface="Arial" pitchFamily="34"/>
                <a:cs typeface="Arial" pitchFamily="34"/>
              </a:rPr>
              <a:t> </a:t>
            </a:r>
            <a:r>
              <a:rPr lang="cs-CZ" sz="1600" dirty="0" err="1">
                <a:latin typeface="Arial" pitchFamily="34"/>
                <a:cs typeface="Arial" pitchFamily="34"/>
              </a:rPr>
              <a:t>proven</a:t>
            </a:r>
            <a:r>
              <a:rPr lang="cs-CZ" sz="1600" dirty="0">
                <a:latin typeface="Arial" pitchFamily="34"/>
                <a:cs typeface="Arial" pitchFamily="34"/>
              </a:rPr>
              <a:t> </a:t>
            </a:r>
            <a:r>
              <a:rPr lang="cs-CZ" sz="1600" dirty="0" err="1">
                <a:latin typeface="Arial" pitchFamily="34"/>
                <a:cs typeface="Arial" pitchFamily="34"/>
              </a:rPr>
              <a:t>medical</a:t>
            </a:r>
            <a:r>
              <a:rPr lang="cs-CZ" sz="1600" dirty="0">
                <a:latin typeface="Arial" pitchFamily="34"/>
                <a:cs typeface="Arial" pitchFamily="34"/>
              </a:rPr>
              <a:t> </a:t>
            </a:r>
            <a:r>
              <a:rPr lang="cs-CZ" sz="1600" dirty="0" err="1">
                <a:latin typeface="Arial" pitchFamily="34"/>
                <a:cs typeface="Arial" pitchFamily="34"/>
              </a:rPr>
              <a:t>conditions</a:t>
            </a:r>
            <a:endParaRPr lang="en-GB" sz="1600" dirty="0">
              <a:latin typeface="Arial" pitchFamily="34"/>
              <a:cs typeface="Arial" pitchFamily="34"/>
            </a:endParaRPr>
          </a:p>
          <a:p>
            <a:pPr>
              <a:buSzPct val="100000"/>
            </a:pPr>
            <a:endParaRPr lang="en-GB" sz="1800" dirty="0">
              <a:solidFill>
                <a:schemeClr val="accent6"/>
              </a:solidFill>
              <a:latin typeface="Arial" pitchFamily="34"/>
              <a:cs typeface="Arial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3402254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9d258917-277f-42cd-a3cd-14c4e9ee58bc}" enabled="1" method="Standard" siteId="{38ae3bcd-9579-4fd4-adda-b42e1495d55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6595</TotalTime>
  <Words>103</Words>
  <Application>Microsoft Office PowerPoint</Application>
  <PresentationFormat>Widescreen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Roboto</vt:lpstr>
      <vt:lpstr>Roboto Black</vt:lpstr>
      <vt:lpstr>Roboto Light</vt:lpstr>
      <vt:lpstr>Roboto Thin</vt:lpstr>
      <vt:lpstr>Office Theme</vt:lpstr>
      <vt:lpstr>Programming in C++ </vt:lpstr>
      <vt:lpstr>Exam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in C++ (labs)</dc:title>
  <dc:creator>Frantisek Mejzlik</dc:creator>
  <cp:lastModifiedBy>František Mejzlík</cp:lastModifiedBy>
  <cp:revision>163</cp:revision>
  <dcterms:created xsi:type="dcterms:W3CDTF">2023-08-26T15:59:31Z</dcterms:created>
  <dcterms:modified xsi:type="dcterms:W3CDTF">2024-02-10T19:55:44Z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d258917-277f-42cd-a3cd-14c4e9ee58bc_Enabled">
    <vt:lpwstr>true</vt:lpwstr>
  </property>
  <property fmtid="{D5CDD505-2E9C-101B-9397-08002B2CF9AE}" pid="3" name="MSIP_Label_9d258917-277f-42cd-a3cd-14c4e9ee58bc_SetDate">
    <vt:lpwstr>2023-09-11T19:35:28Z</vt:lpwstr>
  </property>
  <property fmtid="{D5CDD505-2E9C-101B-9397-08002B2CF9AE}" pid="4" name="MSIP_Label_9d258917-277f-42cd-a3cd-14c4e9ee58bc_Method">
    <vt:lpwstr>Standard</vt:lpwstr>
  </property>
  <property fmtid="{D5CDD505-2E9C-101B-9397-08002B2CF9AE}" pid="5" name="MSIP_Label_9d258917-277f-42cd-a3cd-14c4e9ee58bc_Name">
    <vt:lpwstr>restricted</vt:lpwstr>
  </property>
  <property fmtid="{D5CDD505-2E9C-101B-9397-08002B2CF9AE}" pid="6" name="MSIP_Label_9d258917-277f-42cd-a3cd-14c4e9ee58bc_SiteId">
    <vt:lpwstr>38ae3bcd-9579-4fd4-adda-b42e1495d55a</vt:lpwstr>
  </property>
  <property fmtid="{D5CDD505-2E9C-101B-9397-08002B2CF9AE}" pid="7" name="MSIP_Label_9d258917-277f-42cd-a3cd-14c4e9ee58bc_ActionId">
    <vt:lpwstr>c5e4586b-82cf-409e-9602-139d892a0f40</vt:lpwstr>
  </property>
  <property fmtid="{D5CDD505-2E9C-101B-9397-08002B2CF9AE}" pid="8" name="MSIP_Label_9d258917-277f-42cd-a3cd-14c4e9ee58bc_ContentBits">
    <vt:lpwstr>0</vt:lpwstr>
  </property>
</Properties>
</file>