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56" r:id="rId6"/>
    <p:sldId id="304" r:id="rId7"/>
    <p:sldId id="323" r:id="rId8"/>
    <p:sldId id="332" r:id="rId9"/>
    <p:sldId id="327" r:id="rId10"/>
    <p:sldId id="328" r:id="rId11"/>
    <p:sldId id="325" r:id="rId12"/>
    <p:sldId id="329" r:id="rId13"/>
    <p:sldId id="330" r:id="rId14"/>
    <p:sldId id="324" r:id="rId15"/>
    <p:sldId id="331" r:id="rId16"/>
    <p:sldId id="33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304"/>
            <p14:sldId id="323"/>
            <p14:sldId id="332"/>
            <p14:sldId id="327"/>
            <p14:sldId id="328"/>
            <p14:sldId id="325"/>
            <p14:sldId id="329"/>
            <p14:sldId id="330"/>
            <p14:sldId id="324"/>
            <p14:sldId id="331"/>
            <p14:sldId id="33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1291" autoAdjust="0"/>
  </p:normalViewPr>
  <p:slideViewPr>
    <p:cSldViewPr snapToGrid="0">
      <p:cViewPr varScale="1">
        <p:scale>
          <a:sx n="107" d="100"/>
          <a:sy n="107" d="100"/>
        </p:scale>
        <p:origin x="132" y="1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cpkg.io/en/packag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cpkg.io/en/package/sfml" TargetMode="External"/><Relationship Id="rId2" Type="http://schemas.openxmlformats.org/officeDocument/2006/relationships/hyperlink" Target="https://www.sfml-dev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q=dvd+bouncing+log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6785-7709-E953-168D-160381B91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Include</a:t>
            </a:r>
            <a:r>
              <a:rPr lang="cs-CZ" b="1" dirty="0"/>
              <a:t>(</a:t>
            </a:r>
            <a:r>
              <a:rPr lang="cs-CZ" b="1" dirty="0" err="1"/>
              <a:t>FetchContent</a:t>
            </a:r>
            <a:r>
              <a:rPr lang="cs-CZ" b="1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62FF-70DB-B32E-C86C-DBFD58F57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malé/specifické projekty můžeme použít (místo </a:t>
            </a:r>
            <a:r>
              <a:rPr lang="cs-CZ" b="1" dirty="0" err="1"/>
              <a:t>find_package</a:t>
            </a:r>
            <a:r>
              <a:rPr lang="cs-CZ" dirty="0"/>
              <a:t>):</a:t>
            </a:r>
            <a:br>
              <a:rPr lang="cs-CZ" b="1" dirty="0"/>
            </a:br>
            <a:r>
              <a:rPr lang="cs-CZ" b="1" dirty="0" err="1"/>
              <a:t>FetchContent_Declare</a:t>
            </a:r>
            <a:r>
              <a:rPr lang="cs-CZ" b="1" dirty="0"/>
              <a:t>(</a:t>
            </a:r>
            <a:br>
              <a:rPr lang="cs-CZ" b="1" dirty="0"/>
            </a:br>
            <a:r>
              <a:rPr lang="cs-CZ" b="1" dirty="0"/>
              <a:t>    </a:t>
            </a:r>
            <a:r>
              <a:rPr lang="en-US" b="1" dirty="0"/>
              <a:t>&lt;</a:t>
            </a:r>
            <a:r>
              <a:rPr lang="cs-CZ" b="1" dirty="0" err="1"/>
              <a:t>package_name</a:t>
            </a:r>
            <a:r>
              <a:rPr lang="en-US" b="1" dirty="0"/>
              <a:t>&gt;</a:t>
            </a:r>
            <a:br>
              <a:rPr lang="cs-CZ" b="1" dirty="0"/>
            </a:br>
            <a:r>
              <a:rPr lang="cs-CZ" b="1" dirty="0"/>
              <a:t>    GIT_REPOSITORY </a:t>
            </a:r>
            <a:r>
              <a:rPr lang="en-US" b="1" dirty="0"/>
              <a:t>&lt;</a:t>
            </a:r>
            <a:r>
              <a:rPr lang="en-US" b="1" dirty="0" err="1"/>
              <a:t>url</a:t>
            </a:r>
            <a:r>
              <a:rPr lang="en-US" b="1" dirty="0"/>
              <a:t>, </a:t>
            </a:r>
            <a:r>
              <a:rPr lang="en-US" b="1" dirty="0" err="1"/>
              <a:t>na</a:t>
            </a:r>
            <a:r>
              <a:rPr lang="cs-CZ" b="1" dirty="0"/>
              <a:t>př.: https://github.com/</a:t>
            </a:r>
            <a:r>
              <a:rPr lang="en-US" b="1" dirty="0"/>
              <a:t>...</a:t>
            </a:r>
            <a:r>
              <a:rPr lang="cs-CZ" b="1" dirty="0"/>
              <a:t>&gt;</a:t>
            </a:r>
            <a:br>
              <a:rPr lang="cs-CZ" b="1" dirty="0"/>
            </a:br>
            <a:r>
              <a:rPr lang="cs-CZ" b="1" dirty="0"/>
              <a:t>    GIT_TAG &lt;</a:t>
            </a:r>
            <a:r>
              <a:rPr lang="cs-CZ" b="1" dirty="0" err="1"/>
              <a:t>git</a:t>
            </a:r>
            <a:r>
              <a:rPr lang="cs-CZ" b="1" dirty="0"/>
              <a:t> </a:t>
            </a:r>
            <a:r>
              <a:rPr lang="cs-CZ" b="1" dirty="0" err="1"/>
              <a:t>branch</a:t>
            </a:r>
            <a:r>
              <a:rPr lang="cs-CZ" b="1" dirty="0"/>
              <a:t>, nebo tag </a:t>
            </a:r>
            <a:r>
              <a:rPr lang="cs-CZ" b="1" dirty="0" err="1"/>
              <a:t>name</a:t>
            </a:r>
            <a:r>
              <a:rPr lang="cs-CZ" b="1" dirty="0"/>
              <a:t> (</a:t>
            </a:r>
            <a:r>
              <a:rPr lang="cs-CZ" b="1" dirty="0" err="1"/>
              <a:t>release</a:t>
            </a:r>
            <a:r>
              <a:rPr lang="cs-CZ" b="1" dirty="0"/>
              <a:t>)&gt;</a:t>
            </a:r>
            <a:br>
              <a:rPr lang="cs-CZ" b="1" dirty="0"/>
            </a:br>
            <a:r>
              <a:rPr lang="cs-CZ" b="1" dirty="0"/>
              <a:t>)</a:t>
            </a:r>
            <a:br>
              <a:rPr lang="cs-CZ" b="1" dirty="0"/>
            </a:br>
            <a:r>
              <a:rPr lang="cs-CZ" b="1" dirty="0" err="1"/>
              <a:t>FetchContent_MakeAvailable</a:t>
            </a:r>
            <a:r>
              <a:rPr lang="cs-CZ" b="1" dirty="0"/>
              <a:t>(&lt;</a:t>
            </a:r>
            <a:r>
              <a:rPr lang="cs-CZ" b="1" dirty="0" err="1"/>
              <a:t>package_name</a:t>
            </a:r>
            <a:r>
              <a:rPr lang="cs-CZ" b="1" dirty="0"/>
              <a:t>&gt;)</a:t>
            </a:r>
          </a:p>
          <a:p>
            <a:r>
              <a:rPr lang="cs-CZ" dirty="0"/>
              <a:t>Stáhne </a:t>
            </a:r>
            <a:r>
              <a:rPr lang="cs-CZ" dirty="0" err="1"/>
              <a:t>package</a:t>
            </a:r>
            <a:r>
              <a:rPr lang="cs-CZ" dirty="0"/>
              <a:t> do cílové složky jako dependenci</a:t>
            </a:r>
          </a:p>
          <a:p>
            <a:pPr lvl="1"/>
            <a:r>
              <a:rPr lang="cs-CZ" dirty="0"/>
              <a:t>Přímo na místě i sestaví (zatímco u </a:t>
            </a:r>
            <a:r>
              <a:rPr lang="cs-CZ" b="1" dirty="0" err="1"/>
              <a:t>find_package</a:t>
            </a:r>
            <a:r>
              <a:rPr lang="cs-CZ" dirty="0"/>
              <a:t> už je nainstalován)</a:t>
            </a:r>
            <a:endParaRPr lang="cs-CZ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84EBD-3AC7-3B9C-D80B-147FA77C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90848-9D81-3C22-9754-BFDC926F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71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79091-2DED-8CDF-F3EB-945C720B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vcpkg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9148D-30A5-A055-178E-C1EC68EF3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https://learn.microsoft.com/en-us/vcpkg/get_started/get-started </a:t>
            </a:r>
          </a:p>
          <a:p>
            <a:r>
              <a:rPr lang="cs-CZ" dirty="0">
                <a:hlinkClick r:id="rId2"/>
              </a:rPr>
              <a:t>https://vcpkg.io/en/packages</a:t>
            </a:r>
            <a:endParaRPr lang="cs-CZ" dirty="0"/>
          </a:p>
          <a:p>
            <a:r>
              <a:rPr lang="cs-CZ" dirty="0"/>
              <a:t>Jednoduchá instalace C++ </a:t>
            </a:r>
            <a:r>
              <a:rPr lang="cs-CZ" dirty="0" err="1"/>
              <a:t>packagů</a:t>
            </a:r>
            <a:r>
              <a:rPr lang="cs-CZ" dirty="0"/>
              <a:t> mimo systém</a:t>
            </a:r>
          </a:p>
          <a:p>
            <a:r>
              <a:rPr lang="cs-CZ" dirty="0"/>
              <a:t>Ale občas je potřeba něco doinstalovat – pak poradí přesně jak</a:t>
            </a:r>
          </a:p>
          <a:p>
            <a:r>
              <a:rPr lang="cs-CZ" dirty="0"/>
              <a:t>Spolupracuje s nástrojem </a:t>
            </a:r>
            <a:r>
              <a:rPr lang="cs-CZ" dirty="0" err="1"/>
              <a:t>Cmake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 err="1"/>
              <a:t>ujist</a:t>
            </a:r>
            <a:r>
              <a:rPr lang="cs-CZ" b="1" dirty="0" err="1"/>
              <a:t>ěte</a:t>
            </a:r>
            <a:r>
              <a:rPr lang="cs-CZ" b="1" dirty="0"/>
              <a:t> se, že </a:t>
            </a:r>
            <a:r>
              <a:rPr lang="cs-CZ" b="1" dirty="0" err="1"/>
              <a:t>vcpkg</a:t>
            </a:r>
            <a:r>
              <a:rPr lang="cs-CZ" b="1" dirty="0"/>
              <a:t> je v PATH)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CMake</a:t>
            </a:r>
            <a:r>
              <a:rPr lang="cs-CZ" dirty="0"/>
              <a:t> musíme při konfiguraci říct, kde hledat </a:t>
            </a:r>
            <a:r>
              <a:rPr lang="cs-CZ" dirty="0" err="1"/>
              <a:t>package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přidáme </a:t>
            </a:r>
            <a:r>
              <a:rPr lang="cs-CZ" dirty="0" err="1"/>
              <a:t>option</a:t>
            </a:r>
            <a:r>
              <a:rPr lang="cs-CZ" dirty="0"/>
              <a:t>):</a:t>
            </a:r>
            <a:br>
              <a:rPr lang="cs-CZ" dirty="0"/>
            </a:br>
            <a:endParaRPr lang="cs-CZ" dirty="0"/>
          </a:p>
          <a:p>
            <a:pPr marL="457200" lvl="1" indent="0">
              <a:buNone/>
            </a:pPr>
            <a:r>
              <a:rPr lang="en-US" sz="2000" b="1" dirty="0"/>
              <a:t>-DCMAKE_TOOLCHAIN_FILE=[</a:t>
            </a:r>
            <a:r>
              <a:rPr lang="en-US" sz="2000" b="1" dirty="0" err="1"/>
              <a:t>vcpkg</a:t>
            </a:r>
            <a:r>
              <a:rPr lang="cs-CZ" sz="2000" b="1" dirty="0" err="1"/>
              <a:t>root</a:t>
            </a:r>
            <a:r>
              <a:rPr lang="en-US" sz="2000" b="1" dirty="0"/>
              <a:t>]/scripts/</a:t>
            </a:r>
            <a:r>
              <a:rPr lang="en-US" sz="2000" b="1" dirty="0" err="1"/>
              <a:t>buildsystems</a:t>
            </a:r>
            <a:r>
              <a:rPr lang="en-US" sz="2000" b="1" dirty="0"/>
              <a:t>/</a:t>
            </a:r>
            <a:r>
              <a:rPr lang="en-US" sz="2000" b="1" dirty="0" err="1"/>
              <a:t>vcpkg.cmake</a:t>
            </a:r>
            <a:endParaRPr lang="en-US" sz="2000" dirty="0"/>
          </a:p>
          <a:p>
            <a:pPr lvl="1"/>
            <a:endParaRPr lang="cs-CZ" dirty="0"/>
          </a:p>
          <a:p>
            <a:r>
              <a:rPr lang="cs-CZ" dirty="0"/>
              <a:t>Pak můžeme pohodlně používat </a:t>
            </a:r>
            <a:r>
              <a:rPr lang="cs-CZ" b="1" dirty="0" err="1"/>
              <a:t>find_package</a:t>
            </a:r>
            <a:r>
              <a:rPr lang="cs-CZ" b="1" dirty="0"/>
              <a:t>(…)</a:t>
            </a:r>
            <a:r>
              <a:rPr lang="cs-CZ" dirty="0"/>
              <a:t> s </a:t>
            </a:r>
            <a:r>
              <a:rPr lang="cs-CZ" dirty="0" err="1"/>
              <a:t>packagi</a:t>
            </a:r>
            <a:r>
              <a:rPr lang="cs-CZ" dirty="0"/>
              <a:t> ve </a:t>
            </a:r>
            <a:r>
              <a:rPr lang="cs-CZ" dirty="0" err="1"/>
              <a:t>vcpkg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3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36B80-89D3-856D-6355-8FFE5CA7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 err="1"/>
              <a:t>labs</a:t>
            </a:r>
            <a:r>
              <a:rPr lang="cs-CZ" dirty="0"/>
              <a:t>/</a:t>
            </a:r>
            <a:r>
              <a:rPr lang="cs-CZ" dirty="0" err="1"/>
              <a:t>dvd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7CF2-BE76-C1F7-5D72-D1B4B4E39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Jednoduchý </a:t>
            </a:r>
            <a:r>
              <a:rPr lang="cs-CZ" dirty="0" err="1"/>
              <a:t>CMake</a:t>
            </a:r>
            <a:r>
              <a:rPr lang="cs-CZ" dirty="0"/>
              <a:t> projekt s externí dependencí na </a:t>
            </a:r>
            <a:r>
              <a:rPr lang="cs-CZ" b="1" dirty="0" err="1"/>
              <a:t>sfml</a:t>
            </a:r>
            <a:endParaRPr lang="cs-CZ" b="1" dirty="0"/>
          </a:p>
          <a:p>
            <a:pPr lvl="1"/>
            <a:r>
              <a:rPr lang="cs-CZ" dirty="0" err="1"/>
              <a:t>sfml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https://www.sfml-dev.org/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https://vcpkg.io/en/package/sfml</a:t>
            </a:r>
            <a:endParaRPr lang="cs-CZ" dirty="0"/>
          </a:p>
          <a:p>
            <a:r>
              <a:rPr lang="cs-CZ" dirty="0"/>
              <a:t>Úkol: aplikace otevře okno, ve kterém bude jezdit obrázek (ten se bude odrážet od hran okna)</a:t>
            </a:r>
          </a:p>
          <a:p>
            <a:pPr lvl="1"/>
            <a:r>
              <a:rPr lang="cs-CZ" dirty="0"/>
              <a:t>Obrázek může být libovolné logo/nápis/…</a:t>
            </a:r>
          </a:p>
          <a:p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D2333-F368-FB15-4ECE-430BB7096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1AF78-308A-7F11-DAAF-418DDAD63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2927B4-B282-98D9-27AB-CA32C3A023FA}"/>
              </a:ext>
            </a:extLst>
          </p:cNvPr>
          <p:cNvSpPr txBox="1"/>
          <p:nvPr/>
        </p:nvSpPr>
        <p:spPr>
          <a:xfrm>
            <a:off x="2680446" y="46786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https://www.google.com/search?q=dvd+bouncing+logo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0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B311-5C60-807D-2AA7-C6E872CE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69C8B-B117-C7E1-8880-3CD97A2D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endParaRPr lang="cs-CZ" dirty="0"/>
          </a:p>
          <a:p>
            <a:r>
              <a:rPr lang="cs-CZ" dirty="0" err="1"/>
              <a:t>find_package</a:t>
            </a:r>
            <a:endParaRPr lang="cs-CZ" dirty="0"/>
          </a:p>
          <a:p>
            <a:r>
              <a:rPr lang="cs-CZ" dirty="0" err="1"/>
              <a:t>FetchContent</a:t>
            </a:r>
            <a:endParaRPr lang="cs-CZ" dirty="0"/>
          </a:p>
          <a:p>
            <a:r>
              <a:rPr lang="cs-CZ" dirty="0" err="1"/>
              <a:t>vcpkg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25467C2-1912-5DCE-0215-A2F49D44CF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754035" y="1343818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396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279B8-8E4F-24B4-43FA-A7F6C761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základy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C890C02-CEBB-98BF-6E59-A49859B36B15}"/>
              </a:ext>
            </a:extLst>
          </p:cNvPr>
          <p:cNvSpPr txBox="1"/>
          <p:nvPr/>
        </p:nvSpPr>
        <p:spPr>
          <a:xfrm>
            <a:off x="2660039" y="1156399"/>
            <a:ext cx="6871921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(VERSION 3.20)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"Simple Application"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VERSION 0.1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DESCRIPTION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"Demonstration of 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LANGUAGES CXX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Set the C++ standard to C++23 (globally)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(CMAKE_CXX_STANDARD 23)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suggest using C++23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(CMAKE_CXX_STANDARD_REQUIRED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Enforce C++23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(CMAKE_CXX_EXTENSIONS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OFF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Disable extensions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Add include directory (globally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include_directories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(include)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Add executable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(application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/main.cpp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features/cool_feature.cpp)</a:t>
            </a:r>
          </a:p>
        </p:txBody>
      </p:sp>
    </p:spTree>
    <p:extLst>
      <p:ext uri="{BB962C8B-B14F-4D97-AF65-F5344CB8AC3E}">
        <p14:creationId xmlns:p14="http://schemas.microsoft.com/office/powerpoint/2010/main" val="181296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81D09-0918-DD82-087F-D332A56B3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330DD-0C12-7412-148D-DB4883F2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základy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698EF8-21A1-A706-9CB7-E848679C9932}"/>
              </a:ext>
            </a:extLst>
          </p:cNvPr>
          <p:cNvSpPr txBox="1"/>
          <p:nvPr/>
        </p:nvSpPr>
        <p:spPr>
          <a:xfrm>
            <a:off x="2660039" y="1156399"/>
            <a:ext cx="6871921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(VERSION 3.20)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"Simple Application"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VERSION 0.1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DESCRIPTION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"Demonstration of 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LANGUAGES CXX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Set the C++ standard to C++23 (globally)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(CMAKE_CXX_STANDARD 23)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suggest using C++23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(CMAKE_CXX_STANDARD_REQUIRED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Enforce C++23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(CMAKE_CXX_EXTENSIONS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OFF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Disable extensions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Add include directory (globally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include_directories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(include)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Add executable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(application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/main.cpp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features/cool_feature.cpp)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448E5BF-A711-A037-D73A-C8986FCC45D9}"/>
              </a:ext>
            </a:extLst>
          </p:cNvPr>
          <p:cNvSpPr/>
          <p:nvPr/>
        </p:nvSpPr>
        <p:spPr>
          <a:xfrm>
            <a:off x="7573170" y="995058"/>
            <a:ext cx="3055727" cy="322681"/>
          </a:xfrm>
          <a:prstGeom prst="wedgeRoundRectCallout">
            <a:avLst>
              <a:gd name="adj1" fmla="val -60175"/>
              <a:gd name="adj2" fmla="val 4923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Minim</a:t>
            </a:r>
            <a:r>
              <a:rPr lang="cs-CZ" dirty="0" err="1"/>
              <a:t>ální</a:t>
            </a:r>
            <a:r>
              <a:rPr lang="cs-CZ" dirty="0"/>
              <a:t> </a:t>
            </a:r>
            <a:r>
              <a:rPr lang="cs-CZ" sz="1600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cmake</a:t>
            </a:r>
            <a:r>
              <a:rPr lang="cs-CZ" sz="1600" dirty="0">
                <a:latin typeface="Cascadia Code" panose="020B0609020000020004" pitchFamily="49" charset="0"/>
                <a:cs typeface="Cascadia Code" panose="020B0609020000020004" pitchFamily="49" charset="0"/>
              </a:rPr>
              <a:t> --</a:t>
            </a:r>
            <a:r>
              <a:rPr lang="cs-CZ" sz="1600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version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26FA69DA-B6EC-6586-D4E4-60DFF0C8D821}"/>
              </a:ext>
            </a:extLst>
          </p:cNvPr>
          <p:cNvSpPr/>
          <p:nvPr/>
        </p:nvSpPr>
        <p:spPr>
          <a:xfrm>
            <a:off x="7642881" y="1782642"/>
            <a:ext cx="1438366" cy="511900"/>
          </a:xfrm>
          <a:prstGeom prst="wedgeRoundRectCallout">
            <a:avLst>
              <a:gd name="adj1" fmla="val -60175"/>
              <a:gd name="adj2" fmla="val 2997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Informace o projektu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9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46F23-5B16-7C7C-C264-0B09DE1B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základní použití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D7127-8E56-2414-1265-AEDAF5004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Začínáme ve složce se CMakeLists.txt</a:t>
            </a:r>
            <a:r>
              <a:rPr lang="cs-CZ" dirty="0"/>
              <a:t> a vytvoříme </a:t>
            </a:r>
            <a:r>
              <a:rPr lang="cs-CZ" b="1" dirty="0"/>
              <a:t>podsložku build</a:t>
            </a:r>
          </a:p>
          <a:p>
            <a:r>
              <a:rPr lang="cs-CZ" dirty="0"/>
              <a:t>Vejdeme do složky build a spustíme konfiguraci</a:t>
            </a:r>
            <a:r>
              <a:rPr lang="en-US" dirty="0"/>
              <a:t>:</a:t>
            </a:r>
            <a:br>
              <a:rPr lang="cs-CZ" dirty="0"/>
            </a:br>
            <a:r>
              <a:rPr lang="en-US" b="1" dirty="0" err="1"/>
              <a:t>cmake</a:t>
            </a:r>
            <a:r>
              <a:rPr lang="en-US" b="1" dirty="0"/>
              <a:t> </a:t>
            </a:r>
            <a:r>
              <a:rPr lang="cs-CZ" b="1" dirty="0"/>
              <a:t>-DCMAKE_BUILD_TYPE=</a:t>
            </a:r>
            <a:r>
              <a:rPr lang="en-US" b="1" dirty="0"/>
              <a:t>&lt;type&gt; ..</a:t>
            </a:r>
            <a:r>
              <a:rPr lang="cs-CZ" b="1" dirty="0"/>
              <a:t> </a:t>
            </a:r>
            <a:r>
              <a:rPr lang="cs-CZ" dirty="0"/>
              <a:t>(„..“ je cesta k projektu)</a:t>
            </a:r>
            <a:endParaRPr lang="en-US" b="1" dirty="0"/>
          </a:p>
          <a:p>
            <a:pPr lvl="1"/>
            <a:r>
              <a:rPr lang="en-US" dirty="0"/>
              <a:t>Build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typicky</a:t>
            </a:r>
            <a:r>
              <a:rPr lang="en-US" dirty="0"/>
              <a:t>: </a:t>
            </a:r>
            <a:r>
              <a:rPr lang="en-US" b="1" dirty="0"/>
              <a:t>Debug</a:t>
            </a:r>
            <a:r>
              <a:rPr lang="en-US" dirty="0"/>
              <a:t>, </a:t>
            </a:r>
            <a:r>
              <a:rPr lang="en-US" b="1" dirty="0"/>
              <a:t>Release</a:t>
            </a:r>
            <a:r>
              <a:rPr lang="en-US" dirty="0"/>
              <a:t>, </a:t>
            </a:r>
            <a:r>
              <a:rPr lang="en-US" b="1" dirty="0" err="1"/>
              <a:t>RelWithDebInfo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tenhle</a:t>
            </a:r>
            <a:r>
              <a:rPr lang="en-US" dirty="0"/>
              <a:t> </a:t>
            </a:r>
            <a:r>
              <a:rPr lang="cs-CZ" dirty="0"/>
              <a:t>např. na </a:t>
            </a:r>
            <a:r>
              <a:rPr lang="cs-CZ" dirty="0" err="1"/>
              <a:t>profiling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Potom konečně sestavení: </a:t>
            </a:r>
            <a:r>
              <a:rPr lang="cs-CZ" b="1" dirty="0" err="1"/>
              <a:t>cmake</a:t>
            </a:r>
            <a:r>
              <a:rPr lang="cs-CZ" b="1" dirty="0"/>
              <a:t> --build .</a:t>
            </a:r>
            <a:endParaRPr lang="cs-CZ" dirty="0"/>
          </a:p>
          <a:p>
            <a:pPr lvl="1"/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optiony</a:t>
            </a:r>
            <a:r>
              <a:rPr lang="cs-CZ" dirty="0"/>
              <a:t>:</a:t>
            </a:r>
            <a:endParaRPr lang="en-US" dirty="0"/>
          </a:p>
          <a:p>
            <a:pPr lvl="2"/>
            <a:r>
              <a:rPr lang="en-US" b="1" dirty="0"/>
              <a:t>-j [&lt;jobs&gt;]</a:t>
            </a:r>
            <a:r>
              <a:rPr lang="en-US" dirty="0"/>
              <a:t> – multithreaded </a:t>
            </a:r>
            <a:r>
              <a:rPr lang="en-US" dirty="0" err="1"/>
              <a:t>kompilace</a:t>
            </a:r>
            <a:endParaRPr lang="en-US" dirty="0"/>
          </a:p>
          <a:p>
            <a:pPr lvl="2"/>
            <a:r>
              <a:rPr lang="en-US" b="1" dirty="0"/>
              <a:t>--clean-first</a:t>
            </a:r>
            <a:r>
              <a:rPr lang="en-US" dirty="0"/>
              <a:t> – </a:t>
            </a:r>
            <a:r>
              <a:rPr lang="en-US" dirty="0" err="1"/>
              <a:t>vy</a:t>
            </a:r>
            <a:r>
              <a:rPr lang="cs-CZ" dirty="0"/>
              <a:t>čištění cílové složky</a:t>
            </a:r>
          </a:p>
          <a:p>
            <a:pPr lvl="2"/>
            <a:r>
              <a:rPr lang="cs-CZ" b="1" dirty="0"/>
              <a:t>-t </a:t>
            </a:r>
            <a:r>
              <a:rPr lang="en-US" b="1" dirty="0"/>
              <a:t>&lt;target&gt;</a:t>
            </a:r>
            <a:r>
              <a:rPr lang="en-US" dirty="0"/>
              <a:t> –</a:t>
            </a:r>
            <a:r>
              <a:rPr lang="cs-CZ" dirty="0"/>
              <a:t> sestavení pouze zadaného cíle</a:t>
            </a:r>
          </a:p>
          <a:p>
            <a:r>
              <a:rPr lang="cs-CZ" dirty="0"/>
              <a:t>Pokud chceme testovat (musíme definovat v </a:t>
            </a:r>
            <a:r>
              <a:rPr lang="cs-CZ" dirty="0" err="1"/>
              <a:t>cmake</a:t>
            </a:r>
            <a:r>
              <a:rPr lang="cs-CZ" dirty="0"/>
              <a:t> </a:t>
            </a:r>
            <a:r>
              <a:rPr lang="cs-CZ" dirty="0" err="1"/>
              <a:t>filu</a:t>
            </a:r>
            <a:r>
              <a:rPr lang="cs-CZ" dirty="0"/>
              <a:t>), tak: </a:t>
            </a:r>
            <a:r>
              <a:rPr lang="cs-CZ" b="1" dirty="0" err="1"/>
              <a:t>ctest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476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994D8-4122-4C4E-0426-DBF27A4D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základní direktivy pro definici </a:t>
            </a:r>
            <a:r>
              <a:rPr lang="cs-CZ" dirty="0" err="1"/>
              <a:t>targetu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B123F-BC29-9E30-33E4-6ABDBF0BD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add_executable</a:t>
            </a:r>
            <a:r>
              <a:rPr lang="cs-CZ" b="1" dirty="0"/>
              <a:t>(</a:t>
            </a:r>
            <a:r>
              <a:rPr lang="en-US" b="1" dirty="0"/>
              <a:t>&lt;</a:t>
            </a:r>
            <a:r>
              <a:rPr lang="cs-CZ" b="1" dirty="0" err="1"/>
              <a:t>name</a:t>
            </a:r>
            <a:r>
              <a:rPr lang="en-US" b="1" dirty="0"/>
              <a:t>&gt;</a:t>
            </a:r>
            <a:r>
              <a:rPr lang="cs-CZ" b="1" dirty="0"/>
              <a:t> </a:t>
            </a:r>
            <a:r>
              <a:rPr lang="en-US" b="1" dirty="0"/>
              <a:t>&lt;</a:t>
            </a:r>
            <a:r>
              <a:rPr lang="cs-CZ" b="1" dirty="0"/>
              <a:t>source</a:t>
            </a:r>
            <a:r>
              <a:rPr lang="en-US" b="1" dirty="0"/>
              <a:t>s&gt;…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Vytvoří spustitelný soubor</a:t>
            </a:r>
          </a:p>
          <a:p>
            <a:r>
              <a:rPr lang="cs-CZ" b="1" dirty="0" err="1"/>
              <a:t>add_library</a:t>
            </a:r>
            <a:r>
              <a:rPr lang="cs-CZ" b="1" dirty="0"/>
              <a:t>(</a:t>
            </a:r>
            <a:r>
              <a:rPr lang="en-US" b="1" dirty="0"/>
              <a:t>&lt;</a:t>
            </a:r>
            <a:r>
              <a:rPr lang="cs-CZ" b="1" dirty="0" err="1"/>
              <a:t>name</a:t>
            </a:r>
            <a:r>
              <a:rPr lang="en-US" b="1" dirty="0"/>
              <a:t>&gt;</a:t>
            </a:r>
            <a:r>
              <a:rPr lang="cs-CZ" b="1" dirty="0"/>
              <a:t> </a:t>
            </a:r>
            <a:r>
              <a:rPr lang="en-US" b="1" dirty="0"/>
              <a:t>[STATIC | SHARED | MODULE] &lt;sources&gt;…)</a:t>
            </a:r>
            <a:endParaRPr lang="cs-CZ" b="1" dirty="0"/>
          </a:p>
          <a:p>
            <a:pPr lvl="1"/>
            <a:r>
              <a:rPr lang="cs-CZ" dirty="0"/>
              <a:t>„Normální“ knihovna – staticky linkovaná, dynamicky, dynamicky na vyžádání</a:t>
            </a:r>
          </a:p>
          <a:p>
            <a:r>
              <a:rPr lang="cs-CZ" b="1" dirty="0" err="1"/>
              <a:t>add_library</a:t>
            </a:r>
            <a:r>
              <a:rPr lang="cs-CZ" b="1" dirty="0"/>
              <a:t>(</a:t>
            </a:r>
            <a:r>
              <a:rPr lang="en-US" b="1" dirty="0"/>
              <a:t>&lt;</a:t>
            </a:r>
            <a:r>
              <a:rPr lang="cs-CZ" b="1" dirty="0" err="1"/>
              <a:t>name</a:t>
            </a:r>
            <a:r>
              <a:rPr lang="en-US" b="1" dirty="0"/>
              <a:t>&gt; INTERFACE &lt;sources&gt;…)</a:t>
            </a:r>
          </a:p>
          <a:p>
            <a:pPr lvl="1"/>
            <a:r>
              <a:rPr lang="cs-CZ" dirty="0"/>
              <a:t>„Interface“ knihovna – např. když je „</a:t>
            </a:r>
            <a:r>
              <a:rPr lang="cs-CZ" dirty="0" err="1"/>
              <a:t>header-only</a:t>
            </a:r>
            <a:r>
              <a:rPr lang="cs-CZ" dirty="0"/>
              <a:t>“, negeneruje žádné objekty</a:t>
            </a:r>
          </a:p>
          <a:p>
            <a:pPr lvl="2"/>
            <a:r>
              <a:rPr lang="cs-CZ" dirty="0"/>
              <a:t>To se nám hodí např. na definici generických </a:t>
            </a:r>
            <a:r>
              <a:rPr lang="cs-CZ" dirty="0" err="1"/>
              <a:t>std-like</a:t>
            </a:r>
            <a:r>
              <a:rPr lang="cs-CZ" dirty="0"/>
              <a:t> knihoven – ty je potřeba generovat podle zadaných typů, nejde je </a:t>
            </a:r>
            <a:r>
              <a:rPr lang="cs-CZ" dirty="0" err="1"/>
              <a:t>předvyrobit</a:t>
            </a:r>
            <a:endParaRPr lang="cs-CZ" dirty="0"/>
          </a:p>
          <a:p>
            <a:r>
              <a:rPr lang="cs-CZ" b="1" dirty="0" err="1"/>
              <a:t>add_custom_target</a:t>
            </a:r>
            <a:r>
              <a:rPr lang="en-US" b="1" dirty="0"/>
              <a:t>(&lt;name&gt; &lt;command with </a:t>
            </a:r>
            <a:r>
              <a:rPr lang="en-US" b="1" dirty="0" err="1"/>
              <a:t>args</a:t>
            </a:r>
            <a:r>
              <a:rPr lang="en-US" b="1" dirty="0"/>
              <a:t>&gt;)</a:t>
            </a:r>
          </a:p>
          <a:p>
            <a:pPr lvl="1"/>
            <a:r>
              <a:rPr lang="cs-CZ" dirty="0"/>
              <a:t>Typicky použijeme, pokud </a:t>
            </a:r>
            <a:r>
              <a:rPr lang="cs-CZ" dirty="0" err="1"/>
              <a:t>target</a:t>
            </a:r>
            <a:r>
              <a:rPr lang="cs-CZ" dirty="0"/>
              <a:t> vygeneruje nějaký 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7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52E38-21CE-2F91-48D1-7D53228E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základní konfigurace </a:t>
            </a:r>
            <a:r>
              <a:rPr lang="cs-CZ" dirty="0" err="1"/>
              <a:t>targetů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037772-16F2-EFF6-3CC9-DF0BC4C2C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 většinu těchto direktiv máme globální a </a:t>
            </a:r>
            <a:r>
              <a:rPr lang="cs-CZ" dirty="0" err="1"/>
              <a:t>target-specific</a:t>
            </a:r>
            <a:r>
              <a:rPr lang="cs-CZ" dirty="0"/>
              <a:t> verzi</a:t>
            </a:r>
          </a:p>
          <a:p>
            <a:pPr lvl="1"/>
            <a:r>
              <a:rPr lang="cs-CZ" dirty="0"/>
              <a:t>Často se hodí každý </a:t>
            </a:r>
            <a:r>
              <a:rPr lang="cs-CZ" dirty="0" err="1"/>
              <a:t>target</a:t>
            </a:r>
            <a:r>
              <a:rPr lang="cs-CZ" dirty="0"/>
              <a:t> nakonfigurovat jinak; jindy chceme všechny nakonfigurovat stejně</a:t>
            </a:r>
          </a:p>
          <a:p>
            <a:pPr lvl="1"/>
            <a:r>
              <a:rPr lang="cs-CZ" b="1" dirty="0"/>
              <a:t>set </a:t>
            </a:r>
            <a:r>
              <a:rPr lang="cs-CZ" dirty="0"/>
              <a:t>a </a:t>
            </a:r>
            <a:r>
              <a:rPr lang="cs-CZ" b="1" dirty="0" err="1"/>
              <a:t>set_target_properties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b="1" dirty="0" err="1"/>
              <a:t>include_directories</a:t>
            </a:r>
            <a:r>
              <a:rPr lang="cs-CZ" dirty="0"/>
              <a:t> a </a:t>
            </a:r>
            <a:r>
              <a:rPr lang="cs-CZ" b="1" dirty="0" err="1"/>
              <a:t>target_include_directories</a:t>
            </a:r>
            <a:endParaRPr lang="cs-CZ" b="1" dirty="0"/>
          </a:p>
          <a:p>
            <a:r>
              <a:rPr lang="cs-CZ" dirty="0"/>
              <a:t>Zde seznam těch hlavních (</a:t>
            </a:r>
            <a:r>
              <a:rPr lang="cs-CZ" dirty="0" err="1"/>
              <a:t>target-specific</a:t>
            </a:r>
            <a:r>
              <a:rPr lang="cs-CZ" dirty="0"/>
              <a:t> verze):</a:t>
            </a:r>
          </a:p>
          <a:p>
            <a:pPr lvl="1"/>
            <a:r>
              <a:rPr lang="cs-CZ" b="1" dirty="0" err="1"/>
              <a:t>target_include_directories</a:t>
            </a:r>
            <a:r>
              <a:rPr lang="cs-CZ" b="1" dirty="0"/>
              <a:t> </a:t>
            </a:r>
            <a:r>
              <a:rPr lang="cs-CZ" dirty="0"/>
              <a:t>– kde má </a:t>
            </a:r>
            <a:r>
              <a:rPr lang="cs-CZ" dirty="0" err="1"/>
              <a:t>target</a:t>
            </a:r>
            <a:r>
              <a:rPr lang="cs-CZ" dirty="0"/>
              <a:t> hledat </a:t>
            </a:r>
            <a:r>
              <a:rPr lang="cs-CZ" dirty="0" err="1"/>
              <a:t>header</a:t>
            </a:r>
            <a:r>
              <a:rPr lang="cs-CZ" dirty="0"/>
              <a:t> </a:t>
            </a:r>
            <a:r>
              <a:rPr lang="cs-CZ" dirty="0" err="1"/>
              <a:t>fily</a:t>
            </a:r>
            <a:endParaRPr lang="cs-CZ" dirty="0"/>
          </a:p>
          <a:p>
            <a:pPr lvl="1"/>
            <a:r>
              <a:rPr lang="en-US" b="1" dirty="0" err="1"/>
              <a:t>target_link_libraries</a:t>
            </a:r>
            <a:r>
              <a:rPr lang="cs-CZ" dirty="0"/>
              <a:t> – co chceme k </a:t>
            </a:r>
            <a:r>
              <a:rPr lang="cs-CZ" dirty="0" err="1"/>
              <a:t>targetu</a:t>
            </a:r>
            <a:r>
              <a:rPr lang="cs-CZ" dirty="0"/>
              <a:t> přilinkovat za knihovnu (přidá i potřebné </a:t>
            </a:r>
            <a:r>
              <a:rPr lang="cs-CZ" dirty="0" err="1"/>
              <a:t>includy</a:t>
            </a:r>
            <a:r>
              <a:rPr lang="cs-CZ" dirty="0"/>
              <a:t>)</a:t>
            </a:r>
          </a:p>
          <a:p>
            <a:pPr lvl="1"/>
            <a:r>
              <a:rPr lang="cs-CZ" b="1" dirty="0" err="1"/>
              <a:t>set_target_properties</a:t>
            </a:r>
            <a:r>
              <a:rPr lang="cs-CZ" dirty="0"/>
              <a:t> – tím můžeme nastavit standard atd (viz předchozí slajd)</a:t>
            </a:r>
          </a:p>
          <a:p>
            <a:pPr lvl="1"/>
            <a:r>
              <a:rPr lang="en-US" b="1" dirty="0" err="1"/>
              <a:t>target_compile_options</a:t>
            </a:r>
            <a:r>
              <a:rPr lang="cs-CZ" dirty="0"/>
              <a:t> – zde můžeme nastavovat </a:t>
            </a:r>
            <a:r>
              <a:rPr lang="cs-CZ" dirty="0" err="1"/>
              <a:t>warningy</a:t>
            </a:r>
            <a:r>
              <a:rPr lang="cs-CZ" dirty="0"/>
              <a:t> atd. (</a:t>
            </a:r>
            <a:r>
              <a:rPr lang="cs-CZ" i="1" dirty="0" err="1"/>
              <a:t>compiler-specific</a:t>
            </a:r>
            <a:r>
              <a:rPr lang="cs-CZ" dirty="0"/>
              <a:t>)</a:t>
            </a:r>
          </a:p>
          <a:p>
            <a:pPr lvl="1"/>
            <a:r>
              <a:rPr lang="en-US" b="1" dirty="0" err="1"/>
              <a:t>target_compile_definitions</a:t>
            </a:r>
            <a:r>
              <a:rPr lang="cs-CZ" dirty="0"/>
              <a:t> – nastavení </a:t>
            </a:r>
            <a:r>
              <a:rPr lang="cs-CZ" dirty="0" err="1"/>
              <a:t>definů</a:t>
            </a:r>
            <a:r>
              <a:rPr lang="cs-CZ" dirty="0"/>
              <a:t>: MY_FLAG WITH_VALUE=1</a:t>
            </a:r>
          </a:p>
          <a:p>
            <a:pPr lvl="2"/>
            <a:r>
              <a:rPr lang="cs-CZ" dirty="0"/>
              <a:t>Přeloží se na </a:t>
            </a:r>
            <a:r>
              <a:rPr lang="cs-CZ" dirty="0" err="1"/>
              <a:t>compilerem</a:t>
            </a:r>
            <a:r>
              <a:rPr lang="cs-CZ" dirty="0"/>
              <a:t> podporované </a:t>
            </a:r>
            <a:r>
              <a:rPr lang="cs-CZ" dirty="0" err="1"/>
              <a:t>optiony</a:t>
            </a:r>
            <a:r>
              <a:rPr lang="cs-CZ" dirty="0"/>
              <a:t>, pro </a:t>
            </a:r>
            <a:r>
              <a:rPr lang="cs-CZ" dirty="0" err="1"/>
              <a:t>gcc</a:t>
            </a:r>
            <a:r>
              <a:rPr lang="cs-CZ" dirty="0"/>
              <a:t>: -DMY_FLAG -DWITH_VALUE=1</a:t>
            </a:r>
          </a:p>
          <a:p>
            <a:r>
              <a:rPr lang="cs-CZ" dirty="0"/>
              <a:t>JE potřeba znát rozdíl mezi PRIVATE a PUBLIC: PRIVATE konfigurace se nepředává dál (třeba kdybychom dělali </a:t>
            </a:r>
            <a:r>
              <a:rPr lang="cs-CZ" dirty="0" err="1"/>
              <a:t>library</a:t>
            </a:r>
            <a:r>
              <a:rPr lang="cs-CZ" dirty="0"/>
              <a:t> a měli bychom </a:t>
            </a:r>
            <a:r>
              <a:rPr lang="cs-CZ" dirty="0" err="1"/>
              <a:t>header</a:t>
            </a:r>
            <a:r>
              <a:rPr lang="cs-CZ" dirty="0"/>
              <a:t> </a:t>
            </a:r>
            <a:r>
              <a:rPr lang="cs-CZ" dirty="0" err="1"/>
              <a:t>file</a:t>
            </a:r>
            <a:r>
              <a:rPr lang="cs-CZ" dirty="0"/>
              <a:t> s definicí něčeho, co nemá být v API: </a:t>
            </a:r>
            <a:r>
              <a:rPr lang="cs-CZ" b="1" dirty="0" err="1"/>
              <a:t>target_include_directories</a:t>
            </a:r>
            <a:r>
              <a:rPr lang="cs-CZ" b="1" dirty="0"/>
              <a:t>(</a:t>
            </a:r>
            <a:r>
              <a:rPr lang="cs-CZ" b="1" dirty="0" err="1"/>
              <a:t>target</a:t>
            </a:r>
            <a:r>
              <a:rPr lang="cs-CZ" b="1" dirty="0"/>
              <a:t> PRIVATE header.hpp)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742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AA786-AF7A-55A7-5AE8-E2467B6A5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CMake</a:t>
            </a:r>
            <a:r>
              <a:rPr lang="cs-CZ" dirty="0"/>
              <a:t> – externí projekt</a:t>
            </a:r>
            <a:r>
              <a:rPr lang="en-US" dirty="0"/>
              <a:t>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3D22B3-8D6C-A05B-8963-5EB9791AF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err="1"/>
              <a:t>find_package</a:t>
            </a:r>
            <a:r>
              <a:rPr lang="en-US" sz="2000" b="1" dirty="0"/>
              <a:t>(</a:t>
            </a:r>
            <a:r>
              <a:rPr lang="cs-CZ" sz="2000" b="1" dirty="0"/>
              <a:t>&lt;</a:t>
            </a:r>
            <a:r>
              <a:rPr lang="cs-CZ" sz="2000" b="1" dirty="0" err="1"/>
              <a:t>package</a:t>
            </a:r>
            <a:r>
              <a:rPr lang="cs-CZ" sz="2000" b="1" dirty="0"/>
              <a:t>&gt; </a:t>
            </a:r>
            <a:r>
              <a:rPr lang="en-US" sz="2000" b="1" dirty="0"/>
              <a:t>[REQUIRED]</a:t>
            </a:r>
            <a:r>
              <a:rPr lang="cs-CZ" sz="2000" b="1" dirty="0"/>
              <a:t>)</a:t>
            </a:r>
          </a:p>
          <a:p>
            <a:pPr lvl="1"/>
            <a:r>
              <a:rPr lang="cs-CZ" sz="1800" dirty="0"/>
              <a:t>+ spousta </a:t>
            </a:r>
            <a:r>
              <a:rPr lang="cs-CZ" sz="1800" dirty="0" err="1"/>
              <a:t>optional</a:t>
            </a:r>
            <a:r>
              <a:rPr lang="cs-CZ" sz="1800" dirty="0"/>
              <a:t> argumentů: často doporučeny podle externího projektu</a:t>
            </a:r>
          </a:p>
          <a:p>
            <a:pPr lvl="1"/>
            <a:r>
              <a:rPr lang="cs-CZ" sz="1800" dirty="0"/>
              <a:t>Přidá externí dependenci</a:t>
            </a:r>
            <a:br>
              <a:rPr lang="cs-CZ" sz="1800" dirty="0"/>
            </a:br>
            <a:r>
              <a:rPr lang="cs-CZ" sz="1800" dirty="0"/>
              <a:t>Na to většinou navážeme</a:t>
            </a:r>
            <a:r>
              <a:rPr lang="en-US" sz="1800" dirty="0"/>
              <a:t>: </a:t>
            </a:r>
            <a:r>
              <a:rPr lang="cs-CZ" sz="1800" b="1" dirty="0" err="1"/>
              <a:t>target_link_libraries</a:t>
            </a:r>
            <a:r>
              <a:rPr lang="cs-CZ" sz="1800" b="1" dirty="0"/>
              <a:t>(</a:t>
            </a:r>
            <a:r>
              <a:rPr lang="cs-CZ" sz="1800" b="1" dirty="0" err="1"/>
              <a:t>target</a:t>
            </a:r>
            <a:r>
              <a:rPr lang="cs-CZ" sz="1800" b="1" dirty="0"/>
              <a:t> PRIVATE </a:t>
            </a:r>
            <a:r>
              <a:rPr lang="cs-CZ" sz="1800" b="1" dirty="0" err="1"/>
              <a:t>package</a:t>
            </a:r>
            <a:r>
              <a:rPr lang="cs-CZ" sz="1800" b="1" dirty="0"/>
              <a:t>::…)</a:t>
            </a:r>
            <a:endParaRPr lang="en-US" sz="1800" b="1" dirty="0"/>
          </a:p>
          <a:p>
            <a:pPr lvl="1"/>
            <a:r>
              <a:rPr lang="en-US" sz="1800" dirty="0"/>
              <a:t>Ten </a:t>
            </a:r>
            <a:r>
              <a:rPr lang="en-US" sz="1800" b="1" dirty="0"/>
              <a:t>package </a:t>
            </a:r>
            <a:r>
              <a:rPr lang="en-US" sz="1800" b="1" dirty="0" err="1"/>
              <a:t>mus</a:t>
            </a:r>
            <a:r>
              <a:rPr lang="cs-CZ" sz="1800" b="1" dirty="0"/>
              <a:t>í být nainstalován</a:t>
            </a:r>
            <a:r>
              <a:rPr lang="cs-CZ" sz="1800" dirty="0"/>
              <a:t> (ukážeme si přenositelně s </a:t>
            </a:r>
            <a:r>
              <a:rPr lang="cs-CZ" sz="1800" b="1" dirty="0" err="1"/>
              <a:t>vcpkg</a:t>
            </a:r>
            <a:r>
              <a:rPr lang="cs-CZ" sz="1800" dirty="0"/>
              <a:t>, ale třeba na </a:t>
            </a:r>
            <a:r>
              <a:rPr lang="cs-CZ" sz="1800" dirty="0" err="1"/>
              <a:t>Ubuntu</a:t>
            </a:r>
            <a:r>
              <a:rPr lang="cs-CZ" sz="1800" dirty="0"/>
              <a:t>/</a:t>
            </a:r>
            <a:r>
              <a:rPr lang="cs-CZ" sz="1800" dirty="0" err="1"/>
              <a:t>Debian</a:t>
            </a:r>
            <a:r>
              <a:rPr lang="cs-CZ" sz="1800" dirty="0"/>
              <a:t> stačí nainstalovat přes </a:t>
            </a:r>
            <a:r>
              <a:rPr lang="cs-CZ" sz="1800" dirty="0" err="1"/>
              <a:t>apt</a:t>
            </a:r>
            <a:r>
              <a:rPr lang="cs-CZ" sz="1800" dirty="0"/>
              <a:t>)</a:t>
            </a:r>
          </a:p>
          <a:p>
            <a:r>
              <a:rPr lang="cs-CZ" sz="2000" dirty="0"/>
              <a:t>Pro malé/specifické projekty můžeme použít (místo </a:t>
            </a:r>
            <a:r>
              <a:rPr lang="cs-CZ" sz="2000" dirty="0" err="1"/>
              <a:t>find_package</a:t>
            </a:r>
            <a:r>
              <a:rPr lang="cs-CZ" sz="2000" dirty="0"/>
              <a:t>):</a:t>
            </a:r>
          </a:p>
          <a:p>
            <a:pPr marL="457200" lvl="1" indent="0">
              <a:buNone/>
            </a:pPr>
            <a:r>
              <a:rPr lang="cs-CZ" sz="1800" b="1" dirty="0" err="1"/>
              <a:t>Include</a:t>
            </a:r>
            <a:r>
              <a:rPr lang="cs-CZ" sz="1800" b="1" dirty="0"/>
              <a:t>(</a:t>
            </a:r>
            <a:r>
              <a:rPr lang="cs-CZ" sz="1800" b="1" dirty="0" err="1"/>
              <a:t>FetchContent</a:t>
            </a:r>
            <a:r>
              <a:rPr lang="cs-CZ" sz="1800" b="1" dirty="0"/>
              <a:t>)</a:t>
            </a:r>
            <a:br>
              <a:rPr lang="cs-CZ" sz="1800" b="1" dirty="0"/>
            </a:br>
            <a:r>
              <a:rPr lang="cs-CZ" sz="1800" b="1" dirty="0" err="1"/>
              <a:t>FetchContent_Declare</a:t>
            </a:r>
            <a:r>
              <a:rPr lang="cs-CZ" sz="1800" b="1" dirty="0"/>
              <a:t>(</a:t>
            </a:r>
            <a:br>
              <a:rPr lang="cs-CZ" sz="1800" b="1" dirty="0"/>
            </a:br>
            <a:r>
              <a:rPr lang="cs-CZ" sz="1800" b="1" dirty="0"/>
              <a:t>    </a:t>
            </a:r>
            <a:r>
              <a:rPr lang="en-US" sz="1800" b="1" dirty="0"/>
              <a:t>&lt;</a:t>
            </a:r>
            <a:r>
              <a:rPr lang="cs-CZ" sz="1800" b="1" dirty="0" err="1"/>
              <a:t>package_name</a:t>
            </a:r>
            <a:r>
              <a:rPr lang="en-US" sz="1800" b="1" dirty="0"/>
              <a:t>&gt;</a:t>
            </a:r>
            <a:br>
              <a:rPr lang="cs-CZ" sz="1800" b="1" dirty="0"/>
            </a:br>
            <a:r>
              <a:rPr lang="cs-CZ" sz="1800" b="1" dirty="0"/>
              <a:t>    GIT_REPOSITORY </a:t>
            </a:r>
            <a:r>
              <a:rPr lang="en-US" sz="1800" b="1" dirty="0"/>
              <a:t>&lt;</a:t>
            </a:r>
            <a:r>
              <a:rPr lang="en-US" sz="1800" b="1" dirty="0" err="1"/>
              <a:t>url</a:t>
            </a:r>
            <a:r>
              <a:rPr lang="en-US" sz="1800" b="1" dirty="0"/>
              <a:t>, </a:t>
            </a:r>
            <a:r>
              <a:rPr lang="en-US" sz="1800" b="1" dirty="0" err="1"/>
              <a:t>na</a:t>
            </a:r>
            <a:r>
              <a:rPr lang="cs-CZ" sz="1800" b="1" dirty="0"/>
              <a:t>př.: https://github.com/</a:t>
            </a:r>
            <a:r>
              <a:rPr lang="en-US" sz="1800" b="1" dirty="0"/>
              <a:t>...</a:t>
            </a:r>
            <a:r>
              <a:rPr lang="cs-CZ" sz="1800" b="1" dirty="0"/>
              <a:t>&gt;</a:t>
            </a:r>
            <a:br>
              <a:rPr lang="cs-CZ" sz="1800" b="1" dirty="0"/>
            </a:br>
            <a:r>
              <a:rPr lang="cs-CZ" sz="1800" b="1" dirty="0"/>
              <a:t>    GIT_TAG &lt;</a:t>
            </a:r>
            <a:r>
              <a:rPr lang="cs-CZ" sz="1800" b="1" dirty="0" err="1"/>
              <a:t>git</a:t>
            </a:r>
            <a:r>
              <a:rPr lang="cs-CZ" sz="1800" b="1" dirty="0"/>
              <a:t> </a:t>
            </a:r>
            <a:r>
              <a:rPr lang="cs-CZ" sz="1800" b="1" dirty="0" err="1"/>
              <a:t>branch</a:t>
            </a:r>
            <a:r>
              <a:rPr lang="cs-CZ" sz="1800" b="1" dirty="0"/>
              <a:t>, nebo tag </a:t>
            </a:r>
            <a:r>
              <a:rPr lang="cs-CZ" sz="1800" b="1" dirty="0" err="1"/>
              <a:t>name</a:t>
            </a:r>
            <a:r>
              <a:rPr lang="cs-CZ" sz="1800" b="1" dirty="0"/>
              <a:t> (</a:t>
            </a:r>
            <a:r>
              <a:rPr lang="cs-CZ" sz="1800" b="1" dirty="0" err="1"/>
              <a:t>release</a:t>
            </a:r>
            <a:r>
              <a:rPr lang="cs-CZ" sz="1800" b="1" dirty="0"/>
              <a:t>)&gt;</a:t>
            </a:r>
            <a:br>
              <a:rPr lang="cs-CZ" sz="1800" b="1" dirty="0"/>
            </a:br>
            <a:r>
              <a:rPr lang="cs-CZ" sz="1800" b="1" dirty="0"/>
              <a:t>)</a:t>
            </a:r>
            <a:br>
              <a:rPr lang="cs-CZ" sz="1800" b="1" dirty="0"/>
            </a:br>
            <a:r>
              <a:rPr lang="cs-CZ" sz="1800" b="1" dirty="0" err="1"/>
              <a:t>FetchContent_MakeAvailable</a:t>
            </a:r>
            <a:r>
              <a:rPr lang="cs-CZ" sz="1800" b="1" dirty="0"/>
              <a:t>(&lt;</a:t>
            </a:r>
            <a:r>
              <a:rPr lang="cs-CZ" sz="1800" b="1" dirty="0" err="1"/>
              <a:t>package_name</a:t>
            </a:r>
            <a:r>
              <a:rPr lang="cs-CZ" sz="1800" b="1" dirty="0"/>
              <a:t>&gt;)</a:t>
            </a:r>
          </a:p>
          <a:p>
            <a:pPr lvl="1"/>
            <a:r>
              <a:rPr lang="cs-CZ" sz="1800" dirty="0"/>
              <a:t>To </a:t>
            </a:r>
            <a:r>
              <a:rPr lang="cs-CZ" sz="1800" dirty="0" err="1"/>
              <a:t>package</a:t>
            </a:r>
            <a:r>
              <a:rPr lang="cs-CZ" sz="1800" dirty="0"/>
              <a:t> stáhne do cílové složky jako dependenci</a:t>
            </a:r>
          </a:p>
          <a:p>
            <a:pPr lvl="1"/>
            <a:r>
              <a:rPr lang="cs-CZ" sz="1800" dirty="0"/>
              <a:t>Typicky ho přímo na místě i sestaví (zatímco u </a:t>
            </a:r>
            <a:r>
              <a:rPr lang="cs-CZ" sz="1800" dirty="0" err="1"/>
              <a:t>find_package</a:t>
            </a:r>
            <a:r>
              <a:rPr lang="cs-CZ" sz="1800" dirty="0"/>
              <a:t> už je nainstalován)</a:t>
            </a:r>
            <a:endParaRPr lang="cs-CZ" sz="1800" b="1" dirty="0"/>
          </a:p>
          <a:p>
            <a:pPr lvl="1"/>
            <a:r>
              <a:rPr lang="cs-CZ" sz="1800" dirty="0"/>
              <a:t>Bývá to mnohem jednodušší na použití, pokud ten </a:t>
            </a:r>
            <a:r>
              <a:rPr lang="cs-CZ" sz="1800" dirty="0" err="1"/>
              <a:t>package</a:t>
            </a:r>
            <a:r>
              <a:rPr lang="cs-CZ" sz="1800" dirty="0"/>
              <a:t> nevyžaduje něco nainstalovat</a:t>
            </a:r>
          </a:p>
        </p:txBody>
      </p:sp>
    </p:spTree>
    <p:extLst>
      <p:ext uri="{BB962C8B-B14F-4D97-AF65-F5344CB8AC3E}">
        <p14:creationId xmlns:p14="http://schemas.microsoft.com/office/powerpoint/2010/main" val="284965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F7F25-2E11-66AF-7DB7-BA18EFF45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FF41E-FC64-5E60-28B8-295C5FFF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find_package</a:t>
            </a:r>
            <a:r>
              <a:rPr lang="en-US" sz="4400" b="1" dirty="0"/>
              <a:t>(</a:t>
            </a:r>
            <a:r>
              <a:rPr lang="cs-CZ" sz="4400" b="1" dirty="0"/>
              <a:t>&lt;</a:t>
            </a:r>
            <a:r>
              <a:rPr lang="cs-CZ" sz="4400" b="1" dirty="0" err="1"/>
              <a:t>package</a:t>
            </a:r>
            <a:r>
              <a:rPr lang="cs-CZ" sz="4400" b="1" dirty="0"/>
              <a:t>&gt; </a:t>
            </a:r>
            <a:r>
              <a:rPr lang="en-US" sz="4400" b="1" dirty="0"/>
              <a:t>[REQUIRED]</a:t>
            </a:r>
            <a:r>
              <a:rPr lang="cs-CZ" sz="4400" b="1" dirty="0"/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448303-353C-375B-2B76-C1D4CBC9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/>
              <a:t>+ spousta </a:t>
            </a:r>
            <a:r>
              <a:rPr lang="cs-CZ" sz="2200" dirty="0" err="1"/>
              <a:t>optional</a:t>
            </a:r>
            <a:r>
              <a:rPr lang="cs-CZ" sz="2200" dirty="0"/>
              <a:t> argumentů: často doporučeny podle externího projektu</a:t>
            </a:r>
          </a:p>
          <a:p>
            <a:r>
              <a:rPr lang="cs-CZ" sz="2200" dirty="0"/>
              <a:t>Přidá externí dependenci</a:t>
            </a:r>
            <a:br>
              <a:rPr lang="cs-CZ" sz="2200" dirty="0"/>
            </a:br>
            <a:r>
              <a:rPr lang="cs-CZ" sz="2200" dirty="0"/>
              <a:t>Na to většinou navážeme</a:t>
            </a:r>
            <a:r>
              <a:rPr lang="en-US" sz="2200" dirty="0"/>
              <a:t>: </a:t>
            </a:r>
            <a:r>
              <a:rPr lang="cs-CZ" sz="2200" b="1" dirty="0" err="1"/>
              <a:t>target_link_libraries</a:t>
            </a:r>
            <a:r>
              <a:rPr lang="cs-CZ" sz="2200" b="1" dirty="0"/>
              <a:t>(</a:t>
            </a:r>
            <a:r>
              <a:rPr lang="cs-CZ" sz="2200" b="1" dirty="0" err="1"/>
              <a:t>target</a:t>
            </a:r>
            <a:r>
              <a:rPr lang="cs-CZ" sz="2200" b="1" dirty="0"/>
              <a:t> PRIVATE </a:t>
            </a:r>
            <a:r>
              <a:rPr lang="cs-CZ" sz="2200" b="1" dirty="0" err="1"/>
              <a:t>package</a:t>
            </a:r>
            <a:r>
              <a:rPr lang="cs-CZ" sz="2200" b="1" dirty="0"/>
              <a:t>::…)</a:t>
            </a:r>
            <a:endParaRPr lang="en-US" sz="2200" b="1" dirty="0"/>
          </a:p>
          <a:p>
            <a:r>
              <a:rPr lang="en-US" sz="2200" dirty="0"/>
              <a:t>Ten </a:t>
            </a:r>
            <a:r>
              <a:rPr lang="en-US" sz="2200" b="1" dirty="0"/>
              <a:t>package </a:t>
            </a:r>
            <a:r>
              <a:rPr lang="en-US" sz="2200" b="1" dirty="0" err="1"/>
              <a:t>mus</a:t>
            </a:r>
            <a:r>
              <a:rPr lang="cs-CZ" sz="2200" b="1" dirty="0"/>
              <a:t>í být nainstalován</a:t>
            </a:r>
            <a:r>
              <a:rPr lang="cs-CZ" sz="2200" dirty="0"/>
              <a:t> (ukážeme si přenositelně s </a:t>
            </a:r>
            <a:r>
              <a:rPr lang="cs-CZ" sz="2200" b="1" dirty="0" err="1"/>
              <a:t>vcpkg</a:t>
            </a:r>
            <a:r>
              <a:rPr lang="cs-CZ" sz="2200" dirty="0"/>
              <a:t>, ale třeba na </a:t>
            </a:r>
            <a:r>
              <a:rPr lang="cs-CZ" sz="2200" dirty="0" err="1"/>
              <a:t>Ubuntu</a:t>
            </a:r>
            <a:r>
              <a:rPr lang="cs-CZ" sz="2200" dirty="0"/>
              <a:t>/</a:t>
            </a:r>
            <a:r>
              <a:rPr lang="cs-CZ" sz="2200" dirty="0" err="1"/>
              <a:t>Debian</a:t>
            </a:r>
            <a:r>
              <a:rPr lang="cs-CZ" sz="2200" dirty="0"/>
              <a:t> stačí nainstalovat přes </a:t>
            </a:r>
            <a:r>
              <a:rPr lang="cs-CZ" sz="2200" dirty="0" err="1"/>
              <a:t>apt</a:t>
            </a:r>
            <a:r>
              <a:rPr lang="cs-CZ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08047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E8F15-15A0-4BD2-B0F4-2647CF7F9B36}">
  <ds:schemaRefs>
    <ds:schemaRef ds:uri="f3293c47-cd37-4bf4-8d46-554ed56ab888"/>
    <ds:schemaRef ds:uri="http://schemas.microsoft.com/office/2006/documentManagement/types"/>
    <ds:schemaRef ds:uri="http://purl.org/dc/terms/"/>
    <ds:schemaRef ds:uri="http://purl.org/dc/dcmitype/"/>
    <ds:schemaRef ds:uri="dbab42ee-70ce-43f2-99c0-6385739211e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1283</Words>
  <Application>Microsoft Office PowerPoint</Application>
  <PresentationFormat>Widescreen</PresentationFormat>
  <Paragraphs>113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Calibri Light</vt:lpstr>
      <vt:lpstr>Cascadia Code</vt:lpstr>
      <vt:lpstr>Consolas</vt:lpstr>
      <vt:lpstr>Office Theme</vt:lpstr>
      <vt:lpstr>Filip</vt:lpstr>
      <vt:lpstr>NPRG041 – C++</vt:lpstr>
      <vt:lpstr>Agenda</vt:lpstr>
      <vt:lpstr>CMake – základy</vt:lpstr>
      <vt:lpstr>CMake – základy</vt:lpstr>
      <vt:lpstr>CMake – základní použití</vt:lpstr>
      <vt:lpstr>CMake – základní direktivy pro definici targetu</vt:lpstr>
      <vt:lpstr>CMake – základní konfigurace targetů</vt:lpstr>
      <vt:lpstr>CMake – externí projekty</vt:lpstr>
      <vt:lpstr>find_package(&lt;package&gt; [REQUIRED])</vt:lpstr>
      <vt:lpstr>Include(FetchContent)</vt:lpstr>
      <vt:lpstr>vcpkg</vt:lpstr>
      <vt:lpstr>Příklad: labs/dvd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24</cp:revision>
  <dcterms:created xsi:type="dcterms:W3CDTF">2024-09-29T12:33:11Z</dcterms:created>
  <dcterms:modified xsi:type="dcterms:W3CDTF">2024-12-20T07:15:41Z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