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2"/>
  </p:notesMasterIdLst>
  <p:sldIdLst>
    <p:sldId id="256" r:id="rId6"/>
    <p:sldId id="304" r:id="rId7"/>
    <p:sldId id="305" r:id="rId8"/>
    <p:sldId id="320" r:id="rId9"/>
    <p:sldId id="310" r:id="rId10"/>
    <p:sldId id="311" r:id="rId11"/>
    <p:sldId id="312" r:id="rId12"/>
    <p:sldId id="318" r:id="rId13"/>
    <p:sldId id="306" r:id="rId14"/>
    <p:sldId id="319" r:id="rId15"/>
    <p:sldId id="321" r:id="rId16"/>
    <p:sldId id="307" r:id="rId17"/>
    <p:sldId id="308" r:id="rId18"/>
    <p:sldId id="313" r:id="rId19"/>
    <p:sldId id="309" r:id="rId20"/>
    <p:sldId id="31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240B44-260E-4BA9-8940-3F0B1D22A674}">
          <p14:sldIdLst>
            <p14:sldId id="256"/>
            <p14:sldId id="304"/>
          </p14:sldIdLst>
        </p14:section>
        <p14:section name="Filesystem" id="{3D0734A8-E3FB-4F80-9228-BC8D6599C2EC}">
          <p14:sldIdLst>
            <p14:sldId id="305"/>
            <p14:sldId id="320"/>
            <p14:sldId id="310"/>
            <p14:sldId id="311"/>
            <p14:sldId id="312"/>
            <p14:sldId id="318"/>
          </p14:sldIdLst>
        </p14:section>
        <p14:section name="Regexy" id="{2052B382-2F8E-4B8F-8B91-F34CA407B4C3}">
          <p14:sldIdLst>
            <p14:sldId id="306"/>
            <p14:sldId id="319"/>
            <p14:sldId id="321"/>
          </p14:sldIdLst>
        </p14:section>
        <p14:section name="Format" id="{B4EA1285-D09E-4414-AA74-B830825BF091}">
          <p14:sldIdLst>
            <p14:sldId id="307"/>
          </p14:sldIdLst>
        </p14:section>
        <p14:section name="Chrono" id="{D35FF983-1549-4506-81F6-F613D02DA187}">
          <p14:sldIdLst>
            <p14:sldId id="308"/>
            <p14:sldId id="313"/>
          </p14:sldIdLst>
        </p14:section>
        <p14:section name="Random" id="{75FAA73B-6DF4-4B16-98E9-6A418A00A708}">
          <p14:sldIdLst>
            <p14:sldId id="309"/>
            <p14:sldId id="31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2" autoAdjust="0"/>
    <p:restoredTop sz="91291" autoAdjust="0"/>
  </p:normalViewPr>
  <p:slideViewPr>
    <p:cSldViewPr snapToGrid="0">
      <p:cViewPr varScale="1">
        <p:scale>
          <a:sx n="107" d="100"/>
          <a:sy n="107" d="100"/>
        </p:scale>
        <p:origin x="132" y="12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60099" y="2375462"/>
            <a:ext cx="7517501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0099" y="3399692"/>
            <a:ext cx="7517501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60100" y="3155894"/>
            <a:ext cx="564824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0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123606" y="577294"/>
            <a:ext cx="11961644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0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836614"/>
            <a:ext cx="11247967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5412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196976"/>
            <a:ext cx="5666317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6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73800" y="1196975"/>
            <a:ext cx="5666317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73800" y="3973514"/>
            <a:ext cx="5666317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8"/>
            <a:ext cx="12192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472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8oo95Pjbj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8oo95Pjbj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cppreference.com/w/cpp/utility/format" TargetMode="External"/><Relationship Id="rId2" Type="http://schemas.openxmlformats.org/officeDocument/2006/relationships/hyperlink" Target="https://godbolt.org/z/szPsnrGh6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chron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1qazxq4G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cppreference.com/w/cpp/numeric/random" TargetMode="External"/><Relationship Id="rId2" Type="http://schemas.openxmlformats.org/officeDocument/2006/relationships/hyperlink" Target="https://en.cppreference.com/w/cpp/numeric/random/normal_distribution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i.mff.cuni.cz/teaching/nprg041-klepl-web/data/09/doc.tar.gz" TargetMode="External"/><Relationship Id="rId2" Type="http://schemas.openxmlformats.org/officeDocument/2006/relationships/hyperlink" Target="https://www.ksi.mff.cuni.cz/teaching/nprg041-klepl-web/data/09/doc.zi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filesyste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ErMYae61x" TargetMode="External"/><Relationship Id="rId2" Type="http://schemas.openxmlformats.org/officeDocument/2006/relationships/hyperlink" Target="https://godbolt.org/z/9zYd9hrfP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PfGK84dqf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PfGK84dqf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rege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BEC78-8683-BBD0-305D-1E219BD8C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76C9FD78-5DFB-EA52-818A-77F718222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Uk</a:t>
            </a:r>
            <a:r>
              <a:rPr lang="cs-CZ" dirty="0" err="1"/>
              <a:t>ázka</a:t>
            </a:r>
            <a:r>
              <a:rPr lang="cs-CZ" dirty="0"/>
              <a:t> procházení nálezů </a:t>
            </a:r>
            <a:r>
              <a:rPr lang="cs-CZ" dirty="0" err="1"/>
              <a:t>regexu</a:t>
            </a:r>
            <a:endParaRPr lang="en-US" dirty="0"/>
          </a:p>
        </p:txBody>
      </p:sp>
      <p:sp>
        <p:nvSpPr>
          <p:cNvPr id="8" name="TextovéPole 7">
            <a:hlinkClick r:id="rId2"/>
            <a:extLst>
              <a:ext uri="{FF2B5EF4-FFF2-40B4-BE49-F238E27FC236}">
                <a16:creationId xmlns:a16="http://schemas.microsoft.com/office/drawing/2014/main" id="{C44D77B0-56E0-D890-D0D7-5E6A9E4C0B33}"/>
              </a:ext>
            </a:extLst>
          </p:cNvPr>
          <p:cNvSpPr txBox="1"/>
          <p:nvPr/>
        </p:nvSpPr>
        <p:spPr>
          <a:xfrm>
            <a:off x="1016795" y="2419750"/>
            <a:ext cx="10158410" cy="3158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std::string s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"Quick brown fox."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raw string so that we don't have to escape backslashes;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parentheses are not a part of the regular expression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std::regex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words_regex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R"(\w+)"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read as: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R"</a:t>
            </a:r>
            <a:r>
              <a:rPr lang="en-US" b="0" i="1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delim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(&lt;raw string&gt;)</a:t>
            </a:r>
            <a:r>
              <a:rPr lang="en-US" b="0" i="1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delim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sregex_iterator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s.begin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s.end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words_regex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sregex_iterator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"Found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std::distance(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words: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sregex_iterator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!=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++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smatch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match = *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match.str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&lt;&lt; (std::next(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!=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?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",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"\n"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Output: Found 3 words: Quick, brown, fox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225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5E2D4-1356-93EE-304B-C4C9518E9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8BC2D235-2F2B-A3EF-981F-3198F6808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Uk</a:t>
            </a:r>
            <a:r>
              <a:rPr lang="cs-CZ" dirty="0" err="1"/>
              <a:t>ázka</a:t>
            </a:r>
            <a:r>
              <a:rPr lang="cs-CZ" dirty="0"/>
              <a:t> procházení nálezů </a:t>
            </a:r>
            <a:r>
              <a:rPr lang="cs-CZ" dirty="0" err="1"/>
              <a:t>regexu</a:t>
            </a:r>
            <a:endParaRPr lang="en-US" dirty="0"/>
          </a:p>
        </p:txBody>
      </p:sp>
      <p:sp>
        <p:nvSpPr>
          <p:cNvPr id="8" name="TextovéPole 7">
            <a:hlinkClick r:id="rId2"/>
            <a:extLst>
              <a:ext uri="{FF2B5EF4-FFF2-40B4-BE49-F238E27FC236}">
                <a16:creationId xmlns:a16="http://schemas.microsoft.com/office/drawing/2014/main" id="{9F9137E6-AB22-8051-9DC4-5B8CD1BD3B92}"/>
              </a:ext>
            </a:extLst>
          </p:cNvPr>
          <p:cNvSpPr txBox="1"/>
          <p:nvPr/>
        </p:nvSpPr>
        <p:spPr>
          <a:xfrm>
            <a:off x="1016795" y="2419750"/>
            <a:ext cx="10158410" cy="3158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std::string s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"Quick brown fox."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raw string so that we don't have to escape backslashes;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parentheses are not a part of the regular expression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std::regex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words_regex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R"(\w+)"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read as: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R"</a:t>
            </a:r>
            <a:r>
              <a:rPr lang="en-US" b="0" i="1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delim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(&lt;raw string&gt;)</a:t>
            </a:r>
            <a:r>
              <a:rPr lang="en-US" b="0" i="1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delim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sregex_iterator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s.begin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s.end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words_regex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sregex_iterator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"Found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std::distance(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words: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sregex_iterator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!=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++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smatch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match = *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match.str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&lt;&lt; (std::next(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!=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words_end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?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",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"\n"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Output: Found 3 words: Quick, brown, fox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Řečová bublina: obdélníkový bublinový popisek se zakulacenými rohy 8">
            <a:extLst>
              <a:ext uri="{FF2B5EF4-FFF2-40B4-BE49-F238E27FC236}">
                <a16:creationId xmlns:a16="http://schemas.microsoft.com/office/drawing/2014/main" id="{2B1A2F9B-39A7-DB32-F5F3-E7F1AD1CA84A}"/>
              </a:ext>
            </a:extLst>
          </p:cNvPr>
          <p:cNvSpPr/>
          <p:nvPr/>
        </p:nvSpPr>
        <p:spPr>
          <a:xfrm>
            <a:off x="7888941" y="2053000"/>
            <a:ext cx="3994840" cy="733499"/>
          </a:xfrm>
          <a:prstGeom prst="wedgeRoundRectCallout">
            <a:avLst>
              <a:gd name="adj1" fmla="val 11146"/>
              <a:gd name="adj2" fmla="val 8811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err="1"/>
              <a:t>delim</a:t>
            </a:r>
            <a:r>
              <a:rPr lang="cs-CZ" dirty="0"/>
              <a:t> je </a:t>
            </a:r>
            <a:r>
              <a:rPr lang="cs-CZ" dirty="0" err="1"/>
              <a:t>optional</a:t>
            </a:r>
            <a:r>
              <a:rPr lang="cs-CZ" dirty="0"/>
              <a:t> součást </a:t>
            </a:r>
            <a:r>
              <a:rPr lang="cs-CZ" dirty="0" err="1"/>
              <a:t>raw</a:t>
            </a:r>
            <a:r>
              <a:rPr lang="cs-CZ" dirty="0"/>
              <a:t> </a:t>
            </a:r>
            <a:r>
              <a:rPr lang="cs-CZ" dirty="0" err="1"/>
              <a:t>stringu</a:t>
            </a:r>
            <a:r>
              <a:rPr lang="cs-CZ" dirty="0"/>
              <a:t> – vyznačuje začátek a konec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09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91870-154C-FB8C-714C-EBE69C12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</a:t>
            </a:r>
          </a:p>
        </p:txBody>
      </p:sp>
      <p:sp>
        <p:nvSpPr>
          <p:cNvPr id="5" name="TextovéPole 4">
            <a:hlinkClick r:id="rId2"/>
            <a:extLst>
              <a:ext uri="{FF2B5EF4-FFF2-40B4-BE49-F238E27FC236}">
                <a16:creationId xmlns:a16="http://schemas.microsoft.com/office/drawing/2014/main" id="{78BABB78-0F24-FDB9-43A1-5EF4775973D5}"/>
              </a:ext>
            </a:extLst>
          </p:cNvPr>
          <p:cNvSpPr txBox="1"/>
          <p:nvPr/>
        </p:nvSpPr>
        <p:spPr>
          <a:xfrm>
            <a:off x="410851" y="1690688"/>
            <a:ext cx="11370297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implicit argument ordering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writes "Hello world!"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"{} {}!"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"Hello"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"world"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endParaRPr lang="en-US" b="0" dirty="0">
              <a:solidFill>
                <a:srgbClr val="008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explicit argument ordering; writes "Hello world!"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"{1} {0}!"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"world"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"Hello"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endParaRPr lang="en-US" b="0" dirty="0">
              <a:solidFill>
                <a:srgbClr val="008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type-safe argument access; writes "Hello 42 3.14!"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"{} {} {}!"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"Hello"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3.14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Formatting of a table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"{:^33}"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"Table name"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center alignment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"{:&lt;10} {:&lt;10} {:&lt;10}"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"col1"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"col2"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"col3"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"{:&lt;10} {:&lt;10} {:&lt;10}"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"{:&lt;10} {:&lt;10} {:&lt;10}"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123456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1234567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12345678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1899909-BBF1-28D1-11E4-0D815247977A}"/>
              </a:ext>
            </a:extLst>
          </p:cNvPr>
          <p:cNvSpPr txBox="1"/>
          <p:nvPr/>
        </p:nvSpPr>
        <p:spPr>
          <a:xfrm>
            <a:off x="304015" y="6308209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https://en.cppreference.com/w/cpp/utility/format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41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E100F-7FEB-832B-5502-EE04E2516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122C7-5D87-BBD7-DD8D-E648FB42A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Knihovna</a:t>
            </a:r>
            <a:r>
              <a:rPr lang="en-US" dirty="0"/>
              <a:t> </a:t>
            </a:r>
            <a:r>
              <a:rPr lang="cs-CZ" dirty="0"/>
              <a:t>na měření času; od C++20 i formáty + </a:t>
            </a:r>
            <a:r>
              <a:rPr lang="cs-CZ" dirty="0" err="1"/>
              <a:t>timezones</a:t>
            </a:r>
            <a:r>
              <a:rPr lang="en-US" dirty="0"/>
              <a:t> +</a:t>
            </a:r>
            <a:r>
              <a:rPr lang="cs-CZ" dirty="0"/>
              <a:t> kalendář</a:t>
            </a:r>
          </a:p>
          <a:p>
            <a:pPr lvl="1"/>
            <a:r>
              <a:rPr lang="en-US" b="1" dirty="0" err="1"/>
              <a:t>system_clock</a:t>
            </a:r>
            <a:r>
              <a:rPr lang="cs-CZ" dirty="0"/>
              <a:t> – měří unixový čas podle systému</a:t>
            </a:r>
          </a:p>
          <a:p>
            <a:pPr lvl="2"/>
            <a:r>
              <a:rPr lang="cs-CZ" dirty="0"/>
              <a:t>Systém může kdykoliv přetočit hodiny, takže není vhodný pro měření intervalů</a:t>
            </a:r>
          </a:p>
          <a:p>
            <a:pPr lvl="1"/>
            <a:r>
              <a:rPr lang="en-US" b="1" dirty="0" err="1"/>
              <a:t>steady_clock</a:t>
            </a:r>
            <a:r>
              <a:rPr lang="cs-CZ" dirty="0"/>
              <a:t> – </a:t>
            </a:r>
            <a:r>
              <a:rPr lang="cs-CZ" dirty="0" err="1"/>
              <a:t>monotonický</a:t>
            </a:r>
            <a:r>
              <a:rPr lang="cs-CZ" dirty="0"/>
              <a:t> čas na měření intervalů</a:t>
            </a:r>
          </a:p>
          <a:p>
            <a:pPr lvl="2"/>
            <a:r>
              <a:rPr lang="cs-CZ" dirty="0"/>
              <a:t>Není vztažený k reálnému bodu v čase, není vhodný na získávání aktuálního času</a:t>
            </a:r>
          </a:p>
          <a:p>
            <a:pPr lvl="1"/>
            <a:r>
              <a:rPr lang="en-US" b="1" dirty="0" err="1"/>
              <a:t>high_resolution_clock</a:t>
            </a:r>
            <a:r>
              <a:rPr lang="cs-CZ" dirty="0"/>
              <a:t> – čas s nejnižším dostupným tikem</a:t>
            </a:r>
          </a:p>
          <a:p>
            <a:pPr lvl="2"/>
            <a:r>
              <a:rPr lang="cs-CZ" dirty="0"/>
              <a:t>Nemusí být </a:t>
            </a:r>
            <a:r>
              <a:rPr lang="cs-CZ" dirty="0" err="1"/>
              <a:t>monotonický</a:t>
            </a:r>
            <a:r>
              <a:rPr lang="cs-CZ" dirty="0"/>
              <a:t> ani se vztahovat k reálnému času</a:t>
            </a:r>
          </a:p>
          <a:p>
            <a:pPr lvl="2"/>
            <a:r>
              <a:rPr lang="cs-CZ" dirty="0"/>
              <a:t>Implementace v roce 2024 (podle </a:t>
            </a:r>
            <a:r>
              <a:rPr lang="cs-CZ" dirty="0" err="1"/>
              <a:t>cppreference</a:t>
            </a:r>
            <a:r>
              <a:rPr lang="cs-CZ" dirty="0"/>
              <a:t>):</a:t>
            </a:r>
          </a:p>
          <a:p>
            <a:pPr lvl="3"/>
            <a:r>
              <a:rPr lang="cs-CZ" dirty="0"/>
              <a:t>MSVC: alias ke </a:t>
            </a:r>
            <a:r>
              <a:rPr lang="cs-CZ" dirty="0" err="1"/>
              <a:t>steady_clocku</a:t>
            </a:r>
            <a:endParaRPr lang="cs-CZ" dirty="0"/>
          </a:p>
          <a:p>
            <a:pPr lvl="3"/>
            <a:r>
              <a:rPr lang="cs-CZ" dirty="0" err="1"/>
              <a:t>libstdc</a:t>
            </a:r>
            <a:r>
              <a:rPr lang="cs-CZ" dirty="0"/>
              <a:t>++ (GCC): alias k </a:t>
            </a:r>
            <a:r>
              <a:rPr lang="cs-CZ" dirty="0" err="1"/>
              <a:t>system_clocku</a:t>
            </a:r>
            <a:endParaRPr lang="cs-CZ" dirty="0"/>
          </a:p>
          <a:p>
            <a:pPr lvl="3"/>
            <a:r>
              <a:rPr lang="cs-CZ" dirty="0" err="1"/>
              <a:t>libc</a:t>
            </a:r>
            <a:r>
              <a:rPr lang="cs-CZ" dirty="0"/>
              <a:t>++ (</a:t>
            </a:r>
            <a:r>
              <a:rPr lang="cs-CZ" dirty="0" err="1"/>
              <a:t>Clang</a:t>
            </a:r>
            <a:r>
              <a:rPr lang="cs-CZ" dirty="0"/>
              <a:t>): alias ke </a:t>
            </a:r>
            <a:r>
              <a:rPr lang="cs-CZ" dirty="0" err="1"/>
              <a:t>steady_clocku</a:t>
            </a:r>
            <a:r>
              <a:rPr lang="cs-CZ" dirty="0"/>
              <a:t> (pokud to lze), jinak </a:t>
            </a:r>
            <a:r>
              <a:rPr lang="cs-CZ" dirty="0" err="1"/>
              <a:t>system_clock</a:t>
            </a:r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90D0430-B970-20EA-9677-D6AC2E4B0619}"/>
              </a:ext>
            </a:extLst>
          </p:cNvPr>
          <p:cNvSpPr txBox="1"/>
          <p:nvPr/>
        </p:nvSpPr>
        <p:spPr>
          <a:xfrm>
            <a:off x="285161" y="6308209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  <a:cs typeface="Arial" pitchFamily="34"/>
                <a:hlinkClick r:id="rId2"/>
              </a:rPr>
              <a:t>https://en.cppreference.com/w/cpp/chrono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Consolas" pitchFamily="49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A6E95DC0-3F22-0C15-F60D-BC998EDD5E97}"/>
              </a:ext>
            </a:extLst>
          </p:cNvPr>
          <p:cNvSpPr/>
          <p:nvPr/>
        </p:nvSpPr>
        <p:spPr>
          <a:xfrm>
            <a:off x="9425695" y="379379"/>
            <a:ext cx="2300140" cy="30165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#include &lt;</a:t>
            </a:r>
            <a:r>
              <a:rPr lang="cs-CZ" dirty="0" err="1"/>
              <a:t>chrono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434419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3EAE7-AD45-84C8-F164-2A17F1122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Uk</a:t>
            </a:r>
            <a:r>
              <a:rPr lang="cs-CZ" dirty="0" err="1"/>
              <a:t>ázka</a:t>
            </a:r>
            <a:r>
              <a:rPr lang="cs-CZ" dirty="0"/>
              <a:t> měření času</a:t>
            </a:r>
            <a:endParaRPr lang="en-US" dirty="0"/>
          </a:p>
        </p:txBody>
      </p:sp>
      <p:sp>
        <p:nvSpPr>
          <p:cNvPr id="5" name="TextovéPole 4">
            <a:hlinkClick r:id="rId2"/>
            <a:extLst>
              <a:ext uri="{FF2B5EF4-FFF2-40B4-BE49-F238E27FC236}">
                <a16:creationId xmlns:a16="http://schemas.microsoft.com/office/drawing/2014/main" id="{A3976CDD-41AF-B852-35EA-CC4C42CEFD39}"/>
              </a:ext>
            </a:extLst>
          </p:cNvPr>
          <p:cNvSpPr txBox="1">
            <a:spLocks/>
          </p:cNvSpPr>
          <p:nvPr/>
        </p:nvSpPr>
        <p:spPr>
          <a:xfrm>
            <a:off x="727681" y="2051688"/>
            <a:ext cx="10736637" cy="34359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local_function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100'000'000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++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%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endParaRPr lang="cs-CZ" b="0" dirty="0">
              <a:solidFill>
                <a:srgbClr val="008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int main():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start = std::chrono::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high_resolution_clock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::now();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Start the timer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number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local_function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Code to be benchmarked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stop = std::chrono::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high_resolution_clock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::now();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Stop the timer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duration = std::chrono::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duration_cast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&lt;std::chrono::microseconds&gt;(stop - start);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"Time taken to compute the number: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duration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print the result so that the compiler doesn't throw away the computation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number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39165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8C94C-11E8-6545-95A0-44221E2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</a:t>
            </a:r>
            <a:r>
              <a:rPr lang="cs-CZ" dirty="0"/>
              <a:t> ukázka</a:t>
            </a:r>
            <a:endParaRPr lang="en-US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EFEAA59F-8F0B-31CF-FA88-C854D35AFCB2}"/>
              </a:ext>
            </a:extLst>
          </p:cNvPr>
          <p:cNvSpPr/>
          <p:nvPr/>
        </p:nvSpPr>
        <p:spPr>
          <a:xfrm>
            <a:off x="9425695" y="549372"/>
            <a:ext cx="2300140" cy="30165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#include &lt;</a:t>
            </a:r>
            <a:r>
              <a:rPr lang="cs-CZ" dirty="0" err="1"/>
              <a:t>random</a:t>
            </a:r>
            <a:r>
              <a:rPr lang="en-US" dirty="0"/>
              <a:t>&gt;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8CB3E3D-ABAF-2C04-F124-8955C36ED096}"/>
              </a:ext>
            </a:extLst>
          </p:cNvPr>
          <p:cNvSpPr txBox="1"/>
          <p:nvPr/>
        </p:nvSpPr>
        <p:spPr>
          <a:xfrm>
            <a:off x="199043" y="1967572"/>
            <a:ext cx="10095027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random_device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{};</a:t>
            </a: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mt19937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gen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define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normal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distribution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mean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=5.0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and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stddev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=2.0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normal_distribution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5.0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2.0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draw a sample from the distribution and round it to an integer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random_int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[&amp;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&amp;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gen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]{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round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gen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 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hist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{};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define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a histogram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!=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10000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++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++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hist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random_int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()];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in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rement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a bin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of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the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histogram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[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: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hist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print the histogram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setw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 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/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200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'*'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>
                <a:solidFill>
                  <a:srgbClr val="EE0000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D087D8C-335F-1EC9-D2C9-2A39FD35951B}"/>
              </a:ext>
            </a:extLst>
          </p:cNvPr>
          <p:cNvSpPr txBox="1"/>
          <p:nvPr/>
        </p:nvSpPr>
        <p:spPr>
          <a:xfrm>
            <a:off x="10501461" y="1829074"/>
            <a:ext cx="1491496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-3 </a:t>
            </a:r>
          </a:p>
          <a:p>
            <a:r>
              <a:rPr lang="en-US" dirty="0"/>
              <a:t>-2 </a:t>
            </a:r>
          </a:p>
          <a:p>
            <a:r>
              <a:rPr lang="en-US" dirty="0"/>
              <a:t>-1 </a:t>
            </a:r>
          </a:p>
          <a:p>
            <a:r>
              <a:rPr lang="en-US" dirty="0"/>
              <a:t> 0 </a:t>
            </a:r>
          </a:p>
          <a:p>
            <a:r>
              <a:rPr lang="en-US" dirty="0"/>
              <a:t> 1 *</a:t>
            </a:r>
          </a:p>
          <a:p>
            <a:r>
              <a:rPr lang="en-US" dirty="0"/>
              <a:t> 2 ***</a:t>
            </a:r>
          </a:p>
          <a:p>
            <a:r>
              <a:rPr lang="en-US" dirty="0"/>
              <a:t> 3 *****</a:t>
            </a:r>
          </a:p>
          <a:p>
            <a:r>
              <a:rPr lang="en-US" dirty="0"/>
              <a:t> 4 ********</a:t>
            </a:r>
          </a:p>
          <a:p>
            <a:r>
              <a:rPr lang="en-US" dirty="0"/>
              <a:t> 5 *********</a:t>
            </a:r>
          </a:p>
          <a:p>
            <a:r>
              <a:rPr lang="en-US" dirty="0"/>
              <a:t> 6 ********</a:t>
            </a:r>
          </a:p>
          <a:p>
            <a:r>
              <a:rPr lang="en-US" dirty="0"/>
              <a:t> 7 *****</a:t>
            </a:r>
          </a:p>
          <a:p>
            <a:r>
              <a:rPr lang="en-US" dirty="0"/>
              <a:t> 8 ***</a:t>
            </a:r>
          </a:p>
          <a:p>
            <a:r>
              <a:rPr lang="en-US" dirty="0"/>
              <a:t> 9 *</a:t>
            </a:r>
          </a:p>
          <a:p>
            <a:r>
              <a:rPr lang="en-US" dirty="0"/>
              <a:t>10 </a:t>
            </a:r>
          </a:p>
          <a:p>
            <a:r>
              <a:rPr lang="en-US" dirty="0"/>
              <a:t>11 </a:t>
            </a:r>
          </a:p>
          <a:p>
            <a:r>
              <a:rPr lang="en-US" dirty="0"/>
              <a:t>12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07426BA-E286-01B8-EA5D-66D5D3B2BA77}"/>
              </a:ext>
            </a:extLst>
          </p:cNvPr>
          <p:cNvSpPr txBox="1"/>
          <p:nvPr/>
        </p:nvSpPr>
        <p:spPr>
          <a:xfrm>
            <a:off x="407709" y="6353389"/>
            <a:ext cx="7529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2"/>
              </a:rPr>
              <a:t>https://en.cppreference.com/w/cpp/numeric/random/normal_distribution</a:t>
            </a:r>
            <a:endParaRPr lang="en-US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2142717-E495-EABF-1661-A363002BAB18}"/>
              </a:ext>
            </a:extLst>
          </p:cNvPr>
          <p:cNvSpPr txBox="1"/>
          <p:nvPr/>
        </p:nvSpPr>
        <p:spPr>
          <a:xfrm>
            <a:off x="6546991" y="110790"/>
            <a:ext cx="54459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https://en.cppreference.com/w/cpp/numeric/random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90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ABE7FC-7187-CD00-80DF-7C37BE57E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Kontrola linků v markdown dokumentaci</a:t>
            </a:r>
            <a:endParaRPr lang="en-US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AABFE5-0393-72DA-23B1-AD370996C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Zadání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hlinkClick r:id="rId2"/>
              </a:rPr>
              <a:t>https://www.ksi.mff.cuni.cz/teaching/nprg041-klepl-web/data/09/doc.zip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https://www.ksi.mff.cuni.cz/teaching/nprg041-klepl-web/data/09/doc.tar.gz</a:t>
            </a:r>
            <a:endParaRPr lang="en-US" dirty="0"/>
          </a:p>
          <a:p>
            <a:r>
              <a:rPr lang="en-US" dirty="0"/>
              <a:t>V</a:t>
            </a:r>
            <a:r>
              <a:rPr lang="cs-CZ" dirty="0"/>
              <a:t> doc je soubor link_checker.md s návodem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68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6B311-5C60-807D-2AA7-C6E872CE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069C8B-B117-C7E1-8880-3CD97A2D9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Osmá úloha:</a:t>
            </a:r>
            <a:r>
              <a:rPr lang="en-US" b="1" dirty="0"/>
              <a:t> </a:t>
            </a:r>
            <a:r>
              <a:rPr lang="en-US" b="1" dirty="0" err="1"/>
              <a:t>link_checker</a:t>
            </a:r>
            <a:endParaRPr lang="pl-PL" b="1" dirty="0"/>
          </a:p>
          <a:p>
            <a:r>
              <a:rPr lang="pl-PL" dirty="0"/>
              <a:t>Práce s file systémem</a:t>
            </a:r>
            <a:r>
              <a:rPr lang="en-US" dirty="0"/>
              <a:t> </a:t>
            </a:r>
            <a:r>
              <a:rPr lang="cs-CZ" dirty="0"/>
              <a:t>přes </a:t>
            </a:r>
            <a:r>
              <a:rPr lang="cs-CZ" b="1" dirty="0" err="1"/>
              <a:t>std</a:t>
            </a:r>
            <a:r>
              <a:rPr lang="en-US" b="1" dirty="0"/>
              <a:t>::filesystem</a:t>
            </a:r>
            <a:endParaRPr lang="pl-PL" b="1" dirty="0"/>
          </a:p>
          <a:p>
            <a:r>
              <a:rPr lang="cs-CZ" dirty="0"/>
              <a:t>Regulární výrazy</a:t>
            </a:r>
            <a:r>
              <a:rPr lang="en-US" dirty="0"/>
              <a:t> (</a:t>
            </a:r>
            <a:r>
              <a:rPr lang="en-US" b="1" dirty="0"/>
              <a:t>std::regex</a:t>
            </a:r>
            <a:r>
              <a:rPr lang="en-US" dirty="0"/>
              <a:t>)</a:t>
            </a:r>
            <a:endParaRPr lang="cs-CZ" dirty="0"/>
          </a:p>
          <a:p>
            <a:r>
              <a:rPr lang="cs-CZ" dirty="0"/>
              <a:t>Formátování výstupu přes </a:t>
            </a:r>
            <a:r>
              <a:rPr lang="en-US" b="1" dirty="0"/>
              <a:t>std::format</a:t>
            </a:r>
            <a:endParaRPr lang="cs-CZ" b="1" dirty="0"/>
          </a:p>
          <a:p>
            <a:r>
              <a:rPr lang="cs-CZ" dirty="0"/>
              <a:t>Měření času s </a:t>
            </a:r>
            <a:r>
              <a:rPr lang="en-US" b="1" dirty="0"/>
              <a:t>std::</a:t>
            </a:r>
            <a:r>
              <a:rPr lang="cs-CZ" b="1" dirty="0" err="1"/>
              <a:t>chrono</a:t>
            </a:r>
            <a:endParaRPr lang="cs-CZ" b="1" dirty="0"/>
          </a:p>
          <a:p>
            <a:r>
              <a:rPr lang="cs-CZ" dirty="0"/>
              <a:t>Náhoda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25467C2-1912-5DCE-0215-A2F49D44CF9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754035" y="1343818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3962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D8F909-D43C-7BEA-C975-643B84BD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Filesystem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25D61-13BB-5933-CA68-F265011A3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Knihovna</a:t>
            </a:r>
            <a:r>
              <a:rPr lang="en-US" dirty="0"/>
              <a:t> pro </a:t>
            </a:r>
            <a:r>
              <a:rPr lang="cs-CZ" dirty="0"/>
              <a:t>platformě nezávislou práci s </a:t>
            </a:r>
            <a:r>
              <a:rPr lang="cs-CZ" dirty="0" err="1"/>
              <a:t>filesystemem</a:t>
            </a:r>
            <a:endParaRPr lang="cs-CZ" dirty="0"/>
          </a:p>
          <a:p>
            <a:r>
              <a:rPr lang="cs-CZ" dirty="0"/>
              <a:t>Základní třídy a funkce (</a:t>
            </a:r>
            <a:r>
              <a:rPr lang="cs-CZ" b="1" dirty="0"/>
              <a:t>pozor, většina </a:t>
            </a:r>
            <a:r>
              <a:rPr lang="cs-CZ" b="1" dirty="0" err="1"/>
              <a:t>háže</a:t>
            </a:r>
            <a:r>
              <a:rPr lang="cs-CZ" b="1" dirty="0"/>
              <a:t> výjimky</a:t>
            </a:r>
            <a:r>
              <a:rPr lang="cs-CZ" dirty="0"/>
              <a:t>):</a:t>
            </a:r>
          </a:p>
          <a:p>
            <a:pPr lvl="1"/>
            <a:r>
              <a:rPr lang="cs-CZ" b="1" dirty="0" err="1"/>
              <a:t>path</a:t>
            </a:r>
            <a:endParaRPr lang="cs-CZ" b="1" dirty="0"/>
          </a:p>
          <a:p>
            <a:pPr lvl="2"/>
            <a:r>
              <a:rPr lang="cs-CZ" dirty="0"/>
              <a:t>Dekompozice: </a:t>
            </a:r>
            <a:r>
              <a:rPr lang="cs-CZ" dirty="0" err="1"/>
              <a:t>root</a:t>
            </a:r>
            <a:r>
              <a:rPr lang="cs-CZ" dirty="0"/>
              <a:t>, </a:t>
            </a:r>
            <a:r>
              <a:rPr lang="cs-CZ" dirty="0" err="1"/>
              <a:t>parent</a:t>
            </a:r>
            <a:r>
              <a:rPr lang="cs-CZ" dirty="0"/>
              <a:t> direktory, </a:t>
            </a:r>
            <a:r>
              <a:rPr lang="cs-CZ" dirty="0" err="1"/>
              <a:t>filename</a:t>
            </a:r>
            <a:r>
              <a:rPr lang="cs-CZ" dirty="0"/>
              <a:t> (stem + </a:t>
            </a:r>
            <a:r>
              <a:rPr lang="cs-CZ" dirty="0" err="1"/>
              <a:t>extension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Konkatenace přes </a:t>
            </a:r>
            <a:r>
              <a:rPr lang="cs-CZ" dirty="0" err="1"/>
              <a:t>operator</a:t>
            </a:r>
            <a:r>
              <a:rPr lang="cs-CZ" dirty="0"/>
              <a:t>/: </a:t>
            </a:r>
            <a:r>
              <a:rPr lang="cs-CZ" dirty="0" err="1"/>
              <a:t>full_path</a:t>
            </a:r>
            <a:r>
              <a:rPr lang="cs-CZ" dirty="0"/>
              <a:t> = </a:t>
            </a:r>
            <a:r>
              <a:rPr lang="cs-CZ" dirty="0" err="1"/>
              <a:t>first_part</a:t>
            </a:r>
            <a:r>
              <a:rPr lang="cs-CZ" dirty="0"/>
              <a:t> / </a:t>
            </a:r>
            <a:r>
              <a:rPr lang="cs-CZ" dirty="0" err="1"/>
              <a:t>second_part</a:t>
            </a:r>
            <a:endParaRPr lang="cs-CZ" dirty="0"/>
          </a:p>
          <a:p>
            <a:pPr lvl="2"/>
            <a:r>
              <a:rPr lang="cs-CZ" dirty="0"/>
              <a:t>Překlad mezi </a:t>
            </a:r>
            <a:r>
              <a:rPr lang="cs-CZ" dirty="0" err="1"/>
              <a:t>relative</a:t>
            </a:r>
            <a:r>
              <a:rPr lang="cs-CZ" dirty="0"/>
              <a:t> a </a:t>
            </a:r>
            <a:r>
              <a:rPr lang="cs-CZ" dirty="0" err="1"/>
              <a:t>absolute</a:t>
            </a:r>
            <a:r>
              <a:rPr lang="cs-CZ" dirty="0"/>
              <a:t>, vyhazování </a:t>
            </a:r>
            <a:r>
              <a:rPr lang="cs-CZ" dirty="0" err="1"/>
              <a:t>useless</a:t>
            </a:r>
            <a:r>
              <a:rPr lang="cs-CZ" dirty="0"/>
              <a:t> .. a ., překlad z linuxových / do </a:t>
            </a:r>
            <a:r>
              <a:rPr lang="en-US" dirty="0"/>
              <a:t>\</a:t>
            </a:r>
            <a:endParaRPr lang="cs-CZ" dirty="0"/>
          </a:p>
          <a:p>
            <a:pPr lvl="1"/>
            <a:r>
              <a:rPr lang="en-US" b="1" dirty="0"/>
              <a:t>(recursive_)</a:t>
            </a:r>
            <a:r>
              <a:rPr lang="cs-CZ" b="1" dirty="0" err="1"/>
              <a:t>directory_iterator</a:t>
            </a:r>
            <a:endParaRPr lang="en-US" b="1" dirty="0"/>
          </a:p>
          <a:p>
            <a:pPr lvl="2"/>
            <a:r>
              <a:rPr lang="en-US" dirty="0" err="1"/>
              <a:t>Dovoluje</a:t>
            </a:r>
            <a:r>
              <a:rPr lang="en-US" dirty="0"/>
              <a:t> </a:t>
            </a:r>
            <a:r>
              <a:rPr lang="en-US" dirty="0" err="1"/>
              <a:t>proch</a:t>
            </a:r>
            <a:r>
              <a:rPr lang="cs-CZ" dirty="0" err="1"/>
              <a:t>ázet</a:t>
            </a:r>
            <a:r>
              <a:rPr lang="cs-CZ" dirty="0"/>
              <a:t> soubory (rekurzivně), </a:t>
            </a:r>
            <a:r>
              <a:rPr lang="cs-CZ" dirty="0" err="1"/>
              <a:t>optional</a:t>
            </a:r>
            <a:r>
              <a:rPr lang="cs-CZ" dirty="0"/>
              <a:t> argumenty (např. </a:t>
            </a:r>
            <a:r>
              <a:rPr lang="cs-CZ" dirty="0" err="1"/>
              <a:t>symlink</a:t>
            </a:r>
            <a:r>
              <a:rPr lang="cs-CZ" dirty="0"/>
              <a:t> </a:t>
            </a:r>
            <a:r>
              <a:rPr lang="cs-CZ" dirty="0" err="1"/>
              <a:t>follow</a:t>
            </a:r>
            <a:r>
              <a:rPr lang="cs-CZ" dirty="0"/>
              <a:t>)</a:t>
            </a:r>
          </a:p>
          <a:p>
            <a:pPr lvl="1"/>
            <a:r>
              <a:rPr lang="cs-CZ" b="1" dirty="0" err="1"/>
              <a:t>directory_entry</a:t>
            </a:r>
            <a:endParaRPr lang="cs-CZ" b="1" dirty="0"/>
          </a:p>
          <a:p>
            <a:pPr lvl="2"/>
            <a:r>
              <a:rPr lang="cs-CZ" dirty="0"/>
              <a:t>Získávání metadat o souborech: cesta, typ (</a:t>
            </a:r>
            <a:r>
              <a:rPr lang="cs-CZ" dirty="0" err="1"/>
              <a:t>reg</a:t>
            </a:r>
            <a:r>
              <a:rPr lang="cs-CZ" dirty="0"/>
              <a:t>./</a:t>
            </a:r>
            <a:r>
              <a:rPr lang="cs-CZ" dirty="0" err="1"/>
              <a:t>dir</a:t>
            </a:r>
            <a:r>
              <a:rPr lang="cs-CZ" dirty="0"/>
              <a:t>./</a:t>
            </a:r>
            <a:r>
              <a:rPr lang="cs-CZ" dirty="0" err="1"/>
              <a:t>fifo</a:t>
            </a:r>
            <a:r>
              <a:rPr lang="cs-CZ" dirty="0"/>
              <a:t>/…), práva, velikost, …</a:t>
            </a:r>
          </a:p>
          <a:p>
            <a:pPr lvl="1"/>
            <a:r>
              <a:rPr lang="cs-CZ" b="1" dirty="0"/>
              <a:t>Vytváření složek/</a:t>
            </a:r>
            <a:r>
              <a:rPr lang="cs-CZ" b="1" dirty="0" err="1"/>
              <a:t>symlinků</a:t>
            </a:r>
            <a:r>
              <a:rPr lang="cs-CZ" b="1" dirty="0"/>
              <a:t>/</a:t>
            </a:r>
            <a:r>
              <a:rPr lang="cs-CZ" b="1" dirty="0" err="1"/>
              <a:t>hardlinků</a:t>
            </a:r>
            <a:r>
              <a:rPr lang="cs-CZ" b="1" dirty="0"/>
              <a:t>, mazání, přejmenovávání, práva, …</a:t>
            </a:r>
            <a:endParaRPr lang="en-US" b="1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CFD1F6FF-DFBC-6D12-5C32-84035968DAB0}"/>
              </a:ext>
            </a:extLst>
          </p:cNvPr>
          <p:cNvSpPr/>
          <p:nvPr/>
        </p:nvSpPr>
        <p:spPr>
          <a:xfrm>
            <a:off x="9246770" y="379379"/>
            <a:ext cx="2479065" cy="30165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#include &lt;filesystem&gt;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824319A-B94B-81EA-DFB4-2207EE887FF9}"/>
              </a:ext>
            </a:extLst>
          </p:cNvPr>
          <p:cNvSpPr txBox="1"/>
          <p:nvPr/>
        </p:nvSpPr>
        <p:spPr>
          <a:xfrm>
            <a:off x="252167" y="639524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https://en.cppreference.com/w/cpp/filesystem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06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19B0-7B6E-8127-87E8-A655B1091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787234-46B3-2578-840B-040837FBE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C4FEB-FD2A-459B-FDE4-91F080BC5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17861C-D4A3-458F-91D0-514E8DA3D2D8}"/>
              </a:ext>
            </a:extLst>
          </p:cNvPr>
          <p:cNvSpPr txBox="1"/>
          <p:nvPr/>
        </p:nvSpPr>
        <p:spPr>
          <a:xfrm>
            <a:off x="2003612" y="2747211"/>
            <a:ext cx="7978588" cy="1363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fs = std::filesystem;</a:t>
            </a:r>
          </a:p>
          <a:p>
            <a:pPr>
              <a:lnSpc>
                <a:spcPts val="1425"/>
              </a:lnSpc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fs::path p = fs::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current_path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"The current path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p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decomposes into:\n"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"root-path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p.root_path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'\n'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"relative path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p.relative_path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'\n'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8" name="TextBox 7">
            <a:hlinkClick r:id="rId2"/>
            <a:extLst>
              <a:ext uri="{FF2B5EF4-FFF2-40B4-BE49-F238E27FC236}">
                <a16:creationId xmlns:a16="http://schemas.microsoft.com/office/drawing/2014/main" id="{9E78D057-221F-8EC2-2778-168D9640C352}"/>
              </a:ext>
            </a:extLst>
          </p:cNvPr>
          <p:cNvSpPr txBox="1"/>
          <p:nvPr/>
        </p:nvSpPr>
        <p:spPr>
          <a:xfrm>
            <a:off x="349622" y="4917796"/>
            <a:ext cx="433891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The current path "/app" decomposes into:</a:t>
            </a:r>
          </a:p>
          <a:p>
            <a:r>
              <a:rPr lang="en-US" dirty="0"/>
              <a:t>root-path "/"</a:t>
            </a:r>
          </a:p>
          <a:p>
            <a:r>
              <a:rPr lang="en-US" dirty="0"/>
              <a:t>relative path "app"</a:t>
            </a:r>
          </a:p>
        </p:txBody>
      </p:sp>
      <p:sp>
        <p:nvSpPr>
          <p:cNvPr id="10" name="TextBox 9">
            <a:hlinkClick r:id="rId3"/>
            <a:extLst>
              <a:ext uri="{FF2B5EF4-FFF2-40B4-BE49-F238E27FC236}">
                <a16:creationId xmlns:a16="http://schemas.microsoft.com/office/drawing/2014/main" id="{DBBDCD0E-F144-85DE-7218-E986A5E26E50}"/>
              </a:ext>
            </a:extLst>
          </p:cNvPr>
          <p:cNvSpPr txBox="1"/>
          <p:nvPr/>
        </p:nvSpPr>
        <p:spPr>
          <a:xfrm>
            <a:off x="4805084" y="4775518"/>
            <a:ext cx="703729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The current path "C:\\Windows\\TEMP\\compiler-explorer-compiler20241029-4456-12p4p9r.bbvem" decomposes into:</a:t>
            </a:r>
          </a:p>
          <a:p>
            <a:r>
              <a:rPr lang="en-US" dirty="0"/>
              <a:t>root-path "C:\\"</a:t>
            </a:r>
          </a:p>
          <a:p>
            <a:r>
              <a:rPr lang="en-US" dirty="0"/>
              <a:t>relative path "Windows\\TEMP\\compiler-explorer-compiler20241029-4456-12p4p9r.bbvem"</a:t>
            </a: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D24508BB-B824-4683-9CC0-F6BA2F4776D3}"/>
              </a:ext>
            </a:extLst>
          </p:cNvPr>
          <p:cNvCxnSpPr>
            <a:stCxn id="6" idx="2"/>
            <a:endCxn id="8" idx="0"/>
          </p:cNvCxnSpPr>
          <p:nvPr/>
        </p:nvCxnSpPr>
        <p:spPr>
          <a:xfrm rot="5400000">
            <a:off x="3852491" y="2777380"/>
            <a:ext cx="807007" cy="3473825"/>
          </a:xfrm>
          <a:prstGeom prst="curved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ED0AAB83-A6F2-2C2F-9F9E-8297D9BCE0DF}"/>
              </a:ext>
            </a:extLst>
          </p:cNvPr>
          <p:cNvCxnSpPr>
            <a:stCxn id="6" idx="2"/>
            <a:endCxn id="10" idx="0"/>
          </p:cNvCxnSpPr>
          <p:nvPr/>
        </p:nvCxnSpPr>
        <p:spPr>
          <a:xfrm rot="16200000" flipH="1">
            <a:off x="6825954" y="3277740"/>
            <a:ext cx="664729" cy="2330825"/>
          </a:xfrm>
          <a:prstGeom prst="curved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81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40C51C-4639-08A9-4C12-CB4FD39DF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funkcí na práci se složkami</a:t>
            </a:r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4B018DD-E9F5-6C00-BD23-AA503691C8B3}"/>
              </a:ext>
            </a:extLst>
          </p:cNvPr>
          <p:cNvSpPr txBox="1"/>
          <p:nvPr/>
        </p:nvSpPr>
        <p:spPr>
          <a:xfrm>
            <a:off x="1741939" y="2169492"/>
            <a:ext cx="900461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filesystem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           // namespace alias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create_directory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example_directory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mkdir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example_directory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create_directories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"example/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dir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    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mkdir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-p example/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dir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ofstream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"somefile.txt"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"Hello, World!"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remove_all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example_directory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  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rm -rf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example_directory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remove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"somefile.txt"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               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rm somefile.txt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47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94B8F-A5BE-E563-70AF-B56B01CA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Uk</a:t>
            </a:r>
            <a:r>
              <a:rPr lang="cs-CZ" dirty="0" err="1"/>
              <a:t>ázka</a:t>
            </a:r>
            <a:r>
              <a:rPr lang="cs-CZ" dirty="0"/>
              <a:t> procházení složek</a:t>
            </a:r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6DEB5E5-5934-EE91-48F2-F0BF29BC89B9}"/>
              </a:ext>
            </a:extLst>
          </p:cNvPr>
          <p:cNvSpPr txBox="1"/>
          <p:nvPr/>
        </p:nvSpPr>
        <p:spPr>
          <a:xfrm>
            <a:off x="597031" y="1861723"/>
            <a:ext cx="10997938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filesystem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Recursive iterator that DOES NOT follow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symlinks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recursive_directory_iterator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"./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some_dir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/"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directory_options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follow_directory_symlink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to shorten the names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alternatively:</a:t>
            </a:r>
            <a:b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    using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dir_opts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= fs::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directory_options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; ...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dir_opts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follow_directory_symlink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Recursive iterator that follows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symlinks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recursive_directory_iterator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"./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some_dir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                                              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follow_directory_symlink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&lt;&lt;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7648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1B475-697A-AF3E-F3B9-871D25216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Uk</a:t>
            </a:r>
            <a:r>
              <a:rPr lang="cs-CZ" dirty="0" err="1"/>
              <a:t>ázka</a:t>
            </a:r>
            <a:r>
              <a:rPr lang="cs-CZ" dirty="0"/>
              <a:t> čtení metadat</a:t>
            </a:r>
            <a:endParaRPr lang="en-US" dirty="0"/>
          </a:p>
        </p:txBody>
      </p:sp>
      <p:sp>
        <p:nvSpPr>
          <p:cNvPr id="4" name="TextovéPole 3">
            <a:hlinkClick r:id="rId2"/>
            <a:extLst>
              <a:ext uri="{FF2B5EF4-FFF2-40B4-BE49-F238E27FC236}">
                <a16:creationId xmlns:a16="http://schemas.microsoft.com/office/drawing/2014/main" id="{CE34D489-D74B-88EF-C4D4-E7F1D0ACF3A8}"/>
              </a:ext>
            </a:extLst>
          </p:cNvPr>
          <p:cNvSpPr txBox="1"/>
          <p:nvPr/>
        </p:nvSpPr>
        <p:spPr>
          <a:xfrm>
            <a:off x="1351175" y="1901133"/>
            <a:ext cx="9489650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filesystem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Function to check execute permissions for owner, group, and others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has_execute_permission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path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).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permissions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owner_exec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!=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||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group_exec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!=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||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others_exec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!=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Usage within the directory iteration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directory_iterator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"path/to/directory"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is_regular_file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&amp;&amp; 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has_execute_permission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file_size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bytes</a:t>
            </a:r>
            <a:r>
              <a:rPr lang="en-US" b="0" dirty="0">
                <a:solidFill>
                  <a:srgbClr val="EE0000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5911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1B475-697A-AF3E-F3B9-871D25216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Uk</a:t>
            </a:r>
            <a:r>
              <a:rPr lang="cs-CZ" dirty="0" err="1"/>
              <a:t>ázka</a:t>
            </a:r>
            <a:r>
              <a:rPr lang="cs-CZ" dirty="0"/>
              <a:t> čtení metadat</a:t>
            </a:r>
            <a:endParaRPr lang="en-US" dirty="0"/>
          </a:p>
        </p:txBody>
      </p:sp>
      <p:sp>
        <p:nvSpPr>
          <p:cNvPr id="4" name="TextovéPole 3">
            <a:hlinkClick r:id="rId2"/>
            <a:extLst>
              <a:ext uri="{FF2B5EF4-FFF2-40B4-BE49-F238E27FC236}">
                <a16:creationId xmlns:a16="http://schemas.microsoft.com/office/drawing/2014/main" id="{CE34D489-D74B-88EF-C4D4-E7F1D0ACF3A8}"/>
              </a:ext>
            </a:extLst>
          </p:cNvPr>
          <p:cNvSpPr txBox="1"/>
          <p:nvPr/>
        </p:nvSpPr>
        <p:spPr>
          <a:xfrm>
            <a:off x="1351175" y="1901133"/>
            <a:ext cx="9489650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filesystem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Function to check execute permissions for owner, group, and others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has_execute_permission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path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).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permissions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owner_exec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!=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||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group_exec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!=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||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others_exec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!=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perms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Usage within the directory iteration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fs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directory_iterator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"path/to/directory"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is_regular_file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&amp;&amp; 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has_execute_permission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path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entry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file_size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bytes</a:t>
            </a:r>
            <a:r>
              <a:rPr lang="en-US" b="0" dirty="0">
                <a:solidFill>
                  <a:srgbClr val="EE0000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Řečová bublina: obdélníkový bublinový popisek se zakulacenými rohy 7">
            <a:extLst>
              <a:ext uri="{FF2B5EF4-FFF2-40B4-BE49-F238E27FC236}">
                <a16:creationId xmlns:a16="http://schemas.microsoft.com/office/drawing/2014/main" id="{54D8F5AD-6835-DB40-90B6-7D19FA1CE228}"/>
              </a:ext>
            </a:extLst>
          </p:cNvPr>
          <p:cNvSpPr/>
          <p:nvPr/>
        </p:nvSpPr>
        <p:spPr>
          <a:xfrm>
            <a:off x="3132139" y="4305721"/>
            <a:ext cx="6379414" cy="387275"/>
          </a:xfrm>
          <a:prstGeom prst="wedgeRoundRectCallout">
            <a:avLst>
              <a:gd name="adj1" fmla="val -38918"/>
              <a:gd name="adj2" fmla="val -9085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Čtení jednotlivých práv jako u bitů, to samé kombinování přes </a:t>
            </a:r>
            <a:r>
              <a:rPr lang="en-US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982049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5E508-B06F-DBDD-CBFD-3A35CC799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4B823-8E82-630A-1AB6-4E97D8D0A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Objekty:</a:t>
            </a:r>
          </a:p>
          <a:p>
            <a:pPr lvl="1"/>
            <a:r>
              <a:rPr lang="en-US" b="1" dirty="0"/>
              <a:t>std::regex</a:t>
            </a:r>
            <a:r>
              <a:rPr lang="en-US" dirty="0"/>
              <a:t> – </a:t>
            </a:r>
            <a:r>
              <a:rPr lang="en-US" dirty="0" err="1"/>
              <a:t>reprezentuje</a:t>
            </a:r>
            <a:r>
              <a:rPr lang="en-US" dirty="0"/>
              <a:t> </a:t>
            </a:r>
            <a:r>
              <a:rPr lang="en-US" dirty="0" err="1"/>
              <a:t>regul</a:t>
            </a:r>
            <a:r>
              <a:rPr lang="cs-CZ" dirty="0" err="1"/>
              <a:t>ární</a:t>
            </a:r>
            <a:r>
              <a:rPr lang="cs-CZ" dirty="0"/>
              <a:t> výraz</a:t>
            </a:r>
          </a:p>
          <a:p>
            <a:pPr lvl="1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smatch</a:t>
            </a:r>
            <a:r>
              <a:rPr lang="cs-CZ" dirty="0"/>
              <a:t> – reprezentuje nalezený výskyt výrazu v zadaném </a:t>
            </a:r>
            <a:r>
              <a:rPr lang="cs-CZ" dirty="0" err="1"/>
              <a:t>stringu</a:t>
            </a:r>
            <a:endParaRPr lang="cs-CZ" dirty="0"/>
          </a:p>
          <a:p>
            <a:pPr lvl="2"/>
            <a:r>
              <a:rPr lang="cs-CZ" dirty="0"/>
              <a:t>Pomocí operátoru </a:t>
            </a:r>
            <a:r>
              <a:rPr lang="en-US" dirty="0"/>
              <a:t>[]</a:t>
            </a:r>
            <a:r>
              <a:rPr lang="cs-CZ" dirty="0"/>
              <a:t> lze přistoupit k podvýrazu (nultý odpovídá celému výrazu)</a:t>
            </a:r>
          </a:p>
          <a:p>
            <a:pPr lvl="2"/>
            <a:r>
              <a:rPr lang="cs-CZ" dirty="0"/>
              <a:t>Pomocí .str(index) lze získat </a:t>
            </a:r>
            <a:r>
              <a:rPr lang="cs-CZ" dirty="0" err="1"/>
              <a:t>stringovou</a:t>
            </a:r>
            <a:r>
              <a:rPr lang="cs-CZ" dirty="0"/>
              <a:t> reprezentaci podvýrazu (zkratka za </a:t>
            </a:r>
            <a:r>
              <a:rPr lang="en-US" dirty="0"/>
              <a:t>[index].str())</a:t>
            </a:r>
          </a:p>
          <a:p>
            <a:pPr lvl="1"/>
            <a:r>
              <a:rPr lang="en-US" b="1" dirty="0"/>
              <a:t>std::</a:t>
            </a:r>
            <a:r>
              <a:rPr lang="en-US" b="1" dirty="0" err="1"/>
              <a:t>regex_iterator</a:t>
            </a:r>
            <a:r>
              <a:rPr lang="en-US" dirty="0"/>
              <a:t> – </a:t>
            </a:r>
            <a:r>
              <a:rPr lang="en-US" dirty="0" err="1"/>
              <a:t>slou</a:t>
            </a:r>
            <a:r>
              <a:rPr lang="cs-CZ" dirty="0" err="1"/>
              <a:t>ží</a:t>
            </a:r>
            <a:r>
              <a:rPr lang="cs-CZ" dirty="0"/>
              <a:t> pro iterování více výskytů výrazu</a:t>
            </a:r>
          </a:p>
          <a:p>
            <a:r>
              <a:rPr lang="cs-CZ" dirty="0"/>
              <a:t>Funkce (detaily podle flagů):</a:t>
            </a:r>
          </a:p>
          <a:p>
            <a:pPr lvl="1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regex_match</a:t>
            </a:r>
            <a:r>
              <a:rPr lang="cs-CZ" dirty="0"/>
              <a:t> – zjistí, zda zadaný </a:t>
            </a:r>
            <a:r>
              <a:rPr lang="cs-CZ" dirty="0" err="1"/>
              <a:t>string</a:t>
            </a:r>
            <a:r>
              <a:rPr lang="cs-CZ" dirty="0"/>
              <a:t> odpovídá výrazu</a:t>
            </a:r>
          </a:p>
          <a:p>
            <a:pPr lvl="1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regex_search</a:t>
            </a:r>
            <a:r>
              <a:rPr lang="cs-CZ" dirty="0"/>
              <a:t> – najde </a:t>
            </a:r>
            <a:r>
              <a:rPr lang="cs-CZ" dirty="0" err="1"/>
              <a:t>substring</a:t>
            </a:r>
            <a:r>
              <a:rPr lang="cs-CZ" dirty="0"/>
              <a:t> odpovídající výrazu</a:t>
            </a:r>
          </a:p>
          <a:p>
            <a:pPr lvl="1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regex_replace</a:t>
            </a:r>
            <a:r>
              <a:rPr lang="cs-CZ" dirty="0"/>
              <a:t> – provádí nahrazování</a:t>
            </a:r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A254950-D7CE-E97D-7240-EB7EC16C7ADB}"/>
              </a:ext>
            </a:extLst>
          </p:cNvPr>
          <p:cNvSpPr txBox="1"/>
          <p:nvPr/>
        </p:nvSpPr>
        <p:spPr>
          <a:xfrm>
            <a:off x="238027" y="631190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https://en.cppreference.com/w/cpp/regex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2867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"/>
  <p:tag name="PPSPLIT_SPLIT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EE8F15-15A0-4BD2-B0F4-2647CF7F9B36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dbab42ee-70ce-43f2-99c0-6385739211e4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f3293c47-cd37-4bf4-8d46-554ed56ab88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2349</Words>
  <Application>Microsoft Office PowerPoint</Application>
  <PresentationFormat>Widescreen</PresentationFormat>
  <Paragraphs>216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Calibri Light</vt:lpstr>
      <vt:lpstr>Consolas</vt:lpstr>
      <vt:lpstr>Office Theme</vt:lpstr>
      <vt:lpstr>Filip</vt:lpstr>
      <vt:lpstr>NPRG041 – C++</vt:lpstr>
      <vt:lpstr>Agenda</vt:lpstr>
      <vt:lpstr>Filesystem</vt:lpstr>
      <vt:lpstr>Path</vt:lpstr>
      <vt:lpstr>Ukázka funkcí na práci se složkami</vt:lpstr>
      <vt:lpstr>Ukázka procházení složek</vt:lpstr>
      <vt:lpstr>Ukázka čtení metadat</vt:lpstr>
      <vt:lpstr>Ukázka čtení metadat</vt:lpstr>
      <vt:lpstr>Regular Expressions</vt:lpstr>
      <vt:lpstr>Ukázka procházení nálezů regexu</vt:lpstr>
      <vt:lpstr>Ukázka procházení nálezů regexu</vt:lpstr>
      <vt:lpstr>Format</vt:lpstr>
      <vt:lpstr>Chrono</vt:lpstr>
      <vt:lpstr>Ukázka měření času</vt:lpstr>
      <vt:lpstr>Random ukázka</vt:lpstr>
      <vt:lpstr>Kontrola linků v markdown dokumentaci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19</cp:revision>
  <dcterms:created xsi:type="dcterms:W3CDTF">2024-09-29T12:33:11Z</dcterms:created>
  <dcterms:modified xsi:type="dcterms:W3CDTF">2024-11-29T07:34:40Z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