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28"/>
  </p:notesMasterIdLst>
  <p:sldIdLst>
    <p:sldId id="256" r:id="rId6"/>
    <p:sldId id="257" r:id="rId7"/>
    <p:sldId id="258" r:id="rId8"/>
    <p:sldId id="259" r:id="rId9"/>
    <p:sldId id="331" r:id="rId10"/>
    <p:sldId id="325" r:id="rId11"/>
    <p:sldId id="332" r:id="rId12"/>
    <p:sldId id="333" r:id="rId13"/>
    <p:sldId id="330" r:id="rId14"/>
    <p:sldId id="328" r:id="rId15"/>
    <p:sldId id="329" r:id="rId16"/>
    <p:sldId id="336" r:id="rId17"/>
    <p:sldId id="326" r:id="rId18"/>
    <p:sldId id="337" r:id="rId19"/>
    <p:sldId id="334" r:id="rId20"/>
    <p:sldId id="539" r:id="rId21"/>
    <p:sldId id="538" r:id="rId22"/>
    <p:sldId id="341" r:id="rId23"/>
    <p:sldId id="342" r:id="rId24"/>
    <p:sldId id="343" r:id="rId25"/>
    <p:sldId id="362" r:id="rId26"/>
    <p:sldId id="260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8240B44-260E-4BA9-8940-3F0B1D22A674}">
          <p14:sldIdLst>
            <p14:sldId id="256"/>
            <p14:sldId id="257"/>
            <p14:sldId id="258"/>
            <p14:sldId id="259"/>
            <p14:sldId id="331"/>
            <p14:sldId id="325"/>
            <p14:sldId id="332"/>
            <p14:sldId id="333"/>
            <p14:sldId id="330"/>
            <p14:sldId id="328"/>
            <p14:sldId id="329"/>
            <p14:sldId id="336"/>
            <p14:sldId id="326"/>
            <p14:sldId id="337"/>
            <p14:sldId id="334"/>
            <p14:sldId id="539"/>
            <p14:sldId id="538"/>
            <p14:sldId id="341"/>
            <p14:sldId id="342"/>
            <p14:sldId id="343"/>
            <p14:sldId id="362"/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D2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2" autoAdjust="0"/>
    <p:restoredTop sz="91291" autoAdjust="0"/>
  </p:normalViewPr>
  <p:slideViewPr>
    <p:cSldViewPr snapToGrid="0">
      <p:cViewPr varScale="1">
        <p:scale>
          <a:sx n="157" d="100"/>
          <a:sy n="157" d="100"/>
        </p:scale>
        <p:origin x="2592" y="15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31" d="100"/>
          <a:sy n="131" d="100"/>
        </p:scale>
        <p:origin x="22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637CE-9EA2-440B-A1AE-6BFB67B7FB79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DBE02A-79E5-4AA4-9709-0286102CC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516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DBE02A-79E5-4AA4-9709-0286102CC8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092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3BF09E-1E28-41A0-9780-531B32293CE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37576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200" dirty="0" err="1">
                <a:solidFill>
                  <a:schemeClr val="accent2">
                    <a:lumMod val="50000"/>
                  </a:schemeClr>
                </a:solidFill>
              </a:rPr>
              <a:t>make_unique</a:t>
            </a:r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&lt; T&gt;( par) === </a:t>
            </a:r>
            <a:r>
              <a:rPr lang="en-US" sz="1200" dirty="0" err="1">
                <a:solidFill>
                  <a:schemeClr val="accent2">
                    <a:lumMod val="50000"/>
                  </a:schemeClr>
                </a:solidFill>
              </a:rPr>
              <a:t>unique_ptr</a:t>
            </a:r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&lt;T&gt;( new T(par))</a:t>
            </a:r>
          </a:p>
          <a:p>
            <a:pPr algn="l"/>
            <a:r>
              <a:rPr lang="cs-CZ" sz="1200" dirty="0">
                <a:solidFill>
                  <a:schemeClr val="accent2">
                    <a:lumMod val="50000"/>
                  </a:schemeClr>
                </a:solidFill>
              </a:rPr>
              <a:t>make_unique&lt; T[]&gt;(chunk)</a:t>
            </a:r>
            <a:r>
              <a:rPr lang="en-US" sz="1200" baseline="0" dirty="0">
                <a:solidFill>
                  <a:schemeClr val="accent2">
                    <a:lumMod val="50000"/>
                  </a:schemeClr>
                </a:solidFill>
              </a:rPr>
              <a:t> === new T[chunk]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3BF09E-1E28-41A0-9780-531B32293CE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9936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3FA68-BDD5-04C2-0901-7BD962B9D1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9E75ED-5E4C-38DF-AF5F-9D9100ADB9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2F8103-EDA3-45ED-D0B9-3F144116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19CF4E-A0FD-4DA7-A874-92D4BA770C4A}" type="datetime1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DA887-E89E-A52E-7C0E-E41AAA48C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0E629-5385-04A9-E4A5-0E4610967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55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7A7A3-31C8-AA63-763A-F5771BFF7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C3CC4F-96F6-2F67-32AD-D1CB8DF5B0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E840B8-22D6-34BB-2AF2-F3CBF17CB8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C85BB06-44F1-42B9-83CB-C39FC0936B19}" type="datetime1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D0457-4578-328F-A5AD-AD202727B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670352-3AE5-7610-FFF7-DCC260269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11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64B735-09E4-9370-4703-9CDB80B478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55C122-8B5B-D599-2E54-005BE562DA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1FA97-B0B4-0CA8-723F-A9E2E84B41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9E3069-6C08-43AF-B0F2-D13DDDF22039}" type="datetime1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238C96-9FD1-BC1D-8422-9D885CC0C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656F2-6C96-D253-18FD-E98D59880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217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3EA23A-8C2E-8FAD-6ECC-0A6BB61BB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2579C98-7999-8A66-0C22-7189C021FC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BCDF308-151C-1F92-59CE-39F0AF8581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1C7C9F7-C91A-520E-5593-567A4AC717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12B2333-8736-0FB4-DADE-74DF51C1D6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A78EC1C-D5B5-F291-EC27-77FB440B5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4A19-9D5F-4E10-BB9A-4F4D6690B0E4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6FEB685-034F-5719-4E1D-CD654A978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E3C061C-8E17-0736-5646-4F5AF6E86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8FE5-8D7B-433B-A55D-C27BE207A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80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bg>
      <p:bgPr>
        <a:gradFill>
          <a:gsLst>
            <a:gs pos="55000">
              <a:schemeClr val="accent1">
                <a:lumMod val="5000"/>
                <a:lumOff val="95000"/>
              </a:schemeClr>
            </a:gs>
            <a:gs pos="25000">
              <a:schemeClr val="accent1">
                <a:lumMod val="45000"/>
                <a:lumOff val="55000"/>
              </a:schemeClr>
            </a:gs>
            <a:gs pos="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760099" y="2375462"/>
            <a:ext cx="7517501" cy="890124"/>
          </a:xfrm>
        </p:spPr>
        <p:txBody>
          <a:bodyPr anchor="b">
            <a:normAutofit/>
          </a:bodyPr>
          <a:lstStyle>
            <a:lvl1pPr algn="l">
              <a:defRPr sz="4400">
                <a:latin typeface="+mj-lt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60099" y="3399692"/>
            <a:ext cx="7517501" cy="1465644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3760100" y="3155894"/>
            <a:ext cx="5648241" cy="8092"/>
          </a:xfrm>
          <a:prstGeom prst="line">
            <a:avLst/>
          </a:prstGeom>
          <a:ln w="25400">
            <a:solidFill>
              <a:srgbClr val="E6A2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27062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0" hasCustomPrompt="1"/>
          </p:nvPr>
        </p:nvSpPr>
        <p:spPr>
          <a:xfrm>
            <a:off x="123606" y="577294"/>
            <a:ext cx="11961644" cy="6202750"/>
          </a:xfrm>
        </p:spPr>
        <p:txBody>
          <a:bodyPr/>
          <a:lstStyle>
            <a:lvl1pPr marL="180975" indent="-180975">
              <a:defRPr sz="2000"/>
            </a:lvl1pPr>
            <a:lvl2pPr marL="358775" indent="-177800">
              <a:defRPr/>
            </a:lvl2pPr>
            <a:lvl3pPr marL="539750" indent="-180975">
              <a:defRPr/>
            </a:lvl3pPr>
            <a:lvl4pPr marL="715963" indent="-176213">
              <a:defRPr/>
            </a:lvl4pPr>
            <a:lvl5pPr marL="896938" indent="-180975">
              <a:defRPr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T</a:t>
            </a:r>
            <a:r>
              <a:rPr lang="en-US" dirty="0" err="1"/>
              <a:t>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1082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5619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836614"/>
            <a:ext cx="11247967" cy="5832475"/>
          </a:xfrm>
        </p:spPr>
        <p:txBody>
          <a:bodyPr/>
          <a:lstStyle/>
          <a:p>
            <a:pPr lvl="0"/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054126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533401"/>
            <a:ext cx="10390717" cy="5191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6400" y="1196976"/>
            <a:ext cx="5664200" cy="5400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3800" y="1196976"/>
            <a:ext cx="5666317" cy="5400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5607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533401"/>
            <a:ext cx="10390717" cy="5191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6400" y="1196976"/>
            <a:ext cx="5664200" cy="5400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73800" y="1196975"/>
            <a:ext cx="5666317" cy="26241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73800" y="3973514"/>
            <a:ext cx="5666317" cy="26241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1111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98525-709B-D140-F88E-161790484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19F29-12FF-2E45-DF62-AB24E5EAF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280825-D51B-CF52-063B-04F5E5E7DE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369793-1413-4CDF-BCCE-AB60F433A870}" type="datetime1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29F21-424A-AE22-1F94-1EC447097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E5FEC-2E80-AAF7-048A-AA3FEE919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82635" y="6356350"/>
            <a:ext cx="2743200" cy="365125"/>
          </a:xfrm>
        </p:spPr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87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CD4CB-A733-C685-640A-36AF9C275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894833-E179-3B86-533E-7B249E885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D3996-3574-B15D-2470-3FA8C1315A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6CAF6C-8C84-47EE-8B33-BC396E20C3A1}" type="datetime1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56B50-C4BD-37DF-5761-F7021E4E3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D044D-D6FA-8B07-367C-9FA99CFAA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65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18030-0E05-4DEE-88AD-D0E61CC6C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84253-3CD4-E168-B749-025A540F7C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6165" y="1343818"/>
            <a:ext cx="5629835" cy="48331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5D8BBF-76D5-B351-6BAE-415952911F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5999" y="1343818"/>
            <a:ext cx="5629835" cy="48331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FA7343-CDCB-9A5E-EA71-2531910DEC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1F62D6D-2709-43C6-B78A-92A06BD1F7AA}" type="datetime1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DDE889-27B1-C5D7-D6C1-FB677E662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0C9E5B-60D0-C510-1ABE-C580AAB42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96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4B67F-49F5-2FF6-7667-9255AA980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165" y="18254"/>
            <a:ext cx="11259670" cy="1325564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55FCC-4115-4B59-40EB-18BC76A36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6165" y="1343818"/>
            <a:ext cx="562983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C8B675-EB6B-64C0-DF76-67D7C25BFA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6164" y="2177255"/>
            <a:ext cx="5629835" cy="4012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6B4DA5-607D-AA9C-BF02-8863C8205F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5998" y="1353343"/>
            <a:ext cx="562983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2A0D42-E21A-3F3C-EB86-FD35CC9BC2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5998" y="2186780"/>
            <a:ext cx="5629834" cy="40028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E996E0-8A0A-3A88-4618-4201D62791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B22894-A0A8-4711-BB4F-BF888949CD70}" type="datetime1">
              <a:rPr lang="en-US" smtClean="0"/>
              <a:t>11/22/2024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12C34F-BC4A-1BA2-3239-1FF2AC736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CD261F-882D-C81E-4157-393E1ADC5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7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2CE14-D859-7E26-373F-C258C0591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EF924A-ABB4-D1EC-85D1-3ED65D5A3C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E6BFD3-453E-464D-B3B7-A25A77CF94C2}" type="datetime1">
              <a:rPr lang="en-US" smtClean="0"/>
              <a:t>11/22/2024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ECA073-8A18-B9B9-987D-83E9EA269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3B3727-8855-08F4-D9B0-6735F0E13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030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E97C75-211B-C664-D4A8-A9EA106F72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7FC2115-4886-4971-A64E-86B9AEBBFE5D}" type="datetime1">
              <a:rPr lang="en-US" smtClean="0"/>
              <a:t>11/22/2024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708227-1955-DBF9-FD31-D7BA508B5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743CA6-AE9C-C859-83DA-0E89AFD72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465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C748A-DD75-F16C-3C01-09E0D50B6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86649-9189-1BB6-F862-31264FD83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4DA1EA-D366-E6E3-ABC9-C343F11FD2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920341-CBCC-1FB6-5D37-0388E1A400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8DC9F20-0F8C-4FD9-8152-D1948B45FC73}" type="datetime1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A53049-1E65-D9BD-276A-15BB61D88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A92AD4-9332-86F3-F622-76B38D504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674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5E632-7BD5-F62F-2D29-950C0C06B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781616-93B9-2069-DBD0-90219409BF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3D5AB2-3D08-33A5-A2D1-A3FC618C2F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FE967D-E410-AEDF-DFB1-9A415D065D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D23CBD-9F73-4975-9666-9752A4A40B18}" type="datetime1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7DE2C3-C286-AB18-940B-ABCF38B48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CCECE-5A32-8E87-FEDC-ECD6E8B21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596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69957B-860A-5214-436F-7FA2D2E2E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165" y="18255"/>
            <a:ext cx="112596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29130-39DA-AD14-9E3F-FCA281D82E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6165" y="1343818"/>
            <a:ext cx="11259670" cy="48331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21DC9-5998-AF1F-9753-36D70E9044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FF0D79-36BD-4F16-B0BD-96B2B693837A}" type="datetime1">
              <a:rPr lang="en-US" smtClean="0"/>
              <a:t>11/22/2024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2C6285-3E74-AC35-9CA0-6CEF851B79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6165" y="6356350"/>
            <a:ext cx="76872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NPRG041 Programování v C++ - cvičení Jiří Klepl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D9EE4F-FBBC-25D8-ABDC-DD00D16C9E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776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7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8000">
              <a:schemeClr val="accent1">
                <a:lumMod val="5000"/>
                <a:lumOff val="95000"/>
              </a:schemeClr>
            </a:gs>
            <a:gs pos="4000">
              <a:schemeClr val="accent1">
                <a:lumMod val="45000"/>
                <a:lumOff val="55000"/>
              </a:schemeClr>
            </a:gs>
            <a:gs pos="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4644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668978"/>
            <a:ext cx="12192000" cy="6189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44721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godbolt.org/z/8zETWqxef" TargetMode="Externa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godbolt.org/z/x8vxx56YW" TargetMode="Externa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CE40E-DEBA-297F-732D-E2C8F8DCB0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NPRG041 – C++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1B3E8C-2831-C061-24E9-BAE0F7ECF7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c</a:t>
            </a:r>
            <a:r>
              <a:rPr lang="en-US" dirty="0"/>
              <a:t>v</a:t>
            </a:r>
            <a:r>
              <a:rPr lang="cs-CZ" dirty="0" err="1"/>
              <a:t>ičení</a:t>
            </a:r>
            <a:r>
              <a:rPr lang="cs-CZ" dirty="0"/>
              <a:t> – </a:t>
            </a:r>
            <a:r>
              <a:rPr lang="en-US" dirty="0"/>
              <a:t>Ji</a:t>
            </a:r>
            <a:r>
              <a:rPr lang="cs-CZ" dirty="0"/>
              <a:t>ří</a:t>
            </a:r>
            <a:r>
              <a:rPr lang="en-US" dirty="0"/>
              <a:t> Klepl</a:t>
            </a:r>
            <a:endParaRPr lang="cs-CZ" dirty="0"/>
          </a:p>
          <a:p>
            <a:r>
              <a:rPr lang="cs-CZ" b="1" dirty="0" err="1"/>
              <a:t>mattermost</a:t>
            </a:r>
            <a:r>
              <a:rPr lang="cs-CZ" dirty="0"/>
              <a:t>: ulita/2425ZS: nprg041-cpp-klepl (</a:t>
            </a:r>
            <a:r>
              <a:rPr lang="cs-CZ" dirty="0" err="1"/>
              <a:t>inv</a:t>
            </a:r>
            <a:r>
              <a:rPr lang="cs-CZ" dirty="0"/>
              <a:t> na SIS nástěnce)</a:t>
            </a:r>
            <a:br>
              <a:rPr lang="cs-CZ" dirty="0"/>
            </a:br>
            <a:r>
              <a:rPr lang="cs-CZ" dirty="0">
                <a:solidFill>
                  <a:schemeClr val="bg2">
                    <a:lumMod val="90000"/>
                  </a:schemeClr>
                </a:solidFill>
              </a:rPr>
              <a:t>Klepl</a:t>
            </a:r>
            <a:r>
              <a:rPr lang="en-US" dirty="0">
                <a:solidFill>
                  <a:schemeClr val="bg2">
                    <a:lumMod val="90000"/>
                  </a:schemeClr>
                </a:solidFill>
              </a:rPr>
              <a:t>@d3s.mff.cuni.cz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421C1D-0544-A012-4AFD-9FEF779DE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NPRG041 </a:t>
            </a:r>
            <a:r>
              <a:rPr lang="en-US" dirty="0" err="1"/>
              <a:t>Programování</a:t>
            </a:r>
            <a:r>
              <a:rPr lang="en-US" dirty="0"/>
              <a:t> v C++ - </a:t>
            </a:r>
            <a:r>
              <a:rPr lang="en-US" dirty="0" err="1"/>
              <a:t>cvičení</a:t>
            </a:r>
            <a:r>
              <a:rPr lang="en-US" dirty="0"/>
              <a:t>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1E1236-6277-E1D9-F75F-24CDF60A9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95581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06803C39-1195-30F9-6C4B-12D569B56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Implicitní </a:t>
            </a:r>
            <a:r>
              <a:rPr lang="cs-CZ" dirty="0" err="1"/>
              <a:t>templatové</a:t>
            </a:r>
            <a:r>
              <a:rPr lang="cs-CZ" dirty="0"/>
              <a:t> argumenty</a:t>
            </a:r>
            <a:endParaRPr lang="en-US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323CE282-B777-FD17-4D38-BDAC3E0A0C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Následující </a:t>
            </a:r>
            <a:r>
              <a:rPr lang="cs-CZ" dirty="0" err="1"/>
              <a:t>template</a:t>
            </a:r>
            <a:r>
              <a:rPr lang="cs-CZ" dirty="0"/>
              <a:t> s explicitními typovými parametry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můžeme napsat mnohem jednodušeji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 err="1"/>
              <a:t>Compiler</a:t>
            </a:r>
            <a:r>
              <a:rPr lang="cs-CZ" dirty="0"/>
              <a:t> tento zjednodušený zápis chápe stejně jako ten explicitní</a:t>
            </a:r>
            <a:endParaRPr lang="en-US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7A0F637-CEA2-4D22-8C6D-7CCA16ED9A7A}"/>
              </a:ext>
            </a:extLst>
          </p:cNvPr>
          <p:cNvSpPr txBox="1"/>
          <p:nvPr/>
        </p:nvSpPr>
        <p:spPr>
          <a:xfrm>
            <a:off x="3047114" y="1810294"/>
            <a:ext cx="609777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template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typename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TypePar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</a:t>
            </a:r>
          </a:p>
          <a:p>
            <a:r>
              <a:rPr lang="en-US" b="0" dirty="0" err="1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TypePar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function_template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 err="1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TypePar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par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par;</a:t>
            </a: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D4E13059-2A00-F4B3-53E4-36F604C76125}"/>
              </a:ext>
            </a:extLst>
          </p:cNvPr>
          <p:cNvSpPr txBox="1"/>
          <p:nvPr/>
        </p:nvSpPr>
        <p:spPr>
          <a:xfrm>
            <a:off x="3047422" y="3477099"/>
            <a:ext cx="609746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cs-CZ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sz="1800" b="0" kern="12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lang="en-US" sz="1800" b="0" kern="1200" dirty="0" err="1">
                <a:solidFill>
                  <a:srgbClr val="795E26"/>
                </a:solidFill>
                <a:effectLst/>
                <a:latin typeface="Consolas" panose="020B0609020204030204" pitchFamily="49" charset="0"/>
                <a:ea typeface="+mn-ea"/>
                <a:cs typeface="+mn-cs"/>
              </a:rPr>
              <a:t>function_template</a:t>
            </a:r>
            <a:r>
              <a:rPr lang="en-US" sz="1800" b="0" kern="12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+mn-ea"/>
                <a:cs typeface="+mn-cs"/>
              </a:rPr>
              <a:t>(</a:t>
            </a:r>
            <a:r>
              <a:rPr lang="cs-CZ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cs-CZ" sz="1800" b="0" kern="12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lang="en-US" sz="1800" b="0" kern="1200" dirty="0">
                <a:solidFill>
                  <a:srgbClr val="001080"/>
                </a:solidFill>
                <a:effectLst/>
                <a:latin typeface="Consolas" panose="020B0609020204030204" pitchFamily="49" charset="0"/>
                <a:ea typeface="+mn-ea"/>
                <a:cs typeface="+mn-cs"/>
              </a:rPr>
              <a:t>par</a:t>
            </a:r>
            <a:r>
              <a:rPr lang="en-US" sz="1800" b="0" kern="12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+mn-ea"/>
                <a:cs typeface="+mn-cs"/>
              </a:rPr>
              <a:t>) {</a:t>
            </a:r>
            <a:br>
              <a:rPr lang="en-US" sz="1800" b="0" kern="12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+mn-ea"/>
                <a:cs typeface="+mn-cs"/>
              </a:rPr>
            </a:br>
            <a:r>
              <a:rPr lang="en-US" sz="1800" b="0" kern="12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+mn-ea"/>
                <a:cs typeface="+mn-cs"/>
              </a:rPr>
              <a:t>    </a:t>
            </a:r>
            <a:r>
              <a:rPr lang="en-US" sz="1800" b="0" kern="1200" dirty="0">
                <a:solidFill>
                  <a:srgbClr val="AF00DB"/>
                </a:solidFill>
                <a:effectLst/>
                <a:latin typeface="Consolas" panose="020B0609020204030204" pitchFamily="49" charset="0"/>
                <a:ea typeface="+mn-ea"/>
                <a:cs typeface="+mn-cs"/>
              </a:rPr>
              <a:t>return</a:t>
            </a:r>
            <a:r>
              <a:rPr lang="en-US" sz="1800" b="0" kern="12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+mn-ea"/>
                <a:cs typeface="+mn-cs"/>
              </a:rPr>
              <a:t> par;</a:t>
            </a:r>
            <a:br>
              <a:rPr lang="en-US" sz="1800" b="0" kern="12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+mn-ea"/>
                <a:cs typeface="+mn-cs"/>
              </a:rPr>
            </a:br>
            <a:r>
              <a:rPr lang="en-US" sz="1800" b="0" kern="12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+mn-ea"/>
                <a:cs typeface="+mn-cs"/>
              </a:rPr>
              <a:t>}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415006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828A1C-4634-6ED9-CFAF-09180FF50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Konkrétnější </a:t>
            </a:r>
            <a:r>
              <a:rPr lang="cs-CZ" dirty="0" err="1"/>
              <a:t>overload</a:t>
            </a:r>
            <a:r>
              <a:rPr lang="cs-CZ" dirty="0"/>
              <a:t> má přednost před </a:t>
            </a:r>
            <a:r>
              <a:rPr lang="cs-CZ" dirty="0" err="1"/>
              <a:t>templatem</a:t>
            </a:r>
            <a:endParaRPr lang="en-US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DF33FE70-DC6C-1724-D8B8-D49CE75FCB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02549" y="1825625"/>
            <a:ext cx="4251251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Output: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int: 5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generic: hi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float: 0.5</a:t>
            </a:r>
            <a:endParaRPr lang="cs-CZ" dirty="0">
              <a:latin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cs-CZ" dirty="0" err="1">
                <a:latin typeface="Consolas" panose="020B0609020204030204" pitchFamily="49" charset="0"/>
              </a:rPr>
              <a:t>generic</a:t>
            </a:r>
            <a:r>
              <a:rPr lang="cs-CZ" dirty="0">
                <a:latin typeface="Consolas" panose="020B0609020204030204" pitchFamily="49" charset="0"/>
              </a:rPr>
              <a:t>: 0.5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/>
              <a:t>Po</a:t>
            </a:r>
            <a:r>
              <a:rPr lang="cs-CZ" dirty="0"/>
              <a:t>řadí funkcí zde nehraje roli</a:t>
            </a:r>
          </a:p>
          <a:p>
            <a:r>
              <a:rPr lang="cs-CZ" dirty="0" err="1"/>
              <a:t>Template</a:t>
            </a:r>
            <a:r>
              <a:rPr lang="cs-CZ" dirty="0"/>
              <a:t> má ale přednost před implicitními </a:t>
            </a:r>
            <a:r>
              <a:rPr lang="cs-CZ" dirty="0" err="1"/>
              <a:t>casty</a:t>
            </a: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847886B1-8059-66A6-27DA-5737566D6278}"/>
              </a:ext>
            </a:extLst>
          </p:cNvPr>
          <p:cNvSpPr txBox="1"/>
          <p:nvPr/>
        </p:nvSpPr>
        <p:spPr>
          <a:xfrm>
            <a:off x="841744" y="1822450"/>
            <a:ext cx="6097464" cy="48013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foo(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"int: 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template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typename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T&gt;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foo(T a)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"generic: 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a &lt;&lt;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foo(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float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f)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"float: 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f &lt;&lt;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main()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foo(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foo(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"hi"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foo(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.5f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endParaRPr lang="cs-CZ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foo(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.5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 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is not float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609380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2B6753-EF3D-15A3-D4B6-97C9432AB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Non-type </a:t>
            </a:r>
            <a:r>
              <a:rPr lang="cs-CZ" dirty="0" err="1"/>
              <a:t>templatové</a:t>
            </a:r>
            <a:r>
              <a:rPr lang="cs-CZ" dirty="0"/>
              <a:t> argumenty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C2175D-DB36-4C8B-82D7-496BDFF7AF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061438" cy="4351338"/>
          </a:xfrm>
        </p:spPr>
        <p:txBody>
          <a:bodyPr/>
          <a:lstStyle/>
          <a:p>
            <a:r>
              <a:rPr lang="cs-CZ" dirty="0"/>
              <a:t>Argumentem </a:t>
            </a:r>
            <a:r>
              <a:rPr lang="cs-CZ" dirty="0" err="1"/>
              <a:t>templatu</a:t>
            </a:r>
            <a:br>
              <a:rPr lang="cs-CZ" dirty="0"/>
            </a:br>
            <a:r>
              <a:rPr lang="cs-CZ" dirty="0"/>
              <a:t>může být i třeba číslo</a:t>
            </a:r>
          </a:p>
          <a:p>
            <a:pPr lvl="1"/>
            <a:r>
              <a:rPr lang="cs-CZ" dirty="0"/>
              <a:t>Musí být </a:t>
            </a:r>
            <a:r>
              <a:rPr lang="cs-CZ" dirty="0" err="1"/>
              <a:t>compile-time</a:t>
            </a:r>
            <a:r>
              <a:rPr lang="cs-CZ" dirty="0"/>
              <a:t> konstanta</a:t>
            </a:r>
          </a:p>
          <a:p>
            <a:r>
              <a:rPr lang="cs-CZ" dirty="0"/>
              <a:t>Užitečné, pokud implementace</a:t>
            </a:r>
            <a:br>
              <a:rPr lang="cs-CZ" dirty="0"/>
            </a:br>
            <a:r>
              <a:rPr lang="cs-CZ" dirty="0"/>
              <a:t>třídy závisí na konkrétním počtu</a:t>
            </a:r>
          </a:p>
          <a:p>
            <a:r>
              <a:rPr lang="cs-CZ" dirty="0"/>
              <a:t>Jinak to není ničím moc speciální</a:t>
            </a:r>
            <a:endParaRPr lang="en-US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2BDEAC5-E550-D179-3BB0-8CBDC5A32436}"/>
              </a:ext>
            </a:extLst>
          </p:cNvPr>
          <p:cNvSpPr txBox="1"/>
          <p:nvPr/>
        </p:nvSpPr>
        <p:spPr>
          <a:xfrm>
            <a:off x="5819042" y="1487802"/>
            <a:ext cx="6305549" cy="31393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template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size_t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N&gt;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struct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PackedInt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&amp;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operator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[](std::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size_t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n)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values[n];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&amp;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operator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[](std::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size_t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n)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values[n];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std::array&lt;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N&gt; values;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</p:txBody>
      </p:sp>
      <p:sp>
        <p:nvSpPr>
          <p:cNvPr id="6" name="Řečová bublina: obdélníkový bublinový popisek se zakulacenými rohy 5">
            <a:extLst>
              <a:ext uri="{FF2B5EF4-FFF2-40B4-BE49-F238E27FC236}">
                <a16:creationId xmlns:a16="http://schemas.microsoft.com/office/drawing/2014/main" id="{573C7E52-0F59-8175-D80A-182653E81C1E}"/>
              </a:ext>
            </a:extLst>
          </p:cNvPr>
          <p:cNvSpPr/>
          <p:nvPr/>
        </p:nvSpPr>
        <p:spPr>
          <a:xfrm>
            <a:off x="9434146" y="718850"/>
            <a:ext cx="1995854" cy="701483"/>
          </a:xfrm>
          <a:prstGeom prst="wedgeRoundRectCallout">
            <a:avLst>
              <a:gd name="adj1" fmla="val -105855"/>
              <a:gd name="adj2" fmla="val 146477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Subscript </a:t>
            </a:r>
            <a:r>
              <a:rPr lang="en-US" dirty="0" err="1"/>
              <a:t>oper</a:t>
            </a:r>
            <a:r>
              <a:rPr lang="cs-CZ" dirty="0" err="1"/>
              <a:t>átor</a:t>
            </a:r>
            <a:endParaRPr lang="cs-CZ" dirty="0"/>
          </a:p>
          <a:p>
            <a:pPr algn="ctr"/>
            <a:r>
              <a:rPr lang="cs-CZ" dirty="0"/>
              <a:t>Definuje indexaci</a:t>
            </a:r>
            <a:endParaRPr lang="en-US" dirty="0"/>
          </a:p>
        </p:txBody>
      </p:sp>
      <p:sp>
        <p:nvSpPr>
          <p:cNvPr id="7" name="Řečová bublina: obdélníkový bublinový popisek se zakulacenými rohy 6">
            <a:extLst>
              <a:ext uri="{FF2B5EF4-FFF2-40B4-BE49-F238E27FC236}">
                <a16:creationId xmlns:a16="http://schemas.microsoft.com/office/drawing/2014/main" id="{CC28B927-733C-BC9A-8959-2E9F707F91D3}"/>
              </a:ext>
            </a:extLst>
          </p:cNvPr>
          <p:cNvSpPr/>
          <p:nvPr/>
        </p:nvSpPr>
        <p:spPr>
          <a:xfrm>
            <a:off x="10040815" y="4111070"/>
            <a:ext cx="2083776" cy="701483"/>
          </a:xfrm>
          <a:prstGeom prst="wedgeRoundRectCallout">
            <a:avLst>
              <a:gd name="adj1" fmla="val -94401"/>
              <a:gd name="adj2" fmla="val -173137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Verze pro </a:t>
            </a:r>
            <a:r>
              <a:rPr lang="cs-CZ" dirty="0" err="1"/>
              <a:t>readonly</a:t>
            </a:r>
            <a:r>
              <a:rPr lang="cs-CZ" dirty="0"/>
              <a:t> </a:t>
            </a:r>
            <a:r>
              <a:rPr lang="cs-CZ" dirty="0" err="1"/>
              <a:t>PackedInt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328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3718C5-8379-244F-DDB5-0BC7F6A42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Dynamický vs Statický polymorfismus</a:t>
            </a:r>
            <a:endParaRPr lang="en-US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5FC1D4E-2182-0AA1-D7B7-B2A3CC202E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Dynamický polymorfismus</a:t>
            </a:r>
            <a:endParaRPr lang="en-US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53EB08F-4BBD-29AA-17E2-23904C76A46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Definujeme abstraktní třídu</a:t>
            </a:r>
          </a:p>
          <a:p>
            <a:pPr lvl="1"/>
            <a:r>
              <a:rPr lang="cs-CZ" dirty="0"/>
              <a:t>a pak konkrétní třídy, které ji dědí</a:t>
            </a:r>
          </a:p>
          <a:p>
            <a:r>
              <a:rPr lang="cs-CZ" b="1" dirty="0" err="1">
                <a:solidFill>
                  <a:srgbClr val="C00000"/>
                </a:solidFill>
              </a:rPr>
              <a:t>Runtimový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 err="1">
                <a:solidFill>
                  <a:srgbClr val="C00000"/>
                </a:solidFill>
              </a:rPr>
              <a:t>overhead</a:t>
            </a:r>
            <a:r>
              <a:rPr lang="cs-CZ" b="1" dirty="0">
                <a:solidFill>
                  <a:srgbClr val="C00000"/>
                </a:solidFill>
              </a:rPr>
              <a:t>:</a:t>
            </a:r>
          </a:p>
          <a:p>
            <a:pPr lvl="1"/>
            <a:r>
              <a:rPr lang="cs-CZ" dirty="0"/>
              <a:t>Volání virtuálních funkcí</a:t>
            </a:r>
          </a:p>
          <a:p>
            <a:pPr lvl="1"/>
            <a:r>
              <a:rPr lang="cs-CZ" dirty="0"/>
              <a:t>Polymorfní třídy mají </a:t>
            </a:r>
            <a:r>
              <a:rPr lang="cs-CZ" dirty="0" err="1"/>
              <a:t>vpointery</a:t>
            </a:r>
            <a:endParaRPr lang="cs-CZ" dirty="0"/>
          </a:p>
          <a:p>
            <a:r>
              <a:rPr lang="cs-CZ" b="1" dirty="0">
                <a:solidFill>
                  <a:srgbClr val="00B050"/>
                </a:solidFill>
              </a:rPr>
              <a:t>Při překladu nemusíme vědět konkrétní typ každého objektu</a:t>
            </a:r>
          </a:p>
          <a:p>
            <a:pPr lvl="1"/>
            <a:r>
              <a:rPr lang="cs-CZ" dirty="0">
                <a:solidFill>
                  <a:srgbClr val="C00000"/>
                </a:solidFill>
              </a:rPr>
              <a:t>Ale vyžadujeme příbuznost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5E6BC76-CE69-E874-6490-42685FB778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Statický polymorfismus</a:t>
            </a:r>
            <a:endParaRPr lang="en-US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3897ED9-B326-82DF-CC7E-707C29E9E9F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Píšeme definici s type parametry</a:t>
            </a:r>
          </a:p>
          <a:p>
            <a:pPr lvl="1"/>
            <a:r>
              <a:rPr lang="cs-CZ" dirty="0" err="1"/>
              <a:t>Instanciace</a:t>
            </a:r>
            <a:r>
              <a:rPr lang="cs-CZ" dirty="0"/>
              <a:t> s konkrétními typy</a:t>
            </a:r>
          </a:p>
          <a:p>
            <a:r>
              <a:rPr lang="cs-CZ" b="1" dirty="0">
                <a:solidFill>
                  <a:srgbClr val="00B050"/>
                </a:solidFill>
              </a:rPr>
              <a:t>„Žádný </a:t>
            </a:r>
            <a:r>
              <a:rPr lang="cs-CZ" b="1" dirty="0" err="1">
                <a:solidFill>
                  <a:srgbClr val="00B050"/>
                </a:solidFill>
              </a:rPr>
              <a:t>runtimový</a:t>
            </a:r>
            <a:r>
              <a:rPr lang="cs-CZ" b="1" dirty="0">
                <a:solidFill>
                  <a:srgbClr val="00B050"/>
                </a:solidFill>
              </a:rPr>
              <a:t> </a:t>
            </a:r>
            <a:r>
              <a:rPr lang="cs-CZ" b="1" dirty="0" err="1">
                <a:solidFill>
                  <a:srgbClr val="00B050"/>
                </a:solidFill>
              </a:rPr>
              <a:t>overhead</a:t>
            </a:r>
            <a:r>
              <a:rPr lang="cs-CZ" b="1" dirty="0">
                <a:solidFill>
                  <a:srgbClr val="00B050"/>
                </a:solidFill>
              </a:rPr>
              <a:t>“</a:t>
            </a:r>
          </a:p>
          <a:p>
            <a:pPr lvl="1"/>
            <a:r>
              <a:rPr lang="cs-CZ" dirty="0">
                <a:solidFill>
                  <a:schemeClr val="accent2"/>
                </a:solidFill>
              </a:rPr>
              <a:t>Vygenerování spousty strojového kódu</a:t>
            </a:r>
          </a:p>
          <a:p>
            <a:r>
              <a:rPr lang="cs-CZ" b="1" dirty="0">
                <a:solidFill>
                  <a:schemeClr val="accent2"/>
                </a:solidFill>
              </a:rPr>
              <a:t>Za překladu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cs-CZ" b="1" dirty="0">
                <a:solidFill>
                  <a:schemeClr val="accent2"/>
                </a:solidFill>
              </a:rPr>
              <a:t>musíme znát každý typ</a:t>
            </a:r>
          </a:p>
          <a:p>
            <a:pPr lvl="1"/>
            <a:r>
              <a:rPr lang="cs-CZ" dirty="0">
                <a:solidFill>
                  <a:srgbClr val="00B050"/>
                </a:solidFill>
              </a:rPr>
              <a:t>Nevyžadujeme příbuznost</a:t>
            </a:r>
          </a:p>
        </p:txBody>
      </p:sp>
    </p:spTree>
    <p:extLst>
      <p:ext uri="{BB962C8B-B14F-4D97-AF65-F5344CB8AC3E}">
        <p14:creationId xmlns:p14="http://schemas.microsoft.com/office/powerpoint/2010/main" val="2949901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0A5538-D270-E4FF-4483-BB49761F9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Kombinace statického a dynamického polymorfismu</a:t>
            </a:r>
            <a:endParaRPr lang="en-US" dirty="0"/>
          </a:p>
        </p:txBody>
      </p:sp>
      <p:sp>
        <p:nvSpPr>
          <p:cNvPr id="9" name="TextovéPole 8">
            <a:hlinkClick r:id="rId2"/>
            <a:extLst>
              <a:ext uri="{FF2B5EF4-FFF2-40B4-BE49-F238E27FC236}">
                <a16:creationId xmlns:a16="http://schemas.microsoft.com/office/drawing/2014/main" id="{132DFB57-1741-6FC7-D27F-E260A4679B49}"/>
              </a:ext>
            </a:extLst>
          </p:cNvPr>
          <p:cNvSpPr txBox="1"/>
          <p:nvPr/>
        </p:nvSpPr>
        <p:spPr>
          <a:xfrm>
            <a:off x="4572000" y="1027906"/>
            <a:ext cx="7473462" cy="5632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AbstractValue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using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ptr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unique_ptr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AbstractValue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virtual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~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AbstractValue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=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default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virtual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print(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ostream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&amp; out)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friend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ostream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&amp;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operator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&lt;&lt;(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ostream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&amp; out,</a:t>
            </a: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                  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AbstractValue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&amp;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val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val.print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(out);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out;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template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T&gt;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ConcreteValue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: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AbstractValue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explicit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ConcreteValue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(T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val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: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val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_(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val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{}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print(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ostream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&amp; out)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override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out &lt;&lt;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val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_;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private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T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val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_;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425733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9216D5-91F8-71CB-5A75-8D7621DF8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erasure</a:t>
            </a:r>
          </a:p>
        </p:txBody>
      </p:sp>
      <p:sp>
        <p:nvSpPr>
          <p:cNvPr id="4" name="TextovéPole 3">
            <a:hlinkClick r:id="rId2"/>
            <a:extLst>
              <a:ext uri="{FF2B5EF4-FFF2-40B4-BE49-F238E27FC236}">
                <a16:creationId xmlns:a16="http://schemas.microsoft.com/office/drawing/2014/main" id="{95404101-7BAA-E0CD-5527-729E453089A9}"/>
              </a:ext>
            </a:extLst>
          </p:cNvPr>
          <p:cNvSpPr txBox="1"/>
          <p:nvPr/>
        </p:nvSpPr>
        <p:spPr>
          <a:xfrm>
            <a:off x="4560277" y="306566"/>
            <a:ext cx="7517423" cy="61863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Value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AbstractValue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using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ptr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unique_ptr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AbstractValue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virtual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~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AbstractValue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=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default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...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};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template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T&gt;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ConcreteValue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: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AbstractValue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...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private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T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val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_;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};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template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T&gt;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Value(T t) :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val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_(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make_unique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ConcreteValue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&lt;T&gt;&gt;(t)) {}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...</a:t>
            </a: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private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AbstractValue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ptr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val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_;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</p:txBody>
      </p:sp>
      <p:sp>
        <p:nvSpPr>
          <p:cNvPr id="6" name="TextovéPole 5">
            <a:hlinkClick r:id="rId2"/>
            <a:extLst>
              <a:ext uri="{FF2B5EF4-FFF2-40B4-BE49-F238E27FC236}">
                <a16:creationId xmlns:a16="http://schemas.microsoft.com/office/drawing/2014/main" id="{670A7F37-3E9F-BFE5-4A5D-51C49F2387C4}"/>
              </a:ext>
            </a:extLst>
          </p:cNvPr>
          <p:cNvSpPr txBox="1"/>
          <p:nvPr/>
        </p:nvSpPr>
        <p:spPr>
          <a:xfrm>
            <a:off x="52752" y="3665927"/>
            <a:ext cx="4423995" cy="31393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main()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vector&lt;Value&gt; values;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values.push_back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values.push_back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"hi"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values.push_back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.5f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&amp;&amp; value : values)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value &lt;&lt;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DB39B631-8E8A-399F-6721-34298CBDB163}"/>
              </a:ext>
            </a:extLst>
          </p:cNvPr>
          <p:cNvSpPr txBox="1"/>
          <p:nvPr/>
        </p:nvSpPr>
        <p:spPr>
          <a:xfrm>
            <a:off x="52752" y="1749247"/>
            <a:ext cx="44239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Design </a:t>
            </a:r>
            <a:r>
              <a:rPr lang="cs-CZ" dirty="0" err="1"/>
              <a:t>pattern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Odstran</a:t>
            </a:r>
            <a:r>
              <a:rPr lang="cs-CZ" dirty="0" err="1"/>
              <a:t>ění</a:t>
            </a:r>
            <a:r>
              <a:rPr lang="cs-CZ" dirty="0"/>
              <a:t> detailů o polymorfismu z kódu</a:t>
            </a:r>
          </a:p>
        </p:txBody>
      </p:sp>
    </p:spTree>
    <p:extLst>
      <p:ext uri="{BB962C8B-B14F-4D97-AF65-F5344CB8AC3E}">
        <p14:creationId xmlns:p14="http://schemas.microsoft.com/office/powerpoint/2010/main" val="40188975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52A12C3-9A5D-C4A7-4DFE-A76533EE1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 </a:t>
            </a:r>
            <a:r>
              <a:rPr lang="en-US" dirty="0"/>
              <a:t>Fraction&lt;T&gt;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C6F9B7-C371-6B99-7923-0207DCD60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cs-CZ" dirty="0" err="1"/>
              <a:t>áme</a:t>
            </a:r>
            <a:r>
              <a:rPr lang="cs-CZ" dirty="0"/>
              <a:t> typ </a:t>
            </a:r>
            <a:r>
              <a:rPr lang="cs-CZ" b="1" dirty="0"/>
              <a:t>T</a:t>
            </a:r>
            <a:r>
              <a:rPr lang="cs-CZ" dirty="0"/>
              <a:t>, který podporuje </a:t>
            </a:r>
            <a:r>
              <a:rPr lang="cs-CZ" b="1" dirty="0"/>
              <a:t>+</a:t>
            </a:r>
            <a:r>
              <a:rPr lang="cs-CZ" dirty="0"/>
              <a:t> a </a:t>
            </a:r>
            <a:r>
              <a:rPr lang="en-US" b="1" dirty="0"/>
              <a:t>*</a:t>
            </a:r>
          </a:p>
          <a:p>
            <a:r>
              <a:rPr lang="en-US" dirty="0" err="1"/>
              <a:t>Chceme</a:t>
            </a:r>
            <a:r>
              <a:rPr lang="en-US" dirty="0"/>
              <a:t> </a:t>
            </a:r>
            <a:r>
              <a:rPr lang="en-US" dirty="0" err="1"/>
              <a:t>definovat</a:t>
            </a:r>
            <a:r>
              <a:rPr lang="en-US" dirty="0"/>
              <a:t> </a:t>
            </a:r>
            <a:r>
              <a:rPr lang="en-US" dirty="0" err="1"/>
              <a:t>typ</a:t>
            </a:r>
            <a:r>
              <a:rPr lang="en-US" dirty="0"/>
              <a:t> </a:t>
            </a:r>
            <a:r>
              <a:rPr lang="en-US" b="1" dirty="0"/>
              <a:t>Fraction&lt;T&gt;</a:t>
            </a:r>
            <a:r>
              <a:rPr lang="en-US" dirty="0"/>
              <a:t>, </a:t>
            </a:r>
            <a:r>
              <a:rPr lang="cs-CZ" dirty="0"/>
              <a:t>který podporuje sčítání, odečítání, násobení a dělení s dalším </a:t>
            </a:r>
            <a:r>
              <a:rPr lang="cs-CZ" b="1" dirty="0" err="1"/>
              <a:t>Fraction</a:t>
            </a:r>
            <a:r>
              <a:rPr lang="cs-CZ" b="1" dirty="0"/>
              <a:t>&lt;T&gt;</a:t>
            </a:r>
            <a:r>
              <a:rPr lang="cs-CZ" dirty="0"/>
              <a:t> podle pravidel s operacemi na zlomcích</a:t>
            </a:r>
          </a:p>
          <a:p>
            <a:r>
              <a:rPr lang="cs-CZ" dirty="0"/>
              <a:t>Chceme definovat srovnávání podle </a:t>
            </a:r>
            <a:r>
              <a:rPr lang="cs-CZ" b="1" dirty="0"/>
              <a:t>&lt;</a:t>
            </a:r>
          </a:p>
          <a:p>
            <a:r>
              <a:rPr lang="cs-CZ" b="1" dirty="0" err="1"/>
              <a:t>Fraction</a:t>
            </a:r>
            <a:r>
              <a:rPr lang="cs-CZ" b="1" dirty="0"/>
              <a:t>&lt;T&gt;</a:t>
            </a:r>
            <a:r>
              <a:rPr lang="cs-CZ" dirty="0"/>
              <a:t> musí podporovat přiřazování, kopírování, </a:t>
            </a:r>
            <a:r>
              <a:rPr lang="cs-CZ" dirty="0" err="1"/>
              <a:t>movování</a:t>
            </a:r>
            <a:r>
              <a:rPr lang="cs-CZ" dirty="0"/>
              <a:t>, atd. (pokud je podporuje </a:t>
            </a:r>
            <a:r>
              <a:rPr lang="cs-CZ" b="1" dirty="0"/>
              <a:t>T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Uživatel si bude moct </a:t>
            </a:r>
            <a:r>
              <a:rPr lang="cs-CZ" dirty="0" err="1"/>
              <a:t>includnout</a:t>
            </a:r>
            <a:r>
              <a:rPr lang="cs-CZ" dirty="0"/>
              <a:t> </a:t>
            </a:r>
            <a:r>
              <a:rPr lang="cs-CZ" dirty="0" err="1"/>
              <a:t>header</a:t>
            </a:r>
            <a:r>
              <a:rPr lang="cs-CZ" dirty="0"/>
              <a:t> s implementací </a:t>
            </a:r>
            <a:r>
              <a:rPr lang="cs-CZ" b="1" dirty="0" err="1"/>
              <a:t>Fraction</a:t>
            </a:r>
            <a:r>
              <a:rPr lang="cs-CZ" b="1" dirty="0"/>
              <a:t>&lt;T&gt;</a:t>
            </a:r>
            <a:r>
              <a:rPr lang="cs-CZ" dirty="0"/>
              <a:t> a volně jej používat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CD4A06-0781-C701-9C63-1B4184269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E5113D-60AA-2743-22E4-F24CCF77B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7431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Šablony - nejen </a:t>
            </a:r>
            <a:r>
              <a:rPr lang="en-US" dirty="0" err="1"/>
              <a:t>typ</a:t>
            </a:r>
            <a:r>
              <a:rPr lang="en-US" dirty="0"/>
              <a:t> </a:t>
            </a:r>
            <a:r>
              <a:rPr lang="cs-CZ" dirty="0"/>
              <a:t>dat</a:t>
            </a:r>
            <a:endParaRPr lang="en-US" dirty="0"/>
          </a:p>
        </p:txBody>
      </p:sp>
      <p:sp>
        <p:nvSpPr>
          <p:cNvPr id="31" name="Rectangle 3"/>
          <p:cNvSpPr txBox="1">
            <a:spLocks noChangeArrowheads="1"/>
          </p:cNvSpPr>
          <p:nvPr/>
        </p:nvSpPr>
        <p:spPr>
          <a:xfrm>
            <a:off x="1643529" y="621554"/>
            <a:ext cx="4762526" cy="608404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Clr>
                <a:srgbClr val="5B9BD5"/>
              </a:buClr>
            </a:pPr>
            <a:r>
              <a:rPr lang="en-US" sz="2000" dirty="0" err="1">
                <a:solidFill>
                  <a:prstClr val="black"/>
                </a:solidFill>
                <a:latin typeface="Calibri" panose="020F0502020204030204"/>
              </a:rPr>
              <a:t>lze</a:t>
            </a: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alibri" panose="020F0502020204030204"/>
              </a:rPr>
              <a:t>vyu</a:t>
            </a:r>
            <a:r>
              <a:rPr lang="cs-CZ" sz="2000" dirty="0">
                <a:solidFill>
                  <a:prstClr val="black"/>
                </a:solidFill>
                <a:latin typeface="Calibri" panose="020F0502020204030204"/>
              </a:rPr>
              <a:t>žít všech vlastností typu</a:t>
            </a:r>
            <a:endParaRPr lang="en-US" sz="2000" dirty="0">
              <a:solidFill>
                <a:prstClr val="black"/>
              </a:solidFill>
              <a:latin typeface="Calibri" panose="020F0502020204030204"/>
            </a:endParaRPr>
          </a:p>
          <a:p>
            <a:pPr lvl="1">
              <a:buClr>
                <a:srgbClr val="5B9BD5"/>
              </a:buClr>
            </a:pPr>
            <a:r>
              <a:rPr lang="cs-CZ" sz="1600" dirty="0">
                <a:solidFill>
                  <a:prstClr val="black"/>
                </a:solidFill>
                <a:latin typeface="Calibri" panose="020F0502020204030204"/>
              </a:rPr>
              <a:t>duck typing - kompatibila</a:t>
            </a:r>
            <a:endParaRPr lang="en-US" sz="1600" dirty="0">
              <a:solidFill>
                <a:prstClr val="black"/>
              </a:solidFill>
              <a:latin typeface="Calibri" panose="020F0502020204030204"/>
            </a:endParaRPr>
          </a:p>
          <a:p>
            <a:pPr lvl="1">
              <a:buClr>
                <a:srgbClr val="5B9BD5"/>
              </a:buClr>
            </a:pPr>
            <a:r>
              <a:rPr lang="cs-CZ" sz="1600" dirty="0">
                <a:solidFill>
                  <a:prstClr val="black"/>
                </a:solidFill>
                <a:latin typeface="Calibri" panose="020F0502020204030204"/>
              </a:rPr>
              <a:t>kontrola kompilátorem</a:t>
            </a:r>
          </a:p>
          <a:p>
            <a:pPr lvl="1">
              <a:buClr>
                <a:srgbClr val="5B9BD5"/>
              </a:buClr>
            </a:pPr>
            <a:endParaRPr lang="cs-CZ" sz="1400" dirty="0">
              <a:solidFill>
                <a:prstClr val="black"/>
              </a:solidFill>
              <a:latin typeface="Calibri" panose="020F0502020204030204"/>
            </a:endParaRPr>
          </a:p>
          <a:p>
            <a:pPr lvl="1">
              <a:buClr>
                <a:srgbClr val="5B9BD5"/>
              </a:buClr>
            </a:pPr>
            <a:endParaRPr lang="cs-CZ" sz="1400" dirty="0">
              <a:solidFill>
                <a:prstClr val="black"/>
              </a:solidFill>
              <a:latin typeface="Calibri" panose="020F0502020204030204"/>
            </a:endParaRPr>
          </a:p>
          <a:p>
            <a:pPr>
              <a:buClr>
                <a:srgbClr val="5B9BD5"/>
              </a:buClr>
            </a:pPr>
            <a:endParaRPr lang="cs-CZ" sz="1800" dirty="0">
              <a:solidFill>
                <a:prstClr val="black"/>
              </a:solidFill>
              <a:latin typeface="Calibri" panose="020F0502020204030204"/>
            </a:endParaRPr>
          </a:p>
          <a:p>
            <a:pPr>
              <a:buClr>
                <a:srgbClr val="5B9BD5"/>
              </a:buClr>
            </a:pPr>
            <a:endParaRPr lang="cs-CZ" sz="1800" dirty="0">
              <a:solidFill>
                <a:prstClr val="black"/>
              </a:solidFill>
              <a:latin typeface="Calibri" panose="020F0502020204030204"/>
            </a:endParaRPr>
          </a:p>
          <a:p>
            <a:pPr>
              <a:buClr>
                <a:srgbClr val="5B9BD5"/>
              </a:buClr>
            </a:pPr>
            <a:endParaRPr lang="cs-CZ" sz="1800" dirty="0">
              <a:solidFill>
                <a:prstClr val="black"/>
              </a:solidFill>
              <a:latin typeface="Calibri" panose="020F0502020204030204"/>
            </a:endParaRPr>
          </a:p>
          <a:p>
            <a:pPr>
              <a:buClr>
                <a:srgbClr val="5B9BD5"/>
              </a:buClr>
            </a:pPr>
            <a:endParaRPr lang="en-US" sz="1800" dirty="0">
              <a:solidFill>
                <a:prstClr val="black"/>
              </a:solidFill>
              <a:latin typeface="Calibri" panose="020F0502020204030204"/>
            </a:endParaRPr>
          </a:p>
          <a:p>
            <a:pPr>
              <a:buClr>
                <a:srgbClr val="5B9BD5"/>
              </a:buClr>
            </a:pPr>
            <a:endParaRPr lang="cs-CZ" sz="1800" dirty="0">
              <a:solidFill>
                <a:prstClr val="black"/>
              </a:solidFill>
              <a:latin typeface="Calibri" panose="020F0502020204030204"/>
            </a:endParaRPr>
          </a:p>
          <a:p>
            <a:pPr>
              <a:buClr>
                <a:srgbClr val="5B9BD5"/>
              </a:buClr>
            </a:pPr>
            <a:r>
              <a:rPr lang="cs-CZ" sz="1800" dirty="0">
                <a:solidFill>
                  <a:prstClr val="black"/>
                </a:solidFill>
                <a:latin typeface="Calibri" panose="020F0502020204030204"/>
              </a:rPr>
              <a:t>umožnit zvolit reprezentaci</a:t>
            </a:r>
          </a:p>
          <a:p>
            <a:pPr lvl="1">
              <a:buClr>
                <a:srgbClr val="5B9BD5"/>
              </a:buClr>
            </a:pPr>
            <a:r>
              <a:rPr lang="cs-CZ" sz="1400" dirty="0">
                <a:solidFill>
                  <a:prstClr val="black"/>
                </a:solidFill>
                <a:latin typeface="Calibri" panose="020F0502020204030204"/>
              </a:rPr>
              <a:t>compile-time</a:t>
            </a:r>
          </a:p>
          <a:p>
            <a:pPr lvl="1">
              <a:buClr>
                <a:srgbClr val="5B9BD5"/>
              </a:buClr>
            </a:pPr>
            <a:r>
              <a:rPr lang="cs-CZ" sz="1400" dirty="0">
                <a:solidFill>
                  <a:prstClr val="black"/>
                </a:solidFill>
                <a:latin typeface="Calibri" panose="020F0502020204030204"/>
              </a:rPr>
              <a:t>efektivita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 - no overhead</a:t>
            </a:r>
          </a:p>
          <a:p>
            <a:pPr lvl="1">
              <a:buClr>
                <a:srgbClr val="5B9BD5"/>
              </a:buClr>
            </a:pPr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virtu</a:t>
            </a:r>
            <a:r>
              <a:rPr lang="cs-CZ" sz="1400" dirty="0">
                <a:solidFill>
                  <a:prstClr val="black"/>
                </a:solidFill>
                <a:latin typeface="Calibri" panose="020F0502020204030204"/>
              </a:rPr>
              <a:t>ální metody </a:t>
            </a:r>
            <a:r>
              <a:rPr lang="cs-CZ" sz="1400" dirty="0">
                <a:solidFill>
                  <a:prstClr val="black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⇝</a:t>
            </a:r>
            <a:r>
              <a:rPr lang="cs-CZ" sz="1400" dirty="0">
                <a:solidFill>
                  <a:prstClr val="black"/>
                </a:solidFill>
                <a:latin typeface="Calibri" panose="020F0502020204030204"/>
              </a:rPr>
              <a:t> režie</a:t>
            </a:r>
          </a:p>
          <a:p>
            <a:pPr lvl="1">
              <a:buClr>
                <a:srgbClr val="5B9BD5"/>
              </a:buClr>
            </a:pPr>
            <a:endParaRPr lang="cs-CZ" sz="1400" dirty="0">
              <a:solidFill>
                <a:prstClr val="black"/>
              </a:solidFill>
              <a:latin typeface="Calibri" panose="020F0502020204030204"/>
            </a:endParaRPr>
          </a:p>
          <a:p>
            <a:pPr>
              <a:buClr>
                <a:srgbClr val="5B9BD5"/>
              </a:buClr>
            </a:pPr>
            <a:r>
              <a:rPr lang="en-US" sz="1800" dirty="0">
                <a:solidFill>
                  <a:prstClr val="black"/>
                </a:solidFill>
                <a:latin typeface="Calibri" panose="020F0502020204030204"/>
              </a:rPr>
              <a:t>policy classes, traits, type deduction,</a:t>
            </a:r>
            <a:br>
              <a:rPr lang="en-US" sz="1800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en-US" sz="1800" dirty="0">
                <a:solidFill>
                  <a:prstClr val="black"/>
                </a:solidFill>
                <a:latin typeface="Calibri" panose="020F0502020204030204"/>
              </a:rPr>
              <a:t>FTAD/CTAD, generic programming, </a:t>
            </a:r>
            <a:br>
              <a:rPr lang="en-US" sz="1800">
                <a:solidFill>
                  <a:prstClr val="black"/>
                </a:solidFill>
                <a:latin typeface="Calibri" panose="020F0502020204030204"/>
              </a:rPr>
            </a:br>
            <a:r>
              <a:rPr lang="en-US" sz="1800">
                <a:solidFill>
                  <a:prstClr val="black"/>
                </a:solidFill>
                <a:latin typeface="Calibri" panose="020F0502020204030204"/>
              </a:rPr>
              <a:t>SFINAE</a:t>
            </a:r>
            <a:r>
              <a:rPr lang="en-US" sz="1800" dirty="0">
                <a:solidFill>
                  <a:prstClr val="black"/>
                </a:solidFill>
                <a:latin typeface="Calibri" panose="020F0502020204030204"/>
              </a:rPr>
              <a:t>, ..., ...</a:t>
            </a:r>
          </a:p>
          <a:p>
            <a:pPr lvl="1">
              <a:buClr>
                <a:srgbClr val="5B9BD5"/>
              </a:buClr>
            </a:pPr>
            <a:r>
              <a:rPr lang="en-US" sz="1400" dirty="0">
                <a:solidFill>
                  <a:prstClr val="black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↬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 Advanced C++</a:t>
            </a:r>
            <a:endParaRPr lang="cs-CZ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862175" y="708792"/>
            <a:ext cx="3028971" cy="692497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cs-CZ" b="1" dirty="0">
                <a:solidFill>
                  <a:prstClr val="black"/>
                </a:solidFill>
              </a:rPr>
              <a:t>template&lt;typename </a:t>
            </a:r>
            <a:r>
              <a:rPr lang="en-US" b="1" dirty="0">
                <a:solidFill>
                  <a:srgbClr val="0033CC"/>
                </a:solidFill>
              </a:rPr>
              <a:t>T</a:t>
            </a:r>
            <a:r>
              <a:rPr lang="cs-CZ" b="1" dirty="0">
                <a:solidFill>
                  <a:prstClr val="black"/>
                </a:solidFill>
              </a:rPr>
              <a:t>&gt;</a:t>
            </a:r>
            <a:r>
              <a:rPr lang="cs-CZ" dirty="0">
                <a:solidFill>
                  <a:prstClr val="black"/>
                </a:solidFill>
              </a:rPr>
              <a:t> class C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cs-CZ" dirty="0">
                <a:solidFill>
                  <a:prstClr val="black"/>
                </a:solidFill>
              </a:rPr>
              <a:t>{</a:t>
            </a:r>
          </a:p>
          <a:p>
            <a:r>
              <a:rPr lang="cs-CZ" b="1" dirty="0">
                <a:solidFill>
                  <a:srgbClr val="0033CC"/>
                </a:solidFill>
              </a:rPr>
              <a:t>  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val</a:t>
            </a:r>
            <a:r>
              <a:rPr lang="en-US" dirty="0">
                <a:solidFill>
                  <a:prstClr val="black"/>
                </a:solidFill>
              </a:rPr>
              <a:t>_</a:t>
            </a:r>
            <a:r>
              <a:rPr lang="cs-CZ" dirty="0">
                <a:solidFill>
                  <a:prstClr val="black"/>
                </a:solidFill>
              </a:rPr>
              <a:t>;</a:t>
            </a:r>
          </a:p>
          <a:p>
            <a:r>
              <a:rPr lang="cs-CZ" dirty="0">
                <a:solidFill>
                  <a:prstClr val="black"/>
                </a:solidFill>
              </a:rPr>
              <a:t>};</a:t>
            </a:r>
          </a:p>
        </p:txBody>
      </p:sp>
      <p:sp>
        <p:nvSpPr>
          <p:cNvPr id="33" name="Rounded Rectangular Callout 32"/>
          <p:cNvSpPr/>
          <p:nvPr/>
        </p:nvSpPr>
        <p:spPr>
          <a:xfrm>
            <a:off x="8879319" y="1114081"/>
            <a:ext cx="1167733" cy="385480"/>
          </a:xfrm>
          <a:prstGeom prst="wedgeRoundRectCallout">
            <a:avLst>
              <a:gd name="adj1" fmla="val -67752"/>
              <a:gd name="adj2" fmla="val -62978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jakýkoliv typ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862175" y="1889401"/>
            <a:ext cx="3028971" cy="692497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cs-CZ" b="1" dirty="0">
                <a:solidFill>
                  <a:prstClr val="black"/>
                </a:solidFill>
              </a:rPr>
              <a:t>template&lt;typename </a:t>
            </a:r>
            <a:r>
              <a:rPr lang="en-US" b="1" dirty="0">
                <a:solidFill>
                  <a:srgbClr val="0033CC"/>
                </a:solidFill>
              </a:rPr>
              <a:t>T</a:t>
            </a:r>
            <a:r>
              <a:rPr lang="cs-CZ" b="1" dirty="0">
                <a:solidFill>
                  <a:prstClr val="black"/>
                </a:solidFill>
              </a:rPr>
              <a:t>&gt;</a:t>
            </a:r>
            <a:r>
              <a:rPr lang="cs-CZ" dirty="0">
                <a:solidFill>
                  <a:prstClr val="black"/>
                </a:solidFill>
              </a:rPr>
              <a:t> class C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cs-CZ" dirty="0">
                <a:solidFill>
                  <a:prstClr val="black"/>
                </a:solidFill>
              </a:rPr>
              <a:t>{</a:t>
            </a:r>
          </a:p>
          <a:p>
            <a:r>
              <a:rPr lang="cs-CZ" dirty="0">
                <a:solidFill>
                  <a:prstClr val="black"/>
                </a:solidFill>
              </a:rPr>
              <a:t>  void f</a:t>
            </a:r>
            <a:r>
              <a:rPr lang="en-US" dirty="0">
                <a:solidFill>
                  <a:prstClr val="black"/>
                </a:solidFill>
              </a:rPr>
              <a:t>() { </a:t>
            </a:r>
            <a:r>
              <a:rPr lang="en-US" b="1" dirty="0">
                <a:solidFill>
                  <a:srgbClr val="0033CC"/>
                </a:solidFill>
              </a:rPr>
              <a:t>T::f()</a:t>
            </a:r>
            <a:r>
              <a:rPr lang="en-US" dirty="0">
                <a:solidFill>
                  <a:prstClr val="black"/>
                </a:solidFill>
              </a:rPr>
              <a:t>; }</a:t>
            </a:r>
            <a:endParaRPr lang="cs-CZ" dirty="0">
              <a:solidFill>
                <a:prstClr val="black"/>
              </a:solidFill>
            </a:endParaRPr>
          </a:p>
          <a:p>
            <a:r>
              <a:rPr lang="cs-CZ" dirty="0">
                <a:solidFill>
                  <a:prstClr val="black"/>
                </a:solidFill>
              </a:rPr>
              <a:t>};</a:t>
            </a:r>
          </a:p>
        </p:txBody>
      </p:sp>
      <p:sp>
        <p:nvSpPr>
          <p:cNvPr id="35" name="Rounded Rectangular Callout 34"/>
          <p:cNvSpPr/>
          <p:nvPr/>
        </p:nvSpPr>
        <p:spPr>
          <a:xfrm>
            <a:off x="8623827" y="2465930"/>
            <a:ext cx="1423225" cy="385480"/>
          </a:xfrm>
          <a:prstGeom prst="wedgeRoundRectCallout">
            <a:avLst>
              <a:gd name="adj1" fmla="val -42587"/>
              <a:gd name="adj2" fmla="val -77056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rgbClr val="456A1C"/>
                </a:solidFill>
                <a:latin typeface="Calibri Light" panose="020F0302020204030204"/>
              </a:rPr>
              <a:t>lze</a:t>
            </a:r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 </a:t>
            </a:r>
            <a:r>
              <a:rPr lang="en-US" sz="1400" dirty="0" err="1">
                <a:solidFill>
                  <a:srgbClr val="456A1C"/>
                </a:solidFill>
                <a:latin typeface="Calibri Light" panose="020F0302020204030204"/>
              </a:rPr>
              <a:t>volat</a:t>
            </a:r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 </a:t>
            </a:r>
            <a:r>
              <a:rPr lang="en-US" sz="1400" dirty="0" err="1">
                <a:solidFill>
                  <a:srgbClr val="456A1C"/>
                </a:solidFill>
                <a:latin typeface="Calibri Light" panose="020F0302020204030204"/>
              </a:rPr>
              <a:t>metody</a:t>
            </a:r>
            <a:endParaRPr lang="cs-CZ" sz="1400" dirty="0">
              <a:solidFill>
                <a:srgbClr val="456A1C"/>
              </a:solidFill>
              <a:latin typeface="Calibri Light" panose="020F0302020204030204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965180" y="1723936"/>
            <a:ext cx="3408517" cy="1692771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template&lt;</a:t>
            </a:r>
            <a:r>
              <a:rPr lang="en-US" dirty="0" err="1">
                <a:solidFill>
                  <a:prstClr val="black"/>
                </a:solidFill>
              </a:rPr>
              <a:t>typename</a:t>
            </a:r>
            <a:r>
              <a:rPr lang="en-US" dirty="0">
                <a:solidFill>
                  <a:prstClr val="black"/>
                </a:solidFill>
              </a:rPr>
              <a:t> T&gt; class Matrix</a:t>
            </a:r>
            <a:r>
              <a:rPr lang="cs-CZ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{</a:t>
            </a:r>
          </a:p>
          <a:p>
            <a:r>
              <a:rPr lang="en-US" dirty="0">
                <a:solidFill>
                  <a:prstClr val="black"/>
                </a:solidFill>
              </a:rPr>
              <a:t>private:</a:t>
            </a:r>
          </a:p>
          <a:p>
            <a:r>
              <a:rPr lang="en-US" dirty="0">
                <a:solidFill>
                  <a:prstClr val="black"/>
                </a:solidFill>
              </a:rPr>
              <a:t>  vector&lt;T&gt; data;</a:t>
            </a:r>
          </a:p>
          <a:p>
            <a:r>
              <a:rPr lang="en-US" dirty="0">
                <a:solidFill>
                  <a:prstClr val="black"/>
                </a:solidFill>
              </a:rPr>
              <a:t>  </a:t>
            </a:r>
            <a:r>
              <a:rPr lang="en-US" dirty="0" err="1">
                <a:solidFill>
                  <a:prstClr val="black"/>
                </a:solidFill>
              </a:rPr>
              <a:t>size_t</a:t>
            </a:r>
            <a:r>
              <a:rPr lang="en-US" dirty="0">
                <a:solidFill>
                  <a:prstClr val="black"/>
                </a:solidFill>
              </a:rPr>
              <a:t> M, N;</a:t>
            </a:r>
          </a:p>
          <a:p>
            <a:r>
              <a:rPr lang="en-US" dirty="0">
                <a:solidFill>
                  <a:prstClr val="black"/>
                </a:solidFill>
              </a:rPr>
              <a:t>public:</a:t>
            </a:r>
          </a:p>
          <a:p>
            <a:r>
              <a:rPr lang="en-US" dirty="0">
                <a:solidFill>
                  <a:prstClr val="black"/>
                </a:solidFill>
              </a:rPr>
              <a:t>  T operator[](</a:t>
            </a:r>
            <a:r>
              <a:rPr lang="cs-CZ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size_t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i</a:t>
            </a:r>
            <a:r>
              <a:rPr lang="en-US" dirty="0">
                <a:solidFill>
                  <a:prstClr val="black"/>
                </a:solidFill>
              </a:rPr>
              <a:t>, </a:t>
            </a:r>
            <a:r>
              <a:rPr lang="en-US" dirty="0" err="1">
                <a:solidFill>
                  <a:prstClr val="black"/>
                </a:solidFill>
              </a:rPr>
              <a:t>size_t</a:t>
            </a:r>
            <a:r>
              <a:rPr lang="en-US" dirty="0">
                <a:solidFill>
                  <a:prstClr val="black"/>
                </a:solidFill>
              </a:rPr>
              <a:t> j)</a:t>
            </a:r>
            <a:endParaRPr lang="cs-CZ" dirty="0">
              <a:solidFill>
                <a:prstClr val="black"/>
              </a:solidFill>
            </a:endParaRPr>
          </a:p>
          <a:p>
            <a:r>
              <a:rPr lang="cs-CZ" dirty="0">
                <a:solidFill>
                  <a:prstClr val="black"/>
                </a:solidFill>
              </a:rPr>
              <a:t>   </a:t>
            </a:r>
            <a:r>
              <a:rPr lang="en-US" dirty="0">
                <a:solidFill>
                  <a:prstClr val="black"/>
                </a:solidFill>
              </a:rPr>
              <a:t> { return data[</a:t>
            </a:r>
            <a:r>
              <a:rPr lang="en-US" dirty="0" err="1">
                <a:solidFill>
                  <a:prstClr val="black"/>
                </a:solidFill>
              </a:rPr>
              <a:t>i</a:t>
            </a:r>
            <a:r>
              <a:rPr lang="en-US" dirty="0">
                <a:solidFill>
                  <a:prstClr val="black"/>
                </a:solidFill>
              </a:rPr>
              <a:t>*</a:t>
            </a:r>
            <a:r>
              <a:rPr lang="en-US" dirty="0" err="1">
                <a:solidFill>
                  <a:prstClr val="black"/>
                </a:solidFill>
              </a:rPr>
              <a:t>M+j</a:t>
            </a:r>
            <a:r>
              <a:rPr lang="en-US" dirty="0">
                <a:solidFill>
                  <a:prstClr val="black"/>
                </a:solidFill>
              </a:rPr>
              <a:t>]; }</a:t>
            </a:r>
          </a:p>
          <a:p>
            <a:r>
              <a:rPr lang="en-US" dirty="0">
                <a:solidFill>
                  <a:prstClr val="black"/>
                </a:solidFill>
              </a:rPr>
              <a:t>};</a:t>
            </a:r>
          </a:p>
        </p:txBody>
      </p:sp>
      <p:sp>
        <p:nvSpPr>
          <p:cNvPr id="37" name="Rounded Rectangular Callout 36"/>
          <p:cNvSpPr/>
          <p:nvPr/>
        </p:nvSpPr>
        <p:spPr>
          <a:xfrm>
            <a:off x="4145577" y="2120292"/>
            <a:ext cx="1162866" cy="538379"/>
          </a:xfrm>
          <a:prstGeom prst="wedgeRoundRectCallout">
            <a:avLst>
              <a:gd name="adj1" fmla="val -35436"/>
              <a:gd name="adj2" fmla="val 79567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uložení</a:t>
            </a:r>
            <a:b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</a:br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po řádcích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178228" y="5105327"/>
            <a:ext cx="4013368" cy="1492716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class </a:t>
            </a:r>
            <a:r>
              <a:rPr lang="cs-CZ" b="1" dirty="0">
                <a:solidFill>
                  <a:prstClr val="black"/>
                </a:solidFill>
              </a:rPr>
              <a:t>Column</a:t>
            </a:r>
            <a:r>
              <a:rPr lang="en-US" b="1" dirty="0">
                <a:solidFill>
                  <a:prstClr val="black"/>
                </a:solidFill>
              </a:rPr>
              <a:t>Wise</a:t>
            </a:r>
            <a:r>
              <a:rPr lang="cs-CZ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{</a:t>
            </a:r>
          </a:p>
          <a:p>
            <a:r>
              <a:rPr lang="en-US" dirty="0">
                <a:solidFill>
                  <a:prstClr val="black"/>
                </a:solidFill>
              </a:rPr>
              <a:t>public:</a:t>
            </a:r>
          </a:p>
          <a:p>
            <a:r>
              <a:rPr lang="en-US" dirty="0">
                <a:solidFill>
                  <a:prstClr val="black"/>
                </a:solidFill>
              </a:rPr>
              <a:t>  static </a:t>
            </a:r>
            <a:r>
              <a:rPr lang="en-US" dirty="0" err="1">
                <a:solidFill>
                  <a:prstClr val="black"/>
                </a:solidFill>
              </a:rPr>
              <a:t>size_t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b="1" dirty="0">
                <a:solidFill>
                  <a:srgbClr val="0033CC"/>
                </a:solidFill>
              </a:rPr>
              <a:t>offset</a:t>
            </a:r>
            <a:r>
              <a:rPr lang="en-US" dirty="0">
                <a:solidFill>
                  <a:prstClr val="black"/>
                </a:solidFill>
              </a:rPr>
              <a:t>(</a:t>
            </a:r>
            <a:r>
              <a:rPr lang="cs-CZ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size_t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i</a:t>
            </a:r>
            <a:r>
              <a:rPr lang="en-US" dirty="0">
                <a:solidFill>
                  <a:prstClr val="black"/>
                </a:solidFill>
              </a:rPr>
              <a:t>, j, m, n)</a:t>
            </a:r>
          </a:p>
          <a:p>
            <a:r>
              <a:rPr lang="en-US" dirty="0">
                <a:solidFill>
                  <a:prstClr val="black"/>
                </a:solidFill>
              </a:rPr>
              <a:t>    { return j*n + </a:t>
            </a:r>
            <a:r>
              <a:rPr lang="en-US" dirty="0" err="1">
                <a:solidFill>
                  <a:prstClr val="black"/>
                </a:solidFill>
              </a:rPr>
              <a:t>i</a:t>
            </a:r>
            <a:r>
              <a:rPr lang="en-US" dirty="0">
                <a:solidFill>
                  <a:prstClr val="black"/>
                </a:solidFill>
              </a:rPr>
              <a:t>;</a:t>
            </a:r>
            <a:r>
              <a:rPr lang="cs-CZ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}</a:t>
            </a:r>
            <a:endParaRPr lang="cs-CZ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};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Matrix&lt;</a:t>
            </a:r>
            <a:r>
              <a:rPr lang="en-US" dirty="0" err="1">
                <a:solidFill>
                  <a:prstClr val="black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, </a:t>
            </a:r>
            <a:r>
              <a:rPr lang="en-US" b="1" dirty="0" err="1">
                <a:solidFill>
                  <a:prstClr val="black"/>
                </a:solidFill>
              </a:rPr>
              <a:t>ColumnWise</a:t>
            </a:r>
            <a:r>
              <a:rPr lang="en-US" dirty="0">
                <a:solidFill>
                  <a:prstClr val="black"/>
                </a:solidFill>
              </a:rPr>
              <a:t>&gt; m;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178228" y="3705108"/>
            <a:ext cx="4013368" cy="1292662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template&lt;</a:t>
            </a:r>
            <a:r>
              <a:rPr lang="en-US" dirty="0" err="1">
                <a:solidFill>
                  <a:prstClr val="black"/>
                </a:solidFill>
              </a:rPr>
              <a:t>typename</a:t>
            </a:r>
            <a:r>
              <a:rPr lang="en-US" dirty="0">
                <a:solidFill>
                  <a:prstClr val="black"/>
                </a:solidFill>
              </a:rPr>
              <a:t> T</a:t>
            </a:r>
            <a:r>
              <a:rPr lang="cs-CZ" dirty="0">
                <a:solidFill>
                  <a:prstClr val="black"/>
                </a:solidFill>
              </a:rPr>
              <a:t>, </a:t>
            </a:r>
            <a:r>
              <a:rPr lang="cs-CZ" b="1" dirty="0">
                <a:solidFill>
                  <a:prstClr val="black"/>
                </a:solidFill>
              </a:rPr>
              <a:t>class </a:t>
            </a:r>
            <a:r>
              <a:rPr lang="cs-CZ" b="1" dirty="0">
                <a:solidFill>
                  <a:srgbClr val="0033CC"/>
                </a:solidFill>
              </a:rPr>
              <a:t>L</a:t>
            </a:r>
            <a:r>
              <a:rPr lang="en-US" dirty="0">
                <a:solidFill>
                  <a:prstClr val="white">
                    <a:lumMod val="50000"/>
                  </a:prstClr>
                </a:solidFill>
              </a:rPr>
              <a:t>=</a:t>
            </a:r>
            <a:r>
              <a:rPr lang="cs-CZ" dirty="0">
                <a:solidFill>
                  <a:prstClr val="white">
                    <a:lumMod val="50000"/>
                  </a:prstClr>
                </a:solidFill>
              </a:rPr>
              <a:t>Row</a:t>
            </a:r>
            <a:r>
              <a:rPr lang="en-US" dirty="0">
                <a:solidFill>
                  <a:prstClr val="white">
                    <a:lumMod val="50000"/>
                  </a:prstClr>
                </a:solidFill>
              </a:rPr>
              <a:t>Wise</a:t>
            </a:r>
            <a:r>
              <a:rPr lang="en-US" dirty="0">
                <a:solidFill>
                  <a:prstClr val="black"/>
                </a:solidFill>
              </a:rPr>
              <a:t>&gt; class Matrix</a:t>
            </a:r>
            <a:r>
              <a:rPr lang="cs-CZ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{</a:t>
            </a:r>
          </a:p>
          <a:p>
            <a:r>
              <a:rPr lang="en-US" dirty="0">
                <a:solidFill>
                  <a:prstClr val="white">
                    <a:lumMod val="50000"/>
                  </a:prstClr>
                </a:solidFill>
              </a:rPr>
              <a:t>  ....</a:t>
            </a:r>
          </a:p>
          <a:p>
            <a:r>
              <a:rPr lang="en-US" dirty="0">
                <a:solidFill>
                  <a:prstClr val="black"/>
                </a:solidFill>
              </a:rPr>
              <a:t>  T operator[]</a:t>
            </a:r>
            <a:r>
              <a:rPr lang="en-US" dirty="0">
                <a:solidFill>
                  <a:prstClr val="white">
                    <a:lumMod val="50000"/>
                  </a:prstClr>
                </a:solidFill>
              </a:rPr>
              <a:t>(</a:t>
            </a:r>
            <a:r>
              <a:rPr lang="cs-CZ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en-US" dirty="0" err="1">
                <a:solidFill>
                  <a:prstClr val="white">
                    <a:lumMod val="50000"/>
                  </a:prstClr>
                </a:solidFill>
              </a:rPr>
              <a:t>size_t</a:t>
            </a:r>
            <a:r>
              <a:rPr lang="en-US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en-US" dirty="0" err="1">
                <a:solidFill>
                  <a:prstClr val="white">
                    <a:lumMod val="50000"/>
                  </a:prstClr>
                </a:solidFill>
              </a:rPr>
              <a:t>i</a:t>
            </a:r>
            <a:r>
              <a:rPr lang="en-US" dirty="0">
                <a:solidFill>
                  <a:prstClr val="white">
                    <a:lumMod val="50000"/>
                  </a:prstClr>
                </a:solidFill>
              </a:rPr>
              <a:t>, </a:t>
            </a:r>
            <a:r>
              <a:rPr lang="en-US" dirty="0" err="1">
                <a:solidFill>
                  <a:prstClr val="white">
                    <a:lumMod val="50000"/>
                  </a:prstClr>
                </a:solidFill>
              </a:rPr>
              <a:t>size_t</a:t>
            </a:r>
            <a:r>
              <a:rPr lang="en-US" dirty="0">
                <a:solidFill>
                  <a:prstClr val="white">
                    <a:lumMod val="50000"/>
                  </a:prstClr>
                </a:solidFill>
              </a:rPr>
              <a:t> j)</a:t>
            </a:r>
            <a:endParaRPr lang="cs-CZ" dirty="0">
              <a:solidFill>
                <a:prstClr val="white">
                  <a:lumMod val="50000"/>
                </a:prstClr>
              </a:solidFill>
            </a:endParaRPr>
          </a:p>
          <a:p>
            <a:r>
              <a:rPr lang="cs-CZ" dirty="0">
                <a:solidFill>
                  <a:prstClr val="black"/>
                </a:solidFill>
              </a:rPr>
              <a:t>   </a:t>
            </a:r>
            <a:r>
              <a:rPr lang="en-US" dirty="0">
                <a:solidFill>
                  <a:prstClr val="black"/>
                </a:solidFill>
              </a:rPr>
              <a:t> { return data[ </a:t>
            </a:r>
            <a:r>
              <a:rPr lang="cs-CZ" b="1" dirty="0">
                <a:solidFill>
                  <a:srgbClr val="0033CC"/>
                </a:solidFill>
              </a:rPr>
              <a:t>L</a:t>
            </a:r>
            <a:r>
              <a:rPr lang="en-US" b="1" dirty="0">
                <a:solidFill>
                  <a:srgbClr val="0033CC"/>
                </a:solidFill>
              </a:rPr>
              <a:t>::offset</a:t>
            </a:r>
            <a:r>
              <a:rPr lang="en-US" dirty="0">
                <a:solidFill>
                  <a:prstClr val="black"/>
                </a:solidFill>
              </a:rPr>
              <a:t>(</a:t>
            </a:r>
            <a:r>
              <a:rPr lang="en-US" dirty="0" err="1">
                <a:solidFill>
                  <a:prstClr val="black"/>
                </a:solidFill>
              </a:rPr>
              <a:t>i,j,M,N</a:t>
            </a:r>
            <a:r>
              <a:rPr lang="en-US" dirty="0">
                <a:solidFill>
                  <a:prstClr val="black"/>
                </a:solidFill>
              </a:rPr>
              <a:t>) ]; }</a:t>
            </a:r>
          </a:p>
          <a:p>
            <a:r>
              <a:rPr lang="en-US" dirty="0">
                <a:solidFill>
                  <a:prstClr val="black"/>
                </a:solidFill>
              </a:rPr>
              <a:t>};</a:t>
            </a:r>
          </a:p>
        </p:txBody>
      </p:sp>
      <p:sp>
        <p:nvSpPr>
          <p:cNvPr id="41" name="Rounded Rectangular Callout 40"/>
          <p:cNvSpPr/>
          <p:nvPr/>
        </p:nvSpPr>
        <p:spPr>
          <a:xfrm>
            <a:off x="8922381" y="5934966"/>
            <a:ext cx="1162866" cy="538379"/>
          </a:xfrm>
          <a:prstGeom prst="wedgeRoundRectCallout">
            <a:avLst>
              <a:gd name="adj1" fmla="val -91972"/>
              <a:gd name="adj2" fmla="val -50958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uložení</a:t>
            </a:r>
            <a:b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</a:br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po </a:t>
            </a:r>
            <a:r>
              <a:rPr lang="en-US" sz="1400" dirty="0" err="1">
                <a:solidFill>
                  <a:srgbClr val="456A1C"/>
                </a:solidFill>
                <a:latin typeface="Calibri Light" panose="020F0302020204030204"/>
              </a:rPr>
              <a:t>sloupc</a:t>
            </a:r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ích</a:t>
            </a:r>
          </a:p>
        </p:txBody>
      </p:sp>
    </p:spTree>
    <p:extLst>
      <p:ext uri="{BB962C8B-B14F-4D97-AF65-F5344CB8AC3E}">
        <p14:creationId xmlns:p14="http://schemas.microsoft.com/office/powerpoint/2010/main" val="1051208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  <p:bldP spid="39" grpId="0" animBg="1"/>
      <p:bldP spid="40" grpId="0" animBg="1"/>
      <p:bldP spid="4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Arrow Connector 25"/>
          <p:cNvCxnSpPr/>
          <p:nvPr/>
        </p:nvCxnSpPr>
        <p:spPr>
          <a:xfrm>
            <a:off x="3893229" y="4110038"/>
            <a:ext cx="2685328" cy="14287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prstDash val="sysDot"/>
            <a:headEnd type="none" w="lg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Gumové pole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659519" y="3590925"/>
            <a:ext cx="3733800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750007" y="3757612"/>
            <a:ext cx="457200" cy="438150"/>
          </a:xfrm>
          <a:prstGeom prst="rect">
            <a:avLst/>
          </a:prstGeom>
          <a:solidFill>
            <a:srgbClr val="FFE1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prstClr val="black"/>
                </a:solidFill>
                <a:latin typeface="Calibri" panose="020F0502020204030204"/>
              </a:rPr>
              <a:t>T</a:t>
            </a:r>
          </a:p>
        </p:txBody>
      </p:sp>
      <p:sp>
        <p:nvSpPr>
          <p:cNvPr id="6" name="Rectangle 5"/>
          <p:cNvSpPr/>
          <p:nvPr/>
        </p:nvSpPr>
        <p:spPr>
          <a:xfrm>
            <a:off x="7359607" y="3757612"/>
            <a:ext cx="457200" cy="438150"/>
          </a:xfrm>
          <a:prstGeom prst="rect">
            <a:avLst/>
          </a:prstGeom>
          <a:solidFill>
            <a:srgbClr val="FFE1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prstClr val="black"/>
                </a:solidFill>
                <a:latin typeface="Calibri" panose="020F0502020204030204"/>
              </a:rPr>
              <a:t>T</a:t>
            </a:r>
          </a:p>
        </p:txBody>
      </p:sp>
      <p:sp>
        <p:nvSpPr>
          <p:cNvPr id="7" name="Rectangle 6"/>
          <p:cNvSpPr/>
          <p:nvPr/>
        </p:nvSpPr>
        <p:spPr>
          <a:xfrm>
            <a:off x="7969207" y="3757612"/>
            <a:ext cx="457200" cy="438150"/>
          </a:xfrm>
          <a:prstGeom prst="rect">
            <a:avLst/>
          </a:prstGeom>
          <a:solidFill>
            <a:srgbClr val="FFE1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prstClr val="black"/>
                </a:solidFill>
                <a:latin typeface="Calibri" panose="020F0502020204030204"/>
              </a:rPr>
              <a:t>T</a:t>
            </a:r>
          </a:p>
        </p:txBody>
      </p:sp>
      <p:sp>
        <p:nvSpPr>
          <p:cNvPr id="8" name="Rectangle 7"/>
          <p:cNvSpPr/>
          <p:nvPr/>
        </p:nvSpPr>
        <p:spPr>
          <a:xfrm>
            <a:off x="9817057" y="3757612"/>
            <a:ext cx="457200" cy="438150"/>
          </a:xfrm>
          <a:prstGeom prst="rect">
            <a:avLst/>
          </a:prstGeom>
          <a:solidFill>
            <a:srgbClr val="FFE1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prstClr val="black"/>
                </a:solidFill>
                <a:latin typeface="Calibri" panose="020F0502020204030204"/>
              </a:rPr>
              <a:t>T</a:t>
            </a:r>
          </a:p>
        </p:txBody>
      </p:sp>
      <p:sp>
        <p:nvSpPr>
          <p:cNvPr id="9" name="Rectangle 8"/>
          <p:cNvSpPr/>
          <p:nvPr/>
        </p:nvSpPr>
        <p:spPr>
          <a:xfrm>
            <a:off x="6645233" y="5891212"/>
            <a:ext cx="3762375" cy="361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659519" y="4462462"/>
            <a:ext cx="3733800" cy="361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22126" y="3500437"/>
            <a:ext cx="762000" cy="3200400"/>
          </a:xfrm>
          <a:prstGeom prst="rect">
            <a:avLst/>
          </a:prstGeom>
          <a:solidFill>
            <a:srgbClr val="33D9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41188" y="3643312"/>
            <a:ext cx="566738" cy="609600"/>
          </a:xfrm>
          <a:prstGeom prst="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prstClr val="black"/>
                </a:solidFill>
                <a:latin typeface="Calibri" panose="020F0502020204030204"/>
              </a:rPr>
              <a:t>T*</a:t>
            </a:r>
            <a:endParaRPr lang="cs-CZ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41188" y="4338637"/>
            <a:ext cx="566738" cy="609600"/>
          </a:xfrm>
          <a:prstGeom prst="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prstClr val="black"/>
                </a:solidFill>
                <a:latin typeface="Calibri" panose="020F0502020204030204"/>
              </a:rPr>
              <a:t>T*</a:t>
            </a:r>
            <a:endParaRPr lang="cs-CZ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741188" y="5767387"/>
            <a:ext cx="566737" cy="609600"/>
          </a:xfrm>
          <a:prstGeom prst="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prstClr val="black"/>
                </a:solidFill>
                <a:latin typeface="Calibri" panose="020F0502020204030204"/>
              </a:rPr>
              <a:t>T*</a:t>
            </a:r>
            <a:endParaRPr lang="cs-CZ" b="1" dirty="0">
              <a:solidFill>
                <a:prstClr val="black"/>
              </a:solidFill>
              <a:latin typeface="Calibri" panose="020F0502020204030204"/>
            </a:endParaRPr>
          </a:p>
        </p:txBody>
      </p:sp>
      <p:cxnSp>
        <p:nvCxnSpPr>
          <p:cNvPr id="15" name="Straight Arrow Connector 14"/>
          <p:cNvCxnSpPr>
            <a:stCxn id="12" idx="3"/>
            <a:endCxn id="4" idx="1"/>
          </p:cNvCxnSpPr>
          <p:nvPr/>
        </p:nvCxnSpPr>
        <p:spPr>
          <a:xfrm>
            <a:off x="5307927" y="3948112"/>
            <a:ext cx="1351593" cy="0"/>
          </a:xfrm>
          <a:prstGeom prst="straightConnector1">
            <a:avLst/>
          </a:prstGeom>
          <a:ln w="25400">
            <a:solidFill>
              <a:schemeClr val="accent2"/>
            </a:solidFill>
            <a:headEnd type="oval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3" idx="3"/>
          </p:cNvCxnSpPr>
          <p:nvPr/>
        </p:nvCxnSpPr>
        <p:spPr>
          <a:xfrm>
            <a:off x="5307926" y="4643437"/>
            <a:ext cx="1337306" cy="0"/>
          </a:xfrm>
          <a:prstGeom prst="straightConnector1">
            <a:avLst/>
          </a:prstGeom>
          <a:ln w="25400">
            <a:solidFill>
              <a:schemeClr val="accent2"/>
            </a:solidFill>
            <a:headEnd type="oval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4" idx="3"/>
          </p:cNvCxnSpPr>
          <p:nvPr/>
        </p:nvCxnSpPr>
        <p:spPr>
          <a:xfrm>
            <a:off x="5307924" y="6072187"/>
            <a:ext cx="1337308" cy="0"/>
          </a:xfrm>
          <a:prstGeom prst="straightConnector1">
            <a:avLst/>
          </a:prstGeom>
          <a:ln w="25400">
            <a:solidFill>
              <a:schemeClr val="accent2"/>
            </a:solidFill>
            <a:headEnd type="oval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ular Callout 17"/>
          <p:cNvSpPr/>
          <p:nvPr/>
        </p:nvSpPr>
        <p:spPr>
          <a:xfrm>
            <a:off x="7283408" y="4995863"/>
            <a:ext cx="2423085" cy="371475"/>
          </a:xfrm>
          <a:prstGeom prst="wedgeRoundRectCallout">
            <a:avLst>
              <a:gd name="adj1" fmla="val -69107"/>
              <a:gd name="adj2" fmla="val -67884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rgbClr val="456A1C"/>
                </a:solidFill>
                <a:latin typeface="Calibri Light" panose="020F0302020204030204"/>
              </a:rPr>
              <a:t>make_unique</a:t>
            </a:r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&lt; T[]&gt;(chunk)</a:t>
            </a:r>
            <a:endParaRPr lang="cs-CZ" sz="1400" dirty="0">
              <a:solidFill>
                <a:srgbClr val="456A1C"/>
              </a:solidFill>
              <a:latin typeface="Calibri Light" panose="020F0302020204030204"/>
            </a:endParaRPr>
          </a:p>
        </p:txBody>
      </p:sp>
      <p:sp>
        <p:nvSpPr>
          <p:cNvPr id="19" name="Rounded Rectangular Callout 18"/>
          <p:cNvSpPr/>
          <p:nvPr/>
        </p:nvSpPr>
        <p:spPr>
          <a:xfrm>
            <a:off x="3025511" y="5148262"/>
            <a:ext cx="2126129" cy="419100"/>
          </a:xfrm>
          <a:prstGeom prst="wedgeRoundRectCallout">
            <a:avLst>
              <a:gd name="adj1" fmla="val 7665"/>
              <a:gd name="adj2" fmla="val 50116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vector&lt; </a:t>
            </a:r>
            <a:r>
              <a:rPr lang="en-US" sz="1400" dirty="0" err="1">
                <a:solidFill>
                  <a:srgbClr val="456A1C"/>
                </a:solidFill>
                <a:latin typeface="Calibri Light" panose="020F0302020204030204"/>
              </a:rPr>
              <a:t>unique_ptr</a:t>
            </a:r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&lt;T[]&gt;&gt;</a:t>
            </a:r>
            <a:endParaRPr lang="cs-CZ" sz="1400" dirty="0">
              <a:solidFill>
                <a:srgbClr val="456A1C"/>
              </a:solidFill>
              <a:latin typeface="Calibri Light" panose="020F0302020204030204"/>
            </a:endParaRP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1601459" y="600076"/>
            <a:ext cx="4906918" cy="378618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Clr>
                <a:srgbClr val="5B9BD5"/>
              </a:buClr>
            </a:pPr>
            <a:r>
              <a:rPr lang="cs-CZ" sz="2000" dirty="0">
                <a:solidFill>
                  <a:prstClr val="black"/>
                </a:solidFill>
                <a:latin typeface="Calibri" panose="020F0502020204030204"/>
              </a:rPr>
              <a:t>problém</a:t>
            </a:r>
            <a:endParaRPr lang="en-US" sz="2000" dirty="0">
              <a:solidFill>
                <a:prstClr val="black"/>
              </a:solidFill>
              <a:latin typeface="Calibri" panose="020F0502020204030204"/>
            </a:endParaRPr>
          </a:p>
          <a:p>
            <a:pPr lvl="1">
              <a:buClr>
                <a:srgbClr val="5B9BD5"/>
              </a:buClr>
            </a:pPr>
            <a:r>
              <a:rPr lang="cs-CZ" sz="1600" dirty="0">
                <a:solidFill>
                  <a:prstClr val="black"/>
                </a:solidFill>
                <a:latin typeface="Calibri" panose="020F0502020204030204"/>
              </a:rPr>
              <a:t>std::vector nezachovává umístění prvků</a:t>
            </a:r>
          </a:p>
          <a:p>
            <a:pPr lvl="1">
              <a:buClr>
                <a:srgbClr val="5B9BD5"/>
              </a:buClr>
            </a:pPr>
            <a:r>
              <a:rPr lang="cs-CZ" sz="1600" dirty="0">
                <a:solidFill>
                  <a:prstClr val="black"/>
                </a:solidFill>
                <a:latin typeface="Calibri" panose="020F0502020204030204"/>
              </a:rPr>
              <a:t>přidání </a:t>
            </a:r>
            <a:r>
              <a:rPr lang="cs-CZ" sz="1600" dirty="0">
                <a:solidFill>
                  <a:prstClr val="black"/>
                </a:solidFill>
                <a:latin typeface="Arial Unicode MS"/>
                <a:ea typeface="Arial Unicode MS"/>
                <a:cs typeface="Arial Unicode MS"/>
              </a:rPr>
              <a:t>→ </a:t>
            </a:r>
            <a:r>
              <a:rPr lang="cs-CZ" sz="1600" dirty="0">
                <a:solidFill>
                  <a:prstClr val="black"/>
                </a:solidFill>
                <a:latin typeface="Calibri" panose="020F0502020204030204"/>
              </a:rPr>
              <a:t>invalidace referencí, iterátorů, ...</a:t>
            </a:r>
          </a:p>
          <a:p>
            <a:pPr lvl="1">
              <a:buClr>
                <a:srgbClr val="5B9BD5"/>
              </a:buClr>
            </a:pPr>
            <a:r>
              <a:rPr lang="cs-CZ" sz="1600" dirty="0">
                <a:solidFill>
                  <a:prstClr val="black"/>
                </a:solidFill>
                <a:latin typeface="Calibri" panose="020F0502020204030204"/>
              </a:rPr>
              <a:t>vynuceno požadavkem na spojité uložení prvků</a:t>
            </a:r>
            <a:endParaRPr lang="cs-CZ" sz="1400" dirty="0">
              <a:solidFill>
                <a:prstClr val="black"/>
              </a:solidFill>
              <a:latin typeface="Calibri" panose="020F0502020204030204"/>
            </a:endParaRPr>
          </a:p>
          <a:p>
            <a:pPr>
              <a:buClr>
                <a:srgbClr val="5B9BD5"/>
              </a:buClr>
            </a:pPr>
            <a:r>
              <a:rPr lang="cs-CZ" sz="2000" dirty="0">
                <a:solidFill>
                  <a:prstClr val="black"/>
                </a:solidFill>
                <a:latin typeface="Calibri" panose="020F0502020204030204"/>
              </a:rPr>
              <a:t>chci</a:t>
            </a:r>
          </a:p>
          <a:p>
            <a:pPr lvl="1">
              <a:buClr>
                <a:srgbClr val="5B9BD5"/>
              </a:buClr>
            </a:pPr>
            <a:r>
              <a:rPr lang="cs-CZ" sz="1600" dirty="0">
                <a:solidFill>
                  <a:prstClr val="black"/>
                </a:solidFill>
                <a:latin typeface="Calibri" panose="020F0502020204030204"/>
              </a:rPr>
              <a:t>datová struktura zachovávající umístění</a:t>
            </a:r>
          </a:p>
          <a:p>
            <a:pPr lvl="1">
              <a:buClr>
                <a:srgbClr val="5B9BD5"/>
              </a:buClr>
            </a:pPr>
            <a:r>
              <a:rPr lang="cs-CZ" sz="1600" dirty="0">
                <a:solidFill>
                  <a:prstClr val="black"/>
                </a:solidFill>
                <a:latin typeface="Calibri" panose="020F0502020204030204"/>
              </a:rPr>
              <a:t>žádné invalidace</a:t>
            </a:r>
          </a:p>
          <a:p>
            <a:pPr lvl="1">
              <a:buClr>
                <a:srgbClr val="5B9BD5"/>
              </a:buClr>
            </a:pPr>
            <a:r>
              <a:rPr lang="cs-CZ" sz="1600" dirty="0">
                <a:solidFill>
                  <a:prstClr val="black"/>
                </a:solidFill>
                <a:latin typeface="Calibri" panose="020F0502020204030204"/>
              </a:rPr>
              <a:t>konstantní časová složitost přístupu k prvkům</a:t>
            </a:r>
          </a:p>
          <a:p>
            <a:pPr>
              <a:buClr>
                <a:srgbClr val="5B9BD5"/>
              </a:buClr>
            </a:pPr>
            <a:r>
              <a:rPr lang="cs-CZ" sz="2000" dirty="0">
                <a:solidFill>
                  <a:prstClr val="black"/>
                </a:solidFill>
                <a:latin typeface="Calibri" panose="020F0502020204030204"/>
              </a:rPr>
              <a:t>n</a:t>
            </a:r>
            <a:r>
              <a:rPr lang="en-US" sz="2000" dirty="0" err="1">
                <a:solidFill>
                  <a:prstClr val="black"/>
                </a:solidFill>
                <a:latin typeface="Calibri" panose="020F0502020204030204"/>
              </a:rPr>
              <a:t>evy</a:t>
            </a:r>
            <a:r>
              <a:rPr lang="cs-CZ" sz="2000" dirty="0">
                <a:solidFill>
                  <a:prstClr val="black"/>
                </a:solidFill>
                <a:latin typeface="Calibri" panose="020F0502020204030204"/>
              </a:rPr>
              <a:t>žaduji</a:t>
            </a:r>
          </a:p>
          <a:p>
            <a:pPr lvl="1">
              <a:buClr>
                <a:srgbClr val="5B9BD5"/>
              </a:buClr>
            </a:pPr>
            <a:r>
              <a:rPr lang="cs-CZ" sz="1600" dirty="0">
                <a:solidFill>
                  <a:prstClr val="black"/>
                </a:solidFill>
                <a:latin typeface="Calibri" panose="020F0502020204030204"/>
              </a:rPr>
              <a:t>spojité uložení prvků</a:t>
            </a: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  <a:p>
            <a:pPr>
              <a:buClr>
                <a:srgbClr val="5B9BD5"/>
              </a:buClr>
            </a:pPr>
            <a:r>
              <a:rPr lang="cs-CZ" sz="2000" dirty="0">
                <a:solidFill>
                  <a:prstClr val="black"/>
                </a:solidFill>
                <a:latin typeface="Calibri" panose="020F0502020204030204"/>
              </a:rPr>
              <a:t>možné řešení</a:t>
            </a:r>
            <a:endParaRPr lang="en-US" sz="2000" dirty="0">
              <a:solidFill>
                <a:prstClr val="black"/>
              </a:solidFill>
              <a:latin typeface="Calibri" panose="020F0502020204030204"/>
            </a:endParaRPr>
          </a:p>
          <a:p>
            <a:pPr lvl="1">
              <a:buClr>
                <a:srgbClr val="5B9BD5"/>
              </a:buClr>
            </a:pPr>
            <a:r>
              <a:rPr lang="en-US" sz="1600" dirty="0">
                <a:solidFill>
                  <a:srgbClr val="00B050"/>
                </a:solidFill>
                <a:latin typeface="Calibri" panose="020F0502020204030204"/>
              </a:rPr>
              <a:t>[</a:t>
            </a:r>
            <a:r>
              <a:rPr lang="en-US" sz="1600" dirty="0" err="1">
                <a:solidFill>
                  <a:srgbClr val="00B050"/>
                </a:solidFill>
                <a:latin typeface="Calibri" panose="020F0502020204030204"/>
              </a:rPr>
              <a:t>i</a:t>
            </a:r>
            <a:r>
              <a:rPr lang="en-US" sz="1600" dirty="0">
                <a:solidFill>
                  <a:srgbClr val="00B050"/>
                </a:solidFill>
                <a:latin typeface="Calibri" panose="020F0502020204030204"/>
              </a:rPr>
              <a:t>/chunk]</a:t>
            </a:r>
            <a:r>
              <a:rPr lang="en-US" sz="1600" dirty="0">
                <a:solidFill>
                  <a:srgbClr val="0033CC"/>
                </a:solidFill>
                <a:latin typeface="Calibri" panose="020F0502020204030204"/>
              </a:rPr>
              <a:t>[</a:t>
            </a:r>
            <a:r>
              <a:rPr lang="en-US" sz="1600" dirty="0" err="1">
                <a:solidFill>
                  <a:srgbClr val="0033CC"/>
                </a:solidFill>
                <a:latin typeface="Calibri" panose="020F0502020204030204"/>
              </a:rPr>
              <a:t>i%chunk</a:t>
            </a:r>
            <a:r>
              <a:rPr lang="en-US" sz="1600" dirty="0">
                <a:solidFill>
                  <a:srgbClr val="0033CC"/>
                </a:solidFill>
                <a:latin typeface="Calibri" panose="020F0502020204030204"/>
              </a:rPr>
              <a:t>]</a:t>
            </a:r>
          </a:p>
        </p:txBody>
      </p:sp>
      <p:sp>
        <p:nvSpPr>
          <p:cNvPr id="21" name="Rounded Rectangular Callout 20"/>
          <p:cNvSpPr/>
          <p:nvPr/>
        </p:nvSpPr>
        <p:spPr>
          <a:xfrm>
            <a:off x="7905750" y="1090613"/>
            <a:ext cx="1371600" cy="657225"/>
          </a:xfrm>
          <a:prstGeom prst="wedgeRoundRectCallout">
            <a:avLst>
              <a:gd name="adj1" fmla="val 116"/>
              <a:gd name="adj2" fmla="val 48581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>
                <a:solidFill>
                  <a:srgbClr val="456A1C"/>
                </a:solidFill>
                <a:latin typeface="Calibri Light" panose="020F0302020204030204"/>
              </a:rPr>
              <a:t>x.push_back</a:t>
            </a:r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(n)</a:t>
            </a:r>
          </a:p>
          <a:p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x[</a:t>
            </a:r>
            <a:r>
              <a:rPr lang="en-US" sz="1400" dirty="0" err="1">
                <a:solidFill>
                  <a:srgbClr val="456A1C"/>
                </a:solidFill>
                <a:latin typeface="Calibri Light" panose="020F0302020204030204"/>
              </a:rPr>
              <a:t>i</a:t>
            </a:r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]</a:t>
            </a:r>
          </a:p>
        </p:txBody>
      </p:sp>
      <p:sp>
        <p:nvSpPr>
          <p:cNvPr id="22" name="Rounded Rectangular Callout 21"/>
          <p:cNvSpPr/>
          <p:nvPr/>
        </p:nvSpPr>
        <p:spPr>
          <a:xfrm>
            <a:off x="2875246" y="6034087"/>
            <a:ext cx="1447800" cy="438151"/>
          </a:xfrm>
          <a:prstGeom prst="wedgeRoundRectCallout">
            <a:avLst>
              <a:gd name="adj1" fmla="val 80345"/>
              <a:gd name="adj2" fmla="val -36758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rgbClr val="456A1C"/>
                </a:solidFill>
                <a:latin typeface="Calibri Light" panose="020F0302020204030204"/>
              </a:rPr>
              <a:t>unique_ptr</a:t>
            </a:r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&lt;T[]&gt;</a:t>
            </a:r>
            <a:endParaRPr lang="cs-CZ" sz="1400" dirty="0">
              <a:solidFill>
                <a:srgbClr val="456A1C"/>
              </a:solidFill>
              <a:latin typeface="Calibri Light" panose="020F0302020204030204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6645233" y="3424237"/>
            <a:ext cx="3762375" cy="0"/>
          </a:xfrm>
          <a:prstGeom prst="straightConnector1">
            <a:avLst/>
          </a:prstGeom>
          <a:ln w="25400">
            <a:solidFill>
              <a:srgbClr val="CC6600"/>
            </a:solidFill>
            <a:headEnd type="diamond" w="lg" len="lg"/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ular Callout 23"/>
          <p:cNvSpPr/>
          <p:nvPr/>
        </p:nvSpPr>
        <p:spPr>
          <a:xfrm>
            <a:off x="7664407" y="3195637"/>
            <a:ext cx="1752600" cy="304800"/>
          </a:xfrm>
          <a:prstGeom prst="wedgeRoundRectCallout">
            <a:avLst>
              <a:gd name="adj1" fmla="val -21620"/>
              <a:gd name="adj2" fmla="val -44884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chunk size</a:t>
            </a:r>
            <a:endParaRPr lang="cs-CZ" sz="1400" dirty="0">
              <a:solidFill>
                <a:srgbClr val="456A1C"/>
              </a:solidFill>
              <a:latin typeface="Calibri Light" panose="020F0302020204030204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2737134" y="4293280"/>
            <a:ext cx="1847851" cy="440644"/>
          </a:xfrm>
          <a:prstGeom prst="straightConnector1">
            <a:avLst/>
          </a:prstGeom>
          <a:ln w="38100">
            <a:solidFill>
              <a:srgbClr val="00B050"/>
            </a:solidFill>
            <a:prstDash val="sysDot"/>
            <a:headEnd type="none" w="lg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5622251" y="3509963"/>
            <a:ext cx="0" cy="2867025"/>
          </a:xfrm>
          <a:prstGeom prst="straightConnector1">
            <a:avLst/>
          </a:prstGeom>
          <a:ln w="25400">
            <a:solidFill>
              <a:srgbClr val="008000"/>
            </a:solidFill>
            <a:headEnd type="diamond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277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8" grpId="0" animBg="1"/>
      <p:bldP spid="19" grpId="0" animBg="1"/>
      <p:bldP spid="21" grpId="0" animBg="1"/>
      <p:bldP spid="22" grpId="0" animBg="1"/>
      <p:bldP spid="2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Gumov</a:t>
            </a:r>
            <a:r>
              <a:rPr lang="cs-CZ" dirty="0"/>
              <a:t>é p</a:t>
            </a:r>
            <a:r>
              <a:rPr lang="en-US" dirty="0"/>
              <a:t>ole - </a:t>
            </a:r>
            <a:r>
              <a:rPr lang="en-US" dirty="0" err="1"/>
              <a:t>deklarace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36272" y="850256"/>
            <a:ext cx="4137483" cy="2693045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template&lt;</a:t>
            </a:r>
            <a:r>
              <a:rPr lang="en-US" dirty="0" err="1">
                <a:solidFill>
                  <a:prstClr val="black"/>
                </a:solidFill>
              </a:rPr>
              <a:t>typename</a:t>
            </a:r>
            <a:r>
              <a:rPr lang="en-US" dirty="0">
                <a:solidFill>
                  <a:prstClr val="black"/>
                </a:solidFill>
              </a:rPr>
              <a:t> T&gt; class Pole {</a:t>
            </a:r>
          </a:p>
          <a:p>
            <a:r>
              <a:rPr lang="en-US" dirty="0">
                <a:solidFill>
                  <a:prstClr val="black"/>
                </a:solidFill>
              </a:rPr>
              <a:t>public:</a:t>
            </a:r>
          </a:p>
          <a:p>
            <a:r>
              <a:rPr lang="en-US" dirty="0">
                <a:solidFill>
                  <a:prstClr val="black"/>
                </a:solidFill>
              </a:rPr>
              <a:t>  Pole( </a:t>
            </a:r>
            <a:r>
              <a:rPr lang="en-US" dirty="0" err="1">
                <a:solidFill>
                  <a:prstClr val="black"/>
                </a:solidFill>
              </a:rPr>
              <a:t>size_t</a:t>
            </a:r>
            <a:r>
              <a:rPr lang="en-US" dirty="0">
                <a:solidFill>
                  <a:prstClr val="black"/>
                </a:solidFill>
              </a:rPr>
              <a:t> chunk = 100) : .... {}</a:t>
            </a:r>
          </a:p>
          <a:p>
            <a:r>
              <a:rPr lang="en-US" dirty="0">
                <a:solidFill>
                  <a:prstClr val="black"/>
                </a:solidFill>
              </a:rPr>
              <a:t>  void </a:t>
            </a:r>
            <a:r>
              <a:rPr lang="en-US" dirty="0" err="1">
                <a:solidFill>
                  <a:prstClr val="black"/>
                </a:solidFill>
              </a:rPr>
              <a:t>push_back</a:t>
            </a:r>
            <a:r>
              <a:rPr lang="en-US" dirty="0">
                <a:solidFill>
                  <a:prstClr val="black"/>
                </a:solidFill>
              </a:rPr>
              <a:t>( </a:t>
            </a:r>
            <a:r>
              <a:rPr lang="en-US" dirty="0" err="1">
                <a:solidFill>
                  <a:prstClr val="black"/>
                </a:solidFill>
              </a:rPr>
              <a:t>const</a:t>
            </a:r>
            <a:r>
              <a:rPr lang="en-US" dirty="0">
                <a:solidFill>
                  <a:prstClr val="black"/>
                </a:solidFill>
              </a:rPr>
              <a:t> T&amp; x);</a:t>
            </a:r>
          </a:p>
          <a:p>
            <a:r>
              <a:rPr lang="en-US" dirty="0">
                <a:solidFill>
                  <a:prstClr val="black"/>
                </a:solidFill>
              </a:rPr>
              <a:t>  T&amp; operator[] ( </a:t>
            </a:r>
            <a:r>
              <a:rPr lang="en-US" dirty="0" err="1">
                <a:solidFill>
                  <a:prstClr val="black"/>
                </a:solidFill>
              </a:rPr>
              <a:t>size_t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i</a:t>
            </a:r>
            <a:r>
              <a:rPr lang="en-US" dirty="0">
                <a:solidFill>
                  <a:prstClr val="black"/>
                </a:solidFill>
              </a:rPr>
              <a:t>) { return ..; }</a:t>
            </a:r>
          </a:p>
          <a:p>
            <a:r>
              <a:rPr lang="en-US" dirty="0">
                <a:solidFill>
                  <a:prstClr val="white">
                    <a:lumMod val="50000"/>
                  </a:prstClr>
                </a:solidFill>
              </a:rPr>
              <a:t>  T&amp; at( </a:t>
            </a:r>
            <a:r>
              <a:rPr lang="en-US" dirty="0" err="1">
                <a:solidFill>
                  <a:prstClr val="white">
                    <a:lumMod val="50000"/>
                  </a:prstClr>
                </a:solidFill>
              </a:rPr>
              <a:t>size_t</a:t>
            </a:r>
            <a:r>
              <a:rPr lang="en-US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en-US" dirty="0" err="1">
                <a:solidFill>
                  <a:prstClr val="white">
                    <a:lumMod val="50000"/>
                  </a:prstClr>
                </a:solidFill>
              </a:rPr>
              <a:t>i</a:t>
            </a:r>
            <a:r>
              <a:rPr lang="en-US" dirty="0">
                <a:solidFill>
                  <a:prstClr val="white">
                    <a:lumMod val="50000"/>
                  </a:prstClr>
                </a:solidFill>
              </a:rPr>
              <a:t>) { check(</a:t>
            </a:r>
            <a:r>
              <a:rPr lang="en-US" dirty="0" err="1">
                <a:solidFill>
                  <a:prstClr val="white">
                    <a:lumMod val="50000"/>
                  </a:prstClr>
                </a:solidFill>
              </a:rPr>
              <a:t>i</a:t>
            </a:r>
            <a:r>
              <a:rPr lang="en-US" dirty="0">
                <a:solidFill>
                  <a:prstClr val="white">
                    <a:lumMod val="50000"/>
                  </a:prstClr>
                </a:solidFill>
              </a:rPr>
              <a:t>); return ..; }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private:</a:t>
            </a:r>
          </a:p>
          <a:p>
            <a:r>
              <a:rPr lang="en-US" dirty="0">
                <a:solidFill>
                  <a:prstClr val="white">
                    <a:lumMod val="50000"/>
                  </a:prstClr>
                </a:solidFill>
              </a:rPr>
              <a:t>  void check( </a:t>
            </a:r>
            <a:r>
              <a:rPr lang="en-US" dirty="0" err="1">
                <a:solidFill>
                  <a:prstClr val="white">
                    <a:lumMod val="50000"/>
                  </a:prstClr>
                </a:solidFill>
              </a:rPr>
              <a:t>size_t</a:t>
            </a:r>
            <a:r>
              <a:rPr lang="en-US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en-US" dirty="0" err="1">
                <a:solidFill>
                  <a:prstClr val="white">
                    <a:lumMod val="50000"/>
                  </a:prstClr>
                </a:solidFill>
              </a:rPr>
              <a:t>i</a:t>
            </a:r>
            <a:r>
              <a:rPr lang="en-US" dirty="0">
                <a:solidFill>
                  <a:prstClr val="white">
                    <a:lumMod val="50000"/>
                  </a:prstClr>
                </a:solidFill>
              </a:rPr>
              <a:t>);</a:t>
            </a:r>
          </a:p>
          <a:p>
            <a:r>
              <a:rPr lang="en-US" dirty="0">
                <a:solidFill>
                  <a:prstClr val="black"/>
                </a:solidFill>
              </a:rPr>
              <a:t>  void resize( </a:t>
            </a:r>
            <a:r>
              <a:rPr lang="en-US" dirty="0" err="1">
                <a:solidFill>
                  <a:prstClr val="black"/>
                </a:solidFill>
              </a:rPr>
              <a:t>size_t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i</a:t>
            </a:r>
            <a:r>
              <a:rPr lang="en-US" dirty="0">
                <a:solidFill>
                  <a:prstClr val="black"/>
                </a:solidFill>
              </a:rPr>
              <a:t>);</a:t>
            </a:r>
          </a:p>
          <a:p>
            <a:r>
              <a:rPr lang="en-US" dirty="0">
                <a:solidFill>
                  <a:prstClr val="black"/>
                </a:solidFill>
              </a:rPr>
              <a:t>  ....</a:t>
            </a:r>
          </a:p>
          <a:p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en-US" b="1" dirty="0">
                <a:solidFill>
                  <a:prstClr val="black"/>
                </a:solidFill>
              </a:rPr>
              <a:t>vector&lt; </a:t>
            </a:r>
            <a:r>
              <a:rPr lang="en-US" b="1" dirty="0" err="1">
                <a:solidFill>
                  <a:prstClr val="black"/>
                </a:solidFill>
              </a:rPr>
              <a:t>unique_ptr</a:t>
            </a:r>
            <a:r>
              <a:rPr lang="en-US" b="1" dirty="0">
                <a:solidFill>
                  <a:prstClr val="black"/>
                </a:solidFill>
              </a:rPr>
              <a:t>&lt;T[]&gt;&gt; </a:t>
            </a:r>
            <a:r>
              <a:rPr lang="en-US" dirty="0" err="1">
                <a:solidFill>
                  <a:prstClr val="black"/>
                </a:solidFill>
              </a:rPr>
              <a:t>hrabe</a:t>
            </a:r>
            <a:r>
              <a:rPr lang="en-US" dirty="0">
                <a:solidFill>
                  <a:prstClr val="black"/>
                </a:solidFill>
              </a:rPr>
              <a:t>_;</a:t>
            </a:r>
          </a:p>
          <a:p>
            <a:r>
              <a:rPr lang="en-US" dirty="0">
                <a:solidFill>
                  <a:prstClr val="black"/>
                </a:solidFill>
              </a:rPr>
              <a:t>};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6517341" y="5253320"/>
            <a:ext cx="2057400" cy="457200"/>
          </a:xfrm>
          <a:prstGeom prst="wedgeRoundRectCallout">
            <a:avLst>
              <a:gd name="adj1" fmla="val 63654"/>
              <a:gd name="adj2" fmla="val -186160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logická obsazenost</a:t>
            </a:r>
          </a:p>
        </p:txBody>
      </p:sp>
      <p:sp>
        <p:nvSpPr>
          <p:cNvPr id="6" name="Rectangle 5"/>
          <p:cNvSpPr/>
          <p:nvPr/>
        </p:nvSpPr>
        <p:spPr>
          <a:xfrm>
            <a:off x="6669741" y="3272119"/>
            <a:ext cx="3276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69741" y="3729318"/>
            <a:ext cx="3276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9741" y="4193115"/>
            <a:ext cx="3276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745941" y="3362606"/>
            <a:ext cx="3124200" cy="214312"/>
          </a:xfrm>
          <a:prstGeom prst="rect">
            <a:avLst/>
          </a:prstGeom>
          <a:solidFill>
            <a:srgbClr val="FFE1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745941" y="3812662"/>
            <a:ext cx="3124200" cy="214312"/>
          </a:xfrm>
          <a:prstGeom prst="rect">
            <a:avLst/>
          </a:prstGeom>
          <a:solidFill>
            <a:srgbClr val="FFE1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745941" y="4276459"/>
            <a:ext cx="2133600" cy="214312"/>
          </a:xfrm>
          <a:prstGeom prst="rect">
            <a:avLst/>
          </a:prstGeom>
          <a:solidFill>
            <a:srgbClr val="FFE1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7965141" y="5862918"/>
            <a:ext cx="1828800" cy="457200"/>
          </a:xfrm>
          <a:prstGeom prst="wedgeRoundRectCallout">
            <a:avLst>
              <a:gd name="adj1" fmla="val 58060"/>
              <a:gd name="adj2" fmla="val -315651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fyzická velikost</a:t>
            </a:r>
            <a:endParaRPr lang="en-US" sz="1400" dirty="0">
              <a:solidFill>
                <a:srgbClr val="456A1C"/>
              </a:solidFill>
              <a:latin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208317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10C7A-D0A3-76B7-0E38-FABF6710C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Agenda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B67AE-E6B0-B7A0-B812-3F7E0FAD8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Šablony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3A4D335-D4FE-B530-652B-C57C08E02AA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754035" y="444469"/>
            <a:ext cx="2971800" cy="300037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9E1E56-95E4-CF06-3A44-7F3C260D4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84DFF-AB17-5354-6989-D3FC4F8EB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2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327614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Gumov</a:t>
            </a:r>
            <a:r>
              <a:rPr lang="cs-CZ" dirty="0"/>
              <a:t>é p</a:t>
            </a:r>
            <a:r>
              <a:rPr lang="en-US" dirty="0"/>
              <a:t>ole - iterator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10018" y="710679"/>
            <a:ext cx="4309782" cy="2092881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template&lt;</a:t>
            </a:r>
            <a:r>
              <a:rPr lang="en-US" dirty="0" err="1">
                <a:solidFill>
                  <a:prstClr val="black"/>
                </a:solidFill>
              </a:rPr>
              <a:t>typename</a:t>
            </a:r>
            <a:r>
              <a:rPr lang="en-US" dirty="0">
                <a:solidFill>
                  <a:prstClr val="black"/>
                </a:solidFill>
              </a:rPr>
              <a:t> T&gt; class Pole {</a:t>
            </a:r>
          </a:p>
          <a:p>
            <a:r>
              <a:rPr lang="en-US" dirty="0">
                <a:solidFill>
                  <a:prstClr val="black"/>
                </a:solidFill>
              </a:rPr>
              <a:t>public:</a:t>
            </a:r>
          </a:p>
          <a:p>
            <a:r>
              <a:rPr lang="en-US" dirty="0">
                <a:solidFill>
                  <a:prstClr val="white">
                    <a:lumMod val="50000"/>
                  </a:prstClr>
                </a:solidFill>
              </a:rPr>
              <a:t>  void </a:t>
            </a:r>
            <a:r>
              <a:rPr lang="en-US" dirty="0" err="1">
                <a:solidFill>
                  <a:prstClr val="white">
                    <a:lumMod val="50000"/>
                  </a:prstClr>
                </a:solidFill>
              </a:rPr>
              <a:t>push_back</a:t>
            </a:r>
            <a:r>
              <a:rPr lang="en-US" dirty="0">
                <a:solidFill>
                  <a:prstClr val="white">
                    <a:lumMod val="50000"/>
                  </a:prstClr>
                </a:solidFill>
              </a:rPr>
              <a:t>( </a:t>
            </a:r>
            <a:r>
              <a:rPr lang="en-US" dirty="0" err="1">
                <a:solidFill>
                  <a:prstClr val="white">
                    <a:lumMod val="50000"/>
                  </a:prstClr>
                </a:solidFill>
              </a:rPr>
              <a:t>const</a:t>
            </a:r>
            <a:r>
              <a:rPr lang="en-US" dirty="0">
                <a:solidFill>
                  <a:prstClr val="white">
                    <a:lumMod val="50000"/>
                  </a:prstClr>
                </a:solidFill>
              </a:rPr>
              <a:t> T&amp; x);</a:t>
            </a:r>
          </a:p>
          <a:p>
            <a:r>
              <a:rPr lang="en-US" dirty="0">
                <a:solidFill>
                  <a:prstClr val="white">
                    <a:lumMod val="50000"/>
                  </a:prstClr>
                </a:solidFill>
              </a:rPr>
              <a:t>  T&amp; operator[] ( </a:t>
            </a:r>
            <a:r>
              <a:rPr lang="en-US" dirty="0" err="1">
                <a:solidFill>
                  <a:prstClr val="white">
                    <a:lumMod val="50000"/>
                  </a:prstClr>
                </a:solidFill>
              </a:rPr>
              <a:t>size_t</a:t>
            </a:r>
            <a:r>
              <a:rPr lang="en-US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en-US" dirty="0" err="1">
                <a:solidFill>
                  <a:prstClr val="white">
                    <a:lumMod val="50000"/>
                  </a:prstClr>
                </a:solidFill>
              </a:rPr>
              <a:t>i</a:t>
            </a:r>
            <a:r>
              <a:rPr lang="en-US" dirty="0">
                <a:solidFill>
                  <a:prstClr val="white">
                    <a:lumMod val="50000"/>
                  </a:prstClr>
                </a:solidFill>
              </a:rPr>
              <a:t>);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en-US" b="1" dirty="0">
                <a:solidFill>
                  <a:srgbClr val="0033CC"/>
                </a:solidFill>
              </a:rPr>
              <a:t>iterator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b="1" dirty="0">
                <a:solidFill>
                  <a:srgbClr val="0033CC"/>
                </a:solidFill>
              </a:rPr>
              <a:t>begin</a:t>
            </a:r>
            <a:r>
              <a:rPr lang="en-US" dirty="0">
                <a:solidFill>
                  <a:prstClr val="black"/>
                </a:solidFill>
              </a:rPr>
              <a:t>() { return </a:t>
            </a:r>
            <a:r>
              <a:rPr lang="en-US" b="1" dirty="0">
                <a:solidFill>
                  <a:srgbClr val="0033CC"/>
                </a:solidFill>
              </a:rPr>
              <a:t>iterator</a:t>
            </a:r>
            <a:r>
              <a:rPr lang="en-US" dirty="0">
                <a:solidFill>
                  <a:prstClr val="black"/>
                </a:solidFill>
              </a:rPr>
              <a:t>{..}; } </a:t>
            </a:r>
          </a:p>
          <a:p>
            <a:r>
              <a:rPr lang="en-US" dirty="0">
                <a:solidFill>
                  <a:prstClr val="black"/>
                </a:solidFill>
              </a:rPr>
              <a:t>  .... </a:t>
            </a:r>
            <a:r>
              <a:rPr lang="en-US" b="1" dirty="0">
                <a:solidFill>
                  <a:srgbClr val="0033CC"/>
                </a:solidFill>
              </a:rPr>
              <a:t>end</a:t>
            </a:r>
            <a:r>
              <a:rPr lang="en-US" dirty="0">
                <a:solidFill>
                  <a:prstClr val="black"/>
                </a:solidFill>
              </a:rPr>
              <a:t>() { return ....; }</a:t>
            </a:r>
          </a:p>
          <a:p>
            <a:r>
              <a:rPr lang="en-US" dirty="0">
                <a:solidFill>
                  <a:prstClr val="black"/>
                </a:solidFill>
              </a:rPr>
              <a:t>private:</a:t>
            </a:r>
          </a:p>
          <a:p>
            <a:r>
              <a:rPr lang="en-US" dirty="0">
                <a:solidFill>
                  <a:prstClr val="black"/>
                </a:solidFill>
              </a:rPr>
              <a:t>  ....</a:t>
            </a:r>
          </a:p>
          <a:p>
            <a:r>
              <a:rPr lang="en-US" dirty="0">
                <a:solidFill>
                  <a:prstClr val="black"/>
                </a:solidFill>
              </a:rPr>
              <a:t>};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26865" y="4497889"/>
            <a:ext cx="5393643" cy="2092881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class </a:t>
            </a:r>
            <a:r>
              <a:rPr lang="en-US" b="1" dirty="0">
                <a:solidFill>
                  <a:srgbClr val="0033CC"/>
                </a:solidFill>
              </a:rPr>
              <a:t>iterator</a:t>
            </a:r>
            <a:r>
              <a:rPr lang="en-US" dirty="0">
                <a:solidFill>
                  <a:prstClr val="black"/>
                </a:solidFill>
              </a:rPr>
              <a:t> {</a:t>
            </a:r>
          </a:p>
          <a:p>
            <a:r>
              <a:rPr lang="en-US" dirty="0">
                <a:solidFill>
                  <a:prstClr val="black"/>
                </a:solidFill>
              </a:rPr>
              <a:t>  iterator() : .... {}</a:t>
            </a:r>
          </a:p>
          <a:p>
            <a:r>
              <a:rPr lang="en-US" dirty="0">
                <a:solidFill>
                  <a:prstClr val="black"/>
                </a:solidFill>
              </a:rPr>
              <a:t>  iterator( </a:t>
            </a:r>
            <a:r>
              <a:rPr lang="en-US" dirty="0" err="1">
                <a:solidFill>
                  <a:prstClr val="black"/>
                </a:solidFill>
              </a:rPr>
              <a:t>const</a:t>
            </a:r>
            <a:r>
              <a:rPr lang="en-US" dirty="0">
                <a:solidFill>
                  <a:prstClr val="black"/>
                </a:solidFill>
              </a:rPr>
              <a:t> iterator&amp; it) : .... {}</a:t>
            </a:r>
          </a:p>
          <a:p>
            <a:r>
              <a:rPr lang="en-US" dirty="0">
                <a:solidFill>
                  <a:prstClr val="black"/>
                </a:solidFill>
              </a:rPr>
              <a:t>  iterator( ....) : .... {}</a:t>
            </a:r>
          </a:p>
          <a:p>
            <a:r>
              <a:rPr lang="en-US" dirty="0">
                <a:solidFill>
                  <a:prstClr val="black"/>
                </a:solidFill>
              </a:rPr>
              <a:t>  T&amp; </a:t>
            </a:r>
            <a:r>
              <a:rPr lang="en-US" b="1" dirty="0">
                <a:solidFill>
                  <a:srgbClr val="0033CC"/>
                </a:solidFill>
              </a:rPr>
              <a:t>operator*</a:t>
            </a:r>
            <a:r>
              <a:rPr lang="en-US" dirty="0">
                <a:solidFill>
                  <a:prstClr val="black"/>
                </a:solidFill>
              </a:rPr>
              <a:t> () { return .... }</a:t>
            </a:r>
          </a:p>
          <a:p>
            <a:r>
              <a:rPr lang="en-US" dirty="0">
                <a:solidFill>
                  <a:prstClr val="black"/>
                </a:solidFill>
              </a:rPr>
              <a:t>  bool </a:t>
            </a:r>
            <a:r>
              <a:rPr lang="en-US" b="1" dirty="0">
                <a:solidFill>
                  <a:srgbClr val="0033CC"/>
                </a:solidFill>
              </a:rPr>
              <a:t>operator != </a:t>
            </a:r>
            <a:r>
              <a:rPr lang="en-US" dirty="0">
                <a:solidFill>
                  <a:prstClr val="black"/>
                </a:solidFill>
              </a:rPr>
              <a:t>( ....) { return ....; }</a:t>
            </a:r>
          </a:p>
          <a:p>
            <a:r>
              <a:rPr lang="en-US" dirty="0">
                <a:solidFill>
                  <a:prstClr val="black"/>
                </a:solidFill>
              </a:rPr>
              <a:t>  iterator </a:t>
            </a:r>
            <a:r>
              <a:rPr lang="en-US" b="1" dirty="0">
                <a:solidFill>
                  <a:srgbClr val="0033CC"/>
                </a:solidFill>
              </a:rPr>
              <a:t>operator++ </a:t>
            </a:r>
            <a:r>
              <a:rPr lang="en-US" dirty="0">
                <a:solidFill>
                  <a:prstClr val="black"/>
                </a:solidFill>
              </a:rPr>
              <a:t>() { ....; return *this; }</a:t>
            </a:r>
          </a:p>
          <a:p>
            <a:r>
              <a:rPr lang="en-US" dirty="0">
                <a:solidFill>
                  <a:prstClr val="black"/>
                </a:solidFill>
              </a:rPr>
              <a:t>private:</a:t>
            </a:r>
          </a:p>
          <a:p>
            <a:r>
              <a:rPr lang="en-US" dirty="0">
                <a:solidFill>
                  <a:prstClr val="black"/>
                </a:solidFill>
              </a:rPr>
              <a:t>  ....</a:t>
            </a:r>
          </a:p>
          <a:p>
            <a:r>
              <a:rPr lang="en-US" dirty="0">
                <a:solidFill>
                  <a:prstClr val="black"/>
                </a:solidFill>
              </a:rPr>
              <a:t>};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5410772" y="3893854"/>
            <a:ext cx="1215895" cy="403746"/>
          </a:xfrm>
          <a:prstGeom prst="wedgeRoundRectCallout">
            <a:avLst>
              <a:gd name="adj1" fmla="val -44801"/>
              <a:gd name="adj2" fmla="val 108565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Pole::iterator</a:t>
            </a:r>
            <a:endParaRPr lang="cs-CZ" sz="1400" dirty="0">
              <a:solidFill>
                <a:srgbClr val="456A1C"/>
              </a:solidFill>
              <a:latin typeface="Calibri Light" panose="020F0302020204030204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5410772" y="3893854"/>
            <a:ext cx="1215895" cy="403746"/>
          </a:xfrm>
          <a:prstGeom prst="wedgeRoundRectCallout">
            <a:avLst>
              <a:gd name="adj1" fmla="val -93016"/>
              <a:gd name="adj2" fmla="val -406461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Pole::iterator</a:t>
            </a:r>
            <a:endParaRPr lang="cs-CZ" sz="1400" dirty="0">
              <a:solidFill>
                <a:srgbClr val="456A1C"/>
              </a:solidFill>
              <a:latin typeface="Calibri Light" panose="020F0302020204030204"/>
            </a:endParaRPr>
          </a:p>
        </p:txBody>
      </p:sp>
      <p:sp>
        <p:nvSpPr>
          <p:cNvPr id="8" name="Arc 7"/>
          <p:cNvSpPr/>
          <p:nvPr/>
        </p:nvSpPr>
        <p:spPr>
          <a:xfrm>
            <a:off x="3315223" y="2551826"/>
            <a:ext cx="1808501" cy="3960834"/>
          </a:xfrm>
          <a:prstGeom prst="arc">
            <a:avLst/>
          </a:prstGeom>
          <a:ln w="60325">
            <a:solidFill>
              <a:srgbClr val="0000FF"/>
            </a:solidFill>
            <a:headEnd type="stealth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52600" y="4191001"/>
            <a:ext cx="2819401" cy="492443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b="1" dirty="0">
                <a:solidFill>
                  <a:srgbClr val="0033CC"/>
                </a:solidFill>
              </a:rPr>
              <a:t>Pole</a:t>
            </a:r>
            <a:r>
              <a:rPr lang="en-US" dirty="0">
                <a:solidFill>
                  <a:prstClr val="black"/>
                </a:solidFill>
              </a:rPr>
              <a:t>&lt;xyz&gt;::</a:t>
            </a:r>
            <a:r>
              <a:rPr lang="en-US" b="1" dirty="0">
                <a:solidFill>
                  <a:srgbClr val="0033CC"/>
                </a:solidFill>
              </a:rPr>
              <a:t>iterator</a:t>
            </a:r>
            <a:r>
              <a:rPr lang="en-US" dirty="0">
                <a:solidFill>
                  <a:prstClr val="black"/>
                </a:solidFill>
              </a:rPr>
              <a:t> it1;</a:t>
            </a:r>
          </a:p>
          <a:p>
            <a:r>
              <a:rPr lang="en-US" dirty="0">
                <a:solidFill>
                  <a:prstClr val="black"/>
                </a:solidFill>
              </a:rPr>
              <a:t>auto it2 = </a:t>
            </a:r>
            <a:r>
              <a:rPr lang="cs-CZ" dirty="0">
                <a:solidFill>
                  <a:prstClr val="black"/>
                </a:solidFill>
              </a:rPr>
              <a:t>p.begin</a:t>
            </a:r>
            <a:r>
              <a:rPr lang="en-US" dirty="0">
                <a:solidFill>
                  <a:prstClr val="black"/>
                </a:solidFill>
              </a:rPr>
              <a:t>();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52600" y="4945053"/>
            <a:ext cx="2819400" cy="492443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for( auto it = </a:t>
            </a:r>
            <a:r>
              <a:rPr lang="en-US" dirty="0" err="1">
                <a:solidFill>
                  <a:prstClr val="black"/>
                </a:solidFill>
              </a:rPr>
              <a:t>p.begin</a:t>
            </a:r>
            <a:r>
              <a:rPr lang="en-US" dirty="0">
                <a:solidFill>
                  <a:prstClr val="black"/>
                </a:solidFill>
              </a:rPr>
              <a:t>();</a:t>
            </a:r>
          </a:p>
          <a:p>
            <a:r>
              <a:rPr lang="en-US" dirty="0">
                <a:solidFill>
                  <a:prstClr val="black"/>
                </a:solidFill>
              </a:rPr>
              <a:t>  it </a:t>
            </a:r>
            <a:r>
              <a:rPr lang="en-US" b="1" dirty="0">
                <a:solidFill>
                  <a:srgbClr val="0033CC"/>
                </a:solidFill>
              </a:rPr>
              <a:t>!= </a:t>
            </a:r>
            <a:r>
              <a:rPr lang="en-US" b="1" dirty="0" err="1">
                <a:solidFill>
                  <a:srgbClr val="0033CC"/>
                </a:solidFill>
              </a:rPr>
              <a:t>p.end</a:t>
            </a:r>
            <a:r>
              <a:rPr lang="en-US" dirty="0">
                <a:solidFill>
                  <a:prstClr val="black"/>
                </a:solidFill>
              </a:rPr>
              <a:t>(); ++it) ....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6626667" y="6038018"/>
            <a:ext cx="668407" cy="403746"/>
          </a:xfrm>
          <a:prstGeom prst="wedgeRoundRectCallout">
            <a:avLst>
              <a:gd name="adj1" fmla="val -151876"/>
              <a:gd name="adj2" fmla="val 4153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???</a:t>
            </a:r>
            <a:endParaRPr lang="cs-CZ" sz="1400" dirty="0">
              <a:solidFill>
                <a:srgbClr val="456A1C"/>
              </a:solidFill>
              <a:latin typeface="Calibri Light" panose="020F0302020204030204"/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2669778" y="3508700"/>
            <a:ext cx="1290888" cy="515778"/>
          </a:xfrm>
          <a:prstGeom prst="wedgeRoundRectCallout">
            <a:avLst>
              <a:gd name="adj1" fmla="val -42009"/>
              <a:gd name="adj2" fmla="val 90395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stejně jako std:: iterátory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2676045" y="5943600"/>
            <a:ext cx="1284888" cy="569060"/>
          </a:xfrm>
          <a:prstGeom prst="wedgeRoundRectCallout">
            <a:avLst>
              <a:gd name="adj1" fmla="val -68257"/>
              <a:gd name="adj2" fmla="val -146450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rgbClr val="456A1C"/>
                </a:solidFill>
                <a:latin typeface="Calibri Light" panose="020F0302020204030204"/>
              </a:rPr>
              <a:t>nemus</a:t>
            </a:r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í být stejné typy</a:t>
            </a:r>
          </a:p>
        </p:txBody>
      </p:sp>
      <p:sp>
        <p:nvSpPr>
          <p:cNvPr id="17" name="Rounded Rectangular Callout 16"/>
          <p:cNvSpPr/>
          <p:nvPr/>
        </p:nvSpPr>
        <p:spPr>
          <a:xfrm>
            <a:off x="2676045" y="5943600"/>
            <a:ext cx="1284888" cy="569060"/>
          </a:xfrm>
          <a:prstGeom prst="wedgeRoundRectCallout">
            <a:avLst>
              <a:gd name="adj1" fmla="val 134357"/>
              <a:gd name="adj2" fmla="val -90298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rgbClr val="456A1C"/>
                </a:solidFill>
                <a:latin typeface="Calibri Light" panose="020F0302020204030204"/>
              </a:rPr>
              <a:t>nemus</a:t>
            </a:r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í být stejné typy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3D3F254F-218E-403A-9A9D-409EBD1819F2}"/>
              </a:ext>
            </a:extLst>
          </p:cNvPr>
          <p:cNvSpPr txBox="1">
            <a:spLocks noChangeArrowheads="1"/>
          </p:cNvSpPr>
          <p:nvPr/>
        </p:nvSpPr>
        <p:spPr>
          <a:xfrm>
            <a:off x="6913714" y="705539"/>
            <a:ext cx="3506793" cy="359206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Clr>
                <a:srgbClr val="5B9BD5"/>
              </a:buClr>
            </a:pPr>
            <a:r>
              <a:rPr lang="cs-CZ" sz="2000" dirty="0">
                <a:solidFill>
                  <a:prstClr val="black"/>
                </a:solidFill>
                <a:latin typeface="Calibri" panose="020F0502020204030204"/>
              </a:rPr>
              <a:t>iterator:</a:t>
            </a:r>
          </a:p>
          <a:p>
            <a:pPr lvl="1">
              <a:buClr>
                <a:srgbClr val="5B9BD5"/>
              </a:buClr>
            </a:pPr>
            <a:r>
              <a:rPr lang="en-US" sz="1600" dirty="0">
                <a:solidFill>
                  <a:prstClr val="black"/>
                </a:solidFill>
                <a:latin typeface="Calibri" panose="020F0502020204030204"/>
              </a:rPr>
              <a:t>* - de</a:t>
            </a:r>
            <a:r>
              <a:rPr lang="cs-CZ" sz="1600" dirty="0">
                <a:solidFill>
                  <a:prstClr val="black"/>
                </a:solidFill>
                <a:latin typeface="Calibri" panose="020F0502020204030204"/>
              </a:rPr>
              <a:t>reference prvku</a:t>
            </a:r>
          </a:p>
          <a:p>
            <a:pPr lvl="1">
              <a:buClr>
                <a:srgbClr val="5B9BD5"/>
              </a:buClr>
            </a:pPr>
            <a:r>
              <a:rPr lang="en-US" sz="1600" dirty="0">
                <a:solidFill>
                  <a:prstClr val="black"/>
                </a:solidFill>
                <a:latin typeface="Calibri" panose="020F0502020204030204"/>
              </a:rPr>
              <a:t>++</a:t>
            </a:r>
            <a:r>
              <a:rPr lang="cs-CZ" sz="16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600" dirty="0">
                <a:solidFill>
                  <a:prstClr val="black"/>
                </a:solidFill>
                <a:latin typeface="Calibri" panose="020F0502020204030204"/>
              </a:rPr>
              <a:t>- </a:t>
            </a:r>
            <a:r>
              <a:rPr lang="cs-CZ" sz="1600" dirty="0">
                <a:solidFill>
                  <a:prstClr val="black"/>
                </a:solidFill>
                <a:latin typeface="Calibri" panose="020F0502020204030204"/>
              </a:rPr>
              <a:t>inkrementace</a:t>
            </a:r>
          </a:p>
          <a:p>
            <a:pPr>
              <a:buClr>
                <a:srgbClr val="5B9BD5"/>
              </a:buClr>
            </a:pPr>
            <a:r>
              <a:rPr lang="cs-CZ" sz="2000" dirty="0">
                <a:solidFill>
                  <a:prstClr val="black"/>
                </a:solidFill>
                <a:latin typeface="Calibri" panose="020F0502020204030204"/>
              </a:rPr>
              <a:t>end()</a:t>
            </a:r>
          </a:p>
          <a:p>
            <a:pPr lvl="1">
              <a:buClr>
                <a:srgbClr val="5B9BD5"/>
              </a:buClr>
            </a:pPr>
            <a:r>
              <a:rPr lang="cs-CZ" sz="1600" dirty="0">
                <a:solidFill>
                  <a:prstClr val="black"/>
                </a:solidFill>
                <a:latin typeface="Calibri" panose="020F0502020204030204"/>
              </a:rPr>
              <a:t>různý od </a:t>
            </a:r>
            <a:r>
              <a:rPr lang="cs-CZ" sz="16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∀</a:t>
            </a:r>
            <a:r>
              <a:rPr lang="en-US" sz="16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cs-CZ" sz="1600" dirty="0">
                <a:solidFill>
                  <a:prstClr val="black"/>
                </a:solidFill>
                <a:latin typeface="Calibri" panose="020F0502020204030204"/>
              </a:rPr>
              <a:t>platných iterátorů</a:t>
            </a:r>
          </a:p>
          <a:p>
            <a:pPr lvl="2">
              <a:buClr>
                <a:srgbClr val="ED7D31"/>
              </a:buClr>
            </a:pPr>
            <a:r>
              <a:rPr lang="en-US" sz="1400" dirty="0">
                <a:solidFill>
                  <a:srgbClr val="C00000"/>
                </a:solidFill>
                <a:latin typeface="Calibri" panose="020F0502020204030204"/>
                <a:sym typeface="Wingdings 2" panose="05020102010507070707" pitchFamily="18" charset="2"/>
              </a:rPr>
              <a:t>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cs-CZ" sz="1400" dirty="0">
                <a:solidFill>
                  <a:prstClr val="black"/>
                </a:solidFill>
                <a:latin typeface="Calibri" panose="020F0502020204030204"/>
              </a:rPr>
              <a:t>... i </a:t>
            </a:r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kdykoliv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cs-CZ" sz="1400" dirty="0">
                <a:solidFill>
                  <a:prstClr val="black"/>
                </a:solidFill>
                <a:latin typeface="Calibri" panose="020F0502020204030204"/>
              </a:rPr>
              <a:t>v budoucnosti</a:t>
            </a:r>
            <a:r>
              <a:rPr lang="cs-CZ" sz="1400" b="1" dirty="0">
                <a:solidFill>
                  <a:prstClr val="black"/>
                </a:solidFill>
                <a:latin typeface="Calibri" panose="020F0502020204030204"/>
              </a:rPr>
              <a:t>!</a:t>
            </a:r>
          </a:p>
          <a:p>
            <a:pPr lvl="1">
              <a:buClr>
                <a:srgbClr val="5B9BD5"/>
              </a:buClr>
            </a:pPr>
            <a:r>
              <a:rPr lang="cs-CZ" sz="1600" dirty="0">
                <a:solidFill>
                  <a:prstClr val="black"/>
                </a:solidFill>
                <a:latin typeface="Calibri" panose="020F0502020204030204"/>
              </a:rPr>
              <a:t>nemusí být iterator</a:t>
            </a:r>
          </a:p>
          <a:p>
            <a:pPr lvl="2">
              <a:buClr>
                <a:srgbClr val="ED7D31"/>
              </a:buClr>
            </a:pPr>
            <a:r>
              <a:rPr lang="cs-CZ" sz="1400" dirty="0">
                <a:solidFill>
                  <a:prstClr val="black"/>
                </a:solidFill>
                <a:latin typeface="Calibri" panose="020F0502020204030204"/>
              </a:rPr>
              <a:t>přetížený operator !=</a:t>
            </a:r>
          </a:p>
          <a:p>
            <a:pPr lvl="1">
              <a:buClr>
                <a:srgbClr val="5B9BD5"/>
              </a:buClr>
            </a:pPr>
            <a:r>
              <a:rPr lang="cs-CZ" sz="1600" dirty="0">
                <a:solidFill>
                  <a:prstClr val="black"/>
                </a:solidFill>
                <a:latin typeface="Calibri" panose="020F0502020204030204"/>
              </a:rPr>
              <a:t>na posledním prvku musí platit</a:t>
            </a:r>
            <a:br>
              <a:rPr lang="cs-CZ" sz="1600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cs-CZ" sz="1600" dirty="0">
                <a:solidFill>
                  <a:prstClr val="black"/>
                </a:solidFill>
                <a:latin typeface="Calibri" panose="020F0502020204030204"/>
              </a:rPr>
              <a:t>++it == end()</a:t>
            </a:r>
          </a:p>
        </p:txBody>
      </p:sp>
      <p:sp>
        <p:nvSpPr>
          <p:cNvPr id="18" name="Rounded Rectangular Callout 6">
            <a:extLst>
              <a:ext uri="{FF2B5EF4-FFF2-40B4-BE49-F238E27FC236}">
                <a16:creationId xmlns:a16="http://schemas.microsoft.com/office/drawing/2014/main" id="{7AD4B82C-4AAD-40D8-9A18-5CDF85124058}"/>
              </a:ext>
            </a:extLst>
          </p:cNvPr>
          <p:cNvSpPr/>
          <p:nvPr/>
        </p:nvSpPr>
        <p:spPr>
          <a:xfrm>
            <a:off x="8200998" y="3865541"/>
            <a:ext cx="1651881" cy="864118"/>
          </a:xfrm>
          <a:prstGeom prst="wedgeRoundRectCallout">
            <a:avLst>
              <a:gd name="adj1" fmla="val -103476"/>
              <a:gd name="adj2" fmla="val 58163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default </a:t>
            </a:r>
            <a:r>
              <a:rPr lang="en-US" sz="1400" dirty="0" err="1">
                <a:solidFill>
                  <a:srgbClr val="456A1C"/>
                </a:solidFill>
                <a:latin typeface="Calibri Light" panose="020F0302020204030204"/>
              </a:rPr>
              <a:t>konstruktor</a:t>
            </a:r>
            <a:endParaRPr lang="en-US" sz="1400" dirty="0">
              <a:solidFill>
                <a:srgbClr val="456A1C"/>
              </a:solidFill>
              <a:latin typeface="Calibri Light" panose="020F0302020204030204"/>
            </a:endParaRPr>
          </a:p>
          <a:p>
            <a:r>
              <a:rPr lang="en-US" sz="1400" dirty="0">
                <a:solidFill>
                  <a:prstClr val="black"/>
                </a:solidFill>
                <a:latin typeface="Calibri Light" panose="020F0302020204030204"/>
              </a:rPr>
              <a:t>Pole&lt;T&gt;::iterator it;</a:t>
            </a:r>
          </a:p>
          <a:p>
            <a:r>
              <a:rPr lang="en-US" sz="1400" dirty="0">
                <a:solidFill>
                  <a:prstClr val="black"/>
                </a:solidFill>
                <a:latin typeface="Calibri Light" panose="020F0302020204030204"/>
              </a:rPr>
              <a:t>it = </a:t>
            </a:r>
            <a:r>
              <a:rPr lang="en-US" sz="1400" dirty="0" err="1">
                <a:solidFill>
                  <a:prstClr val="black"/>
                </a:solidFill>
                <a:latin typeface="Calibri Light" panose="020F0302020204030204"/>
              </a:rPr>
              <a:t>p.begin</a:t>
            </a:r>
            <a:r>
              <a:rPr lang="en-US" sz="1400" dirty="0">
                <a:solidFill>
                  <a:prstClr val="black"/>
                </a:solidFill>
                <a:latin typeface="Calibri Light" panose="020F0302020204030204"/>
              </a:rPr>
              <a:t>();</a:t>
            </a:r>
            <a:endParaRPr lang="cs-CZ" sz="1400" dirty="0">
              <a:solidFill>
                <a:prstClr val="black"/>
              </a:solidFill>
              <a:latin typeface="Calibri Light" panose="020F0302020204030204"/>
            </a:endParaRPr>
          </a:p>
        </p:txBody>
      </p:sp>
      <p:sp>
        <p:nvSpPr>
          <p:cNvPr id="2" name="Rounded Rectangular Callout 13">
            <a:extLst>
              <a:ext uri="{FF2B5EF4-FFF2-40B4-BE49-F238E27FC236}">
                <a16:creationId xmlns:a16="http://schemas.microsoft.com/office/drawing/2014/main" id="{5B25F35F-CE21-B5DE-FE4D-AF711F29B142}"/>
              </a:ext>
            </a:extLst>
          </p:cNvPr>
          <p:cNvSpPr/>
          <p:nvPr/>
        </p:nvSpPr>
        <p:spPr>
          <a:xfrm>
            <a:off x="5026865" y="848615"/>
            <a:ext cx="1724999" cy="570698"/>
          </a:xfrm>
          <a:prstGeom prst="wedgeRoundRectCallout">
            <a:avLst>
              <a:gd name="adj1" fmla="val -39003"/>
              <a:gd name="adj2" fmla="val 105261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rgbClr val="456A1C"/>
                </a:solidFill>
                <a:latin typeface="Calibri Light" panose="020F0302020204030204"/>
              </a:rPr>
              <a:t>sv</a:t>
            </a:r>
            <a:r>
              <a:rPr lang="cs-CZ" sz="1400" dirty="0" err="1">
                <a:solidFill>
                  <a:srgbClr val="456A1C"/>
                </a:solidFill>
                <a:latin typeface="Calibri Light" panose="020F0302020204030204"/>
              </a:rPr>
              <a:t>ázání</a:t>
            </a:r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 </a:t>
            </a:r>
            <a:r>
              <a:rPr lang="cs-CZ" sz="1400" dirty="0" err="1">
                <a:solidFill>
                  <a:srgbClr val="456A1C"/>
                </a:solidFill>
                <a:latin typeface="Calibri Light" panose="020F0302020204030204"/>
              </a:rPr>
              <a:t>iteratoru</a:t>
            </a:r>
            <a:b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</a:br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s instancí kontejneru</a:t>
            </a:r>
          </a:p>
        </p:txBody>
      </p:sp>
      <p:sp>
        <p:nvSpPr>
          <p:cNvPr id="10" name="Rounded Rectangular Callout 13">
            <a:extLst>
              <a:ext uri="{FF2B5EF4-FFF2-40B4-BE49-F238E27FC236}">
                <a16:creationId xmlns:a16="http://schemas.microsoft.com/office/drawing/2014/main" id="{E1E4891A-848A-84ED-D054-0DA0C07E5CA1}"/>
              </a:ext>
            </a:extLst>
          </p:cNvPr>
          <p:cNvSpPr/>
          <p:nvPr/>
        </p:nvSpPr>
        <p:spPr>
          <a:xfrm>
            <a:off x="6433399" y="2828040"/>
            <a:ext cx="792780" cy="300477"/>
          </a:xfrm>
          <a:prstGeom prst="wedgeRoundRectCallout">
            <a:avLst>
              <a:gd name="adj1" fmla="val 88995"/>
              <a:gd name="adj2" fmla="val -70493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sentinel</a:t>
            </a:r>
            <a:endParaRPr lang="cs-CZ" sz="1400" dirty="0">
              <a:solidFill>
                <a:srgbClr val="456A1C"/>
              </a:solidFill>
              <a:latin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48013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2" grpId="0" animBg="1"/>
      <p:bldP spid="13" grpId="0" animBg="1"/>
      <p:bldP spid="15" grpId="0" animBg="1"/>
      <p:bldP spid="17" grpId="0" animBg="1"/>
      <p:bldP spid="1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Gumové pole - kopie</a:t>
            </a:r>
            <a:r>
              <a:rPr lang="en-US" dirty="0"/>
              <a:t>, </a:t>
            </a:r>
            <a:r>
              <a:rPr lang="en-US" dirty="0" err="1"/>
              <a:t>implementace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554119" y="2798065"/>
            <a:ext cx="2628900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44607" y="2964752"/>
            <a:ext cx="457200" cy="438150"/>
          </a:xfrm>
          <a:prstGeom prst="rect">
            <a:avLst/>
          </a:prstGeom>
          <a:solidFill>
            <a:srgbClr val="FFE1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prstClr val="black"/>
                </a:solidFill>
                <a:latin typeface="Calibri" panose="020F0502020204030204"/>
              </a:rPr>
              <a:t>T</a:t>
            </a:r>
          </a:p>
        </p:txBody>
      </p:sp>
      <p:sp>
        <p:nvSpPr>
          <p:cNvPr id="6" name="Rectangle 5"/>
          <p:cNvSpPr/>
          <p:nvPr/>
        </p:nvSpPr>
        <p:spPr>
          <a:xfrm>
            <a:off x="8254207" y="2964752"/>
            <a:ext cx="457200" cy="438150"/>
          </a:xfrm>
          <a:prstGeom prst="rect">
            <a:avLst/>
          </a:prstGeom>
          <a:solidFill>
            <a:srgbClr val="FFE1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prstClr val="black"/>
                </a:solidFill>
                <a:latin typeface="Calibri" panose="020F0502020204030204"/>
              </a:rPr>
              <a:t>T</a:t>
            </a:r>
          </a:p>
        </p:txBody>
      </p:sp>
      <p:sp>
        <p:nvSpPr>
          <p:cNvPr id="7" name="Rectangle 6"/>
          <p:cNvSpPr/>
          <p:nvPr/>
        </p:nvSpPr>
        <p:spPr>
          <a:xfrm>
            <a:off x="8863807" y="2964752"/>
            <a:ext cx="457200" cy="438150"/>
          </a:xfrm>
          <a:prstGeom prst="rect">
            <a:avLst/>
          </a:prstGeom>
          <a:solidFill>
            <a:srgbClr val="FFE1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prstClr val="black"/>
                </a:solidFill>
                <a:latin typeface="Calibri" panose="020F0502020204030204"/>
              </a:rPr>
              <a:t>T</a:t>
            </a:r>
          </a:p>
        </p:txBody>
      </p:sp>
      <p:sp>
        <p:nvSpPr>
          <p:cNvPr id="8" name="Rectangle 7"/>
          <p:cNvSpPr/>
          <p:nvPr/>
        </p:nvSpPr>
        <p:spPr>
          <a:xfrm>
            <a:off x="5441323" y="2188464"/>
            <a:ext cx="762000" cy="1905000"/>
          </a:xfrm>
          <a:prstGeom prst="rect">
            <a:avLst/>
          </a:prstGeom>
          <a:solidFill>
            <a:srgbClr val="33D9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535779" y="2850452"/>
            <a:ext cx="566738" cy="609600"/>
          </a:xfrm>
          <a:prstGeom prst="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prstClr val="black"/>
                </a:solidFill>
                <a:latin typeface="Calibri" panose="020F0502020204030204"/>
              </a:rPr>
              <a:t>T*</a:t>
            </a:r>
            <a:endParaRPr lang="cs-CZ" b="1" dirty="0">
              <a:solidFill>
                <a:prstClr val="black"/>
              </a:solidFill>
              <a:latin typeface="Calibri" panose="020F0502020204030204"/>
            </a:endParaRPr>
          </a:p>
        </p:txBody>
      </p:sp>
      <p:cxnSp>
        <p:nvCxnSpPr>
          <p:cNvPr id="10" name="Straight Arrow Connector 9"/>
          <p:cNvCxnSpPr>
            <a:stCxn id="9" idx="3"/>
            <a:endCxn id="4" idx="1"/>
          </p:cNvCxnSpPr>
          <p:nvPr/>
        </p:nvCxnSpPr>
        <p:spPr>
          <a:xfrm>
            <a:off x="6102517" y="3155252"/>
            <a:ext cx="1451602" cy="0"/>
          </a:xfrm>
          <a:prstGeom prst="straightConnector1">
            <a:avLst/>
          </a:prstGeom>
          <a:ln w="25400">
            <a:solidFill>
              <a:schemeClr val="accent2"/>
            </a:solidFill>
            <a:headEnd type="oval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535779" y="2592088"/>
            <a:ext cx="566738" cy="124618"/>
          </a:xfrm>
          <a:prstGeom prst="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535779" y="2336896"/>
            <a:ext cx="566738" cy="124618"/>
          </a:xfrm>
          <a:prstGeom prst="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solidFill>
                <a:prstClr val="black"/>
              </a:solidFill>
              <a:latin typeface="Calibri" panose="020F0502020204030204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6103551" y="2655116"/>
            <a:ext cx="347884" cy="2061"/>
          </a:xfrm>
          <a:prstGeom prst="straightConnector1">
            <a:avLst/>
          </a:prstGeom>
          <a:ln w="25400">
            <a:solidFill>
              <a:schemeClr val="accent2"/>
            </a:solidFill>
            <a:headEnd type="oval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103551" y="2398411"/>
            <a:ext cx="347884" cy="2061"/>
          </a:xfrm>
          <a:prstGeom prst="straightConnector1">
            <a:avLst/>
          </a:prstGeom>
          <a:ln w="25400">
            <a:solidFill>
              <a:schemeClr val="accent2"/>
            </a:solidFill>
            <a:headEnd type="oval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554119" y="5122561"/>
            <a:ext cx="2628900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644607" y="5289248"/>
            <a:ext cx="457200" cy="438150"/>
          </a:xfrm>
          <a:prstGeom prst="rect">
            <a:avLst/>
          </a:prstGeom>
          <a:solidFill>
            <a:srgbClr val="FFE1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prstClr val="black"/>
                </a:solidFill>
                <a:latin typeface="Calibri" panose="020F0502020204030204"/>
              </a:rPr>
              <a:t>T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254207" y="5289248"/>
            <a:ext cx="457200" cy="438150"/>
          </a:xfrm>
          <a:prstGeom prst="rect">
            <a:avLst/>
          </a:prstGeom>
          <a:solidFill>
            <a:srgbClr val="FFE1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prstClr val="black"/>
                </a:solidFill>
                <a:latin typeface="Calibri" panose="020F0502020204030204"/>
              </a:rPr>
              <a:t>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863807" y="5289248"/>
            <a:ext cx="457200" cy="438150"/>
          </a:xfrm>
          <a:prstGeom prst="rect">
            <a:avLst/>
          </a:prstGeom>
          <a:solidFill>
            <a:srgbClr val="FFE1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prstClr val="black"/>
                </a:solidFill>
                <a:latin typeface="Calibri" panose="020F0502020204030204"/>
              </a:rPr>
              <a:t>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441323" y="4512960"/>
            <a:ext cx="762000" cy="1905000"/>
          </a:xfrm>
          <a:prstGeom prst="rect">
            <a:avLst/>
          </a:prstGeom>
          <a:solidFill>
            <a:srgbClr val="33D9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535779" y="5174948"/>
            <a:ext cx="566738" cy="609600"/>
          </a:xfrm>
          <a:prstGeom prst="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prstClr val="black"/>
                </a:solidFill>
                <a:latin typeface="Calibri" panose="020F0502020204030204"/>
              </a:rPr>
              <a:t>T*</a:t>
            </a:r>
            <a:endParaRPr lang="cs-CZ" b="1" dirty="0">
              <a:solidFill>
                <a:prstClr val="black"/>
              </a:solidFill>
              <a:latin typeface="Calibri" panose="020F0502020204030204"/>
            </a:endParaRPr>
          </a:p>
        </p:txBody>
      </p:sp>
      <p:cxnSp>
        <p:nvCxnSpPr>
          <p:cNvPr id="21" name="Straight Arrow Connector 20"/>
          <p:cNvCxnSpPr>
            <a:stCxn id="20" idx="3"/>
            <a:endCxn id="15" idx="1"/>
          </p:cNvCxnSpPr>
          <p:nvPr/>
        </p:nvCxnSpPr>
        <p:spPr>
          <a:xfrm>
            <a:off x="6102517" y="5479748"/>
            <a:ext cx="1451602" cy="0"/>
          </a:xfrm>
          <a:prstGeom prst="straightConnector1">
            <a:avLst/>
          </a:prstGeom>
          <a:ln w="25400">
            <a:solidFill>
              <a:schemeClr val="accent2"/>
            </a:solidFill>
            <a:headEnd type="oval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5535779" y="4916584"/>
            <a:ext cx="566738" cy="124618"/>
          </a:xfrm>
          <a:prstGeom prst="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535779" y="4661392"/>
            <a:ext cx="566738" cy="124618"/>
          </a:xfrm>
          <a:prstGeom prst="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solidFill>
                <a:prstClr val="black"/>
              </a:solidFill>
              <a:latin typeface="Calibri" panose="020F0502020204030204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6103551" y="4979612"/>
            <a:ext cx="347884" cy="2061"/>
          </a:xfrm>
          <a:prstGeom prst="straightConnector1">
            <a:avLst/>
          </a:prstGeom>
          <a:ln w="25400">
            <a:solidFill>
              <a:schemeClr val="accent2"/>
            </a:solidFill>
            <a:headEnd type="oval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6103551" y="4722907"/>
            <a:ext cx="347884" cy="2061"/>
          </a:xfrm>
          <a:prstGeom prst="straightConnector1">
            <a:avLst/>
          </a:prstGeom>
          <a:ln w="25400">
            <a:solidFill>
              <a:schemeClr val="accent2"/>
            </a:solidFill>
            <a:headEnd type="oval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782595" y="2251568"/>
            <a:ext cx="771524" cy="775097"/>
          </a:xfrm>
          <a:prstGeom prst="straightConnector1">
            <a:avLst/>
          </a:prstGeom>
          <a:ln w="25400">
            <a:solidFill>
              <a:srgbClr val="008000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ular Callout 26"/>
          <p:cNvSpPr/>
          <p:nvPr/>
        </p:nvSpPr>
        <p:spPr>
          <a:xfrm>
            <a:off x="7701757" y="1821753"/>
            <a:ext cx="1390650" cy="620317"/>
          </a:xfrm>
          <a:prstGeom prst="wedgeRoundRectCallout">
            <a:avLst>
              <a:gd name="adj1" fmla="val -80207"/>
              <a:gd name="adj2" fmla="val 59226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observer </a:t>
            </a:r>
            <a:r>
              <a:rPr lang="en-US" sz="1400" dirty="0" err="1">
                <a:solidFill>
                  <a:srgbClr val="456A1C"/>
                </a:solidFill>
                <a:latin typeface="Calibri Light" panose="020F0302020204030204"/>
              </a:rPr>
              <a:t>ptr</a:t>
            </a:r>
            <a:endParaRPr lang="en-US" sz="1400" dirty="0">
              <a:solidFill>
                <a:srgbClr val="456A1C"/>
              </a:solidFill>
              <a:latin typeface="Calibri Light" panose="020F0302020204030204"/>
            </a:endParaRPr>
          </a:p>
          <a:p>
            <a:pPr algn="ctr"/>
            <a:r>
              <a:rPr lang="en-US" sz="1400" dirty="0" err="1">
                <a:solidFill>
                  <a:srgbClr val="456A1C"/>
                </a:solidFill>
                <a:latin typeface="Calibri Light" panose="020F0302020204030204"/>
              </a:rPr>
              <a:t>hrabe</a:t>
            </a:r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[</a:t>
            </a:r>
            <a:r>
              <a:rPr lang="en-US" sz="1400" dirty="0" err="1">
                <a:solidFill>
                  <a:srgbClr val="456A1C"/>
                </a:solidFill>
                <a:latin typeface="Calibri Light" panose="020F0302020204030204"/>
              </a:rPr>
              <a:t>i</a:t>
            </a:r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].get()</a:t>
            </a:r>
            <a:endParaRPr lang="cs-CZ" sz="1400" dirty="0">
              <a:solidFill>
                <a:srgbClr val="456A1C"/>
              </a:solidFill>
              <a:latin typeface="Calibri Light" panose="020F0302020204030204"/>
            </a:endParaRPr>
          </a:p>
        </p:txBody>
      </p:sp>
      <p:cxnSp>
        <p:nvCxnSpPr>
          <p:cNvPr id="28" name="Straight Arrow Connector 27"/>
          <p:cNvCxnSpPr>
            <a:endCxn id="18" idx="0"/>
          </p:cNvCxnSpPr>
          <p:nvPr/>
        </p:nvCxnSpPr>
        <p:spPr>
          <a:xfrm>
            <a:off x="9092407" y="3358054"/>
            <a:ext cx="0" cy="1931194"/>
          </a:xfrm>
          <a:prstGeom prst="straightConnector1">
            <a:avLst/>
          </a:prstGeom>
          <a:ln w="63500">
            <a:solidFill>
              <a:srgbClr val="9900CC"/>
            </a:solidFill>
            <a:prstDash val="sysDash"/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reeform 28"/>
          <p:cNvSpPr/>
          <p:nvPr/>
        </p:nvSpPr>
        <p:spPr>
          <a:xfrm>
            <a:off x="5011905" y="3071114"/>
            <a:ext cx="368299" cy="2400300"/>
          </a:xfrm>
          <a:custGeom>
            <a:avLst/>
            <a:gdLst>
              <a:gd name="connsiteX0" fmla="*/ 781134 w 781134"/>
              <a:gd name="connsiteY0" fmla="*/ 0 h 2400300"/>
              <a:gd name="connsiteX1" fmla="*/ 84 w 781134"/>
              <a:gd name="connsiteY1" fmla="*/ 1282700 h 2400300"/>
              <a:gd name="connsiteX2" fmla="*/ 768434 w 781134"/>
              <a:gd name="connsiteY2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81134" h="2400300">
                <a:moveTo>
                  <a:pt x="781134" y="0"/>
                </a:moveTo>
                <a:cubicBezTo>
                  <a:pt x="391667" y="441325"/>
                  <a:pt x="2201" y="882650"/>
                  <a:pt x="84" y="1282700"/>
                </a:cubicBezTo>
                <a:cubicBezTo>
                  <a:pt x="-2033" y="1682750"/>
                  <a:pt x="29717" y="1525058"/>
                  <a:pt x="768434" y="2400300"/>
                </a:cubicBezTo>
              </a:path>
            </a:pathLst>
          </a:custGeom>
          <a:noFill/>
          <a:ln w="38100" cmpd="sng">
            <a:solidFill>
              <a:srgbClr val="9900CC"/>
            </a:solidFill>
            <a:prstDash val="sysDot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458200" y="743029"/>
            <a:ext cx="1752600" cy="707886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Pole&lt;T&gt; a;</a:t>
            </a:r>
          </a:p>
          <a:p>
            <a:r>
              <a:rPr lang="en-US" dirty="0">
                <a:solidFill>
                  <a:prstClr val="black"/>
                </a:solidFill>
              </a:rPr>
              <a:t>....</a:t>
            </a:r>
          </a:p>
          <a:p>
            <a:r>
              <a:rPr lang="en-US" dirty="0">
                <a:solidFill>
                  <a:prstClr val="black"/>
                </a:solidFill>
              </a:rPr>
              <a:t>Pole&lt;T&gt; b = a;</a:t>
            </a:r>
          </a:p>
        </p:txBody>
      </p:sp>
      <p:sp>
        <p:nvSpPr>
          <p:cNvPr id="31" name="Rectangle 3"/>
          <p:cNvSpPr txBox="1">
            <a:spLocks noChangeArrowheads="1"/>
          </p:cNvSpPr>
          <p:nvPr/>
        </p:nvSpPr>
        <p:spPr>
          <a:xfrm>
            <a:off x="1643530" y="621554"/>
            <a:ext cx="3428343" cy="6084047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Clr>
                <a:srgbClr val="5B9BD5"/>
              </a:buClr>
            </a:pPr>
            <a:r>
              <a:rPr lang="cs-CZ" sz="2000" dirty="0">
                <a:solidFill>
                  <a:prstClr val="black"/>
                </a:solidFill>
                <a:latin typeface="Calibri" panose="020F0502020204030204"/>
              </a:rPr>
              <a:t>základ implementace</a:t>
            </a:r>
            <a:endParaRPr lang="en-US" sz="2000" dirty="0">
              <a:solidFill>
                <a:prstClr val="black"/>
              </a:solidFill>
              <a:latin typeface="Calibri" panose="020F0502020204030204"/>
            </a:endParaRPr>
          </a:p>
          <a:p>
            <a:pPr lvl="1">
              <a:buClr>
                <a:srgbClr val="5B9BD5"/>
              </a:buClr>
            </a:pPr>
            <a:r>
              <a:rPr lang="en-US" sz="1600" dirty="0" err="1">
                <a:solidFill>
                  <a:prstClr val="black"/>
                </a:solidFill>
                <a:latin typeface="Calibri" panose="020F0502020204030204"/>
              </a:rPr>
              <a:t>x.push_back</a:t>
            </a:r>
            <a:r>
              <a:rPr lang="en-US" sz="1600" dirty="0">
                <a:solidFill>
                  <a:prstClr val="black"/>
                </a:solidFill>
                <a:latin typeface="Calibri" panose="020F0502020204030204"/>
              </a:rPr>
              <a:t>(n)</a:t>
            </a:r>
          </a:p>
          <a:p>
            <a:pPr lvl="1">
              <a:buClr>
                <a:srgbClr val="5B9BD5"/>
              </a:buClr>
            </a:pPr>
            <a:r>
              <a:rPr lang="en-US" sz="1600" dirty="0">
                <a:solidFill>
                  <a:prstClr val="black"/>
                </a:solidFill>
                <a:latin typeface="Calibri" panose="020F0502020204030204"/>
              </a:rPr>
              <a:t>x[</a:t>
            </a:r>
            <a:r>
              <a:rPr lang="en-US" sz="1600" dirty="0" err="1">
                <a:solidFill>
                  <a:prstClr val="black"/>
                </a:solidFill>
                <a:latin typeface="Calibri" panose="020F0502020204030204"/>
              </a:rPr>
              <a:t>i</a:t>
            </a:r>
            <a:r>
              <a:rPr lang="en-US" sz="1600" dirty="0">
                <a:solidFill>
                  <a:prstClr val="black"/>
                </a:solidFill>
                <a:latin typeface="Calibri" panose="020F0502020204030204"/>
              </a:rPr>
              <a:t>]</a:t>
            </a:r>
            <a:endParaRPr lang="cs-CZ" sz="1400" dirty="0">
              <a:solidFill>
                <a:prstClr val="black"/>
              </a:solidFill>
              <a:latin typeface="Calibri" panose="020F0502020204030204"/>
            </a:endParaRPr>
          </a:p>
          <a:p>
            <a:pPr>
              <a:buClr>
                <a:srgbClr val="5B9BD5"/>
              </a:buClr>
            </a:pPr>
            <a:r>
              <a:rPr lang="cs-CZ" sz="2000" dirty="0">
                <a:solidFill>
                  <a:prstClr val="black"/>
                </a:solidFill>
                <a:latin typeface="Calibri" panose="020F0502020204030204"/>
              </a:rPr>
              <a:t>iterator</a:t>
            </a:r>
          </a:p>
          <a:p>
            <a:pPr lvl="1">
              <a:buClr>
                <a:srgbClr val="5B9BD5"/>
              </a:buClr>
            </a:pPr>
            <a:r>
              <a:rPr lang="cs-CZ" sz="1600" dirty="0">
                <a:solidFill>
                  <a:prstClr val="black"/>
                </a:solidFill>
                <a:latin typeface="Calibri" panose="020F0502020204030204"/>
              </a:rPr>
              <a:t>op</a:t>
            </a:r>
            <a:r>
              <a:rPr lang="en-US" sz="1600" dirty="0" err="1">
                <a:solidFill>
                  <a:prstClr val="black"/>
                </a:solidFill>
                <a:latin typeface="Calibri" panose="020F0502020204030204"/>
              </a:rPr>
              <a:t>erator</a:t>
            </a:r>
            <a:r>
              <a:rPr lang="en-US" sz="1600" dirty="0">
                <a:solidFill>
                  <a:prstClr val="black"/>
                </a:solidFill>
                <a:latin typeface="Calibri" panose="020F0502020204030204"/>
              </a:rPr>
              <a:t> * != ++</a:t>
            </a:r>
            <a:endParaRPr lang="cs-CZ" sz="1600" dirty="0">
              <a:solidFill>
                <a:prstClr val="black"/>
              </a:solidFill>
              <a:latin typeface="Calibri" panose="020F0502020204030204"/>
            </a:endParaRPr>
          </a:p>
          <a:p>
            <a:pPr lvl="2">
              <a:buClr>
                <a:srgbClr val="ED7D31"/>
              </a:buClr>
            </a:pP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++</a:t>
            </a:r>
            <a:r>
              <a:rPr lang="cs-CZ" sz="1400" dirty="0">
                <a:solidFill>
                  <a:prstClr val="black"/>
                </a:solidFill>
                <a:latin typeface="Calibri" panose="020F0502020204030204"/>
              </a:rPr>
              <a:t> na posledním prvku</a:t>
            </a: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  <a:p>
            <a:pPr lvl="1">
              <a:buClr>
                <a:srgbClr val="5B9BD5"/>
              </a:buClr>
            </a:pPr>
            <a:r>
              <a:rPr lang="en-US" sz="1600" dirty="0">
                <a:solidFill>
                  <a:prstClr val="black"/>
                </a:solidFill>
                <a:latin typeface="Calibri" panose="020F0502020204030204"/>
              </a:rPr>
              <a:t>begin(), end()</a:t>
            </a:r>
            <a:endParaRPr lang="cs-CZ" sz="1600" dirty="0">
              <a:solidFill>
                <a:prstClr val="black"/>
              </a:solidFill>
              <a:latin typeface="Calibri" panose="020F0502020204030204"/>
            </a:endParaRPr>
          </a:p>
          <a:p>
            <a:pPr lvl="2">
              <a:buClr>
                <a:srgbClr val="ED7D31"/>
              </a:buClr>
            </a:pPr>
            <a:r>
              <a:rPr lang="cs-CZ" sz="1400" dirty="0">
                <a:solidFill>
                  <a:prstClr val="black"/>
                </a:solidFill>
                <a:latin typeface="Calibri" panose="020F0502020204030204"/>
              </a:rPr>
              <a:t>end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() -&gt; iterator</a:t>
            </a:r>
          </a:p>
          <a:p>
            <a:pPr lvl="2">
              <a:buClr>
                <a:srgbClr val="ED7D31"/>
              </a:buClr>
            </a:pP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operator !=</a:t>
            </a:r>
          </a:p>
          <a:p>
            <a:pPr lvl="1">
              <a:buClr>
                <a:srgbClr val="5B9BD5"/>
              </a:buClr>
            </a:pPr>
            <a:r>
              <a:rPr lang="en-US" sz="1600" dirty="0">
                <a:solidFill>
                  <a:prstClr val="black"/>
                </a:solidFill>
                <a:latin typeface="Calibri" panose="020F0502020204030204"/>
              </a:rPr>
              <a:t>for( auto&amp;&amp; </a:t>
            </a:r>
            <a:r>
              <a:rPr lang="en-US" sz="1600" dirty="0" err="1">
                <a:solidFill>
                  <a:prstClr val="black"/>
                </a:solidFill>
                <a:latin typeface="Calibri" panose="020F0502020204030204"/>
              </a:rPr>
              <a:t>i</a:t>
            </a:r>
            <a:r>
              <a:rPr lang="en-US" sz="1600" dirty="0">
                <a:solidFill>
                  <a:prstClr val="black"/>
                </a:solidFill>
                <a:latin typeface="Calibri" panose="020F0502020204030204"/>
              </a:rPr>
              <a:t> : v) {}</a:t>
            </a:r>
            <a:endParaRPr lang="cs-CZ" sz="1400" dirty="0">
              <a:solidFill>
                <a:prstClr val="black"/>
              </a:solidFill>
              <a:latin typeface="Calibri" panose="020F0502020204030204"/>
            </a:endParaRPr>
          </a:p>
          <a:p>
            <a:pPr>
              <a:buClr>
                <a:srgbClr val="5B9BD5"/>
              </a:buClr>
            </a:pPr>
            <a:r>
              <a:rPr lang="cs-CZ" sz="2000" dirty="0">
                <a:solidFill>
                  <a:prstClr val="black"/>
                </a:solidFill>
                <a:latin typeface="Calibri" panose="020F0502020204030204"/>
              </a:rPr>
              <a:t>operace s kontejnerem</a:t>
            </a:r>
          </a:p>
          <a:p>
            <a:pPr lvl="1">
              <a:buClr>
                <a:srgbClr val="5B9BD5"/>
              </a:buClr>
            </a:pPr>
            <a:r>
              <a:rPr lang="en-US" sz="1600" dirty="0">
                <a:solidFill>
                  <a:prstClr val="black"/>
                </a:solidFill>
                <a:latin typeface="Calibri" panose="020F0502020204030204"/>
              </a:rPr>
              <a:t>li</a:t>
            </a:r>
            <a:r>
              <a:rPr lang="cs-CZ" sz="1600" dirty="0">
                <a:solidFill>
                  <a:prstClr val="black"/>
                </a:solidFill>
                <a:latin typeface="Calibri" panose="020F0502020204030204"/>
              </a:rPr>
              <a:t>ší se od default?</a:t>
            </a: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  <a:p>
            <a:pPr lvl="2">
              <a:buClr>
                <a:srgbClr val="ED7D31"/>
              </a:buClr>
            </a:pPr>
            <a:r>
              <a:rPr lang="cs-CZ" sz="1400" dirty="0">
                <a:solidFill>
                  <a:prstClr val="black"/>
                </a:solidFill>
                <a:latin typeface="Calibri" panose="020F0502020204030204"/>
              </a:rPr>
              <a:t>copy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-</a:t>
            </a:r>
            <a:r>
              <a:rPr lang="cs-CZ" sz="1400" dirty="0">
                <a:solidFill>
                  <a:prstClr val="black"/>
                </a:solidFill>
                <a:latin typeface="Calibri" panose="020F0502020204030204"/>
              </a:rPr>
              <a:t>construct</a:t>
            </a:r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ible</a:t>
            </a:r>
            <a:endParaRPr lang="cs-CZ" sz="1400" dirty="0">
              <a:solidFill>
                <a:prstClr val="black"/>
              </a:solidFill>
              <a:latin typeface="Calibri" panose="020F0502020204030204"/>
            </a:endParaRPr>
          </a:p>
          <a:p>
            <a:pPr lvl="2">
              <a:buClr>
                <a:srgbClr val="ED7D31"/>
              </a:buClr>
            </a:pPr>
            <a:r>
              <a:rPr lang="cs-CZ" sz="1400" dirty="0">
                <a:solidFill>
                  <a:prstClr val="black"/>
                </a:solidFill>
                <a:latin typeface="Calibri" panose="020F0502020204030204"/>
              </a:rPr>
              <a:t>move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-</a:t>
            </a:r>
            <a:r>
              <a:rPr lang="cs-CZ" sz="1400" dirty="0">
                <a:solidFill>
                  <a:prstClr val="black"/>
                </a:solidFill>
                <a:latin typeface="Calibri" panose="020F0502020204030204"/>
              </a:rPr>
              <a:t>construct</a:t>
            </a:r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ible</a:t>
            </a: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  <a:p>
            <a:pPr lvl="2">
              <a:buClr>
                <a:srgbClr val="ED7D31"/>
              </a:buClr>
            </a:pP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assignable (=)</a:t>
            </a:r>
          </a:p>
          <a:p>
            <a:pPr>
              <a:buClr>
                <a:srgbClr val="5B9BD5"/>
              </a:buClr>
            </a:pPr>
            <a:r>
              <a:rPr lang="cs-CZ" sz="2000" dirty="0">
                <a:solidFill>
                  <a:prstClr val="black"/>
                </a:solidFill>
                <a:latin typeface="Calibri" panose="020F0502020204030204"/>
              </a:rPr>
              <a:t>řádně </a:t>
            </a:r>
            <a:r>
              <a:rPr lang="en-US" sz="2000" dirty="0" err="1">
                <a:solidFill>
                  <a:prstClr val="black"/>
                </a:solidFill>
                <a:latin typeface="Calibri" panose="020F0502020204030204"/>
              </a:rPr>
              <a:t>otestu</a:t>
            </a:r>
            <a:r>
              <a:rPr lang="cs-CZ" sz="2000" dirty="0">
                <a:solidFill>
                  <a:prstClr val="black"/>
                </a:solidFill>
                <a:latin typeface="Calibri" panose="020F0502020204030204"/>
              </a:rPr>
              <a:t>jte</a:t>
            </a:r>
          </a:p>
          <a:p>
            <a:pPr lvl="1">
              <a:buClr>
                <a:srgbClr val="5B9BD5"/>
              </a:buClr>
            </a:pPr>
            <a:r>
              <a:rPr lang="cs-CZ" sz="1600" dirty="0">
                <a:solidFill>
                  <a:prstClr val="black"/>
                </a:solidFill>
                <a:latin typeface="Calibri" panose="020F0502020204030204"/>
              </a:rPr>
              <a:t>všechny funkce / kombinace</a:t>
            </a:r>
          </a:p>
          <a:p>
            <a:pPr lvl="1">
              <a:buClr>
                <a:srgbClr val="5B9BD5"/>
              </a:buClr>
            </a:pPr>
            <a:r>
              <a:rPr lang="cs-CZ" sz="1600" dirty="0">
                <a:solidFill>
                  <a:prstClr val="black"/>
                </a:solidFill>
                <a:latin typeface="Calibri" panose="020F0502020204030204"/>
              </a:rPr>
              <a:t>okrajové případy</a:t>
            </a:r>
            <a:endParaRPr lang="en-US" sz="1600" dirty="0">
              <a:solidFill>
                <a:prstClr val="black"/>
              </a:solidFill>
              <a:latin typeface="Calibri" panose="020F0502020204030204"/>
            </a:endParaRPr>
          </a:p>
          <a:p>
            <a:pPr lvl="2">
              <a:buClr>
                <a:srgbClr val="ED7D31"/>
              </a:buClr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  <a:p>
            <a:pPr>
              <a:buClr>
                <a:srgbClr val="5B9BD5"/>
              </a:buClr>
            </a:pPr>
            <a:r>
              <a:rPr lang="cs-CZ" sz="2000" dirty="0">
                <a:solidFill>
                  <a:srgbClr val="00B050"/>
                </a:solidFill>
                <a:latin typeface="Calibri" panose="020F0502020204030204"/>
              </a:rPr>
              <a:t>k</a:t>
            </a:r>
            <a:r>
              <a:rPr lang="en-US" sz="2000" dirty="0">
                <a:solidFill>
                  <a:srgbClr val="00B050"/>
                </a:solidFill>
                <a:latin typeface="Calibri" panose="020F0502020204030204"/>
              </a:rPr>
              <a:t> </a:t>
            </a:r>
            <a:r>
              <a:rPr lang="en-US" sz="2000" dirty="0" err="1">
                <a:solidFill>
                  <a:srgbClr val="00B050"/>
                </a:solidFill>
                <a:latin typeface="Calibri" panose="020F0502020204030204"/>
              </a:rPr>
              <a:t>rozmy</a:t>
            </a:r>
            <a:r>
              <a:rPr lang="cs-CZ" sz="2000" dirty="0" err="1">
                <a:solidFill>
                  <a:srgbClr val="00B050"/>
                </a:solidFill>
                <a:latin typeface="Calibri" panose="020F0502020204030204"/>
              </a:rPr>
              <a:t>šlení</a:t>
            </a:r>
            <a:endParaRPr lang="en-US" sz="2000" dirty="0">
              <a:solidFill>
                <a:srgbClr val="00B050"/>
              </a:solidFill>
              <a:latin typeface="Calibri" panose="020F0502020204030204"/>
            </a:endParaRPr>
          </a:p>
          <a:p>
            <a:pPr lvl="1">
              <a:buClr>
                <a:srgbClr val="5B9BD5"/>
              </a:buClr>
            </a:pPr>
            <a:r>
              <a:rPr lang="en-US" sz="1600" dirty="0">
                <a:solidFill>
                  <a:srgbClr val="00B050"/>
                </a:solidFill>
                <a:latin typeface="Calibri" panose="020F0502020204030204"/>
              </a:rPr>
              <a:t>bez default </a:t>
            </a:r>
            <a:r>
              <a:rPr lang="en-US" sz="1600" dirty="0" err="1">
                <a:solidFill>
                  <a:srgbClr val="00B050"/>
                </a:solidFill>
                <a:latin typeface="Calibri" panose="020F0502020204030204"/>
              </a:rPr>
              <a:t>konstruktoru</a:t>
            </a:r>
            <a:endParaRPr lang="en-US" sz="1600" dirty="0">
              <a:solidFill>
                <a:srgbClr val="00B050"/>
              </a:solidFill>
              <a:latin typeface="Calibri" panose="020F0502020204030204"/>
            </a:endParaRPr>
          </a:p>
          <a:p>
            <a:pPr lvl="1">
              <a:buClr>
                <a:srgbClr val="5B9BD5"/>
              </a:buClr>
            </a:pPr>
            <a:r>
              <a:rPr lang="en-US" sz="1600" dirty="0" err="1">
                <a:solidFill>
                  <a:srgbClr val="00B050"/>
                </a:solidFill>
                <a:latin typeface="Calibri" panose="020F0502020204030204"/>
              </a:rPr>
              <a:t>const_iterator</a:t>
            </a:r>
            <a:endParaRPr lang="cs-CZ" sz="1600" dirty="0">
              <a:solidFill>
                <a:srgbClr val="00B050"/>
              </a:solidFill>
              <a:latin typeface="Calibri" panose="020F0502020204030204"/>
            </a:endParaRPr>
          </a:p>
          <a:p>
            <a:pPr lvl="1">
              <a:buClr>
                <a:srgbClr val="5B9BD5"/>
              </a:buClr>
            </a:pPr>
            <a:r>
              <a:rPr lang="cs-CZ" sz="1600" dirty="0">
                <a:solidFill>
                  <a:srgbClr val="00B050"/>
                </a:solidFill>
                <a:latin typeface="Calibri" panose="020F0502020204030204"/>
              </a:rPr>
              <a:t>Pole</a:t>
            </a:r>
            <a:r>
              <a:rPr lang="en-US" sz="1600" dirty="0">
                <a:solidFill>
                  <a:srgbClr val="00B050"/>
                </a:solidFill>
                <a:latin typeface="Calibri" panose="020F0502020204030204"/>
              </a:rPr>
              <a:t>&lt;</a:t>
            </a:r>
            <a:r>
              <a:rPr lang="en-US" sz="1600" dirty="0" err="1">
                <a:solidFill>
                  <a:srgbClr val="00B050"/>
                </a:solidFill>
                <a:latin typeface="Calibri" panose="020F0502020204030204"/>
              </a:rPr>
              <a:t>unique_ptr</a:t>
            </a:r>
            <a:r>
              <a:rPr lang="en-US" sz="1600" dirty="0">
                <a:solidFill>
                  <a:srgbClr val="00B050"/>
                </a:solidFill>
                <a:latin typeface="Calibri" panose="020F0502020204030204"/>
              </a:rPr>
              <a:t>&lt;T&gt;&gt;</a:t>
            </a:r>
          </a:p>
        </p:txBody>
      </p:sp>
    </p:spTree>
    <p:extLst>
      <p:ext uri="{BB962C8B-B14F-4D97-AF65-F5344CB8AC3E}">
        <p14:creationId xmlns:p14="http://schemas.microsoft.com/office/powerpoint/2010/main" val="252376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7" grpId="0" animBg="1"/>
      <p:bldP spid="29" grpId="0" animBg="1"/>
      <p:bldP spid="3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E6479-0FA6-5A96-1F56-6B61BF3BD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44C1DD-0EA5-4D9D-EAD2-C159CC78D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D8FE38-CCDC-6CB0-70BA-A704262DF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973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8E3D0-A6A2-1DC6-E1FB-6CAA175CA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C++ </a:t>
            </a:r>
            <a:r>
              <a:rPr lang="cs-CZ" dirty="0" err="1"/>
              <a:t>templates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B5D3F-FE47-2EAA-D9C4-10A836528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Function</a:t>
            </a:r>
            <a:r>
              <a:rPr lang="cs-CZ" dirty="0"/>
              <a:t> </a:t>
            </a:r>
            <a:r>
              <a:rPr lang="cs-CZ" dirty="0" err="1"/>
              <a:t>templates</a:t>
            </a:r>
            <a:r>
              <a:rPr lang="en-US" dirty="0"/>
              <a:t> </a:t>
            </a:r>
          </a:p>
          <a:p>
            <a:pPr marL="457200" lvl="1" indent="0">
              <a:buNone/>
            </a:pPr>
            <a:r>
              <a:rPr lang="fr-FR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template</a:t>
            </a:r>
            <a:r>
              <a:rPr lang="fr-FR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fr-FR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typename</a:t>
            </a:r>
            <a:r>
              <a:rPr lang="fr-FR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T&gt; T </a:t>
            </a:r>
            <a:r>
              <a:rPr lang="fr-FR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add</a:t>
            </a:r>
            <a:r>
              <a:rPr lang="fr-FR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fr-FR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fr-FR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T&amp; a, </a:t>
            </a:r>
            <a:r>
              <a:rPr lang="fr-FR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fr-FR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T&amp; b);</a:t>
            </a:r>
            <a:endParaRPr lang="cs-CZ" dirty="0"/>
          </a:p>
          <a:p>
            <a:r>
              <a:rPr lang="cs-CZ" dirty="0" err="1"/>
              <a:t>Class</a:t>
            </a:r>
            <a:r>
              <a:rPr lang="cs-CZ" dirty="0"/>
              <a:t> </a:t>
            </a:r>
            <a:r>
              <a:rPr lang="cs-CZ" dirty="0" err="1"/>
              <a:t>templates</a:t>
            </a:r>
            <a:endParaRPr lang="en-US" dirty="0"/>
          </a:p>
          <a:p>
            <a:pPr marL="457200" lvl="1" indent="0">
              <a:buNone/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template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typename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F, 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typename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S&gt;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struct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air { F first;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                         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 second; };</a:t>
            </a:r>
            <a:endParaRPr lang="cs-CZ" dirty="0"/>
          </a:p>
          <a:p>
            <a:r>
              <a:rPr lang="cs-CZ" dirty="0"/>
              <a:t>Alias </a:t>
            </a:r>
            <a:r>
              <a:rPr lang="cs-CZ" dirty="0" err="1"/>
              <a:t>templates</a:t>
            </a:r>
            <a:endParaRPr lang="en-US" dirty="0"/>
          </a:p>
          <a:p>
            <a:pPr marL="457200" lvl="1" indent="0">
              <a:buNone/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template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typename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T&gt;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using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Counter =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unordered_map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T,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&gt;;</a:t>
            </a:r>
            <a:endParaRPr lang="cs-CZ" dirty="0"/>
          </a:p>
          <a:p>
            <a:r>
              <a:rPr lang="cs-CZ" dirty="0" err="1"/>
              <a:t>Variable</a:t>
            </a:r>
            <a:r>
              <a:rPr lang="cs-CZ" dirty="0"/>
              <a:t> </a:t>
            </a:r>
            <a:r>
              <a:rPr lang="cs-CZ" dirty="0" err="1"/>
              <a:t>templates</a:t>
            </a:r>
            <a:endParaRPr lang="en-US" dirty="0"/>
          </a:p>
          <a:p>
            <a:pPr marL="457200" lvl="1" indent="0">
              <a:buNone/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template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Num&gt; 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constexpr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why_not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Num;</a:t>
            </a:r>
            <a:endParaRPr lang="cs-CZ" dirty="0"/>
          </a:p>
          <a:p>
            <a:r>
              <a:rPr lang="cs-CZ" dirty="0"/>
              <a:t>(</a:t>
            </a:r>
            <a:r>
              <a:rPr lang="cs-CZ" dirty="0" err="1"/>
              <a:t>Concepts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35BD6E-C893-6516-F760-7CDD7C876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DFA9FC-210C-6CE9-7BA9-4613065D4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099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BD6B1-320F-CF49-1CED-915F0A834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Pou</a:t>
            </a:r>
            <a:r>
              <a:rPr lang="cs-CZ" dirty="0"/>
              <a:t>žití šablon</a:t>
            </a:r>
            <a:br>
              <a:rPr lang="cs-CZ" dirty="0"/>
            </a:br>
            <a:r>
              <a:rPr lang="cs-CZ" sz="3600" dirty="0" err="1"/>
              <a:t>compiler</a:t>
            </a:r>
            <a:r>
              <a:rPr lang="cs-CZ" sz="3600" dirty="0"/>
              <a:t> ze šablon udělá instanci s konkrétními typy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3D8CCA-89AD-161B-E261-65E084C34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50EA7C-5774-BB7E-58BA-5BCDC272E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4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A88B83C-3DF2-505B-7AEC-551A76B69D0C}"/>
              </a:ext>
            </a:extLst>
          </p:cNvPr>
          <p:cNvSpPr txBox="1"/>
          <p:nvPr/>
        </p:nvSpPr>
        <p:spPr>
          <a:xfrm>
            <a:off x="738553" y="2074021"/>
            <a:ext cx="3880338" cy="11840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Counter&lt;std::string&gt; items{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{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rohlik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{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houska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{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chleba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{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uran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551990C0-E07C-1483-CB7A-4B059497E2B9}"/>
              </a:ext>
            </a:extLst>
          </p:cNvPr>
          <p:cNvSpPr/>
          <p:nvPr/>
        </p:nvSpPr>
        <p:spPr>
          <a:xfrm>
            <a:off x="1658817" y="1653858"/>
            <a:ext cx="2608384" cy="269631"/>
          </a:xfrm>
          <a:prstGeom prst="wedgeRoundRectCallout">
            <a:avLst>
              <a:gd name="adj1" fmla="val -36299"/>
              <a:gd name="adj2" fmla="val 99456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Explicitn</a:t>
            </a:r>
            <a:r>
              <a:rPr lang="cs-CZ" dirty="0"/>
              <a:t>ě dosazený typ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A441B12-C053-B043-B261-E6474207C621}"/>
              </a:ext>
            </a:extLst>
          </p:cNvPr>
          <p:cNvSpPr txBox="1"/>
          <p:nvPr/>
        </p:nvSpPr>
        <p:spPr>
          <a:xfrm>
            <a:off x="5738446" y="2232288"/>
            <a:ext cx="3118338" cy="2863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sum = add(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37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</p:txBody>
      </p:sp>
      <p:sp>
        <p:nvSpPr>
          <p:cNvPr id="11" name="Speech Bubble: Rectangle with Corners Rounded 10">
            <a:extLst>
              <a:ext uri="{FF2B5EF4-FFF2-40B4-BE49-F238E27FC236}">
                <a16:creationId xmlns:a16="http://schemas.microsoft.com/office/drawing/2014/main" id="{2016B320-6B14-27A0-DFCF-ABC7AE0BE31D}"/>
              </a:ext>
            </a:extLst>
          </p:cNvPr>
          <p:cNvSpPr/>
          <p:nvPr/>
        </p:nvSpPr>
        <p:spPr>
          <a:xfrm>
            <a:off x="7379676" y="1799776"/>
            <a:ext cx="2608384" cy="269631"/>
          </a:xfrm>
          <a:prstGeom prst="wedgeRoundRectCallout">
            <a:avLst>
              <a:gd name="adj1" fmla="val -36299"/>
              <a:gd name="adj2" fmla="val 99456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Dedukce</a:t>
            </a:r>
            <a:r>
              <a:rPr lang="en-US" dirty="0"/>
              <a:t> </a:t>
            </a:r>
            <a:r>
              <a:rPr lang="en-US" dirty="0" err="1"/>
              <a:t>typ</a:t>
            </a:r>
            <a:r>
              <a:rPr lang="cs-CZ" dirty="0"/>
              <a:t>u (T = </a:t>
            </a:r>
            <a:r>
              <a:rPr lang="cs-CZ" dirty="0" err="1"/>
              <a:t>int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3D5A3E-49DE-E98D-4CB0-CBA5373C04A8}"/>
              </a:ext>
            </a:extLst>
          </p:cNvPr>
          <p:cNvSpPr txBox="1"/>
          <p:nvPr/>
        </p:nvSpPr>
        <p:spPr>
          <a:xfrm>
            <a:off x="3675185" y="4158239"/>
            <a:ext cx="5515708" cy="11840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template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T,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S&gt;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foo(T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S s);</a:t>
            </a:r>
            <a:endParaRPr lang="cs-CZ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endParaRPr lang="cs-CZ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// …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foo&lt;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double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'x'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 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foo&lt;double, char&gt;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4CD1EC98-F7F6-A291-A877-0115598C9276}"/>
              </a:ext>
            </a:extLst>
          </p:cNvPr>
          <p:cNvSpPr/>
          <p:nvPr/>
        </p:nvSpPr>
        <p:spPr>
          <a:xfrm>
            <a:off x="4671646" y="5532361"/>
            <a:ext cx="2133600" cy="269631"/>
          </a:xfrm>
          <a:prstGeom prst="wedgeRoundRectCallout">
            <a:avLst>
              <a:gd name="adj1" fmla="val -32254"/>
              <a:gd name="adj2" fmla="val -137500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Kombinace</a:t>
            </a:r>
            <a:r>
              <a:rPr lang="en-US" dirty="0"/>
              <a:t> </a:t>
            </a:r>
            <a:r>
              <a:rPr lang="en-US" dirty="0" err="1"/>
              <a:t>oboj</a:t>
            </a:r>
            <a:r>
              <a:rPr lang="cs-CZ" dirty="0" err="1"/>
              <a:t>ího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547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23385C-78B0-0DA5-6168-2ACAC00471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664F3-2073-E232-36F6-D9AFB7E71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Pou</a:t>
            </a:r>
            <a:r>
              <a:rPr lang="cs-CZ" dirty="0"/>
              <a:t>žití šablon</a:t>
            </a:r>
            <a:br>
              <a:rPr lang="cs-CZ" dirty="0"/>
            </a:br>
            <a:r>
              <a:rPr lang="cs-CZ" sz="3600" dirty="0" err="1"/>
              <a:t>compiler</a:t>
            </a:r>
            <a:r>
              <a:rPr lang="cs-CZ" sz="3600" dirty="0"/>
              <a:t> ze šablon udělá instanci s konkrétními typy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CA0BC9-E685-EDA9-4D3B-0308CD88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EA2A81-E23F-F5AB-2022-386C52426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5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D3545C-8C23-4BCE-B6B0-0F99C3340937}"/>
              </a:ext>
            </a:extLst>
          </p:cNvPr>
          <p:cNvSpPr txBox="1"/>
          <p:nvPr/>
        </p:nvSpPr>
        <p:spPr>
          <a:xfrm>
            <a:off x="738553" y="2074021"/>
            <a:ext cx="3880338" cy="11840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Counter&lt;std::string&gt; items{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{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rohlik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{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houska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{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chleba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{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uran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0D02A6F1-8505-28DC-6F76-1F6C1D1AF4E3}"/>
              </a:ext>
            </a:extLst>
          </p:cNvPr>
          <p:cNvSpPr/>
          <p:nvPr/>
        </p:nvSpPr>
        <p:spPr>
          <a:xfrm>
            <a:off x="1658817" y="1653858"/>
            <a:ext cx="2608384" cy="269631"/>
          </a:xfrm>
          <a:prstGeom prst="wedgeRoundRectCallout">
            <a:avLst>
              <a:gd name="adj1" fmla="val -36299"/>
              <a:gd name="adj2" fmla="val 99456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Explicitn</a:t>
            </a:r>
            <a:r>
              <a:rPr lang="cs-CZ" dirty="0"/>
              <a:t>ě dosazený typ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CF1A36-E092-F3F0-945F-696F9ACC259A}"/>
              </a:ext>
            </a:extLst>
          </p:cNvPr>
          <p:cNvSpPr txBox="1"/>
          <p:nvPr/>
        </p:nvSpPr>
        <p:spPr>
          <a:xfrm>
            <a:off x="5738446" y="2232288"/>
            <a:ext cx="3118338" cy="2863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sum = add(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37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</p:txBody>
      </p:sp>
      <p:sp>
        <p:nvSpPr>
          <p:cNvPr id="11" name="Speech Bubble: Rectangle with Corners Rounded 10">
            <a:extLst>
              <a:ext uri="{FF2B5EF4-FFF2-40B4-BE49-F238E27FC236}">
                <a16:creationId xmlns:a16="http://schemas.microsoft.com/office/drawing/2014/main" id="{8DCB754D-0FDF-E7FF-CF4B-3E395DEE89D7}"/>
              </a:ext>
            </a:extLst>
          </p:cNvPr>
          <p:cNvSpPr/>
          <p:nvPr/>
        </p:nvSpPr>
        <p:spPr>
          <a:xfrm>
            <a:off x="7379676" y="1799776"/>
            <a:ext cx="2608384" cy="269631"/>
          </a:xfrm>
          <a:prstGeom prst="wedgeRoundRectCallout">
            <a:avLst>
              <a:gd name="adj1" fmla="val -36299"/>
              <a:gd name="adj2" fmla="val 99456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Dedukce</a:t>
            </a:r>
            <a:r>
              <a:rPr lang="en-US" dirty="0"/>
              <a:t> </a:t>
            </a:r>
            <a:r>
              <a:rPr lang="en-US" dirty="0" err="1"/>
              <a:t>typ</a:t>
            </a:r>
            <a:r>
              <a:rPr lang="cs-CZ" dirty="0"/>
              <a:t>u (T = </a:t>
            </a:r>
            <a:r>
              <a:rPr lang="cs-CZ" dirty="0" err="1"/>
              <a:t>int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B0F594-5FBF-2709-EED7-9801C0316ABB}"/>
              </a:ext>
            </a:extLst>
          </p:cNvPr>
          <p:cNvSpPr txBox="1"/>
          <p:nvPr/>
        </p:nvSpPr>
        <p:spPr>
          <a:xfrm>
            <a:off x="3675185" y="4158239"/>
            <a:ext cx="5515708" cy="11840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template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T,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S&gt;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foo(T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S s);</a:t>
            </a:r>
            <a:endParaRPr lang="cs-CZ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endParaRPr lang="cs-CZ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// …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foo&lt;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double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'x'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 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foo&lt;double, char&gt;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59A349B5-803E-812A-1CE5-39BF8F12998B}"/>
              </a:ext>
            </a:extLst>
          </p:cNvPr>
          <p:cNvSpPr/>
          <p:nvPr/>
        </p:nvSpPr>
        <p:spPr>
          <a:xfrm>
            <a:off x="4671646" y="5532361"/>
            <a:ext cx="2133600" cy="269631"/>
          </a:xfrm>
          <a:prstGeom prst="wedgeRoundRectCallout">
            <a:avLst>
              <a:gd name="adj1" fmla="val -32254"/>
              <a:gd name="adj2" fmla="val -137500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Kombinace</a:t>
            </a:r>
            <a:r>
              <a:rPr lang="en-US" dirty="0"/>
              <a:t> </a:t>
            </a:r>
            <a:r>
              <a:rPr lang="en-US" dirty="0" err="1"/>
              <a:t>oboj</a:t>
            </a:r>
            <a:r>
              <a:rPr lang="cs-CZ" dirty="0" err="1"/>
              <a:t>ího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37660B1-678E-6D75-C50C-AEAB8DD27716}"/>
              </a:ext>
            </a:extLst>
          </p:cNvPr>
          <p:cNvSpPr txBox="1"/>
          <p:nvPr/>
        </p:nvSpPr>
        <p:spPr>
          <a:xfrm>
            <a:off x="6753430" y="3285820"/>
            <a:ext cx="3228770" cy="2863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_Z3addIiE(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</p:txBody>
      </p:sp>
      <p:cxnSp>
        <p:nvCxnSpPr>
          <p:cNvPr id="20" name="Connector: Curved 19">
            <a:extLst>
              <a:ext uri="{FF2B5EF4-FFF2-40B4-BE49-F238E27FC236}">
                <a16:creationId xmlns:a16="http://schemas.microsoft.com/office/drawing/2014/main" id="{B9223A9C-708B-4B27-A246-72E8E6531B78}"/>
              </a:ext>
            </a:extLst>
          </p:cNvPr>
          <p:cNvCxnSpPr>
            <a:stCxn id="10" idx="2"/>
            <a:endCxn id="16" idx="1"/>
          </p:cNvCxnSpPr>
          <p:nvPr/>
        </p:nvCxnSpPr>
        <p:spPr>
          <a:xfrm rot="5400000">
            <a:off x="6570347" y="2701732"/>
            <a:ext cx="910352" cy="544185"/>
          </a:xfrm>
          <a:prstGeom prst="curvedConnector4">
            <a:avLst>
              <a:gd name="adj1" fmla="val 42136"/>
              <a:gd name="adj2" fmla="val 142008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979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88409E-1A2A-C3CE-0DE8-E1BBAF76E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Otemplatované</a:t>
            </a:r>
            <a:r>
              <a:rPr lang="cs-CZ" dirty="0"/>
              <a:t> třídy často definujeme</a:t>
            </a:r>
            <a:br>
              <a:rPr lang="cs-CZ" dirty="0"/>
            </a:br>
            <a:r>
              <a:rPr lang="cs-CZ" dirty="0"/>
              <a:t>celé v jednom souboru</a:t>
            </a:r>
            <a:endParaRPr lang="en-US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0F0354A-C878-A1B8-18D8-5776598972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Non-</a:t>
            </a:r>
            <a:r>
              <a:rPr lang="cs-CZ" dirty="0" err="1"/>
              <a:t>template</a:t>
            </a:r>
            <a:endParaRPr lang="en-US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97B1FFA9-7BD2-845F-28B7-2DB827640E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Problematický </a:t>
            </a:r>
            <a:r>
              <a:rPr lang="cs-CZ" dirty="0" err="1"/>
              <a:t>template</a:t>
            </a:r>
            <a:endParaRPr lang="en-US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360AC507-F858-3B61-9ABB-BB850B7468AF}"/>
              </a:ext>
            </a:extLst>
          </p:cNvPr>
          <p:cNvSpPr txBox="1"/>
          <p:nvPr/>
        </p:nvSpPr>
        <p:spPr>
          <a:xfrm>
            <a:off x="836612" y="2505075"/>
            <a:ext cx="5157787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class.hpp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public: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: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field1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),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field2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{}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method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private: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field1, field2;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490C5536-1725-1A8B-105B-186422BBFAC5}"/>
              </a:ext>
            </a:extLst>
          </p:cNvPr>
          <p:cNvSpPr txBox="1"/>
          <p:nvPr/>
        </p:nvSpPr>
        <p:spPr>
          <a:xfrm>
            <a:off x="836611" y="5275064"/>
            <a:ext cx="5157787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class.cpp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method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    // long body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7" name="TextovéPole 8">
            <a:extLst>
              <a:ext uri="{FF2B5EF4-FFF2-40B4-BE49-F238E27FC236}">
                <a16:creationId xmlns:a16="http://schemas.microsoft.com/office/drawing/2014/main" id="{335186E0-8556-1C86-83D4-253F8048B681}"/>
              </a:ext>
            </a:extLst>
          </p:cNvPr>
          <p:cNvSpPr txBox="1"/>
          <p:nvPr/>
        </p:nvSpPr>
        <p:spPr>
          <a:xfrm>
            <a:off x="6197604" y="2505075"/>
            <a:ext cx="5157787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class.hpp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template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typename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typename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U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public: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: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field1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),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field2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{}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method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private: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267F99"/>
                </a:solidFill>
                <a:latin typeface="Consolas" panose="020B0609020204030204" pitchFamily="49" charset="0"/>
              </a:rPr>
              <a:t>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field1; </a:t>
            </a:r>
            <a:r>
              <a:rPr lang="en-US" dirty="0">
                <a:solidFill>
                  <a:srgbClr val="267F99"/>
                </a:solidFill>
                <a:latin typeface="Consolas" panose="020B0609020204030204" pitchFamily="49" charset="0"/>
              </a:rPr>
              <a:t>U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field2;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TextovéPole 15">
            <a:extLst>
              <a:ext uri="{FF2B5EF4-FFF2-40B4-BE49-F238E27FC236}">
                <a16:creationId xmlns:a16="http://schemas.microsoft.com/office/drawing/2014/main" id="{DCC2B27E-DD51-DE67-6317-702BD73037EF}"/>
              </a:ext>
            </a:extLst>
          </p:cNvPr>
          <p:cNvSpPr txBox="1"/>
          <p:nvPr/>
        </p:nvSpPr>
        <p:spPr>
          <a:xfrm>
            <a:off x="6197603" y="5275064"/>
            <a:ext cx="5157787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class.cpp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template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typename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typename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U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</a:t>
            </a:r>
            <a:endParaRPr lang="cs-CZ" b="0" dirty="0">
              <a:solidFill>
                <a:srgbClr val="0000FF"/>
              </a:solidFill>
              <a:effectLst/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inline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cs-CZ" b="0" dirty="0">
                <a:effectLst/>
                <a:latin typeface="Consolas" panose="020B0609020204030204" pitchFamily="49" charset="0"/>
              </a:rPr>
              <a:t>&lt;</a:t>
            </a:r>
            <a:r>
              <a:rPr lang="cs-CZ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cs-CZ" b="0" dirty="0">
                <a:effectLst/>
                <a:latin typeface="Consolas" panose="020B0609020204030204" pitchFamily="49" charset="0"/>
              </a:rPr>
              <a:t>,</a:t>
            </a:r>
            <a:r>
              <a:rPr lang="cs-CZ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 U</a:t>
            </a:r>
            <a:r>
              <a:rPr lang="cs-CZ" b="0" dirty="0">
                <a:effectLst/>
                <a:latin typeface="Consolas" panose="020B0609020204030204" pitchFamily="49" charset="0"/>
              </a:rPr>
              <a:t>&gt;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method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    // long body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0539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968103-3C8C-8555-36EF-D0010DDC15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51F6EB-4955-CCF1-078A-679AF3F9F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Otemplatované</a:t>
            </a:r>
            <a:r>
              <a:rPr lang="cs-CZ" dirty="0"/>
              <a:t> třídy často definujeme</a:t>
            </a:r>
            <a:br>
              <a:rPr lang="cs-CZ" dirty="0"/>
            </a:br>
            <a:r>
              <a:rPr lang="cs-CZ" dirty="0"/>
              <a:t>celé v jednom souboru</a:t>
            </a:r>
            <a:endParaRPr lang="en-US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8C2C5FC-F806-5CE4-920A-393E953A73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Non-</a:t>
            </a:r>
            <a:r>
              <a:rPr lang="cs-CZ" dirty="0" err="1"/>
              <a:t>template</a:t>
            </a:r>
            <a:endParaRPr lang="en-US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25CC0D5E-8012-BEA4-6E9A-723EA51781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Problematický </a:t>
            </a:r>
            <a:r>
              <a:rPr lang="cs-CZ" dirty="0" err="1"/>
              <a:t>template</a:t>
            </a:r>
            <a:endParaRPr lang="en-US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6EE76DA7-59C1-2524-499E-AAE37D5AAE87}"/>
              </a:ext>
            </a:extLst>
          </p:cNvPr>
          <p:cNvSpPr txBox="1"/>
          <p:nvPr/>
        </p:nvSpPr>
        <p:spPr>
          <a:xfrm>
            <a:off x="836612" y="2505075"/>
            <a:ext cx="5157787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class.hpp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public: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: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field1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),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field2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{}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method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private: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field1, field2;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87DB6FC3-4155-ED0F-0E8E-C9AB4E647521}"/>
              </a:ext>
            </a:extLst>
          </p:cNvPr>
          <p:cNvSpPr txBox="1"/>
          <p:nvPr/>
        </p:nvSpPr>
        <p:spPr>
          <a:xfrm>
            <a:off x="836611" y="5275064"/>
            <a:ext cx="5157787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class.cpp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method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    // long body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7" name="TextovéPole 8">
            <a:extLst>
              <a:ext uri="{FF2B5EF4-FFF2-40B4-BE49-F238E27FC236}">
                <a16:creationId xmlns:a16="http://schemas.microsoft.com/office/drawing/2014/main" id="{07E7F87D-13A0-17BE-A46A-BAD48D4C8D16}"/>
              </a:ext>
            </a:extLst>
          </p:cNvPr>
          <p:cNvSpPr txBox="1"/>
          <p:nvPr/>
        </p:nvSpPr>
        <p:spPr>
          <a:xfrm>
            <a:off x="6197604" y="2505075"/>
            <a:ext cx="5157787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class.hpp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template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typename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typename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U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public: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: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field1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),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field2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{}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method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private: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267F99"/>
                </a:solidFill>
                <a:latin typeface="Consolas" panose="020B0609020204030204" pitchFamily="49" charset="0"/>
              </a:rPr>
              <a:t>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field1; </a:t>
            </a:r>
            <a:r>
              <a:rPr lang="en-US" dirty="0">
                <a:solidFill>
                  <a:srgbClr val="267F99"/>
                </a:solidFill>
                <a:latin typeface="Consolas" panose="020B0609020204030204" pitchFamily="49" charset="0"/>
              </a:rPr>
              <a:t>U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field2;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TextovéPole 15">
            <a:extLst>
              <a:ext uri="{FF2B5EF4-FFF2-40B4-BE49-F238E27FC236}">
                <a16:creationId xmlns:a16="http://schemas.microsoft.com/office/drawing/2014/main" id="{F3956096-427A-E1A1-5FBA-71E3B14C535B}"/>
              </a:ext>
            </a:extLst>
          </p:cNvPr>
          <p:cNvSpPr txBox="1"/>
          <p:nvPr/>
        </p:nvSpPr>
        <p:spPr>
          <a:xfrm>
            <a:off x="6197603" y="5275064"/>
            <a:ext cx="5157787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class.cpp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template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typename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typename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U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</a:t>
            </a:r>
            <a:endParaRPr lang="cs-CZ" b="0" dirty="0">
              <a:solidFill>
                <a:srgbClr val="0000FF"/>
              </a:solidFill>
              <a:effectLst/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inline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cs-CZ" b="0" dirty="0">
                <a:effectLst/>
                <a:latin typeface="Consolas" panose="020B0609020204030204" pitchFamily="49" charset="0"/>
              </a:rPr>
              <a:t>&lt;</a:t>
            </a:r>
            <a:r>
              <a:rPr lang="cs-CZ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cs-CZ" b="0" dirty="0">
                <a:effectLst/>
                <a:latin typeface="Consolas" panose="020B0609020204030204" pitchFamily="49" charset="0"/>
              </a:rPr>
              <a:t>,</a:t>
            </a:r>
            <a:r>
              <a:rPr lang="cs-CZ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 U</a:t>
            </a:r>
            <a:r>
              <a:rPr lang="cs-CZ" b="0" dirty="0">
                <a:effectLst/>
                <a:latin typeface="Consolas" panose="020B0609020204030204" pitchFamily="49" charset="0"/>
              </a:rPr>
              <a:t>&gt;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method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    // long body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5" name="Speech Bubble: Rectangle with Corners Rounded 14">
            <a:extLst>
              <a:ext uri="{FF2B5EF4-FFF2-40B4-BE49-F238E27FC236}">
                <a16:creationId xmlns:a16="http://schemas.microsoft.com/office/drawing/2014/main" id="{8D601F11-A0BD-7E1A-A0EA-4D724F64BCA6}"/>
              </a:ext>
            </a:extLst>
          </p:cNvPr>
          <p:cNvSpPr/>
          <p:nvPr/>
        </p:nvSpPr>
        <p:spPr>
          <a:xfrm>
            <a:off x="9113520" y="2144048"/>
            <a:ext cx="2964766" cy="537388"/>
          </a:xfrm>
          <a:prstGeom prst="wedgeRoundRectCallout">
            <a:avLst>
              <a:gd name="adj1" fmla="val -38628"/>
              <a:gd name="adj2" fmla="val 73494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Uživatel (</a:t>
            </a:r>
            <a:r>
              <a:rPr lang="cs-CZ" dirty="0" err="1"/>
              <a:t>includující</a:t>
            </a:r>
            <a:r>
              <a:rPr lang="cs-CZ" dirty="0"/>
              <a:t>)</a:t>
            </a:r>
          </a:p>
          <a:p>
            <a:pPr algn="ctr"/>
            <a:r>
              <a:rPr lang="cs-CZ" dirty="0"/>
              <a:t>sice umí </a:t>
            </a:r>
            <a:r>
              <a:rPr lang="en-US" dirty="0"/>
              <a:t> </a:t>
            </a:r>
            <a:r>
              <a:rPr lang="en-US" dirty="0" err="1"/>
              <a:t>vyrobit</a:t>
            </a:r>
            <a:r>
              <a:rPr lang="en-US" dirty="0"/>
              <a:t> t</a:t>
            </a:r>
            <a:r>
              <a:rPr lang="cs-CZ" dirty="0" err="1"/>
              <a:t>řídu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676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C0FDF9-226F-C0C1-A370-DD64B7E485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47FE8F-0F3A-500E-E7FC-96681783B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Otemplatované</a:t>
            </a:r>
            <a:r>
              <a:rPr lang="cs-CZ" dirty="0"/>
              <a:t> třídy často definujeme</a:t>
            </a:r>
            <a:br>
              <a:rPr lang="cs-CZ" dirty="0"/>
            </a:br>
            <a:r>
              <a:rPr lang="cs-CZ" dirty="0"/>
              <a:t>celé v jednom souboru</a:t>
            </a:r>
            <a:endParaRPr lang="en-US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DF84171-1D4C-7ADB-E257-DD2423FF94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Non-</a:t>
            </a:r>
            <a:r>
              <a:rPr lang="cs-CZ" dirty="0" err="1"/>
              <a:t>template</a:t>
            </a:r>
            <a:endParaRPr lang="en-US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7AA404D5-67AF-7320-C097-E05E93FC88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Problematický </a:t>
            </a:r>
            <a:r>
              <a:rPr lang="cs-CZ" dirty="0" err="1"/>
              <a:t>template</a:t>
            </a:r>
            <a:endParaRPr lang="en-US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F006B91-D963-C0E5-38D4-B7A5A9FAC8CE}"/>
              </a:ext>
            </a:extLst>
          </p:cNvPr>
          <p:cNvSpPr txBox="1"/>
          <p:nvPr/>
        </p:nvSpPr>
        <p:spPr>
          <a:xfrm>
            <a:off x="836612" y="2505075"/>
            <a:ext cx="5157787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class.hpp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public: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: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field1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),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field2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{}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method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private: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field1, field2;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93118B68-87E9-626F-D607-DC8689C764EA}"/>
              </a:ext>
            </a:extLst>
          </p:cNvPr>
          <p:cNvSpPr txBox="1"/>
          <p:nvPr/>
        </p:nvSpPr>
        <p:spPr>
          <a:xfrm>
            <a:off x="836611" y="5275064"/>
            <a:ext cx="5157787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class.cpp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method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    // long body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7" name="TextovéPole 8">
            <a:extLst>
              <a:ext uri="{FF2B5EF4-FFF2-40B4-BE49-F238E27FC236}">
                <a16:creationId xmlns:a16="http://schemas.microsoft.com/office/drawing/2014/main" id="{7EA1A955-B608-B7E4-E89B-980F785C8B44}"/>
              </a:ext>
            </a:extLst>
          </p:cNvPr>
          <p:cNvSpPr txBox="1"/>
          <p:nvPr/>
        </p:nvSpPr>
        <p:spPr>
          <a:xfrm>
            <a:off x="6197604" y="2505075"/>
            <a:ext cx="5157787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class.hpp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template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typename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typename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U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public: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: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field1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),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field2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{}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method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private: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267F99"/>
                </a:solidFill>
                <a:latin typeface="Consolas" panose="020B0609020204030204" pitchFamily="49" charset="0"/>
              </a:rPr>
              <a:t>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field1; </a:t>
            </a:r>
            <a:r>
              <a:rPr lang="en-US" dirty="0">
                <a:solidFill>
                  <a:srgbClr val="267F99"/>
                </a:solidFill>
                <a:latin typeface="Consolas" panose="020B0609020204030204" pitchFamily="49" charset="0"/>
              </a:rPr>
              <a:t>U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field2;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TextovéPole 15">
            <a:extLst>
              <a:ext uri="{FF2B5EF4-FFF2-40B4-BE49-F238E27FC236}">
                <a16:creationId xmlns:a16="http://schemas.microsoft.com/office/drawing/2014/main" id="{1A8355E9-3C90-B41E-2419-D57C1F80100E}"/>
              </a:ext>
            </a:extLst>
          </p:cNvPr>
          <p:cNvSpPr txBox="1"/>
          <p:nvPr/>
        </p:nvSpPr>
        <p:spPr>
          <a:xfrm>
            <a:off x="6197603" y="5275064"/>
            <a:ext cx="5157787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class.cpp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template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typename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typename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U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</a:t>
            </a:r>
            <a:endParaRPr lang="cs-CZ" b="0" dirty="0">
              <a:solidFill>
                <a:srgbClr val="0000FF"/>
              </a:solidFill>
              <a:effectLst/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inline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cs-CZ" b="0" dirty="0">
                <a:effectLst/>
                <a:latin typeface="Consolas" panose="020B0609020204030204" pitchFamily="49" charset="0"/>
              </a:rPr>
              <a:t>&lt;</a:t>
            </a:r>
            <a:r>
              <a:rPr lang="cs-CZ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cs-CZ" b="0" dirty="0">
                <a:effectLst/>
                <a:latin typeface="Consolas" panose="020B0609020204030204" pitchFamily="49" charset="0"/>
              </a:rPr>
              <a:t>,</a:t>
            </a:r>
            <a:r>
              <a:rPr lang="cs-CZ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 U</a:t>
            </a:r>
            <a:r>
              <a:rPr lang="cs-CZ" b="0" dirty="0">
                <a:effectLst/>
                <a:latin typeface="Consolas" panose="020B0609020204030204" pitchFamily="49" charset="0"/>
              </a:rPr>
              <a:t>&gt;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method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    // long body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5" name="Speech Bubble: Rectangle with Corners Rounded 14">
            <a:extLst>
              <a:ext uri="{FF2B5EF4-FFF2-40B4-BE49-F238E27FC236}">
                <a16:creationId xmlns:a16="http://schemas.microsoft.com/office/drawing/2014/main" id="{D098614D-CB33-AE7A-82F6-B46A6095DE87}"/>
              </a:ext>
            </a:extLst>
          </p:cNvPr>
          <p:cNvSpPr/>
          <p:nvPr/>
        </p:nvSpPr>
        <p:spPr>
          <a:xfrm>
            <a:off x="9113520" y="2144048"/>
            <a:ext cx="2964766" cy="537388"/>
          </a:xfrm>
          <a:prstGeom prst="wedgeRoundRectCallout">
            <a:avLst>
              <a:gd name="adj1" fmla="val -38628"/>
              <a:gd name="adj2" fmla="val 73494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Uživatel (</a:t>
            </a:r>
            <a:r>
              <a:rPr lang="cs-CZ" dirty="0" err="1"/>
              <a:t>includující</a:t>
            </a:r>
            <a:r>
              <a:rPr lang="cs-CZ" dirty="0"/>
              <a:t>)</a:t>
            </a:r>
          </a:p>
          <a:p>
            <a:pPr algn="ctr"/>
            <a:r>
              <a:rPr lang="cs-CZ" dirty="0"/>
              <a:t>sice umí </a:t>
            </a:r>
            <a:r>
              <a:rPr lang="en-US" dirty="0"/>
              <a:t> </a:t>
            </a:r>
            <a:r>
              <a:rPr lang="en-US" dirty="0" err="1"/>
              <a:t>vyrobit</a:t>
            </a:r>
            <a:r>
              <a:rPr lang="en-US" dirty="0"/>
              <a:t> t</a:t>
            </a:r>
            <a:r>
              <a:rPr lang="cs-CZ" dirty="0" err="1"/>
              <a:t>řídu</a:t>
            </a:r>
            <a:endParaRPr lang="en-US" dirty="0"/>
          </a:p>
        </p:txBody>
      </p:sp>
      <p:sp>
        <p:nvSpPr>
          <p:cNvPr id="18" name="Speech Bubble: Rectangle with Corners Rounded 17">
            <a:extLst>
              <a:ext uri="{FF2B5EF4-FFF2-40B4-BE49-F238E27FC236}">
                <a16:creationId xmlns:a16="http://schemas.microsoft.com/office/drawing/2014/main" id="{541E9F2A-E57B-B477-34D2-D66986D61396}"/>
              </a:ext>
            </a:extLst>
          </p:cNvPr>
          <p:cNvSpPr/>
          <p:nvPr/>
        </p:nvSpPr>
        <p:spPr>
          <a:xfrm>
            <a:off x="9113520" y="5176837"/>
            <a:ext cx="2964766" cy="366921"/>
          </a:xfrm>
          <a:prstGeom prst="wedgeRoundRectCallout">
            <a:avLst>
              <a:gd name="adj1" fmla="val -38628"/>
              <a:gd name="adj2" fmla="val 73494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Ale neumí vytvořit metodu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59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44174B-8A8C-B24B-1F48-32EC58FF6E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541C54-C25D-0B31-21A5-9542100D8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Otemplatované</a:t>
            </a:r>
            <a:r>
              <a:rPr lang="cs-CZ" dirty="0"/>
              <a:t> třídy často definujeme</a:t>
            </a:r>
            <a:br>
              <a:rPr lang="cs-CZ" dirty="0"/>
            </a:br>
            <a:r>
              <a:rPr lang="cs-CZ" dirty="0"/>
              <a:t>celé v jednom souboru</a:t>
            </a:r>
            <a:endParaRPr lang="en-US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AD10655-5750-E83C-6CFC-13443821FE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Non-</a:t>
            </a:r>
            <a:r>
              <a:rPr lang="cs-CZ" dirty="0" err="1"/>
              <a:t>template</a:t>
            </a:r>
            <a:endParaRPr lang="en-US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C5092A8B-C0A1-929D-8062-BDBC8922F9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Neproblematický </a:t>
            </a:r>
            <a:r>
              <a:rPr lang="cs-CZ" dirty="0" err="1"/>
              <a:t>template</a:t>
            </a:r>
            <a:br>
              <a:rPr lang="cs-CZ" dirty="0"/>
            </a:br>
            <a:r>
              <a:rPr lang="cs-CZ" dirty="0"/>
              <a:t>(celý v </a:t>
            </a:r>
            <a:r>
              <a:rPr lang="cs-CZ" dirty="0" err="1"/>
              <a:t>hpp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67E95177-912C-49F0-810B-8AF7DF051800}"/>
              </a:ext>
            </a:extLst>
          </p:cNvPr>
          <p:cNvSpPr txBox="1"/>
          <p:nvPr/>
        </p:nvSpPr>
        <p:spPr>
          <a:xfrm>
            <a:off x="836612" y="2505075"/>
            <a:ext cx="5157787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class.hpp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public: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: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field1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),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field2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{}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method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private: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field1, field2;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5DDB1BD4-9699-2678-09F1-9427121220BB}"/>
              </a:ext>
            </a:extLst>
          </p:cNvPr>
          <p:cNvSpPr txBox="1"/>
          <p:nvPr/>
        </p:nvSpPr>
        <p:spPr>
          <a:xfrm>
            <a:off x="6172200" y="2505075"/>
            <a:ext cx="5180012" cy="42473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class.hpp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template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typename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typename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U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public: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: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field1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),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field2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{}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method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private: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267F99"/>
                </a:solidFill>
                <a:latin typeface="Consolas" panose="020B0609020204030204" pitchFamily="49" charset="0"/>
              </a:rPr>
              <a:t>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field1; </a:t>
            </a:r>
            <a:r>
              <a:rPr lang="en-US" dirty="0">
                <a:solidFill>
                  <a:srgbClr val="267F99"/>
                </a:solidFill>
                <a:latin typeface="Consolas" panose="020B0609020204030204" pitchFamily="49" charset="0"/>
              </a:rPr>
              <a:t>U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field2;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inline = same as in other modules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template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typename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typename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U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</a:t>
            </a:r>
            <a:endParaRPr lang="cs-CZ" b="0" dirty="0">
              <a:solidFill>
                <a:srgbClr val="0000FF"/>
              </a:solidFill>
              <a:effectLst/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inline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cs-CZ" b="0" dirty="0">
                <a:effectLst/>
                <a:latin typeface="Consolas" panose="020B0609020204030204" pitchFamily="49" charset="0"/>
              </a:rPr>
              <a:t>&lt;</a:t>
            </a:r>
            <a:r>
              <a:rPr lang="cs-CZ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cs-CZ" b="0" dirty="0">
                <a:effectLst/>
                <a:latin typeface="Consolas" panose="020B0609020204030204" pitchFamily="49" charset="0"/>
              </a:rPr>
              <a:t>,</a:t>
            </a:r>
            <a:r>
              <a:rPr lang="cs-CZ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 U</a:t>
            </a:r>
            <a:r>
              <a:rPr lang="cs-CZ" b="0" dirty="0">
                <a:effectLst/>
                <a:latin typeface="Consolas" panose="020B0609020204030204" pitchFamily="49" charset="0"/>
              </a:rPr>
              <a:t>&gt;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method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    // long body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727E899E-1835-BBBB-8D2A-90FDD3193205}"/>
              </a:ext>
            </a:extLst>
          </p:cNvPr>
          <p:cNvSpPr txBox="1"/>
          <p:nvPr/>
        </p:nvSpPr>
        <p:spPr>
          <a:xfrm>
            <a:off x="836611" y="5275064"/>
            <a:ext cx="5157787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class.cpp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method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    // long body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709282EA-4C40-ED89-4B99-FE964CF5D267}"/>
              </a:ext>
            </a:extLst>
          </p:cNvPr>
          <p:cNvSpPr/>
          <p:nvPr/>
        </p:nvSpPr>
        <p:spPr>
          <a:xfrm>
            <a:off x="10403762" y="2505075"/>
            <a:ext cx="1696798" cy="378333"/>
          </a:xfrm>
          <a:prstGeom prst="wedgeRoundRectCallout">
            <a:avLst>
              <a:gd name="adj1" fmla="val -63289"/>
              <a:gd name="adj2" fmla="val 36218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„</a:t>
            </a:r>
            <a:r>
              <a:rPr lang="cs-CZ" dirty="0" err="1"/>
              <a:t>header-only</a:t>
            </a:r>
            <a:r>
              <a:rPr lang="cs-CZ" dirty="0"/>
              <a:t>“</a:t>
            </a:r>
            <a:endParaRPr lang="en-US" dirty="0"/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18CD8F61-ED38-76E9-2E91-D64D8B4FB8E2}"/>
              </a:ext>
            </a:extLst>
          </p:cNvPr>
          <p:cNvSpPr/>
          <p:nvPr/>
        </p:nvSpPr>
        <p:spPr>
          <a:xfrm>
            <a:off x="8853646" y="6303708"/>
            <a:ext cx="3246914" cy="378333"/>
          </a:xfrm>
          <a:prstGeom prst="wedgeRoundRectCallout">
            <a:avLst>
              <a:gd name="adj1" fmla="val -34189"/>
              <a:gd name="adj2" fmla="val -79794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⚠️ Je potřeba zde použít inline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16364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ORIGINALSLIDENUMBER" val="1"/>
  <p:tag name="PPSPLIT_SPLIT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ORIGINALSLIDENUMBER" val="2"/>
  <p:tag name="PPSPLIT_SPLIT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Filip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6FFED"/>
        </a:solidFill>
        <a:ln w="25400">
          <a:solidFill>
            <a:srgbClr val="CCE9AD"/>
          </a:solidFill>
        </a:ln>
      </a:spPr>
      <a:bodyPr rtlCol="0" anchor="ctr"/>
      <a:lstStyle>
        <a:defPPr algn="ctr">
          <a:defRPr sz="1600" dirty="0" smtClean="0">
            <a:solidFill>
              <a:srgbClr val="456A1C"/>
            </a:solidFill>
            <a:latin typeface="+mj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rgbClr val="ECF7FE"/>
        </a:solidFill>
        <a:ln w="25400">
          <a:solidFill>
            <a:schemeClr val="accent4">
              <a:lumMod val="60000"/>
              <a:lumOff val="40000"/>
            </a:schemeClr>
          </a:solidFill>
        </a:ln>
      </a:spPr>
      <a:bodyPr wrap="square" rtlCol="0">
        <a:spAutoFit/>
      </a:bodyPr>
      <a:lstStyle>
        <a:defPPr>
          <a:defRPr sz="1300" dirty="0" smtClean="0">
            <a:latin typeface="Consolas" panose="020B0609020204030204" pitchFamily="49" charset="0"/>
            <a:cs typeface="Courier New" pitchFamily="49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Filip.potx" id="{000E9219-D670-4400-B712-7B521C35260B}" vid="{40126A51-81E9-4FC2-9D21-64839CF5A1F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3293c47-cd37-4bf4-8d46-554ed56ab88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19651D43A62D4C9BACA83636543EED" ma:contentTypeVersion="13" ma:contentTypeDescription="Vytvoří nový dokument" ma:contentTypeScope="" ma:versionID="57f2ab4979a8175793d9d01ded33a7e4">
  <xsd:schema xmlns:xsd="http://www.w3.org/2001/XMLSchema" xmlns:xs="http://www.w3.org/2001/XMLSchema" xmlns:p="http://schemas.microsoft.com/office/2006/metadata/properties" xmlns:ns3="dbab42ee-70ce-43f2-99c0-6385739211e4" xmlns:ns4="f3293c47-cd37-4bf4-8d46-554ed56ab888" targetNamespace="http://schemas.microsoft.com/office/2006/metadata/properties" ma:root="true" ma:fieldsID="6c0573f9d0b1b836c9e5a8a06eff31a6" ns3:_="" ns4:_="">
    <xsd:import namespace="dbab42ee-70ce-43f2-99c0-6385739211e4"/>
    <xsd:import namespace="f3293c47-cd37-4bf4-8d46-554ed56ab88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GenerationTime" minOccurs="0"/>
                <xsd:element ref="ns4:MediaServiceEventHashCode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ab42ee-70ce-43f2-99c0-6385739211e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293c47-cd37-4bf4-8d46-554ed56ab8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F1628D8-B60C-49B3-894E-A80016CD361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5EE8F15-15A0-4BD2-B0F4-2647CF7F9B36}">
  <ds:schemaRefs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terms/"/>
    <ds:schemaRef ds:uri="dbab42ee-70ce-43f2-99c0-6385739211e4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f3293c47-cd37-4bf4-8d46-554ed56ab888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65CA228-228B-43B2-9A40-A01BC4F683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ab42ee-70ce-43f2-99c0-6385739211e4"/>
    <ds:schemaRef ds:uri="f3293c47-cd37-4bf4-8d46-554ed56ab8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1872</TotalTime>
  <Words>2573</Words>
  <Application>Microsoft Office PowerPoint</Application>
  <PresentationFormat>Widescreen</PresentationFormat>
  <Paragraphs>490</Paragraphs>
  <Slides>22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3" baseType="lpstr">
      <vt:lpstr>Aptos</vt:lpstr>
      <vt:lpstr>Aptos Display</vt:lpstr>
      <vt:lpstr>Arial</vt:lpstr>
      <vt:lpstr>Arial Unicode MS</vt:lpstr>
      <vt:lpstr>Calibri</vt:lpstr>
      <vt:lpstr>Calibri Light</vt:lpstr>
      <vt:lpstr>Cambria Math</vt:lpstr>
      <vt:lpstr>Consolas</vt:lpstr>
      <vt:lpstr>Lucida Sans Unicode</vt:lpstr>
      <vt:lpstr>Office Theme</vt:lpstr>
      <vt:lpstr>Filip</vt:lpstr>
      <vt:lpstr>NPRG041 – C++</vt:lpstr>
      <vt:lpstr>Agenda</vt:lpstr>
      <vt:lpstr>C++ templates</vt:lpstr>
      <vt:lpstr>Použití šablon compiler ze šablon udělá instanci s konkrétními typy</vt:lpstr>
      <vt:lpstr>Použití šablon compiler ze šablon udělá instanci s konkrétními typy</vt:lpstr>
      <vt:lpstr>Otemplatované třídy často definujeme celé v jednom souboru</vt:lpstr>
      <vt:lpstr>Otemplatované třídy často definujeme celé v jednom souboru</vt:lpstr>
      <vt:lpstr>Otemplatované třídy často definujeme celé v jednom souboru</vt:lpstr>
      <vt:lpstr>Otemplatované třídy často definujeme celé v jednom souboru</vt:lpstr>
      <vt:lpstr>Implicitní templatové argumenty</vt:lpstr>
      <vt:lpstr>Konkrétnější overload má přednost před templatem</vt:lpstr>
      <vt:lpstr>Non-type templatové argumenty</vt:lpstr>
      <vt:lpstr>Dynamický vs Statický polymorfismus</vt:lpstr>
      <vt:lpstr>Kombinace statického a dynamického polymorfismu</vt:lpstr>
      <vt:lpstr>Type erasure</vt:lpstr>
      <vt:lpstr>Příklad: Fraction&lt;T&gt;</vt:lpstr>
      <vt:lpstr>Šablony - nejen typ dat</vt:lpstr>
      <vt:lpstr>Gumové pole</vt:lpstr>
      <vt:lpstr>Gumové pole - deklarace</vt:lpstr>
      <vt:lpstr>Gumové pole - iterator</vt:lpstr>
      <vt:lpstr>Gumové pole - kopie, implementace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Jiří Klepl</dc:creator>
  <cp:lastModifiedBy>Jiří Klepl</cp:lastModifiedBy>
  <cp:revision>17</cp:revision>
  <dcterms:created xsi:type="dcterms:W3CDTF">2024-09-29T12:33:11Z</dcterms:created>
  <dcterms:modified xsi:type="dcterms:W3CDTF">2024-11-22T01:32:49Z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0x010100C719651D43A62D4C9BACA83636543EED</vt:lpwstr>
  </property>
</Properties>
</file>