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6"/>
  </p:notesMasterIdLst>
  <p:sldIdLst>
    <p:sldId id="256" r:id="rId6"/>
    <p:sldId id="257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40" r:id="rId20"/>
    <p:sldId id="330" r:id="rId21"/>
    <p:sldId id="333" r:id="rId22"/>
    <p:sldId id="337" r:id="rId23"/>
    <p:sldId id="338" r:id="rId24"/>
    <p:sldId id="33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257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40"/>
            <p14:sldId id="330"/>
            <p14:sldId id="333"/>
            <p14:sldId id="337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D2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8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5270A-1E46-45C4-B921-F894462FC5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8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G3jqKPrr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cppreference.com/w/cpp/utility/varian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utility/optiona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utility/option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utility/expec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F9A60-A0F0-C68E-34B8-D3115472B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2CD19-6CA7-7380-03FC-9BBF26A8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funkce pro </a:t>
            </a:r>
            <a:r>
              <a:rPr lang="cs-CZ" dirty="0" err="1"/>
              <a:t>parse_add_expression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03651-7A7A-85A2-34B8-CFA5DF77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AC77AE-8AE0-17EB-22A9-C962DF46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202AD0-4D9E-AE73-4A5A-7F68DE4060B5}"/>
              </a:ext>
            </a:extLst>
          </p:cNvPr>
          <p:cNvSpPr txBox="1"/>
          <p:nvPr/>
        </p:nvSpPr>
        <p:spPr>
          <a:xfrm>
            <a:off x="466165" y="2180845"/>
            <a:ext cx="8865605" cy="3338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Expression::pointer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parse_add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op =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(op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make_add_expression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make_sub_expression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47EA54D-0985-4181-0BA4-843F2872D7A9}"/>
              </a:ext>
            </a:extLst>
          </p:cNvPr>
          <p:cNvSpPr/>
          <p:nvPr/>
        </p:nvSpPr>
        <p:spPr>
          <a:xfrm>
            <a:off x="6776896" y="1856419"/>
            <a:ext cx="3667408" cy="433068"/>
          </a:xfrm>
          <a:prstGeom prst="wedgeRoundRectCallout">
            <a:avLst>
              <a:gd name="adj1" fmla="val -52679"/>
              <a:gd name="adj2" fmla="val 9804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Pokusíme se přečíst první operand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3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1E572-33D2-046A-19CD-2A6AED1C8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A0F34-A365-AA90-3A12-569778338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funkce pro </a:t>
            </a:r>
            <a:r>
              <a:rPr lang="cs-CZ" dirty="0" err="1"/>
              <a:t>parse_add_expression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9C762-2707-D525-3395-537A4087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9CE74-06B1-A7AF-C650-33BB19A9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43527E-9F6C-7F3E-76F7-6C0F36ABC2F7}"/>
              </a:ext>
            </a:extLst>
          </p:cNvPr>
          <p:cNvSpPr txBox="1"/>
          <p:nvPr/>
        </p:nvSpPr>
        <p:spPr>
          <a:xfrm>
            <a:off x="466165" y="2180845"/>
            <a:ext cx="8865605" cy="3338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Expression::pointer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parse_add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op =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(op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make_add_expression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make_sub_expression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3D05B3A8-C44D-DE8F-2AFC-A46915D3715B}"/>
              </a:ext>
            </a:extLst>
          </p:cNvPr>
          <p:cNvSpPr/>
          <p:nvPr/>
        </p:nvSpPr>
        <p:spPr>
          <a:xfrm>
            <a:off x="6776896" y="1856419"/>
            <a:ext cx="3667408" cy="433068"/>
          </a:xfrm>
          <a:prstGeom prst="wedgeRoundRectCallout">
            <a:avLst>
              <a:gd name="adj1" fmla="val -52679"/>
              <a:gd name="adj2" fmla="val 9804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Pokusíme se přečíst první operand</a:t>
            </a:r>
            <a:endParaRPr lang="en-US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FB93F8AA-930E-DE7C-B6E1-C87489D6537E}"/>
              </a:ext>
            </a:extLst>
          </p:cNvPr>
          <p:cNvSpPr/>
          <p:nvPr/>
        </p:nvSpPr>
        <p:spPr>
          <a:xfrm>
            <a:off x="7823847" y="3229404"/>
            <a:ext cx="4128380" cy="554943"/>
          </a:xfrm>
          <a:prstGeom prst="wedgeRoundRectCallout">
            <a:avLst>
              <a:gd name="adj1" fmla="val -63294"/>
              <a:gd name="adj2" fmla="val -9429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Přeskočíme bílé znaky a podíváme se, jestli následuje operátor + nebo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4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E3261-E14C-0055-2599-4B2DD7898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5A18-EB8B-865E-BFD4-114972A17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funkce pro </a:t>
            </a:r>
            <a:r>
              <a:rPr lang="cs-CZ" dirty="0" err="1"/>
              <a:t>parse_add_expression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6094AF-6998-749F-44EC-8BB53E5C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498A-31AE-DCEA-525B-EF5D41195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196BB0-887B-F80E-1E81-DD87EBAC3BAE}"/>
              </a:ext>
            </a:extLst>
          </p:cNvPr>
          <p:cNvSpPr txBox="1"/>
          <p:nvPr/>
        </p:nvSpPr>
        <p:spPr>
          <a:xfrm>
            <a:off x="466165" y="2180845"/>
            <a:ext cx="8865605" cy="3338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Expression::pointer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parse_add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op =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(op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make_add_expression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make_sub_expression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E9B35537-C7C7-4A2D-AC5C-2B0576150F70}"/>
              </a:ext>
            </a:extLst>
          </p:cNvPr>
          <p:cNvSpPr/>
          <p:nvPr/>
        </p:nvSpPr>
        <p:spPr>
          <a:xfrm>
            <a:off x="6776896" y="1856419"/>
            <a:ext cx="3667408" cy="433068"/>
          </a:xfrm>
          <a:prstGeom prst="wedgeRoundRectCallout">
            <a:avLst>
              <a:gd name="adj1" fmla="val -52679"/>
              <a:gd name="adj2" fmla="val 9804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Pokusíme se přečíst první operand</a:t>
            </a:r>
            <a:endParaRPr lang="en-US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23E56A5-46C0-B443-6D80-55EF72A72105}"/>
              </a:ext>
            </a:extLst>
          </p:cNvPr>
          <p:cNvSpPr/>
          <p:nvPr/>
        </p:nvSpPr>
        <p:spPr>
          <a:xfrm>
            <a:off x="7823847" y="3229404"/>
            <a:ext cx="4128380" cy="554943"/>
          </a:xfrm>
          <a:prstGeom prst="wedgeRoundRectCallout">
            <a:avLst>
              <a:gd name="adj1" fmla="val -63294"/>
              <a:gd name="adj2" fmla="val -9429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Přeskočíme bílé znaky a podíváme se, jestli následuje operátor + nebo -</a:t>
            </a:r>
            <a:endParaRPr lang="en-US" dirty="0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0513F2C7-FDFF-C2FB-CFA2-B097A364D218}"/>
              </a:ext>
            </a:extLst>
          </p:cNvPr>
          <p:cNvSpPr/>
          <p:nvPr/>
        </p:nvSpPr>
        <p:spPr>
          <a:xfrm>
            <a:off x="2648516" y="4864793"/>
            <a:ext cx="4128380" cy="433068"/>
          </a:xfrm>
          <a:prstGeom prst="wedgeRoundRectCallout">
            <a:avLst>
              <a:gd name="adj1" fmla="val -44215"/>
              <a:gd name="adj2" fmla="val -11101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Updatujeme </a:t>
            </a:r>
            <a:r>
              <a:rPr lang="cs-CZ" dirty="0" err="1"/>
              <a:t>lhs</a:t>
            </a:r>
            <a:r>
              <a:rPr lang="cs-CZ" dirty="0"/>
              <a:t> a pokračujeme</a:t>
            </a:r>
            <a:endParaRPr lang="en-US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D3F38C95-481F-B900-DD3B-C56EDA24E80C}"/>
              </a:ext>
            </a:extLst>
          </p:cNvPr>
          <p:cNvSpPr/>
          <p:nvPr/>
        </p:nvSpPr>
        <p:spPr>
          <a:xfrm>
            <a:off x="1814089" y="5627215"/>
            <a:ext cx="2441040" cy="433068"/>
          </a:xfrm>
          <a:prstGeom prst="wedgeRoundRectCallout">
            <a:avLst>
              <a:gd name="adj1" fmla="val -44215"/>
              <a:gd name="adj2" fmla="val -11101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Výsledný </a:t>
            </a:r>
            <a:r>
              <a:rPr lang="cs-CZ" dirty="0" err="1"/>
              <a:t>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6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FF7C-CED9-FEDF-E0CB-E9BFA96F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pro </a:t>
            </a:r>
            <a:r>
              <a:rPr lang="cs-CZ" dirty="0" err="1"/>
              <a:t>parse_numeric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75B44-E11E-6A44-0DE3-5097DA3BC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A8798-253C-9C5E-47B0-38BF0C59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72FFFE-0079-9C6F-941C-24F8242C1DCF}"/>
              </a:ext>
            </a:extLst>
          </p:cNvPr>
          <p:cNvSpPr txBox="1"/>
          <p:nvPr/>
        </p:nvSpPr>
        <p:spPr>
          <a:xfrm>
            <a:off x="466165" y="2270613"/>
            <a:ext cx="7154500" cy="3158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parse_numeric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numeric;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is_numeric_char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numeric.push_back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in.unget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rollback the character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numeric.empty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runtime_error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"expected a number"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numeric;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AA1CC2B-8A8E-8613-253E-49B8DF87E58F}"/>
              </a:ext>
            </a:extLst>
          </p:cNvPr>
          <p:cNvSpPr/>
          <p:nvPr/>
        </p:nvSpPr>
        <p:spPr>
          <a:xfrm>
            <a:off x="5725473" y="1121705"/>
            <a:ext cx="3790384" cy="365125"/>
          </a:xfrm>
          <a:prstGeom prst="wedgeRoundRectCallout">
            <a:avLst>
              <a:gd name="adj1" fmla="val -33826"/>
              <a:gd name="adj2" fmla="val -917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Pomocná funkce na </a:t>
            </a:r>
            <a:r>
              <a:rPr lang="cs-CZ" dirty="0" err="1"/>
              <a:t>parsování</a:t>
            </a:r>
            <a:r>
              <a:rPr lang="cs-CZ" dirty="0"/>
              <a:t> čísel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834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C4876-852B-8F77-0628-1106941FD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52C78-BA07-D793-2642-D2C26666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pro </a:t>
            </a:r>
            <a:r>
              <a:rPr lang="cs-CZ" dirty="0" err="1"/>
              <a:t>parse_numeric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184F30-E928-4D4D-E592-601DCA80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8845A-5190-8A8C-8895-A7B5928F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AC8CDA-4BE4-D933-83C3-367AC5F0C62A}"/>
              </a:ext>
            </a:extLst>
          </p:cNvPr>
          <p:cNvSpPr txBox="1"/>
          <p:nvPr/>
        </p:nvSpPr>
        <p:spPr>
          <a:xfrm>
            <a:off x="466165" y="2270613"/>
            <a:ext cx="7154500" cy="3158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std::string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parse_numeric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std::string numeric;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is_numeric_char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numeric.push_back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in.unget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rollback the character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numeric.empty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runtime_error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"expected a number"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numeric;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D1F7915-CB9F-047D-7CBB-B6CEED96B352}"/>
              </a:ext>
            </a:extLst>
          </p:cNvPr>
          <p:cNvSpPr/>
          <p:nvPr/>
        </p:nvSpPr>
        <p:spPr>
          <a:xfrm>
            <a:off x="4854310" y="3017669"/>
            <a:ext cx="4128380" cy="554943"/>
          </a:xfrm>
          <a:prstGeom prst="wedgeRoundRectCallout">
            <a:avLst>
              <a:gd name="adj1" fmla="val -58908"/>
              <a:gd name="adj2" fmla="val 24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Načteme znak a podíváme se, jestli je </a:t>
            </a:r>
            <a:r>
              <a:rPr lang="cs-CZ" dirty="0" err="1"/>
              <a:t>numeric</a:t>
            </a:r>
            <a:r>
              <a:rPr lang="cs-CZ" dirty="0"/>
              <a:t> (např. </a:t>
            </a:r>
            <a:r>
              <a:rPr lang="cs-CZ" dirty="0" err="1"/>
              <a:t>isdigit</a:t>
            </a:r>
            <a:r>
              <a:rPr lang="cs-CZ" dirty="0"/>
              <a:t> nebo </a:t>
            </a:r>
            <a:r>
              <a:rPr lang="en-US" dirty="0"/>
              <a:t>'.')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5173CE66-4FB6-24AD-4264-44808DB75922}"/>
              </a:ext>
            </a:extLst>
          </p:cNvPr>
          <p:cNvSpPr/>
          <p:nvPr/>
        </p:nvSpPr>
        <p:spPr>
          <a:xfrm>
            <a:off x="3641478" y="4195709"/>
            <a:ext cx="2743200" cy="365125"/>
          </a:xfrm>
          <a:prstGeom prst="wedgeRoundRectCallout">
            <a:avLst>
              <a:gd name="adj1" fmla="val -33826"/>
              <a:gd name="adj2" fmla="val -7437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Vrátíme se o znak zpět</a:t>
            </a:r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2A956073-F328-B7A1-3AFB-E8633176F647}"/>
              </a:ext>
            </a:extLst>
          </p:cNvPr>
          <p:cNvSpPr/>
          <p:nvPr/>
        </p:nvSpPr>
        <p:spPr>
          <a:xfrm>
            <a:off x="3641478" y="4841669"/>
            <a:ext cx="2743200" cy="365125"/>
          </a:xfrm>
          <a:prstGeom prst="wedgeRoundRectCallout">
            <a:avLst>
              <a:gd name="adj1" fmla="val -54948"/>
              <a:gd name="adj2" fmla="val -4958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Nepo</a:t>
            </a:r>
            <a:r>
              <a:rPr lang="cs-CZ" dirty="0"/>
              <a:t>dařilo se načíst nic</a:t>
            </a:r>
            <a:endParaRPr lang="en-US" dirty="0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91E66FAC-8270-668C-3155-4C961E319B6D}"/>
              </a:ext>
            </a:extLst>
          </p:cNvPr>
          <p:cNvSpPr/>
          <p:nvPr/>
        </p:nvSpPr>
        <p:spPr>
          <a:xfrm>
            <a:off x="1566582" y="5429554"/>
            <a:ext cx="4529418" cy="926795"/>
          </a:xfrm>
          <a:prstGeom prst="wedgeRoundRectCallout">
            <a:avLst>
              <a:gd name="adj1" fmla="val -32827"/>
              <a:gd name="adj2" fmla="val -6994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Věc, co můžeme </a:t>
            </a:r>
            <a:r>
              <a:rPr lang="cs-CZ" dirty="0" err="1"/>
              <a:t>zparsovat</a:t>
            </a:r>
            <a:r>
              <a:rPr lang="cs-CZ" dirty="0"/>
              <a:t> na číslo</a:t>
            </a:r>
            <a:br>
              <a:rPr lang="cs-CZ" dirty="0"/>
            </a:br>
            <a:r>
              <a:rPr lang="cs-CZ" dirty="0"/>
              <a:t>⚠️ můžeme na tom dělat další kontroly</a:t>
            </a:r>
            <a:br>
              <a:rPr lang="cs-CZ" dirty="0"/>
            </a:br>
            <a:r>
              <a:rPr lang="cs-CZ" dirty="0"/>
              <a:t>např. že se neopakují tečky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2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E37FE3-97FD-8189-1B7D-3EC74DE6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věci na funkcionální programování v C++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B0AF704-4701-944F-9A0F-3FFB4AA6D7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9EF57-3762-3927-7ABB-B7A1475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A61B9A-CEF8-E9B8-D74E-D15E2631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1FA1581-F7B5-724A-16D9-626E4F77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std:v</a:t>
            </a:r>
            <a:r>
              <a:rPr lang="en-US" dirty="0" err="1"/>
              <a:t>ariant</a:t>
            </a:r>
            <a:r>
              <a:rPr lang="cs-CZ" dirty="0"/>
              <a:t> a </a:t>
            </a:r>
            <a:r>
              <a:rPr lang="cs-CZ" dirty="0" err="1"/>
              <a:t>std</a:t>
            </a:r>
            <a:r>
              <a:rPr lang="cs-CZ" dirty="0"/>
              <a:t>::visit</a:t>
            </a:r>
            <a:endParaRPr lang="en-US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5BF02AC-033C-AF1F-B99F-AB051D016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65" y="1359368"/>
            <a:ext cx="6178062" cy="4757007"/>
          </a:xfrm>
        </p:spPr>
        <p:txBody>
          <a:bodyPr>
            <a:normAutofit/>
          </a:bodyPr>
          <a:lstStyle/>
          <a:p>
            <a:r>
              <a:rPr lang="cs-CZ" dirty="0"/>
              <a:t>Type-</a:t>
            </a:r>
            <a:r>
              <a:rPr lang="cs-CZ" dirty="0" err="1"/>
              <a:t>safe</a:t>
            </a:r>
            <a:r>
              <a:rPr lang="cs-CZ" dirty="0"/>
              <a:t> union</a:t>
            </a:r>
          </a:p>
          <a:p>
            <a:r>
              <a:rPr lang="cs-CZ" dirty="0"/>
              <a:t>Náhrada polymorfismu</a:t>
            </a:r>
          </a:p>
          <a:p>
            <a:pPr marL="457200" lvl="1" indent="0">
              <a:buNone/>
            </a:pPr>
            <a:r>
              <a:rPr lang="cs-CZ" dirty="0"/>
              <a:t>+ Dovoluje nesouvisející typy</a:t>
            </a:r>
          </a:p>
          <a:p>
            <a:pPr lvl="1">
              <a:buFontTx/>
              <a:buChar char="-"/>
            </a:pPr>
            <a:r>
              <a:rPr lang="cs-CZ" dirty="0"/>
              <a:t>Musíme vyjmenovat všechny varianty</a:t>
            </a:r>
          </a:p>
          <a:p>
            <a:pPr marL="914400" lvl="2" indent="0">
              <a:buNone/>
            </a:pPr>
            <a:r>
              <a:rPr lang="cs-CZ" dirty="0"/>
              <a:t>(zatímco u dyn. polymorfismu stačí aby splňovaly nějaký interface a nemusíme o nich vědět nic víc)</a:t>
            </a:r>
          </a:p>
          <a:p>
            <a:r>
              <a:rPr lang="cs-CZ" dirty="0"/>
              <a:t>Pro naše </a:t>
            </a:r>
            <a:r>
              <a:rPr lang="cs-CZ" dirty="0" err="1"/>
              <a:t>expressions</a:t>
            </a:r>
            <a:r>
              <a:rPr lang="cs-CZ" dirty="0"/>
              <a:t> se hodí např. na reprezentaci </a:t>
            </a:r>
            <a:r>
              <a:rPr lang="cs-CZ" b="1" dirty="0" err="1"/>
              <a:t>Value</a:t>
            </a:r>
            <a:endParaRPr lang="cs-CZ" b="1" dirty="0"/>
          </a:p>
          <a:p>
            <a:r>
              <a:rPr lang="cs-CZ" b="1" dirty="0" err="1"/>
              <a:t>std</a:t>
            </a:r>
            <a:r>
              <a:rPr lang="cs-CZ" b="1" dirty="0"/>
              <a:t>::visit </a:t>
            </a:r>
            <a:r>
              <a:rPr lang="cs-CZ" dirty="0"/>
              <a:t>pustí </a:t>
            </a:r>
            <a:r>
              <a:rPr lang="cs-CZ" dirty="0" err="1"/>
              <a:t>visitora</a:t>
            </a:r>
            <a:r>
              <a:rPr lang="cs-CZ" dirty="0"/>
              <a:t> na hodnotu uloženou v </a:t>
            </a:r>
            <a:r>
              <a:rPr lang="cs-CZ" b="1" dirty="0" err="1"/>
              <a:t>std</a:t>
            </a:r>
            <a:r>
              <a:rPr lang="cs-CZ" b="1" dirty="0"/>
              <a:t>::variant</a:t>
            </a:r>
          </a:p>
        </p:txBody>
      </p:sp>
      <p:sp>
        <p:nvSpPr>
          <p:cNvPr id="3" name="TextovéPole 2">
            <a:hlinkClick r:id="rId3"/>
            <a:extLst>
              <a:ext uri="{FF2B5EF4-FFF2-40B4-BE49-F238E27FC236}">
                <a16:creationId xmlns:a16="http://schemas.microsoft.com/office/drawing/2014/main" id="{FC155A6E-E1C4-EAAE-B292-4324E6FF866D}"/>
              </a:ext>
            </a:extLst>
          </p:cNvPr>
          <p:cNvSpPr txBox="1"/>
          <p:nvPr/>
        </p:nvSpPr>
        <p:spPr>
          <a:xfrm>
            <a:off x="6946657" y="484064"/>
            <a:ext cx="5204312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visitor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"int: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"generic: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a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"float: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f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  <a:br>
              <a:rPr lang="en-US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variant&lt;</a:t>
            </a:r>
            <a:r>
              <a:rPr lang="en-US" b="1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*, </a:t>
            </a:r>
            <a:r>
              <a:rPr lang="en-US" b="1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vector&lt;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items{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"hi"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.5f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item : items)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visit(visitor(), item);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Řečová bublina: obdélníkový bublinový popisek se zakulacenými rohy 3">
            <a:extLst>
              <a:ext uri="{FF2B5EF4-FFF2-40B4-BE49-F238E27FC236}">
                <a16:creationId xmlns:a16="http://schemas.microsoft.com/office/drawing/2014/main" id="{9A811A24-685F-5D0A-8C12-F979D2F50949}"/>
              </a:ext>
            </a:extLst>
          </p:cNvPr>
          <p:cNvSpPr/>
          <p:nvPr/>
        </p:nvSpPr>
        <p:spPr>
          <a:xfrm>
            <a:off x="9003323" y="116133"/>
            <a:ext cx="2074985" cy="315912"/>
          </a:xfrm>
          <a:prstGeom prst="wedgeRoundRectCallout">
            <a:avLst>
              <a:gd name="adj1" fmla="val -42069"/>
              <a:gd name="adj2" fmla="val 13220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Visitor je functor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F21F4DE-6AE1-27EE-A60B-550880B20A6D}"/>
              </a:ext>
            </a:extLst>
          </p:cNvPr>
          <p:cNvSpPr/>
          <p:nvPr/>
        </p:nvSpPr>
        <p:spPr>
          <a:xfrm>
            <a:off x="10040815" y="3065205"/>
            <a:ext cx="2074985" cy="5740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Reprezentuje</a:t>
            </a:r>
            <a:r>
              <a:rPr lang="en-US" dirty="0"/>
              <a:t> r</a:t>
            </a:r>
            <a:r>
              <a:rPr lang="cs-CZ" dirty="0" err="1"/>
              <a:t>ůzné</a:t>
            </a:r>
            <a:r>
              <a:rPr lang="cs-CZ" dirty="0"/>
              <a:t> funkce</a:t>
            </a:r>
            <a:endParaRPr lang="en-US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D83C253-2B25-5A88-EB51-8A6D01966F28}"/>
              </a:ext>
            </a:extLst>
          </p:cNvPr>
          <p:cNvSpPr txBox="1"/>
          <p:nvPr/>
        </p:nvSpPr>
        <p:spPr>
          <a:xfrm>
            <a:off x="163735" y="5843616"/>
            <a:ext cx="6097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https://en.cppreference.com/w/cpp/utility/variant</a:t>
            </a:r>
            <a:endParaRPr lang="en-US" dirty="0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A6F9998-A15F-9D33-8455-84D464E2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F69153F-FAD1-D2F4-C935-70687508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90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1B488-9B3D-275A-0A5F-63C29C11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s v</a:t>
            </a:r>
            <a:r>
              <a:rPr lang="cs-CZ" dirty="0" err="1"/>
              <a:t>íce</a:t>
            </a:r>
            <a:r>
              <a:rPr lang="cs-CZ" dirty="0"/>
              <a:t> argumenty</a:t>
            </a:r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64254D9-5502-1E91-9D20-823782BA90D9}"/>
              </a:ext>
            </a:extLst>
          </p:cNvPr>
          <p:cNvSpPr txBox="1"/>
          <p:nvPr/>
        </p:nvSpPr>
        <p:spPr>
          <a:xfrm>
            <a:off x="838200" y="1327116"/>
            <a:ext cx="6271480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variant&lt;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adder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 + b;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main()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vector&lt;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items{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.4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9.6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item_type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sum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(!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items.empty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sum = visit(adder(), sum,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items.back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items.pop_back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visit([](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"sum is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}, sum);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92DAB8E-372F-B0E9-7E7A-392AF98D9241}"/>
              </a:ext>
            </a:extLst>
          </p:cNvPr>
          <p:cNvSpPr txBox="1"/>
          <p:nvPr/>
        </p:nvSpPr>
        <p:spPr>
          <a:xfrm>
            <a:off x="8220806" y="2426565"/>
            <a:ext cx="270876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dirty="0"/>
              <a:t>Output: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</a:rPr>
              <a:t>sum is 2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</a:rPr>
              <a:t>sum is 3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</a:rPr>
              <a:t>sum is 12.6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</a:rPr>
              <a:t>sum is 54.6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</a:rPr>
              <a:t>sum is 55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9AA2E8E-5B64-1C51-3EAB-17D5FF1E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48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18720-5019-DEA9-42E1-709D1BB5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optional</a:t>
            </a:r>
            <a:r>
              <a:rPr lang="cs-CZ" dirty="0"/>
              <a:t>&lt;T&gt;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E0D19-A95B-27FD-0EE0-BDBF6259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cs-CZ" dirty="0" err="1"/>
              <a:t>žitečný</a:t>
            </a:r>
            <a:r>
              <a:rPr lang="cs-CZ" dirty="0"/>
              <a:t> pro typy, které nemají ekvivalent </a:t>
            </a:r>
            <a:r>
              <a:rPr lang="cs-CZ" b="1" dirty="0" err="1"/>
              <a:t>null</a:t>
            </a:r>
            <a:r>
              <a:rPr lang="cs-CZ" dirty="0"/>
              <a:t> hodnoty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optional</a:t>
            </a:r>
            <a:r>
              <a:rPr lang="cs-CZ" b="1" dirty="0"/>
              <a:t>&lt;T&gt; </a:t>
            </a:r>
            <a:r>
              <a:rPr lang="cs-CZ" b="1" dirty="0" err="1"/>
              <a:t>opt</a:t>
            </a:r>
            <a:r>
              <a:rPr lang="cs-CZ" dirty="0"/>
              <a:t> drží hodnotu </a:t>
            </a:r>
            <a:r>
              <a:rPr lang="en-US" b="1" dirty="0"/>
              <a:t>*opt </a:t>
            </a:r>
            <a:r>
              <a:rPr lang="en-US" dirty="0"/>
              <a:t>(taky </a:t>
            </a:r>
            <a:r>
              <a:rPr lang="en-US" b="1" dirty="0" err="1"/>
              <a:t>opt.value</a:t>
            </a:r>
            <a:r>
              <a:rPr lang="en-US" b="1" dirty="0"/>
              <a:t>()</a:t>
            </a:r>
            <a:r>
              <a:rPr lang="en-US" dirty="0"/>
              <a:t>), a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std::</a:t>
            </a:r>
            <a:r>
              <a:rPr lang="en-US" b="1" dirty="0" err="1"/>
              <a:t>nullopt</a:t>
            </a:r>
            <a:endParaRPr lang="en-US" b="1" dirty="0"/>
          </a:p>
          <a:p>
            <a:pPr lvl="2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b="1" dirty="0"/>
              <a:t>if(</a:t>
            </a:r>
            <a:r>
              <a:rPr lang="en-US" b="1" dirty="0" err="1"/>
              <a:t>opt.has_value</a:t>
            </a:r>
            <a:r>
              <a:rPr lang="en-US" b="1" dirty="0"/>
              <a:t>())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if(opt)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33E4C5-B508-ECC6-C5E2-D991B9F52F8A}"/>
              </a:ext>
            </a:extLst>
          </p:cNvPr>
          <p:cNvSpPr txBox="1"/>
          <p:nvPr/>
        </p:nvSpPr>
        <p:spPr>
          <a:xfrm>
            <a:off x="322190" y="5923546"/>
            <a:ext cx="5279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https://en.cppreference.com/w/cpp/utility/optional</a:t>
            </a:r>
            <a:endParaRPr lang="cs-CZ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18D62-4969-472A-601E-0ACD19A63923}"/>
              </a:ext>
            </a:extLst>
          </p:cNvPr>
          <p:cNvSpPr txBox="1"/>
          <p:nvPr/>
        </p:nvSpPr>
        <p:spPr>
          <a:xfrm>
            <a:off x="3759361" y="3429000"/>
            <a:ext cx="4673278" cy="1543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std::optional&lt;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may_fail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(failure)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{};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std::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nullopt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success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2E34E582-91F9-1783-9303-06B29AD9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91BB09D-8B1B-7262-3A91-5F3B1379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98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4E87D-84E5-8B3F-003A-7693C24E0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ED21B-803F-C8A9-AEB4-820BACDD9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optional</a:t>
            </a:r>
            <a:r>
              <a:rPr lang="cs-CZ" dirty="0"/>
              <a:t>&lt;T&gt;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170BF-DEB6-08F0-794F-772747BB9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cs-CZ" dirty="0" err="1"/>
              <a:t>žitečný</a:t>
            </a:r>
            <a:r>
              <a:rPr lang="cs-CZ" dirty="0"/>
              <a:t> pro typy, které nemají ekvivalent </a:t>
            </a:r>
            <a:r>
              <a:rPr lang="cs-CZ" b="1" dirty="0" err="1"/>
              <a:t>null</a:t>
            </a:r>
            <a:r>
              <a:rPr lang="cs-CZ" dirty="0"/>
              <a:t> hodnoty</a:t>
            </a:r>
          </a:p>
          <a:p>
            <a:pPr lvl="1"/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optional</a:t>
            </a:r>
            <a:r>
              <a:rPr lang="cs-CZ" b="1" dirty="0"/>
              <a:t>&lt;T&gt; </a:t>
            </a:r>
            <a:r>
              <a:rPr lang="cs-CZ" b="1" dirty="0" err="1"/>
              <a:t>opt</a:t>
            </a:r>
            <a:r>
              <a:rPr lang="cs-CZ" dirty="0"/>
              <a:t> drží hodnotu </a:t>
            </a:r>
            <a:r>
              <a:rPr lang="en-US" b="1" dirty="0"/>
              <a:t>*opt </a:t>
            </a:r>
            <a:r>
              <a:rPr lang="en-US" dirty="0"/>
              <a:t>(taky </a:t>
            </a:r>
            <a:r>
              <a:rPr lang="en-US" b="1" dirty="0" err="1"/>
              <a:t>opt.value</a:t>
            </a:r>
            <a:r>
              <a:rPr lang="en-US" b="1" dirty="0"/>
              <a:t>()</a:t>
            </a:r>
            <a:r>
              <a:rPr lang="en-US" dirty="0"/>
              <a:t>), a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std::</a:t>
            </a:r>
            <a:r>
              <a:rPr lang="en-US" b="1" dirty="0" err="1"/>
              <a:t>nullopt</a:t>
            </a:r>
            <a:endParaRPr lang="en-US" b="1" dirty="0"/>
          </a:p>
          <a:p>
            <a:pPr lvl="2"/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b="1" dirty="0"/>
              <a:t>if(</a:t>
            </a:r>
            <a:r>
              <a:rPr lang="en-US" b="1" dirty="0" err="1"/>
              <a:t>opt.has_value</a:t>
            </a:r>
            <a:r>
              <a:rPr lang="en-US" b="1" dirty="0"/>
              <a:t>())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b="1" dirty="0"/>
              <a:t>if(opt)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89C463E-4033-2D3E-5ED7-33E9B7462E81}"/>
              </a:ext>
            </a:extLst>
          </p:cNvPr>
          <p:cNvSpPr txBox="1"/>
          <p:nvPr/>
        </p:nvSpPr>
        <p:spPr>
          <a:xfrm>
            <a:off x="322190" y="5923546"/>
            <a:ext cx="5279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https://en.cppreference.com/w/cpp/utility/optional</a:t>
            </a:r>
            <a:endParaRPr lang="cs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75C1C6-7121-02F8-12F7-855F984ECF55}"/>
              </a:ext>
            </a:extLst>
          </p:cNvPr>
          <p:cNvSpPr txBox="1"/>
          <p:nvPr/>
        </p:nvSpPr>
        <p:spPr>
          <a:xfrm>
            <a:off x="438874" y="4026488"/>
            <a:ext cx="5657126" cy="10045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process_arguments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std::optional&lt;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parallel_jobs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...;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run_threads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parallel_jobs.value_or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DE1207-2FF8-0635-80C6-20CB5DB8D0E8}"/>
              </a:ext>
            </a:extLst>
          </p:cNvPr>
          <p:cNvSpPr txBox="1"/>
          <p:nvPr/>
        </p:nvSpPr>
        <p:spPr>
          <a:xfrm>
            <a:off x="6589855" y="3308343"/>
            <a:ext cx="5110988" cy="24407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std::optional&lt;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square_root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std::sqrt(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std::optional&lt;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inverse(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/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std::optional(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  .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and_then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square_root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 .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and_then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(inverse);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B3525C5-F12A-3872-46B1-3401B44C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2038C60-DF9E-7881-9AB5-7BF4C9F4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4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Cast</a:t>
            </a:r>
            <a:endParaRPr lang="cs-CZ" dirty="0"/>
          </a:p>
          <a:p>
            <a:pPr lvl="1"/>
            <a:r>
              <a:rPr lang="cs-CZ" dirty="0"/>
              <a:t>„C-style </a:t>
            </a:r>
            <a:r>
              <a:rPr lang="cs-CZ" dirty="0" err="1"/>
              <a:t>cast</a:t>
            </a:r>
            <a:r>
              <a:rPr lang="cs-CZ" dirty="0"/>
              <a:t>“</a:t>
            </a:r>
          </a:p>
          <a:p>
            <a:pPr lvl="1"/>
            <a:r>
              <a:rPr lang="cs-CZ" dirty="0" err="1"/>
              <a:t>static_cast</a:t>
            </a:r>
            <a:r>
              <a:rPr lang="cs-CZ" dirty="0"/>
              <a:t> a </a:t>
            </a:r>
            <a:r>
              <a:rPr lang="cs-CZ" dirty="0" err="1"/>
              <a:t>dynamic_cast</a:t>
            </a:r>
            <a:endParaRPr lang="cs-CZ" dirty="0"/>
          </a:p>
          <a:p>
            <a:pPr lvl="1"/>
            <a:r>
              <a:rPr lang="cs-CZ" dirty="0" err="1"/>
              <a:t>const_cast</a:t>
            </a:r>
            <a:endParaRPr lang="cs-CZ" dirty="0"/>
          </a:p>
          <a:p>
            <a:pPr lvl="1"/>
            <a:r>
              <a:rPr lang="cs-CZ" dirty="0" err="1"/>
              <a:t>reinterpret_cast</a:t>
            </a:r>
            <a:endParaRPr lang="cs-CZ" dirty="0"/>
          </a:p>
          <a:p>
            <a:r>
              <a:rPr lang="cs-CZ" dirty="0" err="1"/>
              <a:t>Parsování</a:t>
            </a:r>
            <a:endParaRPr lang="cs-CZ" dirty="0"/>
          </a:p>
          <a:p>
            <a:r>
              <a:rPr lang="cs-CZ" dirty="0"/>
              <a:t>Varianty a visitování</a:t>
            </a:r>
          </a:p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optional</a:t>
            </a:r>
            <a:r>
              <a:rPr lang="cs-CZ" dirty="0"/>
              <a:t> 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expected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754035" y="44446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3975-A6D3-1654-2657-279DFC0C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std::expected&lt;Value, Error&gt;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D1F6-13B7-1A97-F13A-DEB64EEDD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Skoro to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cs-CZ" dirty="0"/>
              <a:t>é jako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optional</a:t>
            </a:r>
            <a:r>
              <a:rPr lang="cs-CZ" b="1" dirty="0"/>
              <a:t>&lt;</a:t>
            </a:r>
            <a:r>
              <a:rPr lang="cs-CZ" b="1" dirty="0" err="1"/>
              <a:t>Value</a:t>
            </a:r>
            <a:r>
              <a:rPr lang="cs-CZ" b="1" dirty="0"/>
              <a:t>&gt;</a:t>
            </a:r>
          </a:p>
          <a:p>
            <a:pPr lvl="1"/>
            <a:r>
              <a:rPr lang="cs-CZ" dirty="0"/>
              <a:t>Ale místo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nullopt</a:t>
            </a:r>
            <a:r>
              <a:rPr lang="cs-CZ" dirty="0"/>
              <a:t> máme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unexpected</a:t>
            </a:r>
            <a:r>
              <a:rPr lang="cs-CZ" b="1" dirty="0"/>
              <a:t>&lt;</a:t>
            </a:r>
            <a:r>
              <a:rPr lang="cs-CZ" b="1" dirty="0" err="1"/>
              <a:t>Error</a:t>
            </a:r>
            <a:r>
              <a:rPr lang="cs-CZ" b="1" dirty="0"/>
              <a:t>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B125D7-CED9-CF8B-197F-6126344D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4121C-8592-34E2-10E8-117E48AA7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20098E-CAE0-6F25-A1B8-22EA84072DBB}"/>
              </a:ext>
            </a:extLst>
          </p:cNvPr>
          <p:cNvSpPr txBox="1"/>
          <p:nvPr/>
        </p:nvSpPr>
        <p:spPr>
          <a:xfrm>
            <a:off x="567159" y="2233440"/>
            <a:ext cx="10625559" cy="3697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enum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parse_error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invalid_input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overflow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parse_number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string_view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str) -&gt; std::expected&lt;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parse_error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begin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str.data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end;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retval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strtod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(begin, &amp;end);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(begin == end)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std::unexpected(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parse_error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invalid_input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isinf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retval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std::unexpected(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parse_error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::overflow);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str.remove_prefix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(end - begin);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retval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424AEB-2B29-3260-6BCA-FE74279A6B11}"/>
              </a:ext>
            </a:extLst>
          </p:cNvPr>
          <p:cNvSpPr txBox="1"/>
          <p:nvPr/>
        </p:nvSpPr>
        <p:spPr>
          <a:xfrm>
            <a:off x="3048965" y="5925712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https://en.cppreference.com/w/cpp/utility/expected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07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94D35-7187-9162-0E74-47D8B331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Přetypovávání</a:t>
            </a:r>
            <a:endParaRPr lang="en-US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B9DF8-97C6-260D-B784-52FDC3C7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(</a:t>
            </a:r>
            <a:r>
              <a:rPr lang="cs-CZ" b="1" dirty="0"/>
              <a:t>C-style</a:t>
            </a:r>
            <a:r>
              <a:rPr lang="en-US" b="1" dirty="0"/>
              <a:t>)</a:t>
            </a:r>
            <a:r>
              <a:rPr lang="cs-CZ" b="1" dirty="0" err="1"/>
              <a:t>cast</a:t>
            </a:r>
            <a:r>
              <a:rPr lang="en-US" dirty="0"/>
              <a:t> a </a:t>
            </a:r>
            <a:r>
              <a:rPr lang="en-US" b="1" dirty="0" err="1"/>
              <a:t>functional_style</a:t>
            </a:r>
            <a:r>
              <a:rPr lang="en-US" b="1" dirty="0"/>
              <a:t>(cast)</a:t>
            </a:r>
            <a:endParaRPr lang="en-US" dirty="0"/>
          </a:p>
          <a:p>
            <a:r>
              <a:rPr lang="en-US" b="1" dirty="0" err="1"/>
              <a:t>const_cast</a:t>
            </a:r>
            <a:r>
              <a:rPr lang="en-US" b="1" dirty="0"/>
              <a:t>&lt;</a:t>
            </a:r>
            <a:r>
              <a:rPr lang="en-US" b="1" dirty="0" err="1"/>
              <a:t>DestType</a:t>
            </a:r>
            <a:r>
              <a:rPr lang="en-US" b="1" dirty="0"/>
              <a:t>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</a:p>
          <a:p>
            <a:r>
              <a:rPr lang="en-US" b="1" dirty="0" err="1"/>
              <a:t>static_cast</a:t>
            </a:r>
            <a:r>
              <a:rPr lang="en-US" b="1" dirty="0"/>
              <a:t>&lt;</a:t>
            </a:r>
            <a:r>
              <a:rPr lang="en-US" b="1" dirty="0" err="1"/>
              <a:t>DestType</a:t>
            </a:r>
            <a:r>
              <a:rPr lang="en-US" b="1" dirty="0"/>
              <a:t>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  <a:r>
              <a:rPr lang="en-US" dirty="0"/>
              <a:t> (a </a:t>
            </a:r>
            <a:r>
              <a:rPr lang="en-US" b="1" dirty="0" err="1"/>
              <a:t>dynamic_cast</a:t>
            </a:r>
            <a:r>
              <a:rPr lang="en-US" b="1" dirty="0"/>
              <a:t>&lt;</a:t>
            </a:r>
            <a:r>
              <a:rPr lang="en-US" b="1" dirty="0" err="1"/>
              <a:t>DestType</a:t>
            </a:r>
            <a:r>
              <a:rPr lang="en-US" b="1" dirty="0"/>
              <a:t>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  <a:r>
              <a:rPr lang="en-US" dirty="0"/>
              <a:t>)</a:t>
            </a:r>
          </a:p>
          <a:p>
            <a:r>
              <a:rPr lang="en-US" b="1" dirty="0" err="1"/>
              <a:t>reinterpret_cast</a:t>
            </a:r>
            <a:r>
              <a:rPr lang="en-US" b="1" dirty="0"/>
              <a:t>&lt;</a:t>
            </a:r>
            <a:r>
              <a:rPr lang="en-US" b="1" dirty="0" err="1"/>
              <a:t>DestType</a:t>
            </a:r>
            <a:r>
              <a:rPr lang="en-US" b="1" dirty="0"/>
              <a:t>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</a:p>
        </p:txBody>
      </p:sp>
      <p:sp>
        <p:nvSpPr>
          <p:cNvPr id="4" name="TextovéPole 4">
            <a:extLst>
              <a:ext uri="{FF2B5EF4-FFF2-40B4-BE49-F238E27FC236}">
                <a16:creationId xmlns:a16="http://schemas.microsoft.com/office/drawing/2014/main" id="{91E7020B-2EB9-E317-99FB-03EC433D69D4}"/>
              </a:ext>
            </a:extLst>
          </p:cNvPr>
          <p:cNvSpPr txBox="1"/>
          <p:nvPr/>
        </p:nvSpPr>
        <p:spPr>
          <a:xfrm>
            <a:off x="466165" y="3760390"/>
            <a:ext cx="210649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 = </a:t>
            </a:r>
            <a:r>
              <a:rPr lang="fr-FR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42.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= (</a:t>
            </a:r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)d;</a:t>
            </a:r>
          </a:p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= </a:t>
            </a:r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1AFF4-B7B1-30FF-FA15-509F8C1D2CC7}"/>
              </a:ext>
            </a:extLst>
          </p:cNvPr>
          <p:cNvSpPr txBox="1"/>
          <p:nvPr/>
        </p:nvSpPr>
        <p:spPr>
          <a:xfrm>
            <a:off x="1075098" y="4910180"/>
            <a:ext cx="5470557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0"/>
            <a:r>
              <a:rPr lang="en-US" b="0" i="0" u="none" strike="noStrike" kern="1200" baseline="0" dirty="0">
                <a:solidFill>
                  <a:srgbClr val="008000"/>
                </a:solidFill>
                <a:latin typeface="Consolas" panose="020B0609020204030204" pitchFamily="49" charset="0"/>
              </a:rPr>
              <a:t>// Pointer upcasting</a:t>
            </a:r>
            <a:endParaRPr lang="en-US" b="0" i="0" u="none" strike="noStrike" kern="1200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rtl="0"/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Base* </a:t>
            </a:r>
            <a:r>
              <a:rPr lang="en-US" b="0" i="0" u="none" strike="noStrike" kern="1200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p_b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0" i="0" u="none" strike="noStrike" kern="1200" baseline="0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static_cast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&lt;Base*&gt;(</a:t>
            </a:r>
            <a:r>
              <a:rPr lang="en-US" b="0" i="0" u="none" strike="noStrike" kern="1200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p_orig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rtl="0"/>
            <a:br>
              <a:rPr lang="en-US" b="0" i="0" u="none" strike="noStrike" kern="1200" baseline="0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b="0" i="0" u="none" strike="noStrike" kern="1200" baseline="0" dirty="0">
                <a:solidFill>
                  <a:srgbClr val="008000"/>
                </a:solidFill>
                <a:latin typeface="Consolas" panose="020B0609020204030204" pitchFamily="49" charset="0"/>
              </a:rPr>
              <a:t>// Pointer </a:t>
            </a:r>
            <a:r>
              <a:rPr lang="en-US" b="0" i="0" u="none" strike="noStrike" kern="1200" baseline="0" dirty="0" err="1">
                <a:solidFill>
                  <a:srgbClr val="008000"/>
                </a:solidFill>
                <a:latin typeface="Consolas" panose="020B0609020204030204" pitchFamily="49" charset="0"/>
              </a:rPr>
              <a:t>downcasting</a:t>
            </a:r>
            <a:r>
              <a:rPr lang="en-US" b="0" i="0" u="none" strike="noStrike" kern="1200" baseline="0" dirty="0">
                <a:solidFill>
                  <a:srgbClr val="008000"/>
                </a:solidFill>
                <a:latin typeface="Consolas" panose="020B0609020204030204" pitchFamily="49" charset="0"/>
              </a:rPr>
              <a:t> (with caution!!!)</a:t>
            </a:r>
            <a:endParaRPr lang="en-US" b="0" i="0" u="none" strike="noStrike" kern="1200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rtl="0"/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Derived* </a:t>
            </a:r>
            <a:r>
              <a:rPr lang="en-US" b="0" i="0" u="none" strike="noStrike" kern="1200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p_d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0" i="0" u="none" strike="noStrike" kern="1200" baseline="0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static_cast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&lt;Derived*&gt;(</a:t>
            </a:r>
            <a:r>
              <a:rPr lang="en-US" b="0" i="0" u="none" strike="noStrike" kern="1200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p_b</a:t>
            </a:r>
            <a:r>
              <a:rPr lang="en-US" b="0" i="0" u="none" strike="noStrike" kern="1200" baseline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0" name="TextovéPole 5">
            <a:extLst>
              <a:ext uri="{FF2B5EF4-FFF2-40B4-BE49-F238E27FC236}">
                <a16:creationId xmlns:a16="http://schemas.microsoft.com/office/drawing/2014/main" id="{BDC9ECCF-3AFE-4C9F-0A72-AEB02E2A0573}"/>
              </a:ext>
            </a:extLst>
          </p:cNvPr>
          <p:cNvSpPr txBox="1"/>
          <p:nvPr/>
        </p:nvSpPr>
        <p:spPr>
          <a:xfrm>
            <a:off x="6706881" y="2865916"/>
            <a:ext cx="5242413" cy="34163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find(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      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/*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dlouhá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definice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*/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find(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value*&gt;(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*&gt;(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)-&gt;find()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2A2D686-7C87-9BC0-C9FB-B715D8F1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660FEA25-A329-280C-1BBF-68594ED37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94D35-7187-9162-0E74-47D8B331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⚠️ </a:t>
            </a:r>
            <a:r>
              <a:rPr lang="en-US" dirty="0"/>
              <a:t>C-Style a functional-style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B9DF8-97C6-260D-B784-52FDC3C7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cs-CZ" dirty="0" err="1"/>
              <a:t>ědictví</a:t>
            </a:r>
            <a:r>
              <a:rPr lang="cs-CZ" dirty="0"/>
              <a:t> z C, </a:t>
            </a:r>
            <a:r>
              <a:rPr lang="cs-CZ" dirty="0" err="1"/>
              <a:t>compiler</a:t>
            </a:r>
            <a:r>
              <a:rPr lang="cs-CZ" dirty="0"/>
              <a:t> se pokusí vše následující: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const_cast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static_cast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static_cast</a:t>
            </a:r>
            <a:r>
              <a:rPr lang="cs-CZ" dirty="0"/>
              <a:t> + </a:t>
            </a:r>
            <a:r>
              <a:rPr lang="cs-CZ" dirty="0" err="1"/>
              <a:t>const_cast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reinterpret_cast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err="1"/>
              <a:t>reinterpret_cast</a:t>
            </a:r>
            <a:r>
              <a:rPr lang="cs-CZ" dirty="0"/>
              <a:t> + </a:t>
            </a:r>
            <a:r>
              <a:rPr lang="cs-CZ" dirty="0" err="1"/>
              <a:t>cost_cast</a:t>
            </a:r>
            <a:endParaRPr lang="cs-CZ" dirty="0"/>
          </a:p>
          <a:p>
            <a:r>
              <a:rPr lang="cs-CZ" dirty="0"/>
              <a:t>Není v kódu jasné, co udělá (musíme odvodit z cílového typu a z typu proměnné)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1E7020B-2EB9-E317-99FB-03EC433D69D4}"/>
              </a:ext>
            </a:extLst>
          </p:cNvPr>
          <p:cNvSpPr txBox="1"/>
          <p:nvPr/>
        </p:nvSpPr>
        <p:spPr>
          <a:xfrm>
            <a:off x="9376091" y="882153"/>
            <a:ext cx="2106490" cy="9233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 = </a:t>
            </a:r>
            <a:r>
              <a:rPr lang="fr-FR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42.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= (</a:t>
            </a:r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)d;</a:t>
            </a:r>
          </a:p>
          <a:p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= </a:t>
            </a:r>
            <a:r>
              <a:rPr lang="fr-FR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(d);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033D7-8A0F-3940-81C5-DA74999C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83E0B96-7834-CF86-815E-FFE9FB06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30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94D35-7187-9162-0E74-47D8B3319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static_cast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B9DF8-97C6-260D-B784-52FDC3C7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static_cast</a:t>
            </a:r>
            <a:r>
              <a:rPr lang="en-US" b="1" dirty="0"/>
              <a:t>&lt;</a:t>
            </a:r>
            <a:r>
              <a:rPr lang="en-US" b="1" dirty="0" err="1"/>
              <a:t>DestType</a:t>
            </a:r>
            <a:r>
              <a:rPr lang="en-US" b="1" dirty="0"/>
              <a:t>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</a:p>
          <a:p>
            <a:r>
              <a:rPr lang="en-US" dirty="0"/>
              <a:t>Compile-time </a:t>
            </a:r>
            <a:r>
              <a:rPr lang="en-US" dirty="0" err="1"/>
              <a:t>typov</a:t>
            </a:r>
            <a:r>
              <a:rPr lang="cs-CZ" dirty="0"/>
              <a:t>á konverze</a:t>
            </a:r>
          </a:p>
          <a:p>
            <a:r>
              <a:rPr lang="cs-CZ" dirty="0"/>
              <a:t>Pro hodnoty</a:t>
            </a:r>
          </a:p>
          <a:p>
            <a:pPr lvl="1"/>
            <a:r>
              <a:rPr lang="cs-CZ" dirty="0"/>
              <a:t>Zkusí najít cestu konverzí z argumentu</a:t>
            </a:r>
            <a:br>
              <a:rPr lang="cs-CZ" dirty="0"/>
            </a:br>
            <a:r>
              <a:rPr lang="cs-CZ" dirty="0"/>
              <a:t>do </a:t>
            </a:r>
            <a:r>
              <a:rPr lang="cs-CZ" b="1" dirty="0" err="1"/>
              <a:t>DestType</a:t>
            </a:r>
            <a:endParaRPr lang="cs-CZ" b="1" dirty="0"/>
          </a:p>
          <a:p>
            <a:pPr lvl="2"/>
            <a:r>
              <a:rPr lang="cs-CZ" dirty="0"/>
              <a:t>Konstruktory a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Type()</a:t>
            </a:r>
            <a:endParaRPr lang="cs-CZ" dirty="0"/>
          </a:p>
          <a:p>
            <a:r>
              <a:rPr lang="cs-CZ" dirty="0"/>
              <a:t>Na pointerech/referencích</a:t>
            </a:r>
          </a:p>
          <a:p>
            <a:pPr marL="457200" lvl="1" indent="0">
              <a:buNone/>
            </a:pPr>
            <a:r>
              <a:rPr lang="cs-CZ" dirty="0"/>
              <a:t>✅ Z </a:t>
            </a:r>
            <a:r>
              <a:rPr lang="cs-CZ" b="1" dirty="0" err="1"/>
              <a:t>Derived</a:t>
            </a:r>
            <a:r>
              <a:rPr lang="en-US" b="1" dirty="0"/>
              <a:t>*</a:t>
            </a:r>
            <a:r>
              <a:rPr lang="cs-CZ" dirty="0"/>
              <a:t> na </a:t>
            </a:r>
            <a:r>
              <a:rPr lang="cs-CZ" b="1" dirty="0"/>
              <a:t>Base</a:t>
            </a:r>
            <a:r>
              <a:rPr lang="en-US" b="1" dirty="0"/>
              <a:t>*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upcast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⚠️ Z </a:t>
            </a:r>
            <a:r>
              <a:rPr lang="cs-CZ" b="1" dirty="0"/>
              <a:t>Base</a:t>
            </a:r>
            <a:r>
              <a:rPr lang="en-US" b="1" dirty="0"/>
              <a:t>*</a:t>
            </a:r>
            <a:r>
              <a:rPr lang="cs-CZ" dirty="0"/>
              <a:t> na </a:t>
            </a:r>
            <a:r>
              <a:rPr lang="cs-CZ" b="1" dirty="0" err="1"/>
              <a:t>Derived</a:t>
            </a:r>
            <a:r>
              <a:rPr lang="en-US" b="1" dirty="0"/>
              <a:t>*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downcast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Musíme si být jisti, že </a:t>
            </a:r>
            <a:r>
              <a:rPr lang="cs-CZ" b="1" dirty="0" err="1"/>
              <a:t>arg</a:t>
            </a:r>
            <a:r>
              <a:rPr lang="cs-CZ" b="1" dirty="0"/>
              <a:t> </a:t>
            </a:r>
            <a:r>
              <a:rPr lang="cs-CZ" dirty="0"/>
              <a:t>je</a:t>
            </a:r>
            <a:r>
              <a:rPr lang="cs-CZ" b="1" dirty="0"/>
              <a:t> </a:t>
            </a:r>
            <a:r>
              <a:rPr lang="cs-CZ" b="1" dirty="0" err="1"/>
              <a:t>Derived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C0B1B7D-6BBF-6465-237E-3FF3A2C3B113}"/>
              </a:ext>
            </a:extLst>
          </p:cNvPr>
          <p:cNvSpPr txBox="1"/>
          <p:nvPr/>
        </p:nvSpPr>
        <p:spPr>
          <a:xfrm>
            <a:off x="6414213" y="989867"/>
            <a:ext cx="5506183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Enum to int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enum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2F4F4F"/>
                </a:solidFill>
                <a:effectLst/>
                <a:latin typeface="Consolas" panose="020B0609020204030204" pitchFamily="49" charset="0"/>
              </a:rPr>
              <a:t>RED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2F4F4F"/>
                </a:solidFill>
                <a:effectLst/>
                <a:latin typeface="Consolas" panose="020B0609020204030204" pitchFamily="49" charset="0"/>
              </a:rPr>
              <a:t>GREEN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2F4F4F"/>
                </a:solidFill>
                <a:effectLst/>
                <a:latin typeface="Consolas" panose="020B0609020204030204" pitchFamily="49" charset="0"/>
              </a:rPr>
              <a:t>BLUE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2F4F4F"/>
                </a:solidFill>
                <a:effectLst/>
                <a:latin typeface="Consolas" panose="020B0609020204030204" pitchFamily="49" charset="0"/>
              </a:rPr>
              <a:t>RED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</a:br>
            <a:b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p_orig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&gt;();</a:t>
            </a:r>
          </a:p>
          <a:p>
            <a:b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Pointer upcasting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Base*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p_b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&lt;Base*&gt;(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p_orig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Pointer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downcasting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(with caution!!!)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Derived*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p_d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&lt;Derived*&gt;(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p_b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D6BA4D-9D09-7974-6AD2-FB0A0481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5" y="6356350"/>
            <a:ext cx="7687235" cy="365125"/>
          </a:xfrm>
        </p:spPr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86EDD3E-3E70-605C-175D-E0E7B1B2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9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32120-F93A-0CB2-3C9E-0FA4670D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dynamic_cast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E0200-CC75-804A-A67D-9768E3089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Funguje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polymorfn</a:t>
            </a:r>
            <a:r>
              <a:rPr lang="cs-CZ" b="1" dirty="0" err="1"/>
              <a:t>ích</a:t>
            </a:r>
            <a:r>
              <a:rPr lang="cs-CZ" b="1" dirty="0"/>
              <a:t> třídách</a:t>
            </a:r>
            <a:r>
              <a:rPr lang="en-US" b="1" dirty="0"/>
              <a:t> </a:t>
            </a:r>
            <a:r>
              <a:rPr lang="en-US" dirty="0"/>
              <a:t>(= </a:t>
            </a:r>
            <a:r>
              <a:rPr lang="cs-CZ" dirty="0"/>
              <a:t>mají virtuální metodu</a:t>
            </a:r>
            <a:r>
              <a:rPr lang="en-US" dirty="0"/>
              <a:t>)</a:t>
            </a:r>
            <a:endParaRPr lang="cs-CZ" b="1" dirty="0"/>
          </a:p>
          <a:p>
            <a:r>
              <a:rPr lang="cs-CZ" dirty="0"/>
              <a:t>Použijeme, pokud si nejsme jisti,</a:t>
            </a:r>
            <a:br>
              <a:rPr lang="cs-CZ" dirty="0"/>
            </a:br>
            <a:r>
              <a:rPr lang="cs-CZ" dirty="0"/>
              <a:t>jaká konkrétní </a:t>
            </a:r>
            <a:r>
              <a:rPr lang="cs-CZ" b="1" dirty="0" err="1"/>
              <a:t>derived</a:t>
            </a:r>
            <a:r>
              <a:rPr lang="cs-CZ" dirty="0"/>
              <a:t> třída to je</a:t>
            </a:r>
          </a:p>
          <a:p>
            <a:pPr marL="0" indent="0">
              <a:buNone/>
            </a:pPr>
            <a:r>
              <a:rPr lang="en-US" b="1" dirty="0"/>
              <a:t>✅ </a:t>
            </a:r>
            <a:r>
              <a:rPr lang="cs-CZ" b="1" dirty="0"/>
              <a:t>Stará se o bezpečnost</a:t>
            </a:r>
            <a:endParaRPr lang="en-US" b="1" dirty="0"/>
          </a:p>
          <a:p>
            <a:r>
              <a:rPr lang="en-US" dirty="0" err="1"/>
              <a:t>Selh</a:t>
            </a:r>
            <a:r>
              <a:rPr lang="cs-CZ" dirty="0" err="1"/>
              <a:t>ání</a:t>
            </a:r>
            <a:r>
              <a:rPr lang="cs-CZ" dirty="0"/>
              <a:t> na </a:t>
            </a:r>
            <a:r>
              <a:rPr lang="cs-CZ" b="1" dirty="0"/>
              <a:t>pointeru</a:t>
            </a:r>
          </a:p>
          <a:p>
            <a:pPr lvl="1"/>
            <a:r>
              <a:rPr lang="en-US" b="1" dirty="0" err="1"/>
              <a:t>static_cast</a:t>
            </a:r>
            <a:r>
              <a:rPr lang="en-US" b="1" dirty="0"/>
              <a:t>&lt;</a:t>
            </a:r>
            <a:r>
              <a:rPr lang="cs-CZ" b="1" dirty="0" err="1"/>
              <a:t>Derived</a:t>
            </a:r>
            <a:r>
              <a:rPr lang="en-US" b="1" dirty="0"/>
              <a:t>*&gt;(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  <a:endParaRPr lang="cs-CZ" b="1" dirty="0"/>
          </a:p>
          <a:p>
            <a:pPr lvl="1"/>
            <a:r>
              <a:rPr lang="cs-CZ" dirty="0"/>
              <a:t>Výsledek je </a:t>
            </a:r>
            <a:r>
              <a:rPr lang="cs-CZ" b="1" dirty="0" err="1"/>
              <a:t>nullptr</a:t>
            </a:r>
            <a:endParaRPr lang="cs-CZ" b="1" dirty="0"/>
          </a:p>
          <a:p>
            <a:r>
              <a:rPr lang="cs-CZ" dirty="0"/>
              <a:t>Selhání na </a:t>
            </a:r>
            <a:r>
              <a:rPr lang="cs-CZ" b="1" dirty="0"/>
              <a:t>referenci</a:t>
            </a:r>
            <a:endParaRPr lang="en-US" b="1" dirty="0"/>
          </a:p>
          <a:p>
            <a:pPr lvl="1"/>
            <a:r>
              <a:rPr lang="en-US" b="1" dirty="0" err="1"/>
              <a:t>static_cast</a:t>
            </a:r>
            <a:r>
              <a:rPr lang="en-US" b="1" dirty="0"/>
              <a:t>&lt;Derived&amp;&gt;(</a:t>
            </a:r>
            <a:r>
              <a:rPr lang="en-US" b="1" dirty="0" err="1"/>
              <a:t>arg</a:t>
            </a:r>
            <a:r>
              <a:rPr lang="en-US" b="1" dirty="0"/>
              <a:t>)</a:t>
            </a:r>
          </a:p>
          <a:p>
            <a:pPr lvl="1"/>
            <a:r>
              <a:rPr lang="en-US" dirty="0"/>
              <a:t>V</a:t>
            </a:r>
            <a:r>
              <a:rPr lang="cs-CZ" dirty="0" err="1"/>
              <a:t>yhodí</a:t>
            </a:r>
            <a:r>
              <a:rPr lang="cs-CZ" dirty="0"/>
              <a:t> výjimku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bad_cast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C0987-ECD2-BC2A-379B-324927FC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F257C-52E0-FDC0-7BA3-43DEC191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C0E196F-FC6B-2ED0-3861-D5A9D2319A13}"/>
              </a:ext>
            </a:extLst>
          </p:cNvPr>
          <p:cNvSpPr txBox="1"/>
          <p:nvPr/>
        </p:nvSpPr>
        <p:spPr>
          <a:xfrm>
            <a:off x="5861475" y="2228269"/>
            <a:ext cx="6097464" cy="369331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unique_ptr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p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&gt;();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succeeds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d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*&gt;(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fails, `d2 ==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nullptr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`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d2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*&gt;(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succeeds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d3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&amp;&gt;(*p);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fails, throws `std::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bad_cast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`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 d4 =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Derived2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&amp;&gt;(*p);</a:t>
            </a:r>
          </a:p>
        </p:txBody>
      </p:sp>
    </p:spTree>
    <p:extLst>
      <p:ext uri="{BB962C8B-B14F-4D97-AF65-F5344CB8AC3E}">
        <p14:creationId xmlns:p14="http://schemas.microsoft.com/office/powerpoint/2010/main" val="122681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AC7E2-EB1D-F678-BB7C-701F00B0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const_cast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94221-2A6B-EF55-22A1-4CD2548F4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cs-CZ" dirty="0" err="1"/>
              <a:t>ůžeme</a:t>
            </a:r>
            <a:r>
              <a:rPr lang="cs-CZ" dirty="0"/>
              <a:t> použít na </a:t>
            </a:r>
            <a:r>
              <a:rPr lang="cs-CZ" b="1" dirty="0"/>
              <a:t>přidání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b="1" dirty="0"/>
              <a:t> k typu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⚠️ Můžeme použít na odebrání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od typu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cs-CZ" dirty="0"/>
              <a:t>Zjednodušuje implementaci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/>
              <a:t>a non-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dirty="0"/>
              <a:t> verzí metod kontejnerů</a:t>
            </a:r>
          </a:p>
          <a:p>
            <a:r>
              <a:rPr lang="cs-CZ" dirty="0"/>
              <a:t>Přidáním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/>
              <a:t>můžeme něco chránit</a:t>
            </a:r>
            <a:br>
              <a:rPr lang="cs-CZ" dirty="0"/>
            </a:br>
            <a:r>
              <a:rPr lang="cs-CZ" dirty="0"/>
              <a:t>před omylným zápisem</a:t>
            </a:r>
          </a:p>
          <a:p>
            <a:r>
              <a:rPr lang="cs-CZ" dirty="0"/>
              <a:t>⚠️ U odebírání </a:t>
            </a:r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const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/>
              <a:t>stále nesmíme</a:t>
            </a:r>
            <a:br>
              <a:rPr lang="cs-CZ" dirty="0"/>
            </a:br>
            <a:r>
              <a:rPr lang="cs-CZ" dirty="0"/>
              <a:t>měnit tu hodnotu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94AE8-711F-F5FD-EB73-C1BEEC2BF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07EFFC-B442-FF01-56F9-5060459A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7</a:t>
            </a:fld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DC9ECCF-3AFE-4C9F-0A72-AEB02E2A0573}"/>
              </a:ext>
            </a:extLst>
          </p:cNvPr>
          <p:cNvSpPr txBox="1"/>
          <p:nvPr/>
        </p:nvSpPr>
        <p:spPr>
          <a:xfrm>
            <a:off x="6724988" y="2850337"/>
            <a:ext cx="5242413" cy="34163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find(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      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/*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dlouhá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definice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*/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find(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value*&gt;(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const_cast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B91AF"/>
                </a:solidFill>
                <a:effectLst/>
                <a:latin typeface="Consolas" panose="020B0609020204030204" pitchFamily="49" charset="0"/>
              </a:rPr>
              <a:t>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*&gt;(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)-&gt;find()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297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AC3E-45FB-1E72-F3F1-5A070CD8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Jednoduché </a:t>
            </a:r>
            <a:r>
              <a:rPr lang="cs-CZ" dirty="0" err="1"/>
              <a:t>parsování</a:t>
            </a:r>
            <a:r>
              <a:rPr lang="cs-CZ" dirty="0"/>
              <a:t> výrazů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6CF1-34AA-2E33-9CB0-311F08031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Seřadíme operátory podle priority</a:t>
            </a:r>
            <a:r>
              <a:rPr lang="en-US" dirty="0"/>
              <a:t> (</a:t>
            </a:r>
            <a:r>
              <a:rPr lang="cs-CZ" dirty="0"/>
              <a:t>zde od těch nejmíň prioritních):</a:t>
            </a:r>
          </a:p>
          <a:p>
            <a:pPr marL="971550" lvl="1" indent="-514350">
              <a:buFont typeface="+mj-lt"/>
              <a:buAutoNum type="romanUcPeriod"/>
            </a:pPr>
            <a:r>
              <a:rPr lang="cs-CZ" dirty="0"/>
              <a:t>+, -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*, /, %</a:t>
            </a:r>
          </a:p>
          <a:p>
            <a:pPr marL="971550" lvl="1" indent="-514350">
              <a:buFont typeface="+mj-lt"/>
              <a:buAutoNum type="romanUcPeriod"/>
            </a:pPr>
            <a:r>
              <a:rPr lang="cs-CZ" dirty="0"/>
              <a:t>čtení hodnoty a </a:t>
            </a:r>
            <a:r>
              <a:rPr lang="cs-CZ" dirty="0" err="1"/>
              <a:t>uzávorkovávání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 operátorů uděláme funkce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metody</a:t>
            </a:r>
            <a:r>
              <a:rPr lang="en-US" dirty="0"/>
              <a:t> </a:t>
            </a:r>
            <a:r>
              <a:rPr lang="en-US" dirty="0" err="1"/>
              <a:t>parseru</a:t>
            </a:r>
            <a:r>
              <a:rPr lang="en-US" dirty="0"/>
              <a:t>)</a:t>
            </a:r>
            <a:endParaRPr lang="cs-CZ" dirty="0"/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Expression::pointer </a:t>
            </a:r>
            <a:r>
              <a:rPr lang="cs-CZ" dirty="0" err="1"/>
              <a:t>parse_add_expression</a:t>
            </a:r>
            <a:r>
              <a:rPr lang="cs-CZ" dirty="0"/>
              <a:t>(</a:t>
            </a:r>
            <a:r>
              <a:rPr lang="en-US" dirty="0"/>
              <a:t>std::</a:t>
            </a:r>
            <a:r>
              <a:rPr lang="en-US" dirty="0" err="1"/>
              <a:t>istream</a:t>
            </a:r>
            <a:r>
              <a:rPr lang="en-US" dirty="0"/>
              <a:t>&amp; in)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Expression::pointer </a:t>
            </a:r>
            <a:r>
              <a:rPr lang="en-US" dirty="0" err="1"/>
              <a:t>parse_mul</a:t>
            </a:r>
            <a:r>
              <a:rPr lang="cs-CZ" dirty="0"/>
              <a:t>_</a:t>
            </a:r>
            <a:r>
              <a:rPr lang="cs-CZ" dirty="0" err="1"/>
              <a:t>expression</a:t>
            </a:r>
            <a:r>
              <a:rPr lang="en-US" dirty="0"/>
              <a:t>(std::</a:t>
            </a:r>
            <a:r>
              <a:rPr lang="en-US" dirty="0" err="1"/>
              <a:t>istream</a:t>
            </a:r>
            <a:r>
              <a:rPr lang="en-US" dirty="0"/>
              <a:t>&amp; in)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/>
              <a:t>Expression::pointer </a:t>
            </a:r>
            <a:r>
              <a:rPr lang="en-US" dirty="0" err="1"/>
              <a:t>parse_value</a:t>
            </a:r>
            <a:r>
              <a:rPr lang="cs-CZ" dirty="0"/>
              <a:t>_</a:t>
            </a:r>
            <a:r>
              <a:rPr lang="cs-CZ" dirty="0" err="1"/>
              <a:t>expression</a:t>
            </a:r>
            <a:r>
              <a:rPr lang="en-US" dirty="0"/>
              <a:t>(std::</a:t>
            </a:r>
            <a:r>
              <a:rPr lang="en-US" dirty="0" err="1"/>
              <a:t>istream</a:t>
            </a:r>
            <a:r>
              <a:rPr lang="en-US" dirty="0"/>
              <a:t>&amp; in)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 jednotlivé typy výrazů si připravíme polymorfní třídy</a:t>
            </a:r>
            <a:br>
              <a:rPr lang="cs-CZ" dirty="0"/>
            </a:br>
            <a:r>
              <a:rPr lang="cs-CZ" dirty="0"/>
              <a:t>(a pomocné make_&lt;typ&gt; funkce ať nemusíme řešit pointery)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(pokračování na dalším slajdu)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1FB04-2ECC-E581-AF9F-C5C97B9B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54642-D563-BDCA-DB1E-5EEA44B0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4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11046-A19C-7762-9801-A48BA9B1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funkce pro </a:t>
            </a:r>
            <a:r>
              <a:rPr lang="cs-CZ" dirty="0" err="1"/>
              <a:t>parse_add</a:t>
            </a:r>
            <a:r>
              <a:rPr lang="cs-CZ" dirty="0"/>
              <a:t> _</a:t>
            </a:r>
            <a:r>
              <a:rPr lang="cs-CZ" dirty="0" err="1"/>
              <a:t>expression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54A1D-1040-7D09-E54F-FA7BE95B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FDF-8010-D6A2-A9A8-6B7E78EF7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6584B0-659D-6507-AB1D-61BB24413172}"/>
              </a:ext>
            </a:extLst>
          </p:cNvPr>
          <p:cNvSpPr txBox="1"/>
          <p:nvPr/>
        </p:nvSpPr>
        <p:spPr>
          <a:xfrm>
            <a:off x="466165" y="2180845"/>
            <a:ext cx="8865605" cy="3338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Expression::pointer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parse_add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&amp;in)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(in &gt;&gt;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&amp;&amp; 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||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in.peek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'-'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op =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in.get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parse_mul_expression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(op ==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'+'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make_add_expression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make_sub_expression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ts val="1425"/>
              </a:lnSpc>
            </a:pP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      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std::move(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}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pPr>
              <a:lnSpc>
                <a:spcPts val="1425"/>
              </a:lnSpc>
            </a:pP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>
              <a:lnSpc>
                <a:spcPts val="1425"/>
              </a:lnSpc>
            </a:pP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06753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2775</Words>
  <Application>Microsoft Office PowerPoint</Application>
  <PresentationFormat>Widescreen</PresentationFormat>
  <Paragraphs>364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Calibri Light</vt:lpstr>
      <vt:lpstr>Consolas</vt:lpstr>
      <vt:lpstr>Office Theme</vt:lpstr>
      <vt:lpstr>Filip</vt:lpstr>
      <vt:lpstr>NPRG041 – C++</vt:lpstr>
      <vt:lpstr>Agenda</vt:lpstr>
      <vt:lpstr>Přetypovávání</vt:lpstr>
      <vt:lpstr>⚠️ C-Style a functional-style</vt:lpstr>
      <vt:lpstr>static_cast</vt:lpstr>
      <vt:lpstr>dynamic_cast</vt:lpstr>
      <vt:lpstr>const_cast</vt:lpstr>
      <vt:lpstr>Jednoduché parsování výrazů</vt:lpstr>
      <vt:lpstr>Ukázka funkce pro parse_add _expression</vt:lpstr>
      <vt:lpstr>Ukázka funkce pro parse_add_expression</vt:lpstr>
      <vt:lpstr>Ukázka funkce pro parse_add_expression</vt:lpstr>
      <vt:lpstr>Ukázka funkce pro parse_add_expression</vt:lpstr>
      <vt:lpstr>Ukázka pro parse_numeric</vt:lpstr>
      <vt:lpstr>Ukázka pro parse_numeric</vt:lpstr>
      <vt:lpstr>Základní věci na funkcionální programování v C++</vt:lpstr>
      <vt:lpstr>std:variant a std::visit</vt:lpstr>
      <vt:lpstr>Visitor s více argumenty</vt:lpstr>
      <vt:lpstr>std::optional&lt;T&gt;</vt:lpstr>
      <vt:lpstr>std::optional&lt;T&gt;</vt:lpstr>
      <vt:lpstr>std::expected&lt;Value, Error&gt;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16</cp:revision>
  <dcterms:created xsi:type="dcterms:W3CDTF">2024-09-29T12:33:11Z</dcterms:created>
  <dcterms:modified xsi:type="dcterms:W3CDTF">2024-11-15T05:52:53Z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