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1"/>
  </p:notesMasterIdLst>
  <p:sldIdLst>
    <p:sldId id="256" r:id="rId6"/>
    <p:sldId id="257" r:id="rId7"/>
    <p:sldId id="358" r:id="rId8"/>
    <p:sldId id="332" r:id="rId9"/>
    <p:sldId id="359" r:id="rId10"/>
    <p:sldId id="333" r:id="rId11"/>
    <p:sldId id="334" r:id="rId12"/>
    <p:sldId id="360" r:id="rId13"/>
    <p:sldId id="362" r:id="rId14"/>
    <p:sldId id="363" r:id="rId15"/>
    <p:sldId id="374" r:id="rId16"/>
    <p:sldId id="365" r:id="rId17"/>
    <p:sldId id="367" r:id="rId18"/>
    <p:sldId id="371" r:id="rId19"/>
    <p:sldId id="369" r:id="rId20"/>
    <p:sldId id="370" r:id="rId21"/>
    <p:sldId id="372" r:id="rId22"/>
    <p:sldId id="364" r:id="rId23"/>
    <p:sldId id="335" r:id="rId24"/>
    <p:sldId id="373" r:id="rId25"/>
    <p:sldId id="297" r:id="rId26"/>
    <p:sldId id="336" r:id="rId27"/>
    <p:sldId id="343" r:id="rId28"/>
    <p:sldId id="340" r:id="rId29"/>
    <p:sldId id="29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257"/>
            <p14:sldId id="358"/>
            <p14:sldId id="332"/>
            <p14:sldId id="359"/>
            <p14:sldId id="333"/>
            <p14:sldId id="334"/>
            <p14:sldId id="360"/>
            <p14:sldId id="362"/>
            <p14:sldId id="363"/>
            <p14:sldId id="374"/>
            <p14:sldId id="365"/>
            <p14:sldId id="367"/>
            <p14:sldId id="371"/>
            <p14:sldId id="369"/>
            <p14:sldId id="370"/>
            <p14:sldId id="372"/>
            <p14:sldId id="364"/>
            <p14:sldId id="335"/>
            <p14:sldId id="373"/>
            <p14:sldId id="297"/>
            <p14:sldId id="336"/>
            <p14:sldId id="343"/>
            <p14:sldId id="340"/>
          </p14:sldIdLst>
        </p14:section>
        <p14:section name="Příklad" id="{91439460-F2E1-4AEE-BABB-39D9954955B3}">
          <p14:sldIdLst>
            <p14:sldId id="29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7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65270A-1E46-45C4-B921-F894462FC5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55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65270A-1E46-45C4-B921-F894462FC5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4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Bez </a:t>
            </a:r>
            <a:r>
              <a:rPr lang="en-US" dirty="0" err="1"/>
              <a:t>noexcept</a:t>
            </a:r>
            <a:r>
              <a:rPr lang="en-US" dirty="0"/>
              <a:t> (strong exception safety) se </a:t>
            </a:r>
            <a:r>
              <a:rPr lang="en-US" dirty="0" err="1"/>
              <a:t>nepou</a:t>
            </a:r>
            <a:r>
              <a:rPr lang="cs-CZ" dirty="0"/>
              <a:t>ž</a:t>
            </a:r>
            <a:r>
              <a:rPr lang="en-US" dirty="0" err="1"/>
              <a:t>ije</a:t>
            </a:r>
            <a:r>
              <a:rPr lang="en-US" dirty="0"/>
              <a:t> pro resize vector!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43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0AA747-1AD3-43F5-BA23-CBF3B22BD33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40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EA23A-8C2E-8FAD-6ECC-0A6BB61BB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579C98-7999-8A66-0C22-7189C021F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CDF308-151C-1F92-59CE-39F0AF858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C7C9F7-C91A-520E-5593-567A4AC71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2B2333-8736-0FB4-DADE-74DF51C1D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A78EC1C-D5B5-F291-EC27-77FB440B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4A19-9D5F-4E10-BB9A-4F4D6690B0E4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6FEB685-034F-5719-4E1D-CD654A97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3C061C-8E17-0736-5646-4F5AF6E8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8FE5-8D7B-433B-A55D-C27BE207A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9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115824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274638"/>
            <a:ext cx="115824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2034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69raeWq3z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YK5sY71qz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YK5sY71qz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65eMzGe9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sq4jaTGPd" TargetMode="External"/><Relationship Id="rId2" Type="http://schemas.openxmlformats.org/officeDocument/2006/relationships/hyperlink" Target="https://godbolt.org/z/eG9oddjz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dbolt.org/z/G6xbP1M4q" TargetMode="External"/><Relationship Id="rId4" Type="http://schemas.openxmlformats.org/officeDocument/2006/relationships/hyperlink" Target="https://godbolt.org/z/qfM9dM75d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sq4jaTGPd" TargetMode="External"/><Relationship Id="rId2" Type="http://schemas.openxmlformats.org/officeDocument/2006/relationships/hyperlink" Target="https://godbolt.org/z/eG9oddjz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odbolt.org/z/r7d7WczP7" TargetMode="External"/><Relationship Id="rId5" Type="http://schemas.openxmlformats.org/officeDocument/2006/relationships/hyperlink" Target="https://godbolt.org/z/G6xbP1M4q" TargetMode="External"/><Relationship Id="rId4" Type="http://schemas.openxmlformats.org/officeDocument/2006/relationships/hyperlink" Target="https://godbolt.org/z/qfM9dM75d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contain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godbolt.org/z/P4dj3TdT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9353C-DAE8-7A99-7FAA-590BC812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Sekven</a:t>
            </a:r>
            <a:r>
              <a:rPr lang="cs-CZ" dirty="0"/>
              <a:t>ční kontejnery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CCCE8F-DD81-4073-7CB4-B7AB878B8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vector</a:t>
            </a:r>
            <a:r>
              <a:rPr lang="cs-CZ" dirty="0"/>
              <a:t> – souvislé pole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cs-CZ" dirty="0" err="1"/>
              <a:t>dě</a:t>
            </a:r>
            <a:r>
              <a:rPr lang="cs-CZ" dirty="0"/>
              <a:t>, </a:t>
            </a:r>
            <a:r>
              <a:rPr lang="cs-CZ" dirty="0" err="1"/>
              <a:t>v.push_back</a:t>
            </a:r>
            <a:r>
              <a:rPr lang="cs-CZ" dirty="0"/>
              <a:t>(</a:t>
            </a:r>
            <a:r>
              <a:rPr lang="cs-CZ" dirty="0" err="1"/>
              <a:t>item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Indexace </a:t>
            </a:r>
            <a:r>
              <a:rPr lang="en-US" dirty="0"/>
              <a:t>v[0] </a:t>
            </a:r>
            <a:r>
              <a:rPr lang="cs-CZ" dirty="0"/>
              <a:t>až </a:t>
            </a:r>
            <a:r>
              <a:rPr lang="en-US" dirty="0"/>
              <a:t>v[</a:t>
            </a:r>
            <a:r>
              <a:rPr lang="en-US" dirty="0" err="1"/>
              <a:t>v.size</a:t>
            </a:r>
            <a:r>
              <a:rPr lang="en-US" dirty="0"/>
              <a:t>()-1]</a:t>
            </a:r>
            <a:endParaRPr lang="cs-CZ" dirty="0"/>
          </a:p>
          <a:p>
            <a:pPr lvl="1"/>
            <a:r>
              <a:rPr lang="cs-CZ" dirty="0"/>
              <a:t>Přidávání prvků může způsobit relokaci – ⚠️ </a:t>
            </a:r>
            <a:r>
              <a:rPr lang="cs-CZ" b="1" dirty="0"/>
              <a:t>zneplatní všechny odkazy</a:t>
            </a:r>
          </a:p>
          <a:p>
            <a:r>
              <a:rPr lang="cs-CZ" b="1" dirty="0" err="1"/>
              <a:t>deque</a:t>
            </a:r>
            <a:r>
              <a:rPr lang="cs-CZ" dirty="0"/>
              <a:t> – double-</a:t>
            </a:r>
            <a:r>
              <a:rPr lang="cs-CZ" dirty="0" err="1"/>
              <a:t>ended</a:t>
            </a:r>
            <a:r>
              <a:rPr lang="cs-CZ" dirty="0"/>
              <a:t> </a:t>
            </a:r>
            <a:r>
              <a:rPr lang="cs-CZ" dirty="0" err="1"/>
              <a:t>queue</a:t>
            </a:r>
            <a:r>
              <a:rPr lang="cs-CZ" dirty="0"/>
              <a:t>, podporuje přidávání z obou stran</a:t>
            </a:r>
          </a:p>
          <a:p>
            <a:pPr lvl="1"/>
            <a:r>
              <a:rPr lang="cs-CZ" dirty="0"/>
              <a:t>Podobné jako </a:t>
            </a:r>
            <a:r>
              <a:rPr lang="cs-CZ" dirty="0" err="1"/>
              <a:t>vector</a:t>
            </a:r>
            <a:r>
              <a:rPr lang="cs-CZ" dirty="0"/>
              <a:t>, ale prvky nemusí být souvisle za sebou</a:t>
            </a:r>
          </a:p>
          <a:p>
            <a:pPr marL="914400" lvl="2" indent="0">
              <a:buNone/>
            </a:pPr>
            <a:r>
              <a:rPr lang="cs-CZ" dirty="0" err="1"/>
              <a:t>ℹ️</a:t>
            </a:r>
            <a:r>
              <a:rPr lang="cs-CZ" b="1" dirty="0" err="1"/>
              <a:t>Přidávání</a:t>
            </a:r>
            <a:r>
              <a:rPr lang="cs-CZ" b="1" dirty="0"/>
              <a:t> nikdy </a:t>
            </a:r>
            <a:r>
              <a:rPr lang="cs-CZ" b="1" dirty="0" err="1"/>
              <a:t>neinvaliduje</a:t>
            </a:r>
            <a:r>
              <a:rPr lang="cs-CZ" b="1" dirty="0"/>
              <a:t> (</a:t>
            </a:r>
            <a:r>
              <a:rPr lang="cs-CZ" b="1" dirty="0" err="1"/>
              <a:t>nezneplatňuje</a:t>
            </a:r>
            <a:r>
              <a:rPr lang="cs-CZ" b="1" dirty="0"/>
              <a:t>) reference</a:t>
            </a:r>
          </a:p>
          <a:p>
            <a:r>
              <a:rPr lang="cs-CZ" b="1" dirty="0" err="1"/>
              <a:t>forward_list</a:t>
            </a:r>
            <a:r>
              <a:rPr lang="en-US" dirty="0"/>
              <a:t>, </a:t>
            </a:r>
            <a:r>
              <a:rPr lang="cs-CZ" b="1" dirty="0"/>
              <a:t>list</a:t>
            </a:r>
            <a:r>
              <a:rPr lang="cs-CZ" dirty="0"/>
              <a:t> – prostě </a:t>
            </a:r>
            <a:r>
              <a:rPr lang="cs-CZ" dirty="0" err="1"/>
              <a:t>linked</a:t>
            </a:r>
            <a:r>
              <a:rPr lang="cs-CZ" dirty="0"/>
              <a:t> list</a:t>
            </a:r>
            <a:endParaRPr lang="en-US" dirty="0"/>
          </a:p>
          <a:p>
            <a:pPr marL="457200" lvl="1" indent="0">
              <a:buNone/>
            </a:pPr>
            <a:r>
              <a:rPr lang="cs-CZ" dirty="0"/>
              <a:t>ℹ️ nikdy </a:t>
            </a:r>
            <a:r>
              <a:rPr lang="cs-CZ" dirty="0" err="1"/>
              <a:t>neinvalidují</a:t>
            </a:r>
            <a:r>
              <a:rPr lang="cs-CZ" dirty="0"/>
              <a:t> reference na nesmazané prvky</a:t>
            </a:r>
          </a:p>
          <a:p>
            <a:pPr lvl="1"/>
            <a:r>
              <a:rPr lang="cs-CZ" dirty="0"/>
              <a:t>Nepodporuje </a:t>
            </a:r>
            <a:r>
              <a:rPr lang="en-US" dirty="0" err="1"/>
              <a:t>indexaci</a:t>
            </a:r>
            <a:r>
              <a:rPr lang="en-US" dirty="0"/>
              <a:t> p</a:t>
            </a:r>
            <a:r>
              <a:rPr lang="cs-CZ" dirty="0" err="1"/>
              <a:t>řes</a:t>
            </a:r>
            <a:r>
              <a:rPr lang="cs-CZ" dirty="0"/>
              <a:t> </a:t>
            </a:r>
            <a:r>
              <a:rPr lang="en-US" dirty="0"/>
              <a:t>[]</a:t>
            </a:r>
            <a:r>
              <a:rPr lang="cs-CZ" dirty="0"/>
              <a:t>, ale podporuje vkládání/mazání uprostřed</a:t>
            </a:r>
          </a:p>
          <a:p>
            <a:r>
              <a:rPr lang="cs-CZ" b="1" dirty="0" err="1"/>
              <a:t>array</a:t>
            </a:r>
            <a:r>
              <a:rPr lang="cs-CZ" dirty="0"/>
              <a:t> – pole pevné velikosti, data jsou součástí </a:t>
            </a:r>
            <a:r>
              <a:rPr lang="cs-CZ" dirty="0" err="1"/>
              <a:t>arraye</a:t>
            </a:r>
            <a:r>
              <a:rPr lang="cs-CZ" dirty="0"/>
              <a:t> (žádná </a:t>
            </a:r>
            <a:r>
              <a:rPr lang="cs-CZ" dirty="0" err="1"/>
              <a:t>indirekce</a:t>
            </a:r>
            <a:r>
              <a:rPr lang="cs-CZ" dirty="0"/>
              <a:t>)</a:t>
            </a:r>
          </a:p>
          <a:p>
            <a:r>
              <a:rPr lang="cs-CZ" b="1" dirty="0" err="1"/>
              <a:t>basic_string</a:t>
            </a:r>
            <a:r>
              <a:rPr lang="cs-CZ" dirty="0"/>
              <a:t> – 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wstring</a:t>
            </a:r>
            <a:endParaRPr lang="en-US" dirty="0"/>
          </a:p>
        </p:txBody>
      </p:sp>
      <p:pic>
        <p:nvPicPr>
          <p:cNvPr id="1026" name="Picture 2" descr="C++ Standard Library Sequence Containers | hacking C++">
            <a:extLst>
              <a:ext uri="{FF2B5EF4-FFF2-40B4-BE49-F238E27FC236}">
                <a16:creationId xmlns:a16="http://schemas.microsoft.com/office/drawing/2014/main" id="{DDAF74E8-1E22-1C0F-6ED3-13A930923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937" y="18255"/>
            <a:ext cx="3489063" cy="218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804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0EBC-A3DE-AD00-7D2D-E0A1A96F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Minipříklad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E5AF2-970E-EEF8-CD2F-052FCF269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Načíst čísla ze </a:t>
            </a:r>
            <a:r>
              <a:rPr lang="cs-CZ" dirty="0" err="1"/>
              <a:t>stdin</a:t>
            </a:r>
            <a:r>
              <a:rPr lang="cs-CZ" dirty="0"/>
              <a:t> (oddělená </a:t>
            </a:r>
            <a:r>
              <a:rPr lang="cs-CZ" dirty="0" err="1"/>
              <a:t>whitespacy</a:t>
            </a:r>
            <a:r>
              <a:rPr lang="cs-CZ" dirty="0"/>
              <a:t>, konec: EOF)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Čísla na sudých pozicích odzadu </a:t>
            </a:r>
            <a:r>
              <a:rPr lang="en-US" dirty="0"/>
              <a:t>([</a:t>
            </a:r>
            <a:r>
              <a:rPr lang="cs-CZ" dirty="0"/>
              <a:t>last</a:t>
            </a:r>
            <a:r>
              <a:rPr lang="en-US" dirty="0"/>
              <a:t>], [last – 2], …) </a:t>
            </a:r>
            <a:r>
              <a:rPr lang="cs-CZ" dirty="0"/>
              <a:t> vynásobit </a:t>
            </a:r>
            <a:r>
              <a:rPr lang="en-US" dirty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Vypsat</a:t>
            </a:r>
            <a:r>
              <a:rPr lang="cs-CZ" dirty="0"/>
              <a:t> čísla na pozicích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takov</a:t>
            </a:r>
            <a:r>
              <a:rPr lang="cs-CZ" dirty="0" err="1"/>
              <a:t>ých</a:t>
            </a:r>
            <a:r>
              <a:rPr lang="cs-CZ" dirty="0"/>
              <a:t>, že i </a:t>
            </a:r>
            <a:r>
              <a:rPr lang="en-US" dirty="0"/>
              <a:t>% 3 == 0</a:t>
            </a:r>
            <a:r>
              <a:rPr lang="cs-CZ" dirty="0"/>
              <a:t> (</a:t>
            </a:r>
            <a:r>
              <a:rPr lang="en-US" dirty="0"/>
              <a:t>[0], [3], 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ℹ️ použijte sekvenční operátor, </a:t>
            </a:r>
            <a:r>
              <a:rPr lang="cs-CZ" dirty="0" err="1"/>
              <a:t>iterátory</a:t>
            </a:r>
            <a:r>
              <a:rPr lang="cs-CZ" dirty="0"/>
              <a:t> vždycky posouvejte </a:t>
            </a:r>
            <a:r>
              <a:rPr lang="cs-CZ" b="1" dirty="0"/>
              <a:t>dopředu</a:t>
            </a:r>
          </a:p>
          <a:p>
            <a:pPr marL="0" indent="0">
              <a:buNone/>
            </a:pPr>
            <a:r>
              <a:rPr lang="en-US" sz="2400" dirty="0"/>
              <a:t>             </a:t>
            </a:r>
            <a:r>
              <a:rPr lang="cs-CZ" sz="2400" dirty="0"/>
              <a:t>(</a:t>
            </a:r>
            <a:r>
              <a:rPr lang="en-US" sz="2400" dirty="0"/>
              <a:t> </a:t>
            </a:r>
            <a:r>
              <a:rPr lang="cs-CZ" sz="2400" dirty="0"/>
              <a:t>používejte výrazy jako </a:t>
            </a:r>
            <a:r>
              <a:rPr lang="cs-CZ" sz="2400" b="1" dirty="0"/>
              <a:t>++</a:t>
            </a:r>
            <a:r>
              <a:rPr lang="cs-CZ" sz="2400" b="1" dirty="0" err="1"/>
              <a:t>it</a:t>
            </a:r>
            <a:r>
              <a:rPr lang="cs-CZ" sz="2400" dirty="0"/>
              <a:t> nebo </a:t>
            </a:r>
            <a:r>
              <a:rPr lang="en-US" sz="2400" b="1" dirty="0"/>
              <a:t>it += 3</a:t>
            </a:r>
            <a:r>
              <a:rPr lang="cs-CZ" sz="2400" dirty="0"/>
              <a:t>;</a:t>
            </a:r>
            <a:r>
              <a:rPr lang="cs-CZ" sz="2400" b="1" dirty="0"/>
              <a:t> </a:t>
            </a:r>
            <a:r>
              <a:rPr lang="cs-CZ" sz="2400" dirty="0" err="1"/>
              <a:t>vector</a:t>
            </a:r>
            <a:r>
              <a:rPr lang="cs-CZ" sz="2400" dirty="0"/>
              <a:t>::</a:t>
            </a:r>
            <a:r>
              <a:rPr lang="cs-CZ" sz="2400" dirty="0" err="1"/>
              <a:t>iterator</a:t>
            </a:r>
            <a:r>
              <a:rPr lang="cs-CZ" sz="2400" dirty="0"/>
              <a:t> umí </a:t>
            </a:r>
            <a:r>
              <a:rPr lang="en-US" sz="2400" b="1" dirty="0"/>
              <a:t>&lt; </a:t>
            </a:r>
            <a:r>
              <a:rPr lang="en-US" sz="2400" dirty="0"/>
              <a:t>)</a:t>
            </a:r>
            <a:endParaRPr lang="cs-CZ" sz="2400" dirty="0"/>
          </a:p>
          <a:p>
            <a:pPr marL="0" indent="0">
              <a:buNone/>
            </a:pPr>
            <a:r>
              <a:rPr lang="cs-CZ" dirty="0"/>
              <a:t>⚠️trénujeme správné použití: </a:t>
            </a:r>
            <a:r>
              <a:rPr lang="cs-CZ" b="1" dirty="0" err="1"/>
              <a:t>begin</a:t>
            </a:r>
            <a:r>
              <a:rPr lang="cs-CZ" dirty="0"/>
              <a:t>, </a:t>
            </a:r>
            <a:r>
              <a:rPr lang="cs-CZ" b="1" dirty="0"/>
              <a:t>end</a:t>
            </a:r>
            <a:r>
              <a:rPr lang="cs-CZ" dirty="0"/>
              <a:t>, </a:t>
            </a:r>
            <a:r>
              <a:rPr lang="cs-CZ" b="1" dirty="0" err="1"/>
              <a:t>cbegin</a:t>
            </a:r>
            <a:r>
              <a:rPr lang="cs-CZ" dirty="0"/>
              <a:t>, </a:t>
            </a:r>
            <a:r>
              <a:rPr lang="cs-CZ" b="1" dirty="0" err="1"/>
              <a:t>cend</a:t>
            </a:r>
            <a:r>
              <a:rPr lang="cs-CZ" dirty="0"/>
              <a:t>, </a:t>
            </a:r>
            <a:r>
              <a:rPr lang="cs-CZ" b="1" dirty="0" err="1"/>
              <a:t>rbegin</a:t>
            </a:r>
            <a:r>
              <a:rPr lang="cs-CZ" dirty="0"/>
              <a:t>, </a:t>
            </a:r>
            <a:r>
              <a:rPr lang="cs-CZ" b="1" dirty="0" err="1"/>
              <a:t>rend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☠️je </a:t>
            </a:r>
            <a:r>
              <a:rPr lang="en-US" dirty="0" err="1"/>
              <a:t>jednoduch</a:t>
            </a:r>
            <a:r>
              <a:rPr lang="cs-CZ" dirty="0"/>
              <a:t>é udělat chybu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1197B-1AAA-26AA-CF1C-29E614AA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601F09-E4E1-04DD-866A-199A49C0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43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D7F70-BB11-3762-587A-57603616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Asociativní kontejnery - setříděné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E083F-5E0D-88CB-9362-6ECBE88E8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Třídění podle </a:t>
            </a:r>
            <a:r>
              <a:rPr lang="cs-CZ" b="1" dirty="0"/>
              <a:t>operátoru &lt;</a:t>
            </a:r>
            <a:r>
              <a:rPr lang="cs-CZ" dirty="0"/>
              <a:t> (pro vlastní třídy dodefinovat)</a:t>
            </a:r>
          </a:p>
          <a:p>
            <a:r>
              <a:rPr lang="cs-CZ" b="1" dirty="0"/>
              <a:t>set&lt;V&gt;</a:t>
            </a:r>
            <a:r>
              <a:rPr lang="cs-CZ" dirty="0"/>
              <a:t> - množina</a:t>
            </a:r>
          </a:p>
          <a:p>
            <a:r>
              <a:rPr lang="cs-CZ" b="1" dirty="0" err="1"/>
              <a:t>multiset</a:t>
            </a:r>
            <a:r>
              <a:rPr lang="cs-CZ" b="1" dirty="0"/>
              <a:t>&lt;V&gt;</a:t>
            </a:r>
            <a:r>
              <a:rPr lang="cs-CZ" dirty="0"/>
              <a:t> - množina s opakováním</a:t>
            </a:r>
          </a:p>
          <a:p>
            <a:r>
              <a:rPr lang="cs-CZ" b="1" dirty="0"/>
              <a:t>map&lt;K, V&gt;</a:t>
            </a:r>
            <a:r>
              <a:rPr lang="cs-CZ" dirty="0"/>
              <a:t> - asociativní pole</a:t>
            </a:r>
            <a:endParaRPr lang="en-US" dirty="0"/>
          </a:p>
          <a:p>
            <a:r>
              <a:rPr lang="en-US" dirty="0"/>
              <a:t>V map</a:t>
            </a:r>
            <a:r>
              <a:rPr lang="cs-CZ" dirty="0" err="1"/>
              <a:t>ách</a:t>
            </a:r>
            <a:r>
              <a:rPr lang="cs-CZ" dirty="0"/>
              <a:t> jsou prvky uloženy jako </a:t>
            </a:r>
            <a:r>
              <a:rPr lang="cs-CZ" b="1" dirty="0" err="1"/>
              <a:t>std</a:t>
            </a:r>
            <a:r>
              <a:rPr lang="cs-CZ" b="1" dirty="0"/>
              <a:t>::pair&lt;K, V&gt;</a:t>
            </a:r>
          </a:p>
          <a:p>
            <a:pPr lvl="1"/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item.first</a:t>
            </a:r>
            <a:r>
              <a:rPr lang="cs-CZ" dirty="0"/>
              <a:t>; nebo </a:t>
            </a:r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</a:t>
            </a:r>
            <a:r>
              <a:rPr lang="cs-CZ" b="1" dirty="0" err="1"/>
              <a:t>first</a:t>
            </a:r>
            <a:endParaRPr lang="cs-CZ" b="1" dirty="0"/>
          </a:p>
          <a:p>
            <a:pPr lvl="1"/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item.second</a:t>
            </a:r>
            <a:r>
              <a:rPr lang="cs-CZ" dirty="0"/>
              <a:t>; nebo </a:t>
            </a:r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-&gt;second</a:t>
            </a:r>
          </a:p>
        </p:txBody>
      </p:sp>
      <p:pic>
        <p:nvPicPr>
          <p:cNvPr id="4" name="Picture 4" descr="binaryTree.jpeg">
            <a:extLst>
              <a:ext uri="{FF2B5EF4-FFF2-40B4-BE49-F238E27FC236}">
                <a16:creationId xmlns:a16="http://schemas.microsoft.com/office/drawing/2014/main" id="{C42B88C9-AF1F-1462-09A3-A52805CB2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845" y="1753476"/>
            <a:ext cx="3015990" cy="20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hlinkClick r:id="rId3"/>
            <a:extLst>
              <a:ext uri="{FF2B5EF4-FFF2-40B4-BE49-F238E27FC236}">
                <a16:creationId xmlns:a16="http://schemas.microsoft.com/office/drawing/2014/main" id="{5001C155-9AFD-B692-6415-10AB1050230F}"/>
              </a:ext>
            </a:extLst>
          </p:cNvPr>
          <p:cNvSpPr txBox="1"/>
          <p:nvPr/>
        </p:nvSpPr>
        <p:spPr>
          <a:xfrm>
            <a:off x="281493" y="4832295"/>
            <a:ext cx="455944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std::map&lt;std::string,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animals{{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"dog"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"bat"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100'000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aligator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}};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7B501FCB-6901-DB92-2BBA-4BC813098637}"/>
              </a:ext>
            </a:extLst>
          </p:cNvPr>
          <p:cNvSpPr txBox="1"/>
          <p:nvPr/>
        </p:nvSpPr>
        <p:spPr>
          <a:xfrm>
            <a:off x="5116790" y="4832295"/>
            <a:ext cx="660904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++it)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count = it-&gt;second;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std::string&amp; name = it-&gt;first;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"There are {} {}s"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count,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7308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D9BE7-627E-058A-78C9-4F9C65EEE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9D90A74-F70A-AE55-2F62-B9475AE66209}"/>
              </a:ext>
            </a:extLst>
          </p:cNvPr>
          <p:cNvSpPr/>
          <p:nvPr/>
        </p:nvSpPr>
        <p:spPr>
          <a:xfrm>
            <a:off x="5116790" y="5454129"/>
            <a:ext cx="6609045" cy="527124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F97FEF-019B-A084-BCA2-D2D58E35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Asociativní kontejnery - setříděné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ACF11D-51DA-C377-E278-EAFCB911C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Třídění podle </a:t>
            </a:r>
            <a:r>
              <a:rPr lang="cs-CZ" b="1" dirty="0"/>
              <a:t>operátoru &lt;</a:t>
            </a:r>
            <a:r>
              <a:rPr lang="cs-CZ" dirty="0"/>
              <a:t> (pro vlastní třídy dodefinovat)</a:t>
            </a:r>
          </a:p>
          <a:p>
            <a:r>
              <a:rPr lang="cs-CZ" b="1" dirty="0"/>
              <a:t>set&lt;V&gt;</a:t>
            </a:r>
            <a:r>
              <a:rPr lang="cs-CZ" dirty="0"/>
              <a:t> - množina</a:t>
            </a:r>
          </a:p>
          <a:p>
            <a:r>
              <a:rPr lang="cs-CZ" b="1" dirty="0" err="1"/>
              <a:t>multiset</a:t>
            </a:r>
            <a:r>
              <a:rPr lang="cs-CZ" b="1" dirty="0"/>
              <a:t>&lt;V&gt;</a:t>
            </a:r>
            <a:r>
              <a:rPr lang="cs-CZ" dirty="0"/>
              <a:t> - množina s opakováním</a:t>
            </a:r>
          </a:p>
          <a:p>
            <a:r>
              <a:rPr lang="cs-CZ" b="1" dirty="0"/>
              <a:t>map&lt;K, V&gt;</a:t>
            </a:r>
            <a:r>
              <a:rPr lang="cs-CZ" dirty="0"/>
              <a:t> - asociativní pole</a:t>
            </a:r>
            <a:endParaRPr lang="en-US" dirty="0"/>
          </a:p>
          <a:p>
            <a:r>
              <a:rPr lang="en-US" dirty="0"/>
              <a:t>V map</a:t>
            </a:r>
            <a:r>
              <a:rPr lang="cs-CZ" dirty="0" err="1"/>
              <a:t>ách</a:t>
            </a:r>
            <a:r>
              <a:rPr lang="cs-CZ" dirty="0"/>
              <a:t> jsou prvky uloženy jako </a:t>
            </a:r>
            <a:r>
              <a:rPr lang="cs-CZ" b="1" dirty="0" err="1"/>
              <a:t>std</a:t>
            </a:r>
            <a:r>
              <a:rPr lang="cs-CZ" b="1" dirty="0"/>
              <a:t>::pair&lt;K, V&gt;</a:t>
            </a:r>
          </a:p>
          <a:p>
            <a:pPr lvl="1"/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item.first</a:t>
            </a:r>
            <a:r>
              <a:rPr lang="cs-CZ" dirty="0"/>
              <a:t>; nebo </a:t>
            </a:r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</a:t>
            </a:r>
            <a:r>
              <a:rPr lang="cs-CZ" b="1" dirty="0" err="1"/>
              <a:t>first</a:t>
            </a:r>
            <a:endParaRPr lang="cs-CZ" b="1" dirty="0"/>
          </a:p>
          <a:p>
            <a:pPr lvl="1"/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item.second</a:t>
            </a:r>
            <a:r>
              <a:rPr lang="cs-CZ" dirty="0"/>
              <a:t>; nebo </a:t>
            </a:r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-&gt;second</a:t>
            </a:r>
          </a:p>
        </p:txBody>
      </p:sp>
      <p:pic>
        <p:nvPicPr>
          <p:cNvPr id="4" name="Picture 4" descr="binaryTree.jpeg">
            <a:extLst>
              <a:ext uri="{FF2B5EF4-FFF2-40B4-BE49-F238E27FC236}">
                <a16:creationId xmlns:a16="http://schemas.microsoft.com/office/drawing/2014/main" id="{F4EE3DB8-ADFA-5895-BC07-F99FB2748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845" y="1753476"/>
            <a:ext cx="3015990" cy="20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hlinkClick r:id="rId3"/>
            <a:extLst>
              <a:ext uri="{FF2B5EF4-FFF2-40B4-BE49-F238E27FC236}">
                <a16:creationId xmlns:a16="http://schemas.microsoft.com/office/drawing/2014/main" id="{C61818F7-DECF-06A4-15FD-2A8E9A3DCD25}"/>
              </a:ext>
            </a:extLst>
          </p:cNvPr>
          <p:cNvSpPr txBox="1"/>
          <p:nvPr/>
        </p:nvSpPr>
        <p:spPr>
          <a:xfrm>
            <a:off x="281493" y="4832295"/>
            <a:ext cx="455944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std::map&lt;std::string,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animals{{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"dog"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"bat"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100'000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aligator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}};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C1B06B2D-9A26-C1E5-568F-323CC7701AB1}"/>
              </a:ext>
            </a:extLst>
          </p:cNvPr>
          <p:cNvSpPr txBox="1"/>
          <p:nvPr/>
        </p:nvSpPr>
        <p:spPr>
          <a:xfrm>
            <a:off x="5116790" y="4832295"/>
            <a:ext cx="660904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++it)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structured binding (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jde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auto/auto&amp;&amp;)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[name, count] = *it;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"There are {} {}s"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count,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3634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FA77D-454D-BC73-38F4-F44321BDE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AC9C1B-4B09-2B23-2FE3-E797408C2A20}"/>
              </a:ext>
            </a:extLst>
          </p:cNvPr>
          <p:cNvSpPr/>
          <p:nvPr/>
        </p:nvSpPr>
        <p:spPr>
          <a:xfrm>
            <a:off x="5116790" y="5454129"/>
            <a:ext cx="6609045" cy="527124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839D84-1DD9-50F5-0E62-C210837E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Asociativní kontejnery - setříděné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29CF43-170F-4A37-C9BB-72A13727B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Třídění podle </a:t>
            </a:r>
            <a:r>
              <a:rPr lang="cs-CZ" b="1" dirty="0"/>
              <a:t>operátoru &lt;</a:t>
            </a:r>
            <a:r>
              <a:rPr lang="cs-CZ" dirty="0"/>
              <a:t> (pro vlastní třídy dodefinovat)</a:t>
            </a:r>
          </a:p>
          <a:p>
            <a:r>
              <a:rPr lang="cs-CZ" b="1" dirty="0"/>
              <a:t>set&lt;V&gt;</a:t>
            </a:r>
            <a:r>
              <a:rPr lang="cs-CZ" dirty="0"/>
              <a:t> - množina</a:t>
            </a:r>
          </a:p>
          <a:p>
            <a:r>
              <a:rPr lang="cs-CZ" b="1" dirty="0" err="1"/>
              <a:t>multiset</a:t>
            </a:r>
            <a:r>
              <a:rPr lang="cs-CZ" b="1" dirty="0"/>
              <a:t>&lt;V&gt;</a:t>
            </a:r>
            <a:r>
              <a:rPr lang="cs-CZ" dirty="0"/>
              <a:t> - množina s opakováním</a:t>
            </a:r>
          </a:p>
          <a:p>
            <a:r>
              <a:rPr lang="cs-CZ" b="1" dirty="0"/>
              <a:t>map&lt;K, V&gt;</a:t>
            </a:r>
            <a:r>
              <a:rPr lang="cs-CZ" dirty="0"/>
              <a:t> - asociativní pole</a:t>
            </a:r>
            <a:endParaRPr lang="en-US" dirty="0"/>
          </a:p>
          <a:p>
            <a:r>
              <a:rPr lang="en-US" dirty="0"/>
              <a:t>V map</a:t>
            </a:r>
            <a:r>
              <a:rPr lang="cs-CZ" dirty="0" err="1"/>
              <a:t>ách</a:t>
            </a:r>
            <a:r>
              <a:rPr lang="cs-CZ" dirty="0"/>
              <a:t> jsou prvky uloženy jako </a:t>
            </a:r>
            <a:r>
              <a:rPr lang="cs-CZ" b="1" dirty="0" err="1"/>
              <a:t>std</a:t>
            </a:r>
            <a:r>
              <a:rPr lang="cs-CZ" b="1" dirty="0"/>
              <a:t>::pair&lt;K, V&gt;</a:t>
            </a:r>
          </a:p>
          <a:p>
            <a:pPr lvl="1"/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item.first</a:t>
            </a:r>
            <a:r>
              <a:rPr lang="cs-CZ" dirty="0"/>
              <a:t>; nebo </a:t>
            </a:r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</a:t>
            </a:r>
            <a:r>
              <a:rPr lang="cs-CZ" b="1" dirty="0" err="1"/>
              <a:t>first</a:t>
            </a:r>
            <a:endParaRPr lang="cs-CZ" b="1" dirty="0"/>
          </a:p>
          <a:p>
            <a:pPr lvl="1"/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item.second</a:t>
            </a:r>
            <a:r>
              <a:rPr lang="cs-CZ" dirty="0"/>
              <a:t>; nebo </a:t>
            </a:r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-&gt;second</a:t>
            </a:r>
          </a:p>
        </p:txBody>
      </p:sp>
      <p:pic>
        <p:nvPicPr>
          <p:cNvPr id="4" name="Picture 4" descr="binaryTree.jpeg">
            <a:extLst>
              <a:ext uri="{FF2B5EF4-FFF2-40B4-BE49-F238E27FC236}">
                <a16:creationId xmlns:a16="http://schemas.microsoft.com/office/drawing/2014/main" id="{242DCAD8-CF78-AC1C-13F3-1C6D18506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845" y="1753476"/>
            <a:ext cx="3015990" cy="20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hlinkClick r:id="rId3"/>
            <a:extLst>
              <a:ext uri="{FF2B5EF4-FFF2-40B4-BE49-F238E27FC236}">
                <a16:creationId xmlns:a16="http://schemas.microsoft.com/office/drawing/2014/main" id="{A8A64EA0-418C-61DC-7EAD-D23C4F21EA4A}"/>
              </a:ext>
            </a:extLst>
          </p:cNvPr>
          <p:cNvSpPr txBox="1"/>
          <p:nvPr/>
        </p:nvSpPr>
        <p:spPr>
          <a:xfrm>
            <a:off x="281493" y="4832295"/>
            <a:ext cx="455944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std::map&lt;std::string,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animals{{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"dog"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"bat"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100'000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aligator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}};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5D0CBADD-E1BF-5DB5-2388-9899D579F9A0}"/>
              </a:ext>
            </a:extLst>
          </p:cNvPr>
          <p:cNvSpPr txBox="1"/>
          <p:nvPr/>
        </p:nvSpPr>
        <p:spPr>
          <a:xfrm>
            <a:off x="5116790" y="4832295"/>
            <a:ext cx="660904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animals.begin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++it)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structured binding (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jde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auto/auto&amp;&amp;)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[name, count] = *it;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"There are {} {}s"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count,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F6BF94C2-9C8E-BE23-50F0-C9D92338DC5A}"/>
              </a:ext>
            </a:extLst>
          </p:cNvPr>
          <p:cNvSpPr/>
          <p:nvPr/>
        </p:nvSpPr>
        <p:spPr>
          <a:xfrm>
            <a:off x="3892343" y="6297237"/>
            <a:ext cx="4079074" cy="387239"/>
          </a:xfrm>
          <a:prstGeom prst="wedgeRoundRectCallout">
            <a:avLst>
              <a:gd name="adj1" fmla="val -6042"/>
              <a:gd name="adj2" fmla="val -13751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const auto&amp;</a:t>
            </a:r>
            <a:r>
              <a:rPr lang="en-US" dirty="0"/>
              <a:t> je </a:t>
            </a:r>
            <a:r>
              <a:rPr lang="en-US" b="1" dirty="0"/>
              <a:t>const std::pair&lt;K, V&gt;&amp;</a:t>
            </a:r>
          </a:p>
        </p:txBody>
      </p:sp>
    </p:spTree>
    <p:extLst>
      <p:ext uri="{BB962C8B-B14F-4D97-AF65-F5344CB8AC3E}">
        <p14:creationId xmlns:p14="http://schemas.microsoft.com/office/powerpoint/2010/main" val="224621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69807-C35B-7ECD-C15D-392C922FE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5FD0A-8B3C-72D3-4120-D8263FD8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Asociativní kontejnery - setříděné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B6696-C97A-B592-6D69-3BC5A60B5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Třídění podle </a:t>
            </a:r>
            <a:r>
              <a:rPr lang="cs-CZ" b="1" dirty="0" err="1"/>
              <a:t>operator</a:t>
            </a:r>
            <a:r>
              <a:rPr lang="cs-CZ" b="1" dirty="0"/>
              <a:t>&lt;</a:t>
            </a:r>
            <a:r>
              <a:rPr lang="cs-CZ" dirty="0"/>
              <a:t> (pro vlastní třídy dodefinovat)</a:t>
            </a:r>
          </a:p>
          <a:p>
            <a:r>
              <a:rPr lang="cs-CZ" b="1" dirty="0"/>
              <a:t>set&lt;V&gt;</a:t>
            </a:r>
            <a:r>
              <a:rPr lang="cs-CZ" dirty="0"/>
              <a:t> - množina</a:t>
            </a:r>
          </a:p>
          <a:p>
            <a:r>
              <a:rPr lang="cs-CZ" b="1" dirty="0" err="1"/>
              <a:t>multiset</a:t>
            </a:r>
            <a:r>
              <a:rPr lang="cs-CZ" b="1" dirty="0"/>
              <a:t>&lt;V&gt;</a:t>
            </a:r>
            <a:r>
              <a:rPr lang="cs-CZ" dirty="0"/>
              <a:t> - množina s opakováním</a:t>
            </a:r>
          </a:p>
          <a:p>
            <a:r>
              <a:rPr lang="cs-CZ" b="1" dirty="0"/>
              <a:t>map&lt;K, V&gt;</a:t>
            </a:r>
            <a:r>
              <a:rPr lang="cs-CZ" dirty="0"/>
              <a:t> - asociativní pole</a:t>
            </a:r>
            <a:endParaRPr lang="en-US" dirty="0"/>
          </a:p>
          <a:p>
            <a:r>
              <a:rPr lang="en-US" dirty="0"/>
              <a:t>V map</a:t>
            </a:r>
            <a:r>
              <a:rPr lang="cs-CZ" dirty="0" err="1"/>
              <a:t>ách</a:t>
            </a:r>
            <a:r>
              <a:rPr lang="cs-CZ" dirty="0"/>
              <a:t> jsou prvky uloženy jako </a:t>
            </a:r>
            <a:r>
              <a:rPr lang="cs-CZ" b="1" dirty="0" err="1"/>
              <a:t>std</a:t>
            </a:r>
            <a:r>
              <a:rPr lang="cs-CZ" b="1" dirty="0"/>
              <a:t>::pair&lt;K, V&gt;</a:t>
            </a:r>
          </a:p>
          <a:p>
            <a:pPr lvl="1"/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item.first</a:t>
            </a:r>
            <a:r>
              <a:rPr lang="cs-CZ" dirty="0"/>
              <a:t>; nebo </a:t>
            </a:r>
            <a:r>
              <a:rPr lang="cs-CZ" b="1" dirty="0"/>
              <a:t>K </a:t>
            </a:r>
            <a:r>
              <a:rPr lang="cs-CZ" b="1" dirty="0" err="1"/>
              <a:t>key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</a:t>
            </a:r>
            <a:r>
              <a:rPr lang="cs-CZ" b="1" dirty="0" err="1"/>
              <a:t>first</a:t>
            </a:r>
            <a:endParaRPr lang="cs-CZ" b="1" dirty="0"/>
          </a:p>
          <a:p>
            <a:pPr lvl="1"/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item.second</a:t>
            </a:r>
            <a:r>
              <a:rPr lang="cs-CZ" dirty="0"/>
              <a:t>; nebo </a:t>
            </a:r>
            <a:r>
              <a:rPr lang="cs-CZ" b="1" dirty="0"/>
              <a:t>V </a:t>
            </a:r>
            <a:r>
              <a:rPr lang="cs-CZ" b="1" dirty="0" err="1"/>
              <a:t>value</a:t>
            </a:r>
            <a:r>
              <a:rPr lang="cs-CZ" b="1" dirty="0"/>
              <a:t> = </a:t>
            </a:r>
            <a:r>
              <a:rPr lang="cs-CZ" b="1" dirty="0" err="1"/>
              <a:t>it</a:t>
            </a:r>
            <a:r>
              <a:rPr lang="cs-CZ" b="1" dirty="0"/>
              <a:t>-&gt;second</a:t>
            </a:r>
          </a:p>
        </p:txBody>
      </p:sp>
      <p:pic>
        <p:nvPicPr>
          <p:cNvPr id="4" name="Picture 4" descr="binaryTree.jpeg">
            <a:extLst>
              <a:ext uri="{FF2B5EF4-FFF2-40B4-BE49-F238E27FC236}">
                <a16:creationId xmlns:a16="http://schemas.microsoft.com/office/drawing/2014/main" id="{EF484E29-E4D1-9FF7-39B0-3A266EAB2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845" y="1753476"/>
            <a:ext cx="3015990" cy="20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hlinkClick r:id="rId3"/>
            <a:extLst>
              <a:ext uri="{FF2B5EF4-FFF2-40B4-BE49-F238E27FC236}">
                <a16:creationId xmlns:a16="http://schemas.microsoft.com/office/drawing/2014/main" id="{3C6BC5ED-4D22-D875-7C05-D70AD913CACF}"/>
              </a:ext>
            </a:extLst>
          </p:cNvPr>
          <p:cNvSpPr txBox="1"/>
          <p:nvPr/>
        </p:nvSpPr>
        <p:spPr>
          <a:xfrm>
            <a:off x="281493" y="4832295"/>
            <a:ext cx="455944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std::map&lt;std::string,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animals{{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"dog"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"bat"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100'000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{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aligator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}};</a:t>
            </a:r>
          </a:p>
        </p:txBody>
      </p:sp>
      <p:sp>
        <p:nvSpPr>
          <p:cNvPr id="8" name="TextBox 7">
            <a:hlinkClick r:id="rId3"/>
            <a:extLst>
              <a:ext uri="{FF2B5EF4-FFF2-40B4-BE49-F238E27FC236}">
                <a16:creationId xmlns:a16="http://schemas.microsoft.com/office/drawing/2014/main" id="{12D99D74-FA08-FE03-A146-45BF15FC07FE}"/>
              </a:ext>
            </a:extLst>
          </p:cNvPr>
          <p:cNvSpPr txBox="1"/>
          <p:nvPr/>
        </p:nvSpPr>
        <p:spPr>
          <a:xfrm>
            <a:off x="5301462" y="5109293"/>
            <a:ext cx="649967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structured binding, range-based for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[name, count] : animals)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"There are {} {}s"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count,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0136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A2AB0-2EBC-6894-B083-0204EEAB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Hled</a:t>
            </a:r>
            <a:r>
              <a:rPr lang="cs-CZ" dirty="0" err="1"/>
              <a:t>ání</a:t>
            </a:r>
            <a:r>
              <a:rPr lang="cs-CZ" dirty="0"/>
              <a:t> shody v </a:t>
            </a:r>
            <a:r>
              <a:rPr lang="en-US" dirty="0" err="1"/>
              <a:t>asociativn</a:t>
            </a:r>
            <a:r>
              <a:rPr lang="cs-CZ" dirty="0" err="1"/>
              <a:t>ích</a:t>
            </a:r>
            <a:r>
              <a:rPr lang="cs-CZ" dirty="0"/>
              <a:t> kontejnerech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06C71-483C-2639-CD2B-F25C6F8F9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C1725-E14E-C6FA-B981-927E32F54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>
            <a:hlinkClick r:id="rId2"/>
            <a:extLst>
              <a:ext uri="{FF2B5EF4-FFF2-40B4-BE49-F238E27FC236}">
                <a16:creationId xmlns:a16="http://schemas.microsoft.com/office/drawing/2014/main" id="{458DD565-AF24-2DD8-5D54-75CAAC2B47AC}"/>
              </a:ext>
            </a:extLst>
          </p:cNvPr>
          <p:cNvSpPr txBox="1"/>
          <p:nvPr/>
        </p:nvSpPr>
        <p:spPr>
          <a:xfrm>
            <a:off x="2764717" y="1715330"/>
            <a:ext cx="647610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animals.find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kontrola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našli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jsme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prvek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?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(it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count = it-&gt;second;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"There are {} {}s"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count,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R"(Unknown: "{}")"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292442A4-2031-0715-08E1-F0CD2B38F99E}"/>
              </a:ext>
            </a:extLst>
          </p:cNvPr>
          <p:cNvSpPr/>
          <p:nvPr/>
        </p:nvSpPr>
        <p:spPr>
          <a:xfrm>
            <a:off x="4722608" y="4300653"/>
            <a:ext cx="1473798" cy="322730"/>
          </a:xfrm>
          <a:prstGeom prst="wedgeRoundRectCallout">
            <a:avLst>
              <a:gd name="adj1" fmla="val -48139"/>
              <a:gd name="adj2" fmla="val -11250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string</a:t>
            </a:r>
            <a:endParaRPr lang="en-US" dirty="0"/>
          </a:p>
        </p:txBody>
      </p:sp>
      <p:sp>
        <p:nvSpPr>
          <p:cNvPr id="10" name="TextBox 9">
            <a:hlinkClick r:id="rId3"/>
            <a:extLst>
              <a:ext uri="{FF2B5EF4-FFF2-40B4-BE49-F238E27FC236}">
                <a16:creationId xmlns:a16="http://schemas.microsoft.com/office/drawing/2014/main" id="{3DE5CEC9-45B8-01D2-63D8-AF50C1B0F31B}"/>
              </a:ext>
            </a:extLst>
          </p:cNvPr>
          <p:cNvSpPr txBox="1"/>
          <p:nvPr/>
        </p:nvSpPr>
        <p:spPr>
          <a:xfrm>
            <a:off x="7027432" y="5011952"/>
            <a:ext cx="46984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animals.upper_bound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38E85768-2045-7209-3B5A-34C6A822C32D}"/>
              </a:ext>
            </a:extLst>
          </p:cNvPr>
          <p:cNvSpPr txBox="1"/>
          <p:nvPr/>
        </p:nvSpPr>
        <p:spPr>
          <a:xfrm>
            <a:off x="601981" y="5011952"/>
            <a:ext cx="46984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animals.lower_bound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865FF-5A12-A943-6DD2-297604CE8397}"/>
              </a:ext>
            </a:extLst>
          </p:cNvPr>
          <p:cNvSpPr txBox="1"/>
          <p:nvPr/>
        </p:nvSpPr>
        <p:spPr>
          <a:xfrm>
            <a:off x="1005657" y="4650733"/>
            <a:ext cx="3980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Najdi první </a:t>
            </a:r>
            <a:r>
              <a:rPr lang="cs-CZ" sz="2000" dirty="0" err="1"/>
              <a:t>item</a:t>
            </a:r>
            <a:r>
              <a:rPr lang="cs-CZ" sz="2000" dirty="0"/>
              <a:t> s klíčem &gt;= </a:t>
            </a:r>
            <a:r>
              <a:rPr lang="cs-CZ" sz="2000" dirty="0" err="1"/>
              <a:t>name</a:t>
            </a:r>
            <a:endParaRPr 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634634-3EA0-8383-10E1-D61EF935EA56}"/>
              </a:ext>
            </a:extLst>
          </p:cNvPr>
          <p:cNvSpPr txBox="1"/>
          <p:nvPr/>
        </p:nvSpPr>
        <p:spPr>
          <a:xfrm>
            <a:off x="7452356" y="4611842"/>
            <a:ext cx="384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Najdi první </a:t>
            </a:r>
            <a:r>
              <a:rPr lang="cs-CZ" sz="2000" dirty="0" err="1"/>
              <a:t>item</a:t>
            </a:r>
            <a:r>
              <a:rPr lang="cs-CZ" sz="2000" dirty="0"/>
              <a:t> s klíčem &gt; </a:t>
            </a:r>
            <a:r>
              <a:rPr lang="cs-CZ" sz="2000" dirty="0" err="1"/>
              <a:t>name</a:t>
            </a:r>
            <a:endParaRPr lang="en-US" sz="2000" dirty="0"/>
          </a:p>
        </p:txBody>
      </p:sp>
      <p:sp>
        <p:nvSpPr>
          <p:cNvPr id="16" name="TextBox 15">
            <a:hlinkClick r:id="rId5"/>
            <a:extLst>
              <a:ext uri="{FF2B5EF4-FFF2-40B4-BE49-F238E27FC236}">
                <a16:creationId xmlns:a16="http://schemas.microsoft.com/office/drawing/2014/main" id="{46F94F59-3C4E-BCBE-38FF-5E9757C97075}"/>
              </a:ext>
            </a:extLst>
          </p:cNvPr>
          <p:cNvSpPr txBox="1"/>
          <p:nvPr/>
        </p:nvSpPr>
        <p:spPr>
          <a:xfrm>
            <a:off x="3149303" y="5907917"/>
            <a:ext cx="60942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[start, end]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animals.equal_range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BBCAB-74E1-BF53-8298-6EDD2B0CED2A}"/>
              </a:ext>
            </a:extLst>
          </p:cNvPr>
          <p:cNvSpPr txBox="1"/>
          <p:nvPr/>
        </p:nvSpPr>
        <p:spPr>
          <a:xfrm>
            <a:off x="4595326" y="5509016"/>
            <a:ext cx="3202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Najdi </a:t>
            </a:r>
            <a:r>
              <a:rPr lang="cs-CZ" sz="2000" dirty="0" err="1"/>
              <a:t>item</a:t>
            </a:r>
            <a:r>
              <a:rPr lang="en-US" sz="2000" dirty="0"/>
              <a:t>y</a:t>
            </a:r>
            <a:r>
              <a:rPr lang="cs-CZ" sz="2000" dirty="0"/>
              <a:t> s klíč</a:t>
            </a:r>
            <a:r>
              <a:rPr lang="en-US" sz="2000" dirty="0" err="1"/>
              <a:t>i</a:t>
            </a:r>
            <a:r>
              <a:rPr lang="en-US" sz="2000" dirty="0"/>
              <a:t> == name</a:t>
            </a:r>
          </a:p>
        </p:txBody>
      </p:sp>
    </p:spTree>
    <p:extLst>
      <p:ext uri="{BB962C8B-B14F-4D97-AF65-F5344CB8AC3E}">
        <p14:creationId xmlns:p14="http://schemas.microsoft.com/office/powerpoint/2010/main" val="3245663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9C917-B730-E099-413B-4C7FE3F5D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B6688-D4BB-B7D6-88CE-06662790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Hled</a:t>
            </a:r>
            <a:r>
              <a:rPr lang="cs-CZ" dirty="0" err="1"/>
              <a:t>ání</a:t>
            </a:r>
            <a:r>
              <a:rPr lang="cs-CZ" dirty="0"/>
              <a:t> shody v </a:t>
            </a:r>
            <a:r>
              <a:rPr lang="en-US" dirty="0" err="1"/>
              <a:t>asociativn</a:t>
            </a:r>
            <a:r>
              <a:rPr lang="cs-CZ" dirty="0" err="1"/>
              <a:t>ích</a:t>
            </a:r>
            <a:r>
              <a:rPr lang="cs-CZ" dirty="0"/>
              <a:t> kontejnerech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164C4A-DBDD-1448-3C67-EF6B1558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CAC07-9230-0C79-FD52-DB7BBDF8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17</a:t>
            </a:fld>
            <a:endParaRPr lang="en-US"/>
          </a:p>
        </p:txBody>
      </p:sp>
      <p:sp>
        <p:nvSpPr>
          <p:cNvPr id="7" name="TextBox 6">
            <a:hlinkClick r:id="rId2"/>
            <a:extLst>
              <a:ext uri="{FF2B5EF4-FFF2-40B4-BE49-F238E27FC236}">
                <a16:creationId xmlns:a16="http://schemas.microsoft.com/office/drawing/2014/main" id="{10A47A37-F4CC-7321-9ED2-A72506D59F6D}"/>
              </a:ext>
            </a:extLst>
          </p:cNvPr>
          <p:cNvSpPr txBox="1"/>
          <p:nvPr/>
        </p:nvSpPr>
        <p:spPr>
          <a:xfrm>
            <a:off x="2764717" y="1715330"/>
            <a:ext cx="647610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animals.find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kontrola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našli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jsme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prvek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?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(it !=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count = it-&gt;second;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"There are {} {}s"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count,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R"(Unknown: "{}")"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name);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4F802D05-C501-5383-8EDF-923AB408CDE8}"/>
              </a:ext>
            </a:extLst>
          </p:cNvPr>
          <p:cNvSpPr/>
          <p:nvPr/>
        </p:nvSpPr>
        <p:spPr>
          <a:xfrm>
            <a:off x="4722608" y="4300653"/>
            <a:ext cx="1473798" cy="322730"/>
          </a:xfrm>
          <a:prstGeom prst="wedgeRoundRectCallout">
            <a:avLst>
              <a:gd name="adj1" fmla="val -48139"/>
              <a:gd name="adj2" fmla="val -11250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string</a:t>
            </a:r>
            <a:endParaRPr lang="en-US" dirty="0"/>
          </a:p>
        </p:txBody>
      </p:sp>
      <p:sp>
        <p:nvSpPr>
          <p:cNvPr id="10" name="TextBox 9">
            <a:hlinkClick r:id="rId3"/>
            <a:extLst>
              <a:ext uri="{FF2B5EF4-FFF2-40B4-BE49-F238E27FC236}">
                <a16:creationId xmlns:a16="http://schemas.microsoft.com/office/drawing/2014/main" id="{6FA5B6B9-C5A3-5D69-C8C3-82BA60232008}"/>
              </a:ext>
            </a:extLst>
          </p:cNvPr>
          <p:cNvSpPr txBox="1"/>
          <p:nvPr/>
        </p:nvSpPr>
        <p:spPr>
          <a:xfrm>
            <a:off x="7027432" y="5011952"/>
            <a:ext cx="46984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animals.upper_bound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0C35498C-FC52-B10C-DCED-8F9AB26C5C8D}"/>
              </a:ext>
            </a:extLst>
          </p:cNvPr>
          <p:cNvSpPr txBox="1"/>
          <p:nvPr/>
        </p:nvSpPr>
        <p:spPr>
          <a:xfrm>
            <a:off x="601981" y="5011952"/>
            <a:ext cx="46984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animals.lower_bound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F7A0E5-1287-2339-8880-B5C7AE07B0E2}"/>
              </a:ext>
            </a:extLst>
          </p:cNvPr>
          <p:cNvSpPr txBox="1"/>
          <p:nvPr/>
        </p:nvSpPr>
        <p:spPr>
          <a:xfrm>
            <a:off x="1005657" y="4650733"/>
            <a:ext cx="3980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Najdi první </a:t>
            </a:r>
            <a:r>
              <a:rPr lang="cs-CZ" sz="2000" dirty="0" err="1"/>
              <a:t>item</a:t>
            </a:r>
            <a:r>
              <a:rPr lang="cs-CZ" sz="2000" dirty="0"/>
              <a:t> s klíčem &gt;= </a:t>
            </a:r>
            <a:r>
              <a:rPr lang="cs-CZ" sz="2000" dirty="0" err="1"/>
              <a:t>name</a:t>
            </a:r>
            <a:endParaRPr 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EE47FE-F50D-A72F-EAC3-07F7D85005D8}"/>
              </a:ext>
            </a:extLst>
          </p:cNvPr>
          <p:cNvSpPr txBox="1"/>
          <p:nvPr/>
        </p:nvSpPr>
        <p:spPr>
          <a:xfrm>
            <a:off x="7452356" y="4611842"/>
            <a:ext cx="384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Najdi první </a:t>
            </a:r>
            <a:r>
              <a:rPr lang="cs-CZ" sz="2000" dirty="0" err="1"/>
              <a:t>item</a:t>
            </a:r>
            <a:r>
              <a:rPr lang="cs-CZ" sz="2000" dirty="0"/>
              <a:t> s klíčem &gt; </a:t>
            </a:r>
            <a:r>
              <a:rPr lang="cs-CZ" sz="2000" dirty="0" err="1"/>
              <a:t>name</a:t>
            </a:r>
            <a:endParaRPr lang="en-US" sz="2000" dirty="0"/>
          </a:p>
        </p:txBody>
      </p:sp>
      <p:sp>
        <p:nvSpPr>
          <p:cNvPr id="16" name="TextBox 15">
            <a:hlinkClick r:id="rId5"/>
            <a:extLst>
              <a:ext uri="{FF2B5EF4-FFF2-40B4-BE49-F238E27FC236}">
                <a16:creationId xmlns:a16="http://schemas.microsoft.com/office/drawing/2014/main" id="{56E53AF4-3D9D-1C8E-8AAA-C7E5C89107FD}"/>
              </a:ext>
            </a:extLst>
          </p:cNvPr>
          <p:cNvSpPr txBox="1"/>
          <p:nvPr/>
        </p:nvSpPr>
        <p:spPr>
          <a:xfrm>
            <a:off x="3149303" y="5907917"/>
            <a:ext cx="60942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[start, end]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animals.equal_range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206CDC-BC90-D4DF-375D-047440E0598F}"/>
              </a:ext>
            </a:extLst>
          </p:cNvPr>
          <p:cNvSpPr txBox="1"/>
          <p:nvPr/>
        </p:nvSpPr>
        <p:spPr>
          <a:xfrm>
            <a:off x="4595326" y="5509016"/>
            <a:ext cx="3202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Najdi </a:t>
            </a:r>
            <a:r>
              <a:rPr lang="cs-CZ" sz="2000" dirty="0" err="1"/>
              <a:t>item</a:t>
            </a:r>
            <a:r>
              <a:rPr lang="en-US" sz="2000" dirty="0"/>
              <a:t>y</a:t>
            </a:r>
            <a:r>
              <a:rPr lang="cs-CZ" sz="2000" dirty="0"/>
              <a:t> s klíč</a:t>
            </a:r>
            <a:r>
              <a:rPr lang="en-US" sz="2000" dirty="0" err="1"/>
              <a:t>i</a:t>
            </a:r>
            <a:r>
              <a:rPr lang="en-US" sz="2000" dirty="0"/>
              <a:t> == name</a:t>
            </a:r>
          </a:p>
        </p:txBody>
      </p:sp>
      <p:sp>
        <p:nvSpPr>
          <p:cNvPr id="3" name="Speech Bubble: Rectangle with Corners Rounded 2">
            <a:hlinkClick r:id="rId6"/>
            <a:extLst>
              <a:ext uri="{FF2B5EF4-FFF2-40B4-BE49-F238E27FC236}">
                <a16:creationId xmlns:a16="http://schemas.microsoft.com/office/drawing/2014/main" id="{18475CA2-E887-639C-B539-A82F2069CB8E}"/>
              </a:ext>
            </a:extLst>
          </p:cNvPr>
          <p:cNvSpPr/>
          <p:nvPr/>
        </p:nvSpPr>
        <p:spPr>
          <a:xfrm>
            <a:off x="9479297" y="5503766"/>
            <a:ext cx="2420470" cy="730101"/>
          </a:xfrm>
          <a:prstGeom prst="wedgeRoundRectCallout">
            <a:avLst>
              <a:gd name="adj1" fmla="val -66611"/>
              <a:gd name="adj2" fmla="val 24190"/>
              <a:gd name="adj3" fmla="val 1666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Není to prostě </a:t>
            </a:r>
            <a:r>
              <a:rPr lang="cs-CZ" dirty="0" err="1"/>
              <a:t>find</a:t>
            </a:r>
            <a:r>
              <a:rPr lang="cs-CZ" dirty="0"/>
              <a:t>???</a:t>
            </a:r>
            <a:endParaRPr lang="en-US" dirty="0"/>
          </a:p>
          <a:p>
            <a:pPr algn="ctr"/>
            <a:r>
              <a:rPr lang="en-US" dirty="0"/>
              <a:t>NEN</a:t>
            </a:r>
            <a:r>
              <a:rPr lang="cs-CZ" dirty="0"/>
              <a:t>Í (</a:t>
            </a:r>
            <a:r>
              <a:rPr lang="cs-CZ" dirty="0" err="1"/>
              <a:t>click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15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8BBB1-962D-457B-2AD0-30D6981C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Asociativn</a:t>
            </a:r>
            <a:r>
              <a:rPr lang="cs-CZ" dirty="0"/>
              <a:t>í kontejnery - nesetříděné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D1A38-30B0-B7F5-4393-32BF3155C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unordered</a:t>
            </a:r>
            <a:r>
              <a:rPr lang="cs-CZ" b="1" dirty="0"/>
              <a:t>_(</a:t>
            </a:r>
            <a:r>
              <a:rPr lang="cs-CZ" b="1" dirty="0" err="1"/>
              <a:t>multi</a:t>
            </a:r>
            <a:r>
              <a:rPr lang="cs-CZ" b="1" dirty="0"/>
              <a:t>)set</a:t>
            </a:r>
            <a:r>
              <a:rPr lang="cs-CZ" dirty="0"/>
              <a:t>,</a:t>
            </a:r>
          </a:p>
          <a:p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unordered</a:t>
            </a:r>
            <a:r>
              <a:rPr lang="cs-CZ" b="1" dirty="0"/>
              <a:t>_(</a:t>
            </a:r>
            <a:r>
              <a:rPr lang="cs-CZ" b="1" dirty="0" err="1"/>
              <a:t>multi</a:t>
            </a:r>
            <a:r>
              <a:rPr lang="cs-CZ" b="1" dirty="0"/>
              <a:t>)map</a:t>
            </a:r>
          </a:p>
          <a:p>
            <a:r>
              <a:rPr lang="cs-CZ" dirty="0"/>
              <a:t>Opět hledání/čtení přes </a:t>
            </a:r>
            <a:r>
              <a:rPr lang="cs-CZ" b="1" dirty="0" err="1"/>
              <a:t>it</a:t>
            </a:r>
            <a:r>
              <a:rPr lang="cs-CZ" b="1" dirty="0"/>
              <a:t> = </a:t>
            </a:r>
            <a:r>
              <a:rPr lang="cs-CZ" b="1" dirty="0" err="1"/>
              <a:t>find</a:t>
            </a:r>
            <a:r>
              <a:rPr lang="cs-CZ" b="1" dirty="0"/>
              <a:t>(K)</a:t>
            </a:r>
            <a:r>
              <a:rPr lang="cs-CZ" dirty="0"/>
              <a:t>, porovnání s</a:t>
            </a:r>
            <a:r>
              <a:rPr lang="cs-CZ" b="1" dirty="0"/>
              <a:t> .end()</a:t>
            </a:r>
          </a:p>
          <a:p>
            <a:r>
              <a:rPr lang="cs-CZ" dirty="0"/>
              <a:t>Implementace přes </a:t>
            </a:r>
            <a:r>
              <a:rPr lang="cs-CZ" dirty="0" err="1"/>
              <a:t>hash</a:t>
            </a:r>
            <a:r>
              <a:rPr lang="cs-CZ" dirty="0"/>
              <a:t> tabulku – do </a:t>
            </a:r>
            <a:r>
              <a:rPr lang="cs-CZ" dirty="0" err="1"/>
              <a:t>binů</a:t>
            </a:r>
            <a:r>
              <a:rPr lang="cs-CZ" dirty="0"/>
              <a:t> podle </a:t>
            </a:r>
            <a:r>
              <a:rPr lang="cs-CZ" dirty="0" err="1"/>
              <a:t>hashe</a:t>
            </a:r>
            <a:r>
              <a:rPr lang="cs-CZ" dirty="0"/>
              <a:t> klíče</a:t>
            </a:r>
          </a:p>
          <a:p>
            <a:pPr marL="457200" lvl="1" indent="0">
              <a:buNone/>
            </a:pPr>
            <a:r>
              <a:rPr lang="cs-CZ" dirty="0" err="1"/>
              <a:t>ℹ️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sz="2400" b="1" dirty="0" err="1"/>
              <a:t>size</a:t>
            </a:r>
            <a:r>
              <a:rPr lang="en-US" sz="2400" b="1" dirty="0"/>
              <a:t>_t </a:t>
            </a:r>
            <a:r>
              <a:rPr lang="cs-CZ" sz="2400" b="1" dirty="0" err="1"/>
              <a:t>std</a:t>
            </a:r>
            <a:r>
              <a:rPr lang="cs-CZ" sz="2400" b="1" dirty="0"/>
              <a:t>::</a:t>
            </a:r>
            <a:r>
              <a:rPr lang="en-US" sz="2400" b="1" dirty="0"/>
              <a:t>hash&lt;</a:t>
            </a:r>
            <a:r>
              <a:rPr lang="cs-CZ" sz="2400" b="1" dirty="0"/>
              <a:t>K</a:t>
            </a:r>
            <a:r>
              <a:rPr lang="en-US" sz="2400" b="1" dirty="0"/>
              <a:t>&gt;(</a:t>
            </a:r>
            <a:r>
              <a:rPr lang="cs-CZ" sz="2400" b="1" dirty="0" err="1"/>
              <a:t>const</a:t>
            </a:r>
            <a:r>
              <a:rPr lang="cs-CZ" sz="2400" b="1" dirty="0"/>
              <a:t> K&amp;</a:t>
            </a:r>
            <a:r>
              <a:rPr lang="en-US" sz="2400" b="1" dirty="0"/>
              <a:t>)</a:t>
            </a:r>
            <a:endParaRPr lang="cs-CZ" b="1" dirty="0"/>
          </a:p>
          <a:p>
            <a:r>
              <a:rPr lang="cs-CZ" dirty="0"/>
              <a:t>Ekvivalence prvků podle </a:t>
            </a:r>
            <a:r>
              <a:rPr lang="cs-CZ" b="1" dirty="0" err="1"/>
              <a:t>operator</a:t>
            </a:r>
            <a:r>
              <a:rPr lang="cs-CZ" b="1" dirty="0"/>
              <a:t>==</a:t>
            </a:r>
            <a:endParaRPr lang="en-US" b="1" dirty="0"/>
          </a:p>
          <a:p>
            <a:pPr lvl="1"/>
            <a:r>
              <a:rPr lang="en-US" dirty="0"/>
              <a:t>Op</a:t>
            </a:r>
            <a:r>
              <a:rPr lang="cs-CZ" dirty="0" err="1"/>
              <a:t>ět</a:t>
            </a:r>
            <a:r>
              <a:rPr lang="cs-CZ" dirty="0"/>
              <a:t>, u vlastních tříd potřeba dodefinovat</a:t>
            </a:r>
          </a:p>
        </p:txBody>
      </p:sp>
      <p:pic>
        <p:nvPicPr>
          <p:cNvPr id="4" name="Picture 2" descr="http://people.cs.uchicago.edu/~amr/122/labs/images/HashTable.jpg">
            <a:extLst>
              <a:ext uri="{FF2B5EF4-FFF2-40B4-BE49-F238E27FC236}">
                <a16:creationId xmlns:a16="http://schemas.microsoft.com/office/drawing/2014/main" id="{543B5669-8D51-04F5-89F6-7E32EE166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939" y="3601608"/>
            <a:ext cx="2412113" cy="2962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264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96938-E7E1-2F16-19D2-1D5BA282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Jednotné API (ne každý kontejner splňuje vše)</a:t>
            </a:r>
            <a:br>
              <a:rPr lang="cs-CZ" dirty="0"/>
            </a:br>
            <a:r>
              <a:rPr lang="cs-CZ" dirty="0"/>
              <a:t>Ty nejdůležitější funkce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85B65-792E-BE0B-C417-EA57F5838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Vkládání</a:t>
            </a:r>
          </a:p>
          <a:p>
            <a:pPr lvl="1">
              <a:tabLst>
                <a:tab pos="5486400" algn="l"/>
              </a:tabLst>
            </a:pPr>
            <a:r>
              <a:rPr lang="cs-CZ" dirty="0" err="1"/>
              <a:t>push_back</a:t>
            </a:r>
            <a:r>
              <a:rPr lang="cs-CZ" dirty="0"/>
              <a:t>, </a:t>
            </a:r>
            <a:r>
              <a:rPr lang="cs-CZ" dirty="0" err="1"/>
              <a:t>push_front</a:t>
            </a:r>
            <a:r>
              <a:rPr lang="cs-CZ" dirty="0"/>
              <a:t>	přidání na konec/začátek, podporuje </a:t>
            </a:r>
            <a:r>
              <a:rPr lang="cs-CZ" dirty="0" err="1"/>
              <a:t>move</a:t>
            </a:r>
            <a:endParaRPr lang="cs-CZ" dirty="0"/>
          </a:p>
          <a:p>
            <a:pPr lvl="1">
              <a:tabLst>
                <a:tab pos="5486400" algn="l"/>
              </a:tabLst>
            </a:pPr>
            <a:r>
              <a:rPr lang="cs-CZ" dirty="0" err="1"/>
              <a:t>emplace_back</a:t>
            </a:r>
            <a:r>
              <a:rPr lang="cs-CZ" dirty="0"/>
              <a:t>, </a:t>
            </a:r>
            <a:r>
              <a:rPr lang="cs-CZ" dirty="0" err="1"/>
              <a:t>emplace</a:t>
            </a:r>
            <a:r>
              <a:rPr lang="en-US" dirty="0"/>
              <a:t>, </a:t>
            </a:r>
            <a:r>
              <a:rPr lang="en-US" dirty="0" err="1"/>
              <a:t>try_emplace</a:t>
            </a:r>
            <a:r>
              <a:rPr lang="cs-CZ" dirty="0"/>
              <a:t>	vytvoření na místě (najde místo, vytvoří prvek)</a:t>
            </a:r>
          </a:p>
          <a:p>
            <a:pPr lvl="1">
              <a:tabLst>
                <a:tab pos="5486400" algn="l"/>
              </a:tabLst>
            </a:pPr>
            <a:r>
              <a:rPr lang="cs-CZ" dirty="0"/>
              <a:t>insert(V), insert(V, </a:t>
            </a:r>
            <a:r>
              <a:rPr lang="cs-CZ" dirty="0" err="1"/>
              <a:t>it</a:t>
            </a:r>
            <a:r>
              <a:rPr lang="cs-CZ" dirty="0"/>
              <a:t>)	vložení prvku (před prvek </a:t>
            </a:r>
            <a:r>
              <a:rPr lang="cs-CZ" dirty="0" err="1"/>
              <a:t>it</a:t>
            </a:r>
            <a:r>
              <a:rPr lang="cs-CZ" dirty="0"/>
              <a:t>)</a:t>
            </a:r>
          </a:p>
          <a:p>
            <a:pPr lvl="1">
              <a:tabLst>
                <a:tab pos="5486400" algn="l"/>
              </a:tabLst>
            </a:pPr>
            <a:r>
              <a:rPr lang="cs-CZ" dirty="0"/>
              <a:t>insert(pair</a:t>
            </a:r>
            <a:r>
              <a:rPr lang="en-US" dirty="0"/>
              <a:t>{K, V})</a:t>
            </a:r>
            <a:r>
              <a:rPr lang="cs-CZ" dirty="0"/>
              <a:t>	vložení do mapy</a:t>
            </a:r>
          </a:p>
          <a:p>
            <a:r>
              <a:rPr lang="cs-CZ" dirty="0"/>
              <a:t>Přístup</a:t>
            </a:r>
          </a:p>
          <a:p>
            <a:pPr lvl="1">
              <a:tabLst>
                <a:tab pos="5486400" algn="l"/>
              </a:tabLst>
            </a:pPr>
            <a:r>
              <a:rPr lang="en-US" dirty="0"/>
              <a:t>front(), back()</a:t>
            </a:r>
            <a:r>
              <a:rPr lang="cs-CZ" dirty="0"/>
              <a:t>	reference na prvek na začátku/konci</a:t>
            </a:r>
            <a:endParaRPr lang="en-US" dirty="0"/>
          </a:p>
          <a:p>
            <a:pPr lvl="1">
              <a:tabLst>
                <a:tab pos="5486400" algn="l"/>
              </a:tabLst>
            </a:pPr>
            <a:r>
              <a:rPr lang="en-US" dirty="0"/>
              <a:t>operator[</a:t>
            </a:r>
            <a:r>
              <a:rPr lang="en-US" dirty="0" err="1"/>
              <a:t>idx</a:t>
            </a:r>
            <a:r>
              <a:rPr lang="en-US" dirty="0"/>
              <a:t>], .at(</a:t>
            </a:r>
            <a:r>
              <a:rPr lang="en-US" dirty="0" err="1"/>
              <a:t>idx</a:t>
            </a:r>
            <a:r>
              <a:rPr lang="en-US" dirty="0"/>
              <a:t>)</a:t>
            </a:r>
            <a:r>
              <a:rPr lang="cs-CZ" dirty="0"/>
              <a:t>	indexace (</a:t>
            </a:r>
            <a:r>
              <a:rPr lang="cs-CZ" dirty="0" err="1"/>
              <a:t>at</a:t>
            </a:r>
            <a:r>
              <a:rPr lang="cs-CZ" dirty="0"/>
              <a:t>: s kontrolou + výjimkou)</a:t>
            </a:r>
            <a:endParaRPr lang="en-US" dirty="0"/>
          </a:p>
          <a:p>
            <a:pPr lvl="1">
              <a:tabLst>
                <a:tab pos="5486400" algn="l"/>
              </a:tabLst>
            </a:pPr>
            <a:r>
              <a:rPr lang="en-US" dirty="0"/>
              <a:t>find(V), </a:t>
            </a:r>
            <a:r>
              <a:rPr lang="en-US" dirty="0" err="1"/>
              <a:t>lower_bound</a:t>
            </a:r>
            <a:r>
              <a:rPr lang="en-US" dirty="0"/>
              <a:t>, </a:t>
            </a:r>
            <a:r>
              <a:rPr lang="en-US" dirty="0" err="1"/>
              <a:t>upper_bound</a:t>
            </a:r>
            <a:r>
              <a:rPr lang="cs-CZ" dirty="0"/>
              <a:t>	hledání prvku (přesné; první alespoň, větší)</a:t>
            </a:r>
            <a:endParaRPr lang="en-US" dirty="0"/>
          </a:p>
          <a:p>
            <a:r>
              <a:rPr lang="en-US" dirty="0"/>
              <a:t>Dal</a:t>
            </a:r>
            <a:r>
              <a:rPr lang="cs-CZ" dirty="0" err="1"/>
              <a:t>ší</a:t>
            </a:r>
            <a:endParaRPr lang="cs-CZ" dirty="0"/>
          </a:p>
          <a:p>
            <a:pPr lvl="1">
              <a:tabLst>
                <a:tab pos="5486400" algn="l"/>
              </a:tabLst>
            </a:pPr>
            <a:r>
              <a:rPr lang="cs-CZ" dirty="0"/>
              <a:t>size(), </a:t>
            </a:r>
            <a:r>
              <a:rPr lang="cs-CZ" dirty="0" err="1"/>
              <a:t>empty</a:t>
            </a:r>
            <a:r>
              <a:rPr lang="cs-CZ" dirty="0"/>
              <a:t>()	velikost, </a:t>
            </a:r>
            <a:r>
              <a:rPr lang="cs-CZ" dirty="0" err="1"/>
              <a:t>nepráznost</a:t>
            </a:r>
            <a:endParaRPr lang="cs-CZ" dirty="0"/>
          </a:p>
          <a:p>
            <a:pPr lvl="1">
              <a:tabLst>
                <a:tab pos="5486400" algn="l"/>
              </a:tabLst>
            </a:pPr>
            <a:r>
              <a:rPr lang="cs-CZ" dirty="0" err="1"/>
              <a:t>pop_back</a:t>
            </a:r>
            <a:r>
              <a:rPr lang="cs-CZ" dirty="0"/>
              <a:t>(), </a:t>
            </a:r>
            <a:r>
              <a:rPr lang="cs-CZ" dirty="0" err="1"/>
              <a:t>pop_front</a:t>
            </a:r>
            <a:r>
              <a:rPr lang="cs-CZ" dirty="0"/>
              <a:t>()	odebrání</a:t>
            </a:r>
          </a:p>
          <a:p>
            <a:pPr lvl="1">
              <a:tabLst>
                <a:tab pos="5486400" algn="l"/>
              </a:tabLst>
            </a:pPr>
            <a:r>
              <a:rPr lang="cs-CZ" dirty="0" err="1"/>
              <a:t>erase</a:t>
            </a:r>
            <a:r>
              <a:rPr lang="cs-CZ" dirty="0"/>
              <a:t>(</a:t>
            </a:r>
            <a:r>
              <a:rPr lang="cs-CZ" dirty="0" err="1"/>
              <a:t>it</a:t>
            </a:r>
            <a:r>
              <a:rPr lang="cs-CZ" dirty="0"/>
              <a:t>)	odstranění prvku</a:t>
            </a:r>
          </a:p>
          <a:p>
            <a:pPr lvl="1">
              <a:tabLst>
                <a:tab pos="5486400" algn="l"/>
              </a:tabLst>
            </a:pPr>
            <a:r>
              <a:rPr lang="cs-CZ" dirty="0" err="1"/>
              <a:t>clear</a:t>
            </a:r>
            <a:r>
              <a:rPr lang="cs-CZ" dirty="0"/>
              <a:t>()	vymazání všech prvků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D3C7F21-5076-C0D4-E5C9-7F67A9C924BC}"/>
              </a:ext>
            </a:extLst>
          </p:cNvPr>
          <p:cNvSpPr txBox="1"/>
          <p:nvPr/>
        </p:nvSpPr>
        <p:spPr>
          <a:xfrm>
            <a:off x="3638775" y="6388256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i="1" dirty="0"/>
              <a:t>Další: </a:t>
            </a:r>
            <a:r>
              <a:rPr lang="cs-CZ" sz="1800" b="1" i="1" dirty="0">
                <a:hlinkClick r:id="rId2"/>
              </a:rPr>
              <a:t>https://en.cppreference.com/w/cpp/container</a:t>
            </a:r>
            <a:r>
              <a:rPr lang="cs-CZ" sz="1800" b="1" i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997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Modularita</a:t>
            </a:r>
            <a:r>
              <a:rPr lang="en-US" dirty="0"/>
              <a:t>, </a:t>
            </a:r>
            <a:r>
              <a:rPr lang="en-US" dirty="0" err="1"/>
              <a:t>objekty</a:t>
            </a:r>
            <a:endParaRPr lang="cs-CZ" dirty="0"/>
          </a:p>
          <a:p>
            <a:r>
              <a:rPr lang="en-US" dirty="0" err="1"/>
              <a:t>Vlastn</a:t>
            </a:r>
            <a:r>
              <a:rPr lang="cs-CZ" dirty="0" err="1"/>
              <a:t>ictní</a:t>
            </a:r>
            <a:r>
              <a:rPr lang="cs-CZ" dirty="0"/>
              <a:t> a RAII</a:t>
            </a:r>
          </a:p>
          <a:p>
            <a:r>
              <a:rPr lang="cs-CZ" dirty="0"/>
              <a:t>Pointery a reference</a:t>
            </a:r>
          </a:p>
          <a:p>
            <a:pPr lvl="1"/>
            <a:r>
              <a:rPr lang="cs-CZ" dirty="0" err="1"/>
              <a:t>Raw</a:t>
            </a:r>
            <a:r>
              <a:rPr lang="cs-CZ" dirty="0"/>
              <a:t> pointery</a:t>
            </a:r>
          </a:p>
          <a:p>
            <a:pPr lvl="1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unique_ptr</a:t>
            </a:r>
            <a:endParaRPr lang="cs-CZ" dirty="0"/>
          </a:p>
          <a:p>
            <a:pPr lvl="1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shared_ptr</a:t>
            </a:r>
            <a:endParaRPr lang="cs-CZ" dirty="0"/>
          </a:p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move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35802" y="100091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34">
            <a:extLst>
              <a:ext uri="{FF2B5EF4-FFF2-40B4-BE49-F238E27FC236}">
                <a16:creationId xmlns:a16="http://schemas.microsoft.com/office/drawing/2014/main" id="{1AD3A6CC-B968-E32F-CCB4-0DF7DCD4DD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706462"/>
              </p:ext>
            </p:extLst>
          </p:nvPr>
        </p:nvGraphicFramePr>
        <p:xfrm>
          <a:off x="1452282" y="869444"/>
          <a:ext cx="8881559" cy="4680857"/>
        </p:xfrm>
        <a:graphic>
          <a:graphicData uri="http://schemas.openxmlformats.org/drawingml/2006/table">
            <a:tbl>
              <a:tblPr/>
              <a:tblGrid>
                <a:gridCol w="1146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9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6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6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7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přístup 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i-tému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,at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přesuny mezi sezn. (splice)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neex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neex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(*)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ular Callout 3">
            <a:extLst>
              <a:ext uri="{FF2B5EF4-FFF2-40B4-BE49-F238E27FC236}">
                <a16:creationId xmlns:a16="http://schemas.microsoft.com/office/drawing/2014/main" id="{2DA6E506-46AF-AAED-E87A-C5BC983117FF}"/>
              </a:ext>
            </a:extLst>
          </p:cNvPr>
          <p:cNvSpPr/>
          <p:nvPr/>
        </p:nvSpPr>
        <p:spPr>
          <a:xfrm>
            <a:off x="7895355" y="6027869"/>
            <a:ext cx="2534513" cy="581644"/>
          </a:xfrm>
          <a:prstGeom prst="wedgeRoundRectCallout">
            <a:avLst>
              <a:gd name="adj1" fmla="val -30538"/>
              <a:gd name="adj2" fmla="val -32361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p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ři překročení kapacity rozšíření</a:t>
            </a:r>
            <a:br>
              <a:rPr lang="cs-CZ" sz="1400" dirty="0">
                <a:solidFill>
                  <a:srgbClr val="456A1C"/>
                </a:solidFill>
                <a:latin typeface="+mj-lt"/>
              </a:rPr>
            </a:br>
            <a:r>
              <a:rPr lang="cs-CZ" sz="1400" dirty="0">
                <a:solidFill>
                  <a:srgbClr val="456A1C"/>
                </a:solidFill>
                <a:latin typeface="+mj-lt"/>
              </a:rPr>
              <a:t>a kopie stávajících prvků</a:t>
            </a:r>
          </a:p>
        </p:txBody>
      </p:sp>
      <p:sp>
        <p:nvSpPr>
          <p:cNvPr id="6" name="Rounded Rectangular Callout 4">
            <a:extLst>
              <a:ext uri="{FF2B5EF4-FFF2-40B4-BE49-F238E27FC236}">
                <a16:creationId xmlns:a16="http://schemas.microsoft.com/office/drawing/2014/main" id="{1C098EF5-10D1-40C1-2648-66A673346885}"/>
              </a:ext>
            </a:extLst>
          </p:cNvPr>
          <p:cNvSpPr/>
          <p:nvPr/>
        </p:nvSpPr>
        <p:spPr>
          <a:xfrm>
            <a:off x="2679693" y="6027869"/>
            <a:ext cx="3782961" cy="581644"/>
          </a:xfrm>
          <a:prstGeom prst="wedgeRoundRectCallout">
            <a:avLst>
              <a:gd name="adj1" fmla="val 23149"/>
              <a:gd name="adj2" fmla="val -4893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456A1C"/>
                </a:solidFill>
                <a:latin typeface="+mj-lt"/>
              </a:rPr>
              <a:t>fyzick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 velikost:	capacity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() ↭ reserve()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  <a:p>
            <a:r>
              <a:rPr lang="cs-CZ" sz="1400" dirty="0">
                <a:solidFill>
                  <a:srgbClr val="456A1C"/>
                </a:solidFill>
                <a:latin typeface="+mj-lt"/>
              </a:rPr>
              <a:t>logická obsazenost:	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size() ↭ resize()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1238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2913" y="891100"/>
            <a:ext cx="4343400" cy="173893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MyClass {</a:t>
            </a:r>
          </a:p>
          <a:p>
            <a:r>
              <a:rPr lang="en-US" dirty="0"/>
              <a:t> </a:t>
            </a:r>
            <a:r>
              <a:rPr lang="cs-CZ" dirty="0"/>
              <a:t> MyClass( </a:t>
            </a:r>
            <a:r>
              <a:rPr lang="en-US" dirty="0"/>
              <a:t>X </a:t>
            </a:r>
            <a:r>
              <a:rPr lang="cs-CZ" dirty="0"/>
              <a:t>x</a:t>
            </a:r>
            <a:r>
              <a:rPr lang="en-US" dirty="0"/>
              <a:t>, Y </a:t>
            </a:r>
            <a:r>
              <a:rPr lang="en-US" dirty="0" err="1"/>
              <a:t>y</a:t>
            </a:r>
            <a:r>
              <a:rPr lang="cs-CZ" dirty="0"/>
              <a:t>);</a:t>
            </a:r>
          </a:p>
          <a:p>
            <a:r>
              <a:rPr lang="en-US" dirty="0"/>
              <a:t> </a:t>
            </a:r>
            <a:r>
              <a:rPr lang="cs-CZ" dirty="0"/>
              <a:t> MyClass(const </a:t>
            </a:r>
            <a:r>
              <a:rPr lang="en-US" dirty="0"/>
              <a:t> </a:t>
            </a:r>
            <a:r>
              <a:rPr lang="cs-CZ" dirty="0"/>
              <a:t>MyClass&amp; mc);</a:t>
            </a:r>
          </a:p>
          <a:p>
            <a:r>
              <a:rPr lang="cs-CZ" dirty="0"/>
              <a:t>  MyClass(MyClass&amp;&amp; mc) noexcept;</a:t>
            </a:r>
          </a:p>
          <a:p>
            <a:r>
              <a:rPr lang="cs-CZ" dirty="0"/>
              <a:t>  MyClass&amp; operator=(const MyClass&amp; mc);</a:t>
            </a:r>
          </a:p>
          <a:p>
            <a:r>
              <a:rPr lang="cs-CZ" dirty="0"/>
              <a:t>  MyClass&amp; operator=(MyClass&amp;&amp; mc) noexcept;</a:t>
            </a:r>
          </a:p>
          <a:p>
            <a:r>
              <a:rPr lang="cs-CZ" dirty="0"/>
              <a:t>  ~MyClass();</a:t>
            </a:r>
          </a:p>
          <a:p>
            <a:r>
              <a:rPr lang="cs-CZ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9860" y="2425688"/>
            <a:ext cx="1981200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vector&lt;MyClass&gt; v;</a:t>
            </a:r>
          </a:p>
          <a:p>
            <a:r>
              <a:rPr lang="cs-CZ" dirty="0"/>
              <a:t>MyClass m{ </a:t>
            </a:r>
            <a:r>
              <a:rPr lang="en-US" dirty="0"/>
              <a:t>x, y</a:t>
            </a:r>
            <a:r>
              <a:rPr lang="cs-CZ" dirty="0"/>
              <a:t> };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37653" y="3462004"/>
          <a:ext cx="8716694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copy_ctor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dtor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400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move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 m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))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MyClass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{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})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move( m))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MyClass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{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})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,</a:t>
                      </a:r>
                      <a:r>
                        <a:rPr lang="en-US" sz="1400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aseline="0" dirty="0" err="1">
                          <a:latin typeface="Consolas" panose="020B0609020204030204" pitchFamily="49" charset="0"/>
                        </a:rPr>
                        <a:t>move_ctor</a:t>
                      </a:r>
                      <a:r>
                        <a:rPr lang="en-US" sz="1400" baseline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400" baseline="0" dirty="0" err="1">
                          <a:latin typeface="Consolas" panose="020B0609020204030204" pitchFamily="49" charset="0"/>
                        </a:rPr>
                        <a:t>dtor</a:t>
                      </a:r>
                      <a:endParaRPr lang="en-US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</a:t>
                      </a:r>
                      <a:endParaRPr lang="en-US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endParaRPr lang="en-US" sz="14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8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6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itle 2"/>
          <p:cNvSpPr txBox="1">
            <a:spLocks/>
          </p:cNvSpPr>
          <p:nvPr/>
        </p:nvSpPr>
        <p:spPr>
          <a:xfrm>
            <a:off x="1524000" y="1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/>
              <a:t>Konstruktory </a:t>
            </a:r>
            <a:r>
              <a:rPr lang="en-US" sz="2400" dirty="0"/>
              <a:t>a </a:t>
            </a:r>
            <a:r>
              <a:rPr lang="en-US" sz="2400" dirty="0" err="1"/>
              <a:t>vk</a:t>
            </a:r>
            <a:r>
              <a:rPr lang="cs-CZ" sz="2400" dirty="0"/>
              <a:t>ládání do kontejneru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6241448" y="1008331"/>
            <a:ext cx="1261322" cy="525047"/>
          </a:xfrm>
          <a:prstGeom prst="wedgeRectCallout">
            <a:avLst>
              <a:gd name="adj1" fmla="val -65818"/>
              <a:gd name="adj2" fmla="val 3237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typická sada konstruktorů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" name="Rectangular Callout 8">
            <a:extLst>
              <a:ext uri="{FF2B5EF4-FFF2-40B4-BE49-F238E27FC236}">
                <a16:creationId xmlns:a16="http://schemas.microsoft.com/office/drawing/2014/main" id="{53E801AC-A755-4735-BA0F-6FCABAEECA2C}"/>
              </a:ext>
            </a:extLst>
          </p:cNvPr>
          <p:cNvSpPr/>
          <p:nvPr/>
        </p:nvSpPr>
        <p:spPr>
          <a:xfrm>
            <a:off x="6984082" y="1498046"/>
            <a:ext cx="1261322" cy="525047"/>
          </a:xfrm>
          <a:prstGeom prst="wedgeRectCallout">
            <a:avLst>
              <a:gd name="adj1" fmla="val -48996"/>
              <a:gd name="adj2" fmla="val 7360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automaticky generované</a:t>
            </a:r>
            <a:endParaRPr lang="en-US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3CEB45-ACD2-12AA-5559-C5C327F5BE63}"/>
              </a:ext>
            </a:extLst>
          </p:cNvPr>
          <p:cNvSpPr txBox="1"/>
          <p:nvPr/>
        </p:nvSpPr>
        <p:spPr>
          <a:xfrm>
            <a:off x="3498716" y="5689179"/>
            <a:ext cx="2043952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vector&lt;</a:t>
            </a:r>
            <a:r>
              <a:rPr lang="en-US" dirty="0" err="1"/>
              <a:t>BigClass</a:t>
            </a:r>
            <a:r>
              <a:rPr lang="en-US" dirty="0"/>
              <a:t>&gt; v;</a:t>
            </a:r>
          </a:p>
          <a:p>
            <a:r>
              <a:rPr lang="en-US" dirty="0"/>
              <a:t>sort( v);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04738-1B69-F6C3-8DE5-084A86BB1B32}"/>
              </a:ext>
            </a:extLst>
          </p:cNvPr>
          <p:cNvSpPr txBox="1"/>
          <p:nvPr/>
        </p:nvSpPr>
        <p:spPr>
          <a:xfrm>
            <a:off x="5890406" y="5689179"/>
            <a:ext cx="2991296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vector&lt;</a:t>
            </a:r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BigClass</a:t>
            </a:r>
            <a:r>
              <a:rPr lang="en-US" dirty="0"/>
              <a:t>&gt;&gt; v;</a:t>
            </a:r>
          </a:p>
          <a:p>
            <a:r>
              <a:rPr lang="en-US" dirty="0"/>
              <a:t>sort( v);</a:t>
            </a:r>
          </a:p>
        </p:txBody>
      </p:sp>
      <p:sp>
        <p:nvSpPr>
          <p:cNvPr id="11" name="Rounded Rectangular Callout 18">
            <a:extLst>
              <a:ext uri="{FF2B5EF4-FFF2-40B4-BE49-F238E27FC236}">
                <a16:creationId xmlns:a16="http://schemas.microsoft.com/office/drawing/2014/main" id="{A0A7ABD0-AF40-D82B-AC6C-DC7F5239E4D2}"/>
              </a:ext>
            </a:extLst>
          </p:cNvPr>
          <p:cNvSpPr/>
          <p:nvPr/>
        </p:nvSpPr>
        <p:spPr>
          <a:xfrm>
            <a:off x="2282790" y="5695744"/>
            <a:ext cx="745446" cy="492443"/>
          </a:xfrm>
          <a:prstGeom prst="wedgeRoundRectCallout">
            <a:avLst>
              <a:gd name="adj1" fmla="val 110323"/>
              <a:gd name="adj2" fmla="val 292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</a:t>
            </a:r>
            <a:endParaRPr lang="cs-CZ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Rounded Rectangular Callout 18">
            <a:extLst>
              <a:ext uri="{FF2B5EF4-FFF2-40B4-BE49-F238E27FC236}">
                <a16:creationId xmlns:a16="http://schemas.microsoft.com/office/drawing/2014/main" id="{1049B825-EA12-7BEA-111F-1DB66BAEF5EA}"/>
              </a:ext>
            </a:extLst>
          </p:cNvPr>
          <p:cNvSpPr/>
          <p:nvPr/>
        </p:nvSpPr>
        <p:spPr>
          <a:xfrm>
            <a:off x="9282482" y="5689179"/>
            <a:ext cx="745446" cy="492443"/>
          </a:xfrm>
          <a:prstGeom prst="wedgeRoundRectCallout">
            <a:avLst>
              <a:gd name="adj1" fmla="val -106964"/>
              <a:gd name="adj2" fmla="val 427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8000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8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2673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E05AF-7FEC-EDC1-B867-07C9CE49F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emplace_back</a:t>
            </a:r>
            <a:r>
              <a:rPr lang="cs-CZ" dirty="0"/>
              <a:t>, </a:t>
            </a:r>
            <a:r>
              <a:rPr lang="cs-CZ" dirty="0" err="1"/>
              <a:t>emplace</a:t>
            </a:r>
            <a:r>
              <a:rPr lang="cs-CZ" dirty="0"/>
              <a:t>, </a:t>
            </a:r>
            <a:r>
              <a:rPr lang="cs-CZ" dirty="0" err="1"/>
              <a:t>try_emplace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0B23D2-5237-28D8-272E-FD45D94E6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Vytvoření prvku na místě </a:t>
            </a:r>
            <a:r>
              <a:rPr lang="cs-CZ" dirty="0"/>
              <a:t>– bere argumenty konstruktoru objektu</a:t>
            </a:r>
          </a:p>
          <a:p>
            <a:pPr lvl="1"/>
            <a:r>
              <a:rPr lang="cs-CZ" dirty="0"/>
              <a:t>Něco podobného už jsme viděli u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make_unique</a:t>
            </a:r>
            <a:r>
              <a:rPr lang="cs-CZ" b="1" dirty="0"/>
              <a:t>&lt;</a:t>
            </a:r>
            <a:r>
              <a:rPr lang="cs-CZ" b="1" dirty="0" err="1"/>
              <a:t>Object</a:t>
            </a:r>
            <a:r>
              <a:rPr lang="cs-CZ" b="1" dirty="0"/>
              <a:t>&gt;(</a:t>
            </a:r>
            <a:r>
              <a:rPr lang="cs-CZ" b="1" dirty="0" err="1"/>
              <a:t>args</a:t>
            </a:r>
            <a:r>
              <a:rPr lang="cs-CZ" b="1" dirty="0"/>
              <a:t>…)</a:t>
            </a:r>
          </a:p>
          <a:p>
            <a:r>
              <a:rPr lang="en-US" b="1" dirty="0"/>
              <a:t>N</a:t>
            </a:r>
            <a:r>
              <a:rPr lang="cs-CZ" b="1" dirty="0" err="1"/>
              <a:t>ěkdy</a:t>
            </a:r>
            <a:r>
              <a:rPr lang="cs-CZ" b="1" dirty="0"/>
              <a:t> mohou být efektivnější</a:t>
            </a:r>
            <a:r>
              <a:rPr lang="cs-CZ" dirty="0"/>
              <a:t> než ekvivalentní </a:t>
            </a:r>
            <a:r>
              <a:rPr lang="cs-CZ" b="1" dirty="0" err="1"/>
              <a:t>push</a:t>
            </a:r>
            <a:r>
              <a:rPr lang="cs-CZ" dirty="0"/>
              <a:t>/</a:t>
            </a:r>
            <a:r>
              <a:rPr lang="cs-CZ" b="1" dirty="0"/>
              <a:t>insert</a:t>
            </a:r>
          </a:p>
          <a:p>
            <a:pPr lvl="1"/>
            <a:r>
              <a:rPr lang="cs-CZ" dirty="0"/>
              <a:t>Vytvoření objektu tam, kde má být, namísto toho, aby se kopíroval/přesouval</a:t>
            </a:r>
          </a:p>
          <a:p>
            <a:pPr lvl="1"/>
            <a:r>
              <a:rPr lang="cs-CZ" dirty="0"/>
              <a:t>Můžeme </a:t>
            </a:r>
            <a:r>
              <a:rPr lang="cs-CZ" dirty="0" err="1"/>
              <a:t>emplacovat</a:t>
            </a:r>
            <a:r>
              <a:rPr lang="cs-CZ" dirty="0"/>
              <a:t> přímo </a:t>
            </a:r>
            <a:r>
              <a:rPr lang="cs-CZ" dirty="0" err="1"/>
              <a:t>předvyrobený</a:t>
            </a:r>
            <a:r>
              <a:rPr lang="cs-CZ" dirty="0"/>
              <a:t> prvek – pak se chová jako insert</a:t>
            </a:r>
          </a:p>
          <a:p>
            <a:pPr marL="914400" lvl="2" indent="0">
              <a:buNone/>
            </a:pPr>
            <a:r>
              <a:rPr lang="cs-CZ" dirty="0"/>
              <a:t>⚠️ nezapomeňte na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move</a:t>
            </a:r>
            <a:r>
              <a:rPr lang="cs-CZ" dirty="0"/>
              <a:t> pro předcházení </a:t>
            </a:r>
            <a:r>
              <a:rPr lang="cs-CZ" dirty="0" err="1"/>
              <a:t>kopíí</a:t>
            </a:r>
            <a:endParaRPr lang="cs-CZ" dirty="0"/>
          </a:p>
          <a:p>
            <a:r>
              <a:rPr lang="cs-CZ" b="1" dirty="0"/>
              <a:t>U map pozor </a:t>
            </a:r>
            <a:r>
              <a:rPr lang="cs-CZ" dirty="0"/>
              <a:t>– </a:t>
            </a:r>
            <a:r>
              <a:rPr lang="cs-CZ" b="1" dirty="0" err="1"/>
              <a:t>emplace</a:t>
            </a:r>
            <a:r>
              <a:rPr lang="cs-CZ" dirty="0"/>
              <a:t> je jako konstruktor </a:t>
            </a:r>
            <a:r>
              <a:rPr lang="cs-CZ" b="1" dirty="0" err="1"/>
              <a:t>std</a:t>
            </a:r>
            <a:r>
              <a:rPr lang="cs-CZ" b="1" dirty="0"/>
              <a:t>::pair&lt;</a:t>
            </a:r>
            <a:r>
              <a:rPr lang="cs-CZ" b="1" dirty="0" err="1"/>
              <a:t>Key</a:t>
            </a:r>
            <a:r>
              <a:rPr lang="cs-CZ" b="1" dirty="0"/>
              <a:t>, </a:t>
            </a:r>
            <a:r>
              <a:rPr lang="cs-CZ" b="1" dirty="0" err="1"/>
              <a:t>Value</a:t>
            </a:r>
            <a:r>
              <a:rPr lang="cs-CZ" b="1" dirty="0"/>
              <a:t>&gt;</a:t>
            </a:r>
          </a:p>
          <a:p>
            <a:pPr marL="457200" lvl="1" indent="0">
              <a:buNone/>
            </a:pPr>
            <a:r>
              <a:rPr lang="en-US" b="1" dirty="0"/>
              <a:t>⚠️</a:t>
            </a:r>
            <a:r>
              <a:rPr lang="en-US" dirty="0"/>
              <a:t> </a:t>
            </a:r>
            <a:r>
              <a:rPr lang="en-US" dirty="0" err="1"/>
              <a:t>nejd</a:t>
            </a:r>
            <a:r>
              <a:rPr lang="cs-CZ" dirty="0" err="1"/>
              <a:t>řív</a:t>
            </a:r>
            <a:r>
              <a:rPr lang="cs-CZ" dirty="0"/>
              <a:t> vyrobí ten pair, pak ho teprve zkouší přidat</a:t>
            </a:r>
            <a:endParaRPr lang="cs-CZ" b="1" dirty="0"/>
          </a:p>
          <a:p>
            <a:pPr marL="457200" lvl="1" indent="0">
              <a:buNone/>
            </a:pPr>
            <a:r>
              <a:rPr lang="cs-CZ" b="1" dirty="0"/>
              <a:t>✅ </a:t>
            </a:r>
            <a:r>
              <a:rPr lang="cs-CZ" b="1" dirty="0" err="1"/>
              <a:t>try_emplace</a:t>
            </a:r>
            <a:r>
              <a:rPr lang="cs-CZ" dirty="0"/>
              <a:t> je u map</a:t>
            </a:r>
            <a:r>
              <a:rPr lang="en-US" dirty="0"/>
              <a:t> </a:t>
            </a:r>
            <a:r>
              <a:rPr lang="cs-CZ" dirty="0"/>
              <a:t>často </a:t>
            </a:r>
            <a:r>
              <a:rPr lang="cs-CZ" b="1" dirty="0"/>
              <a:t>bezpečnější</a:t>
            </a:r>
            <a:r>
              <a:rPr lang="cs-CZ" dirty="0"/>
              <a:t> – vyrábí pair jen, když v mapě není</a:t>
            </a:r>
          </a:p>
        </p:txBody>
      </p:sp>
    </p:spTree>
    <p:extLst>
      <p:ext uri="{BB962C8B-B14F-4D97-AF65-F5344CB8AC3E}">
        <p14:creationId xmlns:p14="http://schemas.microsoft.com/office/powerpoint/2010/main" val="1080876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6DE65-D563-8923-3BA8-F329B31DB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⚠️Pozor na .</a:t>
            </a:r>
            <a:r>
              <a:rPr lang="cs-CZ" dirty="0" err="1"/>
              <a:t>find</a:t>
            </a:r>
            <a:r>
              <a:rPr lang="cs-CZ" dirty="0"/>
              <a:t>(</a:t>
            </a:r>
            <a:r>
              <a:rPr lang="cs-CZ" dirty="0" err="1"/>
              <a:t>value</a:t>
            </a:r>
            <a:r>
              <a:rPr lang="cs-CZ" dirty="0"/>
              <a:t>) </a:t>
            </a:r>
            <a:r>
              <a:rPr lang="en-US" dirty="0"/>
              <a:t>-&gt; </a:t>
            </a:r>
            <a:r>
              <a:rPr lang="cs-CZ" dirty="0"/>
              <a:t>.</a:t>
            </a:r>
            <a:r>
              <a:rPr lang="cs-CZ" dirty="0" err="1"/>
              <a:t>emplace</a:t>
            </a:r>
            <a:r>
              <a:rPr lang="cs-CZ" dirty="0"/>
              <a:t>(</a:t>
            </a:r>
            <a:r>
              <a:rPr lang="cs-CZ" dirty="0" err="1"/>
              <a:t>value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CCE244-E8ED-5170-2DC6-E6EE34BE1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Špatně</a:t>
            </a:r>
            <a:r>
              <a:rPr lang="en-US" dirty="0"/>
              <a:t> (2x hl</a:t>
            </a:r>
            <a:r>
              <a:rPr lang="cs-CZ" dirty="0" err="1"/>
              <a:t>edáme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F630305-33EE-60D4-9F10-33AD77859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Dobře</a:t>
            </a:r>
            <a:endParaRPr lang="en-US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24DD06A-382F-0663-D4F2-F6B4BD8AB42E}"/>
              </a:ext>
            </a:extLst>
          </p:cNvPr>
          <p:cNvSpPr txBox="1"/>
          <p:nvPr/>
        </p:nvSpPr>
        <p:spPr>
          <a:xfrm>
            <a:off x="425570" y="2593043"/>
            <a:ext cx="539431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cs-CZ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!=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{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already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present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   // do something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emplace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77B6567-E0AF-80A2-F42C-C3ECB3A75DF1}"/>
              </a:ext>
            </a:extLst>
          </p:cNvPr>
          <p:cNvSpPr txBox="1"/>
          <p:nvPr/>
        </p:nvSpPr>
        <p:spPr>
          <a:xfrm>
            <a:off x="6372115" y="2593043"/>
            <a:ext cx="518318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[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success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emplace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cs-CZ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(!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success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already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present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// do something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34727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E348C-B437-2E39-40BB-ED65115B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⚠️</a:t>
            </a:r>
            <a:r>
              <a:rPr lang="en-US" dirty="0"/>
              <a:t>P</a:t>
            </a:r>
            <a:r>
              <a:rPr lang="cs-CZ" dirty="0" err="1"/>
              <a:t>ozor</a:t>
            </a:r>
            <a:r>
              <a:rPr lang="cs-CZ" dirty="0"/>
              <a:t> na </a:t>
            </a:r>
            <a:r>
              <a:rPr lang="cs-CZ" dirty="0" err="1"/>
              <a:t>operator</a:t>
            </a:r>
            <a:r>
              <a:rPr lang="en-US" dirty="0"/>
              <a:t>[] u map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05D95-76B2-C3D6-C38B-25DBF2C6D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ve</a:t>
            </a:r>
            <a:r>
              <a:rPr lang="cs-CZ" dirty="0" err="1"/>
              <a:t>ctorů</a:t>
            </a:r>
            <a:r>
              <a:rPr lang="cs-CZ" dirty="0"/>
              <a:t>, když prvek neexistuje, tak </a:t>
            </a:r>
            <a:r>
              <a:rPr lang="en-US" dirty="0"/>
              <a:t>vector[</a:t>
            </a:r>
            <a:r>
              <a:rPr lang="en-US" dirty="0" err="1"/>
              <a:t>idx</a:t>
            </a:r>
            <a:r>
              <a:rPr lang="en-US" dirty="0"/>
              <a:t>] je UB (</a:t>
            </a:r>
            <a:r>
              <a:rPr lang="cs-CZ" dirty="0"/>
              <a:t>nedefinované chování, </a:t>
            </a:r>
            <a:r>
              <a:rPr lang="cs-CZ" dirty="0" err="1"/>
              <a:t>compiler</a:t>
            </a:r>
            <a:r>
              <a:rPr lang="cs-CZ" dirty="0"/>
              <a:t> má právo dělat co chce)</a:t>
            </a:r>
          </a:p>
          <a:p>
            <a:pPr lvl="1"/>
            <a:r>
              <a:rPr lang="en-US" dirty="0"/>
              <a:t>P</a:t>
            </a:r>
            <a:r>
              <a:rPr lang="cs-CZ" dirty="0" err="1"/>
              <a:t>okud</a:t>
            </a:r>
            <a:r>
              <a:rPr lang="cs-CZ" dirty="0"/>
              <a:t> to hrozí, můžeme použít .</a:t>
            </a:r>
            <a:r>
              <a:rPr lang="cs-CZ" dirty="0" err="1"/>
              <a:t>at</a:t>
            </a:r>
            <a:r>
              <a:rPr lang="cs-CZ" dirty="0"/>
              <a:t>(</a:t>
            </a:r>
            <a:r>
              <a:rPr lang="cs-CZ" dirty="0" err="1"/>
              <a:t>idx</a:t>
            </a:r>
            <a:r>
              <a:rPr lang="cs-CZ" dirty="0"/>
              <a:t>) –</a:t>
            </a:r>
            <a:r>
              <a:rPr lang="en-US" dirty="0"/>
              <a:t> </a:t>
            </a:r>
            <a:r>
              <a:rPr lang="cs-CZ" dirty="0"/>
              <a:t>často nechceme </a:t>
            </a:r>
            <a:r>
              <a:rPr lang="en-US" dirty="0"/>
              <a:t>&lt;- </a:t>
            </a:r>
            <a:r>
              <a:rPr lang="cs-CZ" dirty="0"/>
              <a:t>málo efektivní</a:t>
            </a:r>
          </a:p>
          <a:p>
            <a:r>
              <a:rPr lang="cs-CZ" dirty="0"/>
              <a:t>U map, když prvek neexistuje, tak si ho mapa vymyslí</a:t>
            </a:r>
          </a:p>
          <a:p>
            <a:pPr lvl="1"/>
            <a:r>
              <a:rPr lang="cs-CZ" dirty="0"/>
              <a:t>Pak má defaultní hodnotu pro ten daný typ (třeba 0)</a:t>
            </a:r>
          </a:p>
          <a:p>
            <a:r>
              <a:rPr lang="cs-CZ" dirty="0"/>
              <a:t>Nelze používat na </a:t>
            </a:r>
            <a:r>
              <a:rPr lang="cs-CZ" dirty="0" err="1"/>
              <a:t>const</a:t>
            </a:r>
            <a:r>
              <a:rPr lang="cs-CZ" dirty="0"/>
              <a:t> mapě</a:t>
            </a:r>
          </a:p>
          <a:p>
            <a:pPr lvl="1"/>
            <a:r>
              <a:rPr lang="cs-CZ" dirty="0"/>
              <a:t>Proč? Viz výše</a:t>
            </a:r>
          </a:p>
          <a:p>
            <a:r>
              <a:rPr lang="cs-CZ" dirty="0"/>
              <a:t>Často chceme nahradit (</a:t>
            </a:r>
            <a:r>
              <a:rPr lang="cs-CZ" dirty="0" err="1"/>
              <a:t>try</a:t>
            </a:r>
            <a:r>
              <a:rPr lang="cs-CZ" dirty="0"/>
              <a:t>_)</a:t>
            </a:r>
            <a:r>
              <a:rPr lang="cs-CZ" dirty="0" err="1"/>
              <a:t>emplacem</a:t>
            </a:r>
            <a:r>
              <a:rPr lang="cs-CZ" dirty="0"/>
              <a:t> nebo </a:t>
            </a:r>
            <a:r>
              <a:rPr lang="cs-CZ" dirty="0" err="1"/>
              <a:t>findem</a:t>
            </a:r>
            <a:endParaRPr lang="en-US" dirty="0"/>
          </a:p>
          <a:p>
            <a:pPr lvl="1"/>
            <a:r>
              <a:rPr lang="en-US" dirty="0"/>
              <a:t>Ale: </a:t>
            </a:r>
            <a:r>
              <a:rPr lang="en-US" b="1" dirty="0"/>
              <a:t>map[key] = </a:t>
            </a:r>
            <a:r>
              <a:rPr lang="en-US" b="1" dirty="0" err="1"/>
              <a:t>val</a:t>
            </a:r>
            <a:r>
              <a:rPr lang="en-US" dirty="0"/>
              <a:t> je </a:t>
            </a:r>
            <a:r>
              <a:rPr lang="en-US" dirty="0" err="1"/>
              <a:t>krat</a:t>
            </a:r>
            <a:r>
              <a:rPr lang="cs-CZ" dirty="0" err="1"/>
              <a:t>ší</a:t>
            </a:r>
            <a:r>
              <a:rPr lang="cs-CZ" dirty="0"/>
              <a:t> než </a:t>
            </a:r>
            <a:r>
              <a:rPr lang="cs-CZ" b="1" dirty="0"/>
              <a:t>map</a:t>
            </a:r>
            <a:r>
              <a:rPr lang="en-US" b="1" dirty="0"/>
              <a:t>.</a:t>
            </a:r>
            <a:r>
              <a:rPr lang="en-US" b="1" dirty="0" err="1"/>
              <a:t>try_emplace</a:t>
            </a:r>
            <a:r>
              <a:rPr lang="en-US" b="1" dirty="0"/>
              <a:t>(key).first-&gt;second = </a:t>
            </a:r>
            <a:r>
              <a:rPr lang="en-US" b="1" dirty="0" err="1"/>
              <a:t>val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4262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40882" y="2416482"/>
            <a:ext cx="3532482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>
                <a:solidFill>
                  <a:prstClr val="black"/>
                </a:solidFill>
              </a:rPr>
              <a:t>add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slovo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cizi</a:t>
            </a:r>
            <a:r>
              <a:rPr lang="en-US" dirty="0">
                <a:solidFill>
                  <a:prstClr val="black"/>
                </a:solidFill>
              </a:rPr>
              <a:t>);</a:t>
            </a:r>
          </a:p>
          <a:p>
            <a:r>
              <a:rPr lang="en-US" b="1" dirty="0">
                <a:solidFill>
                  <a:prstClr val="black"/>
                </a:solidFill>
              </a:rPr>
              <a:t>del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slovo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cizi</a:t>
            </a:r>
            <a:r>
              <a:rPr lang="en-US" dirty="0">
                <a:solidFill>
                  <a:prstClr val="black"/>
                </a:solidFill>
              </a:rPr>
              <a:t>);</a:t>
            </a:r>
          </a:p>
          <a:p>
            <a:r>
              <a:rPr lang="en-US" b="1" dirty="0">
                <a:solidFill>
                  <a:prstClr val="black"/>
                </a:solidFill>
              </a:rPr>
              <a:t>del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slovo</a:t>
            </a:r>
            <a:r>
              <a:rPr lang="en-US" dirty="0">
                <a:solidFill>
                  <a:prstClr val="black"/>
                </a:solidFill>
              </a:rPr>
              <a:t>);</a:t>
            </a:r>
          </a:p>
          <a:p>
            <a:r>
              <a:rPr lang="en-US" dirty="0">
                <a:solidFill>
                  <a:prstClr val="black"/>
                </a:solidFill>
              </a:rPr>
              <a:t>?? </a:t>
            </a:r>
            <a:r>
              <a:rPr lang="en-US" b="1" dirty="0">
                <a:solidFill>
                  <a:prstClr val="black"/>
                </a:solidFill>
              </a:rPr>
              <a:t>find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slovo</a:t>
            </a:r>
            <a:r>
              <a:rPr lang="en-US" dirty="0">
                <a:solidFill>
                  <a:prstClr val="black"/>
                </a:solidFill>
              </a:rPr>
              <a:t>);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// -&gt;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cizi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cizi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50000"/>
                  </a:prstClr>
                </a:solidFill>
              </a:rPr>
              <a:t>cizi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1634068" y="579967"/>
            <a:ext cx="4679873" cy="6172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Clr>
                <a:srgbClr val="5B9BD5"/>
              </a:buClr>
              <a:buNone/>
            </a:pPr>
            <a:r>
              <a:rPr lang="cs-CZ" sz="1400" i="1" dirty="0">
                <a:solidFill>
                  <a:prstClr val="black"/>
                </a:solidFill>
                <a:latin typeface="Calibri" panose="020F0502020204030204"/>
              </a:rPr>
              <a:t>k jednomu slovu může být více překladů</a:t>
            </a:r>
          </a:p>
          <a:p>
            <a:pPr>
              <a:buClr>
                <a:srgbClr val="5B9BD5"/>
              </a:buClr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o</a:t>
            </a:r>
            <a:r>
              <a:rPr lang="cs-CZ" sz="2000" dirty="0" err="1">
                <a:solidFill>
                  <a:prstClr val="black"/>
                </a:solidFill>
                <a:latin typeface="Calibri" panose="020F0502020204030204"/>
              </a:rPr>
              <a:t>perace</a:t>
            </a: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lvl="1">
              <a:buClr>
                <a:srgbClr val="5B9BD5"/>
              </a:buClr>
            </a:pP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p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řidat slovo a jeho překlad</a:t>
            </a:r>
            <a:br>
              <a:rPr lang="cs-CZ" sz="16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akceptovat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/>
              </a:rPr>
              <a:t>v</a:t>
            </a:r>
            <a:r>
              <a:rPr lang="cs-CZ" sz="1600" b="1" dirty="0" err="1">
                <a:solidFill>
                  <a:prstClr val="black"/>
                </a:solidFill>
                <a:latin typeface="Calibri" panose="020F0502020204030204"/>
              </a:rPr>
              <a:t>íce</a:t>
            </a:r>
            <a:r>
              <a:rPr lang="cs-CZ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překladů jednoho slova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odebrat jeden překlad slova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odebrat všechny překlady slova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nalézt všechny překlady slova</a:t>
            </a:r>
          </a:p>
          <a:p>
            <a:pPr lvl="1">
              <a:buClr>
                <a:srgbClr val="5B9BD5"/>
              </a:buClr>
            </a:pPr>
            <a:endParaRPr lang="cs-CZ" sz="16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k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rozmy</a:t>
            </a: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šlení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kontejner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(y) 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pro ukládání dat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efektivita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operac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í</a:t>
            </a:r>
          </a:p>
          <a:p>
            <a:pPr lvl="1">
              <a:buClr>
                <a:srgbClr val="5B9BD5"/>
              </a:buClr>
            </a:pP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jak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'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vracet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' v</a:t>
            </a: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í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ce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slov</a:t>
            </a:r>
            <a:endParaRPr lang="cs-CZ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kontejner hodnot </a:t>
            </a:r>
            <a:r>
              <a:rPr lang="cs-CZ" sz="14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※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 rozmezí</a:t>
            </a:r>
            <a:br>
              <a:rPr lang="cs-CZ" sz="1400" dirty="0">
                <a:solidFill>
                  <a:prstClr val="black"/>
                </a:solidFill>
                <a:latin typeface="Calibri" panose="020F0502020204030204"/>
              </a:rPr>
            </a:b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Clr>
                <a:srgbClr val="5B9BD5"/>
              </a:buClr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R</a:t>
            </a:r>
            <a:r>
              <a:rPr lang="cs-CZ" sz="2000" dirty="0" err="1">
                <a:solidFill>
                  <a:prstClr val="black"/>
                </a:solidFill>
                <a:latin typeface="Calibri" panose="020F0502020204030204"/>
              </a:rPr>
              <a:t>ozhraní</a:t>
            </a:r>
            <a:r>
              <a:rPr lang="cs-CZ" sz="2000" dirty="0">
                <a:solidFill>
                  <a:prstClr val="black"/>
                </a:solidFill>
                <a:latin typeface="Calibri" panose="020F0502020204030204"/>
              </a:rPr>
              <a:t>: třída s metodami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API</a:t>
            </a:r>
            <a:r>
              <a:rPr lang="en-US" sz="1600" dirty="0">
                <a:solidFill>
                  <a:prstClr val="black"/>
                </a:solidFill>
                <a:latin typeface="Calibri" panose="020F0502020204030204"/>
              </a:rPr>
              <a:t> - public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/>
              </a:rPr>
              <a:t>metody</a:t>
            </a:r>
            <a:endParaRPr lang="cs-CZ" sz="16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volání metod s konstantami z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'</a:t>
            </a: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main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'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metody třídy nijak nekomunikují s cin/cout</a:t>
            </a:r>
          </a:p>
          <a:p>
            <a:pPr lvl="1">
              <a:buClr>
                <a:srgbClr val="5B9BD5"/>
              </a:buClr>
            </a:pPr>
            <a:r>
              <a:rPr lang="cs-CZ" sz="1600" dirty="0">
                <a:solidFill>
                  <a:prstClr val="black"/>
                </a:solidFill>
                <a:latin typeface="Calibri" panose="020F0502020204030204"/>
              </a:rPr>
              <a:t>až potom parsování cin</a:t>
            </a: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console UI</a:t>
            </a:r>
          </a:p>
          <a:p>
            <a:pPr lvl="2">
              <a:buClr>
                <a:srgbClr val="ED7D31"/>
              </a:buClr>
            </a:pPr>
            <a:r>
              <a:rPr lang="cs-CZ" sz="1400" dirty="0">
                <a:solidFill>
                  <a:prstClr val="black"/>
                </a:solidFill>
                <a:latin typeface="Calibri" panose="020F0502020204030204"/>
              </a:rPr>
              <a:t>řádkově orientovaný vstup</a:t>
            </a: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1524000" y="1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P</a:t>
            </a:r>
            <a:r>
              <a:rPr lang="cs-CZ" sz="2400" dirty="0">
                <a:solidFill>
                  <a:prstClr val="black"/>
                </a:solidFill>
                <a:latin typeface="Calibri Light" panose="020F0302020204030204"/>
              </a:rPr>
              <a:t>řekladový slovník (basic) : </a:t>
            </a:r>
            <a:r>
              <a:rPr lang="cs-CZ" sz="2400" dirty="0" err="1">
                <a:solidFill>
                  <a:prstClr val="black"/>
                </a:solidFill>
                <a:latin typeface="Calibri Light" panose="020F0302020204030204"/>
              </a:rPr>
              <a:t>gitlab</a:t>
            </a:r>
            <a:r>
              <a:rPr lang="en-US" sz="2400" dirty="0">
                <a:solidFill>
                  <a:prstClr val="black"/>
                </a:solidFill>
                <a:latin typeface="Calibri Light" panose="020F0302020204030204"/>
              </a:rPr>
              <a:t>: ./labs/dictionary/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40882" y="5569713"/>
            <a:ext cx="1616116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add </a:t>
            </a:r>
            <a:r>
              <a:rPr lang="en-US" dirty="0" err="1">
                <a:solidFill>
                  <a:prstClr val="black"/>
                </a:solidFill>
              </a:rPr>
              <a:t>slovo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cizi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find </a:t>
            </a:r>
            <a:r>
              <a:rPr lang="en-US" dirty="0" err="1">
                <a:solidFill>
                  <a:prstClr val="black"/>
                </a:solidFill>
              </a:rPr>
              <a:t>slovo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>....</a:t>
            </a:r>
            <a:endParaRPr lang="cs-CZ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4918094" y="5036609"/>
            <a:ext cx="53067" cy="68717"/>
          </a:xfrm>
          <a:prstGeom prst="wedgeRoundRectCallout">
            <a:avLst>
              <a:gd name="adj1" fmla="val 2962194"/>
              <a:gd name="adj2" fmla="val -261704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endParaRPr lang="cs-CZ" dirty="0">
              <a:latin typeface="Calibri Light" panose="020F0302020204030204"/>
            </a:endParaRP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4343501" y="6193493"/>
            <a:ext cx="53067" cy="68717"/>
          </a:xfrm>
          <a:prstGeom prst="wedgeRoundRectCallout">
            <a:avLst>
              <a:gd name="adj1" fmla="val 3935530"/>
              <a:gd name="adj2" fmla="val -63844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endParaRPr lang="cs-CZ" dirty="0">
              <a:latin typeface="Calibri Light" panose="020F03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0D211A-B6BB-3ACF-C560-FF209A21ECC9}"/>
              </a:ext>
            </a:extLst>
          </p:cNvPr>
          <p:cNvSpPr txBox="1"/>
          <p:nvPr/>
        </p:nvSpPr>
        <p:spPr>
          <a:xfrm>
            <a:off x="6640882" y="4076867"/>
            <a:ext cx="3532482" cy="138499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sz="1200" dirty="0">
                <a:solidFill>
                  <a:prstClr val="black"/>
                </a:solidFill>
              </a:rPr>
              <a:t>string </a:t>
            </a:r>
            <a:r>
              <a:rPr lang="en-US" sz="1200" dirty="0">
                <a:solidFill>
                  <a:prstClr val="black"/>
                </a:solidFill>
              </a:rPr>
              <a:t>r, </a:t>
            </a:r>
            <a:r>
              <a:rPr lang="cs-CZ" sz="1200" dirty="0">
                <a:solidFill>
                  <a:prstClr val="black"/>
                </a:solidFill>
              </a:rPr>
              <a:t>cmd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cs-CZ" sz="1200" dirty="0">
                <a:solidFill>
                  <a:prstClr val="black"/>
                </a:solidFill>
              </a:rPr>
              <a:t>arg;</a:t>
            </a:r>
          </a:p>
          <a:p>
            <a:r>
              <a:rPr lang="cs-CZ" sz="1200" dirty="0">
                <a:solidFill>
                  <a:prstClr val="white">
                    <a:lumMod val="50000"/>
                  </a:prstClr>
                </a:solidFill>
              </a:rPr>
              <a:t>for( ;;) {</a:t>
            </a:r>
          </a:p>
          <a:p>
            <a:r>
              <a:rPr lang="cs-CZ" sz="1200" dirty="0">
                <a:solidFill>
                  <a:prstClr val="black"/>
                </a:solidFill>
              </a:rPr>
              <a:t>  </a:t>
            </a:r>
            <a:r>
              <a:rPr lang="cs-CZ" sz="1200" b="1" dirty="0">
                <a:solidFill>
                  <a:prstClr val="black"/>
                </a:solidFill>
              </a:rPr>
              <a:t>getline</a:t>
            </a:r>
            <a:r>
              <a:rPr lang="cs-CZ" sz="1200" dirty="0">
                <a:solidFill>
                  <a:prstClr val="black"/>
                </a:solidFill>
              </a:rPr>
              <a:t>( f, </a:t>
            </a:r>
            <a:r>
              <a:rPr lang="en-US" sz="1200" dirty="0">
                <a:solidFill>
                  <a:prstClr val="black"/>
                </a:solidFill>
              </a:rPr>
              <a:t>r</a:t>
            </a:r>
            <a:r>
              <a:rPr lang="cs-CZ" sz="1200" dirty="0">
                <a:solidFill>
                  <a:prstClr val="black"/>
                </a:solidFill>
              </a:rPr>
              <a:t>);</a:t>
            </a:r>
          </a:p>
          <a:p>
            <a:r>
              <a:rPr lang="cs-CZ" sz="1200" dirty="0">
                <a:solidFill>
                  <a:prstClr val="black"/>
                </a:solidFill>
              </a:rPr>
              <a:t>  </a:t>
            </a:r>
            <a:r>
              <a:rPr lang="cs-CZ" sz="1200" dirty="0">
                <a:solidFill>
                  <a:prstClr val="white">
                    <a:lumMod val="50000"/>
                  </a:prstClr>
                </a:solidFill>
              </a:rPr>
              <a:t>if( f.fail())  break;</a:t>
            </a:r>
            <a:endParaRPr lang="en-US" sz="1200" dirty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sv-SE" sz="1200" dirty="0">
                <a:solidFill>
                  <a:prstClr val="black"/>
                </a:solidFill>
              </a:rPr>
              <a:t>  </a:t>
            </a:r>
            <a:r>
              <a:rPr lang="sv-SE" sz="1200" b="1" dirty="0">
                <a:solidFill>
                  <a:prstClr val="black"/>
                </a:solidFill>
              </a:rPr>
              <a:t>istringstream</a:t>
            </a:r>
            <a:r>
              <a:rPr lang="sv-SE" sz="1200" dirty="0">
                <a:solidFill>
                  <a:prstClr val="black"/>
                </a:solidFill>
              </a:rPr>
              <a:t> </a:t>
            </a:r>
            <a:r>
              <a:rPr lang="cs-CZ" sz="1200" dirty="0">
                <a:solidFill>
                  <a:prstClr val="black"/>
                </a:solidFill>
              </a:rPr>
              <a:t>line</a:t>
            </a:r>
            <a:r>
              <a:rPr lang="sv-SE" sz="1200" dirty="0">
                <a:solidFill>
                  <a:prstClr val="black"/>
                </a:solidFill>
              </a:rPr>
              <a:t>(r);</a:t>
            </a:r>
          </a:p>
          <a:p>
            <a:r>
              <a:rPr lang="sv-SE" sz="1200" dirty="0">
                <a:solidFill>
                  <a:prstClr val="black"/>
                </a:solidFill>
              </a:rPr>
              <a:t>  </a:t>
            </a:r>
            <a:r>
              <a:rPr lang="cs-CZ" sz="1200" dirty="0">
                <a:solidFill>
                  <a:prstClr val="black"/>
                </a:solidFill>
              </a:rPr>
              <a:t>line</a:t>
            </a:r>
            <a:r>
              <a:rPr lang="sv-SE" sz="1200" dirty="0">
                <a:solidFill>
                  <a:prstClr val="black"/>
                </a:solidFill>
              </a:rPr>
              <a:t> </a:t>
            </a:r>
            <a:r>
              <a:rPr lang="sv-SE" sz="1200" b="1" dirty="0">
                <a:solidFill>
                  <a:prstClr val="black"/>
                </a:solidFill>
              </a:rPr>
              <a:t>&gt;&gt;</a:t>
            </a:r>
            <a:r>
              <a:rPr lang="sv-SE" sz="1200" dirty="0">
                <a:solidFill>
                  <a:prstClr val="black"/>
                </a:solidFill>
              </a:rPr>
              <a:t> </a:t>
            </a:r>
            <a:r>
              <a:rPr lang="cs-CZ" sz="1200" dirty="0">
                <a:solidFill>
                  <a:prstClr val="black"/>
                </a:solidFill>
              </a:rPr>
              <a:t>cmd</a:t>
            </a:r>
            <a:r>
              <a:rPr lang="sv-SE" sz="1200" dirty="0">
                <a:solidFill>
                  <a:prstClr val="black"/>
                </a:solidFill>
              </a:rPr>
              <a:t> </a:t>
            </a:r>
            <a:r>
              <a:rPr lang="sv-SE" sz="1200" b="1" dirty="0">
                <a:solidFill>
                  <a:prstClr val="black"/>
                </a:solidFill>
              </a:rPr>
              <a:t>&gt;&gt;</a:t>
            </a:r>
            <a:r>
              <a:rPr lang="sv-SE" sz="1200" dirty="0">
                <a:solidFill>
                  <a:prstClr val="black"/>
                </a:solidFill>
              </a:rPr>
              <a:t> </a:t>
            </a:r>
            <a:r>
              <a:rPr lang="cs-CZ" sz="1200" dirty="0">
                <a:solidFill>
                  <a:prstClr val="black"/>
                </a:solidFill>
              </a:rPr>
              <a:t>arg</a:t>
            </a:r>
            <a:r>
              <a:rPr lang="sv-SE" sz="1200" dirty="0">
                <a:solidFill>
                  <a:prstClr val="black"/>
                </a:solidFill>
              </a:rPr>
              <a:t>;</a:t>
            </a:r>
            <a:endParaRPr lang="cs-CZ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}</a:t>
            </a:r>
            <a:endParaRPr lang="cs-CZ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5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CC4C3-3297-2E7B-837C-46E0B665D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Typický use-case pro </a:t>
            </a:r>
            <a:r>
              <a:rPr lang="cs-CZ" dirty="0" err="1"/>
              <a:t>unique_ptr</a:t>
            </a:r>
            <a:r>
              <a:rPr lang="cs-CZ" dirty="0"/>
              <a:t>: stromy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B14D07-FDB5-C37C-31A1-2FFC3389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Viděli jsme např. v úloze BST</a:t>
            </a:r>
          </a:p>
          <a:p>
            <a:r>
              <a:rPr lang="cs-CZ" dirty="0"/>
              <a:t>Nedovolí kopírování</a:t>
            </a:r>
          </a:p>
          <a:p>
            <a:pPr lvl="1"/>
            <a:r>
              <a:rPr lang="cs-CZ" dirty="0"/>
              <a:t>Žádné zdvojování větví</a:t>
            </a:r>
            <a:r>
              <a:rPr lang="en-US" dirty="0"/>
              <a:t>!</a:t>
            </a:r>
            <a:endParaRPr lang="cs-CZ" dirty="0"/>
          </a:p>
          <a:p>
            <a:r>
              <a:rPr lang="en-US" dirty="0" err="1"/>
              <a:t>Jednoduch</a:t>
            </a:r>
            <a:r>
              <a:rPr lang="cs-CZ" dirty="0"/>
              <a:t>é </a:t>
            </a:r>
            <a:r>
              <a:rPr lang="cs-CZ" dirty="0" err="1"/>
              <a:t>přelinkovávání</a:t>
            </a:r>
            <a:endParaRPr lang="cs-CZ" dirty="0"/>
          </a:p>
          <a:p>
            <a:r>
              <a:rPr lang="cs-CZ" dirty="0"/>
              <a:t>Děti umřou s rodičem</a:t>
            </a:r>
          </a:p>
          <a:p>
            <a:pPr lvl="1"/>
            <a:r>
              <a:rPr lang="cs-CZ" dirty="0"/>
              <a:t>Snadno smažeme (pod)strom</a:t>
            </a:r>
            <a:endParaRPr lang="en-US" dirty="0"/>
          </a:p>
        </p:txBody>
      </p:sp>
      <p:pic>
        <p:nvPicPr>
          <p:cNvPr id="5" name="Picture 2" descr="Tree in Data Structures - javatpoint">
            <a:extLst>
              <a:ext uri="{FF2B5EF4-FFF2-40B4-BE49-F238E27FC236}">
                <a16:creationId xmlns:a16="http://schemas.microsoft.com/office/drawing/2014/main" id="{233AC16C-E89F-997B-BDA0-36176B517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9959" y="1825625"/>
            <a:ext cx="428625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24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CC4C3-3297-2E7B-837C-46E0B665D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Typický use-case pro </a:t>
            </a:r>
            <a:r>
              <a:rPr lang="cs-CZ" dirty="0" err="1"/>
              <a:t>shared_ptr</a:t>
            </a:r>
            <a:r>
              <a:rPr lang="cs-CZ" dirty="0"/>
              <a:t>: </a:t>
            </a:r>
            <a:r>
              <a:rPr lang="cs-CZ" dirty="0" err="1"/>
              <a:t>DAGy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B14D07-FDB5-C37C-31A1-2FFC3389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Kde najdeme </a:t>
            </a:r>
            <a:r>
              <a:rPr lang="cs-CZ" dirty="0" err="1"/>
              <a:t>DAGy</a:t>
            </a:r>
            <a:r>
              <a:rPr lang="cs-CZ" dirty="0"/>
              <a:t>? Příklady:</a:t>
            </a:r>
          </a:p>
          <a:p>
            <a:pPr lvl="1"/>
            <a:r>
              <a:rPr lang="cs-CZ" dirty="0"/>
              <a:t>Grafy dependencí</a:t>
            </a:r>
          </a:p>
          <a:p>
            <a:pPr lvl="1"/>
            <a:r>
              <a:rPr lang="cs-CZ" dirty="0"/>
              <a:t>Rozdělení výrazu na podvýrazy</a:t>
            </a:r>
          </a:p>
          <a:p>
            <a:pPr lvl="2"/>
            <a:r>
              <a:rPr lang="cs-CZ" dirty="0"/>
              <a:t>U dosazování hodně pomohou, mějme:</a:t>
            </a:r>
            <a:br>
              <a:rPr lang="cs-CZ" dirty="0"/>
            </a:br>
            <a:r>
              <a:rPr lang="cs-CZ" dirty="0"/>
              <a:t>x = 3a + b</a:t>
            </a:r>
            <a:br>
              <a:rPr lang="cs-CZ" dirty="0"/>
            </a:br>
            <a:r>
              <a:rPr lang="cs-CZ" dirty="0"/>
              <a:t>můžeme dosadit do:</a:t>
            </a:r>
            <a:br>
              <a:rPr lang="cs-CZ" dirty="0"/>
            </a:br>
            <a:r>
              <a:rPr lang="cs-CZ" dirty="0"/>
              <a:t>x</a:t>
            </a:r>
            <a:r>
              <a:rPr lang="en-US" dirty="0"/>
              <a:t>^2 + 3x</a:t>
            </a:r>
            <a:br>
              <a:rPr lang="cs-CZ" dirty="0"/>
            </a:br>
            <a:r>
              <a:rPr lang="en-US" dirty="0"/>
              <a:t>-&gt; (3a + b)^2 + 3 (3a + b)</a:t>
            </a:r>
            <a:br>
              <a:rPr lang="en-US" dirty="0"/>
            </a:br>
            <a:r>
              <a:rPr lang="en-US" dirty="0"/>
              <a:t>m</a:t>
            </a:r>
            <a:r>
              <a:rPr lang="cs-CZ" dirty="0" err="1"/>
              <a:t>áme</a:t>
            </a:r>
            <a:r>
              <a:rPr lang="cs-CZ" dirty="0"/>
              <a:t> dva podvýrazy (3a + b)</a:t>
            </a:r>
          </a:p>
          <a:p>
            <a:r>
              <a:rPr lang="cs-CZ" dirty="0"/>
              <a:t>Počítají si počet referencí</a:t>
            </a:r>
          </a:p>
          <a:p>
            <a:pPr lvl="1"/>
            <a:r>
              <a:rPr lang="cs-CZ" dirty="0" err="1"/>
              <a:t>Dealokování</a:t>
            </a:r>
            <a:r>
              <a:rPr lang="cs-CZ" dirty="0"/>
              <a:t>, </a:t>
            </a:r>
            <a:r>
              <a:rPr lang="en-US" dirty="0"/>
              <a:t>a</a:t>
            </a:r>
            <a:r>
              <a:rPr lang="cs-CZ" dirty="0"/>
              <a:t>ž když objekt nikdo nepotřebuje</a:t>
            </a:r>
          </a:p>
        </p:txBody>
      </p:sp>
      <p:pic>
        <p:nvPicPr>
          <p:cNvPr id="2054" name="Picture 6" descr="Directed acyclic graph - Wikipedia">
            <a:extLst>
              <a:ext uri="{FF2B5EF4-FFF2-40B4-BE49-F238E27FC236}">
                <a16:creationId xmlns:a16="http://schemas.microsoft.com/office/drawing/2014/main" id="{D2F4DD22-6E27-3EE9-2B4D-6FAB757F9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762" y="1690688"/>
            <a:ext cx="3588746" cy="492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16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768CB-EA49-706E-1493-223541D5B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latin typeface="Consolas" panose="020B0609020204030204" pitchFamily="49" charset="0"/>
                <a:cs typeface="Cascadia Code" panose="020B0609020000020004" pitchFamily="49" charset="0"/>
              </a:rPr>
              <a:t>std</a:t>
            </a:r>
            <a:r>
              <a:rPr lang="cs-CZ" sz="3600" dirty="0">
                <a:latin typeface="Consolas" panose="020B0609020204030204" pitchFamily="49" charset="0"/>
                <a:cs typeface="Cascadia Code" panose="020B0609020000020004" pitchFamily="49" charset="0"/>
              </a:rPr>
              <a:t>::</a:t>
            </a:r>
            <a:r>
              <a:rPr lang="cs-CZ" sz="3600" dirty="0" err="1">
                <a:latin typeface="Consolas" panose="020B0609020204030204" pitchFamily="49" charset="0"/>
                <a:cs typeface="Cascadia Code" panose="020B0609020000020004" pitchFamily="49" charset="0"/>
              </a:rPr>
              <a:t>unique_ptr</a:t>
            </a:r>
            <a:r>
              <a:rPr lang="en-US" sz="3600" dirty="0">
                <a:latin typeface="Consolas" panose="020B0609020204030204" pitchFamily="49" charset="0"/>
                <a:cs typeface="Cascadia Code" panose="020B0609020000020004" pitchFamily="49" charset="0"/>
              </a:rPr>
              <a:t>&lt;T[]&gt;</a:t>
            </a:r>
            <a:r>
              <a:rPr lang="cs-CZ" sz="4000" dirty="0"/>
              <a:t> </a:t>
            </a:r>
            <a:r>
              <a:rPr lang="cs-CZ" dirty="0"/>
              <a:t>a </a:t>
            </a:r>
            <a:r>
              <a:rPr lang="cs-CZ" sz="3600" dirty="0" err="1">
                <a:latin typeface="Consolas" panose="020B0609020204030204" pitchFamily="49" charset="0"/>
              </a:rPr>
              <a:t>std</a:t>
            </a:r>
            <a:r>
              <a:rPr lang="cs-CZ" sz="3600" dirty="0">
                <a:latin typeface="Consolas" panose="020B0609020204030204" pitchFamily="49" charset="0"/>
              </a:rPr>
              <a:t>::</a:t>
            </a:r>
            <a:r>
              <a:rPr lang="en-US" sz="3600" dirty="0">
                <a:latin typeface="Consolas" panose="020B0609020204030204" pitchFamily="49" charset="0"/>
              </a:rPr>
              <a:t>shared</a:t>
            </a:r>
            <a:r>
              <a:rPr lang="cs-CZ" sz="3600" dirty="0">
                <a:latin typeface="Consolas" panose="020B0609020204030204" pitchFamily="49" charset="0"/>
              </a:rPr>
              <a:t>_</a:t>
            </a:r>
            <a:r>
              <a:rPr lang="cs-CZ" sz="3600" dirty="0" err="1">
                <a:latin typeface="Consolas" panose="020B0609020204030204" pitchFamily="49" charset="0"/>
              </a:rPr>
              <a:t>ptr</a:t>
            </a:r>
            <a:r>
              <a:rPr lang="en-US" sz="3600" dirty="0">
                <a:latin typeface="Consolas" panose="020B0609020204030204" pitchFamily="49" charset="0"/>
              </a:rPr>
              <a:t>&lt;T[]&gt;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9BAE6-E76D-3C5F-15F3-B02949049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pole</a:t>
            </a:r>
            <a:r>
              <a:rPr lang="en-US" dirty="0"/>
              <a:t> </a:t>
            </a:r>
            <a:r>
              <a:rPr lang="en-US" dirty="0" err="1"/>
              <a:t>konstantn</a:t>
            </a:r>
            <a:r>
              <a:rPr lang="cs-CZ" dirty="0"/>
              <a:t>í délky</a:t>
            </a:r>
            <a:endParaRPr lang="en-US" dirty="0"/>
          </a:p>
          <a:p>
            <a:r>
              <a:rPr lang="cs-CZ" dirty="0"/>
              <a:t>Vytvoření:</a:t>
            </a:r>
          </a:p>
          <a:p>
            <a:pPr lvl="1"/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make_unique</a:t>
            </a:r>
            <a:r>
              <a:rPr lang="cs-CZ" dirty="0">
                <a:latin typeface="Consolas" panose="020B0609020204030204" pitchFamily="49" charset="0"/>
              </a:rPr>
              <a:t>&lt;T</a:t>
            </a:r>
            <a:r>
              <a:rPr lang="en-US" dirty="0">
                <a:latin typeface="Consolas" panose="020B0609020204030204" pitchFamily="49" charset="0"/>
              </a:rPr>
              <a:t>[]&gt;(n)</a:t>
            </a:r>
            <a:endParaRPr lang="cs-CZ" dirty="0">
              <a:latin typeface="Consolas" panose="020B0609020204030204" pitchFamily="49" charset="0"/>
            </a:endParaRPr>
          </a:p>
          <a:p>
            <a:pPr lvl="1"/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::make_</a:t>
            </a:r>
            <a:r>
              <a:rPr lang="en-US" dirty="0">
                <a:latin typeface="Consolas" panose="020B0609020204030204" pitchFamily="49" charset="0"/>
              </a:rPr>
              <a:t>shared</a:t>
            </a:r>
            <a:r>
              <a:rPr lang="cs-CZ" dirty="0">
                <a:latin typeface="Consolas" panose="020B0609020204030204" pitchFamily="49" charset="0"/>
              </a:rPr>
              <a:t>&lt;T</a:t>
            </a:r>
            <a:r>
              <a:rPr lang="en-US" dirty="0">
                <a:latin typeface="Consolas" panose="020B0609020204030204" pitchFamily="49" charset="0"/>
              </a:rPr>
              <a:t>[]&gt;(n)</a:t>
            </a:r>
          </a:p>
          <a:p>
            <a:r>
              <a:rPr lang="cs-CZ" dirty="0"/>
              <a:t>Automatická alokace + dealokace</a:t>
            </a:r>
          </a:p>
          <a:p>
            <a:r>
              <a:rPr lang="cs-CZ" dirty="0"/>
              <a:t>indexace prvku pomocí </a:t>
            </a:r>
            <a:r>
              <a:rPr lang="en-US" dirty="0"/>
              <a:t>[]</a:t>
            </a:r>
            <a:endParaRPr lang="cs-CZ" dirty="0"/>
          </a:p>
          <a:p>
            <a:r>
              <a:rPr lang="cs-CZ" b="1" dirty="0"/>
              <a:t>⚠️</a:t>
            </a:r>
            <a:r>
              <a:rPr lang="cs-CZ" dirty="0"/>
              <a:t> nepamatují si délku</a:t>
            </a:r>
            <a:endParaRPr lang="en-US" dirty="0"/>
          </a:p>
          <a:p>
            <a:r>
              <a:rPr lang="cs-CZ" dirty="0"/>
              <a:t>⚠️</a:t>
            </a:r>
            <a:r>
              <a:rPr lang="en-US" dirty="0"/>
              <a:t>M</a:t>
            </a:r>
            <a:r>
              <a:rPr lang="cs-CZ" dirty="0" err="1"/>
              <a:t>álokdy</a:t>
            </a:r>
            <a:r>
              <a:rPr lang="cs-CZ" dirty="0"/>
              <a:t> užitečnější než </a:t>
            </a:r>
            <a:r>
              <a:rPr lang="cs-CZ" dirty="0" err="1">
                <a:latin typeface="Consolas" panose="020B0609020204030204" pitchFamily="49" charset="0"/>
              </a:rPr>
              <a:t>std</a:t>
            </a:r>
            <a:r>
              <a:rPr lang="cs-CZ" dirty="0">
                <a:latin typeface="Consolas" panose="020B0609020204030204" pitchFamily="49" charset="0"/>
              </a:rPr>
              <a:t>::</a:t>
            </a:r>
            <a:r>
              <a:rPr lang="cs-CZ" dirty="0" err="1">
                <a:latin typeface="Consolas" panose="020B0609020204030204" pitchFamily="49" charset="0"/>
              </a:rPr>
              <a:t>vector</a:t>
            </a:r>
            <a:r>
              <a:rPr lang="cs-CZ" dirty="0">
                <a:latin typeface="Consolas" panose="020B0609020204030204" pitchFamily="49" charset="0"/>
              </a:rPr>
              <a:t>&lt;T&gt;</a:t>
            </a:r>
          </a:p>
        </p:txBody>
      </p:sp>
    </p:spTree>
    <p:extLst>
      <p:ext uri="{BB962C8B-B14F-4D97-AF65-F5344CB8AC3E}">
        <p14:creationId xmlns:p14="http://schemas.microsoft.com/office/powerpoint/2010/main" val="131272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5FD5D-2AC1-74A2-E9A6-8EDE5DD3C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Shrnut</a:t>
            </a:r>
            <a:r>
              <a:rPr lang="cs-CZ" dirty="0"/>
              <a:t>í úvodních témat – hlavní body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07496-33EF-2C24-64F6-D73F10C06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Stringy</a:t>
            </a:r>
            <a:endParaRPr lang="cs-CZ" dirty="0"/>
          </a:p>
          <a:p>
            <a:pPr lvl="1"/>
            <a:r>
              <a:rPr lang="cs-CZ" dirty="0"/>
              <a:t>C-</a:t>
            </a:r>
            <a:r>
              <a:rPr lang="cs-CZ" dirty="0" err="1"/>
              <a:t>stringy</a:t>
            </a:r>
            <a:r>
              <a:rPr lang="en-US" dirty="0"/>
              <a:t> – char*, C++-stringy – std::string</a:t>
            </a:r>
            <a:endParaRPr lang="cs-CZ" dirty="0"/>
          </a:p>
          <a:p>
            <a:pPr lvl="1"/>
            <a:r>
              <a:rPr lang="cs-CZ" dirty="0"/>
              <a:t>Práce s </a:t>
            </a:r>
            <a:r>
              <a:rPr lang="cs-CZ" dirty="0" err="1"/>
              <a:t>chary</a:t>
            </a:r>
            <a:r>
              <a:rPr lang="cs-CZ" dirty="0"/>
              <a:t>: </a:t>
            </a:r>
            <a:r>
              <a:rPr lang="cs-CZ" dirty="0" err="1"/>
              <a:t>isdigit</a:t>
            </a:r>
            <a:r>
              <a:rPr lang="cs-CZ" dirty="0"/>
              <a:t>, </a:t>
            </a:r>
            <a:r>
              <a:rPr lang="cs-CZ" dirty="0" err="1"/>
              <a:t>isalpha</a:t>
            </a:r>
            <a:r>
              <a:rPr lang="cs-CZ" dirty="0"/>
              <a:t>, </a:t>
            </a:r>
            <a:r>
              <a:rPr lang="cs-CZ" dirty="0" err="1"/>
              <a:t>isalnum</a:t>
            </a:r>
            <a:r>
              <a:rPr lang="cs-CZ" dirty="0"/>
              <a:t>, …</a:t>
            </a:r>
            <a:endParaRPr lang="en-US" dirty="0"/>
          </a:p>
          <a:p>
            <a:r>
              <a:rPr lang="en-US" dirty="0"/>
              <a:t>Streamy</a:t>
            </a:r>
          </a:p>
          <a:p>
            <a:pPr lvl="1"/>
            <a:r>
              <a:rPr lang="en-US" dirty="0"/>
              <a:t>Input streamy (</a:t>
            </a:r>
            <a:r>
              <a:rPr lang="en-US" dirty="0" err="1"/>
              <a:t>podporuj</a:t>
            </a:r>
            <a:r>
              <a:rPr lang="cs-CZ" dirty="0"/>
              <a:t>í &gt;&gt;) </a:t>
            </a:r>
            <a:r>
              <a:rPr lang="en-US" dirty="0"/>
              <a:t>a output streamy</a:t>
            </a:r>
            <a:r>
              <a:rPr lang="cs-CZ" dirty="0"/>
              <a:t> (podporují &lt;&lt;)</a:t>
            </a:r>
          </a:p>
          <a:p>
            <a:pPr lvl="1"/>
            <a:r>
              <a:rPr lang="cs-CZ" dirty="0" err="1"/>
              <a:t>fstreamy</a:t>
            </a:r>
            <a:r>
              <a:rPr lang="cs-CZ" dirty="0"/>
              <a:t>, </a:t>
            </a:r>
            <a:r>
              <a:rPr lang="cs-CZ" dirty="0" err="1"/>
              <a:t>stringstreamy</a:t>
            </a:r>
            <a:endParaRPr lang="cs-CZ" dirty="0"/>
          </a:p>
          <a:p>
            <a:r>
              <a:rPr lang="cs-CZ" dirty="0"/>
              <a:t>RAII – </a:t>
            </a:r>
            <a:r>
              <a:rPr lang="cs-CZ" dirty="0" err="1"/>
              <a:t>resource</a:t>
            </a:r>
            <a:r>
              <a:rPr lang="cs-CZ" dirty="0"/>
              <a:t>(vlastnictví) representován objektem, zahození =&gt; úklid</a:t>
            </a:r>
          </a:p>
          <a:p>
            <a:pPr lvl="1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move</a:t>
            </a:r>
            <a:r>
              <a:rPr lang="cs-CZ" dirty="0"/>
              <a:t> – povolení k převzetí vlastnictví, </a:t>
            </a:r>
            <a:r>
              <a:rPr lang="cs-CZ" dirty="0" err="1"/>
              <a:t>std</a:t>
            </a:r>
            <a:r>
              <a:rPr lang="cs-CZ" dirty="0"/>
              <a:t>::swap</a:t>
            </a:r>
          </a:p>
          <a:p>
            <a:r>
              <a:rPr lang="cs-CZ" dirty="0"/>
              <a:t>Pointery: </a:t>
            </a:r>
            <a:r>
              <a:rPr lang="cs-CZ" dirty="0" err="1"/>
              <a:t>raw</a:t>
            </a:r>
            <a:r>
              <a:rPr lang="cs-CZ" dirty="0"/>
              <a:t> pointery a </a:t>
            </a:r>
            <a:r>
              <a:rPr lang="cs-CZ" dirty="0" err="1"/>
              <a:t>smart</a:t>
            </a:r>
            <a:r>
              <a:rPr lang="cs-CZ" dirty="0"/>
              <a:t> pointery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35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E94F9-55BD-AD65-CDBA-FE6EAB85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Vlastníci a jejich (chytré) reference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6C2B1-7266-9956-0AB8-C56CC8DC06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Jed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cs-CZ" dirty="0"/>
              <a:t>objekt:</a:t>
            </a:r>
          </a:p>
          <a:p>
            <a:pPr lvl="1"/>
            <a:r>
              <a:rPr lang="cs-CZ" b="1" dirty="0"/>
              <a:t>T </a:t>
            </a:r>
            <a:r>
              <a:rPr lang="cs-CZ" b="1" dirty="0" err="1"/>
              <a:t>obj</a:t>
            </a:r>
            <a:r>
              <a:rPr lang="cs-CZ" dirty="0"/>
              <a:t> – na </a:t>
            </a:r>
            <a:r>
              <a:rPr lang="cs-CZ" dirty="0" err="1"/>
              <a:t>stacku</a:t>
            </a:r>
            <a:r>
              <a:rPr lang="cs-CZ" dirty="0"/>
              <a:t> (preferováno)</a:t>
            </a:r>
          </a:p>
          <a:p>
            <a:pPr lvl="2"/>
            <a:r>
              <a:rPr lang="cs-CZ" dirty="0"/>
              <a:t>auto </a:t>
            </a:r>
            <a:r>
              <a:rPr lang="cs-CZ" dirty="0" err="1"/>
              <a:t>obj</a:t>
            </a:r>
            <a:r>
              <a:rPr lang="cs-CZ" dirty="0"/>
              <a:t> = výraz</a:t>
            </a:r>
          </a:p>
          <a:p>
            <a:pPr lvl="1"/>
            <a:r>
              <a:rPr lang="cs-CZ" b="1" dirty="0" err="1"/>
              <a:t>unique_ptr</a:t>
            </a:r>
            <a:r>
              <a:rPr lang="cs-CZ" b="1" dirty="0"/>
              <a:t>&lt;T&gt;</a:t>
            </a:r>
            <a:r>
              <a:rPr lang="cs-CZ" dirty="0"/>
              <a:t> </a:t>
            </a:r>
            <a:r>
              <a:rPr lang="cs-CZ" dirty="0" err="1"/>
              <a:t>ptr</a:t>
            </a:r>
            <a:r>
              <a:rPr lang="cs-CZ" dirty="0"/>
              <a:t> – na haldě</a:t>
            </a:r>
          </a:p>
          <a:p>
            <a:pPr lvl="1"/>
            <a:r>
              <a:rPr lang="cs-CZ" b="1" dirty="0" err="1"/>
              <a:t>shared_ptr</a:t>
            </a:r>
            <a:r>
              <a:rPr lang="cs-CZ" b="1" dirty="0"/>
              <a:t>&lt;T&gt;</a:t>
            </a:r>
            <a:r>
              <a:rPr lang="cs-CZ" dirty="0"/>
              <a:t> </a:t>
            </a:r>
            <a:r>
              <a:rPr lang="cs-CZ" dirty="0" err="1"/>
              <a:t>ptr</a:t>
            </a:r>
            <a:r>
              <a:rPr lang="cs-CZ" dirty="0"/>
              <a:t> – </a:t>
            </a:r>
            <a:r>
              <a:rPr lang="cs-CZ" dirty="0" err="1"/>
              <a:t>shared</a:t>
            </a:r>
            <a:r>
              <a:rPr lang="cs-CZ" dirty="0"/>
              <a:t>, halda</a:t>
            </a:r>
          </a:p>
          <a:p>
            <a:r>
              <a:rPr lang="cs-CZ" dirty="0"/>
              <a:t>Více objektů: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::pair</a:t>
            </a:r>
            <a:r>
              <a:rPr lang="en-US" dirty="0"/>
              <a:t> (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b="1" dirty="0"/>
              <a:t>s</a:t>
            </a:r>
            <a:r>
              <a:rPr lang="cs-CZ" b="1" dirty="0" err="1"/>
              <a:t>td</a:t>
            </a:r>
            <a:r>
              <a:rPr lang="cs-CZ" b="1" dirty="0"/>
              <a:t>::</a:t>
            </a:r>
            <a:r>
              <a:rPr lang="cs-CZ" b="1" dirty="0" err="1"/>
              <a:t>tuple</a:t>
            </a:r>
            <a:r>
              <a:rPr lang="en-US" dirty="0"/>
              <a:t> (</a:t>
            </a:r>
            <a:r>
              <a:rPr lang="cs-CZ" dirty="0"/>
              <a:t>libovolný počet objektů)</a:t>
            </a:r>
            <a:endParaRPr lang="en-US" dirty="0"/>
          </a:p>
          <a:p>
            <a:r>
              <a:rPr lang="cs-CZ" dirty="0"/>
              <a:t>Statické pole:</a:t>
            </a:r>
          </a:p>
          <a:p>
            <a:pPr lvl="1"/>
            <a:r>
              <a:rPr lang="cs-CZ" dirty="0"/>
              <a:t>Na </a:t>
            </a:r>
            <a:r>
              <a:rPr lang="cs-CZ" dirty="0" err="1"/>
              <a:t>stacku</a:t>
            </a:r>
            <a:r>
              <a:rPr lang="cs-CZ" dirty="0"/>
              <a:t>: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array</a:t>
            </a:r>
            <a:r>
              <a:rPr lang="cs-CZ" b="1" dirty="0"/>
              <a:t>&lt;T, N&gt;</a:t>
            </a:r>
            <a:endParaRPr lang="en-US" b="1" dirty="0"/>
          </a:p>
          <a:p>
            <a:pPr lvl="1"/>
            <a:r>
              <a:rPr lang="en-US" dirty="0"/>
              <a:t>Na </a:t>
            </a:r>
            <a:r>
              <a:rPr lang="en-US" dirty="0" err="1"/>
              <a:t>hald</a:t>
            </a:r>
            <a:r>
              <a:rPr lang="cs-CZ" dirty="0"/>
              <a:t>ě</a:t>
            </a:r>
            <a:r>
              <a:rPr lang="en-US" dirty="0"/>
              <a:t> (</a:t>
            </a:r>
            <a:r>
              <a:rPr lang="cs-CZ" dirty="0"/>
              <a:t>ale neví délku – pozor):</a:t>
            </a:r>
            <a:br>
              <a:rPr lang="cs-CZ" dirty="0"/>
            </a:b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unique_ptr</a:t>
            </a:r>
            <a:r>
              <a:rPr lang="cs-CZ" dirty="0"/>
              <a:t>&lt;T</a:t>
            </a:r>
            <a:r>
              <a:rPr lang="en-US" dirty="0"/>
              <a:t>[]&gt;</a:t>
            </a:r>
            <a:br>
              <a:rPr lang="en-US" dirty="0"/>
            </a:br>
            <a:r>
              <a:rPr lang="cs-CZ" dirty="0" err="1"/>
              <a:t>std</a:t>
            </a:r>
            <a:r>
              <a:rPr lang="cs-CZ" dirty="0"/>
              <a:t>::</a:t>
            </a:r>
            <a:r>
              <a:rPr lang="en-US" dirty="0"/>
              <a:t>shared</a:t>
            </a:r>
            <a:r>
              <a:rPr lang="cs-CZ" dirty="0"/>
              <a:t>_</a:t>
            </a:r>
            <a:r>
              <a:rPr lang="cs-CZ" dirty="0" err="1"/>
              <a:t>ptr</a:t>
            </a:r>
            <a:r>
              <a:rPr lang="cs-CZ" dirty="0"/>
              <a:t>&lt;T</a:t>
            </a:r>
            <a:r>
              <a:rPr lang="en-US" dirty="0"/>
              <a:t>[]&gt;</a:t>
            </a:r>
          </a:p>
          <a:p>
            <a:r>
              <a:rPr lang="en-US" dirty="0" err="1"/>
              <a:t>Dynam</a:t>
            </a:r>
            <a:r>
              <a:rPr lang="cs-CZ" dirty="0" err="1"/>
              <a:t>ické</a:t>
            </a:r>
            <a:r>
              <a:rPr lang="cs-CZ" dirty="0"/>
              <a:t> pole: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vector</a:t>
            </a:r>
            <a:r>
              <a:rPr lang="cs-CZ" b="1" dirty="0"/>
              <a:t>&lt;T&gt;</a:t>
            </a:r>
          </a:p>
          <a:p>
            <a:r>
              <a:rPr lang="cs-CZ" dirty="0"/>
              <a:t>Řetězec: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string</a:t>
            </a:r>
            <a:endParaRPr lang="cs-CZ" b="1" dirty="0"/>
          </a:p>
          <a:p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2FD01CE-430A-169D-5C73-B98C98654E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Reference na </a:t>
            </a:r>
            <a:r>
              <a:rPr lang="cs-CZ" dirty="0" err="1"/>
              <a:t>obje</a:t>
            </a:r>
            <a:r>
              <a:rPr lang="en-US" dirty="0"/>
              <a:t>k</a:t>
            </a:r>
            <a:r>
              <a:rPr lang="cs-CZ" dirty="0"/>
              <a:t>t</a:t>
            </a:r>
            <a:r>
              <a:rPr lang="en-US" dirty="0"/>
              <a:t>:</a:t>
            </a:r>
            <a:endParaRPr lang="cs-CZ" dirty="0"/>
          </a:p>
          <a:p>
            <a:pPr lvl="1"/>
            <a:r>
              <a:rPr lang="en-US" b="1" dirty="0"/>
              <a:t>T&amp; obj</a:t>
            </a:r>
            <a:r>
              <a:rPr lang="en-US" dirty="0"/>
              <a:t> – </a:t>
            </a:r>
            <a:r>
              <a:rPr lang="en-US" dirty="0" err="1"/>
              <a:t>read+write</a:t>
            </a:r>
            <a:r>
              <a:rPr lang="en-US" dirty="0"/>
              <a:t> reference</a:t>
            </a:r>
          </a:p>
          <a:p>
            <a:pPr lvl="1"/>
            <a:r>
              <a:rPr lang="en-US" b="1" dirty="0"/>
              <a:t>const T&amp; obj </a:t>
            </a:r>
            <a:r>
              <a:rPr lang="en-US" dirty="0"/>
              <a:t>– read</a:t>
            </a:r>
            <a:r>
              <a:rPr lang="cs-CZ" dirty="0"/>
              <a:t>-</a:t>
            </a:r>
            <a:r>
              <a:rPr lang="en-US" dirty="0"/>
              <a:t>only ref.</a:t>
            </a:r>
          </a:p>
          <a:p>
            <a:pPr lvl="1"/>
            <a:r>
              <a:rPr lang="en-US" b="1" dirty="0"/>
              <a:t>T&amp;&amp; obj</a:t>
            </a:r>
            <a:r>
              <a:rPr lang="en-US" dirty="0"/>
              <a:t> – </a:t>
            </a:r>
            <a:r>
              <a:rPr lang="cs-CZ" dirty="0" err="1"/>
              <a:t>ref</a:t>
            </a:r>
            <a:r>
              <a:rPr lang="cs-CZ" dirty="0"/>
              <a:t>. na </a:t>
            </a:r>
            <a:r>
              <a:rPr lang="cs-CZ" dirty="0" err="1"/>
              <a:t>temporary</a:t>
            </a:r>
            <a:r>
              <a:rPr lang="cs-CZ" dirty="0"/>
              <a:t> (nebo </a:t>
            </a:r>
            <a:r>
              <a:rPr lang="cs-CZ" dirty="0" err="1"/>
              <a:t>move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auto</a:t>
            </a:r>
            <a:r>
              <a:rPr lang="en-US" b="1" dirty="0"/>
              <a:t>&amp;&amp; obj</a:t>
            </a:r>
            <a:r>
              <a:rPr lang="en-US" dirty="0"/>
              <a:t> – automatic</a:t>
            </a:r>
            <a:r>
              <a:rPr lang="cs-CZ" dirty="0" err="1"/>
              <a:t>ká</a:t>
            </a:r>
            <a:r>
              <a:rPr lang="cs-CZ" dirty="0"/>
              <a:t> reference</a:t>
            </a:r>
          </a:p>
          <a:p>
            <a:pPr lvl="1"/>
            <a:r>
              <a:rPr lang="cs-CZ" b="1" dirty="0"/>
              <a:t>T</a:t>
            </a:r>
            <a:r>
              <a:rPr lang="en-US" b="1" dirty="0"/>
              <a:t>* </a:t>
            </a:r>
            <a:r>
              <a:rPr lang="cs-CZ" b="1" dirty="0" err="1"/>
              <a:t>ptr</a:t>
            </a:r>
            <a:r>
              <a:rPr lang="en-US" dirty="0"/>
              <a:t> – observer pointer </a:t>
            </a:r>
            <a:r>
              <a:rPr lang="en-US" dirty="0" err="1"/>
              <a:t>na</a:t>
            </a:r>
            <a:r>
              <a:rPr lang="en-US" dirty="0"/>
              <a:t> obj</a:t>
            </a:r>
            <a:endParaRPr lang="cs-CZ" dirty="0"/>
          </a:p>
          <a:p>
            <a:r>
              <a:rPr lang="cs-CZ" dirty="0"/>
              <a:t>Reference na hodnoty v pair/</a:t>
            </a:r>
            <a:r>
              <a:rPr lang="cs-CZ" dirty="0" err="1"/>
              <a:t>tuple</a:t>
            </a:r>
            <a:r>
              <a:rPr lang="cs-CZ" dirty="0"/>
              <a:t>:</a:t>
            </a:r>
            <a:endParaRPr lang="en-US" dirty="0"/>
          </a:p>
          <a:p>
            <a:pPr lvl="1"/>
            <a:r>
              <a:rPr lang="cs-CZ" b="1" dirty="0"/>
              <a:t>auto</a:t>
            </a:r>
            <a:r>
              <a:rPr lang="en-US" b="1" dirty="0"/>
              <a:t>&amp;&amp; [v1, …, </a:t>
            </a:r>
            <a:r>
              <a:rPr lang="en-US" b="1" dirty="0" err="1"/>
              <a:t>vn</a:t>
            </a:r>
            <a:r>
              <a:rPr lang="en-US" b="1" dirty="0"/>
              <a:t>] = </a:t>
            </a:r>
            <a:r>
              <a:rPr lang="cs-CZ" b="1" dirty="0"/>
              <a:t>pair/</a:t>
            </a:r>
            <a:r>
              <a:rPr lang="en-US" b="1" dirty="0"/>
              <a:t>tuple</a:t>
            </a:r>
          </a:p>
          <a:p>
            <a:r>
              <a:rPr lang="en-US" dirty="0"/>
              <a:t>Reference </a:t>
            </a:r>
            <a:r>
              <a:rPr lang="en-US" dirty="0" err="1"/>
              <a:t>na</a:t>
            </a:r>
            <a:r>
              <a:rPr lang="en-US" dirty="0"/>
              <a:t> pole</a:t>
            </a:r>
            <a:r>
              <a:rPr lang="cs-CZ" dirty="0"/>
              <a:t> (pro všechny)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std::span&lt;T&gt;, std::span&lt;const T&gt;</a:t>
            </a:r>
            <a:endParaRPr lang="cs-CZ" b="1" dirty="0"/>
          </a:p>
          <a:p>
            <a:pPr marL="457200" lvl="1" indent="0">
              <a:buNone/>
            </a:pPr>
            <a:endParaRPr lang="en-US" dirty="0"/>
          </a:p>
          <a:p>
            <a:r>
              <a:rPr lang="cs-CZ" dirty="0"/>
              <a:t>Reference na řetězec:</a:t>
            </a:r>
            <a:br>
              <a:rPr lang="cs-CZ" dirty="0"/>
            </a:b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string_view</a:t>
            </a:r>
            <a:r>
              <a:rPr lang="en-US" dirty="0"/>
              <a:t>(std::string from)</a:t>
            </a:r>
            <a:br>
              <a:rPr lang="en-US" dirty="0"/>
            </a:br>
            <a:r>
              <a:rPr lang="en-US" b="1" dirty="0"/>
              <a:t>std::</a:t>
            </a:r>
            <a:r>
              <a:rPr lang="en-US" b="1" dirty="0" err="1"/>
              <a:t>string_view</a:t>
            </a:r>
            <a:r>
              <a:rPr lang="en-US" dirty="0"/>
              <a:t>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en-US" dirty="0"/>
              <a:t>char *from) </a:t>
            </a:r>
            <a:r>
              <a:rPr lang="en-US" b="1" dirty="0"/>
              <a:t>std::</a:t>
            </a:r>
            <a:r>
              <a:rPr lang="en-US" b="1" dirty="0" err="1"/>
              <a:t>string_view</a:t>
            </a:r>
            <a:r>
              <a:rPr lang="en-US" dirty="0"/>
              <a:t>(</a:t>
            </a:r>
            <a:r>
              <a:rPr lang="cs-CZ" dirty="0"/>
              <a:t>c. </a:t>
            </a:r>
            <a:r>
              <a:rPr lang="en-US" dirty="0"/>
              <a:t>char *from,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666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2AAC0-6E6E-BBBF-F51F-F1AF855E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Kontejnery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FBA51-782F-0DEF-E0D6-52FCA9525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Sekven</a:t>
            </a:r>
            <a:r>
              <a:rPr lang="cs-CZ" b="1" dirty="0"/>
              <a:t>ční kontejnery</a:t>
            </a:r>
          </a:p>
          <a:p>
            <a:pPr lvl="1"/>
            <a:r>
              <a:rPr lang="cs-CZ" b="1" dirty="0" err="1">
                <a:latin typeface="Consolas" panose="020B0609020204030204" pitchFamily="49" charset="0"/>
              </a:rPr>
              <a:t>vector</a:t>
            </a:r>
            <a:r>
              <a:rPr lang="cs-CZ" dirty="0"/>
              <a:t> – pole prvků z přidáváním na konec</a:t>
            </a:r>
          </a:p>
          <a:p>
            <a:pPr lvl="1"/>
            <a:r>
              <a:rPr lang="cs-CZ" b="1" dirty="0" err="1">
                <a:latin typeface="Consolas" panose="020B0609020204030204" pitchFamily="49" charset="0"/>
              </a:rPr>
              <a:t>deque</a:t>
            </a:r>
            <a:r>
              <a:rPr lang="cs-CZ" dirty="0"/>
              <a:t> – pole s přidáváním na oba konce</a:t>
            </a:r>
          </a:p>
          <a:p>
            <a:pPr lvl="1"/>
            <a:r>
              <a:rPr lang="cs-CZ" b="1" dirty="0">
                <a:latin typeface="Consolas" panose="020B0609020204030204" pitchFamily="49" charset="0"/>
              </a:rPr>
              <a:t>list</a:t>
            </a:r>
            <a:r>
              <a:rPr lang="cs-CZ" dirty="0"/>
              <a:t>, </a:t>
            </a:r>
            <a:r>
              <a:rPr lang="cs-CZ" b="1" dirty="0" err="1">
                <a:latin typeface="Consolas" panose="020B0609020204030204" pitchFamily="49" charset="0"/>
              </a:rPr>
              <a:t>forward_list</a:t>
            </a:r>
            <a:r>
              <a:rPr lang="cs-CZ" dirty="0"/>
              <a:t> – obousměrně/jednosměrně vázaný seznam</a:t>
            </a:r>
          </a:p>
          <a:p>
            <a:pPr lvl="1"/>
            <a:r>
              <a:rPr lang="cs-CZ" b="1" dirty="0" err="1">
                <a:latin typeface="Consolas" panose="020B0609020204030204" pitchFamily="49" charset="0"/>
              </a:rPr>
              <a:t>array</a:t>
            </a:r>
            <a:r>
              <a:rPr lang="cs-CZ" dirty="0"/>
              <a:t> – pole pevné velikosti, data žijí přímo v objektu</a:t>
            </a:r>
          </a:p>
          <a:p>
            <a:r>
              <a:rPr lang="cs-CZ" b="1" dirty="0"/>
              <a:t>Asociativní kontejnery</a:t>
            </a:r>
          </a:p>
          <a:p>
            <a:pPr lvl="1"/>
            <a:r>
              <a:rPr lang="cs-CZ" b="1" dirty="0"/>
              <a:t>Setříděné</a:t>
            </a:r>
            <a:r>
              <a:rPr lang="cs-CZ" dirty="0"/>
              <a:t> – podle operátoru &lt;</a:t>
            </a:r>
          </a:p>
          <a:p>
            <a:pPr lvl="2"/>
            <a:r>
              <a:rPr lang="cs-CZ" b="1" dirty="0">
                <a:latin typeface="Consolas" panose="020B0609020204030204" pitchFamily="49" charset="0"/>
              </a:rPr>
              <a:t>set</a:t>
            </a:r>
            <a:r>
              <a:rPr lang="cs-CZ" b="1" dirty="0"/>
              <a:t>/</a:t>
            </a:r>
            <a:r>
              <a:rPr lang="cs-CZ" b="1" dirty="0" err="1">
                <a:latin typeface="Consolas" panose="020B0609020204030204" pitchFamily="49" charset="0"/>
              </a:rPr>
              <a:t>multiset</a:t>
            </a:r>
            <a:r>
              <a:rPr lang="cs-CZ" dirty="0"/>
              <a:t> – množina (</a:t>
            </a:r>
            <a:r>
              <a:rPr lang="cs-CZ" dirty="0" err="1"/>
              <a:t>multi</a:t>
            </a:r>
            <a:r>
              <a:rPr lang="cs-CZ" dirty="0"/>
              <a:t>: s opakováním)</a:t>
            </a:r>
          </a:p>
          <a:p>
            <a:pPr lvl="2"/>
            <a:r>
              <a:rPr lang="cs-CZ" b="1" dirty="0">
                <a:latin typeface="Consolas" panose="020B0609020204030204" pitchFamily="49" charset="0"/>
              </a:rPr>
              <a:t>map</a:t>
            </a:r>
            <a:r>
              <a:rPr lang="cs-CZ" b="1" dirty="0"/>
              <a:t>/</a:t>
            </a:r>
            <a:r>
              <a:rPr lang="cs-CZ" b="1" dirty="0" err="1">
                <a:latin typeface="Consolas" panose="020B0609020204030204" pitchFamily="49" charset="0"/>
              </a:rPr>
              <a:t>multimap</a:t>
            </a:r>
            <a:r>
              <a:rPr lang="cs-CZ" dirty="0"/>
              <a:t> – asociativní pole</a:t>
            </a:r>
          </a:p>
          <a:p>
            <a:pPr lvl="1"/>
            <a:r>
              <a:rPr lang="cs-CZ" b="1" dirty="0"/>
              <a:t>Nesetříděné</a:t>
            </a:r>
            <a:r>
              <a:rPr lang="cs-CZ" dirty="0"/>
              <a:t> – používají </a:t>
            </a:r>
            <a:r>
              <a:rPr lang="cs-CZ" dirty="0" err="1"/>
              <a:t>hashování</a:t>
            </a:r>
            <a:r>
              <a:rPr lang="cs-CZ" dirty="0"/>
              <a:t>, operátor ==</a:t>
            </a:r>
          </a:p>
          <a:p>
            <a:pPr lvl="2"/>
            <a:r>
              <a:rPr lang="cs-CZ" b="1" dirty="0" err="1">
                <a:latin typeface="Consolas" panose="020B0609020204030204" pitchFamily="49" charset="0"/>
              </a:rPr>
              <a:t>unordered</a:t>
            </a:r>
            <a:r>
              <a:rPr lang="cs-CZ" b="1" dirty="0">
                <a:latin typeface="Consolas" panose="020B0609020204030204" pitchFamily="49" charset="0"/>
              </a:rPr>
              <a:t>_</a:t>
            </a:r>
            <a:r>
              <a:rPr lang="cs-CZ" dirty="0"/>
              <a:t> </a:t>
            </a:r>
            <a:r>
              <a:rPr lang="cs-CZ" b="1" dirty="0">
                <a:latin typeface="Consolas" panose="020B0609020204030204" pitchFamily="49" charset="0"/>
              </a:rPr>
              <a:t>set</a:t>
            </a:r>
            <a:r>
              <a:rPr lang="cs-CZ" dirty="0"/>
              <a:t>/</a:t>
            </a:r>
            <a:r>
              <a:rPr lang="cs-CZ" b="1" dirty="0">
                <a:latin typeface="Consolas" panose="020B0609020204030204" pitchFamily="49" charset="0"/>
              </a:rPr>
              <a:t>map</a:t>
            </a:r>
            <a:r>
              <a:rPr lang="cs-CZ" dirty="0"/>
              <a:t>/</a:t>
            </a:r>
            <a:r>
              <a:rPr lang="cs-CZ" b="1" dirty="0" err="1">
                <a:latin typeface="Consolas" panose="020B0609020204030204" pitchFamily="49" charset="0"/>
              </a:rPr>
              <a:t>multiset</a:t>
            </a:r>
            <a:r>
              <a:rPr lang="cs-CZ" dirty="0"/>
              <a:t>/</a:t>
            </a:r>
            <a:r>
              <a:rPr lang="cs-CZ" b="1" dirty="0" err="1">
                <a:latin typeface="Consolas" panose="020B0609020204030204" pitchFamily="49" charset="0"/>
              </a:rPr>
              <a:t>multimap</a:t>
            </a:r>
            <a:endParaRPr lang="cs-CZ" b="1" dirty="0">
              <a:latin typeface="Consolas" panose="020B0609020204030204" pitchFamily="49" charset="0"/>
            </a:endParaRPr>
          </a:p>
        </p:txBody>
      </p:sp>
      <p:pic>
        <p:nvPicPr>
          <p:cNvPr id="5" name="Picture 2" descr="C++ Standard Library Sequence Containers | hacking C++">
            <a:extLst>
              <a:ext uri="{FF2B5EF4-FFF2-40B4-BE49-F238E27FC236}">
                <a16:creationId xmlns:a16="http://schemas.microsoft.com/office/drawing/2014/main" id="{F4512B0C-D294-F398-5D33-0385F7B85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75" y="99943"/>
            <a:ext cx="3905225" cy="244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naryTree.jpeg">
            <a:extLst>
              <a:ext uri="{FF2B5EF4-FFF2-40B4-BE49-F238E27FC236}">
                <a16:creationId xmlns:a16="http://schemas.microsoft.com/office/drawing/2014/main" id="{39CA246F-4007-4A70-95C7-40C8FA8BB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401" y="3310499"/>
            <a:ext cx="2358747" cy="156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people.cs.uchicago.edu/~amr/122/labs/images/HashTable.jpg">
            <a:extLst>
              <a:ext uri="{FF2B5EF4-FFF2-40B4-BE49-F238E27FC236}">
                <a16:creationId xmlns:a16="http://schemas.microsoft.com/office/drawing/2014/main" id="{6794684C-DE4E-18F2-71FD-2477C0C42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378" y="4579496"/>
            <a:ext cx="1805226" cy="221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02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ABD19-582B-7661-7019-F217C5F5C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F934B-A8BB-07EE-85C0-581FF864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Iterátory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167B1A-2BC8-D2DF-79F3-AEE1B6DC3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Odkaz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prvek</a:t>
            </a:r>
            <a:r>
              <a:rPr lang="en-US" dirty="0"/>
              <a:t> v </a:t>
            </a:r>
            <a:r>
              <a:rPr lang="en-US" dirty="0" err="1"/>
              <a:t>kontejneru</a:t>
            </a:r>
            <a:r>
              <a:rPr lang="en-US" dirty="0"/>
              <a:t> 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dirty="0"/>
              <a:t>imaginární </a:t>
            </a:r>
            <a:r>
              <a:rPr lang="en-US" dirty="0">
                <a:latin typeface="Consolas" panose="020B0609020204030204" pitchFamily="49" charset="0"/>
              </a:rPr>
              <a:t>.end()</a:t>
            </a:r>
            <a:r>
              <a:rPr lang="cs-CZ" dirty="0">
                <a:latin typeface="Consolas" panose="020B0609020204030204" pitchFamily="49" charset="0"/>
              </a:rPr>
              <a:t> na konci</a:t>
            </a:r>
            <a:r>
              <a:rPr lang="en-US" dirty="0"/>
              <a:t>)</a:t>
            </a:r>
          </a:p>
          <a:p>
            <a:r>
              <a:rPr lang="en-US" dirty="0"/>
              <a:t>V</a:t>
            </a:r>
            <a:r>
              <a:rPr lang="cs-CZ" dirty="0" err="1"/>
              <a:t>ýroba</a:t>
            </a:r>
            <a:r>
              <a:rPr lang="cs-CZ" dirty="0"/>
              <a:t> typicky </a:t>
            </a:r>
            <a:r>
              <a:rPr lang="cs-CZ" dirty="0" err="1"/>
              <a:t>container.begin</a:t>
            </a:r>
            <a:r>
              <a:rPr lang="cs-CZ" dirty="0"/>
              <a:t>(), </a:t>
            </a:r>
            <a:r>
              <a:rPr lang="cs-CZ" dirty="0" err="1"/>
              <a:t>container.end</a:t>
            </a:r>
            <a:r>
              <a:rPr lang="cs-CZ" dirty="0"/>
              <a:t>()</a:t>
            </a:r>
          </a:p>
          <a:p>
            <a:pPr lvl="1"/>
            <a:r>
              <a:rPr lang="cs-CZ" dirty="0"/>
              <a:t>Pro </a:t>
            </a:r>
            <a:r>
              <a:rPr lang="cs-CZ" dirty="0" err="1"/>
              <a:t>read-only</a:t>
            </a:r>
            <a:r>
              <a:rPr lang="cs-CZ" dirty="0"/>
              <a:t> verzi </a:t>
            </a:r>
            <a:r>
              <a:rPr lang="cs-CZ" dirty="0" err="1"/>
              <a:t>container.cbegin</a:t>
            </a:r>
            <a:r>
              <a:rPr lang="cs-CZ" dirty="0"/>
              <a:t>(), </a:t>
            </a:r>
            <a:r>
              <a:rPr lang="cs-CZ" dirty="0" err="1"/>
              <a:t>container.cend</a:t>
            </a:r>
            <a:r>
              <a:rPr lang="cs-CZ" dirty="0"/>
              <a:t>()</a:t>
            </a:r>
          </a:p>
          <a:p>
            <a:pPr lvl="1"/>
            <a:r>
              <a:rPr lang="cs-CZ" dirty="0"/>
              <a:t>Existuje pak ještě obrácené procházení </a:t>
            </a:r>
            <a:r>
              <a:rPr lang="cs-CZ" dirty="0" err="1"/>
              <a:t>container.rbegin</a:t>
            </a:r>
            <a:r>
              <a:rPr lang="cs-CZ" dirty="0"/>
              <a:t>(), </a:t>
            </a:r>
            <a:r>
              <a:rPr lang="cs-CZ" dirty="0" err="1"/>
              <a:t>container.rend</a:t>
            </a:r>
            <a:r>
              <a:rPr lang="cs-CZ" dirty="0"/>
              <a:t>()</a:t>
            </a:r>
          </a:p>
          <a:p>
            <a:r>
              <a:rPr lang="cs-CZ" dirty="0"/>
              <a:t>Jako pointery</a:t>
            </a:r>
          </a:p>
          <a:p>
            <a:r>
              <a:rPr lang="cs-CZ" dirty="0"/>
              <a:t>Typ definován v</a:t>
            </a:r>
            <a:br>
              <a:rPr lang="cs-CZ" dirty="0"/>
            </a:br>
            <a:r>
              <a:rPr lang="cs-CZ" dirty="0"/>
              <a:t>kontejneru</a:t>
            </a:r>
          </a:p>
          <a:p>
            <a:pPr lvl="1"/>
            <a:r>
              <a:rPr lang="cs-CZ" dirty="0"/>
              <a:t>::</a:t>
            </a:r>
            <a:r>
              <a:rPr lang="cs-CZ" dirty="0" err="1"/>
              <a:t>iterator</a:t>
            </a:r>
            <a:endParaRPr lang="cs-CZ" dirty="0"/>
          </a:p>
          <a:p>
            <a:pPr lvl="1"/>
            <a:r>
              <a:rPr lang="cs-CZ" dirty="0"/>
              <a:t>::</a:t>
            </a:r>
            <a:r>
              <a:rPr lang="cs-CZ" dirty="0" err="1"/>
              <a:t>const_iterator</a:t>
            </a:r>
            <a:endParaRPr lang="cs-CZ" dirty="0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8B127B99-9215-50D5-FB73-B91E04155716}"/>
              </a:ext>
            </a:extLst>
          </p:cNvPr>
          <p:cNvSpPr txBox="1"/>
          <p:nvPr/>
        </p:nvSpPr>
        <p:spPr>
          <a:xfrm>
            <a:off x="4012602" y="3278393"/>
            <a:ext cx="7810761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std::vector&lt;std::string&gt; animals{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"dog"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"bat"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"rat"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aligator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it = animals.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begin(); it != animals.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end(); ++it)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*it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'\n'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B43A1A8E-8C5E-7D03-F235-EAFCD54005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85242" y="3868150"/>
            <a:ext cx="52006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06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EE8F15-15A0-4BD2-B0F4-2647CF7F9B36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3293c47-cd37-4bf4-8d46-554ed56ab888"/>
    <ds:schemaRef ds:uri="dbab42ee-70ce-43f2-99c0-6385739211e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3232</Words>
  <Application>Microsoft Office PowerPoint</Application>
  <PresentationFormat>Widescreen</PresentationFormat>
  <Paragraphs>423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Aptos</vt:lpstr>
      <vt:lpstr>Aptos Display</vt:lpstr>
      <vt:lpstr>Arial</vt:lpstr>
      <vt:lpstr>Arial Unicode MS</vt:lpstr>
      <vt:lpstr>Calibri</vt:lpstr>
      <vt:lpstr>Calibri Light</vt:lpstr>
      <vt:lpstr>Consolas</vt:lpstr>
      <vt:lpstr>Courier New</vt:lpstr>
      <vt:lpstr>Wingdings</vt:lpstr>
      <vt:lpstr>Office Theme</vt:lpstr>
      <vt:lpstr>Filip</vt:lpstr>
      <vt:lpstr>NPRG041 – C++</vt:lpstr>
      <vt:lpstr>Agenda</vt:lpstr>
      <vt:lpstr>Typický use-case pro unique_ptr: stromy</vt:lpstr>
      <vt:lpstr>Typický use-case pro shared_ptr: DAGy</vt:lpstr>
      <vt:lpstr>std::unique_ptr&lt;T[]&gt; a std::shared_ptr&lt;T[]&gt;</vt:lpstr>
      <vt:lpstr>Shrnutí úvodních témat – hlavní body</vt:lpstr>
      <vt:lpstr>Vlastníci a jejich (chytré) reference</vt:lpstr>
      <vt:lpstr>Kontejnery</vt:lpstr>
      <vt:lpstr>Iterátory</vt:lpstr>
      <vt:lpstr>Sekvenční kontejnery</vt:lpstr>
      <vt:lpstr>Minipříklad</vt:lpstr>
      <vt:lpstr>Asociativní kontejnery - setříděné</vt:lpstr>
      <vt:lpstr>Asociativní kontejnery - setříděné</vt:lpstr>
      <vt:lpstr>Asociativní kontejnery - setříděné</vt:lpstr>
      <vt:lpstr>Asociativní kontejnery - setříděné</vt:lpstr>
      <vt:lpstr>Hledání shody v asociativních kontejnerech</vt:lpstr>
      <vt:lpstr>Hledání shody v asociativních kontejnerech</vt:lpstr>
      <vt:lpstr>Asociativní kontejnery - nesetříděné</vt:lpstr>
      <vt:lpstr>Jednotné API (ne každý kontejner splňuje vše) Ty nejdůležitější funkce</vt:lpstr>
      <vt:lpstr>PowerPoint Presentation</vt:lpstr>
      <vt:lpstr>PowerPoint Presentation</vt:lpstr>
      <vt:lpstr>emplace_back, emplace, try_emplace</vt:lpstr>
      <vt:lpstr>⚠️Pozor na .find(value) -&gt; .emplace(value)</vt:lpstr>
      <vt:lpstr>⚠️Pozor na operator[] u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7</cp:revision>
  <dcterms:created xsi:type="dcterms:W3CDTF">2024-09-29T12:33:11Z</dcterms:created>
  <dcterms:modified xsi:type="dcterms:W3CDTF">2024-10-24T22:59:59Z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