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8"/>
  </p:notesMasterIdLst>
  <p:sldIdLst>
    <p:sldId id="256" r:id="rId6"/>
    <p:sldId id="257" r:id="rId7"/>
    <p:sldId id="343" r:id="rId8"/>
    <p:sldId id="345" r:id="rId9"/>
    <p:sldId id="300" r:id="rId10"/>
    <p:sldId id="344" r:id="rId11"/>
    <p:sldId id="320" r:id="rId12"/>
    <p:sldId id="328" r:id="rId13"/>
    <p:sldId id="330" r:id="rId14"/>
    <p:sldId id="331" r:id="rId15"/>
    <p:sldId id="336" r:id="rId16"/>
    <p:sldId id="337" r:id="rId17"/>
    <p:sldId id="338" r:id="rId18"/>
    <p:sldId id="339" r:id="rId19"/>
    <p:sldId id="340" r:id="rId20"/>
    <p:sldId id="329" r:id="rId21"/>
    <p:sldId id="341" r:id="rId22"/>
    <p:sldId id="342" r:id="rId23"/>
    <p:sldId id="326" r:id="rId24"/>
    <p:sldId id="327" r:id="rId25"/>
    <p:sldId id="346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357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7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1" d="100"/>
          <a:sy n="131" d="100"/>
        </p:scale>
        <p:origin x="22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637CE-9EA2-440B-A1AE-6BFB67B7FB79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BE02A-79E5-4AA4-9709-0286102C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DBE02A-79E5-4AA4-9709-0286102CC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9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FA68-BDD5-04C2-0901-7BD962B9D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E75ED-5E4C-38DF-AF5F-9D9100ADB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F8103-EDA3-45ED-D0B9-3F144116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19CF4E-A0FD-4DA7-A874-92D4BA770C4A}" type="datetime1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DA887-E89E-A52E-7C0E-E41AAA48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0E629-5385-04A9-E4A5-0E461096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5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A7A3-31C8-AA63-763A-F5771BFF7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C3CC4F-96F6-2F67-32AD-D1CB8DF5B0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840B8-22D6-34BB-2AF2-F3CBF17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5BB06-44F1-42B9-83CB-C39FC0936B19}" type="datetime1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D0457-4578-328F-A5AD-AD202727B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70352-3AE5-7610-FFF7-DCC26026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1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4B735-09E4-9370-4703-9CDB80B47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5C122-8B5B-D599-2E54-005BE562D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1FA97-B0B4-0CA8-723F-A9E2E84B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9E3069-6C08-43AF-B0F2-D13DDDF22039}" type="datetime1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38C96-9FD1-BC1D-8422-9D885CC0C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656F2-6C96-D253-18FD-E98D5988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17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gradFill>
          <a:gsLst>
            <a:gs pos="55000">
              <a:schemeClr val="accent1">
                <a:lumMod val="5000"/>
                <a:lumOff val="95000"/>
              </a:schemeClr>
            </a:gs>
            <a:gs pos="25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60099" y="2375462"/>
            <a:ext cx="7517501" cy="890124"/>
          </a:xfrm>
        </p:spPr>
        <p:txBody>
          <a:bodyPr anchor="b">
            <a:normAutofit/>
          </a:bodyPr>
          <a:lstStyle>
            <a:lvl1pPr algn="l">
              <a:defRPr sz="4400">
                <a:latin typeface="+mj-lt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60099" y="3399692"/>
            <a:ext cx="7517501" cy="1465644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760100" y="3155894"/>
            <a:ext cx="5648241" cy="8092"/>
          </a:xfrm>
          <a:prstGeom prst="line">
            <a:avLst/>
          </a:prstGeom>
          <a:ln w="25400">
            <a:solidFill>
              <a:srgbClr val="E6A2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7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123606" y="577294"/>
            <a:ext cx="11961644" cy="6202750"/>
          </a:xfrm>
        </p:spPr>
        <p:txBody>
          <a:bodyPr/>
          <a:lstStyle>
            <a:lvl1pPr marL="180975" indent="-180975">
              <a:defRPr sz="2000"/>
            </a:lvl1pPr>
            <a:lvl2pPr marL="358775" indent="-177800">
              <a:defRPr/>
            </a:lvl2pPr>
            <a:lvl3pPr marL="539750" indent="-180975">
              <a:defRPr/>
            </a:lvl3pPr>
            <a:lvl4pPr marL="715963" indent="-176213">
              <a:defRPr/>
            </a:lvl4pPr>
            <a:lvl5pPr marL="896938" indent="-180975"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en-US" dirty="0" err="1"/>
              <a:t>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108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11582400" cy="5867400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274638"/>
            <a:ext cx="11582400" cy="563562"/>
          </a:xfrm>
        </p:spPr>
        <p:txBody>
          <a:bodyPr rtlCol="0">
            <a:normAutofit/>
          </a:bodyPr>
          <a:lstStyle>
            <a:lvl1pPr>
              <a:defRPr sz="3600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2034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5619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836614"/>
            <a:ext cx="11247967" cy="5832475"/>
          </a:xfrm>
        </p:spPr>
        <p:txBody>
          <a:bodyPr/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541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196976"/>
            <a:ext cx="5666317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60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1"/>
            <a:ext cx="10390717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196976"/>
            <a:ext cx="5664200" cy="5400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73800" y="1196975"/>
            <a:ext cx="5666317" cy="2624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73800" y="3973514"/>
            <a:ext cx="5666317" cy="2624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11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525-709B-D140-F88E-16179048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19F29-12FF-2E45-DF62-AB24E5EAF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80825-D51B-CF52-063B-04F5E5E7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369793-1413-4CDF-BCCE-AB60F433A870}" type="datetime1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29F21-424A-AE22-1F94-1EC44709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E5FEC-2E80-AAF7-048A-AA3FEE91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82635" y="6356350"/>
            <a:ext cx="2743200" cy="365125"/>
          </a:xfrm>
        </p:spPr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8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CD4CB-A733-C685-640A-36AF9C275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94833-E179-3B86-533E-7B249E88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3996-3574-B15D-2470-3FA8C131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6CAF6C-8C84-47EE-8B33-BC396E20C3A1}" type="datetime1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56B50-C4BD-37DF-5761-F7021E4E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D044D-D6FA-8B07-367C-9FA99CFA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8030-0E05-4DEE-88AD-D0E61CC6C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84253-3CD4-E168-B749-025A540F7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5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D8BBF-76D5-B351-6BAE-41595291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9" y="1343818"/>
            <a:ext cx="5629835" cy="48331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A7343-CDCB-9A5E-EA71-2531910D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F62D6D-2709-43C6-B78A-92A06BD1F7AA}" type="datetime1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DDE889-27B1-C5D7-D6C1-FB677E66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C9E5B-60D0-C510-1ABE-C580AAB42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4B67F-49F5-2FF6-7667-9255AA980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4"/>
            <a:ext cx="11259670" cy="132556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55FCC-4115-4B59-40EB-18BC76A3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8B675-EB6B-64C0-DF76-67D7C25BF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164" y="2177255"/>
            <a:ext cx="5629835" cy="4012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B4DA5-607D-AA9C-BF02-8863C8205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5998" y="1353343"/>
            <a:ext cx="562983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A0D42-E21A-3F3C-EB86-FD35CC9BC2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5998" y="2186780"/>
            <a:ext cx="5629834" cy="4002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E996E0-8A0A-3A88-4618-4201D627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B22894-A0A8-4711-BB4F-BF888949CD70}" type="datetime1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2C34F-BC4A-1BA2-3239-1FF2AC73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D261F-882D-C81E-4157-393E1ADC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7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2CE14-D859-7E26-373F-C258C059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F924A-ABB4-D1EC-85D1-3ED65D5A3C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E6BFD3-453E-464D-B3B7-A25A77CF94C2}" type="datetime1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CA073-8A18-B9B9-987D-83E9EA26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B3727-8855-08F4-D9B0-6735F0E13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3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E97C75-211B-C664-D4A8-A9EA106F72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FC2115-4886-4971-A64E-86B9AEBBFE5D}" type="datetime1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08227-1955-DBF9-FD31-D7BA508B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43CA6-AE9C-C859-83DA-0E89AFD72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6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748A-DD75-F16C-3C01-09E0D50B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86649-9189-1BB6-F862-31264FD83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DA1EA-D366-E6E3-ABC9-C343F11FD2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20341-CBCC-1FB6-5D37-0388E1A400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DC9F20-0F8C-4FD9-8152-D1948B45FC73}" type="datetime1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53049-1E65-D9BD-276A-15BB61D8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92AD4-9332-86F3-F622-76B38D50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E632-7BD5-F62F-2D29-950C0C06B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781616-93B9-2069-DBD0-90219409B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D5AB2-3D08-33A5-A2D1-A3FC618C2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967D-E410-AEDF-DFB1-9A415D06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D23CBD-9F73-4975-9666-9752A4A40B18}" type="datetime1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DE2C3-C286-AB18-940B-ABCF38B4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NPRG041 Programování v C++ - cvičení Jiří Klepl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CECE-5A32-8E87-FEDC-ECD6E8B2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9957B-860A-5214-436F-7FA2D2E2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165" y="18255"/>
            <a:ext cx="112596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9130-39DA-AD14-9E3F-FCA281D82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165" y="1343818"/>
            <a:ext cx="11259670" cy="4833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21DC9-5998-AF1F-9753-36D70E904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F0D79-36BD-4F16-B0BD-96B2B693837A}" type="datetime1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C6285-3E74-AC35-9CA0-6CEF851B7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165" y="6356350"/>
            <a:ext cx="76872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NPRG041 Programování v C++ - cvičení Jiří Klepl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EE4F-FBBC-25D8-ABDC-DD00D16C9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5FE53-DBA0-476E-9933-0667294E0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7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8000">
              <a:schemeClr val="accent1">
                <a:lumMod val="5000"/>
                <a:lumOff val="9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64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668978"/>
            <a:ext cx="12192000" cy="6189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472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recodex.mff.cuni.cz/app/assignment/c89cc6ea-46d1-4bfb-ad8f-963bfb594c3d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slideLayout" Target="../slideLayouts/slideLayout13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tags" Target="../tags/tag5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10" Type="http://schemas.openxmlformats.org/officeDocument/2006/relationships/tags" Target="../tags/tag44.xml"/><Relationship Id="rId19" Type="http://schemas.openxmlformats.org/officeDocument/2006/relationships/slideLayout" Target="../slideLayouts/slideLayout13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tags" Target="../tags/tag65.xml"/><Relationship Id="rId18" Type="http://schemas.openxmlformats.org/officeDocument/2006/relationships/tags" Target="../tags/tag70.xml"/><Relationship Id="rId3" Type="http://schemas.openxmlformats.org/officeDocument/2006/relationships/tags" Target="../tags/tag55.xml"/><Relationship Id="rId21" Type="http://schemas.openxmlformats.org/officeDocument/2006/relationships/slideLayout" Target="../slideLayouts/slideLayout13.xml"/><Relationship Id="rId7" Type="http://schemas.openxmlformats.org/officeDocument/2006/relationships/tags" Target="../tags/tag59.xml"/><Relationship Id="rId12" Type="http://schemas.openxmlformats.org/officeDocument/2006/relationships/tags" Target="../tags/tag64.xml"/><Relationship Id="rId17" Type="http://schemas.openxmlformats.org/officeDocument/2006/relationships/tags" Target="../tags/tag69.xml"/><Relationship Id="rId2" Type="http://schemas.openxmlformats.org/officeDocument/2006/relationships/tags" Target="../tags/tag54.xml"/><Relationship Id="rId16" Type="http://schemas.openxmlformats.org/officeDocument/2006/relationships/tags" Target="../tags/tag68.xml"/><Relationship Id="rId20" Type="http://schemas.openxmlformats.org/officeDocument/2006/relationships/tags" Target="../tags/tag72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5" Type="http://schemas.openxmlformats.org/officeDocument/2006/relationships/tags" Target="../tags/tag57.xml"/><Relationship Id="rId15" Type="http://schemas.openxmlformats.org/officeDocument/2006/relationships/tags" Target="../tags/tag67.xml"/><Relationship Id="rId10" Type="http://schemas.openxmlformats.org/officeDocument/2006/relationships/tags" Target="../tags/tag62.xml"/><Relationship Id="rId19" Type="http://schemas.openxmlformats.org/officeDocument/2006/relationships/tags" Target="../tags/tag71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tags" Target="../tags/tag6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10" Type="http://schemas.openxmlformats.org/officeDocument/2006/relationships/slideLayout" Target="../slideLayouts/slideLayout13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13" Type="http://schemas.openxmlformats.org/officeDocument/2006/relationships/slideLayout" Target="../slideLayouts/slideLayout13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tags" Target="../tags/tag93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tags" Target="../tags/tag92.xml"/><Relationship Id="rId5" Type="http://schemas.openxmlformats.org/officeDocument/2006/relationships/tags" Target="../tags/tag86.xml"/><Relationship Id="rId10" Type="http://schemas.openxmlformats.org/officeDocument/2006/relationships/tags" Target="../tags/tag91.xml"/><Relationship Id="rId4" Type="http://schemas.openxmlformats.org/officeDocument/2006/relationships/tags" Target="../tags/tag85.xml"/><Relationship Id="rId9" Type="http://schemas.openxmlformats.org/officeDocument/2006/relationships/tags" Target="../tags/tag9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13" Type="http://schemas.openxmlformats.org/officeDocument/2006/relationships/tags" Target="../tags/tag106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12" Type="http://schemas.openxmlformats.org/officeDocument/2006/relationships/tags" Target="../tags/tag105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11" Type="http://schemas.openxmlformats.org/officeDocument/2006/relationships/tags" Target="../tags/tag104.xml"/><Relationship Id="rId5" Type="http://schemas.openxmlformats.org/officeDocument/2006/relationships/tags" Target="../tags/tag98.xml"/><Relationship Id="rId10" Type="http://schemas.openxmlformats.org/officeDocument/2006/relationships/tags" Target="../tags/tag103.xml"/><Relationship Id="rId4" Type="http://schemas.openxmlformats.org/officeDocument/2006/relationships/tags" Target="../tags/tag97.xml"/><Relationship Id="rId9" Type="http://schemas.openxmlformats.org/officeDocument/2006/relationships/tags" Target="../tags/tag102.xml"/><Relationship Id="rId14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13" Type="http://schemas.openxmlformats.org/officeDocument/2006/relationships/tags" Target="../tags/tag119.xml"/><Relationship Id="rId3" Type="http://schemas.openxmlformats.org/officeDocument/2006/relationships/tags" Target="../tags/tag109.xml"/><Relationship Id="rId7" Type="http://schemas.openxmlformats.org/officeDocument/2006/relationships/tags" Target="../tags/tag113.xml"/><Relationship Id="rId12" Type="http://schemas.openxmlformats.org/officeDocument/2006/relationships/tags" Target="../tags/tag118.xml"/><Relationship Id="rId17" Type="http://schemas.openxmlformats.org/officeDocument/2006/relationships/slideLayout" Target="../slideLayouts/slideLayout13.xml"/><Relationship Id="rId2" Type="http://schemas.openxmlformats.org/officeDocument/2006/relationships/tags" Target="../tags/tag108.xml"/><Relationship Id="rId16" Type="http://schemas.openxmlformats.org/officeDocument/2006/relationships/tags" Target="../tags/tag122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11" Type="http://schemas.openxmlformats.org/officeDocument/2006/relationships/tags" Target="../tags/tag117.xml"/><Relationship Id="rId5" Type="http://schemas.openxmlformats.org/officeDocument/2006/relationships/tags" Target="../tags/tag111.xml"/><Relationship Id="rId15" Type="http://schemas.openxmlformats.org/officeDocument/2006/relationships/tags" Target="../tags/tag121.xml"/><Relationship Id="rId10" Type="http://schemas.openxmlformats.org/officeDocument/2006/relationships/tags" Target="../tags/tag116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4" Type="http://schemas.openxmlformats.org/officeDocument/2006/relationships/tags" Target="../tags/tag120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tags" Target="../tags/tag135.xml"/><Relationship Id="rId18" Type="http://schemas.openxmlformats.org/officeDocument/2006/relationships/slideLayout" Target="../slideLayouts/slideLayout13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tags" Target="../tags/tag134.xml"/><Relationship Id="rId17" Type="http://schemas.openxmlformats.org/officeDocument/2006/relationships/tags" Target="../tags/tag139.xml"/><Relationship Id="rId2" Type="http://schemas.openxmlformats.org/officeDocument/2006/relationships/tags" Target="../tags/tag124.xml"/><Relationship Id="rId16" Type="http://schemas.openxmlformats.org/officeDocument/2006/relationships/tags" Target="../tags/tag138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5" Type="http://schemas.openxmlformats.org/officeDocument/2006/relationships/tags" Target="../tags/tag13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tags" Target="../tags/tag13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10" Type="http://schemas.openxmlformats.org/officeDocument/2006/relationships/tags" Target="../tags/tag149.xml"/><Relationship Id="rId19" Type="http://schemas.openxmlformats.org/officeDocument/2006/relationships/slideLayout" Target="../slideLayouts/slideLayout13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#z:OYLghAFBqd5QCxAYwPYBMCmBRdBLAF1QCcAaPECAMzwBtMA7AQwFtMQByARg9KtQYEAysib0QXACx8BBAKoBnTAAUAHpwAMvAFYTStJg1DIApACYAQuYukl9ZATwDKjdAGFUtAK4sGe1wAyeAyYAHI%2BAEaYxCBmZqQADqgKhE4MHt6%2BekkpjgJBIeEsUTFxtpj2eQxCBEzEBBk%2BflzllWk1dQQFYZHRsfEKtfWNWS2Dnd1FJf0AlLaoXsTI7BzmAMzByN5YANQma25Og8SYrPvYJhoAguub25h7B8fBwOeXN9fHXg47APIR2kwPxMAHYrNcdpCdoN0CAQM8jDtmGwAPr7cFXKF/AFAggQGFwhHAJGsTAzHYgEmoiDIsl7MHvLFYgkoBYER5ufZuPZxf6A4FxDlcqmYFFCg48sw7ZAnJgETDocxSrnClmuWjoxlQ0EAES1kIAfnzcRByaCMUyoSy0F52SqJUrjQLlQdhbSxfbuUqdlhjqgAJ4K72e6EEWEgdWaiHakF6666qMfK7BdksJjBU30i1Qp3spgQJVMJUzRNY3M7CIFuIRYulmPZy3l5BVsymOIltYN%2Bk6nYAel70p2eAUPswfsD6B2CGimH12P57PQLcV7cTur7A99BGIAYVQ4YOxOADdokodiQsDEfaQKzei9cOHNaJwAKy8PwcLSkVCcTmWazQgsSwPOsPCkAQmiPnMADWICSAAnAAdBoXBcCCAAcqEgghABsCHofonCSO%2BkHfpwvAKCAGjgZBcxwLAMCIKyLAJHQ0TkJQaAsWxMTAAozAJAoCCoAQpBYEeeDLAAangmAAO6/AkjCcGBNC0PKxCURAESkREwR1P6Km8HpzDEP6uZGaQXFsIIvwMLQhmfrwWARF4wBuGItCUdwzmYGmRjiE5Yl4CcDh4Ce3lfpgqhAraKxfimFSkbQeARMQBkeFgpHbngLC0XwBh8TJ8mKcpPkyIIIhiOwUgVfIShqKRugtAYRgoNY1j6KllGQHMqAJFU3kALQwvsOptlYlhmF%2BqAnsQxB4L68BzHYuJpC4DDuJ4TT%2BJtky9DELQ5KkAgjM0iTJCdDD7cUfRjBUa0CB0wzbaMrSPdUQxdMEPS3YdthfWdejjPUN3TFwK1AcsEhPq%2BJFBT%2BHA7Ko6E4UNeE7MAyDIDsEDbl4DDQeSEC4IQJA8msEO8BBTkzDBIAvhoiHweh6FmFwrNmIzazc9Iz4cMRpB5YzpAfjN5G2FRNG06Q9FMWyCS2hxEBcax9DEKEpKcCjaMY1jON48QBNE7wCpkwtsItPwlWiOItXW/VKjqEFzWkHJ6UJEZsMcG%2BoukYjvy2or7KoFQyOo%2BjkiY9juP44TxMeNx6sU1T0taHTpDTkwl6UN7gvC9RYu8IjFFSzT6f04zzOcxzbPc7zhEcGs8Pixw1O0d7Zi8HlXAaIX/sS%2BXUGkHNKTOJIQA%3D%3D%3D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4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4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recodex.mff.cuni.cz/app/assignment/c89cc6ea-46d1-4bfb-ad8f-963bfb594c3d" TargetMode="External"/><Relationship Id="rId3" Type="http://schemas.openxmlformats.org/officeDocument/2006/relationships/tags" Target="../tags/tag166.xml"/><Relationship Id="rId7" Type="http://schemas.openxmlformats.org/officeDocument/2006/relationships/slideLayout" Target="../slideLayouts/slideLayout13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odbolt.org/z/KEKM1e3P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E40E-DEBA-297F-732D-E2C8F8DCB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NPRG041 –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B3E8C-2831-C061-24E9-BAE0F7ECF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en-US" dirty="0"/>
              <a:t>v</a:t>
            </a:r>
            <a:r>
              <a:rPr lang="cs-CZ" dirty="0" err="1"/>
              <a:t>ičení</a:t>
            </a:r>
            <a:r>
              <a:rPr lang="cs-CZ" dirty="0"/>
              <a:t> – </a:t>
            </a:r>
            <a:r>
              <a:rPr lang="en-US" dirty="0"/>
              <a:t>Ji</a:t>
            </a:r>
            <a:r>
              <a:rPr lang="cs-CZ" dirty="0"/>
              <a:t>ří</a:t>
            </a:r>
            <a:r>
              <a:rPr lang="en-US" dirty="0"/>
              <a:t> Klepl</a:t>
            </a:r>
            <a:endParaRPr lang="cs-CZ" dirty="0"/>
          </a:p>
          <a:p>
            <a:r>
              <a:rPr lang="cs-CZ" b="1" dirty="0" err="1"/>
              <a:t>mattermost</a:t>
            </a:r>
            <a:r>
              <a:rPr lang="cs-CZ" dirty="0"/>
              <a:t>: ulita/2425ZS: nprg041-cpp-klepl (</a:t>
            </a:r>
            <a:r>
              <a:rPr lang="cs-CZ" dirty="0" err="1"/>
              <a:t>inv</a:t>
            </a:r>
            <a:r>
              <a:rPr lang="cs-CZ" dirty="0"/>
              <a:t> na SIS nástěnce)</a:t>
            </a:r>
            <a:br>
              <a:rPr lang="cs-CZ" dirty="0"/>
            </a:b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Klepl</a:t>
            </a:r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@d3s.mff.cuni.cz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21C1D-0544-A012-4AFD-9FEF779D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NPRG041 </a:t>
            </a:r>
            <a:r>
              <a:rPr lang="en-US" dirty="0" err="1"/>
              <a:t>Programování</a:t>
            </a:r>
            <a:r>
              <a:rPr lang="en-US" dirty="0"/>
              <a:t> v C++ - </a:t>
            </a:r>
            <a:r>
              <a:rPr lang="en-US" dirty="0" err="1"/>
              <a:t>cvičení</a:t>
            </a:r>
            <a:r>
              <a:rPr lang="en-US" dirty="0"/>
              <a:t>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E1236-6277-E1D9-F75F-24CDF60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5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first two easy cases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at most 1 child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Just replace the node with the child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Or </a:t>
            </a:r>
            <a:r>
              <a:rPr lang="en-US" dirty="0" err="1">
                <a:latin typeface="Consolas" panose="020B0609020204030204" pitchFamily="49" charset="0"/>
              </a:rPr>
              <a:t>nullptr</a:t>
            </a:r>
            <a:r>
              <a:rPr lang="en-US" dirty="0"/>
              <a:t> if it has none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7533746" y="2902240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6988901" y="4190419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7398476" y="3568908"/>
            <a:ext cx="255232" cy="62151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>
            <a:extLst>
              <a:ext uri="{FF2B5EF4-FFF2-40B4-BE49-F238E27FC236}">
                <a16:creationId xmlns:a16="http://schemas.microsoft.com/office/drawing/2014/main" id="{C5C1FE63-3F51-E010-70A3-89E9BBA424B7}"/>
              </a:ext>
            </a:extLst>
          </p:cNvPr>
          <p:cNvSpPr/>
          <p:nvPr/>
        </p:nvSpPr>
        <p:spPr>
          <a:xfrm>
            <a:off x="9345139" y="303291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445A9679-E049-D4D6-47FA-FE0183864EA1}"/>
              </a:ext>
            </a:extLst>
          </p:cNvPr>
          <p:cNvSpPr/>
          <p:nvPr/>
        </p:nvSpPr>
        <p:spPr>
          <a:xfrm>
            <a:off x="10065521" y="4326020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5E8E4D5C-8E62-5B24-5EC4-474107E6AB7F}"/>
              </a:ext>
            </a:extLst>
          </p:cNvPr>
          <p:cNvCxnSpPr>
            <a:cxnSpLocks/>
            <a:stCxn id="33" idx="5"/>
            <a:endCxn id="35" idx="0"/>
          </p:cNvCxnSpPr>
          <p:nvPr/>
        </p:nvCxnSpPr>
        <p:spPr>
          <a:xfrm>
            <a:off x="10044327" y="3699587"/>
            <a:ext cx="430769" cy="626433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80F40A19-E564-914D-CA0E-DAD4A2DCB8D4}"/>
              </a:ext>
            </a:extLst>
          </p:cNvPr>
          <p:cNvCxnSpPr>
            <a:cxnSpLocks/>
            <a:stCxn id="63" idx="4"/>
            <a:endCxn id="4" idx="0"/>
          </p:cNvCxnSpPr>
          <p:nvPr/>
        </p:nvCxnSpPr>
        <p:spPr>
          <a:xfrm flipH="1">
            <a:off x="7943321" y="2235201"/>
            <a:ext cx="682709" cy="667039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C3584D37-24C9-D6EE-575D-37E8B63233D1}"/>
              </a:ext>
            </a:extLst>
          </p:cNvPr>
          <p:cNvCxnSpPr>
            <a:cxnSpLocks/>
            <a:stCxn id="65" idx="5"/>
            <a:endCxn id="33" idx="0"/>
          </p:cNvCxnSpPr>
          <p:nvPr/>
        </p:nvCxnSpPr>
        <p:spPr>
          <a:xfrm>
            <a:off x="9544051" y="2235201"/>
            <a:ext cx="210663" cy="797718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ál 62">
            <a:extLst>
              <a:ext uri="{FF2B5EF4-FFF2-40B4-BE49-F238E27FC236}">
                <a16:creationId xmlns:a16="http://schemas.microsoft.com/office/drawing/2014/main" id="{CA0DC1D4-5965-472A-D32D-ECD6C9C04ACF}"/>
              </a:ext>
            </a:extLst>
          </p:cNvPr>
          <p:cNvSpPr/>
          <p:nvPr/>
        </p:nvSpPr>
        <p:spPr>
          <a:xfrm>
            <a:off x="8626029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303C2AC9-E273-1AA7-367A-62C00EC8FF6B}"/>
              </a:ext>
            </a:extLst>
          </p:cNvPr>
          <p:cNvSpPr/>
          <p:nvPr/>
        </p:nvSpPr>
        <p:spPr>
          <a:xfrm>
            <a:off x="9544050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ECD4814E-6C72-3E51-BD01-DCF0352170C4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B6E4AE9A-E834-7158-866C-0CE01E1F30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A3337C02-203F-CABD-2C1C-A8D499D958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5DCC8114-49CF-FC54-C624-CCE68FB82B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8217FC2-3DCD-B66B-AEB0-6AE307FAFDDB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4BCD02A6-797E-8190-629F-3F1A71B6C610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B8FCF1B-24B4-EBC0-C7CC-288742A4DA77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ovéPole 6">
            <a:extLst>
              <a:ext uri="{FF2B5EF4-FFF2-40B4-BE49-F238E27FC236}">
                <a16:creationId xmlns:a16="http://schemas.microsoft.com/office/drawing/2014/main" id="{1C6E861B-3E48-28F1-6014-ABEF8E2B9EA6}"/>
              </a:ext>
            </a:extLst>
          </p:cNvPr>
          <p:cNvSpPr txBox="1"/>
          <p:nvPr/>
        </p:nvSpPr>
        <p:spPr>
          <a:xfrm>
            <a:off x="8274050" y="4635500"/>
            <a:ext cx="16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 smazáním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64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first two easy cases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at most 1 child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Just replace the node with the child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Or </a:t>
            </a:r>
            <a:r>
              <a:rPr lang="en-US" dirty="0" err="1">
                <a:latin typeface="Consolas" panose="020B0609020204030204" pitchFamily="49" charset="0"/>
              </a:rPr>
              <a:t>nullptr</a:t>
            </a:r>
            <a:r>
              <a:rPr lang="en-US" dirty="0"/>
              <a:t> if it has none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7533746" y="2902240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6988901" y="4190419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7398476" y="3568908"/>
            <a:ext cx="255232" cy="62151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>
            <a:extLst>
              <a:ext uri="{FF2B5EF4-FFF2-40B4-BE49-F238E27FC236}">
                <a16:creationId xmlns:a16="http://schemas.microsoft.com/office/drawing/2014/main" id="{C5C1FE63-3F51-E010-70A3-89E9BBA424B7}"/>
              </a:ext>
            </a:extLst>
          </p:cNvPr>
          <p:cNvSpPr/>
          <p:nvPr/>
        </p:nvSpPr>
        <p:spPr>
          <a:xfrm>
            <a:off x="9345139" y="303291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445A9679-E049-D4D6-47FA-FE0183864EA1}"/>
              </a:ext>
            </a:extLst>
          </p:cNvPr>
          <p:cNvSpPr/>
          <p:nvPr/>
        </p:nvSpPr>
        <p:spPr>
          <a:xfrm>
            <a:off x="10065521" y="4326020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cxnSp>
        <p:nvCxnSpPr>
          <p:cNvPr id="40" name="Přímá spojnice se šipkou 39">
            <a:extLst>
              <a:ext uri="{FF2B5EF4-FFF2-40B4-BE49-F238E27FC236}">
                <a16:creationId xmlns:a16="http://schemas.microsoft.com/office/drawing/2014/main" id="{5E8E4D5C-8E62-5B24-5EC4-474107E6AB7F}"/>
              </a:ext>
            </a:extLst>
          </p:cNvPr>
          <p:cNvCxnSpPr>
            <a:cxnSpLocks/>
            <a:stCxn id="33" idx="5"/>
            <a:endCxn id="35" idx="0"/>
          </p:cNvCxnSpPr>
          <p:nvPr/>
        </p:nvCxnSpPr>
        <p:spPr>
          <a:xfrm>
            <a:off x="10044327" y="3699587"/>
            <a:ext cx="430769" cy="626433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80F40A19-E564-914D-CA0E-DAD4A2DCB8D4}"/>
              </a:ext>
            </a:extLst>
          </p:cNvPr>
          <p:cNvCxnSpPr>
            <a:cxnSpLocks/>
            <a:stCxn id="63" idx="4"/>
            <a:endCxn id="4" idx="0"/>
          </p:cNvCxnSpPr>
          <p:nvPr/>
        </p:nvCxnSpPr>
        <p:spPr>
          <a:xfrm flipH="1">
            <a:off x="7943321" y="2235201"/>
            <a:ext cx="682709" cy="667039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>
            <a:extLst>
              <a:ext uri="{FF2B5EF4-FFF2-40B4-BE49-F238E27FC236}">
                <a16:creationId xmlns:a16="http://schemas.microsoft.com/office/drawing/2014/main" id="{C3584D37-24C9-D6EE-575D-37E8B63233D1}"/>
              </a:ext>
            </a:extLst>
          </p:cNvPr>
          <p:cNvCxnSpPr>
            <a:cxnSpLocks/>
            <a:stCxn id="65" idx="5"/>
            <a:endCxn id="33" idx="0"/>
          </p:cNvCxnSpPr>
          <p:nvPr/>
        </p:nvCxnSpPr>
        <p:spPr>
          <a:xfrm>
            <a:off x="9544051" y="2235201"/>
            <a:ext cx="210663" cy="797718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ál 62">
            <a:extLst>
              <a:ext uri="{FF2B5EF4-FFF2-40B4-BE49-F238E27FC236}">
                <a16:creationId xmlns:a16="http://schemas.microsoft.com/office/drawing/2014/main" id="{CA0DC1D4-5965-472A-D32D-ECD6C9C04ACF}"/>
              </a:ext>
            </a:extLst>
          </p:cNvPr>
          <p:cNvSpPr/>
          <p:nvPr/>
        </p:nvSpPr>
        <p:spPr>
          <a:xfrm>
            <a:off x="8626029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303C2AC9-E273-1AA7-367A-62C00EC8FF6B}"/>
              </a:ext>
            </a:extLst>
          </p:cNvPr>
          <p:cNvSpPr/>
          <p:nvPr/>
        </p:nvSpPr>
        <p:spPr>
          <a:xfrm>
            <a:off x="9544050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1" name="Spojnice: zakřivená 70">
            <a:extLst>
              <a:ext uri="{FF2B5EF4-FFF2-40B4-BE49-F238E27FC236}">
                <a16:creationId xmlns:a16="http://schemas.microsoft.com/office/drawing/2014/main" id="{1968FBEB-92B4-780A-304C-511CD6C72A7C}"/>
              </a:ext>
            </a:extLst>
          </p:cNvPr>
          <p:cNvCxnSpPr>
            <a:cxnSpLocks/>
            <a:stCxn id="63" idx="5"/>
            <a:endCxn id="5" idx="6"/>
          </p:cNvCxnSpPr>
          <p:nvPr/>
        </p:nvCxnSpPr>
        <p:spPr>
          <a:xfrm rot="5400000">
            <a:off x="7044170" y="2999083"/>
            <a:ext cx="2345743" cy="817979"/>
          </a:xfrm>
          <a:prstGeom prst="curvedConnector2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pojnice: zakřivená 75">
            <a:extLst>
              <a:ext uri="{FF2B5EF4-FFF2-40B4-BE49-F238E27FC236}">
                <a16:creationId xmlns:a16="http://schemas.microsoft.com/office/drawing/2014/main" id="{48B2BB3C-4D01-4D26-51C0-6393EEA0533F}"/>
              </a:ext>
            </a:extLst>
          </p:cNvPr>
          <p:cNvCxnSpPr>
            <a:cxnSpLocks/>
            <a:stCxn id="65" idx="6"/>
            <a:endCxn id="35" idx="7"/>
          </p:cNvCxnSpPr>
          <p:nvPr/>
        </p:nvCxnSpPr>
        <p:spPr>
          <a:xfrm>
            <a:off x="9544051" y="2235201"/>
            <a:ext cx="1220658" cy="2205201"/>
          </a:xfrm>
          <a:prstGeom prst="curvedConnector2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ECD4814E-6C72-3E51-BD01-DCF0352170C4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B6E4AE9A-E834-7158-866C-0CE01E1F30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A3337C02-203F-CABD-2C1C-A8D499D958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5DCC8114-49CF-FC54-C624-CCE68FB82B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8217FC2-3DCD-B66B-AEB0-6AE307FAFDDB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4BCD02A6-797E-8190-629F-3F1A71B6C610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B8FCF1B-24B4-EBC0-C7CC-288742A4DA77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ovéPole 6">
            <a:extLst>
              <a:ext uri="{FF2B5EF4-FFF2-40B4-BE49-F238E27FC236}">
                <a16:creationId xmlns:a16="http://schemas.microsoft.com/office/drawing/2014/main" id="{EC937498-12ED-4BDA-6EEF-F284246180CB}"/>
              </a:ext>
            </a:extLst>
          </p:cNvPr>
          <p:cNvSpPr txBox="1"/>
          <p:nvPr/>
        </p:nvSpPr>
        <p:spPr>
          <a:xfrm>
            <a:off x="8439344" y="4611687"/>
            <a:ext cx="1157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 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4558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first two easy cases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at most 1 child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Just replace the node with the child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Or </a:t>
            </a:r>
            <a:r>
              <a:rPr lang="en-US" dirty="0" err="1">
                <a:latin typeface="Consolas" panose="020B0609020204030204" pitchFamily="49" charset="0"/>
              </a:rPr>
              <a:t>nullptr</a:t>
            </a:r>
            <a:r>
              <a:rPr lang="en-US" dirty="0"/>
              <a:t> if it has none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6988901" y="4190419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445A9679-E049-D4D6-47FA-FE0183864EA1}"/>
              </a:ext>
            </a:extLst>
          </p:cNvPr>
          <p:cNvSpPr/>
          <p:nvPr/>
        </p:nvSpPr>
        <p:spPr>
          <a:xfrm>
            <a:off x="10065521" y="4326020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CA0DC1D4-5965-472A-D32D-ECD6C9C04ACF}"/>
              </a:ext>
            </a:extLst>
          </p:cNvPr>
          <p:cNvSpPr/>
          <p:nvPr/>
        </p:nvSpPr>
        <p:spPr>
          <a:xfrm>
            <a:off x="8626029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303C2AC9-E273-1AA7-367A-62C00EC8FF6B}"/>
              </a:ext>
            </a:extLst>
          </p:cNvPr>
          <p:cNvSpPr/>
          <p:nvPr/>
        </p:nvSpPr>
        <p:spPr>
          <a:xfrm>
            <a:off x="9544050" y="2235200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1" name="Spojnice: zakřivená 70">
            <a:extLst>
              <a:ext uri="{FF2B5EF4-FFF2-40B4-BE49-F238E27FC236}">
                <a16:creationId xmlns:a16="http://schemas.microsoft.com/office/drawing/2014/main" id="{1968FBEB-92B4-780A-304C-511CD6C72A7C}"/>
              </a:ext>
            </a:extLst>
          </p:cNvPr>
          <p:cNvCxnSpPr>
            <a:cxnSpLocks/>
            <a:stCxn id="63" idx="5"/>
            <a:endCxn id="5" idx="0"/>
          </p:cNvCxnSpPr>
          <p:nvPr/>
        </p:nvCxnSpPr>
        <p:spPr>
          <a:xfrm flipH="1">
            <a:off x="7398476" y="2235201"/>
            <a:ext cx="1227554" cy="195521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pojnice: zakřivená 75">
            <a:extLst>
              <a:ext uri="{FF2B5EF4-FFF2-40B4-BE49-F238E27FC236}">
                <a16:creationId xmlns:a16="http://schemas.microsoft.com/office/drawing/2014/main" id="{48B2BB3C-4D01-4D26-51C0-6393EEA0533F}"/>
              </a:ext>
            </a:extLst>
          </p:cNvPr>
          <p:cNvCxnSpPr>
            <a:cxnSpLocks/>
            <a:stCxn id="65" idx="6"/>
            <a:endCxn id="35" idx="0"/>
          </p:cNvCxnSpPr>
          <p:nvPr/>
        </p:nvCxnSpPr>
        <p:spPr>
          <a:xfrm>
            <a:off x="9544051" y="2235201"/>
            <a:ext cx="931045" cy="209081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Skupina 14">
            <a:extLst>
              <a:ext uri="{FF2B5EF4-FFF2-40B4-BE49-F238E27FC236}">
                <a16:creationId xmlns:a16="http://schemas.microsoft.com/office/drawing/2014/main" id="{ECD4814E-6C72-3E51-BD01-DCF0352170C4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B6E4AE9A-E834-7158-866C-0CE01E1F303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A3337C02-203F-CABD-2C1C-A8D499D958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5DCC8114-49CF-FC54-C624-CCE68FB82B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98217FC2-3DCD-B66B-AEB0-6AE307FAFDDB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4BCD02A6-797E-8190-629F-3F1A71B6C610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3B8FCF1B-24B4-EBC0-C7CC-288742A4DA77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ovéPole 6">
            <a:extLst>
              <a:ext uri="{FF2B5EF4-FFF2-40B4-BE49-F238E27FC236}">
                <a16:creationId xmlns:a16="http://schemas.microsoft.com/office/drawing/2014/main" id="{EC937498-12ED-4BDA-6EEF-F284246180CB}"/>
              </a:ext>
            </a:extLst>
          </p:cNvPr>
          <p:cNvSpPr txBox="1"/>
          <p:nvPr/>
        </p:nvSpPr>
        <p:spPr>
          <a:xfrm>
            <a:off x="8439344" y="4611687"/>
            <a:ext cx="123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 smazání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726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second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the successor</a:t>
            </a:r>
            <a:br>
              <a:rPr lang="en-US" dirty="0"/>
            </a:br>
            <a:r>
              <a:rPr lang="en-US" dirty="0"/>
              <a:t>  (has no left child)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Give the deleted node’s left child to the successor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Replace the node with the successor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9357068" y="270739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8657880" y="396636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9944100" y="3979698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0534650" y="529839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9067455" y="3374067"/>
            <a:ext cx="409575" cy="592302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79929CB-62A2-30FB-A0A1-0FE92259D38C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10056256" y="3374067"/>
            <a:ext cx="297419" cy="60563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stCxn id="6" idx="5"/>
            <a:endCxn id="8" idx="0"/>
          </p:cNvCxnSpPr>
          <p:nvPr/>
        </p:nvCxnSpPr>
        <p:spPr>
          <a:xfrm>
            <a:off x="10643288" y="4646366"/>
            <a:ext cx="300937" cy="65202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F017742-9BBF-4E24-427E-8E95476297B4}"/>
              </a:ext>
            </a:extLst>
          </p:cNvPr>
          <p:cNvCxnSpPr>
            <a:cxnSpLocks/>
            <a:stCxn id="12" idx="4"/>
            <a:endCxn id="4" idx="0"/>
          </p:cNvCxnSpPr>
          <p:nvPr/>
        </p:nvCxnSpPr>
        <p:spPr>
          <a:xfrm flipH="1">
            <a:off x="9766643" y="2088198"/>
            <a:ext cx="720383" cy="61920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8983914-57EC-DB88-3D97-4453C51087F8}"/>
              </a:ext>
            </a:extLst>
          </p:cNvPr>
          <p:cNvSpPr/>
          <p:nvPr/>
        </p:nvSpPr>
        <p:spPr>
          <a:xfrm>
            <a:off x="10487025" y="208819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FAF4406-1B55-12C6-9574-22D30A9BAB95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F728B4C9-1499-6D31-A3E6-0A1731B4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27D49702-7AF1-3517-AA27-2A2647312F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989BCA67-64A7-CBFE-7042-06CB501F73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ECF1BE66-7C87-DDC9-2A2A-60E559595B76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89822BD1-7B49-33EB-3D85-64AA314F2D7E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C34B87BC-1A3C-A210-8F27-993543A4AEAF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5D3F37C-5F42-6536-6E01-ABD0E47130B3}"/>
              </a:ext>
            </a:extLst>
          </p:cNvPr>
          <p:cNvSpPr txBox="1"/>
          <p:nvPr/>
        </p:nvSpPr>
        <p:spPr>
          <a:xfrm>
            <a:off x="8465995" y="5277525"/>
            <a:ext cx="16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 smazáním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2604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second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the successor</a:t>
            </a:r>
            <a:br>
              <a:rPr lang="en-US" dirty="0"/>
            </a:br>
            <a:r>
              <a:rPr lang="en-US" dirty="0"/>
              <a:t>  (has no left child)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Give the deleted node’s left child to the successor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Replace the node with the successor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9357068" y="270739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8657880" y="396636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9944100" y="3979698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0534650" y="529839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9067455" y="3374067"/>
            <a:ext cx="409575" cy="592302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79929CB-62A2-30FB-A0A1-0FE92259D38C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10056256" y="3374067"/>
            <a:ext cx="297419" cy="60563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stCxn id="6" idx="5"/>
            <a:endCxn id="8" idx="0"/>
          </p:cNvCxnSpPr>
          <p:nvPr/>
        </p:nvCxnSpPr>
        <p:spPr>
          <a:xfrm>
            <a:off x="10643288" y="4646366"/>
            <a:ext cx="300937" cy="65202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F017742-9BBF-4E24-427E-8E95476297B4}"/>
              </a:ext>
            </a:extLst>
          </p:cNvPr>
          <p:cNvCxnSpPr>
            <a:cxnSpLocks/>
            <a:stCxn id="12" idx="4"/>
            <a:endCxn id="4" idx="0"/>
          </p:cNvCxnSpPr>
          <p:nvPr/>
        </p:nvCxnSpPr>
        <p:spPr>
          <a:xfrm flipH="1">
            <a:off x="9766643" y="2088198"/>
            <a:ext cx="720383" cy="61920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8983914-57EC-DB88-3D97-4453C51087F8}"/>
              </a:ext>
            </a:extLst>
          </p:cNvPr>
          <p:cNvSpPr/>
          <p:nvPr/>
        </p:nvSpPr>
        <p:spPr>
          <a:xfrm>
            <a:off x="10487025" y="208819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pojnice: zakřivená 18">
            <a:extLst>
              <a:ext uri="{FF2B5EF4-FFF2-40B4-BE49-F238E27FC236}">
                <a16:creationId xmlns:a16="http://schemas.microsoft.com/office/drawing/2014/main" id="{902C1062-8502-5E98-A365-178CC9446158}"/>
              </a:ext>
            </a:extLst>
          </p:cNvPr>
          <p:cNvCxnSpPr>
            <a:cxnSpLocks/>
            <a:stCxn id="12" idx="5"/>
            <a:endCxn id="6" idx="0"/>
          </p:cNvCxnSpPr>
          <p:nvPr/>
        </p:nvCxnSpPr>
        <p:spPr>
          <a:xfrm rot="5400000">
            <a:off x="9474601" y="2967273"/>
            <a:ext cx="1891500" cy="133351"/>
          </a:xfrm>
          <a:prstGeom prst="curvedConnector3">
            <a:avLst>
              <a:gd name="adj1" fmla="val 96328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pojnice: zakřivená 40">
            <a:extLst>
              <a:ext uri="{FF2B5EF4-FFF2-40B4-BE49-F238E27FC236}">
                <a16:creationId xmlns:a16="http://schemas.microsoft.com/office/drawing/2014/main" id="{AC31B058-9423-A0E7-CE1A-15415F187E21}"/>
              </a:ext>
            </a:extLst>
          </p:cNvPr>
          <p:cNvCxnSpPr>
            <a:cxnSpLocks/>
            <a:stCxn id="6" idx="3"/>
            <a:endCxn id="5" idx="7"/>
          </p:cNvCxnSpPr>
          <p:nvPr/>
        </p:nvCxnSpPr>
        <p:spPr>
          <a:xfrm rot="5400000" flipH="1">
            <a:off x="9427757" y="4010062"/>
            <a:ext cx="565615" cy="706994"/>
          </a:xfrm>
          <a:prstGeom prst="curvedConnector5">
            <a:avLst>
              <a:gd name="adj1" fmla="val -40416"/>
              <a:gd name="adj2" fmla="val 50000"/>
              <a:gd name="adj3" fmla="val 140416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FAF4406-1B55-12C6-9574-22D30A9BAB95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F728B4C9-1499-6D31-A3E6-0A1731B4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27D49702-7AF1-3517-AA27-2A2647312F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989BCA67-64A7-CBFE-7042-06CB501F73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ECF1BE66-7C87-DDC9-2A2A-60E559595B76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89822BD1-7B49-33EB-3D85-64AA314F2D7E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C34B87BC-1A3C-A210-8F27-993543A4AEAF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EECE296-469C-064B-CF66-504B95D7F929}"/>
              </a:ext>
            </a:extLst>
          </p:cNvPr>
          <p:cNvSpPr txBox="1"/>
          <p:nvPr/>
        </p:nvSpPr>
        <p:spPr>
          <a:xfrm>
            <a:off x="8778543" y="5195527"/>
            <a:ext cx="1157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 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3843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second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the successor</a:t>
            </a:r>
            <a:br>
              <a:rPr lang="en-US" dirty="0"/>
            </a:br>
            <a:r>
              <a:rPr lang="en-US" dirty="0"/>
              <a:t>  (has no left child)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Give the deleted node’s left child to the successor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Replace the node with the successor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9495670" y="465511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10063334" y="3221522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0686267" y="4660365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stCxn id="6" idx="5"/>
            <a:endCxn id="8" idx="0"/>
          </p:cNvCxnSpPr>
          <p:nvPr/>
        </p:nvCxnSpPr>
        <p:spPr>
          <a:xfrm>
            <a:off x="10762522" y="3888190"/>
            <a:ext cx="333320" cy="7721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8983914-57EC-DB88-3D97-4453C51087F8}"/>
              </a:ext>
            </a:extLst>
          </p:cNvPr>
          <p:cNvSpPr/>
          <p:nvPr/>
        </p:nvSpPr>
        <p:spPr>
          <a:xfrm>
            <a:off x="10487025" y="208819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pojnice: zakřivená 18">
            <a:extLst>
              <a:ext uri="{FF2B5EF4-FFF2-40B4-BE49-F238E27FC236}">
                <a16:creationId xmlns:a16="http://schemas.microsoft.com/office/drawing/2014/main" id="{902C1062-8502-5E98-A365-178CC9446158}"/>
              </a:ext>
            </a:extLst>
          </p:cNvPr>
          <p:cNvCxnSpPr>
            <a:cxnSpLocks/>
            <a:stCxn id="12" idx="5"/>
            <a:endCxn id="6" idx="0"/>
          </p:cNvCxnSpPr>
          <p:nvPr/>
        </p:nvCxnSpPr>
        <p:spPr>
          <a:xfrm flipH="1">
            <a:off x="10472909" y="2088198"/>
            <a:ext cx="14117" cy="1133324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pojnice: zakřivená 40">
            <a:extLst>
              <a:ext uri="{FF2B5EF4-FFF2-40B4-BE49-F238E27FC236}">
                <a16:creationId xmlns:a16="http://schemas.microsoft.com/office/drawing/2014/main" id="{AC31B058-9423-A0E7-CE1A-15415F187E21}"/>
              </a:ext>
            </a:extLst>
          </p:cNvPr>
          <p:cNvCxnSpPr>
            <a:cxnSpLocks/>
            <a:stCxn id="6" idx="3"/>
            <a:endCxn id="5" idx="0"/>
          </p:cNvCxnSpPr>
          <p:nvPr/>
        </p:nvCxnSpPr>
        <p:spPr>
          <a:xfrm flipH="1">
            <a:off x="9905245" y="3888190"/>
            <a:ext cx="278051" cy="76692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Skupina 6">
            <a:extLst>
              <a:ext uri="{FF2B5EF4-FFF2-40B4-BE49-F238E27FC236}">
                <a16:creationId xmlns:a16="http://schemas.microsoft.com/office/drawing/2014/main" id="{1FAF4406-1B55-12C6-9574-22D30A9BAB95}"/>
              </a:ext>
            </a:extLst>
          </p:cNvPr>
          <p:cNvGrpSpPr/>
          <p:nvPr/>
        </p:nvGrpSpPr>
        <p:grpSpPr>
          <a:xfrm>
            <a:off x="1228640" y="5113194"/>
            <a:ext cx="4605744" cy="1477328"/>
            <a:chOff x="1228640" y="5113194"/>
            <a:chExt cx="4605744" cy="1477328"/>
          </a:xfrm>
        </p:grpSpPr>
        <p:cxnSp>
          <p:nvCxnSpPr>
            <p:cNvPr id="9" name="Přímá spojnice se šipkou 8">
              <a:extLst>
                <a:ext uri="{FF2B5EF4-FFF2-40B4-BE49-F238E27FC236}">
                  <a16:creationId xmlns:a16="http://schemas.microsoft.com/office/drawing/2014/main" id="{F728B4C9-1499-6D31-A3E6-0A1731B4BB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27D49702-7AF1-3517-AA27-2A2647312F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989BCA67-64A7-CBFE-7042-06CB501F73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ECF1BE66-7C87-DDC9-2A2A-60E559595B76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18" name="TextovéPole 17">
              <a:extLst>
                <a:ext uri="{FF2B5EF4-FFF2-40B4-BE49-F238E27FC236}">
                  <a16:creationId xmlns:a16="http://schemas.microsoft.com/office/drawing/2014/main" id="{89822BD1-7B49-33EB-3D85-64AA314F2D7E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C34B87BC-1A3C-A210-8F27-993543A4AEAF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BB6D0918-DE63-29C1-62DB-B616AA5FD17F}"/>
              </a:ext>
            </a:extLst>
          </p:cNvPr>
          <p:cNvSpPr txBox="1"/>
          <p:nvPr/>
        </p:nvSpPr>
        <p:spPr>
          <a:xfrm>
            <a:off x="9998652" y="5619277"/>
            <a:ext cx="123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 smazání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6446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scary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not the successor</a:t>
            </a:r>
          </a:p>
          <a:p>
            <a:pPr marL="0" indent="0">
              <a:buNone/>
            </a:pPr>
            <a:r>
              <a:rPr lang="en-US" dirty="0"/>
              <a:t>One solution is: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Store the successor in a new </a:t>
            </a:r>
            <a:r>
              <a:rPr lang="en-US" dirty="0" err="1"/>
              <a:t>unique_ptr</a:t>
            </a:r>
            <a:endParaRPr lang="en-US" dirty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Give its right child to its parent as a replacement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Then, give it the deleted node’s children</a:t>
            </a:r>
          </a:p>
          <a:p>
            <a:pPr marL="457200" lvl="1" indent="0">
              <a:buNone/>
            </a:pPr>
            <a:r>
              <a:rPr lang="en-US" dirty="0"/>
              <a:t>(it didn’t have left child and we moved the right one)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Finally, replace the original node with the successor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9128468" y="225654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8429280" y="351551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10042207" y="367030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66AA426-6AC1-C935-B359-0AC853ADDEE8}"/>
              </a:ext>
            </a:extLst>
          </p:cNvPr>
          <p:cNvSpPr/>
          <p:nvPr/>
        </p:nvSpPr>
        <p:spPr>
          <a:xfrm>
            <a:off x="8890076" y="4842751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69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1104510" y="4899983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37880B5-12F7-51FF-DFD9-A5AB67A58F1A}"/>
              </a:ext>
            </a:extLst>
          </p:cNvPr>
          <p:cNvSpPr/>
          <p:nvPr/>
        </p:nvSpPr>
        <p:spPr>
          <a:xfrm>
            <a:off x="9439276" y="594809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8838855" y="2923217"/>
            <a:ext cx="409575" cy="592302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79929CB-62A2-30FB-A0A1-0FE92259D38C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9827656" y="2923217"/>
            <a:ext cx="624126" cy="747083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BAE77B0-0FA1-6F6D-8D31-D984770000DB}"/>
              </a:ext>
            </a:extLst>
          </p:cNvPr>
          <p:cNvCxnSpPr>
            <a:cxnSpLocks/>
            <a:stCxn id="6" idx="3"/>
            <a:endCxn id="7" idx="7"/>
          </p:cNvCxnSpPr>
          <p:nvPr/>
        </p:nvCxnSpPr>
        <p:spPr>
          <a:xfrm flipH="1">
            <a:off x="9589264" y="4336968"/>
            <a:ext cx="572905" cy="620165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10741395" y="4336968"/>
            <a:ext cx="483077" cy="6773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0F50ED9A-6DC9-EE0E-8632-83B2309FA668}"/>
              </a:ext>
            </a:extLst>
          </p:cNvPr>
          <p:cNvCxnSpPr>
            <a:cxnSpLocks/>
            <a:stCxn id="7" idx="4"/>
            <a:endCxn id="9" idx="1"/>
          </p:cNvCxnSpPr>
          <p:nvPr/>
        </p:nvCxnSpPr>
        <p:spPr>
          <a:xfrm>
            <a:off x="9299651" y="5623801"/>
            <a:ext cx="259587" cy="43867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052C433F-813A-44E9-0836-D75E6A429591}"/>
              </a:ext>
            </a:extLst>
          </p:cNvPr>
          <p:cNvCxnSpPr>
            <a:cxnSpLocks/>
            <a:stCxn id="12" idx="4"/>
            <a:endCxn id="4" idx="0"/>
          </p:cNvCxnSpPr>
          <p:nvPr/>
        </p:nvCxnSpPr>
        <p:spPr>
          <a:xfrm flipH="1">
            <a:off x="9538043" y="1662748"/>
            <a:ext cx="720383" cy="59380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59C384C-A7BC-E210-7699-7728BCAC2F2D}"/>
              </a:ext>
            </a:extLst>
          </p:cNvPr>
          <p:cNvSpPr/>
          <p:nvPr/>
        </p:nvSpPr>
        <p:spPr>
          <a:xfrm>
            <a:off x="10258425" y="166274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0F64553-D5E0-EEC1-7E70-2ABDD7D1B1BD}"/>
              </a:ext>
            </a:extLst>
          </p:cNvPr>
          <p:cNvGrpSpPr/>
          <p:nvPr/>
        </p:nvGrpSpPr>
        <p:grpSpPr>
          <a:xfrm>
            <a:off x="2534828" y="5380672"/>
            <a:ext cx="4605744" cy="1477328"/>
            <a:chOff x="1228640" y="5113194"/>
            <a:chExt cx="4605744" cy="1477328"/>
          </a:xfrm>
        </p:grpSpPr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14814DD3-E1A9-2394-955B-7B44D37939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D16B5A7E-BACC-02D1-908F-20DC67B22B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3D27CCFA-1BBE-CC89-6D65-9147AC4E10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D8EBC924-F0F5-99FE-67D7-4DE379436CCF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3ED8597-75FB-4DA1-A805-5A20D044C0F9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49674ED2-129B-26D4-7568-1924EF7EC9A0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0153FC4-0E87-52CA-66EA-3F7D40E9D92E}"/>
              </a:ext>
            </a:extLst>
          </p:cNvPr>
          <p:cNvSpPr txBox="1"/>
          <p:nvPr/>
        </p:nvSpPr>
        <p:spPr>
          <a:xfrm>
            <a:off x="10224761" y="2803645"/>
            <a:ext cx="1612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Před smazáním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6424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scary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not the successor</a:t>
            </a:r>
          </a:p>
          <a:p>
            <a:pPr marL="0" indent="0">
              <a:buNone/>
            </a:pPr>
            <a:r>
              <a:rPr lang="en-US" dirty="0"/>
              <a:t>One solution is: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Store the successor in a new </a:t>
            </a:r>
            <a:r>
              <a:rPr lang="en-US" dirty="0" err="1"/>
              <a:t>unique_ptr</a:t>
            </a:r>
            <a:endParaRPr lang="en-US" dirty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Give its right child to its parent as a replacement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Then, give it the deleted node’s children</a:t>
            </a:r>
          </a:p>
          <a:p>
            <a:pPr marL="457200" lvl="1" indent="0">
              <a:buNone/>
            </a:pPr>
            <a:r>
              <a:rPr lang="en-US" dirty="0"/>
              <a:t>(it didn’t have left child and we moved the right one)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Finally, replace the original node with the successor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1339560-E768-F5C0-5CC2-DAEC24D76AB8}"/>
              </a:ext>
            </a:extLst>
          </p:cNvPr>
          <p:cNvSpPr/>
          <p:nvPr/>
        </p:nvSpPr>
        <p:spPr>
          <a:xfrm>
            <a:off x="9128468" y="2256549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8429280" y="351551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10042207" y="367030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66AA426-6AC1-C935-B359-0AC853ADDEE8}"/>
              </a:ext>
            </a:extLst>
          </p:cNvPr>
          <p:cNvSpPr/>
          <p:nvPr/>
        </p:nvSpPr>
        <p:spPr>
          <a:xfrm>
            <a:off x="8890076" y="4842751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69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1104510" y="4899983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37880B5-12F7-51FF-DFD9-A5AB67A58F1A}"/>
              </a:ext>
            </a:extLst>
          </p:cNvPr>
          <p:cNvSpPr/>
          <p:nvPr/>
        </p:nvSpPr>
        <p:spPr>
          <a:xfrm>
            <a:off x="9439276" y="5948090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F185203-22B6-E862-4F12-A3A3C4CB3C42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8838855" y="2923217"/>
            <a:ext cx="409575" cy="592302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79929CB-62A2-30FB-A0A1-0FE92259D38C}"/>
              </a:ext>
            </a:extLst>
          </p:cNvPr>
          <p:cNvCxnSpPr>
            <a:cxnSpLocks/>
            <a:stCxn id="4" idx="5"/>
            <a:endCxn id="6" idx="0"/>
          </p:cNvCxnSpPr>
          <p:nvPr/>
        </p:nvCxnSpPr>
        <p:spPr>
          <a:xfrm>
            <a:off x="9827656" y="2923217"/>
            <a:ext cx="624126" cy="747083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BAE77B0-0FA1-6F6D-8D31-D984770000DB}"/>
              </a:ext>
            </a:extLst>
          </p:cNvPr>
          <p:cNvCxnSpPr>
            <a:cxnSpLocks/>
            <a:stCxn id="6" idx="3"/>
            <a:endCxn id="7" idx="7"/>
          </p:cNvCxnSpPr>
          <p:nvPr/>
        </p:nvCxnSpPr>
        <p:spPr>
          <a:xfrm flipH="1">
            <a:off x="9589264" y="4336968"/>
            <a:ext cx="572905" cy="620165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10741395" y="4336968"/>
            <a:ext cx="483077" cy="6773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0F50ED9A-6DC9-EE0E-8632-83B2309FA668}"/>
              </a:ext>
            </a:extLst>
          </p:cNvPr>
          <p:cNvCxnSpPr>
            <a:cxnSpLocks/>
            <a:stCxn id="7" idx="4"/>
            <a:endCxn id="9" idx="1"/>
          </p:cNvCxnSpPr>
          <p:nvPr/>
        </p:nvCxnSpPr>
        <p:spPr>
          <a:xfrm>
            <a:off x="9299651" y="5623801"/>
            <a:ext cx="259587" cy="43867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052C433F-813A-44E9-0836-D75E6A429591}"/>
              </a:ext>
            </a:extLst>
          </p:cNvPr>
          <p:cNvCxnSpPr>
            <a:cxnSpLocks/>
            <a:stCxn id="12" idx="4"/>
            <a:endCxn id="4" idx="0"/>
          </p:cNvCxnSpPr>
          <p:nvPr/>
        </p:nvCxnSpPr>
        <p:spPr>
          <a:xfrm flipH="1">
            <a:off x="9538043" y="1662748"/>
            <a:ext cx="720383" cy="593801"/>
          </a:xfrm>
          <a:prstGeom prst="straightConnector1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59C384C-A7BC-E210-7699-7728BCAC2F2D}"/>
              </a:ext>
            </a:extLst>
          </p:cNvPr>
          <p:cNvSpPr/>
          <p:nvPr/>
        </p:nvSpPr>
        <p:spPr>
          <a:xfrm>
            <a:off x="10258425" y="166274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pojnice: zakřivená 13">
            <a:extLst>
              <a:ext uri="{FF2B5EF4-FFF2-40B4-BE49-F238E27FC236}">
                <a16:creationId xmlns:a16="http://schemas.microsoft.com/office/drawing/2014/main" id="{EE701461-FF01-066F-BC59-24C393032688}"/>
              </a:ext>
            </a:extLst>
          </p:cNvPr>
          <p:cNvCxnSpPr>
            <a:cxnSpLocks/>
            <a:stCxn id="12" idx="4"/>
            <a:endCxn id="7" idx="0"/>
          </p:cNvCxnSpPr>
          <p:nvPr/>
        </p:nvCxnSpPr>
        <p:spPr>
          <a:xfrm rot="5400000">
            <a:off x="8189038" y="2773362"/>
            <a:ext cx="3180003" cy="958775"/>
          </a:xfrm>
          <a:prstGeom prst="curvedConnector3">
            <a:avLst>
              <a:gd name="adj1" fmla="val 50000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pojnice: zakřivená 25">
            <a:extLst>
              <a:ext uri="{FF2B5EF4-FFF2-40B4-BE49-F238E27FC236}">
                <a16:creationId xmlns:a16="http://schemas.microsoft.com/office/drawing/2014/main" id="{FEF9F75D-1370-04EA-FC67-9B39AC132E34}"/>
              </a:ext>
            </a:extLst>
          </p:cNvPr>
          <p:cNvCxnSpPr>
            <a:cxnSpLocks/>
            <a:stCxn id="6" idx="4"/>
            <a:endCxn id="9" idx="7"/>
          </p:cNvCxnSpPr>
          <p:nvPr/>
        </p:nvCxnSpPr>
        <p:spPr>
          <a:xfrm rot="5400000">
            <a:off x="9489562" y="5100252"/>
            <a:ext cx="1611122" cy="313318"/>
          </a:xfrm>
          <a:prstGeom prst="curvedConnector3">
            <a:avLst>
              <a:gd name="adj1" fmla="val 89414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pojnice: zakřivená 42">
            <a:extLst>
              <a:ext uri="{FF2B5EF4-FFF2-40B4-BE49-F238E27FC236}">
                <a16:creationId xmlns:a16="http://schemas.microsoft.com/office/drawing/2014/main" id="{CB6B63EC-BAC6-9F2A-F01B-9F1A77FB4E9E}"/>
              </a:ext>
            </a:extLst>
          </p:cNvPr>
          <p:cNvCxnSpPr>
            <a:cxnSpLocks/>
            <a:stCxn id="7" idx="5"/>
            <a:endCxn id="6" idx="1"/>
          </p:cNvCxnSpPr>
          <p:nvPr/>
        </p:nvCxnSpPr>
        <p:spPr>
          <a:xfrm rot="5400000" flipH="1" flipV="1">
            <a:off x="9013347" y="4360598"/>
            <a:ext cx="1724737" cy="572905"/>
          </a:xfrm>
          <a:prstGeom prst="curvedConnector5">
            <a:avLst>
              <a:gd name="adj1" fmla="val -13254"/>
              <a:gd name="adj2" fmla="val 50000"/>
              <a:gd name="adj3" fmla="val 113254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pojnice: zakřivená 61">
            <a:extLst>
              <a:ext uri="{FF2B5EF4-FFF2-40B4-BE49-F238E27FC236}">
                <a16:creationId xmlns:a16="http://schemas.microsoft.com/office/drawing/2014/main" id="{1DA6F9C2-E05D-9E89-A719-2DEB66D566F5}"/>
              </a:ext>
            </a:extLst>
          </p:cNvPr>
          <p:cNvCxnSpPr>
            <a:cxnSpLocks/>
            <a:stCxn id="7" idx="3"/>
            <a:endCxn id="5" idx="0"/>
          </p:cNvCxnSpPr>
          <p:nvPr/>
        </p:nvCxnSpPr>
        <p:spPr>
          <a:xfrm rot="5400000" flipH="1">
            <a:off x="7927497" y="4426878"/>
            <a:ext cx="1993900" cy="171183"/>
          </a:xfrm>
          <a:prstGeom prst="curvedConnector5">
            <a:avLst>
              <a:gd name="adj1" fmla="val -11465"/>
              <a:gd name="adj2" fmla="val 472803"/>
              <a:gd name="adj3" fmla="val 111465"/>
            </a:avLst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0F64553-D5E0-EEC1-7E70-2ABDD7D1B1BD}"/>
              </a:ext>
            </a:extLst>
          </p:cNvPr>
          <p:cNvGrpSpPr/>
          <p:nvPr/>
        </p:nvGrpSpPr>
        <p:grpSpPr>
          <a:xfrm>
            <a:off x="2534828" y="5380672"/>
            <a:ext cx="4605744" cy="1477328"/>
            <a:chOff x="1228640" y="5113194"/>
            <a:chExt cx="4605744" cy="1477328"/>
          </a:xfrm>
        </p:grpSpPr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14814DD3-E1A9-2394-955B-7B44D37939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D16B5A7E-BACC-02D1-908F-20DC67B22B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3D27CCFA-1BBE-CC89-6D65-9147AC4E10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D8EBC924-F0F5-99FE-67D7-4DE379436CCF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3ED8597-75FB-4DA1-A805-5A20D044C0F9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49674ED2-129B-26D4-7568-1924EF7EC9A0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3E40796-7A89-544D-B228-336153866362}"/>
              </a:ext>
            </a:extLst>
          </p:cNvPr>
          <p:cNvSpPr txBox="1"/>
          <p:nvPr/>
        </p:nvSpPr>
        <p:spPr>
          <a:xfrm>
            <a:off x="10367936" y="2852933"/>
            <a:ext cx="1157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Při 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2488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A52FB-BADA-6671-0134-F68470E6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 – the scary case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8F6FB-E6EF-107F-22F3-65A5F78CC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deleted node has two children</a:t>
            </a:r>
          </a:p>
          <a:p>
            <a:pPr lvl="1"/>
            <a:r>
              <a:rPr lang="en-US" dirty="0"/>
              <a:t>And the right child is not the successor</a:t>
            </a:r>
          </a:p>
          <a:p>
            <a:pPr marL="0" indent="0">
              <a:buNone/>
            </a:pPr>
            <a:r>
              <a:rPr lang="en-US" dirty="0"/>
              <a:t>One solution is: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Store the successor in a new </a:t>
            </a:r>
            <a:r>
              <a:rPr lang="en-US" dirty="0" err="1"/>
              <a:t>unique_ptr</a:t>
            </a:r>
            <a:endParaRPr lang="en-US" dirty="0"/>
          </a:p>
          <a:p>
            <a:pPr lvl="1">
              <a:buFont typeface="Wingdings" panose="05000000000000000000" pitchFamily="2" charset="2"/>
              <a:buChar char="è"/>
            </a:pPr>
            <a:r>
              <a:rPr lang="en-US" dirty="0"/>
              <a:t>Give its right child to its parent as a replacement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Then, give it the deleted node’s children</a:t>
            </a:r>
          </a:p>
          <a:p>
            <a:pPr marL="457200" lvl="1" indent="0">
              <a:buNone/>
            </a:pPr>
            <a:r>
              <a:rPr lang="en-US" dirty="0"/>
              <a:t>(it didn’t have left child and we moved the right one)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/>
              <a:t>Finally, replace the original node with the successor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7118F221-BECD-CD05-D325-BD53B0A21176}"/>
              </a:ext>
            </a:extLst>
          </p:cNvPr>
          <p:cNvSpPr/>
          <p:nvPr/>
        </p:nvSpPr>
        <p:spPr>
          <a:xfrm>
            <a:off x="8429280" y="351551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7904FC1-6A61-0B53-56A4-E322CAF19909}"/>
              </a:ext>
            </a:extLst>
          </p:cNvPr>
          <p:cNvSpPr/>
          <p:nvPr/>
        </p:nvSpPr>
        <p:spPr>
          <a:xfrm>
            <a:off x="10054909" y="3515519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66AA426-6AC1-C935-B359-0AC853ADDEE8}"/>
              </a:ext>
            </a:extLst>
          </p:cNvPr>
          <p:cNvSpPr/>
          <p:nvPr/>
        </p:nvSpPr>
        <p:spPr>
          <a:xfrm>
            <a:off x="9219883" y="2390940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69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74D5238-8752-E8CB-4D33-6904B11BECDC}"/>
              </a:ext>
            </a:extLst>
          </p:cNvPr>
          <p:cNvSpPr/>
          <p:nvPr/>
        </p:nvSpPr>
        <p:spPr>
          <a:xfrm>
            <a:off x="10739362" y="4648948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123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337880B5-12F7-51FF-DFD9-A5AB67A58F1A}"/>
              </a:ext>
            </a:extLst>
          </p:cNvPr>
          <p:cNvSpPr/>
          <p:nvPr/>
        </p:nvSpPr>
        <p:spPr>
          <a:xfrm>
            <a:off x="9403346" y="4648948"/>
            <a:ext cx="819150" cy="7810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</a:t>
            </a: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B0855AA-4FE4-3872-44F1-0FC0F46F197C}"/>
              </a:ext>
            </a:extLst>
          </p:cNvPr>
          <p:cNvCxnSpPr>
            <a:cxnSpLocks/>
            <a:stCxn id="6" idx="5"/>
            <a:endCxn id="8" idx="0"/>
          </p:cNvCxnSpPr>
          <p:nvPr/>
        </p:nvCxnSpPr>
        <p:spPr>
          <a:xfrm>
            <a:off x="10754097" y="4182187"/>
            <a:ext cx="394840" cy="4667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559C384C-A7BC-E210-7699-7728BCAC2F2D}"/>
              </a:ext>
            </a:extLst>
          </p:cNvPr>
          <p:cNvSpPr/>
          <p:nvPr/>
        </p:nvSpPr>
        <p:spPr>
          <a:xfrm>
            <a:off x="10258425" y="1662747"/>
            <a:ext cx="0" cy="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pojnice: zakřivená 13">
            <a:extLst>
              <a:ext uri="{FF2B5EF4-FFF2-40B4-BE49-F238E27FC236}">
                <a16:creationId xmlns:a16="http://schemas.microsoft.com/office/drawing/2014/main" id="{EE701461-FF01-066F-BC59-24C393032688}"/>
              </a:ext>
            </a:extLst>
          </p:cNvPr>
          <p:cNvCxnSpPr>
            <a:cxnSpLocks/>
            <a:stCxn id="12" idx="4"/>
            <a:endCxn id="7" idx="0"/>
          </p:cNvCxnSpPr>
          <p:nvPr/>
        </p:nvCxnSpPr>
        <p:spPr>
          <a:xfrm flipH="1">
            <a:off x="9629458" y="1662748"/>
            <a:ext cx="628968" cy="72819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pojnice: zakřivená 25">
            <a:extLst>
              <a:ext uri="{FF2B5EF4-FFF2-40B4-BE49-F238E27FC236}">
                <a16:creationId xmlns:a16="http://schemas.microsoft.com/office/drawing/2014/main" id="{FEF9F75D-1370-04EA-FC67-9B39AC132E34}"/>
              </a:ext>
            </a:extLst>
          </p:cNvPr>
          <p:cNvCxnSpPr>
            <a:cxnSpLocks/>
            <a:stCxn id="6" idx="3"/>
            <a:endCxn id="9" idx="0"/>
          </p:cNvCxnSpPr>
          <p:nvPr/>
        </p:nvCxnSpPr>
        <p:spPr>
          <a:xfrm flipH="1">
            <a:off x="9812921" y="4182187"/>
            <a:ext cx="361950" cy="46676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pojnice: zakřivená 42">
            <a:extLst>
              <a:ext uri="{FF2B5EF4-FFF2-40B4-BE49-F238E27FC236}">
                <a16:creationId xmlns:a16="http://schemas.microsoft.com/office/drawing/2014/main" id="{CB6B63EC-BAC6-9F2A-F01B-9F1A77FB4E9E}"/>
              </a:ext>
            </a:extLst>
          </p:cNvPr>
          <p:cNvCxnSpPr>
            <a:cxnSpLocks/>
            <a:stCxn id="7" idx="5"/>
            <a:endCxn id="6" idx="0"/>
          </p:cNvCxnSpPr>
          <p:nvPr/>
        </p:nvCxnSpPr>
        <p:spPr>
          <a:xfrm>
            <a:off x="9919071" y="3057608"/>
            <a:ext cx="545413" cy="45791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pojnice: zakřivená 61">
            <a:extLst>
              <a:ext uri="{FF2B5EF4-FFF2-40B4-BE49-F238E27FC236}">
                <a16:creationId xmlns:a16="http://schemas.microsoft.com/office/drawing/2014/main" id="{1DA6F9C2-E05D-9E89-A719-2DEB66D566F5}"/>
              </a:ext>
            </a:extLst>
          </p:cNvPr>
          <p:cNvCxnSpPr>
            <a:cxnSpLocks/>
            <a:stCxn id="7" idx="3"/>
            <a:endCxn id="5" idx="0"/>
          </p:cNvCxnSpPr>
          <p:nvPr/>
        </p:nvCxnSpPr>
        <p:spPr>
          <a:xfrm flipH="1">
            <a:off x="8838855" y="3057608"/>
            <a:ext cx="500990" cy="45791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B0F64553-D5E0-EEC1-7E70-2ABDD7D1B1BD}"/>
              </a:ext>
            </a:extLst>
          </p:cNvPr>
          <p:cNvGrpSpPr/>
          <p:nvPr/>
        </p:nvGrpSpPr>
        <p:grpSpPr>
          <a:xfrm>
            <a:off x="2534828" y="5380672"/>
            <a:ext cx="4605744" cy="1477328"/>
            <a:chOff x="1228640" y="5113194"/>
            <a:chExt cx="4605744" cy="1477328"/>
          </a:xfrm>
        </p:grpSpPr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14814DD3-E1A9-2394-955B-7B44D37939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458240"/>
              <a:ext cx="797009" cy="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D16B5A7E-BACC-02D1-908F-20DC67B22B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1" y="6128330"/>
              <a:ext cx="797009" cy="0"/>
            </a:xfrm>
            <a:prstGeom prst="straightConnector1">
              <a:avLst/>
            </a:prstGeom>
            <a:ln w="76200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3D27CCFA-1BBE-CC89-6D65-9147AC4E10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28640" y="5823240"/>
              <a:ext cx="797009" cy="0"/>
            </a:xfrm>
            <a:prstGeom prst="straightConnector1">
              <a:avLst/>
            </a:prstGeom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D8EBC924-F0F5-99FE-67D7-4DE379436CCF}"/>
                </a:ext>
              </a:extLst>
            </p:cNvPr>
            <p:cNvSpPr/>
            <p:nvPr/>
          </p:nvSpPr>
          <p:spPr>
            <a:xfrm>
              <a:off x="1627144" y="5153254"/>
              <a:ext cx="246888" cy="24688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73ED8597-75FB-4DA1-A805-5A20D044C0F9}"/>
                </a:ext>
              </a:extLst>
            </p:cNvPr>
            <p:cNvSpPr txBox="1"/>
            <p:nvPr/>
          </p:nvSpPr>
          <p:spPr>
            <a:xfrm>
              <a:off x="2025649" y="5113194"/>
              <a:ext cx="3808735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The deleted node</a:t>
              </a:r>
            </a:p>
            <a:p>
              <a:r>
                <a:rPr lang="en-US" dirty="0"/>
                <a:t>The replacement for the deleted node</a:t>
              </a:r>
            </a:p>
            <a:p>
              <a:r>
                <a:rPr lang="en-US" dirty="0"/>
                <a:t>Parent-child connection that stays</a:t>
              </a:r>
            </a:p>
            <a:p>
              <a:r>
                <a:rPr lang="en-US" dirty="0"/>
                <a:t>Parent-child connection that changes</a:t>
              </a:r>
            </a:p>
            <a:p>
              <a:r>
                <a:rPr lang="en-US" dirty="0"/>
                <a:t>New parent-child connection</a:t>
              </a: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49674ED2-129B-26D4-7568-1924EF7EC9A0}"/>
                </a:ext>
              </a:extLst>
            </p:cNvPr>
            <p:cNvSpPr/>
            <p:nvPr/>
          </p:nvSpPr>
          <p:spPr>
            <a:xfrm>
              <a:off x="1627144" y="5441415"/>
              <a:ext cx="246888" cy="246888"/>
            </a:xfrm>
            <a:prstGeom prst="ellipse">
              <a:avLst/>
            </a:prstGeom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D4CAF8F1-B565-3EFA-1116-AA7DB558AAAD}"/>
              </a:ext>
            </a:extLst>
          </p:cNvPr>
          <p:cNvSpPr txBox="1"/>
          <p:nvPr/>
        </p:nvSpPr>
        <p:spPr>
          <a:xfrm>
            <a:off x="9998652" y="5619277"/>
            <a:ext cx="123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Po smazání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0926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C63A7-E440-015B-AE13-050A4AB08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</a:t>
            </a:r>
            <a:r>
              <a:rPr lang="cs-CZ" dirty="0"/>
              <a:t>čítání Oveček</a:t>
            </a:r>
            <a:br>
              <a:rPr lang="cs-CZ" dirty="0"/>
            </a:br>
            <a:r>
              <a:rPr lang="cs-CZ" sz="4000" i="1" dirty="0"/>
              <a:t>počítání znaků, řádek, slov a vět v textu; součet</a:t>
            </a:r>
            <a:endParaRPr lang="en-US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B3A2E5-E08A-E425-27FB-770C68EAC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Program čte</a:t>
            </a:r>
          </a:p>
          <a:p>
            <a:pPr lvl="1"/>
            <a:r>
              <a:rPr lang="cs-CZ" dirty="0" err="1"/>
              <a:t>stdin</a:t>
            </a:r>
            <a:r>
              <a:rPr lang="cs-CZ" dirty="0"/>
              <a:t> (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), pokud nedostane </a:t>
            </a:r>
            <a:r>
              <a:rPr lang="cs-CZ" dirty="0" err="1"/>
              <a:t>cmd</a:t>
            </a:r>
            <a:r>
              <a:rPr lang="cs-CZ" dirty="0"/>
              <a:t> argumenty</a:t>
            </a:r>
          </a:p>
          <a:p>
            <a:pPr lvl="1"/>
            <a:r>
              <a:rPr lang="cs-CZ" dirty="0"/>
              <a:t>jinak pro každý </a:t>
            </a:r>
            <a:r>
              <a:rPr lang="cs-CZ" dirty="0" err="1"/>
              <a:t>atgument</a:t>
            </a:r>
            <a:r>
              <a:rPr lang="cs-CZ" dirty="0"/>
              <a:t> otevře soubor s danou cestou</a:t>
            </a:r>
          </a:p>
          <a:p>
            <a:r>
              <a:rPr lang="cs-CZ" dirty="0"/>
              <a:t>Tipy</a:t>
            </a:r>
          </a:p>
          <a:p>
            <a:pPr lvl="1"/>
            <a:r>
              <a:rPr lang="en-US" dirty="0" err="1"/>
              <a:t>Nej</a:t>
            </a:r>
            <a:r>
              <a:rPr lang="cs-CZ" dirty="0"/>
              <a:t>spíš využijeme čtení znak po znaku:</a:t>
            </a:r>
          </a:p>
          <a:p>
            <a:pPr lvl="1"/>
            <a:r>
              <a:rPr lang="cs-CZ" dirty="0"/>
              <a:t>Nechceme ukládat celý obsah souboru</a:t>
            </a:r>
            <a:endParaRPr lang="en-US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4BB7AC7-B915-B551-3D00-9E2011441796}"/>
              </a:ext>
            </a:extLst>
          </p:cNvPr>
          <p:cNvSpPr txBox="1"/>
          <p:nvPr/>
        </p:nvSpPr>
        <p:spPr>
          <a:xfrm>
            <a:off x="7465719" y="2669381"/>
            <a:ext cx="4401669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istream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(;;)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char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c = 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        //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check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cs-CZ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successful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: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fail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</a:t>
            </a:r>
            <a:r>
              <a:rPr lang="cs-CZ" b="0" dirty="0" err="1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break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process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(c);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B4226B-B294-4F84-656D-89EC1383223A}"/>
              </a:ext>
            </a:extLst>
          </p:cNvPr>
          <p:cNvSpPr txBox="1"/>
          <p:nvPr/>
        </p:nvSpPr>
        <p:spPr>
          <a:xfrm>
            <a:off x="1538344" y="5105514"/>
            <a:ext cx="3652538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auto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&amp;&amp; </a:t>
            </a:r>
            <a:r>
              <a:rPr lang="cs-CZ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files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cs-CZ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stream </a:t>
            </a:r>
            <a:r>
              <a:rPr lang="en-US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file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(!</a:t>
            </a:r>
            <a:r>
              <a:rPr lang="en-US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good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 ...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func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(in);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Řečová bublina: obdélníkový bublinový popisek se zakulacenými rohy 8">
            <a:extLst>
              <a:ext uri="{FF2B5EF4-FFF2-40B4-BE49-F238E27FC236}">
                <a16:creationId xmlns:a16="http://schemas.microsoft.com/office/drawing/2014/main" id="{35578F8E-02B0-14CD-F07D-7096922BDBDA}"/>
              </a:ext>
            </a:extLst>
          </p:cNvPr>
          <p:cNvSpPr/>
          <p:nvPr/>
        </p:nvSpPr>
        <p:spPr>
          <a:xfrm>
            <a:off x="9038663" y="2232862"/>
            <a:ext cx="2775877" cy="331390"/>
          </a:xfrm>
          <a:prstGeom prst="wedgeRoundRectCallout">
            <a:avLst>
              <a:gd name="adj1" fmla="val -40709"/>
              <a:gd name="adj2" fmla="val 9513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,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ifstream</a:t>
            </a:r>
            <a:r>
              <a:rPr lang="cs-CZ" dirty="0"/>
              <a:t>, …</a:t>
            </a:r>
            <a:endParaRPr lang="en-US" dirty="0"/>
          </a:p>
        </p:txBody>
      </p:sp>
      <p:sp>
        <p:nvSpPr>
          <p:cNvPr id="10" name="Řečová bublina: obdélníkový bublinový popisek se zakulacenými rohy 9">
            <a:extLst>
              <a:ext uri="{FF2B5EF4-FFF2-40B4-BE49-F238E27FC236}">
                <a16:creationId xmlns:a16="http://schemas.microsoft.com/office/drawing/2014/main" id="{0BD668DB-4DD7-5137-6F18-04AFCBB9984F}"/>
              </a:ext>
            </a:extLst>
          </p:cNvPr>
          <p:cNvSpPr/>
          <p:nvPr/>
        </p:nvSpPr>
        <p:spPr>
          <a:xfrm>
            <a:off x="5922489" y="3994738"/>
            <a:ext cx="2422667" cy="320186"/>
          </a:xfrm>
          <a:prstGeom prst="wedgeRoundRectCallout">
            <a:avLst>
              <a:gd name="adj1" fmla="val 55426"/>
              <a:gd name="adj2" fmla="val -5094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⚠️ Detekce chyb/EOF</a:t>
            </a:r>
            <a:endParaRPr lang="en-US" dirty="0"/>
          </a:p>
        </p:txBody>
      </p:sp>
      <p:sp>
        <p:nvSpPr>
          <p:cNvPr id="11" name="Řečová bublina: obdélníkový bublinový popisek se zakulacenými rohy 10">
            <a:extLst>
              <a:ext uri="{FF2B5EF4-FFF2-40B4-BE49-F238E27FC236}">
                <a16:creationId xmlns:a16="http://schemas.microsoft.com/office/drawing/2014/main" id="{77973EF7-AE11-3464-58FA-4C2BC6D8CCB7}"/>
              </a:ext>
            </a:extLst>
          </p:cNvPr>
          <p:cNvSpPr/>
          <p:nvPr/>
        </p:nvSpPr>
        <p:spPr>
          <a:xfrm>
            <a:off x="10036303" y="4456968"/>
            <a:ext cx="2105809" cy="518418"/>
          </a:xfrm>
          <a:prstGeom prst="wedgeRoundRectCallout">
            <a:avLst>
              <a:gd name="adj1" fmla="val -40011"/>
              <a:gd name="adj2" fmla="val -10223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Teď už víme, že c je platný znak</a:t>
            </a:r>
            <a:endParaRPr lang="en-US" dirty="0"/>
          </a:p>
        </p:txBody>
      </p:sp>
      <p:sp>
        <p:nvSpPr>
          <p:cNvPr id="12" name="Řečová bublina: obdélníkový bublinový popisek se zakulacenými rohy 11">
            <a:extLst>
              <a:ext uri="{FF2B5EF4-FFF2-40B4-BE49-F238E27FC236}">
                <a16:creationId xmlns:a16="http://schemas.microsoft.com/office/drawing/2014/main" id="{76C8D4CF-C9F3-A30F-779A-4111FA263879}"/>
              </a:ext>
            </a:extLst>
          </p:cNvPr>
          <p:cNvSpPr/>
          <p:nvPr/>
        </p:nvSpPr>
        <p:spPr>
          <a:xfrm>
            <a:off x="4907608" y="5899623"/>
            <a:ext cx="2710905" cy="320186"/>
          </a:xfrm>
          <a:prstGeom prst="wedgeRoundRectCallout">
            <a:avLst>
              <a:gd name="adj1" fmla="val -60436"/>
              <a:gd name="adj2" fmla="val -5658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⚠️ Detekce chyb</a:t>
            </a:r>
            <a:endParaRPr lang="en-US" dirty="0"/>
          </a:p>
        </p:txBody>
      </p:sp>
      <p:pic>
        <p:nvPicPr>
          <p:cNvPr id="18" name="Obrázek 17" descr="Obsah obrázku čtverec, Barevnost, řada/pruh, pixel&#10;&#10;Popis byl vytvořen automaticky">
            <a:hlinkClick r:id="rId3"/>
            <a:extLst>
              <a:ext uri="{FF2B5EF4-FFF2-40B4-BE49-F238E27FC236}">
                <a16:creationId xmlns:a16="http://schemas.microsoft.com/office/drawing/2014/main" id="{F3A30554-DB22-14DC-3EB2-FFE1EA0AC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799" y="201460"/>
            <a:ext cx="549447" cy="5494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147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10C7A-D0A3-76B7-0E38-FABF6710C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B67AE-E6B0-B7A0-B812-3F7E0FAD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Modularita</a:t>
            </a:r>
            <a:r>
              <a:rPr lang="en-US" dirty="0"/>
              <a:t>, </a:t>
            </a:r>
            <a:r>
              <a:rPr lang="en-US" dirty="0" err="1"/>
              <a:t>objekty</a:t>
            </a:r>
            <a:endParaRPr lang="cs-CZ" dirty="0"/>
          </a:p>
          <a:p>
            <a:r>
              <a:rPr lang="en-US" dirty="0" err="1"/>
              <a:t>Vlastn</a:t>
            </a:r>
            <a:r>
              <a:rPr lang="cs-CZ" dirty="0" err="1"/>
              <a:t>ictní</a:t>
            </a:r>
            <a:r>
              <a:rPr lang="cs-CZ" dirty="0"/>
              <a:t> a RAII</a:t>
            </a:r>
          </a:p>
          <a:p>
            <a:r>
              <a:rPr lang="cs-CZ" dirty="0"/>
              <a:t>Pointery a reference</a:t>
            </a:r>
          </a:p>
          <a:p>
            <a:pPr lvl="1"/>
            <a:r>
              <a:rPr lang="cs-CZ" dirty="0" err="1"/>
              <a:t>Raw</a:t>
            </a:r>
            <a:r>
              <a:rPr lang="cs-CZ" dirty="0"/>
              <a:t> pointery</a:t>
            </a:r>
          </a:p>
          <a:p>
            <a:pPr lvl="1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unique_ptr</a:t>
            </a:r>
            <a:endParaRPr lang="cs-CZ" dirty="0"/>
          </a:p>
          <a:p>
            <a:pPr lvl="1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shared_ptr</a:t>
            </a:r>
            <a:endParaRPr lang="cs-CZ" dirty="0"/>
          </a:p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move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3A4D335-D4FE-B530-652B-C57C08E02A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35802" y="1000919"/>
            <a:ext cx="2971800" cy="300037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E1E56-95E4-CF06-3A44-7F3C260D4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84DFF-AB17-5354-6989-D3FC4F8E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761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9C0C-F46B-4EA0-245F-52C402CA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řešení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A08F0-AD49-7F83-3F30-222C20BB3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Modularita</a:t>
            </a:r>
          </a:p>
          <a:p>
            <a:pPr lvl="1"/>
            <a:r>
              <a:rPr lang="cs-CZ" dirty="0"/>
              <a:t>Stav programu uložený v objektu nějaké třídy</a:t>
            </a:r>
          </a:p>
          <a:p>
            <a:pPr lvl="1"/>
            <a:r>
              <a:rPr lang="cs-CZ" dirty="0"/>
              <a:t>Rozumné rozdělení na .</a:t>
            </a:r>
            <a:r>
              <a:rPr lang="cs-CZ" dirty="0" err="1"/>
              <a:t>cpp</a:t>
            </a:r>
            <a:r>
              <a:rPr lang="cs-CZ" dirty="0"/>
              <a:t> a .</a:t>
            </a:r>
            <a:r>
              <a:rPr lang="cs-CZ" dirty="0" err="1"/>
              <a:t>hpp</a:t>
            </a:r>
            <a:r>
              <a:rPr lang="cs-CZ" dirty="0"/>
              <a:t> soubory</a:t>
            </a:r>
          </a:p>
          <a:p>
            <a:pPr lvl="2"/>
            <a:r>
              <a:rPr lang="cs-CZ" dirty="0"/>
              <a:t>V .</a:t>
            </a:r>
            <a:r>
              <a:rPr lang="cs-CZ" dirty="0" err="1"/>
              <a:t>hpp</a:t>
            </a:r>
            <a:r>
              <a:rPr lang="cs-CZ" dirty="0"/>
              <a:t> budou definice API, třídy</a:t>
            </a:r>
          </a:p>
          <a:p>
            <a:pPr marL="1371600" lvl="3" indent="0">
              <a:buNone/>
            </a:pPr>
            <a:r>
              <a:rPr lang="cs-CZ" dirty="0"/>
              <a:t>⚠️ Nezapomenout na </a:t>
            </a:r>
            <a:r>
              <a:rPr lang="cs-CZ" dirty="0" err="1"/>
              <a:t>header-guardy</a:t>
            </a:r>
            <a:r>
              <a:rPr lang="en-US" dirty="0"/>
              <a:t> (</a:t>
            </a:r>
            <a:r>
              <a:rPr lang="cs-CZ" dirty="0"/>
              <a:t>ukázka na dalším slidu)</a:t>
            </a:r>
          </a:p>
          <a:p>
            <a:pPr lvl="2"/>
            <a:r>
              <a:rPr lang="cs-CZ" dirty="0"/>
              <a:t>V .</a:t>
            </a:r>
            <a:r>
              <a:rPr lang="cs-CZ" dirty="0" err="1"/>
              <a:t>cpp</a:t>
            </a:r>
            <a:r>
              <a:rPr lang="cs-CZ" dirty="0"/>
              <a:t> budou implementace funkcí („</a:t>
            </a:r>
            <a:r>
              <a:rPr lang="cs-CZ" dirty="0" err="1"/>
              <a:t>one-liner</a:t>
            </a:r>
            <a:r>
              <a:rPr lang="cs-CZ" dirty="0"/>
              <a:t>“ funkce mohou být přímo ve třídě)</a:t>
            </a:r>
          </a:p>
          <a:p>
            <a:pPr lvl="1"/>
            <a:r>
              <a:rPr lang="cs-CZ" dirty="0"/>
              <a:t>Dlouhé funkce rozděleny na více funkcí</a:t>
            </a:r>
          </a:p>
          <a:p>
            <a:pPr lvl="2"/>
            <a:r>
              <a:rPr lang="cs-CZ" dirty="0"/>
              <a:t>Funkce dělá jednu akci</a:t>
            </a:r>
          </a:p>
          <a:p>
            <a:r>
              <a:rPr lang="cs-CZ" dirty="0"/>
              <a:t>Kvalita</a:t>
            </a:r>
          </a:p>
          <a:p>
            <a:pPr lvl="1"/>
            <a:r>
              <a:rPr lang="cs-CZ" dirty="0"/>
              <a:t>Řešení používá věci podle cvičení, přednášek, </a:t>
            </a:r>
            <a:r>
              <a:rPr lang="cs-CZ" dirty="0" err="1"/>
              <a:t>cppreference</a:t>
            </a:r>
            <a:r>
              <a:rPr lang="cs-CZ" dirty="0"/>
              <a:t>, …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⚠️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chyb</a:t>
            </a:r>
            <a:r>
              <a:rPr lang="cs-CZ" dirty="0"/>
              <a:t> načítání souborů, …</a:t>
            </a:r>
          </a:p>
          <a:p>
            <a:pPr marL="457200" lvl="1" indent="0">
              <a:buNone/>
            </a:pPr>
            <a:r>
              <a:rPr lang="cs-CZ" dirty="0"/>
              <a:t>⚠️ Datové položky ve třídách inicializovány pomocí </a:t>
            </a:r>
            <a:r>
              <a:rPr lang="cs-CZ" dirty="0" err="1"/>
              <a:t>initializer</a:t>
            </a:r>
            <a:r>
              <a:rPr lang="cs-CZ" dirty="0"/>
              <a:t>-listů</a:t>
            </a:r>
            <a:r>
              <a:rPr lang="en-US" dirty="0"/>
              <a:t>:</a:t>
            </a:r>
            <a:endParaRPr lang="en-US" sz="20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</a:t>
            </a:r>
            <a:r>
              <a:rPr lang="cs-CZ" sz="1800" dirty="0" err="1">
                <a:latin typeface="Consolas" panose="020B0609020204030204" pitchFamily="49" charset="0"/>
              </a:rPr>
              <a:t>Trida</a:t>
            </a:r>
            <a:r>
              <a:rPr lang="cs-CZ" sz="1800" dirty="0">
                <a:latin typeface="Consolas" panose="020B0609020204030204" pitchFamily="49" charset="0"/>
              </a:rPr>
              <a:t>(</a:t>
            </a:r>
            <a:r>
              <a:rPr lang="en-US" sz="1800" dirty="0">
                <a:latin typeface="Consolas" panose="020B0609020204030204" pitchFamily="49" charset="0"/>
              </a:rPr>
              <a:t>int argument</a:t>
            </a:r>
            <a:r>
              <a:rPr lang="cs-CZ" sz="1800" dirty="0">
                <a:latin typeface="Consolas" panose="020B0609020204030204" pitchFamily="49" charset="0"/>
              </a:rPr>
              <a:t>) : </a:t>
            </a:r>
            <a:r>
              <a:rPr lang="cs-CZ" sz="1800" dirty="0" err="1">
                <a:latin typeface="Consolas" panose="020B0609020204030204" pitchFamily="49" charset="0"/>
              </a:rPr>
              <a:t>polozka</a:t>
            </a:r>
            <a:r>
              <a:rPr lang="cs-CZ" sz="1800" dirty="0">
                <a:latin typeface="Consolas" panose="020B0609020204030204" pitchFamily="49" charset="0"/>
              </a:rPr>
              <a:t>_</a:t>
            </a:r>
            <a:r>
              <a:rPr lang="en-US" sz="1800" dirty="0">
                <a:latin typeface="Consolas" panose="020B0609020204030204" pitchFamily="49" charset="0"/>
              </a:rPr>
              <a:t>{argument}, { /* </a:t>
            </a:r>
            <a:r>
              <a:rPr lang="en-US" sz="1800" dirty="0" err="1">
                <a:latin typeface="Consolas" panose="020B0609020204030204" pitchFamily="49" charset="0"/>
              </a:rPr>
              <a:t>konstrukror</a:t>
            </a:r>
            <a:r>
              <a:rPr lang="en-US" sz="1800" dirty="0">
                <a:latin typeface="Consolas" panose="020B0609020204030204" pitchFamily="49" charset="0"/>
              </a:rPr>
              <a:t> */ 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114F2-ACFB-EC2C-5E10-B9FB1FFD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D65263-EACB-AD26-BB32-80D3833B3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9730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Modularita a zdrojové soubory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6828666" y="569161"/>
            <a:ext cx="3482146" cy="173893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prstClr val="black"/>
                </a:solidFill>
              </a:rPr>
              <a:t>#include "</a:t>
            </a:r>
            <a:r>
              <a:rPr lang="en-US" b="1" dirty="0" err="1">
                <a:solidFill>
                  <a:prstClr val="black"/>
                </a:solidFill>
              </a:rPr>
              <a:t>ovecky.h</a:t>
            </a:r>
            <a:r>
              <a:rPr lang="en-US" b="1" dirty="0">
                <a:solidFill>
                  <a:prstClr val="black"/>
                </a:solidFill>
              </a:rPr>
              <a:t>"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zpracuj_znak</a:t>
            </a:r>
            <a:r>
              <a:rPr lang="en-US" dirty="0">
                <a:solidFill>
                  <a:prstClr val="black"/>
                </a:solidFill>
              </a:rPr>
              <a:t>( ....) {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 {</a:t>
            </a:r>
          </a:p>
          <a:p>
            <a:r>
              <a:rPr lang="en-US" dirty="0">
                <a:solidFill>
                  <a:prstClr val="black"/>
                </a:solidFill>
              </a:rPr>
              <a:t> 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4"/>
            </p:custDataLst>
          </p:nvPr>
        </p:nvSpPr>
        <p:spPr>
          <a:xfrm>
            <a:off x="1828800" y="1715629"/>
            <a:ext cx="3300412" cy="349326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&lt;</a:t>
            </a:r>
            <a:r>
              <a:rPr lang="en-US" dirty="0" err="1">
                <a:solidFill>
                  <a:prstClr val="black"/>
                </a:solidFill>
              </a:rPr>
              <a:t>iostream</a:t>
            </a:r>
            <a:r>
              <a:rPr lang="en-US" dirty="0">
                <a:solidFill>
                  <a:prstClr val="black"/>
                </a:solidFill>
              </a:rPr>
              <a:t>&gt;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ifndef</a:t>
            </a:r>
            <a:r>
              <a:rPr lang="en-US" dirty="0">
                <a:solidFill>
                  <a:prstClr val="black"/>
                </a:solidFill>
              </a:rPr>
              <a:t> OVECKY_H_</a:t>
            </a:r>
          </a:p>
          <a:p>
            <a:r>
              <a:rPr lang="en-US" dirty="0">
                <a:solidFill>
                  <a:prstClr val="black"/>
                </a:solidFill>
              </a:rPr>
              <a:t>#define OVECKY_H_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class </a:t>
            </a:r>
            <a:r>
              <a:rPr lang="en-US" dirty="0">
                <a:solidFill>
                  <a:prstClr val="black"/>
                </a:solidFill>
              </a:rPr>
              <a:t>O</a:t>
            </a:r>
            <a:r>
              <a:rPr lang="cs-CZ" dirty="0">
                <a:solidFill>
                  <a:prstClr val="black"/>
                </a:solidFill>
              </a:rPr>
              <a:t>vecky </a:t>
            </a:r>
            <a:r>
              <a:rPr lang="en-US" dirty="0">
                <a:solidFill>
                  <a:prstClr val="black"/>
                </a:solidFill>
              </a:rPr>
              <a:t>{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void </a:t>
            </a:r>
            <a:r>
              <a:rPr lang="cs-CZ" b="1" dirty="0">
                <a:solidFill>
                  <a:prstClr val="black"/>
                </a:solidFill>
              </a:rPr>
              <a:t>zpracuj</a:t>
            </a:r>
            <a:r>
              <a:rPr lang="en-US" b="1" dirty="0">
                <a:solidFill>
                  <a:prstClr val="black"/>
                </a:solidFill>
              </a:rPr>
              <a:t>_</a:t>
            </a:r>
            <a:r>
              <a:rPr lang="cs-CZ" b="1" dirty="0">
                <a:solidFill>
                  <a:prstClr val="black"/>
                </a:solidFill>
              </a:rPr>
              <a:t>znak</a:t>
            </a:r>
            <a:r>
              <a:rPr lang="en-US" dirty="0">
                <a:solidFill>
                  <a:prstClr val="black"/>
                </a:solidFill>
              </a:rPr>
              <a:t>( char c);</a:t>
            </a:r>
          </a:p>
          <a:p>
            <a:r>
              <a:rPr lang="en-US" dirty="0">
                <a:solidFill>
                  <a:prstClr val="black"/>
                </a:solidFill>
              </a:rPr>
              <a:t>  void 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std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pocet_znaku</a:t>
            </a:r>
            <a:r>
              <a:rPr lang="en-US" dirty="0">
                <a:solidFill>
                  <a:prstClr val="black"/>
                </a:solidFill>
              </a:rPr>
              <a:t>() { return ..; }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() { return ..; } private: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int pocet</a:t>
            </a:r>
            <a:r>
              <a:rPr lang="en-US" dirty="0">
                <a:solidFill>
                  <a:prstClr val="black"/>
                </a:solidFill>
              </a:rPr>
              <a:t>_</a:t>
            </a:r>
            <a:r>
              <a:rPr lang="en-US" dirty="0" err="1">
                <a:solidFill>
                  <a:prstClr val="black"/>
                </a:solidFill>
              </a:rPr>
              <a:t>znaku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endif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>
            <p:custDataLst>
              <p:tags r:id="rId5"/>
            </p:custDataLst>
          </p:nvPr>
        </p:nvCxnSpPr>
        <p:spPr>
          <a:xfrm flipH="1">
            <a:off x="5129213" y="747781"/>
            <a:ext cx="1736044" cy="967848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6"/>
            </p:custDataLst>
          </p:nvPr>
        </p:nvSpPr>
        <p:spPr>
          <a:xfrm>
            <a:off x="4287982" y="1729471"/>
            <a:ext cx="84123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ovecky.h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9304268" y="57937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ovecky.cpp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ounded Rectangular Callout 11"/>
          <p:cNvSpPr/>
          <p:nvPr>
            <p:custDataLst>
              <p:tags r:id="rId8"/>
            </p:custDataLst>
          </p:nvPr>
        </p:nvSpPr>
        <p:spPr>
          <a:xfrm>
            <a:off x="1828800" y="1026919"/>
            <a:ext cx="914400" cy="381000"/>
          </a:xfrm>
          <a:prstGeom prst="wedgeRoundRectCallout">
            <a:avLst>
              <a:gd name="adj1" fmla="val -1345"/>
              <a:gd name="adj2" fmla="val 22601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guard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9"/>
            </p:custDataLst>
          </p:nvPr>
        </p:nvSpPr>
        <p:spPr>
          <a:xfrm>
            <a:off x="4698206" y="4243268"/>
            <a:ext cx="914400" cy="381000"/>
          </a:xfrm>
          <a:prstGeom prst="wedgeRoundRectCallout">
            <a:avLst>
              <a:gd name="adj1" fmla="val -81275"/>
              <a:gd name="adj2" fmla="val -11323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10"/>
            </p:custDataLst>
          </p:nvPr>
        </p:nvSpPr>
        <p:spPr>
          <a:xfrm>
            <a:off x="5501935" y="3205728"/>
            <a:ext cx="990600" cy="381000"/>
          </a:xfrm>
          <a:prstGeom prst="wedgeRoundRectCallout">
            <a:avLst>
              <a:gd name="adj1" fmla="val -116746"/>
              <a:gd name="adj2" fmla="val -329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deklarace</a:t>
            </a:r>
            <a:endParaRPr lang="cs-CZ" sz="1400" b="1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1"/>
            </p:custDataLst>
          </p:nvPr>
        </p:nvSpPr>
        <p:spPr>
          <a:xfrm>
            <a:off x="5403535" y="1026919"/>
            <a:ext cx="1259141" cy="510886"/>
          </a:xfrm>
          <a:prstGeom prst="wedgeRoundRectCallout">
            <a:avLst>
              <a:gd name="adj1" fmla="val 78349"/>
              <a:gd name="adj2" fmla="val -377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implementace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definice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6" name="Rounded Rectangular Callout 15"/>
          <p:cNvSpPr/>
          <p:nvPr>
            <p:custDataLst>
              <p:tags r:id="rId12"/>
            </p:custDataLst>
          </p:nvPr>
        </p:nvSpPr>
        <p:spPr>
          <a:xfrm>
            <a:off x="3174423" y="5852130"/>
            <a:ext cx="2412531" cy="381000"/>
          </a:xfrm>
          <a:prstGeom prst="wedgeRoundRectCallout">
            <a:avLst>
              <a:gd name="adj1" fmla="val -41498"/>
              <a:gd name="adj2" fmla="val -25858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456A1C"/>
                </a:solidFill>
                <a:latin typeface="Calibri" panose="020F0502020204030204"/>
              </a:rPr>
              <a:t>NIKDY!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using namespace v .h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23" name="Rounded Rectangular Callout 22"/>
          <p:cNvSpPr/>
          <p:nvPr>
            <p:custDataLst>
              <p:tags r:id="rId13"/>
            </p:custDataLst>
          </p:nvPr>
        </p:nvSpPr>
        <p:spPr>
          <a:xfrm>
            <a:off x="4126284" y="2476880"/>
            <a:ext cx="792860" cy="538527"/>
          </a:xfrm>
          <a:prstGeom prst="wedgeRoundRectCallout">
            <a:avLst>
              <a:gd name="adj1" fmla="val -103321"/>
              <a:gd name="adj2" fmla="val 7034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úrovně API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BFD99CD-C18D-15A7-7127-C547A06EAF9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28253" y="1026919"/>
            <a:ext cx="1169953" cy="381000"/>
          </a:xfrm>
          <a:prstGeom prst="wedgeRoundRectCallout">
            <a:avLst>
              <a:gd name="adj1" fmla="val -76070"/>
              <a:gd name="adj2" fmla="val 24325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456A1C"/>
                </a:solidFill>
                <a:latin typeface="Calibri Light" panose="020F0302020204030204"/>
              </a:rPr>
              <a:t>ne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#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pragma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9374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Modularita a zdrojové soubory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6828666" y="569161"/>
            <a:ext cx="3482146" cy="173893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prstClr val="black"/>
                </a:solidFill>
              </a:rPr>
              <a:t>#include "</a:t>
            </a:r>
            <a:r>
              <a:rPr lang="en-US" b="1" dirty="0" err="1">
                <a:solidFill>
                  <a:prstClr val="black"/>
                </a:solidFill>
              </a:rPr>
              <a:t>ovecky.h</a:t>
            </a:r>
            <a:r>
              <a:rPr lang="en-US" b="1" dirty="0">
                <a:solidFill>
                  <a:prstClr val="black"/>
                </a:solidFill>
              </a:rPr>
              <a:t>"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zpracuj_znak</a:t>
            </a:r>
            <a:r>
              <a:rPr lang="en-US" dirty="0">
                <a:solidFill>
                  <a:prstClr val="black"/>
                </a:solidFill>
              </a:rPr>
              <a:t>( ....) {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 {</a:t>
            </a:r>
          </a:p>
          <a:p>
            <a:r>
              <a:rPr lang="en-US" dirty="0">
                <a:solidFill>
                  <a:prstClr val="black"/>
                </a:solidFill>
              </a:rPr>
              <a:t> 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6828666" y="2589444"/>
            <a:ext cx="3486386" cy="186204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&lt;</a:t>
            </a:r>
            <a:r>
              <a:rPr lang="en-US" dirty="0" err="1">
                <a:solidFill>
                  <a:prstClr val="black"/>
                </a:solidFill>
              </a:rPr>
              <a:t>iostream</a:t>
            </a:r>
            <a:r>
              <a:rPr lang="en-US" dirty="0">
                <a:solidFill>
                  <a:prstClr val="black"/>
                </a:solidFill>
              </a:rPr>
              <a:t>&gt;</a:t>
            </a:r>
          </a:p>
          <a:p>
            <a:r>
              <a:rPr lang="en-US" b="1" dirty="0">
                <a:solidFill>
                  <a:prstClr val="black"/>
                </a:solidFill>
              </a:rPr>
              <a:t>#include "</a:t>
            </a:r>
            <a:r>
              <a:rPr lang="en-US" b="1" dirty="0" err="1">
                <a:solidFill>
                  <a:prstClr val="black"/>
                </a:solidFill>
              </a:rPr>
              <a:t>ovecky.h</a:t>
            </a:r>
            <a:r>
              <a:rPr lang="en-US" b="1" dirty="0">
                <a:solidFill>
                  <a:prstClr val="black"/>
                </a:solidFill>
              </a:rPr>
              <a:t>"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main() 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ov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ov.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cin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ov.pocet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828800" y="1715629"/>
            <a:ext cx="3300412" cy="349326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&lt;</a:t>
            </a:r>
            <a:r>
              <a:rPr lang="en-US" dirty="0" err="1">
                <a:solidFill>
                  <a:prstClr val="black"/>
                </a:solidFill>
              </a:rPr>
              <a:t>iostream</a:t>
            </a:r>
            <a:r>
              <a:rPr lang="en-US" dirty="0">
                <a:solidFill>
                  <a:prstClr val="black"/>
                </a:solidFill>
              </a:rPr>
              <a:t>&gt;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ifndef</a:t>
            </a:r>
            <a:r>
              <a:rPr lang="en-US" dirty="0">
                <a:solidFill>
                  <a:prstClr val="black"/>
                </a:solidFill>
              </a:rPr>
              <a:t> OVECKY_H_</a:t>
            </a:r>
          </a:p>
          <a:p>
            <a:r>
              <a:rPr lang="en-US" dirty="0">
                <a:solidFill>
                  <a:prstClr val="black"/>
                </a:solidFill>
              </a:rPr>
              <a:t>#define OVECKY_H_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class </a:t>
            </a:r>
            <a:r>
              <a:rPr lang="en-US" dirty="0">
                <a:solidFill>
                  <a:prstClr val="black"/>
                </a:solidFill>
              </a:rPr>
              <a:t>O</a:t>
            </a:r>
            <a:r>
              <a:rPr lang="cs-CZ" dirty="0">
                <a:solidFill>
                  <a:prstClr val="black"/>
                </a:solidFill>
              </a:rPr>
              <a:t>vecky </a:t>
            </a:r>
            <a:r>
              <a:rPr lang="en-US" dirty="0">
                <a:solidFill>
                  <a:prstClr val="black"/>
                </a:solidFill>
              </a:rPr>
              <a:t>{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void </a:t>
            </a:r>
            <a:r>
              <a:rPr lang="cs-CZ" b="1" dirty="0">
                <a:solidFill>
                  <a:prstClr val="black"/>
                </a:solidFill>
              </a:rPr>
              <a:t>zpracuj</a:t>
            </a:r>
            <a:r>
              <a:rPr lang="en-US" b="1" dirty="0">
                <a:solidFill>
                  <a:prstClr val="black"/>
                </a:solidFill>
              </a:rPr>
              <a:t>_</a:t>
            </a:r>
            <a:r>
              <a:rPr lang="cs-CZ" b="1" dirty="0">
                <a:solidFill>
                  <a:prstClr val="black"/>
                </a:solidFill>
              </a:rPr>
              <a:t>znak</a:t>
            </a:r>
            <a:r>
              <a:rPr lang="en-US" dirty="0">
                <a:solidFill>
                  <a:prstClr val="black"/>
                </a:solidFill>
              </a:rPr>
              <a:t>( char c);</a:t>
            </a:r>
          </a:p>
          <a:p>
            <a:r>
              <a:rPr lang="en-US" dirty="0">
                <a:solidFill>
                  <a:prstClr val="black"/>
                </a:solidFill>
              </a:rPr>
              <a:t>  void 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std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pocet_znaku</a:t>
            </a:r>
            <a:r>
              <a:rPr lang="en-US" dirty="0">
                <a:solidFill>
                  <a:prstClr val="black"/>
                </a:solidFill>
              </a:rPr>
              <a:t>() { return ..; }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() { return ..; } private: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int pocet</a:t>
            </a:r>
            <a:r>
              <a:rPr lang="en-US" dirty="0">
                <a:solidFill>
                  <a:prstClr val="black"/>
                </a:solidFill>
              </a:rPr>
              <a:t>_</a:t>
            </a:r>
            <a:r>
              <a:rPr lang="en-US" dirty="0" err="1">
                <a:solidFill>
                  <a:prstClr val="black"/>
                </a:solidFill>
              </a:rPr>
              <a:t>znaku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endif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>
            <p:custDataLst>
              <p:tags r:id="rId6"/>
            </p:custDataLst>
          </p:nvPr>
        </p:nvCxnSpPr>
        <p:spPr>
          <a:xfrm flipH="1">
            <a:off x="5129213" y="747781"/>
            <a:ext cx="1736044" cy="967848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>
            <p:custDataLst>
              <p:tags r:id="rId7"/>
            </p:custDataLst>
          </p:nvPr>
        </p:nvCxnSpPr>
        <p:spPr>
          <a:xfrm flipH="1" flipV="1">
            <a:off x="5129213" y="1715631"/>
            <a:ext cx="1736044" cy="122786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8"/>
            </p:custDataLst>
          </p:nvPr>
        </p:nvSpPr>
        <p:spPr>
          <a:xfrm>
            <a:off x="4287982" y="1729471"/>
            <a:ext cx="84123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ovecky.h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9304268" y="57937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ovecky.cpp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9318541" y="2608981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main.cpp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ounded Rectangular Callout 11"/>
          <p:cNvSpPr/>
          <p:nvPr>
            <p:custDataLst>
              <p:tags r:id="rId11"/>
            </p:custDataLst>
          </p:nvPr>
        </p:nvSpPr>
        <p:spPr>
          <a:xfrm>
            <a:off x="1828800" y="1026919"/>
            <a:ext cx="914400" cy="381000"/>
          </a:xfrm>
          <a:prstGeom prst="wedgeRoundRectCallout">
            <a:avLst>
              <a:gd name="adj1" fmla="val -1345"/>
              <a:gd name="adj2" fmla="val 22601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guard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12"/>
            </p:custDataLst>
          </p:nvPr>
        </p:nvSpPr>
        <p:spPr>
          <a:xfrm>
            <a:off x="4698206" y="4243268"/>
            <a:ext cx="914400" cy="381000"/>
          </a:xfrm>
          <a:prstGeom prst="wedgeRoundRectCallout">
            <a:avLst>
              <a:gd name="adj1" fmla="val -81275"/>
              <a:gd name="adj2" fmla="val -11323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13"/>
            </p:custDataLst>
          </p:nvPr>
        </p:nvSpPr>
        <p:spPr>
          <a:xfrm>
            <a:off x="5501935" y="3205728"/>
            <a:ext cx="990600" cy="381000"/>
          </a:xfrm>
          <a:prstGeom prst="wedgeRoundRectCallout">
            <a:avLst>
              <a:gd name="adj1" fmla="val -116746"/>
              <a:gd name="adj2" fmla="val -329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deklarace</a:t>
            </a:r>
            <a:endParaRPr lang="cs-CZ" sz="1400" b="1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4"/>
            </p:custDataLst>
          </p:nvPr>
        </p:nvSpPr>
        <p:spPr>
          <a:xfrm>
            <a:off x="5403535" y="1026919"/>
            <a:ext cx="1259141" cy="510886"/>
          </a:xfrm>
          <a:prstGeom prst="wedgeRoundRectCallout">
            <a:avLst>
              <a:gd name="adj1" fmla="val 78349"/>
              <a:gd name="adj2" fmla="val -377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implementace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definice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6" name="Rounded Rectangular Callout 15"/>
          <p:cNvSpPr/>
          <p:nvPr>
            <p:custDataLst>
              <p:tags r:id="rId15"/>
            </p:custDataLst>
          </p:nvPr>
        </p:nvSpPr>
        <p:spPr>
          <a:xfrm>
            <a:off x="3174423" y="5852130"/>
            <a:ext cx="2412531" cy="381000"/>
          </a:xfrm>
          <a:prstGeom prst="wedgeRoundRectCallout">
            <a:avLst>
              <a:gd name="adj1" fmla="val -41498"/>
              <a:gd name="adj2" fmla="val -25858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456A1C"/>
                </a:solidFill>
                <a:latin typeface="Calibri" panose="020F0502020204030204"/>
              </a:rPr>
              <a:t>NIKDY!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using namespace v .h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23" name="Rounded Rectangular Callout 22"/>
          <p:cNvSpPr/>
          <p:nvPr>
            <p:custDataLst>
              <p:tags r:id="rId16"/>
            </p:custDataLst>
          </p:nvPr>
        </p:nvSpPr>
        <p:spPr>
          <a:xfrm>
            <a:off x="4126284" y="2476880"/>
            <a:ext cx="792860" cy="538527"/>
          </a:xfrm>
          <a:prstGeom prst="wedgeRoundRectCallout">
            <a:avLst>
              <a:gd name="adj1" fmla="val -103321"/>
              <a:gd name="adj2" fmla="val 7034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úrovně API</a:t>
            </a:r>
          </a:p>
        </p:txBody>
      </p:sp>
      <p:sp>
        <p:nvSpPr>
          <p:cNvPr id="24" name="Rounded Rectangular Callout 23"/>
          <p:cNvSpPr/>
          <p:nvPr>
            <p:custDataLst>
              <p:tags r:id="rId17"/>
            </p:custDataLst>
          </p:nvPr>
        </p:nvSpPr>
        <p:spPr>
          <a:xfrm>
            <a:off x="9106317" y="3396228"/>
            <a:ext cx="787589" cy="522629"/>
          </a:xfrm>
          <a:prstGeom prst="wedgeRoundRectCallout">
            <a:avLst>
              <a:gd name="adj1" fmla="val -86646"/>
              <a:gd name="adj2" fmla="val 3276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vnitřní iterace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BFD99CD-C18D-15A7-7127-C547A06EAF9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28253" y="1026919"/>
            <a:ext cx="1169953" cy="381000"/>
          </a:xfrm>
          <a:prstGeom prst="wedgeRoundRectCallout">
            <a:avLst>
              <a:gd name="adj1" fmla="val -76070"/>
              <a:gd name="adj2" fmla="val 24325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456A1C"/>
                </a:solidFill>
                <a:latin typeface="Calibri Light" panose="020F0302020204030204"/>
              </a:rPr>
              <a:t>ne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#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pragma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674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Modularita a zdrojové soubory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6828666" y="569161"/>
            <a:ext cx="3482146" cy="173893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b="1" dirty="0">
                <a:solidFill>
                  <a:prstClr val="black"/>
                </a:solidFill>
              </a:rPr>
              <a:t>#include "</a:t>
            </a:r>
            <a:r>
              <a:rPr lang="en-US" b="1" dirty="0" err="1">
                <a:solidFill>
                  <a:prstClr val="black"/>
                </a:solidFill>
              </a:rPr>
              <a:t>ovecky.h</a:t>
            </a:r>
            <a:r>
              <a:rPr lang="en-US" b="1" dirty="0">
                <a:solidFill>
                  <a:prstClr val="black"/>
                </a:solidFill>
              </a:rPr>
              <a:t>"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zpracuj_znak</a:t>
            </a:r>
            <a:r>
              <a:rPr lang="en-US" dirty="0">
                <a:solidFill>
                  <a:prstClr val="black"/>
                </a:solidFill>
              </a:rPr>
              <a:t>( ....) {</a:t>
            </a:r>
          </a:p>
          <a:p>
            <a:r>
              <a:rPr lang="en-US" dirty="0">
                <a:solidFill>
                  <a:prstClr val="black"/>
                </a:solidFill>
              </a:rPr>
              <a:t>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void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 {</a:t>
            </a:r>
          </a:p>
          <a:p>
            <a:r>
              <a:rPr lang="en-US" dirty="0">
                <a:solidFill>
                  <a:prstClr val="black"/>
                </a:solidFill>
              </a:rPr>
              <a:t>   ....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6828666" y="2589444"/>
            <a:ext cx="3486386" cy="1862048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&lt;</a:t>
            </a:r>
            <a:r>
              <a:rPr lang="en-US" dirty="0" err="1">
                <a:solidFill>
                  <a:prstClr val="black"/>
                </a:solidFill>
              </a:rPr>
              <a:t>iostream</a:t>
            </a:r>
            <a:r>
              <a:rPr lang="en-US" dirty="0">
                <a:solidFill>
                  <a:prstClr val="black"/>
                </a:solidFill>
              </a:rPr>
              <a:t>&gt;</a:t>
            </a:r>
          </a:p>
          <a:p>
            <a:r>
              <a:rPr lang="en-US" b="1" dirty="0">
                <a:solidFill>
                  <a:prstClr val="black"/>
                </a:solidFill>
              </a:rPr>
              <a:t>#include "</a:t>
            </a:r>
            <a:r>
              <a:rPr lang="en-US" b="1" dirty="0" err="1">
                <a:solidFill>
                  <a:prstClr val="black"/>
                </a:solidFill>
              </a:rPr>
              <a:t>ovecky.h</a:t>
            </a:r>
            <a:r>
              <a:rPr lang="en-US" b="1" dirty="0">
                <a:solidFill>
                  <a:prstClr val="black"/>
                </a:solidFill>
              </a:rPr>
              <a:t>"</a:t>
            </a:r>
          </a:p>
          <a:p>
            <a:endParaRPr lang="en-US" sz="800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main() 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ov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ov.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cin</a:t>
            </a:r>
            <a:r>
              <a:rPr lang="en-US" dirty="0">
                <a:solidFill>
                  <a:prstClr val="black"/>
                </a:solidFill>
              </a:rPr>
              <a:t>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ov.pocet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828800" y="1715629"/>
            <a:ext cx="3300412" cy="349326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&lt;</a:t>
            </a:r>
            <a:r>
              <a:rPr lang="en-US" dirty="0" err="1">
                <a:solidFill>
                  <a:prstClr val="black"/>
                </a:solidFill>
              </a:rPr>
              <a:t>iostream</a:t>
            </a:r>
            <a:r>
              <a:rPr lang="en-US" dirty="0">
                <a:solidFill>
                  <a:prstClr val="black"/>
                </a:solidFill>
              </a:rPr>
              <a:t>&gt;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ifndef</a:t>
            </a:r>
            <a:r>
              <a:rPr lang="en-US" dirty="0">
                <a:solidFill>
                  <a:prstClr val="black"/>
                </a:solidFill>
              </a:rPr>
              <a:t> OVECKY_H_</a:t>
            </a:r>
          </a:p>
          <a:p>
            <a:r>
              <a:rPr lang="en-US" dirty="0">
                <a:solidFill>
                  <a:prstClr val="black"/>
                </a:solidFill>
              </a:rPr>
              <a:t>#define OVECKY_H_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class </a:t>
            </a:r>
            <a:r>
              <a:rPr lang="en-US" dirty="0">
                <a:solidFill>
                  <a:prstClr val="black"/>
                </a:solidFill>
              </a:rPr>
              <a:t>O</a:t>
            </a:r>
            <a:r>
              <a:rPr lang="cs-CZ" dirty="0">
                <a:solidFill>
                  <a:prstClr val="black"/>
                </a:solidFill>
              </a:rPr>
              <a:t>vecky </a:t>
            </a:r>
            <a:r>
              <a:rPr lang="en-US" dirty="0">
                <a:solidFill>
                  <a:prstClr val="black"/>
                </a:solidFill>
              </a:rPr>
              <a:t>{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public: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void </a:t>
            </a:r>
            <a:r>
              <a:rPr lang="cs-CZ" b="1" dirty="0">
                <a:solidFill>
                  <a:prstClr val="black"/>
                </a:solidFill>
              </a:rPr>
              <a:t>zpracuj</a:t>
            </a:r>
            <a:r>
              <a:rPr lang="en-US" b="1" dirty="0">
                <a:solidFill>
                  <a:prstClr val="black"/>
                </a:solidFill>
              </a:rPr>
              <a:t>_</a:t>
            </a:r>
            <a:r>
              <a:rPr lang="cs-CZ" b="1" dirty="0">
                <a:solidFill>
                  <a:prstClr val="black"/>
                </a:solidFill>
              </a:rPr>
              <a:t>znak</a:t>
            </a:r>
            <a:r>
              <a:rPr lang="en-US" dirty="0">
                <a:solidFill>
                  <a:prstClr val="black"/>
                </a:solidFill>
              </a:rPr>
              <a:t>( char c);</a:t>
            </a:r>
          </a:p>
          <a:p>
            <a:r>
              <a:rPr lang="en-US" dirty="0">
                <a:solidFill>
                  <a:prstClr val="black"/>
                </a:solidFill>
              </a:rPr>
              <a:t>  void </a:t>
            </a:r>
            <a:r>
              <a:rPr lang="en-US" b="1" dirty="0" err="1">
                <a:solidFill>
                  <a:prstClr val="black"/>
                </a:solidFill>
              </a:rPr>
              <a:t>spocitej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std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dirty="0" err="1">
                <a:solidFill>
                  <a:prstClr val="black"/>
                </a:solidFill>
              </a:rPr>
              <a:t>istream</a:t>
            </a:r>
            <a:r>
              <a:rPr lang="en-US" dirty="0">
                <a:solidFill>
                  <a:prstClr val="black"/>
                </a:solidFill>
              </a:rPr>
              <a:t>&amp; s);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pocet_znaku</a:t>
            </a:r>
            <a:r>
              <a:rPr lang="en-US" dirty="0">
                <a:solidFill>
                  <a:prstClr val="black"/>
                </a:solidFill>
              </a:rPr>
              <a:t>() { return ..; }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() { return ..; } private: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int pocet</a:t>
            </a:r>
            <a:r>
              <a:rPr lang="en-US" dirty="0">
                <a:solidFill>
                  <a:prstClr val="black"/>
                </a:solidFill>
              </a:rPr>
              <a:t>_</a:t>
            </a:r>
            <a:r>
              <a:rPr lang="en-US" dirty="0" err="1">
                <a:solidFill>
                  <a:prstClr val="black"/>
                </a:solidFill>
              </a:rPr>
              <a:t>znaku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pocet_slov</a:t>
            </a:r>
            <a:r>
              <a:rPr lang="en-US" dirty="0">
                <a:solidFill>
                  <a:prstClr val="black"/>
                </a:solidFill>
              </a:rPr>
              <a:t>_;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err="1">
                <a:solidFill>
                  <a:prstClr val="black"/>
                </a:solidFill>
              </a:rPr>
              <a:t>endif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7" name="Straight Arrow Connector 6"/>
          <p:cNvCxnSpPr/>
          <p:nvPr>
            <p:custDataLst>
              <p:tags r:id="rId6"/>
            </p:custDataLst>
          </p:nvPr>
        </p:nvCxnSpPr>
        <p:spPr>
          <a:xfrm flipH="1">
            <a:off x="5129213" y="747781"/>
            <a:ext cx="1736044" cy="967848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>
            <p:custDataLst>
              <p:tags r:id="rId7"/>
            </p:custDataLst>
          </p:nvPr>
        </p:nvCxnSpPr>
        <p:spPr>
          <a:xfrm flipH="1" flipV="1">
            <a:off x="5129213" y="1715631"/>
            <a:ext cx="1736044" cy="1227861"/>
          </a:xfrm>
          <a:prstGeom prst="straightConnector1">
            <a:avLst/>
          </a:prstGeom>
          <a:ln w="2857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8"/>
            </p:custDataLst>
          </p:nvPr>
        </p:nvSpPr>
        <p:spPr>
          <a:xfrm>
            <a:off x="4287982" y="1729471"/>
            <a:ext cx="84123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ovecky.h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9304268" y="579379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ovecky.cpp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9318541" y="2608981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main.cpp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Rounded Rectangular Callout 11"/>
          <p:cNvSpPr/>
          <p:nvPr>
            <p:custDataLst>
              <p:tags r:id="rId11"/>
            </p:custDataLst>
          </p:nvPr>
        </p:nvSpPr>
        <p:spPr>
          <a:xfrm>
            <a:off x="1828800" y="1026919"/>
            <a:ext cx="914400" cy="381000"/>
          </a:xfrm>
          <a:prstGeom prst="wedgeRoundRectCallout">
            <a:avLst>
              <a:gd name="adj1" fmla="val -1345"/>
              <a:gd name="adj2" fmla="val 22601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guard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12"/>
            </p:custDataLst>
          </p:nvPr>
        </p:nvSpPr>
        <p:spPr>
          <a:xfrm>
            <a:off x="4698206" y="4243268"/>
            <a:ext cx="914400" cy="381000"/>
          </a:xfrm>
          <a:prstGeom prst="wedgeRoundRectCallout">
            <a:avLst>
              <a:gd name="adj1" fmla="val -81275"/>
              <a:gd name="adj2" fmla="val -11323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13"/>
            </p:custDataLst>
          </p:nvPr>
        </p:nvSpPr>
        <p:spPr>
          <a:xfrm>
            <a:off x="5501935" y="3205728"/>
            <a:ext cx="990600" cy="381000"/>
          </a:xfrm>
          <a:prstGeom prst="wedgeRoundRectCallout">
            <a:avLst>
              <a:gd name="adj1" fmla="val -116746"/>
              <a:gd name="adj2" fmla="val -329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deklarace</a:t>
            </a:r>
            <a:endParaRPr lang="cs-CZ" sz="1400" b="1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4"/>
            </p:custDataLst>
          </p:nvPr>
        </p:nvSpPr>
        <p:spPr>
          <a:xfrm>
            <a:off x="5403535" y="1026919"/>
            <a:ext cx="1259141" cy="510886"/>
          </a:xfrm>
          <a:prstGeom prst="wedgeRoundRectCallout">
            <a:avLst>
              <a:gd name="adj1" fmla="val 78349"/>
              <a:gd name="adj2" fmla="val -3773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implementace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definice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'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6" name="Rounded Rectangular Callout 15"/>
          <p:cNvSpPr/>
          <p:nvPr>
            <p:custDataLst>
              <p:tags r:id="rId15"/>
            </p:custDataLst>
          </p:nvPr>
        </p:nvSpPr>
        <p:spPr>
          <a:xfrm>
            <a:off x="3174423" y="5852130"/>
            <a:ext cx="2412531" cy="381000"/>
          </a:xfrm>
          <a:prstGeom prst="wedgeRoundRectCallout">
            <a:avLst>
              <a:gd name="adj1" fmla="val -41498"/>
              <a:gd name="adj2" fmla="val -25858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456A1C"/>
                </a:solidFill>
                <a:latin typeface="Calibri" panose="020F0502020204030204"/>
              </a:rPr>
              <a:t>NIKDY!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using namespace v .h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9" name="TextBox 18"/>
          <p:cNvSpPr txBox="1"/>
          <p:nvPr>
            <p:custDataLst>
              <p:tags r:id="rId16"/>
            </p:custDataLst>
          </p:nvPr>
        </p:nvSpPr>
        <p:spPr>
          <a:xfrm>
            <a:off x="6828666" y="4729922"/>
            <a:ext cx="3482146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Ovecky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ov</a:t>
            </a:r>
            <a:r>
              <a:rPr lang="en-US" dirty="0">
                <a:solidFill>
                  <a:prstClr val="black"/>
                </a:solidFill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</a:rPr>
              <a:t>  for( ....) {</a:t>
            </a:r>
          </a:p>
          <a:p>
            <a:r>
              <a:rPr lang="en-US" dirty="0">
                <a:solidFill>
                  <a:prstClr val="black"/>
                </a:solidFill>
              </a:rPr>
              <a:t>    c = </a:t>
            </a:r>
            <a:r>
              <a:rPr lang="en-US" dirty="0" err="1">
                <a:solidFill>
                  <a:prstClr val="black"/>
                </a:solidFill>
              </a:rPr>
              <a:t>get_char_from_universe</a:t>
            </a:r>
            <a:r>
              <a:rPr lang="en-US" dirty="0">
                <a:solidFill>
                  <a:prstClr val="black"/>
                </a:solidFill>
              </a:rPr>
              <a:t>()</a:t>
            </a:r>
          </a:p>
          <a:p>
            <a:r>
              <a:rPr lang="en-US" dirty="0">
                <a:solidFill>
                  <a:prstClr val="black"/>
                </a:solidFill>
              </a:rPr>
              <a:t>    </a:t>
            </a:r>
            <a:r>
              <a:rPr lang="en-US" dirty="0" err="1">
                <a:solidFill>
                  <a:prstClr val="black"/>
                </a:solidFill>
              </a:rPr>
              <a:t>ov.</a:t>
            </a:r>
            <a:r>
              <a:rPr lang="en-US" b="1" dirty="0" err="1">
                <a:solidFill>
                  <a:prstClr val="black"/>
                </a:solidFill>
              </a:rPr>
              <a:t>zpracuj_znak</a:t>
            </a:r>
            <a:r>
              <a:rPr lang="en-US" dirty="0">
                <a:solidFill>
                  <a:prstClr val="black"/>
                </a:solidFill>
              </a:rPr>
              <a:t>( c);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cout</a:t>
            </a:r>
            <a:r>
              <a:rPr lang="en-US" dirty="0">
                <a:solidFill>
                  <a:prstClr val="black"/>
                </a:solidFill>
              </a:rPr>
              <a:t> &lt;&lt; </a:t>
            </a:r>
            <a:r>
              <a:rPr lang="en-US" dirty="0" err="1">
                <a:solidFill>
                  <a:prstClr val="black"/>
                </a:solidFill>
              </a:rPr>
              <a:t>ov.pocet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23" name="Rounded Rectangular Callout 22"/>
          <p:cNvSpPr/>
          <p:nvPr>
            <p:custDataLst>
              <p:tags r:id="rId17"/>
            </p:custDataLst>
          </p:nvPr>
        </p:nvSpPr>
        <p:spPr>
          <a:xfrm>
            <a:off x="4126284" y="2476880"/>
            <a:ext cx="792860" cy="538527"/>
          </a:xfrm>
          <a:prstGeom prst="wedgeRoundRectCallout">
            <a:avLst>
              <a:gd name="adj1" fmla="val -103321"/>
              <a:gd name="adj2" fmla="val 70349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úrovně API</a:t>
            </a:r>
          </a:p>
        </p:txBody>
      </p:sp>
      <p:sp>
        <p:nvSpPr>
          <p:cNvPr id="24" name="Rounded Rectangular Callout 23"/>
          <p:cNvSpPr/>
          <p:nvPr>
            <p:custDataLst>
              <p:tags r:id="rId18"/>
            </p:custDataLst>
          </p:nvPr>
        </p:nvSpPr>
        <p:spPr>
          <a:xfrm>
            <a:off x="9106317" y="3396228"/>
            <a:ext cx="787589" cy="522629"/>
          </a:xfrm>
          <a:prstGeom prst="wedgeRoundRectCallout">
            <a:avLst>
              <a:gd name="adj1" fmla="val -86646"/>
              <a:gd name="adj2" fmla="val 32760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vnitřní iterace</a:t>
            </a:r>
          </a:p>
        </p:txBody>
      </p:sp>
      <p:sp>
        <p:nvSpPr>
          <p:cNvPr id="25" name="Rounded Rectangular Callout 24"/>
          <p:cNvSpPr/>
          <p:nvPr>
            <p:custDataLst>
              <p:tags r:id="rId19"/>
            </p:custDataLst>
          </p:nvPr>
        </p:nvSpPr>
        <p:spPr>
          <a:xfrm>
            <a:off x="9106317" y="4823467"/>
            <a:ext cx="787589" cy="522629"/>
          </a:xfrm>
          <a:prstGeom prst="wedgeRoundRectCallout">
            <a:avLst>
              <a:gd name="adj1" fmla="val -111217"/>
              <a:gd name="adj2" fmla="val 40166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vnější iterace</a:t>
            </a:r>
          </a:p>
        </p:txBody>
      </p:sp>
      <p:sp>
        <p:nvSpPr>
          <p:cNvPr id="2" name="Rounded Rectangular Callout 11">
            <a:extLst>
              <a:ext uri="{FF2B5EF4-FFF2-40B4-BE49-F238E27FC236}">
                <a16:creationId xmlns:a16="http://schemas.microsoft.com/office/drawing/2014/main" id="{BBFD99CD-C18D-15A7-7127-C547A06EAF9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528253" y="1026919"/>
            <a:ext cx="1169953" cy="381000"/>
          </a:xfrm>
          <a:prstGeom prst="wedgeRoundRectCallout">
            <a:avLst>
              <a:gd name="adj1" fmla="val -76070"/>
              <a:gd name="adj2" fmla="val 24325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rgbClr val="456A1C"/>
                </a:solidFill>
                <a:latin typeface="Calibri Light" panose="020F0302020204030204"/>
              </a:rPr>
              <a:t>ne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#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pragma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5718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string</a:t>
            </a:r>
            <a:r>
              <a:rPr lang="cs-CZ" dirty="0">
                <a:solidFill>
                  <a:prstClr val="black">
                    <a:alpha val="0"/>
                  </a:prstClr>
                </a:solidFill>
              </a:rPr>
              <a:t> getResult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inlineFce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(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x)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{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y = -1;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  for(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= 0;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&lt;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x+y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; ++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)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    ....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pPr>
              <a:buSzPts val="100"/>
            </a:pPr>
            <a:r>
              <a:rPr lang="cs-CZ" dirty="0">
                <a:solidFill>
                  <a:prstClr val="black">
                    <a:alpha val="0"/>
                  </a:prstClr>
                </a:solidFill>
              </a:rPr>
              <a:t>  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s =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q.getResult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pPr>
              <a:buSzPts val="100"/>
            </a:pPr>
            <a:r>
              <a:rPr lang="cs-CZ" dirty="0">
                <a:solidFill>
                  <a:prstClr val="black">
                    <a:alpha val="0"/>
                  </a:prstClr>
                </a:solidFill>
              </a:rPr>
              <a:t>  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z =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q.inlineFce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13" name="Rounded Rectangular Callout 12"/>
          <p:cNvSpPr/>
          <p:nvPr>
            <p:custDataLst>
              <p:tags r:id="rId6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7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21" name="TextBox 20"/>
          <p:cNvSpPr txBox="1"/>
          <p:nvPr>
            <p:custDataLst>
              <p:tags r:id="rId8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9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5408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string</a:t>
            </a:r>
            <a:r>
              <a:rPr lang="cs-CZ" dirty="0">
                <a:solidFill>
                  <a:prstClr val="black"/>
                </a:solidFill>
              </a:rPr>
              <a:t> getResult</a:t>
            </a:r>
            <a:r>
              <a:rPr lang="en-US" dirty="0">
                <a:solidFill>
                  <a:prstClr val="black"/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inlineFce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(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x)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{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int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y = -1;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  for(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= 0;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&lt;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x+y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; ++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i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)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    ....</a:t>
            </a:r>
          </a:p>
          <a:p>
            <a:pPr>
              <a:buSzPts val="100"/>
            </a:pP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s = </a:t>
            </a:r>
            <a:r>
              <a:rPr lang="en-US" dirty="0" err="1">
                <a:solidFill>
                  <a:prstClr val="black"/>
                </a:solidFill>
              </a:rPr>
              <a:t>q.getResult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pPr>
              <a:buSzPts val="100"/>
            </a:pPr>
            <a:r>
              <a:rPr lang="cs-CZ" dirty="0">
                <a:solidFill>
                  <a:prstClr val="black">
                    <a:alpha val="0"/>
                  </a:prstClr>
                </a:solidFill>
              </a:rPr>
              <a:t>  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z = </a:t>
            </a:r>
            <a:r>
              <a:rPr lang="en-US" dirty="0" err="1">
                <a:solidFill>
                  <a:prstClr val="black">
                    <a:alpha val="0"/>
                  </a:prstClr>
                </a:solidFill>
              </a:rPr>
              <a:t>q.inlineFce</a:t>
            </a:r>
            <a:r>
              <a:rPr lang="en-US" dirty="0">
                <a:solidFill>
                  <a:prstClr val="black">
                    <a:alpha val="0"/>
                  </a:prstClr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10" name="Rounded Rectangular Callout 9"/>
          <p:cNvSpPr/>
          <p:nvPr>
            <p:custDataLst>
              <p:tags r:id="rId6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238854"/>
              <a:gd name="adj2" fmla="val 4840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7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8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52357"/>
              <a:gd name="adj2" fmla="val 15749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 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metoda</a:t>
            </a: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rozvinut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místo volání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q.r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9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21" name="TextBox 20"/>
          <p:cNvSpPr txBox="1"/>
          <p:nvPr>
            <p:custDataLst>
              <p:tags r:id="rId10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11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Rounded Rectangular Callout 24"/>
          <p:cNvSpPr/>
          <p:nvPr>
            <p:custDataLst>
              <p:tags r:id="rId12"/>
            </p:custDataLst>
          </p:nvPr>
        </p:nvSpPr>
        <p:spPr>
          <a:xfrm>
            <a:off x="5272640" y="1551115"/>
            <a:ext cx="1236731" cy="299712"/>
          </a:xfrm>
          <a:prstGeom prst="wedgeRoundRectCallout">
            <a:avLst>
              <a:gd name="adj1" fmla="val -70891"/>
              <a:gd name="adj2" fmla="val -656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inline metoda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49848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string</a:t>
            </a:r>
            <a:r>
              <a:rPr lang="cs-CZ" dirty="0">
                <a:solidFill>
                  <a:prstClr val="black"/>
                </a:solidFill>
              </a:rPr>
              <a:t> getResult</a:t>
            </a:r>
            <a:r>
              <a:rPr lang="en-US" dirty="0">
                <a:solidFill>
                  <a:prstClr val="black"/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inlineFce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  {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 y = -1;</a:t>
            </a:r>
          </a:p>
          <a:p>
            <a:r>
              <a:rPr lang="en-US" dirty="0">
                <a:solidFill>
                  <a:prstClr val="black"/>
                </a:solidFill>
              </a:rPr>
              <a:t>  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&lt; </a:t>
            </a:r>
            <a:r>
              <a:rPr lang="en-US" dirty="0" err="1">
                <a:solidFill>
                  <a:prstClr val="black"/>
                </a:solidFill>
              </a:rPr>
              <a:t>x+y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s = </a:t>
            </a:r>
            <a:r>
              <a:rPr lang="en-US" dirty="0" err="1">
                <a:solidFill>
                  <a:prstClr val="black"/>
                </a:solidFill>
              </a:rPr>
              <a:t>q.getResult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z = </a:t>
            </a:r>
            <a:r>
              <a:rPr lang="en-US" dirty="0" err="1">
                <a:solidFill>
                  <a:prstClr val="black"/>
                </a:solidFill>
              </a:rPr>
              <a:t>q.inlineFce</a:t>
            </a:r>
            <a:r>
              <a:rPr lang="en-US" dirty="0">
                <a:solidFill>
                  <a:prstClr val="black"/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10" name="Rounded Rectangular Callout 9"/>
          <p:cNvSpPr/>
          <p:nvPr>
            <p:custDataLst>
              <p:tags r:id="rId6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238854"/>
              <a:gd name="adj2" fmla="val 4840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7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8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52357"/>
              <a:gd name="adj2" fmla="val 15749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 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metoda</a:t>
            </a: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rozvinut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místo volání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q.r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9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16" name="Rounded Rectangular Callout 15"/>
          <p:cNvSpPr/>
          <p:nvPr>
            <p:custDataLst>
              <p:tags r:id="rId10"/>
            </p:custDataLst>
          </p:nvPr>
        </p:nvSpPr>
        <p:spPr>
          <a:xfrm>
            <a:off x="8549976" y="3778224"/>
            <a:ext cx="1759992" cy="1826425"/>
          </a:xfrm>
          <a:prstGeom prst="wedgeRoundRectCallout">
            <a:avLst>
              <a:gd name="adj1" fmla="val -52653"/>
              <a:gd name="adj2" fmla="val -9747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y = -1</a:t>
            </a: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= 0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loop: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if(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&gt;= 2+y)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++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endParaRPr lang="en-US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loop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 ... ...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21" name="TextBox 20"/>
          <p:cNvSpPr txBox="1"/>
          <p:nvPr>
            <p:custDataLst>
              <p:tags r:id="rId11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12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Rounded Rectangular Callout 24"/>
          <p:cNvSpPr/>
          <p:nvPr>
            <p:custDataLst>
              <p:tags r:id="rId13"/>
            </p:custDataLst>
          </p:nvPr>
        </p:nvSpPr>
        <p:spPr>
          <a:xfrm>
            <a:off x="5272640" y="1551115"/>
            <a:ext cx="1236731" cy="299712"/>
          </a:xfrm>
          <a:prstGeom prst="wedgeRoundRectCallout">
            <a:avLst>
              <a:gd name="adj1" fmla="val -70891"/>
              <a:gd name="adj2" fmla="val -656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inline metoda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8085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string</a:t>
            </a:r>
            <a:r>
              <a:rPr lang="cs-CZ" dirty="0">
                <a:solidFill>
                  <a:prstClr val="black"/>
                </a:solidFill>
              </a:rPr>
              <a:t> getResult</a:t>
            </a:r>
            <a:r>
              <a:rPr lang="en-US" dirty="0">
                <a:solidFill>
                  <a:prstClr val="black"/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inlineFce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  {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 y = -1;</a:t>
            </a:r>
          </a:p>
          <a:p>
            <a:r>
              <a:rPr lang="en-US" dirty="0">
                <a:solidFill>
                  <a:prstClr val="black"/>
                </a:solidFill>
              </a:rPr>
              <a:t>  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&lt; </a:t>
            </a:r>
            <a:r>
              <a:rPr lang="en-US" dirty="0" err="1">
                <a:solidFill>
                  <a:prstClr val="black"/>
                </a:solidFill>
              </a:rPr>
              <a:t>x+y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s = </a:t>
            </a:r>
            <a:r>
              <a:rPr lang="en-US" dirty="0" err="1">
                <a:solidFill>
                  <a:prstClr val="black"/>
                </a:solidFill>
              </a:rPr>
              <a:t>q.getResult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z = </a:t>
            </a:r>
            <a:r>
              <a:rPr lang="en-US" dirty="0" err="1">
                <a:solidFill>
                  <a:prstClr val="black"/>
                </a:solidFill>
              </a:rPr>
              <a:t>q.inlineFce</a:t>
            </a:r>
            <a:r>
              <a:rPr lang="en-US" dirty="0">
                <a:solidFill>
                  <a:prstClr val="black"/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grpSp>
        <p:nvGrpSpPr>
          <p:cNvPr id="7" name="Group 17"/>
          <p:cNvGrpSpPr/>
          <p:nvPr>
            <p:custDataLst>
              <p:tags r:id="rId6"/>
            </p:custDataLst>
          </p:nvPr>
        </p:nvGrpSpPr>
        <p:grpSpPr>
          <a:xfrm>
            <a:off x="2323707" y="1832685"/>
            <a:ext cx="1600200" cy="762000"/>
            <a:chOff x="3352800" y="3962400"/>
            <a:chExt cx="990600" cy="1066800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ounded Rectangular Callout 9"/>
          <p:cNvSpPr/>
          <p:nvPr>
            <p:custDataLst>
              <p:tags r:id="rId7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238854"/>
              <a:gd name="adj2" fmla="val 4840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8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9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52357"/>
              <a:gd name="adj2" fmla="val 15749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 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metoda</a:t>
            </a: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rozvinut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místo volání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q.r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0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16" name="Rounded Rectangular Callout 15"/>
          <p:cNvSpPr/>
          <p:nvPr>
            <p:custDataLst>
              <p:tags r:id="rId11"/>
            </p:custDataLst>
          </p:nvPr>
        </p:nvSpPr>
        <p:spPr>
          <a:xfrm>
            <a:off x="8549976" y="3778224"/>
            <a:ext cx="1759992" cy="1826425"/>
          </a:xfrm>
          <a:prstGeom prst="wedgeRoundRectCallout">
            <a:avLst>
              <a:gd name="adj1" fmla="val -52653"/>
              <a:gd name="adj2" fmla="val -9747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y = -1</a:t>
            </a: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= 0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loop: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if(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&gt;= 2+y)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++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endParaRPr lang="en-US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loop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 ... ...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grpSp>
        <p:nvGrpSpPr>
          <p:cNvPr id="17" name="Group 17"/>
          <p:cNvGrpSpPr/>
          <p:nvPr>
            <p:custDataLst>
              <p:tags r:id="rId12"/>
            </p:custDataLst>
          </p:nvPr>
        </p:nvGrpSpPr>
        <p:grpSpPr>
          <a:xfrm>
            <a:off x="8436133" y="3815517"/>
            <a:ext cx="1987681" cy="1997378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>
            <p:custDataLst>
              <p:tags r:id="rId13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14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Rounded Rectangular Callout 22"/>
          <p:cNvSpPr/>
          <p:nvPr>
            <p:custDataLst>
              <p:tags r:id="rId15"/>
            </p:custDataLst>
          </p:nvPr>
        </p:nvSpPr>
        <p:spPr>
          <a:xfrm>
            <a:off x="1905000" y="5174445"/>
            <a:ext cx="3468833" cy="1113249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složité metody v samostatném modulu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přehlednost rozhraní</a:t>
            </a:r>
          </a:p>
          <a:p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separ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átní kompilace - čas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vygenerovaný kód</a:t>
            </a:r>
          </a:p>
        </p:txBody>
      </p:sp>
      <p:sp>
        <p:nvSpPr>
          <p:cNvPr id="25" name="Rounded Rectangular Callout 24"/>
          <p:cNvSpPr/>
          <p:nvPr>
            <p:custDataLst>
              <p:tags r:id="rId16"/>
            </p:custDataLst>
          </p:nvPr>
        </p:nvSpPr>
        <p:spPr>
          <a:xfrm>
            <a:off x="5272640" y="1551115"/>
            <a:ext cx="1236731" cy="299712"/>
          </a:xfrm>
          <a:prstGeom prst="wedgeRoundRectCallout">
            <a:avLst>
              <a:gd name="adj1" fmla="val -70891"/>
              <a:gd name="adj2" fmla="val -656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inline metoda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6416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string</a:t>
            </a:r>
            <a:r>
              <a:rPr lang="cs-CZ" dirty="0">
                <a:solidFill>
                  <a:prstClr val="black"/>
                </a:solidFill>
              </a:rPr>
              <a:t> getResult</a:t>
            </a:r>
            <a:r>
              <a:rPr lang="en-US" dirty="0">
                <a:solidFill>
                  <a:prstClr val="black"/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inlineFce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  {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 y = -1;</a:t>
            </a:r>
          </a:p>
          <a:p>
            <a:r>
              <a:rPr lang="en-US" dirty="0">
                <a:solidFill>
                  <a:prstClr val="black"/>
                </a:solidFill>
              </a:rPr>
              <a:t>  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&lt; </a:t>
            </a:r>
            <a:r>
              <a:rPr lang="en-US" dirty="0" err="1">
                <a:solidFill>
                  <a:prstClr val="black"/>
                </a:solidFill>
              </a:rPr>
              <a:t>x+y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s = </a:t>
            </a:r>
            <a:r>
              <a:rPr lang="en-US" dirty="0" err="1">
                <a:solidFill>
                  <a:prstClr val="black"/>
                </a:solidFill>
              </a:rPr>
              <a:t>q.getResult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z = </a:t>
            </a:r>
            <a:r>
              <a:rPr lang="en-US" dirty="0" err="1">
                <a:solidFill>
                  <a:prstClr val="black"/>
                </a:solidFill>
              </a:rPr>
              <a:t>q.inlineFce</a:t>
            </a:r>
            <a:r>
              <a:rPr lang="en-US" dirty="0">
                <a:solidFill>
                  <a:prstClr val="black"/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grpSp>
        <p:nvGrpSpPr>
          <p:cNvPr id="7" name="Group 17"/>
          <p:cNvGrpSpPr/>
          <p:nvPr>
            <p:custDataLst>
              <p:tags r:id="rId6"/>
            </p:custDataLst>
          </p:nvPr>
        </p:nvGrpSpPr>
        <p:grpSpPr>
          <a:xfrm>
            <a:off x="2323707" y="1832685"/>
            <a:ext cx="1600200" cy="762000"/>
            <a:chOff x="3352800" y="3962400"/>
            <a:chExt cx="990600" cy="1066800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ounded Rectangular Callout 9"/>
          <p:cNvSpPr/>
          <p:nvPr>
            <p:custDataLst>
              <p:tags r:id="rId7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238854"/>
              <a:gd name="adj2" fmla="val 4840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8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9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52357"/>
              <a:gd name="adj2" fmla="val 15749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 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metoda</a:t>
            </a: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rozvinut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místo volání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q.r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0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16" name="Rounded Rectangular Callout 15"/>
          <p:cNvSpPr/>
          <p:nvPr>
            <p:custDataLst>
              <p:tags r:id="rId11"/>
            </p:custDataLst>
          </p:nvPr>
        </p:nvSpPr>
        <p:spPr>
          <a:xfrm>
            <a:off x="8549976" y="3778224"/>
            <a:ext cx="1759992" cy="1826425"/>
          </a:xfrm>
          <a:prstGeom prst="wedgeRoundRectCallout">
            <a:avLst>
              <a:gd name="adj1" fmla="val -52653"/>
              <a:gd name="adj2" fmla="val -9747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y = -1</a:t>
            </a: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= 0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loop: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if(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&gt;= 2+y)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++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endParaRPr lang="en-US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loop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 ... ...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grpSp>
        <p:nvGrpSpPr>
          <p:cNvPr id="17" name="Group 17"/>
          <p:cNvGrpSpPr/>
          <p:nvPr>
            <p:custDataLst>
              <p:tags r:id="rId12"/>
            </p:custDataLst>
          </p:nvPr>
        </p:nvGrpSpPr>
        <p:grpSpPr>
          <a:xfrm>
            <a:off x="8436133" y="3815517"/>
            <a:ext cx="1987681" cy="1997378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>
            <p:custDataLst>
              <p:tags r:id="rId13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14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Rounded Rectangular Callout 22"/>
          <p:cNvSpPr/>
          <p:nvPr>
            <p:custDataLst>
              <p:tags r:id="rId15"/>
            </p:custDataLst>
          </p:nvPr>
        </p:nvSpPr>
        <p:spPr>
          <a:xfrm>
            <a:off x="1905000" y="5174445"/>
            <a:ext cx="3468833" cy="1113249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složité metody v samostatném modulu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přehlednost rozhraní</a:t>
            </a:r>
          </a:p>
          <a:p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separ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átní kompilace - čas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vygenerovaný kód</a:t>
            </a:r>
          </a:p>
        </p:txBody>
      </p:sp>
      <p:sp>
        <p:nvSpPr>
          <p:cNvPr id="20" name="Rounded Rectangular Callout 19"/>
          <p:cNvSpPr/>
          <p:nvPr>
            <p:custDataLst>
              <p:tags r:id="rId16"/>
            </p:custDataLst>
          </p:nvPr>
        </p:nvSpPr>
        <p:spPr>
          <a:xfrm>
            <a:off x="4522341" y="5567850"/>
            <a:ext cx="2328114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ale: </a:t>
            </a:r>
            <a:r>
              <a:rPr lang="cs-CZ" sz="1400" b="1" dirty="0">
                <a:solidFill>
                  <a:srgbClr val="456A1C"/>
                </a:solidFill>
                <a:latin typeface="Calibri Light" panose="020F0302020204030204"/>
              </a:rPr>
              <a:t>š</a:t>
            </a:r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ablony</a:t>
            </a:r>
            <a:r>
              <a:rPr lang="en-US" sz="1400" b="1" dirty="0">
                <a:solidFill>
                  <a:srgbClr val="456A1C"/>
                </a:solidFill>
                <a:latin typeface="Calibri Light" panose="020F0302020204030204"/>
              </a:rPr>
              <a:t>!</a:t>
            </a:r>
            <a:endParaRPr lang="cs-CZ" sz="1400" b="1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nutná definice při kompilaci</a:t>
            </a: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⇒ vše v headeru</a:t>
            </a:r>
          </a:p>
        </p:txBody>
      </p:sp>
      <p:sp>
        <p:nvSpPr>
          <p:cNvPr id="25" name="Rounded Rectangular Callout 24"/>
          <p:cNvSpPr/>
          <p:nvPr>
            <p:custDataLst>
              <p:tags r:id="rId17"/>
            </p:custDataLst>
          </p:nvPr>
        </p:nvSpPr>
        <p:spPr>
          <a:xfrm>
            <a:off x="5272640" y="1551115"/>
            <a:ext cx="1236731" cy="299712"/>
          </a:xfrm>
          <a:prstGeom prst="wedgeRoundRectCallout">
            <a:avLst>
              <a:gd name="adj1" fmla="val -70891"/>
              <a:gd name="adj2" fmla="val -656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inline metoda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2634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07127" y="-14331"/>
            <a:ext cx="9144000" cy="464457"/>
          </a:xfrm>
        </p:spPr>
        <p:txBody>
          <a:bodyPr/>
          <a:lstStyle/>
          <a:p>
            <a:r>
              <a:rPr lang="en-US" dirty="0"/>
              <a:t>Inline a ne-inline </a:t>
            </a:r>
            <a:r>
              <a:rPr lang="en-US" dirty="0" err="1"/>
              <a:t>metody</a:t>
            </a:r>
            <a:endParaRPr lang="en-US" dirty="0"/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1905000" y="786246"/>
            <a:ext cx="3429000" cy="209288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class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string</a:t>
            </a:r>
            <a:r>
              <a:rPr lang="cs-CZ" dirty="0">
                <a:solidFill>
                  <a:prstClr val="black"/>
                </a:solidFill>
              </a:rPr>
              <a:t> getResult</a:t>
            </a:r>
            <a:r>
              <a:rPr lang="en-US" dirty="0">
                <a:solidFill>
                  <a:prstClr val="black"/>
                </a:solidFill>
              </a:rPr>
              <a:t> () { return r; }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 string 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x);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inlineFce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  {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 y = -1;</a:t>
            </a:r>
          </a:p>
          <a:p>
            <a:r>
              <a:rPr lang="en-US" dirty="0">
                <a:solidFill>
                  <a:prstClr val="black"/>
                </a:solidFill>
              </a:rPr>
              <a:t>  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&lt; </a:t>
            </a:r>
            <a:r>
              <a:rPr lang="en-US" dirty="0" err="1">
                <a:solidFill>
                  <a:prstClr val="black"/>
                </a:solidFill>
              </a:rPr>
              <a:t>x+y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};</a:t>
            </a:r>
          </a:p>
        </p:txBody>
      </p:sp>
      <p:sp>
        <p:nvSpPr>
          <p:cNvPr id="5" name="TextBox 4"/>
          <p:cNvSpPr txBox="1"/>
          <p:nvPr>
            <p:custDataLst>
              <p:tags r:id="rId4"/>
            </p:custDataLst>
          </p:nvPr>
        </p:nvSpPr>
        <p:spPr>
          <a:xfrm>
            <a:off x="7030824" y="1367300"/>
            <a:ext cx="2351370" cy="1692771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cs-CZ" dirty="0">
                <a:solidFill>
                  <a:prstClr val="black"/>
                </a:solidFill>
              </a:rPr>
              <a:t>Trida </a:t>
            </a:r>
            <a:r>
              <a:rPr lang="en-US" dirty="0">
                <a:solidFill>
                  <a:prstClr val="black"/>
                </a:solidFill>
              </a:rPr>
              <a:t>q;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s = </a:t>
            </a:r>
            <a:r>
              <a:rPr lang="en-US" dirty="0" err="1">
                <a:solidFill>
                  <a:prstClr val="black"/>
                </a:solidFill>
              </a:rPr>
              <a:t>q.getResult</a:t>
            </a:r>
            <a:r>
              <a:rPr lang="en-US" dirty="0">
                <a:solidFill>
                  <a:prstClr val="black"/>
                </a:solidFill>
              </a:rPr>
              <a:t>();</a:t>
            </a:r>
          </a:p>
          <a:p>
            <a:r>
              <a:rPr lang="en-US" dirty="0">
                <a:solidFill>
                  <a:prstClr val="black"/>
                </a:solidFill>
              </a:rPr>
              <a:t>  s = </a:t>
            </a:r>
            <a:r>
              <a:rPr lang="en-US" dirty="0" err="1">
                <a:solidFill>
                  <a:prstClr val="black"/>
                </a:solidFill>
              </a:rPr>
              <a:t>q.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( 1);</a:t>
            </a:r>
          </a:p>
          <a:p>
            <a:r>
              <a:rPr lang="cs-CZ" dirty="0">
                <a:solidFill>
                  <a:prstClr val="black"/>
                </a:solidFill>
              </a:rPr>
              <a:t>  </a:t>
            </a:r>
            <a:r>
              <a:rPr lang="en-US" dirty="0">
                <a:solidFill>
                  <a:prstClr val="black"/>
                </a:solidFill>
              </a:rPr>
              <a:t>z = </a:t>
            </a:r>
            <a:r>
              <a:rPr lang="en-US" dirty="0" err="1">
                <a:solidFill>
                  <a:prstClr val="black"/>
                </a:solidFill>
              </a:rPr>
              <a:t>q.inlineFce</a:t>
            </a:r>
            <a:r>
              <a:rPr lang="en-US" dirty="0">
                <a:solidFill>
                  <a:prstClr val="black"/>
                </a:solidFill>
              </a:rPr>
              <a:t>( 2);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sp>
        <p:nvSpPr>
          <p:cNvPr id="6" name="TextBox 5"/>
          <p:cNvSpPr txBox="1"/>
          <p:nvPr>
            <p:custDataLst>
              <p:tags r:id="rId5"/>
            </p:custDataLst>
          </p:nvPr>
        </p:nvSpPr>
        <p:spPr>
          <a:xfrm>
            <a:off x="1910098" y="2998486"/>
            <a:ext cx="3429000" cy="1923604"/>
          </a:xfrm>
          <a:prstGeom prst="rect">
            <a:avLst/>
          </a:prstGeom>
          <a:solidFill>
            <a:srgbClr val="ECF7FE"/>
          </a:solidFill>
          <a:ln w="254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>
                <a:latin typeface="Consolas" panose="020B0609020204030204" pitchFamily="49" charset="0"/>
                <a:cs typeface="Courier New" pitchFamily="49" charset="0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#include "</a:t>
            </a:r>
            <a:r>
              <a:rPr lang="en-US" dirty="0" err="1">
                <a:solidFill>
                  <a:prstClr val="black"/>
                </a:solidFill>
              </a:rPr>
              <a:t>trida.h</a:t>
            </a:r>
            <a:r>
              <a:rPr lang="en-US" dirty="0">
                <a:solidFill>
                  <a:prstClr val="black"/>
                </a:solidFill>
              </a:rPr>
              <a:t>"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string </a:t>
            </a:r>
            <a:r>
              <a:rPr lang="en-US" dirty="0" err="1">
                <a:solidFill>
                  <a:prstClr val="black"/>
                </a:solidFill>
              </a:rPr>
              <a:t>Trida</a:t>
            </a:r>
            <a:r>
              <a:rPr lang="en-US" dirty="0">
                <a:solidFill>
                  <a:prstClr val="black"/>
                </a:solidFill>
              </a:rPr>
              <a:t>::</a:t>
            </a:r>
            <a:r>
              <a:rPr lang="en-US" b="1" dirty="0" err="1">
                <a:solidFill>
                  <a:prstClr val="black"/>
                </a:solidFill>
              </a:rPr>
              <a:t>slozitaFce</a:t>
            </a:r>
            <a:r>
              <a:rPr lang="en-US" dirty="0">
                <a:solidFill>
                  <a:prstClr val="black"/>
                </a:solidFill>
              </a:rPr>
              <a:t>(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x)</a:t>
            </a:r>
          </a:p>
          <a:p>
            <a:r>
              <a:rPr lang="en-US" dirty="0">
                <a:solidFill>
                  <a:prstClr val="black"/>
                </a:solidFill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</a:rPr>
              <a:t>  </a:t>
            </a:r>
            <a:r>
              <a:rPr lang="en-US" dirty="0" err="1">
                <a:solidFill>
                  <a:prstClr val="black"/>
                </a:solidFill>
              </a:rPr>
              <a:t>int</a:t>
            </a:r>
            <a:r>
              <a:rPr lang="en-US" dirty="0">
                <a:solidFill>
                  <a:prstClr val="black"/>
                </a:solidFill>
              </a:rPr>
              <a:t> y;</a:t>
            </a:r>
          </a:p>
          <a:p>
            <a:r>
              <a:rPr lang="en-US" dirty="0">
                <a:solidFill>
                  <a:prstClr val="black"/>
                </a:solidFill>
              </a:rPr>
              <a:t>  for(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 = 0; 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&lt;</a:t>
            </a:r>
            <a:r>
              <a:rPr lang="cs-CZ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+</a:t>
            </a:r>
            <a:r>
              <a:rPr lang="cs-CZ" dirty="0">
                <a:solidFill>
                  <a:prstClr val="black"/>
                </a:solidFill>
              </a:rPr>
              <a:t>y</a:t>
            </a:r>
            <a:r>
              <a:rPr lang="en-US" dirty="0">
                <a:solidFill>
                  <a:prstClr val="black"/>
                </a:solidFill>
              </a:rPr>
              <a:t>; ++</a:t>
            </a:r>
            <a:r>
              <a:rPr lang="en-US" dirty="0" err="1">
                <a:solidFill>
                  <a:prstClr val="black"/>
                </a:solidFill>
              </a:rPr>
              <a:t>i</a:t>
            </a:r>
            <a:r>
              <a:rPr lang="en-US" dirty="0">
                <a:solidFill>
                  <a:prstClr val="black"/>
                </a:solidFill>
              </a:rPr>
              <a:t>) {</a:t>
            </a:r>
          </a:p>
          <a:p>
            <a:r>
              <a:rPr lang="en-US" dirty="0">
                <a:solidFill>
                  <a:prstClr val="black"/>
                </a:solidFill>
              </a:rPr>
              <a:t>      ....</a:t>
            </a:r>
          </a:p>
          <a:p>
            <a:r>
              <a:rPr lang="en-US" dirty="0">
                <a:solidFill>
                  <a:prstClr val="black"/>
                </a:solidFill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</a:rPr>
              <a:t>}</a:t>
            </a:r>
          </a:p>
        </p:txBody>
      </p:sp>
      <p:grpSp>
        <p:nvGrpSpPr>
          <p:cNvPr id="7" name="Group 17"/>
          <p:cNvGrpSpPr/>
          <p:nvPr>
            <p:custDataLst>
              <p:tags r:id="rId6"/>
            </p:custDataLst>
          </p:nvPr>
        </p:nvGrpSpPr>
        <p:grpSpPr>
          <a:xfrm>
            <a:off x="2323707" y="1832685"/>
            <a:ext cx="1600200" cy="762000"/>
            <a:chOff x="3352800" y="3962400"/>
            <a:chExt cx="990600" cy="1066800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ounded Rectangular Callout 9"/>
          <p:cNvSpPr/>
          <p:nvPr>
            <p:custDataLst>
              <p:tags r:id="rId7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238854"/>
              <a:gd name="adj2" fmla="val 48404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ob.r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3" name="Rounded Rectangular Callout 12"/>
          <p:cNvSpPr/>
          <p:nvPr>
            <p:custDataLst>
              <p:tags r:id="rId8"/>
            </p:custDataLst>
          </p:nvPr>
        </p:nvSpPr>
        <p:spPr>
          <a:xfrm>
            <a:off x="6008586" y="3357421"/>
            <a:ext cx="2239893" cy="1066800"/>
          </a:xfrm>
          <a:prstGeom prst="wedgeRoundRectCallout">
            <a:avLst>
              <a:gd name="adj1" fmla="val -92800"/>
              <a:gd name="adj2" fmla="val -3268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push 1</a:t>
            </a:r>
          </a:p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s = call </a:t>
            </a:r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ob.slozitaFce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  <p:sp>
        <p:nvSpPr>
          <p:cNvPr id="14" name="Rounded Rectangular Callout 13"/>
          <p:cNvSpPr/>
          <p:nvPr>
            <p:custDataLst>
              <p:tags r:id="rId9"/>
            </p:custDataLst>
          </p:nvPr>
        </p:nvSpPr>
        <p:spPr>
          <a:xfrm>
            <a:off x="8569089" y="402809"/>
            <a:ext cx="1854724" cy="838200"/>
          </a:xfrm>
          <a:prstGeom prst="wedgeRoundRectCallout">
            <a:avLst>
              <a:gd name="adj1" fmla="val -52357"/>
              <a:gd name="adj2" fmla="val 157491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inline 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metoda</a:t>
            </a:r>
          </a:p>
          <a:p>
            <a:pPr algn="ctr"/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rozvinut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í místo volání</a:t>
            </a:r>
            <a:endParaRPr lang="en-US" sz="1400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s =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q.r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15" name="Rounded Rectangular Callout 14"/>
          <p:cNvSpPr/>
          <p:nvPr>
            <p:custDataLst>
              <p:tags r:id="rId10"/>
            </p:custDataLst>
          </p:nvPr>
        </p:nvSpPr>
        <p:spPr>
          <a:xfrm>
            <a:off x="6008587" y="3338371"/>
            <a:ext cx="2239893" cy="1085850"/>
          </a:xfrm>
          <a:prstGeom prst="wedgeRoundRectCallout">
            <a:avLst>
              <a:gd name="adj1" fmla="val -779"/>
              <a:gd name="adj2" fmla="val -122808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předání parametrů a volání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push 1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s = call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q.slozitaFce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  </a:t>
            </a:r>
            <a:r>
              <a:rPr lang="cs-CZ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add esp, 8</a:t>
            </a:r>
          </a:p>
        </p:txBody>
      </p:sp>
      <p:sp>
        <p:nvSpPr>
          <p:cNvPr id="16" name="Rounded Rectangular Callout 15"/>
          <p:cNvSpPr/>
          <p:nvPr>
            <p:custDataLst>
              <p:tags r:id="rId11"/>
            </p:custDataLst>
          </p:nvPr>
        </p:nvSpPr>
        <p:spPr>
          <a:xfrm>
            <a:off x="8549976" y="3778224"/>
            <a:ext cx="1759992" cy="1826425"/>
          </a:xfrm>
          <a:prstGeom prst="wedgeRoundRectCallout">
            <a:avLst>
              <a:gd name="adj1" fmla="val -52653"/>
              <a:gd name="adj2" fmla="val -97475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y = -1</a:t>
            </a: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= 0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loop: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if(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&gt;= 2+y) 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++</a:t>
            </a:r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i</a:t>
            </a:r>
            <a:endParaRPr lang="en-US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  <a:p>
            <a:r>
              <a:rPr lang="en-US" sz="1400" dirty="0" err="1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goto</a:t>
            </a:r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 loop</a:t>
            </a:r>
          </a:p>
          <a:p>
            <a:r>
              <a:rPr lang="en-US" sz="1400" dirty="0">
                <a:solidFill>
                  <a:srgbClr val="5B9BD5">
                    <a:lumMod val="50000"/>
                  </a:srgbClr>
                </a:solidFill>
                <a:latin typeface="Calibri Light" panose="020F0302020204030204"/>
              </a:rPr>
              <a:t>... ... ...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grpSp>
        <p:nvGrpSpPr>
          <p:cNvPr id="17" name="Group 17"/>
          <p:cNvGrpSpPr/>
          <p:nvPr>
            <p:custDataLst>
              <p:tags r:id="rId12"/>
            </p:custDataLst>
          </p:nvPr>
        </p:nvGrpSpPr>
        <p:grpSpPr>
          <a:xfrm>
            <a:off x="8436133" y="3815517"/>
            <a:ext cx="1987681" cy="1997378"/>
            <a:chOff x="3352800" y="3962400"/>
            <a:chExt cx="990600" cy="1066800"/>
          </a:xfrm>
        </p:grpSpPr>
        <p:cxnSp>
          <p:nvCxnSpPr>
            <p:cNvPr id="18" name="Straight Connector 17"/>
            <p:cNvCxnSpPr/>
            <p:nvPr/>
          </p:nvCxnSpPr>
          <p:spPr>
            <a:xfrm flipH="1">
              <a:off x="3429000" y="3962400"/>
              <a:ext cx="9144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3352800" y="3962400"/>
              <a:ext cx="990600" cy="1066800"/>
            </a:xfrm>
            <a:prstGeom prst="line">
              <a:avLst/>
            </a:prstGeom>
            <a:ln w="76200" cmpd="dbl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>
            <p:custDataLst>
              <p:tags r:id="rId13"/>
            </p:custDataLst>
          </p:nvPr>
        </p:nvSpPr>
        <p:spPr>
          <a:xfrm>
            <a:off x="4343400" y="796375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trida.h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/>
          <p:cNvSpPr txBox="1"/>
          <p:nvPr>
            <p:custDataLst>
              <p:tags r:id="rId14"/>
            </p:custDataLst>
          </p:nvPr>
        </p:nvSpPr>
        <p:spPr>
          <a:xfrm>
            <a:off x="4343400" y="3013393"/>
            <a:ext cx="990600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trida.cpp</a:t>
            </a:r>
            <a:endParaRPr lang="cs-CZ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Rounded Rectangular Callout 22"/>
          <p:cNvSpPr/>
          <p:nvPr>
            <p:custDataLst>
              <p:tags r:id="rId15"/>
            </p:custDataLst>
          </p:nvPr>
        </p:nvSpPr>
        <p:spPr>
          <a:xfrm>
            <a:off x="1905000" y="5174445"/>
            <a:ext cx="3468833" cy="1113249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složité metody v samostatném modulu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přehlednost rozhraní</a:t>
            </a:r>
          </a:p>
          <a:p>
            <a:r>
              <a:rPr lang="en-US" sz="1400" dirty="0" err="1">
                <a:solidFill>
                  <a:srgbClr val="456A1C"/>
                </a:solidFill>
                <a:latin typeface="Calibri Light" panose="020F0302020204030204"/>
              </a:rPr>
              <a:t>separ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átní kompilace - čas</a:t>
            </a:r>
          </a:p>
          <a:p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vygenerovaný kód</a:t>
            </a:r>
          </a:p>
        </p:txBody>
      </p:sp>
      <p:sp>
        <p:nvSpPr>
          <p:cNvPr id="20" name="Rounded Rectangular Callout 19"/>
          <p:cNvSpPr/>
          <p:nvPr>
            <p:custDataLst>
              <p:tags r:id="rId16"/>
            </p:custDataLst>
          </p:nvPr>
        </p:nvSpPr>
        <p:spPr>
          <a:xfrm>
            <a:off x="4522341" y="5567850"/>
            <a:ext cx="2328114" cy="838200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ale: </a:t>
            </a:r>
            <a:r>
              <a:rPr lang="cs-CZ" sz="1400" b="1" dirty="0">
                <a:solidFill>
                  <a:srgbClr val="456A1C"/>
                </a:solidFill>
                <a:latin typeface="Calibri Light" panose="020F0302020204030204"/>
              </a:rPr>
              <a:t>š</a:t>
            </a:r>
            <a:r>
              <a:rPr lang="en-US" sz="1400" b="1" dirty="0" err="1">
                <a:solidFill>
                  <a:srgbClr val="456A1C"/>
                </a:solidFill>
                <a:latin typeface="Calibri Light" panose="020F0302020204030204"/>
              </a:rPr>
              <a:t>ablony</a:t>
            </a:r>
            <a:r>
              <a:rPr lang="en-US" sz="1400" b="1" dirty="0">
                <a:solidFill>
                  <a:srgbClr val="456A1C"/>
                </a:solidFill>
                <a:latin typeface="Calibri Light" panose="020F0302020204030204"/>
              </a:rPr>
              <a:t>!</a:t>
            </a:r>
            <a:endParaRPr lang="cs-CZ" sz="1400" b="1" dirty="0">
              <a:solidFill>
                <a:srgbClr val="456A1C"/>
              </a:solidFill>
              <a:latin typeface="Calibri Light" panose="020F0302020204030204"/>
            </a:endParaRP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nutná definice při kompilaci</a:t>
            </a:r>
          </a:p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⇒ vše v headeru</a:t>
            </a:r>
          </a:p>
        </p:txBody>
      </p:sp>
      <p:sp>
        <p:nvSpPr>
          <p:cNvPr id="25" name="Rounded Rectangular Callout 24"/>
          <p:cNvSpPr/>
          <p:nvPr>
            <p:custDataLst>
              <p:tags r:id="rId17"/>
            </p:custDataLst>
          </p:nvPr>
        </p:nvSpPr>
        <p:spPr>
          <a:xfrm>
            <a:off x="5272640" y="1551115"/>
            <a:ext cx="1236731" cy="299712"/>
          </a:xfrm>
          <a:prstGeom prst="wedgeRoundRectCallout">
            <a:avLst>
              <a:gd name="adj1" fmla="val -70891"/>
              <a:gd name="adj2" fmla="val -6560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inline metoda</a:t>
            </a:r>
            <a:endParaRPr lang="cs-CZ" sz="1400" dirty="0">
              <a:solidFill>
                <a:srgbClr val="5B9BD5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2" name="Rounded Rectangular Callout 19">
            <a:extLst>
              <a:ext uri="{FF2B5EF4-FFF2-40B4-BE49-F238E27FC236}">
                <a16:creationId xmlns:a16="http://schemas.microsoft.com/office/drawing/2014/main" id="{4DAFF4CB-E73D-D04C-BC27-89808CB5671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708300" y="6206671"/>
            <a:ext cx="1841677" cy="337708"/>
          </a:xfrm>
          <a:prstGeom prst="wedgeRoundRectCallout">
            <a:avLst>
              <a:gd name="adj1" fmla="val 23812"/>
              <a:gd name="adj2" fmla="val 46482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rgbClr val="456A1C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⇝</a:t>
            </a:r>
            <a:r>
              <a:rPr lang="cs-CZ" sz="1400" dirty="0">
                <a:solidFill>
                  <a:srgbClr val="456A1C"/>
                </a:solidFill>
                <a:latin typeface="Calibri Light" panose="020F0302020204030204"/>
              </a:rPr>
              <a:t> </a:t>
            </a:r>
            <a:r>
              <a:rPr lang="en-US" sz="1400" dirty="0">
                <a:solidFill>
                  <a:srgbClr val="456A1C"/>
                </a:solidFill>
                <a:latin typeface="Calibri Light" panose="020F0302020204030204"/>
              </a:rPr>
              <a:t>C++20 Modules</a:t>
            </a:r>
            <a:endParaRPr lang="cs-CZ" sz="1400" dirty="0">
              <a:solidFill>
                <a:srgbClr val="456A1C"/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37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18797-32D0-A185-383E-DC948CFE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paměti: RAII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FE631-C0AA-7569-3605-663B4E932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Život C++ objektu začíná konstruktorem a končí destruktorem</a:t>
            </a:r>
          </a:p>
          <a:p>
            <a:pPr lvl="1"/>
            <a:r>
              <a:rPr lang="cs-CZ" dirty="0"/>
              <a:t>Konstruktor: může alokovat paměť, otevřít soubor, atd.</a:t>
            </a:r>
          </a:p>
          <a:p>
            <a:pPr lvl="1"/>
            <a:r>
              <a:rPr lang="cs-CZ" dirty="0"/>
              <a:t>Destruktor: </a:t>
            </a:r>
            <a:r>
              <a:rPr lang="cs-CZ" dirty="0" err="1"/>
              <a:t>dealokuje</a:t>
            </a:r>
            <a:r>
              <a:rPr lang="cs-CZ" dirty="0"/>
              <a:t> paměť, zavírá soubor, atd.</a:t>
            </a:r>
          </a:p>
          <a:p>
            <a:r>
              <a:rPr lang="cs-CZ" dirty="0"/>
              <a:t>Objekt „umírá“ při</a:t>
            </a:r>
          </a:p>
          <a:p>
            <a:pPr lvl="1"/>
            <a:r>
              <a:rPr lang="cs-CZ" dirty="0"/>
              <a:t>Konec </a:t>
            </a:r>
            <a:r>
              <a:rPr lang="cs-CZ" dirty="0" err="1"/>
              <a:t>scopu</a:t>
            </a:r>
            <a:r>
              <a:rPr lang="cs-CZ" dirty="0"/>
              <a:t>, ve kterém byl definován</a:t>
            </a:r>
          </a:p>
          <a:p>
            <a:pPr lvl="1"/>
            <a:r>
              <a:rPr lang="cs-CZ" dirty="0"/>
              <a:t>Smrt rodičovského objektu</a:t>
            </a:r>
          </a:p>
          <a:p>
            <a:pPr lvl="2"/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vector</a:t>
            </a:r>
            <a:r>
              <a:rPr lang="cs-CZ" dirty="0"/>
              <a:t>&lt;T&gt; zabíjí svoje objekty</a:t>
            </a:r>
          </a:p>
          <a:p>
            <a:pPr marL="1371600" lvl="3" indent="0">
              <a:buNone/>
            </a:pPr>
            <a:r>
              <a:rPr lang="cs-CZ" dirty="0"/>
              <a:t>⚠️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span</a:t>
            </a:r>
            <a:r>
              <a:rPr lang="cs-CZ" dirty="0"/>
              <a:t>&lt;T&gt; ne (je jen reference na pole)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32156-2C06-497C-B380-5355D1749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B5015-1A47-E95C-974B-30D27C25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3</a:t>
            </a:fld>
            <a:endParaRPr lang="en-US"/>
          </a:p>
        </p:txBody>
      </p:sp>
      <p:sp>
        <p:nvSpPr>
          <p:cNvPr id="6" name="TextovéPole 6">
            <a:hlinkClick r:id="rId3"/>
            <a:extLst>
              <a:ext uri="{FF2B5EF4-FFF2-40B4-BE49-F238E27FC236}">
                <a16:creationId xmlns:a16="http://schemas.microsoft.com/office/drawing/2014/main" id="{DB1D26A2-36E3-F5FB-FFD2-C7D1C161FB90}"/>
              </a:ext>
            </a:extLst>
          </p:cNvPr>
          <p:cNvSpPr txBox="1"/>
          <p:nvPr/>
        </p:nvSpPr>
        <p:spPr>
          <a:xfrm>
            <a:off x="6482380" y="2669381"/>
            <a:ext cx="534035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struct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Object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std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::string name_;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Object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: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name_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(name) {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"Object 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name_ &lt;&lt;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created"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~Object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cout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"Object 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name_ &lt;&lt; 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 destroyed"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&lt;&lt; </a:t>
            </a:r>
            <a:r>
              <a:rPr lang="en-US" sz="12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endl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</a:p>
          <a:p>
            <a:b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Object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a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"a"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Object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b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"b"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{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Object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c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"c"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}</a:t>
            </a:r>
            <a:r>
              <a:rPr lang="en-US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 // c is destroyed here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Object </a:t>
            </a:r>
            <a:r>
              <a:rPr lang="en-US" sz="12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2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"d"</a:t>
            </a:r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sz="12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cs-CZ" sz="1200" dirty="0">
                <a:solidFill>
                  <a:srgbClr val="008000"/>
                </a:solidFill>
                <a:latin typeface="Consolas" panose="020B0609020204030204" pitchFamily="49" charset="0"/>
              </a:rPr>
            </a:br>
            <a:r>
              <a:rPr lang="en-US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destroyed in reverse order:</a:t>
            </a:r>
            <a:br>
              <a:rPr lang="cs-CZ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cs-CZ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  </a:t>
            </a:r>
            <a:r>
              <a:rPr lang="en-US" sz="12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d, b, a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5631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počet </a:t>
            </a:r>
            <a:r>
              <a:rPr lang="cs-CZ" b="1" dirty="0"/>
              <a:t>znaků</a:t>
            </a:r>
            <a:r>
              <a:rPr lang="cs-CZ" dirty="0"/>
              <a:t>, </a:t>
            </a:r>
            <a:r>
              <a:rPr lang="cs-CZ" b="1" dirty="0"/>
              <a:t>řádek</a:t>
            </a:r>
            <a:r>
              <a:rPr lang="cs-CZ" dirty="0"/>
              <a:t>, </a:t>
            </a:r>
            <a:r>
              <a:rPr lang="cs-CZ" b="1" dirty="0"/>
              <a:t>slov</a:t>
            </a:r>
            <a:r>
              <a:rPr lang="cs-CZ" dirty="0"/>
              <a:t>, </a:t>
            </a:r>
            <a:r>
              <a:rPr lang="cs-CZ" b="1" dirty="0"/>
              <a:t>vět</a:t>
            </a:r>
            <a:r>
              <a:rPr lang="en-US" dirty="0"/>
              <a:t>, </a:t>
            </a:r>
            <a:r>
              <a:rPr lang="en-US" b="1" dirty="0" err="1"/>
              <a:t>po</a:t>
            </a:r>
            <a:r>
              <a:rPr lang="cs-CZ" b="1" dirty="0"/>
              <a:t>čet</a:t>
            </a:r>
            <a:r>
              <a:rPr lang="cs-CZ" dirty="0"/>
              <a:t> a </a:t>
            </a:r>
            <a:r>
              <a:rPr lang="cs-CZ" b="1" dirty="0"/>
              <a:t>součet</a:t>
            </a:r>
            <a:r>
              <a:rPr lang="cs-CZ" dirty="0"/>
              <a:t> čísel</a:t>
            </a:r>
          </a:p>
          <a:p>
            <a:pPr lvl="1"/>
            <a:r>
              <a:rPr lang="en-US" b="1" dirty="0" err="1"/>
              <a:t>znaky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vše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mezer</a:t>
            </a:r>
            <a:r>
              <a:rPr lang="en-US" dirty="0"/>
              <a:t>, </a:t>
            </a:r>
            <a:r>
              <a:rPr lang="en-US" dirty="0" err="1"/>
              <a:t>konců</a:t>
            </a:r>
            <a:r>
              <a:rPr lang="en-US" dirty="0"/>
              <a:t> </a:t>
            </a:r>
            <a:r>
              <a:rPr lang="en-US" dirty="0" err="1"/>
              <a:t>řádek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slovo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nejdelší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cs-CZ" dirty="0"/>
              <a:t>alfanumerických znaků nezačínající číslicí</a:t>
            </a:r>
          </a:p>
          <a:p>
            <a:pPr lvl="2"/>
            <a:r>
              <a:rPr lang="cs-CZ" dirty="0"/>
              <a:t>n</a:t>
            </a:r>
            <a:r>
              <a:rPr lang="en-US" dirty="0" err="1"/>
              <a:t>euva</a:t>
            </a:r>
            <a:r>
              <a:rPr lang="cs-CZ" dirty="0"/>
              <a:t>žujte diakritiku</a:t>
            </a:r>
            <a:r>
              <a:rPr lang="en-US" dirty="0"/>
              <a:t>, </a:t>
            </a:r>
            <a:r>
              <a:rPr lang="en-US" dirty="0" err="1"/>
              <a:t>resp</a:t>
            </a:r>
            <a:r>
              <a:rPr lang="cs-CZ" dirty="0"/>
              <a:t>.</a:t>
            </a:r>
            <a:r>
              <a:rPr lang="en-US" dirty="0"/>
              <a:t> v</a:t>
            </a:r>
            <a:r>
              <a:rPr lang="cs-CZ" dirty="0"/>
              <a:t>šechny speciální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(ne-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isalnum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())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 </a:t>
            </a:r>
            <a:r>
              <a:rPr lang="cs-CZ" dirty="0"/>
              <a:t>považujte za nepísmena</a:t>
            </a:r>
            <a:endParaRPr lang="en-US" dirty="0"/>
          </a:p>
          <a:p>
            <a:pPr lvl="1"/>
            <a:r>
              <a:rPr lang="cs-CZ" b="1" dirty="0"/>
              <a:t>číslo</a:t>
            </a:r>
            <a:r>
              <a:rPr lang="en-US" dirty="0"/>
              <a:t>: </a:t>
            </a:r>
            <a:r>
              <a:rPr lang="cs-CZ" dirty="0"/>
              <a:t>posloupnost číslic následující za nealfanumerickým znakem</a:t>
            </a:r>
          </a:p>
          <a:p>
            <a:pPr lvl="2"/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'.12ab.' </a:t>
            </a:r>
            <a:r>
              <a:rPr lang="en-US" dirty="0"/>
              <a:t>je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cs-CZ" dirty="0"/>
              <a:t>číslo a žádné slovo</a:t>
            </a:r>
          </a:p>
          <a:p>
            <a:pPr lvl="1"/>
            <a:r>
              <a:rPr lang="cs-CZ" b="1" dirty="0"/>
              <a:t>řádky: </a:t>
            </a:r>
            <a:r>
              <a:rPr lang="cs-CZ" dirty="0"/>
              <a:t>započítat jen ty, kde je alespoň jedno slovo nebo číslo</a:t>
            </a:r>
            <a:endParaRPr lang="en-US" dirty="0"/>
          </a:p>
          <a:p>
            <a:pPr lvl="2"/>
            <a:r>
              <a:rPr lang="cs-CZ" dirty="0"/>
              <a:t>poslední řádka nemusí být ukončená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</a:p>
          <a:p>
            <a:pPr lvl="1"/>
            <a:r>
              <a:rPr lang="cs-CZ" b="1" dirty="0"/>
              <a:t>věta:</a:t>
            </a:r>
            <a:r>
              <a:rPr lang="cs-CZ" dirty="0"/>
              <a:t> neprázdná posloupnost </a:t>
            </a:r>
            <a:r>
              <a:rPr lang="cs-CZ" b="1" dirty="0"/>
              <a:t>slov</a:t>
            </a:r>
            <a:r>
              <a:rPr lang="cs-CZ" dirty="0"/>
              <a:t> ukončená oddělovačem</a:t>
            </a:r>
          </a:p>
          <a:p>
            <a:pPr lvl="2"/>
            <a:r>
              <a:rPr lang="cs-CZ" sz="1800" dirty="0"/>
              <a:t>oddělovače </a:t>
            </a:r>
            <a:r>
              <a:rPr lang="en-US" sz="1800" dirty="0"/>
              <a:t>v</a:t>
            </a:r>
            <a:r>
              <a:rPr lang="cs-CZ" sz="1800" dirty="0"/>
              <a:t>ět jsou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/>
              <a:t>ani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'31.12.2049'</a:t>
            </a:r>
            <a:r>
              <a:rPr lang="en-US" dirty="0"/>
              <a:t> ne</a:t>
            </a:r>
            <a:r>
              <a:rPr lang="cs-CZ" dirty="0"/>
              <a:t>ní několik vět</a:t>
            </a:r>
          </a:p>
          <a:p>
            <a:pPr lvl="1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spočítat z </a:t>
            </a:r>
            <a:r>
              <a:rPr lang="cs-CZ" dirty="0">
                <a:solidFill>
                  <a:srgbClr val="0000FF">
                    <a:alpha val="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 nebo ze </a:t>
            </a:r>
            <a:r>
              <a:rPr lang="cs-CZ" b="1" dirty="0">
                <a:solidFill>
                  <a:schemeClr val="tx1">
                    <a:alpha val="0"/>
                  </a:schemeClr>
                </a:solidFill>
              </a:rPr>
              <a:t>všech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 souborů uvedených na příkazové řádce</a:t>
            </a:r>
            <a:endParaRPr lang="cs-CZ" sz="700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žádné číslo/slovo/věta/řádek nejde přes hranici souboru</a:t>
            </a:r>
            <a:endParaRPr lang="en-US" dirty="0">
              <a:solidFill>
                <a:schemeClr val="tx1">
                  <a:alpha val="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dekompozice, objektovost, modularita, efektivita</a:t>
            </a:r>
          </a:p>
          <a:p>
            <a:pPr lvl="2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elegantní a efektivní rozhraní třídy pro vstup (data) a výstup (výsledky)</a:t>
            </a:r>
          </a:p>
          <a:p>
            <a:pPr lvl="2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separace výpočtu a I/O</a:t>
            </a:r>
            <a:endParaRPr lang="en-US" dirty="0">
              <a:solidFill>
                <a:schemeClr val="tx1">
                  <a:alpha val="0"/>
                </a:schemeClr>
              </a:solidFill>
            </a:endParaRPr>
          </a:p>
          <a:p>
            <a:pPr lvl="1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DÚ - </a:t>
            </a:r>
            <a:r>
              <a:rPr lang="cs-CZ" b="1" dirty="0">
                <a:solidFill>
                  <a:schemeClr val="tx1">
                    <a:alpha val="0"/>
                  </a:schemeClr>
                </a:solidFill>
              </a:rPr>
              <a:t>Recodex</a:t>
            </a:r>
            <a:endParaRPr lang="cs-CZ" i="1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opět do půlnoci před následujícím cvičením</a:t>
            </a:r>
            <a:endParaRPr lang="en-US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en-US" dirty="0">
                <a:solidFill>
                  <a:schemeClr val="tx1">
                    <a:alpha val="0"/>
                  </a:schemeClr>
                </a:solidFill>
              </a:rPr>
              <a:t>d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ůkladně otestujte vč. okrajových případů</a:t>
            </a:r>
            <a:endParaRPr lang="en-US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en-US" dirty="0">
                <a:solidFill>
                  <a:schemeClr val="tx1">
                    <a:alpha val="0"/>
                  </a:schemeClr>
                </a:solidFill>
              </a:rPr>
              <a:t>bez warning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ů</a:t>
            </a:r>
          </a:p>
          <a:p>
            <a:pPr lvl="2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Po</a:t>
            </a:r>
            <a:r>
              <a:rPr lang="cs-CZ" dirty="0"/>
              <a:t>čítání oveček </a:t>
            </a:r>
            <a:r>
              <a:rPr lang="en-US" dirty="0"/>
              <a:t>– up</a:t>
            </a:r>
            <a:r>
              <a:rPr lang="cs-CZ" dirty="0" err="1"/>
              <a:t>řesnění</a:t>
            </a:r>
            <a:r>
              <a:rPr lang="cs-CZ" dirty="0"/>
              <a:t> (okopírováno)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67410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počet </a:t>
            </a:r>
            <a:r>
              <a:rPr lang="cs-CZ" b="1" dirty="0"/>
              <a:t>znaků</a:t>
            </a:r>
            <a:r>
              <a:rPr lang="cs-CZ" dirty="0"/>
              <a:t>, </a:t>
            </a:r>
            <a:r>
              <a:rPr lang="cs-CZ" b="1" dirty="0"/>
              <a:t>řádek</a:t>
            </a:r>
            <a:r>
              <a:rPr lang="cs-CZ" dirty="0"/>
              <a:t>, </a:t>
            </a:r>
            <a:r>
              <a:rPr lang="cs-CZ" b="1" dirty="0"/>
              <a:t>slov</a:t>
            </a:r>
            <a:r>
              <a:rPr lang="cs-CZ" dirty="0"/>
              <a:t>, </a:t>
            </a:r>
            <a:r>
              <a:rPr lang="cs-CZ" b="1" dirty="0"/>
              <a:t>vět</a:t>
            </a:r>
            <a:r>
              <a:rPr lang="en-US" dirty="0"/>
              <a:t>, </a:t>
            </a:r>
            <a:r>
              <a:rPr lang="en-US" b="1" dirty="0" err="1"/>
              <a:t>po</a:t>
            </a:r>
            <a:r>
              <a:rPr lang="cs-CZ" b="1" dirty="0"/>
              <a:t>čet</a:t>
            </a:r>
            <a:r>
              <a:rPr lang="cs-CZ" dirty="0"/>
              <a:t> a </a:t>
            </a:r>
            <a:r>
              <a:rPr lang="cs-CZ" b="1" dirty="0"/>
              <a:t>součet</a:t>
            </a:r>
            <a:r>
              <a:rPr lang="cs-CZ" dirty="0"/>
              <a:t> čísel</a:t>
            </a:r>
          </a:p>
          <a:p>
            <a:pPr lvl="1"/>
            <a:r>
              <a:rPr lang="en-US" b="1" dirty="0" err="1"/>
              <a:t>znaky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vše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mezer</a:t>
            </a:r>
            <a:r>
              <a:rPr lang="en-US" dirty="0"/>
              <a:t>, </a:t>
            </a:r>
            <a:r>
              <a:rPr lang="en-US" dirty="0" err="1"/>
              <a:t>konců</a:t>
            </a:r>
            <a:r>
              <a:rPr lang="en-US" dirty="0"/>
              <a:t> </a:t>
            </a:r>
            <a:r>
              <a:rPr lang="en-US" dirty="0" err="1"/>
              <a:t>řádek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slovo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nejdelší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cs-CZ" dirty="0"/>
              <a:t>alfanumerických znaků nezačínající číslicí</a:t>
            </a:r>
          </a:p>
          <a:p>
            <a:pPr lvl="2"/>
            <a:r>
              <a:rPr lang="cs-CZ" dirty="0"/>
              <a:t>n</a:t>
            </a:r>
            <a:r>
              <a:rPr lang="en-US" dirty="0" err="1"/>
              <a:t>euva</a:t>
            </a:r>
            <a:r>
              <a:rPr lang="cs-CZ" dirty="0"/>
              <a:t>žujte diakritiku</a:t>
            </a:r>
            <a:r>
              <a:rPr lang="en-US" dirty="0"/>
              <a:t>, </a:t>
            </a:r>
            <a:r>
              <a:rPr lang="en-US" dirty="0" err="1"/>
              <a:t>resp</a:t>
            </a:r>
            <a:r>
              <a:rPr lang="cs-CZ" dirty="0"/>
              <a:t>.</a:t>
            </a:r>
            <a:r>
              <a:rPr lang="en-US" dirty="0"/>
              <a:t> v</a:t>
            </a:r>
            <a:r>
              <a:rPr lang="cs-CZ" dirty="0"/>
              <a:t>šechny speciální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(ne-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isalnum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())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 </a:t>
            </a:r>
            <a:r>
              <a:rPr lang="cs-CZ" dirty="0"/>
              <a:t>považujte za nepísmena</a:t>
            </a:r>
            <a:endParaRPr lang="en-US" dirty="0"/>
          </a:p>
          <a:p>
            <a:pPr lvl="1"/>
            <a:r>
              <a:rPr lang="cs-CZ" b="1" dirty="0"/>
              <a:t>číslo</a:t>
            </a:r>
            <a:r>
              <a:rPr lang="en-US" dirty="0"/>
              <a:t>: </a:t>
            </a:r>
            <a:r>
              <a:rPr lang="cs-CZ" dirty="0"/>
              <a:t>posloupnost číslic následující za nealfanumerickým znakem</a:t>
            </a:r>
          </a:p>
          <a:p>
            <a:pPr lvl="2"/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'.12ab.' </a:t>
            </a:r>
            <a:r>
              <a:rPr lang="en-US" dirty="0"/>
              <a:t>je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cs-CZ" dirty="0"/>
              <a:t>číslo a žádné slovo</a:t>
            </a:r>
          </a:p>
          <a:p>
            <a:pPr lvl="1"/>
            <a:r>
              <a:rPr lang="cs-CZ" b="1" dirty="0"/>
              <a:t>řádky: </a:t>
            </a:r>
            <a:r>
              <a:rPr lang="cs-CZ" dirty="0"/>
              <a:t>započítat jen ty, kde je alespoň jedno slovo nebo číslo</a:t>
            </a:r>
            <a:endParaRPr lang="en-US" dirty="0"/>
          </a:p>
          <a:p>
            <a:pPr lvl="2"/>
            <a:r>
              <a:rPr lang="cs-CZ" dirty="0"/>
              <a:t>poslední řádka nemusí být ukončená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</a:p>
          <a:p>
            <a:pPr lvl="1"/>
            <a:r>
              <a:rPr lang="cs-CZ" b="1" dirty="0"/>
              <a:t>věta:</a:t>
            </a:r>
            <a:r>
              <a:rPr lang="cs-CZ" dirty="0"/>
              <a:t> neprázdná posloupnost </a:t>
            </a:r>
            <a:r>
              <a:rPr lang="cs-CZ" b="1" dirty="0"/>
              <a:t>slov</a:t>
            </a:r>
            <a:r>
              <a:rPr lang="cs-CZ" dirty="0"/>
              <a:t> ukončená oddělovačem</a:t>
            </a:r>
          </a:p>
          <a:p>
            <a:pPr lvl="2"/>
            <a:r>
              <a:rPr lang="cs-CZ" sz="1800" dirty="0"/>
              <a:t>oddělovače </a:t>
            </a:r>
            <a:r>
              <a:rPr lang="en-US" sz="1800" dirty="0"/>
              <a:t>v</a:t>
            </a:r>
            <a:r>
              <a:rPr lang="cs-CZ" sz="1800" dirty="0"/>
              <a:t>ět jsou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/>
              <a:t>ani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'31.12.2049'</a:t>
            </a:r>
            <a:r>
              <a:rPr lang="en-US" dirty="0"/>
              <a:t> ne</a:t>
            </a:r>
            <a:r>
              <a:rPr lang="cs-CZ" dirty="0"/>
              <a:t>ní několik vět</a:t>
            </a:r>
          </a:p>
          <a:p>
            <a:pPr lvl="1"/>
            <a:r>
              <a:rPr lang="cs-CZ" dirty="0"/>
              <a:t>spočítat z </a:t>
            </a:r>
            <a:r>
              <a:rPr lang="cs-CZ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cs-CZ" dirty="0"/>
              <a:t> nebo ze </a:t>
            </a:r>
            <a:r>
              <a:rPr lang="cs-CZ" b="1" dirty="0"/>
              <a:t>všech</a:t>
            </a:r>
            <a:r>
              <a:rPr lang="cs-CZ" dirty="0"/>
              <a:t> souborů uvedených na příkazové řádce</a:t>
            </a:r>
            <a:endParaRPr lang="cs-CZ" sz="700" dirty="0"/>
          </a:p>
          <a:p>
            <a:pPr lvl="2"/>
            <a:r>
              <a:rPr lang="cs-CZ" dirty="0"/>
              <a:t>žádné číslo/slovo/věta/řádek nejde přes hranici souboru</a:t>
            </a:r>
            <a:endParaRPr lang="en-US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/>
              <a:t>dekompozice, objektovost, modularita, efektivita</a:t>
            </a:r>
          </a:p>
          <a:p>
            <a:pPr lvl="2"/>
            <a:r>
              <a:rPr lang="cs-CZ" dirty="0"/>
              <a:t>elegantní a efektivní rozhraní třídy pro vstup (data) a výstup (výsledky)</a:t>
            </a:r>
          </a:p>
          <a:p>
            <a:pPr lvl="2"/>
            <a:r>
              <a:rPr lang="cs-CZ" dirty="0"/>
              <a:t>separace výpočtu a I/O</a:t>
            </a:r>
            <a:endParaRPr lang="en-US" dirty="0"/>
          </a:p>
          <a:p>
            <a:pPr lvl="1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DÚ - </a:t>
            </a:r>
            <a:r>
              <a:rPr lang="cs-CZ" b="1" dirty="0">
                <a:solidFill>
                  <a:schemeClr val="tx1">
                    <a:alpha val="0"/>
                  </a:schemeClr>
                </a:solidFill>
              </a:rPr>
              <a:t>Recodex</a:t>
            </a:r>
            <a:endParaRPr lang="cs-CZ" i="1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opět do půlnoci před následujícím cvičením</a:t>
            </a:r>
            <a:endParaRPr lang="en-US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en-US" dirty="0">
                <a:solidFill>
                  <a:schemeClr val="tx1">
                    <a:alpha val="0"/>
                  </a:schemeClr>
                </a:solidFill>
              </a:rPr>
              <a:t>d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ůkladně otestujte vč. okrajových případů</a:t>
            </a:r>
            <a:endParaRPr lang="en-US" dirty="0">
              <a:solidFill>
                <a:schemeClr val="tx1">
                  <a:alpha val="0"/>
                </a:schemeClr>
              </a:solidFill>
            </a:endParaRPr>
          </a:p>
          <a:p>
            <a:pPr lvl="2">
              <a:buSzPts val="100"/>
            </a:pPr>
            <a:r>
              <a:rPr lang="en-US" dirty="0">
                <a:solidFill>
                  <a:schemeClr val="tx1">
                    <a:alpha val="0"/>
                  </a:schemeClr>
                </a:solidFill>
              </a:rPr>
              <a:t>bez warning</a:t>
            </a:r>
            <a:r>
              <a:rPr lang="cs-CZ" dirty="0">
                <a:solidFill>
                  <a:schemeClr val="tx1">
                    <a:alpha val="0"/>
                  </a:schemeClr>
                </a:solidFill>
              </a:rPr>
              <a:t>ů</a:t>
            </a:r>
          </a:p>
          <a:p>
            <a:pPr lvl="2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Po</a:t>
            </a:r>
            <a:r>
              <a:rPr lang="cs-CZ" dirty="0"/>
              <a:t>čítání oveček </a:t>
            </a:r>
            <a:r>
              <a:rPr lang="en-US" dirty="0"/>
              <a:t>– up</a:t>
            </a:r>
            <a:r>
              <a:rPr lang="cs-CZ" dirty="0" err="1"/>
              <a:t>řesnění</a:t>
            </a:r>
            <a:r>
              <a:rPr lang="cs-CZ" dirty="0"/>
              <a:t> (okopírováno)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1386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počet </a:t>
            </a:r>
            <a:r>
              <a:rPr lang="cs-CZ" b="1" dirty="0"/>
              <a:t>znaků</a:t>
            </a:r>
            <a:r>
              <a:rPr lang="cs-CZ" dirty="0"/>
              <a:t>, </a:t>
            </a:r>
            <a:r>
              <a:rPr lang="cs-CZ" b="1" dirty="0"/>
              <a:t>řádek</a:t>
            </a:r>
            <a:r>
              <a:rPr lang="cs-CZ" dirty="0"/>
              <a:t>, </a:t>
            </a:r>
            <a:r>
              <a:rPr lang="cs-CZ" b="1" dirty="0"/>
              <a:t>slov</a:t>
            </a:r>
            <a:r>
              <a:rPr lang="cs-CZ" dirty="0"/>
              <a:t>, </a:t>
            </a:r>
            <a:r>
              <a:rPr lang="cs-CZ" b="1" dirty="0"/>
              <a:t>vět</a:t>
            </a:r>
            <a:r>
              <a:rPr lang="en-US" dirty="0"/>
              <a:t>, </a:t>
            </a:r>
            <a:r>
              <a:rPr lang="en-US" b="1" dirty="0" err="1"/>
              <a:t>po</a:t>
            </a:r>
            <a:r>
              <a:rPr lang="cs-CZ" b="1" dirty="0"/>
              <a:t>čet</a:t>
            </a:r>
            <a:r>
              <a:rPr lang="cs-CZ" dirty="0"/>
              <a:t> a </a:t>
            </a:r>
            <a:r>
              <a:rPr lang="cs-CZ" b="1" dirty="0"/>
              <a:t>součet</a:t>
            </a:r>
            <a:r>
              <a:rPr lang="cs-CZ" dirty="0"/>
              <a:t> čísel</a:t>
            </a:r>
          </a:p>
          <a:p>
            <a:pPr lvl="1"/>
            <a:r>
              <a:rPr lang="en-US" b="1" dirty="0" err="1"/>
              <a:t>znaky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vše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mezer</a:t>
            </a:r>
            <a:r>
              <a:rPr lang="en-US" dirty="0"/>
              <a:t>, </a:t>
            </a:r>
            <a:r>
              <a:rPr lang="en-US" dirty="0" err="1"/>
              <a:t>konců</a:t>
            </a:r>
            <a:r>
              <a:rPr lang="en-US" dirty="0"/>
              <a:t> </a:t>
            </a:r>
            <a:r>
              <a:rPr lang="en-US" dirty="0" err="1"/>
              <a:t>řádek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</a:t>
            </a:r>
          </a:p>
          <a:p>
            <a:pPr lvl="1"/>
            <a:r>
              <a:rPr lang="en-US" b="1" dirty="0" err="1"/>
              <a:t>slovo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cs-CZ" dirty="0"/>
              <a:t>nejdelší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cs-CZ" dirty="0"/>
              <a:t>alfanumerických znaků nezačínající číslicí</a:t>
            </a:r>
          </a:p>
          <a:p>
            <a:pPr lvl="2"/>
            <a:r>
              <a:rPr lang="cs-CZ" dirty="0"/>
              <a:t>n</a:t>
            </a:r>
            <a:r>
              <a:rPr lang="en-US" dirty="0" err="1"/>
              <a:t>euva</a:t>
            </a:r>
            <a:r>
              <a:rPr lang="cs-CZ" dirty="0"/>
              <a:t>žujte diakritiku</a:t>
            </a:r>
            <a:r>
              <a:rPr lang="en-US" dirty="0"/>
              <a:t>, </a:t>
            </a:r>
            <a:r>
              <a:rPr lang="en-US" dirty="0" err="1"/>
              <a:t>resp</a:t>
            </a:r>
            <a:r>
              <a:rPr lang="cs-CZ" dirty="0"/>
              <a:t>.</a:t>
            </a:r>
            <a:r>
              <a:rPr lang="en-US" dirty="0"/>
              <a:t> v</a:t>
            </a:r>
            <a:r>
              <a:rPr lang="cs-CZ" dirty="0"/>
              <a:t>šechny speciální</a:t>
            </a:r>
            <a:r>
              <a:rPr lang="en-US" dirty="0"/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(ne-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isalnum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())</a:t>
            </a:r>
            <a:r>
              <a:rPr lang="en-US" dirty="0"/>
              <a:t> </a:t>
            </a:r>
            <a:r>
              <a:rPr lang="en-US" dirty="0" err="1"/>
              <a:t>znaky</a:t>
            </a:r>
            <a:r>
              <a:rPr lang="en-US" dirty="0"/>
              <a:t> </a:t>
            </a:r>
            <a:r>
              <a:rPr lang="cs-CZ" dirty="0"/>
              <a:t>považujte za nepísmena</a:t>
            </a:r>
            <a:endParaRPr lang="en-US" dirty="0"/>
          </a:p>
          <a:p>
            <a:pPr lvl="1"/>
            <a:r>
              <a:rPr lang="cs-CZ" b="1" dirty="0"/>
              <a:t>číslo</a:t>
            </a:r>
            <a:r>
              <a:rPr lang="en-US" dirty="0"/>
              <a:t>: </a:t>
            </a:r>
            <a:r>
              <a:rPr lang="cs-CZ" dirty="0"/>
              <a:t>posloupnost číslic následující za nealfanumerickým znakem</a:t>
            </a:r>
          </a:p>
          <a:p>
            <a:pPr lvl="2"/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'.12ab.' </a:t>
            </a:r>
            <a:r>
              <a:rPr lang="en-US" dirty="0"/>
              <a:t>je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cs-CZ" dirty="0"/>
              <a:t>číslo a žádné slovo</a:t>
            </a:r>
          </a:p>
          <a:p>
            <a:pPr lvl="1"/>
            <a:r>
              <a:rPr lang="cs-CZ" b="1" dirty="0"/>
              <a:t>řádky: </a:t>
            </a:r>
            <a:r>
              <a:rPr lang="cs-CZ" dirty="0"/>
              <a:t>započítat jen ty, kde je alespoň jedno slovo nebo číslo</a:t>
            </a:r>
            <a:endParaRPr lang="en-US" dirty="0"/>
          </a:p>
          <a:p>
            <a:pPr lvl="2"/>
            <a:r>
              <a:rPr lang="cs-CZ" dirty="0"/>
              <a:t>poslední řádka nemusí být ukončená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</a:p>
          <a:p>
            <a:pPr lvl="1"/>
            <a:r>
              <a:rPr lang="cs-CZ" b="1" dirty="0"/>
              <a:t>věta:</a:t>
            </a:r>
            <a:r>
              <a:rPr lang="cs-CZ" dirty="0"/>
              <a:t> neprázdná posloupnost </a:t>
            </a:r>
            <a:r>
              <a:rPr lang="cs-CZ" b="1" dirty="0"/>
              <a:t>slov</a:t>
            </a:r>
            <a:r>
              <a:rPr lang="cs-CZ" dirty="0"/>
              <a:t> ukončená oddělovačem</a:t>
            </a:r>
          </a:p>
          <a:p>
            <a:pPr lvl="2"/>
            <a:r>
              <a:rPr lang="cs-CZ" sz="1800" dirty="0"/>
              <a:t>oddělovače </a:t>
            </a:r>
            <a:r>
              <a:rPr lang="en-US" sz="1800" dirty="0"/>
              <a:t>v</a:t>
            </a:r>
            <a:r>
              <a:rPr lang="cs-CZ" sz="1800" dirty="0"/>
              <a:t>ět jsou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'!'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'?'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cs-CZ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/>
              <a:t>ani </a:t>
            </a:r>
            <a:r>
              <a:rPr lang="en-US" sz="180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'31.12.2049'</a:t>
            </a:r>
            <a:r>
              <a:rPr lang="en-US" dirty="0"/>
              <a:t> ne</a:t>
            </a:r>
            <a:r>
              <a:rPr lang="cs-CZ" dirty="0"/>
              <a:t>ní několik vět</a:t>
            </a:r>
          </a:p>
          <a:p>
            <a:pPr lvl="1"/>
            <a:r>
              <a:rPr lang="cs-CZ" dirty="0"/>
              <a:t>spočítat z </a:t>
            </a:r>
            <a:r>
              <a:rPr lang="cs-CZ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cs-CZ" dirty="0"/>
              <a:t> nebo ze </a:t>
            </a:r>
            <a:r>
              <a:rPr lang="cs-CZ" b="1" dirty="0"/>
              <a:t>všech</a:t>
            </a:r>
            <a:r>
              <a:rPr lang="cs-CZ" dirty="0"/>
              <a:t> souborů uvedených na příkazové řádce</a:t>
            </a:r>
            <a:endParaRPr lang="cs-CZ" sz="700" dirty="0"/>
          </a:p>
          <a:p>
            <a:pPr lvl="2"/>
            <a:r>
              <a:rPr lang="cs-CZ" dirty="0"/>
              <a:t>žádné číslo/slovo/věta/řádek nejde přes hranici souboru</a:t>
            </a:r>
            <a:endParaRPr lang="en-US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/>
              <a:t>dekompozice, objektovost, modularita, efektivita</a:t>
            </a:r>
          </a:p>
          <a:p>
            <a:pPr lvl="2"/>
            <a:r>
              <a:rPr lang="cs-CZ" dirty="0"/>
              <a:t>elegantní a efektivní rozhraní třídy pro vstup (data) a výstup (výsledky)</a:t>
            </a:r>
          </a:p>
          <a:p>
            <a:pPr lvl="2"/>
            <a:r>
              <a:rPr lang="cs-CZ" dirty="0"/>
              <a:t>separace výpočtu a I/O</a:t>
            </a:r>
            <a:endParaRPr lang="en-US" dirty="0"/>
          </a:p>
          <a:p>
            <a:pPr lvl="1"/>
            <a:r>
              <a:rPr lang="cs-CZ" dirty="0"/>
              <a:t>DÚ - </a:t>
            </a:r>
            <a:r>
              <a:rPr lang="cs-CZ" b="1" dirty="0"/>
              <a:t>Recodex</a:t>
            </a:r>
            <a:endParaRPr lang="cs-CZ" i="1" dirty="0"/>
          </a:p>
          <a:p>
            <a:pPr lvl="2"/>
            <a:r>
              <a:rPr lang="cs-CZ" dirty="0"/>
              <a:t>opět do půlnoci před následujícím cvičením</a:t>
            </a:r>
            <a:endParaRPr lang="en-US" dirty="0"/>
          </a:p>
          <a:p>
            <a:pPr lvl="2"/>
            <a:r>
              <a:rPr lang="en-US" dirty="0"/>
              <a:t>d</a:t>
            </a:r>
            <a:r>
              <a:rPr lang="cs-CZ" dirty="0"/>
              <a:t>ůkladně otestujte vč. okrajových případů</a:t>
            </a:r>
            <a:endParaRPr lang="en-US" dirty="0"/>
          </a:p>
          <a:p>
            <a:pPr lvl="2"/>
            <a:r>
              <a:rPr lang="en-US" dirty="0"/>
              <a:t>bez warning</a:t>
            </a:r>
            <a:r>
              <a:rPr lang="cs-CZ" dirty="0"/>
              <a:t>ů</a:t>
            </a:r>
          </a:p>
          <a:p>
            <a:pPr lvl="2"/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Po</a:t>
            </a:r>
            <a:r>
              <a:rPr lang="cs-CZ" dirty="0"/>
              <a:t>čítání oveček </a:t>
            </a:r>
            <a:r>
              <a:rPr lang="en-US" dirty="0"/>
              <a:t>– up</a:t>
            </a:r>
            <a:r>
              <a:rPr lang="cs-CZ" dirty="0" err="1"/>
              <a:t>řesnění</a:t>
            </a:r>
            <a:r>
              <a:rPr lang="cs-CZ" dirty="0"/>
              <a:t> (okopírováno)</a:t>
            </a:r>
            <a:endParaRPr lang="en-US" dirty="0"/>
          </a:p>
        </p:txBody>
      </p:sp>
      <p:sp>
        <p:nvSpPr>
          <p:cNvPr id="4" name="AutoShape 2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112900" y="3865117"/>
            <a:ext cx="1270419" cy="1459611"/>
          </a:xfrm>
          <a:prstGeom prst="wedgeRoundRectCallout">
            <a:avLst>
              <a:gd name="adj1" fmla="val 16801"/>
              <a:gd name="adj2" fmla="val -4953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znaku: 999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slov: 999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vet: 999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radku: 999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cisel: 999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soucet: 999</a:t>
            </a:r>
          </a:p>
        </p:txBody>
      </p:sp>
      <p:sp>
        <p:nvSpPr>
          <p:cNvPr id="5" name="AutoShape 2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66228" y="5765714"/>
            <a:ext cx="1817090" cy="665870"/>
          </a:xfrm>
          <a:prstGeom prst="wedgeRoundRectCallout">
            <a:avLst>
              <a:gd name="adj1" fmla="val 16801"/>
              <a:gd name="adj2" fmla="val -49533"/>
              <a:gd name="adj3" fmla="val 16667"/>
            </a:avLst>
          </a:prstGeom>
          <a:solidFill>
            <a:srgbClr val="F6FFED"/>
          </a:solidFill>
          <a:ln w="25400">
            <a:solidFill>
              <a:srgbClr val="CCE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56A1C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multiplatformnost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56A1C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6" name="Obrázek 5" descr="Obsah obrázku čtverec, Barevnost, řada/pruh, pixel&#10;&#10;Popis byl vytvořen automaticky">
            <a:hlinkClick r:id="rId8"/>
            <a:extLst>
              <a:ext uri="{FF2B5EF4-FFF2-40B4-BE49-F238E27FC236}">
                <a16:creationId xmlns:a16="http://schemas.microsoft.com/office/drawing/2014/main" id="{8A793007-EB15-479A-5F96-F896415C6531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801" y="5399454"/>
            <a:ext cx="366260" cy="3662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693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ADD5B-BC8A-7749-7D4C-01E8AF5E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(observer) </a:t>
            </a:r>
            <a:r>
              <a:rPr lang="en-US" dirty="0" err="1"/>
              <a:t>pointery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A4D7F-6006-AAB3-2249-0C2978176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Definice</a:t>
            </a:r>
            <a:r>
              <a:rPr lang="en-US" dirty="0"/>
              <a:t>: </a:t>
            </a:r>
            <a:r>
              <a:rPr lang="en-US" b="1" dirty="0"/>
              <a:t>T* </a:t>
            </a:r>
            <a:r>
              <a:rPr lang="en-US" b="1" dirty="0" err="1"/>
              <a:t>ptr</a:t>
            </a:r>
            <a:r>
              <a:rPr lang="en-US" b="1" dirty="0"/>
              <a:t> = &amp;object</a:t>
            </a:r>
          </a:p>
          <a:p>
            <a:pPr lvl="1"/>
            <a:r>
              <a:rPr lang="en-US" dirty="0" err="1"/>
              <a:t>Oper</a:t>
            </a:r>
            <a:r>
              <a:rPr lang="cs-CZ" dirty="0" err="1"/>
              <a:t>átory</a:t>
            </a:r>
            <a:r>
              <a:rPr lang="cs-CZ" dirty="0"/>
              <a:t> </a:t>
            </a:r>
            <a:r>
              <a:rPr lang="en-US" dirty="0"/>
              <a:t>&amp; (z</a:t>
            </a:r>
            <a:r>
              <a:rPr lang="cs-CZ" dirty="0" err="1"/>
              <a:t>ískání</a:t>
            </a:r>
            <a:r>
              <a:rPr lang="cs-CZ" dirty="0"/>
              <a:t> adresy)</a:t>
            </a:r>
            <a:r>
              <a:rPr lang="en-US" dirty="0"/>
              <a:t> a *</a:t>
            </a:r>
            <a:r>
              <a:rPr lang="cs-CZ" dirty="0"/>
              <a:t> (dereference) jsou opaky</a:t>
            </a:r>
          </a:p>
          <a:p>
            <a:pPr marL="0" indent="0">
              <a:buNone/>
            </a:pPr>
            <a:r>
              <a:rPr lang="cs-CZ" dirty="0"/>
              <a:t>☠️ Nepíšeme </a:t>
            </a:r>
            <a:r>
              <a:rPr lang="cs-CZ" b="1" dirty="0" err="1"/>
              <a:t>ptr</a:t>
            </a:r>
            <a:r>
              <a:rPr lang="cs-CZ" b="1" dirty="0"/>
              <a:t> = </a:t>
            </a:r>
            <a:r>
              <a:rPr lang="cs-CZ" b="1" dirty="0" err="1"/>
              <a:t>new</a:t>
            </a:r>
            <a:r>
              <a:rPr lang="cs-CZ" b="1" dirty="0"/>
              <a:t> </a:t>
            </a:r>
            <a:r>
              <a:rPr lang="cs-CZ" b="1" dirty="0" err="1"/>
              <a:t>Object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☠️ </a:t>
            </a:r>
            <a:r>
              <a:rPr lang="cs-CZ" dirty="0" err="1"/>
              <a:t>Raw</a:t>
            </a:r>
            <a:r>
              <a:rPr lang="cs-CZ" dirty="0"/>
              <a:t> pointery by nikdy neměly vlastnit objekty, pouze </a:t>
            </a:r>
            <a:r>
              <a:rPr lang="cs-CZ" dirty="0" err="1"/>
              <a:t>observovat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⚠️ </a:t>
            </a:r>
            <a:r>
              <a:rPr lang="cs-CZ" dirty="0" err="1"/>
              <a:t>Pointerová</a:t>
            </a:r>
            <a:r>
              <a:rPr lang="cs-CZ" dirty="0"/>
              <a:t> aritmetika (spíše nepoužívat)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2CFC28-E15C-D272-C4BE-9158D23A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C9608-3EE2-BC6A-7332-433BDBC8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F5D71616-9239-8652-34D4-7AF7C12EC14E}"/>
              </a:ext>
            </a:extLst>
          </p:cNvPr>
          <p:cNvSpPr txBox="1"/>
          <p:nvPr/>
        </p:nvSpPr>
        <p:spPr>
          <a:xfrm>
            <a:off x="3875891" y="3771027"/>
            <a:ext cx="488083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std::vector&lt;</a:t>
            </a:r>
            <a:r>
              <a:rPr lang="sv-SE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&gt; vec{</a:t>
            </a:r>
            <a:r>
              <a:rPr lang="sv-SE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sv-SE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sv-SE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sv-SE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sv-SE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sv-SE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};</a:t>
            </a:r>
            <a:endParaRPr lang="cs-CZ" b="0" dirty="0">
              <a:solidFill>
                <a:srgbClr val="0000FF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beg = &amp;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* end = &amp;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vec.size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- 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(; beg &lt; end; ++beg, --end)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std::swap(*beg, *end);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: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vec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std::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"{}"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513D2642-3FDB-4CF5-A582-283960B7DC69}"/>
              </a:ext>
            </a:extLst>
          </p:cNvPr>
          <p:cNvSpPr/>
          <p:nvPr/>
        </p:nvSpPr>
        <p:spPr>
          <a:xfrm>
            <a:off x="7520490" y="5093746"/>
            <a:ext cx="3119270" cy="420436"/>
          </a:xfrm>
          <a:prstGeom prst="wedgeRoundRectCallout">
            <a:avLst>
              <a:gd name="adj1" fmla="val -56785"/>
              <a:gd name="adj2" fmla="val -5264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proho</a:t>
            </a:r>
            <a:r>
              <a:rPr lang="cs-CZ" dirty="0" err="1"/>
              <a:t>zení</a:t>
            </a:r>
            <a:r>
              <a:rPr lang="cs-CZ" dirty="0"/>
              <a:t> objektů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179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C00F-BFCE-F042-355E-E186B5F2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S</a:t>
            </a:r>
            <a:r>
              <a:rPr lang="en-US" dirty="0">
                <a:ea typeface="Calibri Light"/>
                <a:cs typeface="Calibri Light"/>
              </a:rPr>
              <a:t>mart </a:t>
            </a:r>
            <a:r>
              <a:rPr lang="en-US" dirty="0" err="1">
                <a:ea typeface="Calibri Light"/>
                <a:cs typeface="Calibri Light"/>
              </a:rPr>
              <a:t>pointery</a:t>
            </a:r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2BE6-C663-01B0-143B-B40445F4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latin typeface="Consolas" panose="020B0609020204030204" pitchFamily="49" charset="0"/>
                <a:ea typeface="Calibri"/>
                <a:cs typeface="Calibri"/>
              </a:rPr>
              <a:t>unique_ptr</a:t>
            </a:r>
            <a:r>
              <a:rPr lang="en-US" b="1" dirty="0">
                <a:latin typeface="Consolas" panose="020B0609020204030204" pitchFamily="49" charset="0"/>
                <a:ea typeface="Calibri"/>
                <a:cs typeface="Calibri"/>
              </a:rPr>
              <a:t>&lt;Object&gt;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cs-CZ" dirty="0">
                <a:ea typeface="Calibri"/>
                <a:cs typeface="Calibri"/>
              </a:rPr>
              <a:t>Reprezentuje unikátní vlastnictví objektu na haldě</a:t>
            </a:r>
          </a:p>
          <a:p>
            <a:pPr marL="914400" lvl="2" indent="0">
              <a:buNone/>
            </a:pPr>
            <a:r>
              <a:rPr lang="cs-CZ" dirty="0">
                <a:ea typeface="Calibri"/>
                <a:cs typeface="Calibri"/>
              </a:rPr>
              <a:t>ℹ️ nejde kopírovat</a:t>
            </a:r>
          </a:p>
          <a:p>
            <a:pPr lvl="1"/>
            <a:r>
              <a:rPr lang="cs-CZ" dirty="0">
                <a:ea typeface="Calibri"/>
                <a:cs typeface="Calibri"/>
              </a:rPr>
              <a:t>Automaticky </a:t>
            </a:r>
            <a:r>
              <a:rPr lang="cs-CZ" dirty="0" err="1">
                <a:ea typeface="Calibri"/>
                <a:cs typeface="Calibri"/>
              </a:rPr>
              <a:t>dealokuje</a:t>
            </a:r>
            <a:r>
              <a:rPr lang="cs-CZ" dirty="0">
                <a:ea typeface="Calibri"/>
                <a:cs typeface="Calibri"/>
              </a:rPr>
              <a:t> paměť</a:t>
            </a:r>
          </a:p>
          <a:p>
            <a:pPr lvl="2"/>
            <a:r>
              <a:rPr lang="cs-CZ" dirty="0">
                <a:ea typeface="Calibri"/>
                <a:cs typeface="Calibri"/>
              </a:rPr>
              <a:t>Pokud ten pointer umře / nastavíme ho na </a:t>
            </a:r>
            <a:r>
              <a:rPr lang="cs-CZ" b="1" dirty="0" err="1">
                <a:ea typeface="Calibri"/>
                <a:cs typeface="Calibri"/>
              </a:rPr>
              <a:t>nullptr</a:t>
            </a:r>
            <a:endParaRPr lang="en-US" b="1" dirty="0">
              <a:ea typeface="Calibri"/>
              <a:cs typeface="Calibri"/>
            </a:endParaRPr>
          </a:p>
          <a:p>
            <a:r>
              <a:rPr lang="en-US" b="1" dirty="0" err="1">
                <a:latin typeface="Consolas" panose="020B0609020204030204" pitchFamily="49" charset="0"/>
                <a:ea typeface="Calibri"/>
                <a:cs typeface="Calibri"/>
              </a:rPr>
              <a:t>shared_ptr</a:t>
            </a:r>
            <a:r>
              <a:rPr lang="en-US" b="1" dirty="0">
                <a:latin typeface="Consolas" panose="020B0609020204030204" pitchFamily="49" charset="0"/>
                <a:ea typeface="Calibri"/>
                <a:cs typeface="Calibri"/>
              </a:rPr>
              <a:t>&lt;Object&gt;</a:t>
            </a:r>
          </a:p>
          <a:p>
            <a:pPr lvl="1"/>
            <a:r>
              <a:rPr lang="cs-CZ" dirty="0">
                <a:ea typeface="Calibri"/>
                <a:cs typeface="Calibri"/>
              </a:rPr>
              <a:t>Reprezentuje sdílené vlastnictví objektu na haldě</a:t>
            </a:r>
          </a:p>
          <a:p>
            <a:pPr marL="914400" lvl="2" indent="0">
              <a:buNone/>
            </a:pPr>
            <a:r>
              <a:rPr lang="cs-CZ" dirty="0">
                <a:ea typeface="Calibri"/>
                <a:cs typeface="Calibri"/>
              </a:rPr>
              <a:t>ℹ️ má schovaný reference-</a:t>
            </a:r>
            <a:r>
              <a:rPr lang="cs-CZ" dirty="0" err="1">
                <a:ea typeface="Calibri"/>
                <a:cs typeface="Calibri"/>
              </a:rPr>
              <a:t>counter</a:t>
            </a:r>
            <a:r>
              <a:rPr lang="cs-CZ" dirty="0">
                <a:ea typeface="Calibri"/>
                <a:cs typeface="Calibri"/>
              </a:rPr>
              <a:t> vlastníků a automaticky </a:t>
            </a:r>
            <a:r>
              <a:rPr lang="cs-CZ" dirty="0" err="1">
                <a:ea typeface="Calibri"/>
                <a:cs typeface="Calibri"/>
              </a:rPr>
              <a:t>dealokuje</a:t>
            </a:r>
            <a:r>
              <a:rPr lang="cs-CZ" dirty="0">
                <a:ea typeface="Calibri"/>
                <a:cs typeface="Calibri"/>
              </a:rPr>
              <a:t>, pokud 0</a:t>
            </a:r>
          </a:p>
          <a:p>
            <a:pPr marL="457200" lvl="1" indent="0">
              <a:buNone/>
            </a:pPr>
            <a:r>
              <a:rPr lang="cs-CZ" dirty="0">
                <a:ea typeface="Calibri"/>
                <a:cs typeface="Calibri"/>
              </a:rPr>
              <a:t>⚠️ práce s ním je dražší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4A47C905-2468-5C38-6280-346F4D2A9075}"/>
              </a:ext>
            </a:extLst>
          </p:cNvPr>
          <p:cNvSpPr/>
          <p:nvPr/>
        </p:nvSpPr>
        <p:spPr>
          <a:xfrm>
            <a:off x="9681883" y="326473"/>
            <a:ext cx="2242221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&lt;memory&gt;</a:t>
            </a:r>
          </a:p>
        </p:txBody>
      </p:sp>
      <p:pic>
        <p:nvPicPr>
          <p:cNvPr id="6" name="Picture 2" descr="Socialist publisher asserts private ownership of Marxist writings that were  free online - The Maine Wire">
            <a:extLst>
              <a:ext uri="{FF2B5EF4-FFF2-40B4-BE49-F238E27FC236}">
                <a16:creationId xmlns:a16="http://schemas.microsoft.com/office/drawing/2014/main" id="{B3C85CFD-CB6D-BFB4-8C64-54037F1BC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1" y="4578501"/>
            <a:ext cx="1301750" cy="142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The Bored Ape NFT craze is all about ego and money, not art | Art and  design | The Guardian">
            <a:extLst>
              <a:ext uri="{FF2B5EF4-FFF2-40B4-BE49-F238E27FC236}">
                <a16:creationId xmlns:a16="http://schemas.microsoft.com/office/drawing/2014/main" id="{5884B479-482A-5F48-53BA-3F361706D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101" y="1568077"/>
            <a:ext cx="1301750" cy="130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3231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BB17D-55EE-4108-E847-E864D6A21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F06CC-C686-FA5A-1ABE-C1FBCF7D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S</a:t>
            </a:r>
            <a:r>
              <a:rPr lang="en-US" dirty="0">
                <a:ea typeface="Calibri Light"/>
                <a:cs typeface="Calibri Light"/>
              </a:rPr>
              <a:t>mart </a:t>
            </a:r>
            <a:r>
              <a:rPr lang="en-US" dirty="0" err="1">
                <a:ea typeface="Calibri Light"/>
                <a:cs typeface="Calibri Light"/>
              </a:rPr>
              <a:t>pointery</a:t>
            </a:r>
            <a:endParaRPr lang="en-US" dirty="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6C32C-E658-1C20-33BF-F27AB6733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latin typeface="Consolas" panose="020B0609020204030204" pitchFamily="49" charset="0"/>
                <a:ea typeface="Calibri"/>
                <a:cs typeface="Calibri"/>
              </a:rPr>
              <a:t>unique_ptr</a:t>
            </a:r>
            <a:r>
              <a:rPr lang="en-US" b="1" dirty="0">
                <a:latin typeface="Consolas" panose="020B0609020204030204" pitchFamily="49" charset="0"/>
                <a:ea typeface="Calibri"/>
                <a:cs typeface="Calibri"/>
              </a:rPr>
              <a:t>&lt;Object&gt;</a:t>
            </a:r>
            <a:endParaRPr lang="cs-CZ" dirty="0">
              <a:ea typeface="Calibri"/>
              <a:cs typeface="Calibri"/>
            </a:endParaRPr>
          </a:p>
          <a:p>
            <a:pPr lvl="1"/>
            <a:r>
              <a:rPr lang="en-US" dirty="0" err="1">
                <a:ea typeface="Calibri"/>
                <a:cs typeface="Calibri"/>
              </a:rPr>
              <a:t>Vyrobení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objektu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haldě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b="1" dirty="0">
                <a:ea typeface="Calibri"/>
                <a:cs typeface="Calibri"/>
              </a:rPr>
              <a:t>pointer = std::</a:t>
            </a:r>
            <a:r>
              <a:rPr lang="en-US" b="1" dirty="0" err="1">
                <a:ea typeface="Calibri"/>
                <a:cs typeface="Calibri"/>
              </a:rPr>
              <a:t>make_unique</a:t>
            </a:r>
            <a:r>
              <a:rPr lang="en-US" b="1" dirty="0">
                <a:ea typeface="Calibri"/>
                <a:cs typeface="Calibri"/>
              </a:rPr>
              <a:t>&lt;Object&gt;(</a:t>
            </a:r>
            <a:r>
              <a:rPr lang="en-US" b="1" dirty="0" err="1">
                <a:ea typeface="Calibri"/>
                <a:cs typeface="Calibri"/>
              </a:rPr>
              <a:t>parametry</a:t>
            </a:r>
            <a:r>
              <a:rPr lang="en-US" b="1" dirty="0">
                <a:ea typeface="Calibri"/>
                <a:cs typeface="Calibri"/>
              </a:rPr>
              <a:t>)</a:t>
            </a:r>
          </a:p>
          <a:p>
            <a:r>
              <a:rPr lang="en-US" b="1" dirty="0" err="1">
                <a:latin typeface="Consolas" panose="020B0609020204030204" pitchFamily="49" charset="0"/>
                <a:ea typeface="Calibri"/>
                <a:cs typeface="Calibri"/>
              </a:rPr>
              <a:t>shared_ptr</a:t>
            </a:r>
            <a:r>
              <a:rPr lang="en-US" b="1" dirty="0">
                <a:latin typeface="Consolas" panose="020B0609020204030204" pitchFamily="49" charset="0"/>
                <a:ea typeface="Calibri"/>
                <a:cs typeface="Calibri"/>
              </a:rPr>
              <a:t>&lt;Object&gt;</a:t>
            </a:r>
          </a:p>
          <a:p>
            <a:pPr lvl="1"/>
            <a:r>
              <a:rPr lang="en-US" dirty="0" err="1">
                <a:ea typeface="Calibri"/>
                <a:cs typeface="Calibri"/>
              </a:rPr>
              <a:t>Vyrobení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objektu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haldě</a:t>
            </a:r>
            <a:r>
              <a:rPr lang="en-US" dirty="0">
                <a:ea typeface="Calibri"/>
                <a:cs typeface="Calibri"/>
              </a:rPr>
              <a:t>: </a:t>
            </a:r>
            <a:r>
              <a:rPr lang="en-US" b="1" dirty="0">
                <a:ea typeface="Calibri"/>
                <a:cs typeface="Calibri"/>
              </a:rPr>
              <a:t>pointer = std::</a:t>
            </a:r>
            <a:r>
              <a:rPr lang="en-US" b="1" dirty="0" err="1">
                <a:ea typeface="Calibri"/>
                <a:cs typeface="Calibri"/>
              </a:rPr>
              <a:t>make_shared</a:t>
            </a:r>
            <a:r>
              <a:rPr lang="en-US" b="1" dirty="0">
                <a:ea typeface="Calibri"/>
                <a:cs typeface="Calibri"/>
              </a:rPr>
              <a:t>&lt;Object&gt;(</a:t>
            </a:r>
            <a:r>
              <a:rPr lang="en-US" b="1" dirty="0" err="1">
                <a:ea typeface="Calibri"/>
                <a:cs typeface="Calibri"/>
              </a:rPr>
              <a:t>parametry</a:t>
            </a:r>
            <a:r>
              <a:rPr lang="en-US" b="1" dirty="0">
                <a:ea typeface="Calibri"/>
                <a:cs typeface="Calibri"/>
              </a:rPr>
              <a:t>)</a:t>
            </a:r>
            <a:endParaRPr lang="cs-CZ" b="1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Obojí se chová jako normální pointer</a:t>
            </a:r>
          </a:p>
          <a:p>
            <a:pPr lvl="1"/>
            <a:r>
              <a:rPr lang="en-US" b="1" dirty="0">
                <a:ea typeface="Calibri"/>
                <a:cs typeface="Calibri"/>
              </a:rPr>
              <a:t>*</a:t>
            </a:r>
            <a:r>
              <a:rPr lang="cs-CZ" b="1" dirty="0" err="1">
                <a:ea typeface="Calibri"/>
                <a:cs typeface="Calibri"/>
              </a:rPr>
              <a:t>ptr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dereferenc</a:t>
            </a:r>
            <a:r>
              <a:rPr lang="cs-CZ" dirty="0">
                <a:ea typeface="Calibri"/>
                <a:cs typeface="Calibri"/>
              </a:rPr>
              <a:t>e</a:t>
            </a:r>
          </a:p>
          <a:p>
            <a:pPr lvl="1"/>
            <a:r>
              <a:rPr lang="cs-CZ" b="1" dirty="0" err="1">
                <a:ea typeface="Calibri"/>
                <a:cs typeface="Calibri"/>
              </a:rPr>
              <a:t>ptr</a:t>
            </a:r>
            <a:r>
              <a:rPr lang="en-US" b="1" dirty="0">
                <a:ea typeface="Calibri"/>
                <a:cs typeface="Calibri"/>
              </a:rPr>
              <a:t>-&gt;</a:t>
            </a:r>
            <a:r>
              <a:rPr lang="cs-CZ" b="1" dirty="0" err="1">
                <a:ea typeface="Calibri"/>
                <a:cs typeface="Calibri"/>
              </a:rPr>
              <a:t>obj_method</a:t>
            </a:r>
            <a:r>
              <a:rPr lang="cs-CZ" b="1" dirty="0">
                <a:ea typeface="Calibri"/>
                <a:cs typeface="Calibri"/>
              </a:rPr>
              <a:t>()</a:t>
            </a:r>
            <a:r>
              <a:rPr lang="en-US" dirty="0">
                <a:ea typeface="Calibri"/>
                <a:cs typeface="Calibri"/>
              </a:rPr>
              <a:t> vol</a:t>
            </a:r>
            <a:r>
              <a:rPr lang="cs-CZ" dirty="0" err="1">
                <a:ea typeface="Calibri"/>
                <a:cs typeface="Calibri"/>
              </a:rPr>
              <a:t>ání</a:t>
            </a:r>
            <a:r>
              <a:rPr lang="cs-CZ" dirty="0">
                <a:ea typeface="Calibri"/>
                <a:cs typeface="Calibri"/>
              </a:rPr>
              <a:t> metod</a:t>
            </a:r>
          </a:p>
          <a:p>
            <a:r>
              <a:rPr lang="cs-CZ" dirty="0">
                <a:ea typeface="Calibri"/>
                <a:cs typeface="Calibri"/>
              </a:rPr>
              <a:t>Převedení na </a:t>
            </a:r>
            <a:r>
              <a:rPr lang="cs-CZ" dirty="0" err="1">
                <a:ea typeface="Calibri"/>
                <a:cs typeface="Calibri"/>
              </a:rPr>
              <a:t>observer</a:t>
            </a:r>
            <a:r>
              <a:rPr lang="cs-CZ" dirty="0">
                <a:ea typeface="Calibri"/>
                <a:cs typeface="Calibri"/>
              </a:rPr>
              <a:t> pointer </a:t>
            </a:r>
            <a:r>
              <a:rPr lang="cs-CZ" dirty="0" err="1">
                <a:ea typeface="Calibri"/>
                <a:cs typeface="Calibri"/>
              </a:rPr>
              <a:t>Object</a:t>
            </a:r>
            <a:r>
              <a:rPr lang="en-US" dirty="0">
                <a:ea typeface="Calibri"/>
                <a:cs typeface="Calibri"/>
              </a:rPr>
              <a:t>*: </a:t>
            </a:r>
            <a:r>
              <a:rPr lang="en-US" b="1" dirty="0" err="1">
                <a:ea typeface="Calibri"/>
                <a:cs typeface="Calibri"/>
              </a:rPr>
              <a:t>ptr.get</a:t>
            </a:r>
            <a:r>
              <a:rPr lang="en-US" b="1" dirty="0">
                <a:ea typeface="Calibri"/>
                <a:cs typeface="Calibri"/>
              </a:rPr>
              <a:t>()</a:t>
            </a:r>
            <a:endParaRPr lang="cs-CZ" b="1" dirty="0">
              <a:ea typeface="Calibri"/>
              <a:cs typeface="Calibri"/>
            </a:endParaRPr>
          </a:p>
          <a:p>
            <a:r>
              <a:rPr lang="cs-CZ" dirty="0">
                <a:ea typeface="Calibri"/>
                <a:cs typeface="Calibri"/>
              </a:rPr>
              <a:t>Předání vlastnictví </a:t>
            </a:r>
            <a:r>
              <a:rPr lang="en-US" dirty="0" err="1">
                <a:ea typeface="Calibri"/>
                <a:cs typeface="Calibri"/>
              </a:rPr>
              <a:t>objektu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cs-CZ" dirty="0">
                <a:ea typeface="Calibri"/>
                <a:cs typeface="Calibri"/>
              </a:rPr>
              <a:t>pomocí: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b="1" dirty="0" err="1">
                <a:ea typeface="Calibri"/>
                <a:cs typeface="Calibri"/>
              </a:rPr>
              <a:t>dst</a:t>
            </a:r>
            <a:r>
              <a:rPr lang="en-US" b="1" dirty="0">
                <a:ea typeface="Calibri"/>
                <a:cs typeface="Calibri"/>
              </a:rPr>
              <a:t> = std::move(</a:t>
            </a:r>
            <a:r>
              <a:rPr lang="en-US" b="1" dirty="0" err="1">
                <a:ea typeface="Calibri"/>
                <a:cs typeface="Calibri"/>
              </a:rPr>
              <a:t>src</a:t>
            </a:r>
            <a:r>
              <a:rPr lang="en-US" b="1" dirty="0">
                <a:ea typeface="Calibri"/>
                <a:cs typeface="Calibri"/>
              </a:rPr>
              <a:t>)</a:t>
            </a:r>
          </a:p>
          <a:p>
            <a:pPr lvl="1"/>
            <a:r>
              <a:rPr lang="en-US" b="1" dirty="0" err="1">
                <a:ea typeface="Calibri"/>
                <a:cs typeface="Calibri"/>
              </a:rPr>
              <a:t>dst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ukazuje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objekt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b="1" dirty="0" err="1">
                <a:ea typeface="Calibri"/>
                <a:cs typeface="Calibri"/>
              </a:rPr>
              <a:t>src</a:t>
            </a:r>
            <a:r>
              <a:rPr lang="en-US" dirty="0">
                <a:ea typeface="Calibri"/>
                <a:cs typeface="Calibri"/>
              </a:rPr>
              <a:t> m</a:t>
            </a:r>
            <a:r>
              <a:rPr lang="cs-CZ" dirty="0">
                <a:ea typeface="Calibri"/>
                <a:cs typeface="Calibri"/>
              </a:rPr>
              <a:t>á hodnotu </a:t>
            </a:r>
            <a:r>
              <a:rPr lang="cs-CZ" b="1" dirty="0" err="1">
                <a:ea typeface="Calibri"/>
                <a:cs typeface="Calibri"/>
              </a:rPr>
              <a:t>nullptr</a:t>
            </a:r>
            <a:r>
              <a:rPr lang="cs-CZ" dirty="0">
                <a:ea typeface="Calibri"/>
                <a:cs typeface="Calibri"/>
              </a:rPr>
              <a:t> (nic)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744C32F4-AA0B-D883-348B-EF143DFB266E}"/>
              </a:ext>
            </a:extLst>
          </p:cNvPr>
          <p:cNvSpPr/>
          <p:nvPr/>
        </p:nvSpPr>
        <p:spPr>
          <a:xfrm>
            <a:off x="9681883" y="326473"/>
            <a:ext cx="2242221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&lt;memory&gt;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989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BA8FC-0E3E-4A56-AEA7-CA033D88A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move</a:t>
            </a:r>
            <a:r>
              <a:rPr lang="cs-CZ" dirty="0"/>
              <a:t>(objekt)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1BB10-93E5-692B-D12E-778C8945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Tato funkce nic nedělá, jen objekt </a:t>
            </a:r>
            <a:r>
              <a:rPr lang="cs-CZ" dirty="0" err="1"/>
              <a:t>castne</a:t>
            </a:r>
            <a:r>
              <a:rPr lang="cs-CZ" dirty="0"/>
              <a:t> na </a:t>
            </a:r>
            <a:r>
              <a:rPr lang="en-US" b="1" dirty="0"/>
              <a:t>T&amp;&amp;</a:t>
            </a:r>
            <a:r>
              <a:rPr lang="en-US" dirty="0"/>
              <a:t> </a:t>
            </a:r>
            <a:r>
              <a:rPr lang="en-US" dirty="0" err="1"/>
              <a:t>referenci</a:t>
            </a:r>
            <a:endParaRPr lang="en-US" dirty="0"/>
          </a:p>
          <a:p>
            <a:pPr lvl="1"/>
            <a:r>
              <a:rPr lang="cs-CZ" dirty="0"/>
              <a:t>T</a:t>
            </a:r>
            <a:r>
              <a:rPr lang="en-US" dirty="0"/>
              <a:t>&amp;&amp; </a:t>
            </a:r>
            <a:r>
              <a:rPr lang="en-US" dirty="0" err="1"/>
              <a:t>typicky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i="1" dirty="0"/>
              <a:t>temporary</a:t>
            </a:r>
            <a:r>
              <a:rPr lang="en-US" dirty="0"/>
              <a:t> </a:t>
            </a:r>
            <a:r>
              <a:rPr lang="en-US" dirty="0" err="1"/>
              <a:t>objekty</a:t>
            </a:r>
            <a:endParaRPr lang="en-US" dirty="0"/>
          </a:p>
          <a:p>
            <a:pPr lvl="2"/>
            <a:r>
              <a:rPr lang="en-US" dirty="0"/>
              <a:t>Nap</a:t>
            </a:r>
            <a:r>
              <a:rPr lang="cs-CZ" dirty="0"/>
              <a:t>ř. návratová hodnota funkce ve výrazu: </a:t>
            </a:r>
            <a:r>
              <a:rPr lang="cs-CZ" b="1" dirty="0" err="1"/>
              <a:t>obj</a:t>
            </a:r>
            <a:r>
              <a:rPr lang="cs-CZ" b="1" dirty="0"/>
              <a:t> = </a:t>
            </a:r>
            <a:r>
              <a:rPr lang="cs-CZ" b="1" dirty="0" err="1"/>
              <a:t>func</a:t>
            </a:r>
            <a:r>
              <a:rPr lang="cs-CZ" b="1" dirty="0"/>
              <a:t>()</a:t>
            </a:r>
          </a:p>
          <a:p>
            <a:pPr lvl="1"/>
            <a:r>
              <a:rPr lang="en-US" dirty="0"/>
              <a:t>T&amp;&amp; </a:t>
            </a:r>
            <a:r>
              <a:rPr lang="cs-CZ" dirty="0"/>
              <a:t>se jmenuje </a:t>
            </a:r>
            <a:r>
              <a:rPr lang="cs-CZ" b="1" dirty="0" err="1"/>
              <a:t>rvalue</a:t>
            </a:r>
            <a:r>
              <a:rPr lang="cs-CZ" b="1" dirty="0"/>
              <a:t> reference</a:t>
            </a:r>
            <a:r>
              <a:rPr lang="cs-CZ" dirty="0"/>
              <a:t> (</a:t>
            </a:r>
            <a:r>
              <a:rPr lang="en-US" dirty="0"/>
              <a:t>T&amp; je </a:t>
            </a:r>
            <a:r>
              <a:rPr lang="en-US" dirty="0" err="1"/>
              <a:t>lvalue</a:t>
            </a:r>
            <a:r>
              <a:rPr lang="en-US" dirty="0"/>
              <a:t> reference)</a:t>
            </a:r>
            <a:endParaRPr lang="cs-CZ" dirty="0"/>
          </a:p>
          <a:p>
            <a:pPr lvl="2"/>
            <a:r>
              <a:rPr lang="cs-CZ" dirty="0"/>
              <a:t>r jako </a:t>
            </a:r>
            <a:r>
              <a:rPr lang="cs-CZ" dirty="0" err="1"/>
              <a:t>right</a:t>
            </a:r>
            <a:r>
              <a:rPr lang="cs-CZ" dirty="0"/>
              <a:t>/return (návratová hodnota </a:t>
            </a:r>
            <a:r>
              <a:rPr lang="cs-CZ" b="1" dirty="0" err="1"/>
              <a:t>func</a:t>
            </a:r>
            <a:r>
              <a:rPr lang="cs-CZ" b="1" dirty="0"/>
              <a:t>()</a:t>
            </a:r>
            <a:r>
              <a:rPr lang="cs-CZ" dirty="0"/>
              <a:t>); l jako </a:t>
            </a:r>
            <a:r>
              <a:rPr lang="cs-CZ" dirty="0" err="1"/>
              <a:t>left</a:t>
            </a:r>
            <a:r>
              <a:rPr lang="cs-CZ" dirty="0"/>
              <a:t> (</a:t>
            </a:r>
            <a:r>
              <a:rPr lang="cs-CZ" b="1" dirty="0" err="1"/>
              <a:t>obj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Z</a:t>
            </a:r>
            <a:r>
              <a:rPr lang="cs-CZ" dirty="0" err="1"/>
              <a:t>načí</a:t>
            </a:r>
            <a:r>
              <a:rPr lang="cs-CZ" dirty="0"/>
              <a:t>, že objekt má být chápán jako </a:t>
            </a:r>
            <a:r>
              <a:rPr lang="cs-CZ" i="1" dirty="0" err="1"/>
              <a:t>temporary</a:t>
            </a:r>
            <a:endParaRPr lang="cs-CZ" i="1" dirty="0"/>
          </a:p>
          <a:p>
            <a:pPr lvl="1"/>
            <a:r>
              <a:rPr lang="cs-CZ" dirty="0"/>
              <a:t>Funkce, co jej přijme, ho může volně „vykrást“ – převzít jeho data</a:t>
            </a:r>
          </a:p>
          <a:p>
            <a:r>
              <a:rPr lang="cs-CZ" dirty="0"/>
              <a:t>Díky </a:t>
            </a:r>
            <a:r>
              <a:rPr lang="cs-CZ" b="1" dirty="0" err="1"/>
              <a:t>std</a:t>
            </a:r>
            <a:r>
              <a:rPr lang="cs-CZ" b="1" dirty="0"/>
              <a:t>::</a:t>
            </a:r>
            <a:r>
              <a:rPr lang="cs-CZ" b="1" dirty="0" err="1"/>
              <a:t>move</a:t>
            </a:r>
            <a:r>
              <a:rPr lang="cs-CZ" dirty="0"/>
              <a:t> můžeme zavolat </a:t>
            </a:r>
            <a:r>
              <a:rPr lang="en-US" b="1" dirty="0"/>
              <a:t>T&amp;&amp;</a:t>
            </a:r>
            <a:r>
              <a:rPr lang="en-US" dirty="0"/>
              <a:t> overload </a:t>
            </a:r>
            <a:r>
              <a:rPr lang="en-US" dirty="0" err="1"/>
              <a:t>funkce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cs-CZ" dirty="0"/>
              <a:t>místo </a:t>
            </a:r>
            <a:r>
              <a:rPr lang="en-US" b="1" dirty="0"/>
              <a:t>T&amp;</a:t>
            </a:r>
            <a:endParaRPr lang="cs-CZ" b="1" dirty="0"/>
          </a:p>
          <a:p>
            <a:pPr lvl="1"/>
            <a:r>
              <a:rPr lang="cs-CZ" b="1" dirty="0" err="1"/>
              <a:t>func</a:t>
            </a:r>
            <a:r>
              <a:rPr lang="cs-CZ" b="1" dirty="0"/>
              <a:t>(</a:t>
            </a:r>
            <a:r>
              <a:rPr lang="en-US" b="1" dirty="0"/>
              <a:t>T&amp; obj</a:t>
            </a:r>
            <a:r>
              <a:rPr lang="cs-CZ" b="1" dirty="0"/>
              <a:t>)</a:t>
            </a:r>
            <a:r>
              <a:rPr lang="cs-CZ" dirty="0"/>
              <a:t> bude </a:t>
            </a:r>
            <a:r>
              <a:rPr lang="cs-CZ" dirty="0" err="1"/>
              <a:t>obj</a:t>
            </a:r>
            <a:r>
              <a:rPr lang="cs-CZ" dirty="0"/>
              <a:t> </a:t>
            </a:r>
            <a:r>
              <a:rPr lang="en-US" dirty="0" err="1"/>
              <a:t>typicky</a:t>
            </a:r>
            <a:r>
              <a:rPr lang="en-US" dirty="0"/>
              <a:t> </a:t>
            </a:r>
            <a:r>
              <a:rPr lang="cs-CZ" dirty="0"/>
              <a:t>kopírovat/číst nebo nějak modifikovat</a:t>
            </a:r>
          </a:p>
          <a:p>
            <a:pPr lvl="1"/>
            <a:r>
              <a:rPr lang="cs-CZ" b="1" dirty="0" err="1"/>
              <a:t>func</a:t>
            </a:r>
            <a:r>
              <a:rPr lang="cs-CZ" b="1" dirty="0"/>
              <a:t>(</a:t>
            </a:r>
            <a:r>
              <a:rPr lang="en-US" b="1" dirty="0"/>
              <a:t>T&amp;&amp; obj)</a:t>
            </a:r>
            <a:r>
              <a:rPr lang="en-US" dirty="0"/>
              <a:t> </a:t>
            </a:r>
            <a:r>
              <a:rPr lang="cs-CZ" dirty="0"/>
              <a:t>převezme data z </a:t>
            </a:r>
            <a:r>
              <a:rPr lang="cs-CZ" dirty="0" err="1"/>
              <a:t>obj</a:t>
            </a:r>
            <a:r>
              <a:rPr lang="cs-CZ" dirty="0"/>
              <a:t> a </a:t>
            </a:r>
            <a:r>
              <a:rPr lang="cs-CZ" dirty="0" err="1"/>
              <a:t>obj</a:t>
            </a:r>
            <a:r>
              <a:rPr lang="cs-CZ" dirty="0"/>
              <a:t> nechá prázdný/nepoužitelný</a:t>
            </a:r>
          </a:p>
          <a:p>
            <a:pPr marL="0" indent="0">
              <a:buNone/>
            </a:pPr>
            <a:r>
              <a:rPr lang="cs-CZ" dirty="0"/>
              <a:t>⚠️</a:t>
            </a:r>
            <a:r>
              <a:rPr lang="cs-CZ" dirty="0" err="1"/>
              <a:t>move</a:t>
            </a:r>
            <a:r>
              <a:rPr lang="cs-CZ" dirty="0"/>
              <a:t>-ování typicky negarantuje vyprázdnění </a:t>
            </a:r>
            <a:r>
              <a:rPr lang="cs-CZ" dirty="0" err="1"/>
              <a:t>movovaného</a:t>
            </a:r>
            <a:r>
              <a:rPr lang="cs-CZ" dirty="0"/>
              <a:t> </a:t>
            </a:r>
            <a:r>
              <a:rPr lang="cs-CZ" dirty="0" err="1"/>
              <a:t>obj</a:t>
            </a:r>
            <a:r>
              <a:rPr lang="cs-CZ" dirty="0"/>
              <a:t>.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48C3F260-C36D-AD93-93F3-5B66ED486629}"/>
              </a:ext>
            </a:extLst>
          </p:cNvPr>
          <p:cNvSpPr/>
          <p:nvPr/>
        </p:nvSpPr>
        <p:spPr>
          <a:xfrm>
            <a:off x="8897815" y="721761"/>
            <a:ext cx="2455985" cy="3545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#include &lt;</a:t>
            </a:r>
            <a:r>
              <a:rPr lang="cs-CZ" dirty="0"/>
              <a:t>utility</a:t>
            </a:r>
            <a:r>
              <a:rPr lang="en-US" dirty="0"/>
              <a:t>&gt;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896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28041-C639-FC5C-6296-99110BB3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 err="1"/>
              <a:t>bst</a:t>
            </a:r>
            <a:r>
              <a:rPr lang="cs-CZ" dirty="0"/>
              <a:t> (binární vyhledávací strom)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3AA25-18D5-A821-AE56-8D27CBCF0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ℹ️ nejsou požadavky na vyvažování</a:t>
            </a:r>
          </a:p>
          <a:p>
            <a:r>
              <a:rPr lang="cs-CZ" dirty="0"/>
              <a:t>Zadání:</a:t>
            </a:r>
            <a:r>
              <a:rPr lang="en-US" dirty="0"/>
              <a:t> </a:t>
            </a:r>
            <a:r>
              <a:rPr lang="en-US" dirty="0" err="1"/>
              <a:t>dokon</a:t>
            </a:r>
            <a:r>
              <a:rPr lang="cs-CZ" dirty="0" err="1"/>
              <a:t>čete</a:t>
            </a:r>
            <a:r>
              <a:rPr lang="cs-CZ" dirty="0"/>
              <a:t> implementaci zdrojového kódu bst.cpp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Program čte </a:t>
            </a:r>
            <a:r>
              <a:rPr lang="cs-CZ" b="1" dirty="0" err="1"/>
              <a:t>stdin</a:t>
            </a:r>
            <a:r>
              <a:rPr lang="cs-CZ" dirty="0"/>
              <a:t> nebo </a:t>
            </a:r>
            <a:r>
              <a:rPr lang="cs-CZ" b="1" dirty="0"/>
              <a:t>soubor</a:t>
            </a:r>
            <a:r>
              <a:rPr lang="cs-CZ" dirty="0"/>
              <a:t> (pokud je zadán v </a:t>
            </a:r>
            <a:r>
              <a:rPr lang="cs-CZ" dirty="0" err="1"/>
              <a:t>cmd</a:t>
            </a:r>
            <a:r>
              <a:rPr lang="cs-CZ" dirty="0"/>
              <a:t> argumentu)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Na každém NEPRÁZDNÉM řádku vstupu je příkaz</a:t>
            </a:r>
          </a:p>
          <a:p>
            <a:pPr lvl="2"/>
            <a:r>
              <a:rPr lang="cs-CZ" b="1" dirty="0"/>
              <a:t>insert &lt;rest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line </a:t>
            </a:r>
            <a:r>
              <a:rPr lang="cs-CZ" b="1" dirty="0" err="1"/>
              <a:t>after</a:t>
            </a:r>
            <a:r>
              <a:rPr lang="cs-CZ" b="1" dirty="0"/>
              <a:t> </a:t>
            </a:r>
            <a:r>
              <a:rPr lang="cs-CZ" b="1" dirty="0" err="1"/>
              <a:t>ws</a:t>
            </a:r>
            <a:r>
              <a:rPr lang="cs-CZ" b="1" dirty="0"/>
              <a:t>&gt;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/>
              <a:t>přidá nový node</a:t>
            </a:r>
          </a:p>
          <a:p>
            <a:pPr lvl="2"/>
            <a:r>
              <a:rPr lang="cs-CZ" b="1" dirty="0" err="1"/>
              <a:t>remove</a:t>
            </a:r>
            <a:r>
              <a:rPr lang="cs-CZ" b="1" dirty="0"/>
              <a:t> &lt;rest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line </a:t>
            </a:r>
            <a:r>
              <a:rPr lang="cs-CZ" b="1" dirty="0" err="1"/>
              <a:t>after</a:t>
            </a:r>
            <a:r>
              <a:rPr lang="cs-CZ" b="1" dirty="0"/>
              <a:t> </a:t>
            </a:r>
            <a:r>
              <a:rPr lang="cs-CZ" b="1" dirty="0" err="1"/>
              <a:t>ws</a:t>
            </a:r>
            <a:r>
              <a:rPr lang="cs-CZ" b="1" dirty="0"/>
              <a:t>&gt;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odebere node (rozebráno na dalších slidech)</a:t>
            </a:r>
          </a:p>
          <a:p>
            <a:pPr lvl="2"/>
            <a:r>
              <a:rPr lang="cs-CZ" b="1" dirty="0" err="1"/>
              <a:t>print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 vytiskne obsah stromu v In-</a:t>
            </a:r>
            <a:r>
              <a:rPr lang="cs-CZ" dirty="0" err="1">
                <a:sym typeface="Wingdings" panose="05000000000000000000" pitchFamily="2" charset="2"/>
              </a:rPr>
              <a:t>Order</a:t>
            </a:r>
            <a:r>
              <a:rPr lang="cs-CZ" dirty="0">
                <a:sym typeface="Wingdings" panose="05000000000000000000" pitchFamily="2" charset="2"/>
              </a:rPr>
              <a:t> pořadí</a:t>
            </a:r>
            <a:r>
              <a:rPr lang="en-US" dirty="0">
                <a:sym typeface="Wingdings" panose="05000000000000000000" pitchFamily="2" charset="2"/>
              </a:rPr>
              <a:t> (</a:t>
            </a:r>
            <a:r>
              <a:rPr lang="cs-CZ" dirty="0" err="1">
                <a:sym typeface="Wingdings" panose="05000000000000000000" pitchFamily="2" charset="2"/>
              </a:rPr>
              <a:t>prv</a:t>
            </a:r>
            <a:r>
              <a:rPr lang="en-US" dirty="0" err="1">
                <a:sym typeface="Wingdings" panose="05000000000000000000" pitchFamily="2" charset="2"/>
              </a:rPr>
              <a:t>ky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indentované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/t</a:t>
            </a:r>
            <a:r>
              <a:rPr lang="cs-CZ" dirty="0">
                <a:sym typeface="Wingdings" panose="05000000000000000000" pitchFamily="2" charset="2"/>
              </a:rPr>
              <a:t> podle hloubky od 0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cs-CZ" dirty="0">
              <a:sym typeface="Wingdings" panose="05000000000000000000" pitchFamily="2" charset="2"/>
            </a:endParaRPr>
          </a:p>
          <a:p>
            <a:pPr lvl="2"/>
            <a:r>
              <a:rPr lang="cs-CZ" b="1" dirty="0" err="1">
                <a:sym typeface="Wingdings" panose="05000000000000000000" pitchFamily="2" charset="2"/>
              </a:rPr>
              <a:t>clear</a:t>
            </a:r>
            <a:r>
              <a:rPr lang="cs-CZ" dirty="0">
                <a:sym typeface="Wingdings" panose="05000000000000000000" pitchFamily="2" charset="2"/>
              </a:rPr>
              <a:t>  smaže obsah stromu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Konec vstupu/</a:t>
            </a:r>
            <a:r>
              <a:rPr lang="cs-CZ" dirty="0" err="1"/>
              <a:t>error</a:t>
            </a:r>
            <a:r>
              <a:rPr lang="cs-CZ" dirty="0"/>
              <a:t> ukončí program</a:t>
            </a:r>
          </a:p>
          <a:p>
            <a:r>
              <a:rPr lang="cs-CZ" dirty="0"/>
              <a:t>Strom bude uložený pomocí </a:t>
            </a:r>
            <a:r>
              <a:rPr lang="cs-CZ" sz="2400" dirty="0" err="1">
                <a:latin typeface="Consolas" panose="020B0609020204030204" pitchFamily="49" charset="0"/>
              </a:rPr>
              <a:t>std</a:t>
            </a:r>
            <a:r>
              <a:rPr lang="cs-CZ" sz="2400" dirty="0">
                <a:latin typeface="Consolas" panose="020B0609020204030204" pitchFamily="49" charset="0"/>
              </a:rPr>
              <a:t>::</a:t>
            </a:r>
            <a:r>
              <a:rPr lang="cs-CZ" sz="2400" dirty="0" err="1">
                <a:latin typeface="Consolas" panose="020B0609020204030204" pitchFamily="49" charset="0"/>
              </a:rPr>
              <a:t>unique_ptr</a:t>
            </a:r>
            <a:endParaRPr lang="cs-CZ" dirty="0">
              <a:latin typeface="Consolas" panose="020B0609020204030204" pitchFamily="49" charset="0"/>
            </a:endParaRPr>
          </a:p>
          <a:p>
            <a:r>
              <a:rPr lang="cs-CZ" b="1" dirty="0"/>
              <a:t>&lt;rest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line </a:t>
            </a:r>
            <a:r>
              <a:rPr lang="cs-CZ" b="1" dirty="0" err="1"/>
              <a:t>after</a:t>
            </a:r>
            <a:r>
              <a:rPr lang="cs-CZ" b="1" dirty="0"/>
              <a:t> </a:t>
            </a:r>
            <a:r>
              <a:rPr lang="cs-CZ" b="1" dirty="0" err="1"/>
              <a:t>ws</a:t>
            </a:r>
            <a:r>
              <a:rPr lang="cs-CZ" b="1" dirty="0"/>
              <a:t>&gt;</a:t>
            </a:r>
            <a:r>
              <a:rPr lang="cs-CZ" dirty="0"/>
              <a:t>: to, co přečte: </a:t>
            </a:r>
            <a:r>
              <a:rPr lang="cs-CZ" sz="2400" dirty="0" err="1">
                <a:latin typeface="Consolas" panose="020B0609020204030204" pitchFamily="49" charset="0"/>
              </a:rPr>
              <a:t>std</a:t>
            </a:r>
            <a:r>
              <a:rPr lang="cs-CZ" sz="2400" dirty="0">
                <a:latin typeface="Consolas" panose="020B0609020204030204" pitchFamily="49" charset="0"/>
              </a:rPr>
              <a:t>::</a:t>
            </a:r>
            <a:r>
              <a:rPr lang="cs-CZ" sz="2400" dirty="0" err="1">
                <a:latin typeface="Consolas" panose="020B0609020204030204" pitchFamily="49" charset="0"/>
              </a:rPr>
              <a:t>getline</a:t>
            </a:r>
            <a:r>
              <a:rPr lang="cs-CZ" sz="2400" dirty="0">
                <a:latin typeface="Consolas" panose="020B0609020204030204" pitchFamily="49" charset="0"/>
              </a:rPr>
              <a:t>(input, str)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93976-D97E-25EC-A1AD-C697EE84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NPRG041 Programování v C++ - cvičení Jiří Klepl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835E5-28F8-E0B1-6BA5-EEDB22508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FE53-DBA0-476E-9933-0667294E04C2}" type="slidenum">
              <a:rPr lang="en-US" smtClean="0"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28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1427F-2367-6280-83FB-CBD5793C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Node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difficult</a:t>
            </a:r>
            <a:r>
              <a:rPr lang="cs-CZ" dirty="0"/>
              <a:t> </a:t>
            </a:r>
            <a:r>
              <a:rPr lang="cs-CZ" dirty="0" err="1"/>
              <a:t>method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57499E-91B7-A37E-D762-B29085951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</a:t>
            </a:r>
            <a:r>
              <a:rPr lang="en-US" b="1" dirty="0"/>
              <a:t>find the deleted node </a:t>
            </a:r>
          </a:p>
          <a:p>
            <a:pPr lvl="1"/>
            <a:r>
              <a:rPr lang="en-US" dirty="0"/>
              <a:t>If it already doesn’t exist, we are done</a:t>
            </a:r>
          </a:p>
          <a:p>
            <a:r>
              <a:rPr lang="en-US" dirty="0"/>
              <a:t>Otherwise, perform changes to the tree according to the following three cases</a:t>
            </a:r>
          </a:p>
          <a:p>
            <a:pPr marL="914400" lvl="1" indent="-457200">
              <a:buAutoNum type="arabicParenR"/>
            </a:pPr>
            <a:r>
              <a:rPr lang="en-US" dirty="0"/>
              <a:t>The node has up to one child</a:t>
            </a:r>
          </a:p>
          <a:p>
            <a:pPr marL="914400" lvl="1" indent="-457200">
              <a:buAutoNum type="arabicParenR"/>
            </a:pPr>
            <a:r>
              <a:rPr lang="en-US" dirty="0"/>
              <a:t>The node has two children, and its right child is also its successor</a:t>
            </a:r>
          </a:p>
          <a:p>
            <a:pPr marL="914400" lvl="1" indent="-457200">
              <a:buAutoNum type="arabicParenR"/>
            </a:pPr>
            <a:r>
              <a:rPr lang="en-US" dirty="0"/>
              <a:t>The node has t</a:t>
            </a:r>
            <a:r>
              <a:rPr lang="cs-CZ" dirty="0"/>
              <a:t>w</a:t>
            </a:r>
            <a:r>
              <a:rPr lang="en-US" dirty="0"/>
              <a:t>o children, and its right child is not its successor</a:t>
            </a:r>
          </a:p>
          <a:p>
            <a:pPr marL="457200" lvl="1" indent="0">
              <a:buNone/>
            </a:pPr>
            <a:r>
              <a:rPr lang="en-US" dirty="0"/>
              <a:t>All three cases are discussed in detail on the following three slides</a:t>
            </a:r>
          </a:p>
          <a:p>
            <a:pPr marL="914400" lvl="1" indent="-457200">
              <a:buAutoNum type="arabicParenR"/>
            </a:pPr>
            <a:endParaRPr lang="en-US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0514B981-CD4C-5883-DE96-24FFBD0F05B6}"/>
              </a:ext>
            </a:extLst>
          </p:cNvPr>
          <p:cNvSpPr/>
          <p:nvPr/>
        </p:nvSpPr>
        <p:spPr>
          <a:xfrm>
            <a:off x="2513511" y="4668287"/>
            <a:ext cx="819150" cy="7810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42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53010F03-19CD-428B-55F5-4A4360E928C5}"/>
              </a:ext>
            </a:extLst>
          </p:cNvPr>
          <p:cNvSpPr/>
          <p:nvPr/>
        </p:nvSpPr>
        <p:spPr>
          <a:xfrm>
            <a:off x="1968666" y="5956466"/>
            <a:ext cx="819150" cy="781050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6" name="Přímá spojnice se šipkou 10">
            <a:extLst>
              <a:ext uri="{FF2B5EF4-FFF2-40B4-BE49-F238E27FC236}">
                <a16:creationId xmlns:a16="http://schemas.microsoft.com/office/drawing/2014/main" id="{55EE201F-042D-0D89-E856-823C270FD845}"/>
              </a:ext>
            </a:extLst>
          </p:cNvPr>
          <p:cNvCxnSpPr>
            <a:cxnSpLocks/>
            <a:stCxn id="4" idx="3"/>
            <a:endCxn id="5" idx="0"/>
          </p:cNvCxnSpPr>
          <p:nvPr/>
        </p:nvCxnSpPr>
        <p:spPr>
          <a:xfrm flipH="1">
            <a:off x="2378241" y="5334955"/>
            <a:ext cx="255232" cy="621511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117142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"/>
  <p:tag name="PPSPLIT_SPLI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0"/>
  <p:tag name="PPSPLIT_SPLIT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  <p:tag name="PPSPLIT_DONE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1"/>
  <p:tag name="PPSPLIT_SPLIT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7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2"/>
  <p:tag name="PPSPLIT_SPLIT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  <p:tag name="PPSPLIT_DONE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3"/>
  <p:tag name="PPSPLIT_SPLIT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4"/>
  <p:tag name="PPSPLIT_SPLIT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5"/>
  <p:tag name="PPSPLIT_SPLIT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7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5"/>
  <p:tag name="PPSPLIT_DONE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6"/>
  <p:tag name="PPSPLIT_SPLIT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5"/>
  <p:tag name="PPSPLIT_DONE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5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7"/>
  <p:tag name="PPSPLIT_SPLIT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8"/>
  <p:tag name="PPSPLIT_SPLI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19"/>
  <p:tag name="PPSPLIT_SPLI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"/>
  <p:tag name="PPSPLIT_SPLI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0"/>
  <p:tag name="PPSPLIT_SPLIT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21"/>
  <p:tag name="PPSPLIT_SPLIT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3"/>
  <p:tag name="PPSPLIT_SPLIT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4"/>
  <p:tag name="PPSPLIT_SPLIT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9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5"/>
  <p:tag name="PPSPLIT_SPLIT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6"/>
  <p:tag name="PPSPLIT_SPLIT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7"/>
  <p:tag name="PPSPLIT_SPLIT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  <p:tag name="PPSPLIT_DON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8"/>
  <p:tag name="PPSPLIT_SPLIT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  <p:tag name="PPSPLIT_DONE" val="1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3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ORIGINALSLIDENUMBER" val="9"/>
  <p:tag name="PPSPLIT_SPLIT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2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SPLIT" val="1"/>
  <p:tag name="PPSPLIT_ORIGINALSLIDENUMBER" val="24"/>
  <p:tag name="PPSPLIT_DONE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6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PLIT_ID" val=" 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Filip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6FFED"/>
        </a:solidFill>
        <a:ln w="25400">
          <a:solidFill>
            <a:srgbClr val="CCE9AD"/>
          </a:solidFill>
        </a:ln>
      </a:spPr>
      <a:bodyPr rtlCol="0" anchor="ctr"/>
      <a:lstStyle>
        <a:defPPr algn="ctr">
          <a:defRPr sz="1600" dirty="0" smtClean="0">
            <a:solidFill>
              <a:srgbClr val="456A1C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ECF7FE"/>
        </a:solidFill>
        <a:ln w="25400">
          <a:solidFill>
            <a:schemeClr val="accent4">
              <a:lumMod val="60000"/>
              <a:lumOff val="40000"/>
            </a:schemeClr>
          </a:solidFill>
        </a:ln>
      </a:spPr>
      <a:bodyPr wrap="square" rtlCol="0">
        <a:spAutoFit/>
      </a:bodyPr>
      <a:lstStyle>
        <a:defPPr>
          <a:defRPr sz="1300" dirty="0" smtClean="0">
            <a:latin typeface="Consolas" panose="020B0609020204030204" pitchFamily="49" charset="0"/>
            <a:cs typeface="Courier New" pitchFamily="49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Filip.potx" id="{000E9219-D670-4400-B712-7B521C35260B}" vid="{40126A51-81E9-4FC2-9D21-64839CF5A1F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19651D43A62D4C9BACA83636543EED" ma:contentTypeVersion="13" ma:contentTypeDescription="Vytvoří nový dokument" ma:contentTypeScope="" ma:versionID="57f2ab4979a8175793d9d01ded33a7e4">
  <xsd:schema xmlns:xsd="http://www.w3.org/2001/XMLSchema" xmlns:xs="http://www.w3.org/2001/XMLSchema" xmlns:p="http://schemas.microsoft.com/office/2006/metadata/properties" xmlns:ns3="dbab42ee-70ce-43f2-99c0-6385739211e4" xmlns:ns4="f3293c47-cd37-4bf4-8d46-554ed56ab888" targetNamespace="http://schemas.microsoft.com/office/2006/metadata/properties" ma:root="true" ma:fieldsID="6c0573f9d0b1b836c9e5a8a06eff31a6" ns3:_="" ns4:_="">
    <xsd:import namespace="dbab42ee-70ce-43f2-99c0-6385739211e4"/>
    <xsd:import namespace="f3293c47-cd37-4bf4-8d46-554ed56ab88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GenerationTime" minOccurs="0"/>
                <xsd:element ref="ns4:MediaServiceEventHashCode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b42ee-70ce-43f2-99c0-6385739211e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93c47-cd37-4bf4-8d46-554ed56ab8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293c47-cd37-4bf4-8d46-554ed56ab8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CA228-228B-43B2-9A40-A01BC4F68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ab42ee-70ce-43f2-99c0-6385739211e4"/>
    <ds:schemaRef ds:uri="f3293c47-cd37-4bf4-8d46-554ed56ab8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EE8F15-15A0-4BD2-B0F4-2647CF7F9B36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f3293c47-cd37-4bf4-8d46-554ed56ab888"/>
    <ds:schemaRef ds:uri="dbab42ee-70ce-43f2-99c0-6385739211e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F1628D8-B60C-49B3-894E-A80016CD36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4355</Words>
  <Application>Microsoft Office PowerPoint</Application>
  <PresentationFormat>Widescreen</PresentationFormat>
  <Paragraphs>814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Aptos</vt:lpstr>
      <vt:lpstr>Aptos Display</vt:lpstr>
      <vt:lpstr>Arial</vt:lpstr>
      <vt:lpstr>Calibri</vt:lpstr>
      <vt:lpstr>Calibri Light</vt:lpstr>
      <vt:lpstr>Consolas</vt:lpstr>
      <vt:lpstr>Courier New</vt:lpstr>
      <vt:lpstr>Lucida Sans Unicode</vt:lpstr>
      <vt:lpstr>Wingdings</vt:lpstr>
      <vt:lpstr>Office Theme</vt:lpstr>
      <vt:lpstr>Filip</vt:lpstr>
      <vt:lpstr>NPRG041 – C++</vt:lpstr>
      <vt:lpstr>Agenda</vt:lpstr>
      <vt:lpstr>Správa paměti: RAII</vt:lpstr>
      <vt:lpstr>Raw (observer) pointery</vt:lpstr>
      <vt:lpstr>Smart pointery</vt:lpstr>
      <vt:lpstr>Smart pointery</vt:lpstr>
      <vt:lpstr>std::move(objekt)</vt:lpstr>
      <vt:lpstr>Příklad: bst (binární vyhledávací strom)</vt:lpstr>
      <vt:lpstr>Remove Node – the most difficult method</vt:lpstr>
      <vt:lpstr>Remove Node – first two easy cases</vt:lpstr>
      <vt:lpstr>Remove Node – first two easy cases</vt:lpstr>
      <vt:lpstr>Remove Node – first two easy cases</vt:lpstr>
      <vt:lpstr>Remove Node – the second case</vt:lpstr>
      <vt:lpstr>Remove Node – the second case</vt:lpstr>
      <vt:lpstr>Remove Node – the second case</vt:lpstr>
      <vt:lpstr>Remove Node – the scary case</vt:lpstr>
      <vt:lpstr>Remove Node – the scary case</vt:lpstr>
      <vt:lpstr>Remove Node – the scary case</vt:lpstr>
      <vt:lpstr>Počítání Oveček počítání znaků, řádek, slov a vět v textu; součet</vt:lpstr>
      <vt:lpstr>Požadavky na řešení</vt:lpstr>
      <vt:lpstr>Modularita a zdrojové soubory</vt:lpstr>
      <vt:lpstr>Modularita a zdrojové soubory</vt:lpstr>
      <vt:lpstr>Modularita a zdrojové soubory</vt:lpstr>
      <vt:lpstr>Inline a ne-inline metody</vt:lpstr>
      <vt:lpstr>Inline a ne-inline metody</vt:lpstr>
      <vt:lpstr>Inline a ne-inline metody</vt:lpstr>
      <vt:lpstr>Inline a ne-inline metody</vt:lpstr>
      <vt:lpstr>Inline a ne-inline metody</vt:lpstr>
      <vt:lpstr>Inline a ne-inline metody</vt:lpstr>
      <vt:lpstr>Počítání oveček – upřesnění (okopírováno)</vt:lpstr>
      <vt:lpstr>Počítání oveček – upřesnění (okopírováno)</vt:lpstr>
      <vt:lpstr>Počítání oveček – upřesnění (okopírováno)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Jiří Klepl</dc:creator>
  <cp:lastModifiedBy>Jiří Klepl</cp:lastModifiedBy>
  <cp:revision>5</cp:revision>
  <dcterms:created xsi:type="dcterms:W3CDTF">2024-09-29T12:33:11Z</dcterms:created>
  <dcterms:modified xsi:type="dcterms:W3CDTF">2024-10-18T05:55:14Z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0x010100C719651D43A62D4C9BACA83636543EED</vt:lpwstr>
  </property>
</Properties>
</file>