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10/10/2024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W79axf3P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Pnf4saec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WPfc41G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#g:!((g:!((g:!((h:codeEditor,i:(filename:'1',fontScale:14,fontUsePx:'0',j:1,lang:c%2B%2B,selection:(endColumn:1,endLineNumber:21,positionColumn:1,positionLineNumber:21,selectionStartColumn:1,selectionStartLineNumber:21,startColumn:1,startLineNumber:21),source:'//+Type+your+code+here,+or+load+an+example.%0A%23include+%3Carray%3E%0A%23include+%3Ciostream%3E%0A%23include+%3Cstring%3E%0A%23include+%3Cvector%3E%0A%0A%0A%0Aint+main()+%7B%0A++++std::vector%3Cstd::string%3E+fruit%7B%0A++++++++%22apples%22,%0A++++++++%22pears%22,%0A++++++++%22grapes%22,%0A++++++++%22melons%22%0A++++%7D%3B%0A%0A++++//+don!'t+forget+to+add+a+reference%0A++++for+(const+std::string%26+type+:+fruit)%0A++++++++std::cout+%3C%3C+type+%3C%3C+std::endl%3B%0A%7D%0A'),l:'5',n:'1',o:'C%2B%2B+source+%231',t:'0')),k:50,l:'4',n:'0',o:'',s:0,t:'0'),(g:!((h:executor,i:(argsPanelShown:'1',compilationPanelShown:'0',compiler:g142,compilerName:'',compilerOutShown:'0',execArgs:'',execStdin:'',fontScale:14,fontUsePx:'0',j:1,lang:c%2B%2B,libs:!(),options:'-O3',overrides:!(),runtimeTools:!(),source:1,stdinPanelShown:'1',tree:0,wrap:'1'),l:'5',n:'0',o:'Executor+x86-64+gcc+14.2+(C%2B%2B,+Editor+%231)',t:'0')),k:50,l:'4',n:'0',o:'',s:0,t:'0')),l:'2',n:'0',o:'',t:'0')),version:4" TargetMode="External"/><Relationship Id="rId2" Type="http://schemas.openxmlformats.org/officeDocument/2006/relationships/hyperlink" Target="https://godbolt.org/#g:!((g:!((g:!((h:codeEditor,i:(filename:'1',fontScale:14,fontUsePx:'0',j:1,lang:c%2B%2B,selection:(endColumn:1,endLineNumber:13,positionColumn:1,positionLineNumber:13,selectionStartColumn:1,selectionStartLineNumber:13,startColumn:1,startLineNumber:13),source:'//+Type+your+code+here,+or+load+an+example.%0A%23include+%3Carray%3E%0A%23include+%3Ciostream%3E%0A%23include+%3Cstring%3E%0A%23include+%3Cvector%3E%0A%0Aint+main()+%7B%0A++++std::string+name+%3D+%22Jirka+Klepl%22%3B%0A%0A++++for+(char+c+:+name)%0A++++++++std::cout+%3C%3C+c+%3C%3C+std::endl%3B+//+std::println(c)%3B%0A%7D%0A'),l:'5',n:'1',o:'C%2B%2B+source+%231',t:'0')),k:50,l:'4',n:'0',o:'',s:0,t:'0'),(g:!((h:executor,i:(argsPanelShown:'1',compilationPanelShown:'0',compiler:g142,compilerName:'',compilerOutShown:'0',execArgs:'',execStdin:'',fontScale:14,fontUsePx:'0',j:1,lang:c%2B%2B,libs:!(),options:'-O3',overrides:!(),runtimeTools:!(),source:1,stdinPanelShown:'1',tree:0,wrap:'1'),l:'5',n:'0',o:'Executor+x86-64+gcc+14.2+(C%2B%2B,+Editor+%231)',t:'0')),k:50,l:'4',n:'0',o:'',s:0,t:'0')),l:'2',n:'0',o:'',t:'0')),version: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dbolt.org/#g:!((g:!((g:!((h:codeEditor,i:(filename:'1',fontScale:14,fontUsePx:'0',j:1,lang:c%2B%2B,selection:(endColumn:1,endLineNumber:21,positionColumn:1,positionLineNumber:21,selectionStartColumn:1,selectionStartLineNumber:21,startColumn:1,startLineNumber:21),source:'//+Type+your+code+here,+or+load+an+example.%0A%23include+%3Carray%3E%0A%23include+%3Ciostream%3E%0A%23include+%3Cstring%3E%0A%23include+%3Cvector%3E%0A%0A%0A%0Aint+main()+%7B%0A++++std::vector%3Cstd::string%3E+fruit%7B%0A++++++++%22apples%22,%0A++++++++%22pears%22,%0A++++++++%22grapes%22,%0A++++++++%22melons%22%0A++++%7D%3B%0A%0A++++//+auto%26%26+%3D+automatic+reference%0A++++for+(auto%26%26+whatever+:+fruit)%0A++++++++std::cout+%3C%3C+whatever+%3C%3C+std::endl%3B%0A%7D%0A'),l:'5',n:'1',o:'C%2B%2B+source+%231',t:'0')),k:50,l:'4',n:'0',o:'',s:0,t:'0'),(g:!((h:executor,i:(argsPanelShown:'1',compilationPanelShown:'0',compiler:g142,compilerName:'',compilerOutShown:'0',execArgs:'',execStdin:'',fontScale:14,fontUsePx:'0',j:1,lang:c%2B%2B,libs:!(),options:'-O3',overrides:!(),runtimeTools:!(),source:1,stdinPanelShown:'1',tree:0,wrap:'1'),l:'5',n:'0',o:'Executor+x86-64+gcc+14.2+(C%2B%2B,+Editor+%231)',t:'0')),k:50,l:'4',n:'0',o:'',s:0,t:'0')),l:'2',n:'0',o:'',t:'0')),version: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GfohWozP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EWeazTTxY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z/1h1eqd85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6BC10A0-22D7-6340-8D71-6603B929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char</a:t>
            </a:r>
            <a:r>
              <a:rPr lang="en-US" dirty="0"/>
              <a:t>* vs std::string vs std::</a:t>
            </a:r>
            <a:r>
              <a:rPr lang="en-US" dirty="0" err="1"/>
              <a:t>string_view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6E607CC-4CB6-39D7-28DB-5D0D950AE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char* = pointer </a:t>
            </a:r>
            <a:r>
              <a:rPr lang="en-US" b="1" dirty="0" err="1"/>
              <a:t>na</a:t>
            </a:r>
            <a:r>
              <a:rPr lang="en-US" b="1" dirty="0"/>
              <a:t> pole </a:t>
            </a:r>
            <a:r>
              <a:rPr lang="en-US" b="1" dirty="0" err="1"/>
              <a:t>znak</a:t>
            </a:r>
            <a:r>
              <a:rPr lang="cs-CZ" b="1" dirty="0"/>
              <a:t>ů (</a:t>
            </a:r>
            <a:r>
              <a:rPr lang="cs-CZ" b="1" dirty="0" err="1"/>
              <a:t>cstring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/>
              <a:t>✅předáváním nehrozí kopírování, jednoduchý typ</a:t>
            </a:r>
          </a:p>
          <a:p>
            <a:pPr marL="0" indent="0">
              <a:buNone/>
            </a:pPr>
            <a:r>
              <a:rPr lang="cs-CZ" dirty="0"/>
              <a:t>☠️není jasné, kdo má ten </a:t>
            </a:r>
            <a:r>
              <a:rPr lang="cs-CZ" dirty="0" err="1"/>
              <a:t>cstring</a:t>
            </a:r>
            <a:r>
              <a:rPr lang="cs-CZ" dirty="0"/>
              <a:t> </a:t>
            </a:r>
            <a:r>
              <a:rPr lang="cs-CZ" dirty="0" err="1"/>
              <a:t>dealokovat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☠️srovnávání </a:t>
            </a:r>
            <a:r>
              <a:rPr lang="cs-CZ" dirty="0" err="1"/>
              <a:t>cstringů</a:t>
            </a:r>
            <a:r>
              <a:rPr lang="cs-CZ" dirty="0"/>
              <a:t> srovnává ty pointery, ne</a:t>
            </a:r>
            <a:r>
              <a:rPr lang="en-US" dirty="0"/>
              <a:t> text</a:t>
            </a:r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1DABD-9454-15EE-D2C4-E1067E1B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00338-5897-F375-1D27-A01E9466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5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454D0-3863-B008-58B0-37A8483FA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2B6DB6E-2CBD-6525-600C-CCD9C981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char</a:t>
            </a:r>
            <a:r>
              <a:rPr lang="en-US" dirty="0"/>
              <a:t>* vs std::string vs std::</a:t>
            </a:r>
            <a:r>
              <a:rPr lang="en-US" dirty="0" err="1"/>
              <a:t>string_view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F4D62B-022D-FA30-C338-67E3C89BF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char* = pointer </a:t>
            </a:r>
            <a:r>
              <a:rPr lang="en-US" b="1" dirty="0" err="1"/>
              <a:t>na</a:t>
            </a:r>
            <a:r>
              <a:rPr lang="en-US" b="1" dirty="0"/>
              <a:t> pole </a:t>
            </a:r>
            <a:r>
              <a:rPr lang="en-US" b="1" dirty="0" err="1"/>
              <a:t>znak</a:t>
            </a:r>
            <a:r>
              <a:rPr lang="cs-CZ" b="1" dirty="0"/>
              <a:t>ů (</a:t>
            </a:r>
            <a:r>
              <a:rPr lang="cs-CZ" b="1" dirty="0" err="1"/>
              <a:t>cstring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/>
              <a:t>✅předáváním nehrozí kopírování, jednoduchý typ</a:t>
            </a:r>
          </a:p>
          <a:p>
            <a:pPr marL="0" indent="0">
              <a:buNone/>
            </a:pPr>
            <a:r>
              <a:rPr lang="cs-CZ" dirty="0"/>
              <a:t>☠️není jasné, kdo má ten </a:t>
            </a:r>
            <a:r>
              <a:rPr lang="cs-CZ" dirty="0" err="1"/>
              <a:t>cstring</a:t>
            </a:r>
            <a:r>
              <a:rPr lang="cs-CZ" dirty="0"/>
              <a:t> </a:t>
            </a:r>
            <a:r>
              <a:rPr lang="cs-CZ" dirty="0" err="1"/>
              <a:t>dealokovat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☠️srovnávání </a:t>
            </a:r>
            <a:r>
              <a:rPr lang="cs-CZ" dirty="0" err="1"/>
              <a:t>cstringů</a:t>
            </a:r>
            <a:r>
              <a:rPr lang="cs-CZ" dirty="0"/>
              <a:t> srovnává ty pointery, ne</a:t>
            </a:r>
            <a:r>
              <a:rPr lang="en-US" dirty="0"/>
              <a:t> text</a:t>
            </a:r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B1E618-7CB4-39FB-76DA-23A4BAB1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EB520-6C50-50B3-7C4A-4FCA61DB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hlinkClick r:id="rId2"/>
            <a:extLst>
              <a:ext uri="{FF2B5EF4-FFF2-40B4-BE49-F238E27FC236}">
                <a16:creationId xmlns:a16="http://schemas.microsoft.com/office/drawing/2014/main" id="{104E535B-2006-19FD-171D-5317C65D8F65}"/>
              </a:ext>
            </a:extLst>
          </p:cNvPr>
          <p:cNvSpPr txBox="1"/>
          <p:nvPr/>
        </p:nvSpPr>
        <p:spPr>
          <a:xfrm>
            <a:off x="3304018" y="4122529"/>
            <a:ext cx="55839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&gt;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"--help"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"Where is the help?"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9138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36ED2-DA1B-FE5E-13BC-773FB0D6E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BAE36B1-68CF-A73E-7448-13D77F19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char</a:t>
            </a:r>
            <a:r>
              <a:rPr lang="en-US" dirty="0"/>
              <a:t>* vs std::string vs std::</a:t>
            </a:r>
            <a:r>
              <a:rPr lang="en-US" dirty="0" err="1"/>
              <a:t>string_view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3157BC-E872-F202-FDC0-018288A7E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std::string = </a:t>
            </a:r>
            <a:r>
              <a:rPr lang="en-US" b="1" dirty="0" err="1"/>
              <a:t>trojice</a:t>
            </a:r>
            <a:r>
              <a:rPr lang="en-US" b="1" dirty="0"/>
              <a:t> (</a:t>
            </a:r>
            <a:r>
              <a:rPr lang="en-US" b="1" dirty="0">
                <a:solidFill>
                  <a:srgbClr val="FF0000"/>
                </a:solidFill>
              </a:rPr>
              <a:t>"data"</a:t>
            </a:r>
            <a:r>
              <a:rPr lang="en-US" b="1" dirty="0"/>
              <a:t>, d</a:t>
            </a:r>
            <a:r>
              <a:rPr lang="cs-CZ" b="1" dirty="0" err="1"/>
              <a:t>élka</a:t>
            </a:r>
            <a:r>
              <a:rPr lang="cs-CZ" b="1" dirty="0"/>
              <a:t>, </a:t>
            </a:r>
            <a:r>
              <a:rPr lang="cs-CZ" dirty="0"/>
              <a:t>kapacita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en-US" dirty="0"/>
              <a:t>✅</a:t>
            </a:r>
            <a:r>
              <a:rPr lang="cs-CZ" dirty="0"/>
              <a:t>je bezpečné je předávat, porovnávat, sčítat</a:t>
            </a:r>
            <a:r>
              <a:rPr lang="en-US" dirty="0"/>
              <a:t>, …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✅</a:t>
            </a:r>
            <a:r>
              <a:rPr lang="cs-CZ" dirty="0"/>
              <a:t>de</a:t>
            </a:r>
            <a:r>
              <a:rPr lang="en-US" dirty="0" err="1"/>
              <a:t>alokuj</a:t>
            </a:r>
            <a:r>
              <a:rPr lang="cs-CZ" dirty="0"/>
              <a:t>í se automaticky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⚠️předáváním bez zdůraznění reference (</a:t>
            </a:r>
            <a:r>
              <a:rPr lang="en-US" dirty="0"/>
              <a:t>&amp;) </a:t>
            </a:r>
            <a:r>
              <a:rPr lang="cs-CZ" dirty="0"/>
              <a:t>se kopírují</a:t>
            </a:r>
          </a:p>
          <a:p>
            <a:pPr marL="0" indent="0">
              <a:buNone/>
            </a:pPr>
            <a:r>
              <a:rPr lang="cs-CZ" dirty="0" err="1"/>
              <a:t>ℹ️umí</a:t>
            </a:r>
            <a:r>
              <a:rPr lang="cs-CZ" dirty="0"/>
              <a:t> efektivně </a:t>
            </a:r>
            <a:r>
              <a:rPr lang="cs-CZ" dirty="0" err="1"/>
              <a:t>appendovat</a:t>
            </a:r>
            <a:r>
              <a:rPr lang="cs-CZ" dirty="0"/>
              <a:t> </a:t>
            </a:r>
            <a:r>
              <a:rPr lang="cs-CZ" dirty="0" err="1"/>
              <a:t>chary</a:t>
            </a:r>
            <a:r>
              <a:rPr lang="cs-CZ" dirty="0"/>
              <a:t>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C593D-7C87-5366-6C33-E0B1C5A5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49380-72E0-0DFD-9A29-8727272B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/>
          </a:p>
        </p:txBody>
      </p: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1B9FFAD3-E666-BEBD-C903-A640CDDAAF66}"/>
              </a:ext>
            </a:extLst>
          </p:cNvPr>
          <p:cNvSpPr txBox="1"/>
          <p:nvPr/>
        </p:nvSpPr>
        <p:spPr>
          <a:xfrm>
            <a:off x="2405581" y="4051628"/>
            <a:ext cx="73808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std::vector&lt;std::string&gt;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help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"help"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here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args.size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&gt;=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"--help"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"Ahh, here is {}"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 help);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Obdélník: se zakulacenými rohy 4">
            <a:extLst>
              <a:ext uri="{FF2B5EF4-FFF2-40B4-BE49-F238E27FC236}">
                <a16:creationId xmlns:a16="http://schemas.microsoft.com/office/drawing/2014/main" id="{E6109293-47F8-7FD5-F514-BC6B98D5FB07}"/>
              </a:ext>
            </a:extLst>
          </p:cNvPr>
          <p:cNvSpPr/>
          <p:nvPr/>
        </p:nvSpPr>
        <p:spPr>
          <a:xfrm>
            <a:off x="9587621" y="359448"/>
            <a:ext cx="2305616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string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82626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4B3CC-6111-5414-5E52-58411F1BC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6CDEDB-4CDD-9F51-1099-D49FCC8BB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char</a:t>
            </a:r>
            <a:r>
              <a:rPr lang="en-US" dirty="0"/>
              <a:t>* vs std::string vs std::</a:t>
            </a:r>
            <a:r>
              <a:rPr lang="en-US" dirty="0" err="1"/>
              <a:t>string_view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86B2329-DFBF-E081-11CC-81742A4FC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std::string</a:t>
            </a:r>
            <a:r>
              <a:rPr lang="cs-CZ" b="1" dirty="0"/>
              <a:t>_</a:t>
            </a:r>
            <a:r>
              <a:rPr lang="cs-CZ" b="1" dirty="0" err="1"/>
              <a:t>view</a:t>
            </a:r>
            <a:r>
              <a:rPr lang="en-US" b="1" dirty="0"/>
              <a:t> = </a:t>
            </a:r>
            <a:r>
              <a:rPr lang="cs-CZ" b="1" dirty="0"/>
              <a:t>„pointer“ na rozsah textu</a:t>
            </a:r>
          </a:p>
          <a:p>
            <a:pPr marL="0" indent="0">
              <a:buNone/>
            </a:pPr>
            <a:r>
              <a:rPr lang="en-US" dirty="0"/>
              <a:t>✅</a:t>
            </a:r>
            <a:r>
              <a:rPr lang="cs-CZ" dirty="0"/>
              <a:t>je bezpečné je předávat i porovnávat</a:t>
            </a:r>
          </a:p>
          <a:p>
            <a:pPr marL="0" indent="0">
              <a:buNone/>
            </a:pPr>
            <a:r>
              <a:rPr lang="en-US" dirty="0"/>
              <a:t>✅</a:t>
            </a:r>
            <a:r>
              <a:rPr lang="cs-CZ" dirty="0"/>
              <a:t>předáváním nic nekopírujeme</a:t>
            </a:r>
          </a:p>
          <a:p>
            <a:pPr marL="0" indent="0">
              <a:buNone/>
            </a:pPr>
            <a:r>
              <a:rPr lang="cs-CZ" dirty="0"/>
              <a:t>⚠️nejde ho sčítat a některé </a:t>
            </a:r>
            <a:r>
              <a:rPr lang="cs-CZ" dirty="0" err="1"/>
              <a:t>std</a:t>
            </a:r>
            <a:r>
              <a:rPr lang="cs-CZ" dirty="0"/>
              <a:t> funkce s ním neumí pracovat</a:t>
            </a:r>
          </a:p>
          <a:p>
            <a:pPr marL="0" indent="0">
              <a:buNone/>
            </a:pPr>
            <a:r>
              <a:rPr lang="cs-CZ" dirty="0"/>
              <a:t>	např. </a:t>
            </a:r>
            <a:r>
              <a:rPr lang="cs-CZ" dirty="0" err="1"/>
              <a:t>std</a:t>
            </a:r>
            <a:r>
              <a:rPr lang="cs-CZ" dirty="0"/>
              <a:t>::stoi</a:t>
            </a:r>
          </a:p>
          <a:p>
            <a:pPr marL="0" indent="0">
              <a:buNone/>
            </a:pPr>
            <a:r>
              <a:rPr lang="cs-CZ" dirty="0" err="1"/>
              <a:t>ℹ️umí</a:t>
            </a:r>
            <a:r>
              <a:rPr lang="cs-CZ" dirty="0"/>
              <a:t> „ukazovat“ jak na </a:t>
            </a:r>
            <a:r>
              <a:rPr lang="cs-CZ" dirty="0" err="1"/>
              <a:t>char</a:t>
            </a:r>
            <a:r>
              <a:rPr lang="en-US" dirty="0"/>
              <a:t>*</a:t>
            </a:r>
            <a:r>
              <a:rPr lang="cs-CZ" dirty="0"/>
              <a:t>, tak na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string</a:t>
            </a:r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9C9FC-58CF-D44C-9183-E9688BBC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FB7E0-203B-308F-2BCF-0EA187C4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13</a:t>
            </a:fld>
            <a:endParaRPr lang="en-US"/>
          </a:p>
        </p:txBody>
      </p:sp>
      <p:sp>
        <p:nvSpPr>
          <p:cNvPr id="2" name="Obdélník: se zakulacenými rohy 4">
            <a:extLst>
              <a:ext uri="{FF2B5EF4-FFF2-40B4-BE49-F238E27FC236}">
                <a16:creationId xmlns:a16="http://schemas.microsoft.com/office/drawing/2014/main" id="{04C61182-32BD-E7B8-497A-0A148FA578F6}"/>
              </a:ext>
            </a:extLst>
          </p:cNvPr>
          <p:cNvSpPr/>
          <p:nvPr/>
        </p:nvSpPr>
        <p:spPr>
          <a:xfrm>
            <a:off x="9406550" y="359448"/>
            <a:ext cx="2486687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string_view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5086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65CAE-0161-F376-C5EE-AC7286C6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ED8A8-D9CC-EBEA-B4BB-75390FD7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B27D68-50BF-88F7-EEFE-3FE573BE1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046" y="734054"/>
            <a:ext cx="6839905" cy="24387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160B3BEB-3268-CF5A-78C5-4A40901334EB}"/>
              </a:ext>
            </a:extLst>
          </p:cNvPr>
          <p:cNvSpPr txBox="1"/>
          <p:nvPr/>
        </p:nvSpPr>
        <p:spPr>
          <a:xfrm>
            <a:off x="1505893" y="3608787"/>
            <a:ext cx="918021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count_r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string_view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word)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count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 : word)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(c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'r'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++count;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 word \"{}\" contains {} letters \"r.\""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word, count);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6D5D55B0-8F9A-6AD8-E461-6933719DCEFD}"/>
              </a:ext>
            </a:extLst>
          </p:cNvPr>
          <p:cNvSpPr/>
          <p:nvPr/>
        </p:nvSpPr>
        <p:spPr>
          <a:xfrm>
            <a:off x="6506421" y="3992579"/>
            <a:ext cx="3736065" cy="679009"/>
          </a:xfrm>
          <a:prstGeom prst="wedgeRoundRectCallout">
            <a:avLst>
              <a:gd name="adj1" fmla="val -65118"/>
              <a:gd name="adj2" fmla="val -5426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Takes char* and std::string as well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doesn’t copy the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46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7C991B-78A9-2726-6AEB-EB76CBD7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en-US" dirty="0" err="1"/>
              <a:t>prep_for_ovecky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61B480-5D27-4F55-5D46-C07CE60B7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Zadání</a:t>
            </a:r>
            <a:r>
              <a:rPr lang="en-US" dirty="0"/>
              <a:t>: </a:t>
            </a:r>
            <a:r>
              <a:rPr lang="cs-CZ" dirty="0"/>
              <a:t>příprava na první </a:t>
            </a:r>
            <a:r>
              <a:rPr lang="cs-CZ" dirty="0" err="1"/>
              <a:t>ReCodexový</a:t>
            </a:r>
            <a:r>
              <a:rPr lang="cs-CZ" dirty="0"/>
              <a:t> úkol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V </a:t>
            </a:r>
            <a:r>
              <a:rPr lang="cs-CZ" dirty="0" err="1"/>
              <a:t>cmd</a:t>
            </a:r>
            <a:r>
              <a:rPr lang="cs-CZ" dirty="0"/>
              <a:t> argumentech je seznam souborů (nevíme, jestli existují)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Každý soubor obsahuje slova (některá jsou čísla)</a:t>
            </a:r>
          </a:p>
          <a:p>
            <a:pPr marL="1371600" lvl="2" indent="-457200">
              <a:buFont typeface="+mj-lt"/>
              <a:buAutoNum type="romanUcPeriod"/>
            </a:pPr>
            <a:r>
              <a:rPr lang="cs-CZ" dirty="0"/>
              <a:t>Připravíme si sum=0 a </a:t>
            </a:r>
            <a:r>
              <a:rPr lang="cs-CZ" dirty="0" err="1"/>
              <a:t>r_count</a:t>
            </a:r>
            <a:r>
              <a:rPr lang="cs-CZ" dirty="0"/>
              <a:t>=0</a:t>
            </a:r>
          </a:p>
          <a:p>
            <a:pPr marL="1428750" lvl="2" indent="-514350">
              <a:buFont typeface="+mj-lt"/>
              <a:buAutoNum type="romanUcPeriod"/>
            </a:pPr>
            <a:r>
              <a:rPr lang="cs-CZ" dirty="0"/>
              <a:t>Pokud je slovo číslo (slovo pouze z číslic), přičteme jeho součet číslic k sumě</a:t>
            </a:r>
          </a:p>
          <a:p>
            <a:pPr marL="1428750" lvl="2" indent="-514350">
              <a:buFont typeface="+mj-lt"/>
              <a:buAutoNum type="romanUcPeriod"/>
            </a:pPr>
            <a:r>
              <a:rPr lang="cs-CZ" dirty="0"/>
              <a:t>Pokud slovo není číslo, spočítáme kolik má písmen „r“ a přičteme k jejich počtu</a:t>
            </a:r>
          </a:p>
          <a:p>
            <a:pPr lvl="3"/>
            <a:r>
              <a:rPr lang="cs-CZ" dirty="0"/>
              <a:t>A to slovo zahlásíme do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cerr</a:t>
            </a:r>
            <a:r>
              <a:rPr lang="cs-CZ" dirty="0"/>
              <a:t> ve formátu "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en-US" dirty="0"/>
              <a:t>{filename} contains \"{word}\"" v </a:t>
            </a:r>
            <a:r>
              <a:rPr lang="en-US" dirty="0" err="1"/>
              <a:t>lower_casu</a:t>
            </a:r>
            <a:endParaRPr lang="cs-CZ" dirty="0"/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Pro každý soubor vytiskneme </a:t>
            </a:r>
            <a:r>
              <a:rPr lang="en-US" dirty="0"/>
              <a:t>"File {filename}: sum={sum}, </a:t>
            </a:r>
            <a:r>
              <a:rPr lang="en-US" dirty="0" err="1"/>
              <a:t>r_count</a:t>
            </a:r>
            <a:r>
              <a:rPr lang="en-US" dirty="0"/>
              <a:t>={</a:t>
            </a:r>
            <a:r>
              <a:rPr lang="en-US" dirty="0" err="1"/>
              <a:t>r_count</a:t>
            </a:r>
            <a:r>
              <a:rPr lang="en-US" dirty="0"/>
              <a:t>}"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72AE1A-A438-F9E8-BE16-14D07503E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34F28D-59FE-7BFC-78BB-4000906A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15</a:t>
            </a:fld>
            <a:endParaRPr lang="en-US"/>
          </a:p>
        </p:txBody>
      </p:sp>
      <p:sp>
        <p:nvSpPr>
          <p:cNvPr id="6" name="Obdélník: se zakulacenými rohy 4">
            <a:extLst>
              <a:ext uri="{FF2B5EF4-FFF2-40B4-BE49-F238E27FC236}">
                <a16:creationId xmlns:a16="http://schemas.microsoft.com/office/drawing/2014/main" id="{E2937E96-24F4-510B-3CFB-C43646E41D57}"/>
              </a:ext>
            </a:extLst>
          </p:cNvPr>
          <p:cNvSpPr/>
          <p:nvPr/>
        </p:nvSpPr>
        <p:spPr>
          <a:xfrm>
            <a:off x="810394" y="4608260"/>
            <a:ext cx="2486687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cctype</a:t>
            </a:r>
            <a:r>
              <a:rPr lang="en-US" dirty="0"/>
              <a:t>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29A0B-A3DE-7419-C005-A1D5DB74FC6E}"/>
              </a:ext>
            </a:extLst>
          </p:cNvPr>
          <p:cNvSpPr txBox="1"/>
          <p:nvPr/>
        </p:nvSpPr>
        <p:spPr>
          <a:xfrm>
            <a:off x="117695" y="5052517"/>
            <a:ext cx="38720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isdigit</a:t>
            </a:r>
            <a:r>
              <a:rPr lang="en-US" dirty="0"/>
              <a:t>, std::</a:t>
            </a:r>
            <a:r>
              <a:rPr lang="en-US" dirty="0" err="1"/>
              <a:t>isalpha</a:t>
            </a:r>
            <a:r>
              <a:rPr lang="en-US" dirty="0"/>
              <a:t>, std::</a:t>
            </a:r>
            <a:r>
              <a:rPr lang="en-US" dirty="0" err="1"/>
              <a:t>isalnum</a:t>
            </a:r>
            <a:br>
              <a:rPr lang="cs-CZ" dirty="0"/>
            </a:br>
            <a:r>
              <a:rPr lang="en-US" dirty="0"/>
              <a:t>std::</a:t>
            </a:r>
            <a:r>
              <a:rPr lang="en-US" dirty="0" err="1"/>
              <a:t>islower</a:t>
            </a:r>
            <a:r>
              <a:rPr lang="en-US" dirty="0"/>
              <a:t>, std::</a:t>
            </a:r>
            <a:r>
              <a:rPr lang="en-US" dirty="0" err="1"/>
              <a:t>isupper</a:t>
            </a:r>
            <a:endParaRPr lang="en-US" dirty="0"/>
          </a:p>
          <a:p>
            <a:r>
              <a:rPr lang="cs-CZ" dirty="0" err="1"/>
              <a:t>std</a:t>
            </a:r>
            <a:r>
              <a:rPr lang="en-US" dirty="0"/>
              <a:t>::</a:t>
            </a:r>
            <a:r>
              <a:rPr lang="en-US" dirty="0" err="1"/>
              <a:t>tolower</a:t>
            </a:r>
            <a:r>
              <a:rPr lang="en-US" dirty="0"/>
              <a:t>, std::</a:t>
            </a:r>
            <a:r>
              <a:rPr lang="en-US" dirty="0" err="1"/>
              <a:t>toupper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C1C4DD-3B9E-3685-1F85-DC1C3AF96558}"/>
              </a:ext>
            </a:extLst>
          </p:cNvPr>
          <p:cNvSpPr txBox="1"/>
          <p:nvPr/>
        </p:nvSpPr>
        <p:spPr>
          <a:xfrm>
            <a:off x="6981305" y="4379330"/>
            <a:ext cx="382723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'5'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isdigit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 &gt;= '0' &amp;&amp; c &lt;= '9'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 = c -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'0'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n == 5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7163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4A7E0FF-24A2-FA04-3D61-1CFF29C2D19D}"/>
              </a:ext>
            </a:extLst>
          </p:cNvPr>
          <p:cNvSpPr/>
          <p:nvPr/>
        </p:nvSpPr>
        <p:spPr>
          <a:xfrm>
            <a:off x="1542106" y="2866755"/>
            <a:ext cx="9107786" cy="25440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EECA4-0A59-E968-F769-5C4C13AD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73DDA-7D32-6727-10C1-B0976E3C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245B62-8F73-8F10-3199-46FD7CCC2CE7}"/>
              </a:ext>
            </a:extLst>
          </p:cNvPr>
          <p:cNvSpPr txBox="1"/>
          <p:nvPr/>
        </p:nvSpPr>
        <p:spPr>
          <a:xfrm>
            <a:off x="2519880" y="4040019"/>
            <a:ext cx="1742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/>
              <a:t>StrawbeRry</a:t>
            </a:r>
            <a:r>
              <a:rPr lang="cs-CZ" dirty="0"/>
              <a:t> 123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9CF5AF-4163-330C-D00E-04A09373D5E4}"/>
              </a:ext>
            </a:extLst>
          </p:cNvPr>
          <p:cNvSpPr txBox="1"/>
          <p:nvPr/>
        </p:nvSpPr>
        <p:spPr>
          <a:xfrm>
            <a:off x="6227275" y="3480037"/>
            <a:ext cx="365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/>
              <a:t>File</a:t>
            </a:r>
            <a:r>
              <a:rPr lang="cs-CZ" dirty="0"/>
              <a:t> example.txt: sum=6, </a:t>
            </a:r>
            <a:r>
              <a:rPr lang="cs-CZ" dirty="0" err="1"/>
              <a:t>r_count</a:t>
            </a:r>
            <a:r>
              <a:rPr lang="cs-CZ" dirty="0"/>
              <a:t>=2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71BCE7-5FC2-3CBA-6CA5-AC9D504786D4}"/>
              </a:ext>
            </a:extLst>
          </p:cNvPr>
          <p:cNvSpPr txBox="1"/>
          <p:nvPr/>
        </p:nvSpPr>
        <p:spPr>
          <a:xfrm>
            <a:off x="2519880" y="3670687"/>
            <a:ext cx="16798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example.txt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A3AAA8-ECE3-2214-257E-68D115DAC7ED}"/>
              </a:ext>
            </a:extLst>
          </p:cNvPr>
          <p:cNvSpPr txBox="1"/>
          <p:nvPr/>
        </p:nvSpPr>
        <p:spPr>
          <a:xfrm>
            <a:off x="6227274" y="3108793"/>
            <a:ext cx="16798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stdout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0F07F0-E7B5-7084-5306-2FE646974852}"/>
              </a:ext>
            </a:extLst>
          </p:cNvPr>
          <p:cNvSpPr txBox="1"/>
          <p:nvPr/>
        </p:nvSpPr>
        <p:spPr>
          <a:xfrm>
            <a:off x="6227274" y="4608305"/>
            <a:ext cx="3946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/>
              <a:t>File</a:t>
            </a:r>
            <a:r>
              <a:rPr lang="cs-CZ" dirty="0"/>
              <a:t> example.txt </a:t>
            </a:r>
            <a:r>
              <a:rPr lang="cs-CZ" dirty="0" err="1"/>
              <a:t>contains</a:t>
            </a:r>
            <a:r>
              <a:rPr lang="cs-CZ" dirty="0"/>
              <a:t> "</a:t>
            </a:r>
            <a:r>
              <a:rPr lang="cs-CZ" dirty="0" err="1"/>
              <a:t>strawberry</a:t>
            </a:r>
            <a:r>
              <a:rPr lang="cs-CZ" dirty="0"/>
              <a:t>"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F6E89B-62C7-A496-CF30-C675B760075C}"/>
              </a:ext>
            </a:extLst>
          </p:cNvPr>
          <p:cNvSpPr txBox="1"/>
          <p:nvPr/>
        </p:nvSpPr>
        <p:spPr>
          <a:xfrm>
            <a:off x="6227273" y="4237061"/>
            <a:ext cx="16798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stderr</a:t>
            </a:r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B864F26-2713-D9FB-1FB2-4A1E181503C1}"/>
              </a:ext>
            </a:extLst>
          </p:cNvPr>
          <p:cNvSpPr/>
          <p:nvPr/>
        </p:nvSpPr>
        <p:spPr>
          <a:xfrm>
            <a:off x="4484481" y="3719287"/>
            <a:ext cx="1520982" cy="64146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5ED81F02-79D3-8C2E-C7C7-C0029D102A4C}"/>
              </a:ext>
            </a:extLst>
          </p:cNvPr>
          <p:cNvSpPr/>
          <p:nvPr/>
        </p:nvSpPr>
        <p:spPr>
          <a:xfrm>
            <a:off x="2316703" y="4483294"/>
            <a:ext cx="1141722" cy="309677"/>
          </a:xfrm>
          <a:prstGeom prst="wedgeRoundRectCallout">
            <a:avLst>
              <a:gd name="adj1" fmla="val 53137"/>
              <a:gd name="adj2" fmla="val -8732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!= 'r'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B6D438-3DDC-F261-3D1A-3C7928B50650}"/>
              </a:ext>
            </a:extLst>
          </p:cNvPr>
          <p:cNvSpPr txBox="1"/>
          <p:nvPr/>
        </p:nvSpPr>
        <p:spPr>
          <a:xfrm>
            <a:off x="3668411" y="1010872"/>
            <a:ext cx="48551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prep_for_ovecky</a:t>
            </a:r>
            <a:r>
              <a:rPr lang="en-US" dirty="0"/>
              <a:t> example.txt does_not_exist.txt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D541333C-D6DB-2BDE-510F-CB8CF255E554}"/>
              </a:ext>
            </a:extLst>
          </p:cNvPr>
          <p:cNvSpPr/>
          <p:nvPr/>
        </p:nvSpPr>
        <p:spPr>
          <a:xfrm>
            <a:off x="4929610" y="1747741"/>
            <a:ext cx="2332778" cy="76954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4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Předávání parametrů</a:t>
            </a:r>
          </a:p>
          <a:p>
            <a:r>
              <a:rPr lang="en-US" dirty="0" err="1"/>
              <a:t>Referen</a:t>
            </a:r>
            <a:r>
              <a:rPr lang="cs-CZ" dirty="0"/>
              <a:t>ční a hodnotová sémantika</a:t>
            </a:r>
          </a:p>
          <a:p>
            <a:r>
              <a:rPr lang="cs-CZ" dirty="0"/>
              <a:t>Pole a cykly</a:t>
            </a:r>
          </a:p>
          <a:p>
            <a:r>
              <a:rPr lang="cs-CZ" dirty="0"/>
              <a:t>Práce s textem</a:t>
            </a:r>
          </a:p>
          <a:p>
            <a:pPr lvl="1"/>
            <a:r>
              <a:rPr lang="en-US" dirty="0"/>
              <a:t>File streamy</a:t>
            </a:r>
          </a:p>
          <a:p>
            <a:pPr lvl="1"/>
            <a:r>
              <a:rPr lang="en-US" dirty="0"/>
              <a:t>c</a:t>
            </a:r>
            <a:r>
              <a:rPr lang="cs-CZ" dirty="0" err="1"/>
              <a:t>har</a:t>
            </a:r>
            <a:r>
              <a:rPr lang="en-US" dirty="0"/>
              <a:t>*,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string</a:t>
            </a:r>
            <a:r>
              <a:rPr lang="cs-CZ" dirty="0"/>
              <a:t> 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string_view</a:t>
            </a:r>
            <a:endParaRPr lang="en-US" dirty="0"/>
          </a:p>
          <a:p>
            <a:pPr lvl="1"/>
            <a:r>
              <a:rPr lang="cs-CZ" dirty="0"/>
              <a:t>Práce se znaky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35802" y="100091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7B961-DECE-FF7F-B7FD-1A4A0143B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Nejběžnější způsoby předávání parametrů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BF4BB-E024-D8EE-30B2-7B3567DD3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void foo(</a:t>
            </a:r>
            <a:r>
              <a:rPr lang="en-US" b="1" dirty="0">
                <a:ea typeface="Calibri"/>
                <a:cs typeface="Calibri"/>
              </a:rPr>
              <a:t>Object object</a:t>
            </a:r>
            <a:r>
              <a:rPr lang="en-US" dirty="0">
                <a:ea typeface="Calibri"/>
                <a:cs typeface="Calibri"/>
              </a:rPr>
              <a:t>) –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Používat</a:t>
            </a:r>
            <a:r>
              <a:rPr lang="cs-CZ" b="1" dirty="0">
                <a:solidFill>
                  <a:srgbClr val="00B050"/>
                </a:solidFill>
                <a:ea typeface="Calibri"/>
                <a:cs typeface="Calibri"/>
              </a:rPr>
              <a:t> 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pro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triviální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objekt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 (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např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.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čísl</a:t>
            </a:r>
            <a:r>
              <a:rPr lang="cs-CZ" b="1" dirty="0">
                <a:solidFill>
                  <a:srgbClr val="00B050"/>
                </a:solidFill>
                <a:ea typeface="Calibri"/>
                <a:cs typeface="Calibri"/>
              </a:rPr>
              <a:t>o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)</a:t>
            </a:r>
          </a:p>
          <a:p>
            <a:pPr marL="457200" lvl="1" indent="0">
              <a:buNone/>
            </a:pPr>
            <a:r>
              <a:rPr lang="cs-CZ" dirty="0">
                <a:ea typeface="Calibri"/>
                <a:cs typeface="Calibri"/>
              </a:rPr>
              <a:t>⚠️</a:t>
            </a:r>
            <a:r>
              <a:rPr lang="cs-CZ" dirty="0" err="1">
                <a:ea typeface="Calibri"/>
                <a:cs typeface="Calibri"/>
              </a:rPr>
              <a:t>object</a:t>
            </a:r>
            <a:r>
              <a:rPr lang="cs-CZ" dirty="0">
                <a:ea typeface="Calibri"/>
                <a:cs typeface="Calibri"/>
              </a:rPr>
              <a:t> je lokální (kopie) – zápisy do </a:t>
            </a:r>
            <a:r>
              <a:rPr lang="cs-CZ" b="1" dirty="0" err="1">
                <a:ea typeface="Calibri"/>
                <a:cs typeface="Calibri"/>
              </a:rPr>
              <a:t>object</a:t>
            </a:r>
            <a:r>
              <a:rPr lang="cs-CZ" dirty="0" err="1">
                <a:ea typeface="Calibri"/>
                <a:cs typeface="Calibri"/>
              </a:rPr>
              <a:t>u</a:t>
            </a:r>
            <a:r>
              <a:rPr lang="cs-CZ" dirty="0">
                <a:ea typeface="Calibri"/>
                <a:cs typeface="Calibri"/>
              </a:rPr>
              <a:t> nevidíme venku</a:t>
            </a:r>
          </a:p>
          <a:p>
            <a:pPr marL="457200" lvl="1" indent="0">
              <a:buNone/>
            </a:pPr>
            <a:r>
              <a:rPr lang="cs-CZ" dirty="0">
                <a:ea typeface="Calibri"/>
                <a:cs typeface="Calibri"/>
              </a:rPr>
              <a:t>☠️neopatrné použití (např předávání </a:t>
            </a:r>
            <a:r>
              <a:rPr lang="cs-CZ" b="1" dirty="0" err="1">
                <a:ea typeface="Calibri"/>
                <a:cs typeface="Calibri"/>
              </a:rPr>
              <a:t>std</a:t>
            </a:r>
            <a:r>
              <a:rPr lang="cs-CZ" b="1" dirty="0">
                <a:ea typeface="Calibri"/>
                <a:cs typeface="Calibri"/>
              </a:rPr>
              <a:t>::</a:t>
            </a:r>
            <a:r>
              <a:rPr lang="cs-CZ" b="1" dirty="0" err="1">
                <a:ea typeface="Calibri"/>
                <a:cs typeface="Calibri"/>
              </a:rPr>
              <a:t>vector</a:t>
            </a:r>
            <a:r>
              <a:rPr lang="cs-CZ" dirty="0">
                <a:ea typeface="Calibri"/>
                <a:cs typeface="Calibri"/>
              </a:rPr>
              <a:t>) </a:t>
            </a:r>
            <a:r>
              <a:rPr lang="cs-CZ" dirty="0">
                <a:ea typeface="Calibri"/>
                <a:cs typeface="Calibri"/>
                <a:sym typeface="Wingdings" panose="05000000000000000000" pitchFamily="2" charset="2"/>
              </a:rPr>
              <a:t> drahé kopírování</a:t>
            </a:r>
            <a:endParaRPr lang="cs-CZ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void foo(</a:t>
            </a:r>
            <a:r>
              <a:rPr lang="cs-CZ" b="1" dirty="0" err="1">
                <a:ea typeface="Calibri"/>
                <a:cs typeface="Calibri"/>
              </a:rPr>
              <a:t>const</a:t>
            </a:r>
            <a:r>
              <a:rPr lang="cs-CZ" b="1" dirty="0">
                <a:ea typeface="Calibri"/>
                <a:cs typeface="Calibri"/>
              </a:rPr>
              <a:t> </a:t>
            </a:r>
            <a:r>
              <a:rPr lang="en-US" b="1" dirty="0">
                <a:ea typeface="Calibri"/>
                <a:cs typeface="Calibri"/>
              </a:rPr>
              <a:t>Object&amp; object</a:t>
            </a:r>
            <a:r>
              <a:rPr lang="en-US" dirty="0">
                <a:ea typeface="Calibri"/>
                <a:cs typeface="Calibri"/>
              </a:rPr>
              <a:t>) – 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Pro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objekt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, </a:t>
            </a:r>
            <a:r>
              <a:rPr lang="cs-CZ" b="1" dirty="0">
                <a:solidFill>
                  <a:srgbClr val="00B050"/>
                </a:solidFill>
                <a:ea typeface="Calibri"/>
                <a:cs typeface="Calibri"/>
              </a:rPr>
              <a:t>který</a:t>
            </a:r>
            <a:r>
              <a:rPr lang="en-US" b="1" dirty="0">
                <a:solidFill>
                  <a:srgbClr val="00B050"/>
                </a:solidFill>
                <a:ea typeface="Calibri"/>
                <a:cs typeface="Calibri"/>
              </a:rPr>
              <a:t> </a:t>
            </a:r>
            <a:r>
              <a:rPr lang="en-US" b="1" dirty="0" err="1">
                <a:solidFill>
                  <a:srgbClr val="00B050"/>
                </a:solidFill>
                <a:ea typeface="Calibri"/>
                <a:cs typeface="Calibri"/>
              </a:rPr>
              <a:t>chceme</a:t>
            </a:r>
            <a:r>
              <a:rPr lang="cs-CZ" b="1" dirty="0">
                <a:solidFill>
                  <a:srgbClr val="00B050"/>
                </a:solidFill>
                <a:ea typeface="Calibri"/>
                <a:cs typeface="Calibri"/>
              </a:rPr>
              <a:t> číst</a:t>
            </a:r>
            <a:endParaRPr lang="en-US" b="1" dirty="0">
              <a:solidFill>
                <a:srgbClr val="00B050"/>
              </a:solidFill>
              <a:ea typeface="Calibri"/>
              <a:cs typeface="Calibri"/>
            </a:endParaRPr>
          </a:p>
          <a:p>
            <a:pPr marL="457200" lvl="1" indent="0">
              <a:buNone/>
            </a:pPr>
            <a:r>
              <a:rPr lang="cs-CZ" dirty="0">
                <a:ea typeface="Calibri"/>
                <a:cs typeface="Calibri"/>
              </a:rPr>
              <a:t>✅nejběžnější</a:t>
            </a:r>
          </a:p>
          <a:p>
            <a:pPr marL="457200" lvl="1" indent="0">
              <a:buNone/>
            </a:pPr>
            <a:r>
              <a:rPr lang="cs-CZ" dirty="0">
                <a:ea typeface="Calibri"/>
                <a:cs typeface="Calibri"/>
              </a:rPr>
              <a:t>✅zdůrazňuje, že chceme cizí objekt pouze číst</a:t>
            </a:r>
          </a:p>
          <a:p>
            <a:r>
              <a:rPr lang="en-US" dirty="0">
                <a:ea typeface="Calibri"/>
                <a:cs typeface="Calibri"/>
              </a:rPr>
              <a:t>void foo(</a:t>
            </a:r>
            <a:r>
              <a:rPr lang="en-US" b="1" dirty="0">
                <a:ea typeface="Calibri"/>
                <a:cs typeface="Calibri"/>
              </a:rPr>
              <a:t>Object&amp; object</a:t>
            </a:r>
            <a:r>
              <a:rPr lang="en-US" dirty="0">
                <a:ea typeface="Calibri"/>
                <a:cs typeface="Calibri"/>
              </a:rPr>
              <a:t>) – </a:t>
            </a:r>
            <a:r>
              <a:rPr lang="cs-CZ" b="1" dirty="0">
                <a:solidFill>
                  <a:srgbClr val="00B050"/>
                </a:solidFill>
                <a:ea typeface="Calibri"/>
                <a:cs typeface="Calibri"/>
              </a:rPr>
              <a:t>Pro objekt, do kterého chceme zapisovat</a:t>
            </a:r>
          </a:p>
          <a:p>
            <a:pPr marL="457200" lvl="1" indent="0">
              <a:buNone/>
            </a:pPr>
            <a:r>
              <a:rPr lang="cs-CZ" dirty="0"/>
              <a:t>⚠️dovoluje nám omylem přepsat objekt</a:t>
            </a:r>
          </a:p>
          <a:p>
            <a:pPr marL="457200" lvl="1" indent="0">
              <a:buNone/>
            </a:pPr>
            <a:r>
              <a:rPr lang="cs-CZ" dirty="0"/>
              <a:t>⚠️neumí pak přijmout </a:t>
            </a:r>
            <a:r>
              <a:rPr lang="cs-CZ" dirty="0" err="1"/>
              <a:t>temporary</a:t>
            </a:r>
            <a:r>
              <a:rPr lang="cs-CZ" dirty="0"/>
              <a:t> objekty: </a:t>
            </a:r>
            <a:r>
              <a:rPr lang="cs-CZ" b="1" dirty="0" err="1"/>
              <a:t>foo</a:t>
            </a:r>
            <a:r>
              <a:rPr lang="cs-CZ" b="1" dirty="0"/>
              <a:t>(</a:t>
            </a:r>
            <a:r>
              <a:rPr lang="cs-CZ" b="1" u="wavyHeavy" dirty="0">
                <a:uFill>
                  <a:solidFill>
                    <a:srgbClr val="FF0000"/>
                  </a:solidFill>
                </a:uFill>
              </a:rPr>
              <a:t>Object()</a:t>
            </a:r>
            <a:r>
              <a:rPr lang="cs-CZ" b="1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44769-BF6A-7EE7-8F4F-66A542C8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A65E2-C4DD-D4F5-1A4C-C912092C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4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109CA-9162-6C9C-8B34-9D297240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Referenční vs hodnotová </a:t>
            </a:r>
            <a:r>
              <a:rPr lang="cs-CZ" dirty="0" err="1"/>
              <a:t>semantika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7C727-E08D-3B12-5AA6-75262F98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 v C++ má samo o sobě hodnotovou </a:t>
            </a:r>
            <a:r>
              <a:rPr lang="cs-CZ" dirty="0" err="1"/>
              <a:t>semantiku</a:t>
            </a:r>
            <a:endParaRPr lang="cs-CZ" dirty="0"/>
          </a:p>
          <a:p>
            <a:pPr lvl="1"/>
            <a:r>
              <a:rPr lang="cs-CZ" dirty="0"/>
              <a:t>Neexistuje </a:t>
            </a:r>
            <a:r>
              <a:rPr lang="en-US" dirty="0"/>
              <a:t>C#</a:t>
            </a:r>
            <a:r>
              <a:rPr lang="cs-CZ" dirty="0"/>
              <a:t>-</a:t>
            </a:r>
            <a:r>
              <a:rPr lang="cs-CZ" dirty="0" err="1"/>
              <a:t>ový</a:t>
            </a:r>
            <a:r>
              <a:rPr lang="cs-CZ" dirty="0"/>
              <a:t> kontrast mezi </a:t>
            </a:r>
            <a:r>
              <a:rPr lang="cs-CZ" b="1" dirty="0" err="1"/>
              <a:t>class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b="1" dirty="0" err="1"/>
              <a:t>struct</a:t>
            </a:r>
            <a:endParaRPr lang="cs-CZ" dirty="0"/>
          </a:p>
          <a:p>
            <a:pPr lvl="1"/>
            <a:r>
              <a:rPr lang="cs-CZ" dirty="0"/>
              <a:t>Předávání hodnotou je default, Předávání referencí se značí znakem </a:t>
            </a:r>
            <a:r>
              <a:rPr lang="en-US" dirty="0"/>
              <a:t>&amp;</a:t>
            </a:r>
          </a:p>
          <a:p>
            <a:r>
              <a:rPr lang="cs-CZ" dirty="0"/>
              <a:t>Některé typy zastupují reference</a:t>
            </a:r>
          </a:p>
          <a:p>
            <a:pPr lvl="1"/>
            <a:r>
              <a:rPr lang="cs-CZ" dirty="0"/>
              <a:t>Například pointery</a:t>
            </a:r>
            <a:r>
              <a:rPr lang="en-US" dirty="0"/>
              <a:t>: </a:t>
            </a:r>
            <a:r>
              <a:rPr lang="cs-CZ" dirty="0"/>
              <a:t>předáním </a:t>
            </a:r>
            <a:r>
              <a:rPr lang="cs-CZ" b="1" dirty="0" err="1"/>
              <a:t>char</a:t>
            </a:r>
            <a:r>
              <a:rPr lang="en-US" b="1" dirty="0"/>
              <a:t>*</a:t>
            </a:r>
            <a:r>
              <a:rPr lang="en-US" dirty="0"/>
              <a:t> </a:t>
            </a:r>
            <a:r>
              <a:rPr lang="cs-CZ" dirty="0"/>
              <a:t>se text nekopíruje</a:t>
            </a:r>
          </a:p>
          <a:p>
            <a:pPr marL="914400" lvl="2" indent="0">
              <a:buNone/>
            </a:pPr>
            <a:r>
              <a:rPr lang="cs-CZ" dirty="0"/>
              <a:t>⚠️</a:t>
            </a:r>
            <a:r>
              <a:rPr lang="en-US" dirty="0"/>
              <a:t>P</a:t>
            </a:r>
            <a:r>
              <a:rPr lang="cs-CZ" dirty="0" err="1"/>
              <a:t>ředání</a:t>
            </a:r>
            <a:r>
              <a:rPr lang="cs-CZ" dirty="0"/>
              <a:t>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string</a:t>
            </a:r>
            <a:r>
              <a:rPr lang="cs-CZ" dirty="0"/>
              <a:t> hodnotou (tj</a:t>
            </a:r>
            <a:r>
              <a:rPr lang="en-US" dirty="0"/>
              <a:t>.</a:t>
            </a:r>
            <a:r>
              <a:rPr lang="cs-CZ" dirty="0"/>
              <a:t> bez </a:t>
            </a:r>
            <a:r>
              <a:rPr lang="en-US" dirty="0"/>
              <a:t>&amp;) </a:t>
            </a:r>
            <a:r>
              <a:rPr lang="cs-CZ" dirty="0"/>
              <a:t>znamená vytvoření nového objektu</a:t>
            </a:r>
          </a:p>
          <a:p>
            <a:pPr lvl="1"/>
            <a:r>
              <a:rPr lang="en-US" dirty="0" err="1"/>
              <a:t>Dnes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cs-CZ" dirty="0"/>
              <a:t>ukážeme</a:t>
            </a:r>
          </a:p>
          <a:p>
            <a:pPr lvl="2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span</a:t>
            </a:r>
            <a:r>
              <a:rPr lang="cs-CZ" b="1" dirty="0"/>
              <a:t> </a:t>
            </a:r>
            <a:r>
              <a:rPr lang="cs-CZ" dirty="0"/>
              <a:t>– „pointer“ na pole</a:t>
            </a:r>
          </a:p>
          <a:p>
            <a:pPr lvl="2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string_view</a:t>
            </a:r>
            <a:r>
              <a:rPr lang="cs-CZ" b="1" dirty="0"/>
              <a:t> </a:t>
            </a:r>
            <a:r>
              <a:rPr lang="cs-CZ" dirty="0"/>
              <a:t>– „pointer“ na </a:t>
            </a:r>
            <a:r>
              <a:rPr lang="cs-CZ" dirty="0" err="1"/>
              <a:t>string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D3DC1-7C82-EBD9-6C9B-D52322F27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47EC3-9B5C-05EE-2110-598D2EDB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1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E4951-6D30-B298-F207-B0B3673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 vs C++ pole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E770A-A126-1D91-7663-71A0C360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</a:t>
            </a:r>
          </a:p>
          <a:p>
            <a:pPr lvl="1"/>
            <a:r>
              <a:rPr lang="en-US" dirty="0"/>
              <a:t>Stat</a:t>
            </a:r>
            <a:r>
              <a:rPr lang="cs-CZ" dirty="0" err="1"/>
              <a:t>ický</a:t>
            </a:r>
            <a:r>
              <a:rPr lang="cs-CZ" dirty="0"/>
              <a:t> a</a:t>
            </a:r>
            <a:r>
              <a:rPr lang="en-US" dirty="0" err="1"/>
              <a:t>rray</a:t>
            </a:r>
            <a:r>
              <a:rPr lang="cs-CZ" dirty="0"/>
              <a:t> na </a:t>
            </a:r>
            <a:r>
              <a:rPr lang="cs-CZ" dirty="0" err="1"/>
              <a:t>stacku</a:t>
            </a:r>
            <a:r>
              <a:rPr lang="en-US" dirty="0"/>
              <a:t>: </a:t>
            </a:r>
            <a:r>
              <a:rPr lang="en-US" b="1" dirty="0"/>
              <a:t>T array[N]</a:t>
            </a:r>
          </a:p>
          <a:p>
            <a:pPr marL="914400" lvl="2" indent="0">
              <a:buNone/>
            </a:pPr>
            <a:r>
              <a:rPr lang="en-US" dirty="0"/>
              <a:t>⚠️</a:t>
            </a:r>
            <a:r>
              <a:rPr lang="en-US" dirty="0" err="1"/>
              <a:t>nem</a:t>
            </a:r>
            <a:r>
              <a:rPr lang="cs-CZ" dirty="0"/>
              <a:t>á metody, chová se jako tzv. „</a:t>
            </a:r>
            <a:r>
              <a:rPr lang="cs-CZ" dirty="0" err="1"/>
              <a:t>raw</a:t>
            </a:r>
            <a:r>
              <a:rPr lang="cs-CZ" dirty="0"/>
              <a:t>“ pointer </a:t>
            </a:r>
            <a:r>
              <a:rPr lang="en-US" b="1" dirty="0"/>
              <a:t>T*</a:t>
            </a:r>
            <a:endParaRPr lang="cs-CZ" b="1" dirty="0"/>
          </a:p>
          <a:p>
            <a:pPr lvl="1"/>
            <a:r>
              <a:rPr lang="cs-CZ" dirty="0"/>
              <a:t>Dynamický a</a:t>
            </a:r>
            <a:r>
              <a:rPr lang="en-US" dirty="0" err="1"/>
              <a:t>rray</a:t>
            </a:r>
            <a:r>
              <a:rPr lang="cs-CZ" dirty="0"/>
              <a:t> na haldě</a:t>
            </a:r>
            <a:r>
              <a:rPr lang="en-US" dirty="0"/>
              <a:t>: </a:t>
            </a:r>
            <a:r>
              <a:rPr lang="en-US" b="1" dirty="0"/>
              <a:t>T* array = malloc(</a:t>
            </a:r>
            <a:r>
              <a:rPr lang="en-US" b="1" dirty="0" err="1"/>
              <a:t>sizeof</a:t>
            </a:r>
            <a:r>
              <a:rPr lang="en-US" b="1" dirty="0"/>
              <a:t>(T) * N)</a:t>
            </a:r>
          </a:p>
          <a:p>
            <a:pPr marL="914400" lvl="2" indent="0">
              <a:buNone/>
            </a:pPr>
            <a:r>
              <a:rPr lang="cs-CZ" dirty="0" err="1"/>
              <a:t>ℹ️v</a:t>
            </a:r>
            <a:r>
              <a:rPr lang="cs-CZ" dirty="0"/>
              <a:t> řeči C++ bychom psali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cs-CZ" b="1" dirty="0"/>
              <a:t>T</a:t>
            </a:r>
            <a:r>
              <a:rPr lang="en-US" b="1" dirty="0"/>
              <a:t>* array = new T[N]</a:t>
            </a:r>
            <a:endParaRPr lang="cs-CZ" b="1" dirty="0"/>
          </a:p>
          <a:p>
            <a:pPr marL="914400" lvl="2" indent="0">
              <a:buNone/>
            </a:pPr>
            <a:r>
              <a:rPr lang="en-US" dirty="0"/>
              <a:t>☠️</a:t>
            </a:r>
            <a:r>
              <a:rPr lang="en-US" dirty="0" err="1"/>
              <a:t>mus</a:t>
            </a:r>
            <a:r>
              <a:rPr lang="cs-CZ" dirty="0" err="1"/>
              <a:t>íme</a:t>
            </a:r>
            <a:r>
              <a:rPr lang="cs-CZ" dirty="0"/>
              <a:t> ručně </a:t>
            </a:r>
            <a:r>
              <a:rPr lang="cs-CZ" dirty="0" err="1"/>
              <a:t>dealokovat</a:t>
            </a:r>
            <a:r>
              <a:rPr lang="en-US" dirty="0"/>
              <a:t> (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b="1" dirty="0"/>
              <a:t>free</a:t>
            </a:r>
            <a:r>
              <a:rPr lang="en-US" dirty="0"/>
              <a:t> pro </a:t>
            </a:r>
            <a:r>
              <a:rPr lang="en-US" b="1" dirty="0"/>
              <a:t>malloc</a:t>
            </a:r>
            <a:r>
              <a:rPr lang="en-US" dirty="0"/>
              <a:t>, </a:t>
            </a:r>
            <a:r>
              <a:rPr lang="en-US" b="1" dirty="0"/>
              <a:t>delete array </a:t>
            </a:r>
            <a:r>
              <a:rPr lang="en-US" dirty="0"/>
              <a:t>pro </a:t>
            </a:r>
            <a:r>
              <a:rPr lang="en-US" b="1" dirty="0"/>
              <a:t>new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r>
              <a:rPr lang="en-US" dirty="0"/>
              <a:t>☠️</a:t>
            </a:r>
            <a:r>
              <a:rPr lang="en-US" dirty="0" err="1"/>
              <a:t>nev</a:t>
            </a:r>
            <a:r>
              <a:rPr lang="cs-CZ" dirty="0" err="1"/>
              <a:t>íme</a:t>
            </a:r>
            <a:r>
              <a:rPr lang="cs-CZ" dirty="0"/>
              <a:t> kdo je vlastník </a:t>
            </a:r>
            <a:r>
              <a:rPr lang="en-US" b="1" dirty="0"/>
              <a:t>T* </a:t>
            </a:r>
            <a:r>
              <a:rPr lang="cs-CZ" dirty="0"/>
              <a:t>pointeru </a:t>
            </a:r>
            <a:r>
              <a:rPr lang="cs-CZ" dirty="0">
                <a:sym typeface="Wingdings" panose="05000000000000000000" pitchFamily="2" charset="2"/>
              </a:rPr>
              <a:t> někdy příště si ukážeme tzv. „chytré“ pointery</a:t>
            </a:r>
            <a:endParaRPr lang="cs-CZ" dirty="0"/>
          </a:p>
          <a:p>
            <a:r>
              <a:rPr lang="en-US" dirty="0"/>
              <a:t>C+</a:t>
            </a:r>
            <a:r>
              <a:rPr lang="cs-CZ" dirty="0"/>
              <a:t>+</a:t>
            </a:r>
          </a:p>
          <a:p>
            <a:pPr lvl="1"/>
            <a:r>
              <a:rPr lang="cs-CZ" dirty="0"/>
              <a:t>Statický </a:t>
            </a:r>
            <a:r>
              <a:rPr lang="cs-CZ" dirty="0" err="1"/>
              <a:t>array</a:t>
            </a:r>
            <a:r>
              <a:rPr lang="cs-CZ" dirty="0"/>
              <a:t> na </a:t>
            </a:r>
            <a:r>
              <a:rPr lang="cs-CZ" dirty="0" err="1"/>
              <a:t>stacku</a:t>
            </a:r>
            <a:r>
              <a:rPr lang="cs-CZ" dirty="0"/>
              <a:t>: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array</a:t>
            </a:r>
            <a:r>
              <a:rPr lang="cs-CZ" b="1" dirty="0"/>
              <a:t>&lt;T, N&gt; </a:t>
            </a:r>
            <a:r>
              <a:rPr lang="cs-CZ" b="1" dirty="0" err="1"/>
              <a:t>array</a:t>
            </a:r>
            <a:endParaRPr lang="cs-CZ" b="1" dirty="0"/>
          </a:p>
          <a:p>
            <a:pPr marL="914400" lvl="2" indent="0">
              <a:buNone/>
            </a:pPr>
            <a:r>
              <a:rPr lang="cs-CZ" dirty="0"/>
              <a:t>✅Má metody: např. </a:t>
            </a:r>
            <a:r>
              <a:rPr lang="cs-CZ" b="1" dirty="0"/>
              <a:t>.</a:t>
            </a:r>
            <a:r>
              <a:rPr lang="cs-CZ" b="1" dirty="0" err="1"/>
              <a:t>size</a:t>
            </a:r>
            <a:r>
              <a:rPr lang="cs-CZ" b="1" dirty="0"/>
              <a:t>()</a:t>
            </a:r>
          </a:p>
          <a:p>
            <a:pPr lvl="1"/>
            <a:r>
              <a:rPr lang="cs-CZ" dirty="0"/>
              <a:t>Dynamický </a:t>
            </a:r>
            <a:r>
              <a:rPr lang="cs-CZ" dirty="0" err="1"/>
              <a:t>array</a:t>
            </a:r>
            <a:r>
              <a:rPr lang="cs-CZ" dirty="0"/>
              <a:t> na haldě: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vector</a:t>
            </a:r>
            <a:r>
              <a:rPr lang="cs-CZ" b="1" dirty="0"/>
              <a:t>&lt;T&gt; </a:t>
            </a:r>
            <a:r>
              <a:rPr lang="cs-CZ" b="1" dirty="0" err="1"/>
              <a:t>array</a:t>
            </a:r>
            <a:endParaRPr lang="cs-CZ" b="1" dirty="0"/>
          </a:p>
          <a:p>
            <a:pPr marL="914400" lvl="2" indent="0">
              <a:buNone/>
            </a:pPr>
            <a:r>
              <a:rPr lang="cs-CZ" dirty="0"/>
              <a:t>✅ Sám uklidí paměť ve svém destruktoru</a:t>
            </a:r>
          </a:p>
          <a:p>
            <a:pPr marL="914400" lvl="2" indent="0">
              <a:buNone/>
            </a:pPr>
            <a:r>
              <a:rPr lang="cs-CZ" dirty="0"/>
              <a:t>✅ Umí metody jako </a:t>
            </a:r>
            <a:r>
              <a:rPr lang="cs-CZ" b="1" dirty="0"/>
              <a:t>.</a:t>
            </a:r>
            <a:r>
              <a:rPr lang="cs-CZ" b="1" dirty="0" err="1"/>
              <a:t>push_back</a:t>
            </a:r>
            <a:r>
              <a:rPr lang="cs-CZ" b="1" dirty="0"/>
              <a:t>(</a:t>
            </a:r>
            <a:r>
              <a:rPr lang="cs-CZ" b="1" dirty="0" err="1"/>
              <a:t>new_last</a:t>
            </a:r>
            <a:r>
              <a:rPr lang="cs-CZ" b="1" dirty="0"/>
              <a:t>)</a:t>
            </a:r>
            <a:r>
              <a:rPr lang="cs-CZ" dirty="0"/>
              <a:t>, </a:t>
            </a:r>
            <a:r>
              <a:rPr lang="cs-CZ" b="1" dirty="0"/>
              <a:t>.</a:t>
            </a:r>
            <a:r>
              <a:rPr lang="cs-CZ" b="1" dirty="0" err="1"/>
              <a:t>back</a:t>
            </a:r>
            <a:r>
              <a:rPr lang="cs-CZ" b="1" dirty="0"/>
              <a:t>()</a:t>
            </a:r>
            <a:r>
              <a:rPr lang="cs-CZ" dirty="0"/>
              <a:t>, </a:t>
            </a:r>
            <a:r>
              <a:rPr lang="cs-CZ" b="1" dirty="0"/>
              <a:t>.</a:t>
            </a:r>
            <a:r>
              <a:rPr lang="cs-CZ" b="1" dirty="0" err="1"/>
              <a:t>pop_back</a:t>
            </a:r>
            <a:r>
              <a:rPr lang="cs-CZ" b="1" dirty="0"/>
              <a:t>()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4062E3-3EB1-7EDD-F0E4-6052D4CB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4CF9A-9AF0-11CD-084C-5F97F3ED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  <p:sp>
        <p:nvSpPr>
          <p:cNvPr id="6" name="Obdélník: se zakulacenými rohy 2">
            <a:extLst>
              <a:ext uri="{FF2B5EF4-FFF2-40B4-BE49-F238E27FC236}">
                <a16:creationId xmlns:a16="http://schemas.microsoft.com/office/drawing/2014/main" id="{736FB8BC-D4BF-742C-5A9A-D28EA67056D2}"/>
              </a:ext>
            </a:extLst>
          </p:cNvPr>
          <p:cNvSpPr/>
          <p:nvPr/>
        </p:nvSpPr>
        <p:spPr>
          <a:xfrm>
            <a:off x="7634176" y="359449"/>
            <a:ext cx="2099389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array</a:t>
            </a:r>
            <a:r>
              <a:rPr lang="en-US" dirty="0"/>
              <a:t>&gt;</a:t>
            </a:r>
          </a:p>
        </p:txBody>
      </p:sp>
      <p:sp>
        <p:nvSpPr>
          <p:cNvPr id="7" name="Obdélník: se zakulacenými rohy 4">
            <a:extLst>
              <a:ext uri="{FF2B5EF4-FFF2-40B4-BE49-F238E27FC236}">
                <a16:creationId xmlns:a16="http://schemas.microsoft.com/office/drawing/2014/main" id="{8319111B-090D-C059-3660-07624DBA2CBC}"/>
              </a:ext>
            </a:extLst>
          </p:cNvPr>
          <p:cNvSpPr/>
          <p:nvPr/>
        </p:nvSpPr>
        <p:spPr>
          <a:xfrm>
            <a:off x="9793847" y="359448"/>
            <a:ext cx="2099389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vector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8965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C4D79-8AF1-C0A4-4782-25428738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Range-based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76EE-310D-B5B7-128D-2B3D10263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Pracuje v podstatě se vším, co má začátek a konec (tzv. </a:t>
            </a:r>
            <a:r>
              <a:rPr lang="cs-CZ" dirty="0" err="1"/>
              <a:t>range</a:t>
            </a:r>
            <a:r>
              <a:rPr lang="cs-CZ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B801A6-CB8E-1C1C-FB45-E0B56E1FC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90278-7C35-BA48-A3C2-AB90D7DE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9D7BAE7B-BC7F-4F05-DDB1-D0000263AFF1}"/>
              </a:ext>
            </a:extLst>
          </p:cNvPr>
          <p:cNvSpPr txBox="1"/>
          <p:nvPr/>
        </p:nvSpPr>
        <p:spPr>
          <a:xfrm>
            <a:off x="466165" y="2006064"/>
            <a:ext cx="499072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name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Jirka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Klepl"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 : name)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c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14EB3E96-46B6-D207-E1A6-B18690DE1B73}"/>
              </a:ext>
            </a:extLst>
          </p:cNvPr>
          <p:cNvSpPr txBox="1"/>
          <p:nvPr/>
        </p:nvSpPr>
        <p:spPr>
          <a:xfrm>
            <a:off x="6096000" y="2006064"/>
            <a:ext cx="534702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std::vector&lt;std::string&gt; fruit{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"apples"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"pears"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"grapes"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"melons"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don't forget to add a reference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std::string&amp; type : fruit)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type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FC337C2-8894-378A-89D8-28026FCE8519}"/>
              </a:ext>
            </a:extLst>
          </p:cNvPr>
          <p:cNvSpPr/>
          <p:nvPr/>
        </p:nvSpPr>
        <p:spPr>
          <a:xfrm>
            <a:off x="1747651" y="4054276"/>
            <a:ext cx="2842788" cy="9144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 </a:t>
            </a:r>
            <a:r>
              <a:rPr lang="en-US" dirty="0" err="1"/>
              <a:t>kdy</a:t>
            </a:r>
            <a:r>
              <a:rPr lang="cs-CZ" dirty="0"/>
              <a:t>ž nechci psát konkrétní typ/referenci?</a:t>
            </a:r>
            <a:endParaRPr lang="en-US" dirty="0"/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EFA4C1AF-9C67-BC54-B407-3667BD2ADE04}"/>
              </a:ext>
            </a:extLst>
          </p:cNvPr>
          <p:cNvSpPr txBox="1"/>
          <p:nvPr/>
        </p:nvSpPr>
        <p:spPr>
          <a:xfrm>
            <a:off x="631767" y="5530632"/>
            <a:ext cx="50745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whatever : fruit)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whatever &lt;&lt;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88BBD6B-D4BC-F487-90DD-9B2AFFCDED61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3169045" y="4968676"/>
            <a:ext cx="0" cy="56195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88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3267-2287-7592-5B32-0B716748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File</a:t>
            </a:r>
            <a:r>
              <a:rPr lang="cs-CZ" dirty="0"/>
              <a:t> streamy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958C-AD51-99A8-193B-C0F5580EE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Basic použití</a:t>
            </a:r>
          </a:p>
          <a:p>
            <a:pPr lvl="1"/>
            <a:r>
              <a:rPr lang="cs-CZ" dirty="0"/>
              <a:t>Čtení ze souboru: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file(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"name.txt"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cs-CZ" dirty="0"/>
              <a:t>Zápis do souboru: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o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file(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"name.txt"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 err="1"/>
              <a:t>Podporuj</a:t>
            </a:r>
            <a:r>
              <a:rPr lang="cs-CZ" dirty="0"/>
              <a:t>í &gt;&gt; a &lt;&lt; jako třeba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cin</a:t>
            </a:r>
            <a:r>
              <a:rPr lang="cs-CZ" dirty="0"/>
              <a:t>/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cout</a:t>
            </a:r>
            <a:r>
              <a:rPr lang="cs-CZ" dirty="0"/>
              <a:t>, </a:t>
            </a:r>
            <a:r>
              <a:rPr lang="cs-CZ" dirty="0">
                <a:latin typeface="Consolas" panose="020B0609020204030204" pitchFamily="49" charset="0"/>
              </a:rPr>
              <a:t>.</a:t>
            </a:r>
            <a:r>
              <a:rPr lang="cs-CZ" dirty="0" err="1">
                <a:latin typeface="Consolas" panose="020B0609020204030204" pitchFamily="49" charset="0"/>
              </a:rPr>
              <a:t>eof</a:t>
            </a:r>
            <a:r>
              <a:rPr lang="cs-CZ" dirty="0">
                <a:latin typeface="Consolas" panose="020B0609020204030204" pitchFamily="49" charset="0"/>
              </a:rPr>
              <a:t>()</a:t>
            </a:r>
            <a:r>
              <a:rPr lang="cs-CZ" dirty="0"/>
              <a:t>, atd.</a:t>
            </a:r>
            <a:endParaRPr lang="en-US" dirty="0"/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⚠️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streamy neházejí výjimky při chybách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77AB3-F953-E5BA-2F14-138C5432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BD7DB-B6F4-D89D-3AF0-B9387ACD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7</a:t>
            </a:fld>
            <a:endParaRPr lang="en-US"/>
          </a:p>
        </p:txBody>
      </p:sp>
      <p:sp>
        <p:nvSpPr>
          <p:cNvPr id="7" name="Obdélník: se zakulacenými rohy 4">
            <a:extLst>
              <a:ext uri="{FF2B5EF4-FFF2-40B4-BE49-F238E27FC236}">
                <a16:creationId xmlns:a16="http://schemas.microsoft.com/office/drawing/2014/main" id="{1EAD3515-A890-E6DA-EF86-BF5D9309D126}"/>
              </a:ext>
            </a:extLst>
          </p:cNvPr>
          <p:cNvSpPr/>
          <p:nvPr/>
        </p:nvSpPr>
        <p:spPr>
          <a:xfrm>
            <a:off x="9587621" y="359448"/>
            <a:ext cx="2305616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#include &lt;</a:t>
            </a:r>
            <a:r>
              <a:rPr lang="cs-CZ" dirty="0" err="1"/>
              <a:t>fstream</a:t>
            </a:r>
            <a:r>
              <a:rPr lang="en-US" dirty="0"/>
              <a:t>&gt;</a:t>
            </a:r>
          </a:p>
        </p:txBody>
      </p:sp>
      <p:sp>
        <p:nvSpPr>
          <p:cNvPr id="9" name="TextBox 8">
            <a:hlinkClick r:id="rId2"/>
            <a:extLst>
              <a:ext uri="{FF2B5EF4-FFF2-40B4-BE49-F238E27FC236}">
                <a16:creationId xmlns:a16="http://schemas.microsoft.com/office/drawing/2014/main" id="{B2A73D73-DBB4-04FB-19D5-1CC15DDF8DBA}"/>
              </a:ext>
            </a:extLst>
          </p:cNvPr>
          <p:cNvSpPr txBox="1"/>
          <p:nvPr/>
        </p:nvSpPr>
        <p:spPr>
          <a:xfrm>
            <a:off x="628417" y="3906724"/>
            <a:ext cx="736273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file(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pairs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word;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(!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file.eof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file &gt;&gt; word &gt;&gt; number;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"number: {1}, word: {0}"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word, number);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7ED3658D-DAAC-13A6-0510-AC0FBD61C6A1}"/>
              </a:ext>
            </a:extLst>
          </p:cNvPr>
          <p:cNvSpPr txBox="1"/>
          <p:nvPr/>
        </p:nvSpPr>
        <p:spPr>
          <a:xfrm>
            <a:off x="8198378" y="4045223"/>
            <a:ext cx="150693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dog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Jirka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C++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C#</a:t>
            </a:r>
          </a:p>
          <a:p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20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Tady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error</a:t>
            </a:r>
          </a:p>
        </p:txBody>
      </p:sp>
      <p:sp>
        <p:nvSpPr>
          <p:cNvPr id="12" name="Rectangle 1">
            <a:hlinkClick r:id="rId2"/>
            <a:extLst>
              <a:ext uri="{FF2B5EF4-FFF2-40B4-BE49-F238E27FC236}">
                <a16:creationId xmlns:a16="http://schemas.microsoft.com/office/drawing/2014/main" id="{B84F8B40-3893-A2B2-48AC-DE9B0C929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8596" y="4014446"/>
            <a:ext cx="1861397" cy="220060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42, word: dog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5,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Jirka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10, word: C++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20, word: C#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14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3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1E6FB618-0094-8DBE-B79A-3CFE102C3578}"/>
              </a:ext>
            </a:extLst>
          </p:cNvPr>
          <p:cNvSpPr/>
          <p:nvPr/>
        </p:nvSpPr>
        <p:spPr>
          <a:xfrm>
            <a:off x="9733074" y="4823626"/>
            <a:ext cx="461727" cy="6524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EED8D-9A9C-56A4-99AB-B7DE795F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 </a:t>
            </a:r>
            <a:r>
              <a:rPr lang="en-US" dirty="0" err="1"/>
              <a:t>dobr</a:t>
            </a:r>
            <a:r>
              <a:rPr lang="cs-CZ" dirty="0"/>
              <a:t>é kontrolovat správné čtení/zápis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B1F0B-4063-4E53-8EF0-FB9E9E5BA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AA22B-28E3-E453-5529-F6A695EA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43EDD2CC-C9C3-DAE4-C3BD-A116904C9DC6}"/>
              </a:ext>
            </a:extLst>
          </p:cNvPr>
          <p:cNvSpPr txBox="1"/>
          <p:nvPr/>
        </p:nvSpPr>
        <p:spPr>
          <a:xfrm>
            <a:off x="623644" y="2026017"/>
            <a:ext cx="737227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filename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"pairs.txt"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file(filename);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word;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US" b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file.is_open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"failed to open {}"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filename);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file.good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file &gt;&gt; word &gt;&gt; number;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"number: {1}, word: {0}"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word, number);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505E4A95-1A55-FE6E-5F16-4E6DD9B49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0050" y="3195568"/>
            <a:ext cx="1860253" cy="107721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42, word: dog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5, word: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Jirka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10, word: C++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20, word: C#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0, word: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Tady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DF42197-021E-48C2-D92B-EFB26DC853AF}"/>
              </a:ext>
            </a:extLst>
          </p:cNvPr>
          <p:cNvSpPr/>
          <p:nvPr/>
        </p:nvSpPr>
        <p:spPr>
          <a:xfrm>
            <a:off x="8085344" y="3427382"/>
            <a:ext cx="1076763" cy="6524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2A446B5-435F-4561-E180-31851E387AF8}"/>
              </a:ext>
            </a:extLst>
          </p:cNvPr>
          <p:cNvSpPr/>
          <p:nvPr/>
        </p:nvSpPr>
        <p:spPr>
          <a:xfrm>
            <a:off x="8610600" y="4599160"/>
            <a:ext cx="2660964" cy="365125"/>
          </a:xfrm>
          <a:prstGeom prst="wedgeRoundRectCallout">
            <a:avLst>
              <a:gd name="adj1" fmla="val -6883"/>
              <a:gd name="adj2" fmla="val -11683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</a:t>
            </a:r>
            <a:r>
              <a:rPr lang="cs-CZ" dirty="0" err="1"/>
              <a:t>ále</a:t>
            </a:r>
            <a:r>
              <a:rPr lang="cs-CZ" dirty="0"/>
              <a:t> zde máme chybu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7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EBD3E-244C-A603-8F75-30A7F0470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E441-26BA-5EBF-B4F2-AE65A3C1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 </a:t>
            </a:r>
            <a:r>
              <a:rPr lang="en-US" dirty="0" err="1"/>
              <a:t>dobr</a:t>
            </a:r>
            <a:r>
              <a:rPr lang="cs-CZ" dirty="0"/>
              <a:t>é kontrolovat správné čtení/zápis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D9276-46F7-E170-F377-4EAFCF0B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9A3ED-F1B2-F423-D8CA-DC907788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10BE0ABF-2EC7-7EAD-6598-4781586441BA}"/>
              </a:ext>
            </a:extLst>
          </p:cNvPr>
          <p:cNvSpPr txBox="1">
            <a:spLocks/>
          </p:cNvSpPr>
          <p:nvPr/>
        </p:nvSpPr>
        <p:spPr>
          <a:xfrm>
            <a:off x="623644" y="2026017"/>
            <a:ext cx="7372275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filename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"pairs.txt"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file(filename);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word;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number;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US" b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file.is_open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"failed to open {}"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filename);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 &gt;&gt; word &gt;&gt; number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"number: {1}, word: {0}"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word, number);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253FF42-C2AE-8E6A-0A6A-5A2AE05B585F}"/>
              </a:ext>
            </a:extLst>
          </p:cNvPr>
          <p:cNvSpPr/>
          <p:nvPr/>
        </p:nvSpPr>
        <p:spPr>
          <a:xfrm>
            <a:off x="8085344" y="3427382"/>
            <a:ext cx="1076763" cy="6524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A476AD33-4912-4616-2264-D17744CFA321}"/>
              </a:ext>
            </a:extLst>
          </p:cNvPr>
          <p:cNvSpPr/>
          <p:nvPr/>
        </p:nvSpPr>
        <p:spPr>
          <a:xfrm>
            <a:off x="8610600" y="4599160"/>
            <a:ext cx="2660964" cy="365125"/>
          </a:xfrm>
          <a:prstGeom prst="wedgeRoundRectCallout">
            <a:avLst>
              <a:gd name="adj1" fmla="val -6883"/>
              <a:gd name="adj2" fmla="val -11683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Te</a:t>
            </a:r>
            <a:r>
              <a:rPr lang="cs-CZ" dirty="0"/>
              <a:t>ď už to vypadá dobře</a:t>
            </a:r>
            <a:endParaRPr lang="en-US" dirty="0"/>
          </a:p>
        </p:txBody>
      </p:sp>
      <p:sp>
        <p:nvSpPr>
          <p:cNvPr id="11" name="Rectangle 3">
            <a:hlinkClick r:id="rId2"/>
            <a:extLst>
              <a:ext uri="{FF2B5EF4-FFF2-40B4-BE49-F238E27FC236}">
                <a16:creationId xmlns:a16="http://schemas.microsoft.com/office/drawing/2014/main" id="{CAF077D1-5C91-AAFC-5231-B7F1F7460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1532" y="3299646"/>
            <a:ext cx="1863011" cy="90794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42, word: dog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5, word: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Jirka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10, word: C++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FMono-Regular"/>
              </a:rPr>
              <a:t>number: 20, word: C#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79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E8F15-15A0-4BD2-B0F4-2647CF7F9B36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f3293c47-cd37-4bf4-8d46-554ed56ab888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dbab42ee-70ce-43f2-99c0-6385739211e4"/>
  </ds:schemaRefs>
</ds:datastoreItem>
</file>

<file path=customXml/itemProps2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1863</Words>
  <Application>Microsoft Office PowerPoint</Application>
  <PresentationFormat>Widescreen</PresentationFormat>
  <Paragraphs>232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Consolas</vt:lpstr>
      <vt:lpstr>SFMono-Regular</vt:lpstr>
      <vt:lpstr>Wingdings</vt:lpstr>
      <vt:lpstr>Office Theme</vt:lpstr>
      <vt:lpstr>NPRG041 – C++</vt:lpstr>
      <vt:lpstr>Agenda</vt:lpstr>
      <vt:lpstr>Nejběžnější způsoby předávání parametrů</vt:lpstr>
      <vt:lpstr>Referenční vs hodnotová semantika</vt:lpstr>
      <vt:lpstr>C vs C++ pole</vt:lpstr>
      <vt:lpstr>Range-based for loop</vt:lpstr>
      <vt:lpstr>File streamy</vt:lpstr>
      <vt:lpstr>Je dobré kontrolovat správné čtení/zápis</vt:lpstr>
      <vt:lpstr>Je dobré kontrolovat správné čtení/zápis</vt:lpstr>
      <vt:lpstr>char* vs std::string vs std::string_view</vt:lpstr>
      <vt:lpstr>char* vs std::string vs std::string_view</vt:lpstr>
      <vt:lpstr>char* vs std::string vs std::string_view</vt:lpstr>
      <vt:lpstr>char* vs std::string vs std::string_view</vt:lpstr>
      <vt:lpstr>PowerPoint Presentation</vt:lpstr>
      <vt:lpstr>Příklad: prep_for_ovecky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3</cp:revision>
  <dcterms:created xsi:type="dcterms:W3CDTF">2024-09-29T12:33:11Z</dcterms:created>
  <dcterms:modified xsi:type="dcterms:W3CDTF">2024-10-10T20:56:59Z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