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6"/>
  </p:notesMasterIdLst>
  <p:sldIdLst>
    <p:sldId id="256" r:id="rId5"/>
    <p:sldId id="257" r:id="rId6"/>
    <p:sldId id="258" r:id="rId7"/>
    <p:sldId id="279" r:id="rId8"/>
    <p:sldId id="259" r:id="rId9"/>
    <p:sldId id="260" r:id="rId10"/>
    <p:sldId id="280" r:id="rId11"/>
    <p:sldId id="261" r:id="rId12"/>
    <p:sldId id="275" r:id="rId13"/>
    <p:sldId id="302" r:id="rId14"/>
    <p:sldId id="311" r:id="rId15"/>
    <p:sldId id="262" r:id="rId16"/>
    <p:sldId id="281" r:id="rId17"/>
    <p:sldId id="263" r:id="rId18"/>
    <p:sldId id="269" r:id="rId19"/>
    <p:sldId id="306" r:id="rId20"/>
    <p:sldId id="308" r:id="rId21"/>
    <p:sldId id="264" r:id="rId22"/>
    <p:sldId id="266" r:id="rId23"/>
    <p:sldId id="265" r:id="rId24"/>
    <p:sldId id="267" r:id="rId25"/>
    <p:sldId id="271" r:id="rId26"/>
    <p:sldId id="278" r:id="rId27"/>
    <p:sldId id="272" r:id="rId28"/>
    <p:sldId id="310" r:id="rId29"/>
    <p:sldId id="309" r:id="rId30"/>
    <p:sldId id="268" r:id="rId31"/>
    <p:sldId id="273" r:id="rId32"/>
    <p:sldId id="276" r:id="rId33"/>
    <p:sldId id="277" r:id="rId34"/>
    <p:sldId id="274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76A46A-71DD-43B9-9409-692B0716AA58}" v="37" dt="2024-10-03T22:30:02.5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08" y="30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31" d="100"/>
          <a:sy n="131" d="100"/>
        </p:scale>
        <p:origin x="22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637CE-9EA2-440B-A1AE-6BFB67B7FB79}" type="datetimeFigureOut">
              <a:rPr lang="en-US" smtClean="0"/>
              <a:t>10/3/2024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BE02A-79E5-4AA4-9709-0286102CC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16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DBE02A-79E5-4AA4-9709-0286102CC8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92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65270A-1E46-45C4-B921-F894462FC58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536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3FA68-BDD5-04C2-0901-7BD962B9D1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9E75ED-5E4C-38DF-AF5F-9D9100ADB9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F8103-EDA3-45ED-D0B9-3F144116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19CF4E-A0FD-4DA7-A874-92D4BA770C4A}" type="datetime1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DA887-E89E-A52E-7C0E-E41AAA48C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0E629-5385-04A9-E4A5-0E4610967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5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7A7A3-31C8-AA63-763A-F5771BFF7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C3CC4F-96F6-2F67-32AD-D1CB8DF5B0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840B8-22D6-34BB-2AF2-F3CBF17CB8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C85BB06-44F1-42B9-83CB-C39FC0936B19}" type="datetime1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D0457-4578-328F-A5AD-AD202727B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70352-3AE5-7610-FFF7-DCC260269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11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64B735-09E4-9370-4703-9CDB80B478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55C122-8B5B-D599-2E54-005BE562DA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1FA97-B0B4-0CA8-723F-A9E2E84B41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9E3069-6C08-43AF-B0F2-D13DDDF22039}" type="datetime1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38C96-9FD1-BC1D-8422-9D885CC0C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656F2-6C96-D253-18FD-E98D59880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17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98525-709B-D140-F88E-161790484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19F29-12FF-2E45-DF62-AB24E5EAF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80825-D51B-CF52-063B-04F5E5E7DE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369793-1413-4CDF-BCCE-AB60F433A870}" type="datetime1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29F21-424A-AE22-1F94-1EC447097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E5FEC-2E80-AAF7-048A-AA3FEE919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82635" y="6356350"/>
            <a:ext cx="2743200" cy="365125"/>
          </a:xfrm>
        </p:spPr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87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CD4CB-A733-C685-640A-36AF9C275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894833-E179-3B86-533E-7B249E885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D3996-3574-B15D-2470-3FA8C1315A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6CAF6C-8C84-47EE-8B33-BC396E20C3A1}" type="datetime1">
              <a:rPr lang="en-US" smtClean="0"/>
              <a:t>10/3/2024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56B50-C4BD-37DF-5761-F7021E4E3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D044D-D6FA-8B07-367C-9FA99CFAA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65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18030-0E05-4DEE-88AD-D0E61CC6C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84253-3CD4-E168-B749-025A540F7C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6165" y="1343818"/>
            <a:ext cx="5629835" cy="48331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5D8BBF-76D5-B351-6BAE-415952911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999" y="1343818"/>
            <a:ext cx="5629835" cy="48331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FA7343-CDCB-9A5E-EA71-2531910DEC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F62D6D-2709-43C6-B78A-92A06BD1F7AA}" type="datetime1">
              <a:rPr lang="en-US" smtClean="0"/>
              <a:t>10/3/2024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DDE889-27B1-C5D7-D6C1-FB677E662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0C9E5B-60D0-C510-1ABE-C580AAB42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96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4B67F-49F5-2FF6-7667-9255AA980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165" y="18254"/>
            <a:ext cx="11259670" cy="1325564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55FCC-4115-4B59-40EB-18BC76A36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165" y="1343818"/>
            <a:ext cx="562983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C8B675-EB6B-64C0-DF76-67D7C25BFA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164" y="2177255"/>
            <a:ext cx="5629835" cy="4012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6B4DA5-607D-AA9C-BF02-8863C8205F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5998" y="1353343"/>
            <a:ext cx="562983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A0D42-E21A-3F3C-EB86-FD35CC9BC2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5998" y="2186780"/>
            <a:ext cx="5629834" cy="40028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E996E0-8A0A-3A88-4618-4201D62791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B22894-A0A8-4711-BB4F-BF888949CD70}" type="datetime1">
              <a:rPr lang="en-US" smtClean="0"/>
              <a:t>10/3/2024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12C34F-BC4A-1BA2-3239-1FF2AC736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CD261F-882D-C81E-4157-393E1ADC5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7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2CE14-D859-7E26-373F-C258C0591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EF924A-ABB4-D1EC-85D1-3ED65D5A3C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E6BFD3-453E-464D-B3B7-A25A77CF94C2}" type="datetime1">
              <a:rPr lang="en-US" smtClean="0"/>
              <a:t>10/3/2024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ECA073-8A18-B9B9-987D-83E9EA269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3B3727-8855-08F4-D9B0-6735F0E13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030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E97C75-211B-C664-D4A8-A9EA106F72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FC2115-4886-4971-A64E-86B9AEBBFE5D}" type="datetime1">
              <a:rPr lang="en-US" smtClean="0"/>
              <a:t>10/3/2024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708227-1955-DBF9-FD31-D7BA508B5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743CA6-AE9C-C859-83DA-0E89AFD72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6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C748A-DD75-F16C-3C01-09E0D50B6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86649-9189-1BB6-F862-31264FD83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4DA1EA-D366-E6E3-ABC9-C343F11FD2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920341-CBCC-1FB6-5D37-0388E1A400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DC9F20-0F8C-4FD9-8152-D1948B45FC73}" type="datetime1">
              <a:rPr lang="en-US" smtClean="0"/>
              <a:t>10/3/2024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A53049-1E65-D9BD-276A-15BB61D88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A92AD4-9332-86F3-F622-76B38D504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74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5E632-7BD5-F62F-2D29-950C0C06B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781616-93B9-2069-DBD0-90219409BF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3D5AB2-3D08-33A5-A2D1-A3FC618C2F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FE967D-E410-AEDF-DFB1-9A415D065D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D23CBD-9F73-4975-9666-9752A4A40B18}" type="datetime1">
              <a:rPr lang="en-US" smtClean="0"/>
              <a:t>10/3/2024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DE2C3-C286-AB18-940B-ABCF38B48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CCECE-5A32-8E87-FEDC-ECD6E8B21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96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69957B-860A-5214-436F-7FA2D2E2E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165" y="18255"/>
            <a:ext cx="112596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29130-39DA-AD14-9E3F-FCA281D82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165" y="1343818"/>
            <a:ext cx="11259670" cy="48331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21DC9-5998-AF1F-9753-36D70E9044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FF0D79-36BD-4F16-B0BD-96B2B693837A}" type="datetime1">
              <a:rPr lang="en-US" smtClean="0"/>
              <a:t>10/3/2024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C6285-3E74-AC35-9CA0-6CEF851B79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6165" y="6356350"/>
            <a:ext cx="76872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NPRG041 Programování v C++ - cvičení Jiří Klepl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9EE4F-FBBC-25D8-ABDC-DD00D16C9E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776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url.com/repository.gi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clang.llvm.org/extra/clang-tidy/" TargetMode="External"/><Relationship Id="rId2" Type="http://schemas.openxmlformats.org/officeDocument/2006/relationships/hyperlink" Target="https://en.cppreference.com/w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make.org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gitlab.mff.cuni.cz/teaching/nprg041/2024-25/klep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CE40E-DEBA-297F-732D-E2C8F8DCB0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NPRG041 – C++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1B3E8C-2831-C061-24E9-BAE0F7ECF7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c</a:t>
            </a:r>
            <a:r>
              <a:rPr lang="en-US" dirty="0"/>
              <a:t>v</a:t>
            </a:r>
            <a:r>
              <a:rPr lang="cs-CZ" dirty="0" err="1"/>
              <a:t>ičení</a:t>
            </a:r>
            <a:r>
              <a:rPr lang="cs-CZ" dirty="0"/>
              <a:t> – </a:t>
            </a:r>
            <a:r>
              <a:rPr lang="en-US" dirty="0"/>
              <a:t>Ji</a:t>
            </a:r>
            <a:r>
              <a:rPr lang="cs-CZ" dirty="0"/>
              <a:t>ří</a:t>
            </a:r>
            <a:r>
              <a:rPr lang="en-US" dirty="0"/>
              <a:t> Klepl</a:t>
            </a:r>
            <a:endParaRPr lang="cs-CZ" dirty="0"/>
          </a:p>
          <a:p>
            <a:r>
              <a:rPr lang="cs-CZ" b="1" dirty="0" err="1"/>
              <a:t>mattermost</a:t>
            </a:r>
            <a:r>
              <a:rPr lang="cs-CZ" dirty="0"/>
              <a:t>: ulita/2425ZS: nprg041-cpp-klepl (</a:t>
            </a:r>
            <a:r>
              <a:rPr lang="cs-CZ" dirty="0" err="1"/>
              <a:t>inv</a:t>
            </a:r>
            <a:r>
              <a:rPr lang="cs-CZ" dirty="0"/>
              <a:t> na SIS nástěnce)</a:t>
            </a:r>
            <a:br>
              <a:rPr lang="cs-CZ" dirty="0"/>
            </a:br>
            <a:r>
              <a:rPr lang="cs-CZ" dirty="0">
                <a:solidFill>
                  <a:schemeClr val="bg2">
                    <a:lumMod val="90000"/>
                  </a:schemeClr>
                </a:solidFill>
              </a:rPr>
              <a:t>Klepl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@d3s.mff.cuni.cz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21C1D-0544-A012-4AFD-9FEF779DE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NPRG041 </a:t>
            </a:r>
            <a:r>
              <a:rPr lang="en-US" dirty="0" err="1"/>
              <a:t>Programování</a:t>
            </a:r>
            <a:r>
              <a:rPr lang="en-US" dirty="0"/>
              <a:t> v C++ - </a:t>
            </a:r>
            <a:r>
              <a:rPr lang="en-US" dirty="0" err="1"/>
              <a:t>cvičení</a:t>
            </a:r>
            <a:r>
              <a:rPr lang="en-US" dirty="0"/>
              <a:t>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E1236-6277-E1D9-F75F-24CDF60A9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558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52E400-8C3E-D4E6-53A8-8785EB04D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GIT CLI </a:t>
            </a:r>
            <a:r>
              <a:rPr lang="cs-CZ" dirty="0" err="1"/>
              <a:t>cheatsheet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076FF9-1E09-8EBF-830E-9E5102790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Basic </a:t>
            </a:r>
            <a:r>
              <a:rPr lang="cs-CZ" dirty="0" err="1"/>
              <a:t>commands</a:t>
            </a:r>
            <a:endParaRPr lang="cs-CZ" dirty="0"/>
          </a:p>
          <a:p>
            <a:pPr lvl="1"/>
            <a:r>
              <a:rPr lang="en-US" dirty="0"/>
              <a:t>C</a:t>
            </a:r>
            <a:r>
              <a:rPr lang="cs-CZ" dirty="0" err="1"/>
              <a:t>lone</a:t>
            </a:r>
            <a:r>
              <a:rPr lang="en-US" dirty="0"/>
              <a:t>(copy)</a:t>
            </a:r>
            <a:r>
              <a:rPr lang="cs-CZ" dirty="0"/>
              <a:t> </a:t>
            </a:r>
            <a:r>
              <a:rPr lang="cs-CZ" dirty="0" err="1"/>
              <a:t>remote</a:t>
            </a:r>
            <a:r>
              <a:rPr lang="cs-CZ" dirty="0"/>
              <a:t> </a:t>
            </a:r>
            <a:r>
              <a:rPr lang="cs-CZ" dirty="0" err="1"/>
              <a:t>repository</a:t>
            </a:r>
            <a:r>
              <a:rPr lang="cs-CZ" dirty="0"/>
              <a:t>: </a:t>
            </a:r>
            <a:r>
              <a:rPr lang="cs-CZ" dirty="0" err="1"/>
              <a:t>git</a:t>
            </a:r>
            <a:r>
              <a:rPr lang="cs-CZ" dirty="0"/>
              <a:t> </a:t>
            </a:r>
            <a:r>
              <a:rPr lang="cs-CZ" dirty="0" err="1"/>
              <a:t>clone</a:t>
            </a:r>
            <a:r>
              <a:rPr lang="cs-CZ" dirty="0"/>
              <a:t> </a:t>
            </a:r>
            <a:r>
              <a:rPr lang="en-US" dirty="0">
                <a:hlinkClick r:id="rId2"/>
              </a:rPr>
              <a:t>https://url.com/repository.git</a:t>
            </a:r>
            <a:endParaRPr lang="en-US" dirty="0"/>
          </a:p>
          <a:p>
            <a:pPr lvl="1"/>
            <a:r>
              <a:rPr lang="en-US" dirty="0"/>
              <a:t>Update changes (by coworkers) to the local repository: git pull</a:t>
            </a:r>
          </a:p>
          <a:p>
            <a:pPr lvl="1"/>
            <a:r>
              <a:rPr lang="en-US" dirty="0"/>
              <a:t>Creating a new GIT commit:</a:t>
            </a:r>
          </a:p>
          <a:p>
            <a:pPr lvl="2"/>
            <a:r>
              <a:rPr lang="en-US" dirty="0"/>
              <a:t>Register (stage) a changed file: git add path/file.cpp</a:t>
            </a:r>
          </a:p>
          <a:p>
            <a:pPr lvl="2"/>
            <a:r>
              <a:rPr lang="en-US" dirty="0"/>
              <a:t>Wrap-up the commit: git commit –m "What the commit achieves (e.g., Add file.cpp)"</a:t>
            </a:r>
          </a:p>
          <a:p>
            <a:pPr lvl="1"/>
            <a:r>
              <a:rPr lang="en-US" dirty="0"/>
              <a:t>Upload changes to the origin (the cloned one) remote repository : git push</a:t>
            </a:r>
          </a:p>
          <a:p>
            <a:pPr lvl="2"/>
            <a:r>
              <a:rPr lang="en-US" dirty="0"/>
              <a:t>Upload to a specific remote repository: git push REPOSITORY [branch]</a:t>
            </a:r>
          </a:p>
          <a:p>
            <a:pPr lvl="1"/>
            <a:r>
              <a:rPr lang="en-US" dirty="0"/>
              <a:t>Queue-up current state of the local repository: git status</a:t>
            </a:r>
          </a:p>
          <a:p>
            <a:pPr lvl="1"/>
            <a:r>
              <a:rPr lang="en-US" dirty="0"/>
              <a:t>Create new branch: git branch new-branch</a:t>
            </a:r>
          </a:p>
          <a:p>
            <a:pPr lvl="1"/>
            <a:r>
              <a:rPr lang="en-US" dirty="0"/>
              <a:t>switch branch: git checkout branch-name</a:t>
            </a:r>
          </a:p>
          <a:p>
            <a:r>
              <a:rPr lang="en-US" dirty="0"/>
              <a:t>More useful commands: git commit --amend, git checkout –b new-branch</a:t>
            </a:r>
          </a:p>
        </p:txBody>
      </p:sp>
    </p:spTree>
    <p:extLst>
      <p:ext uri="{BB962C8B-B14F-4D97-AF65-F5344CB8AC3E}">
        <p14:creationId xmlns:p14="http://schemas.microsoft.com/office/powerpoint/2010/main" val="4102376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7F194-DACA-E5CA-994C-6663E5F7E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GIT na školních počítačích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1361A-FB38-742C-75F1-573C22A36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Nenahrávejte SSH klíče ze školních počítačů</a:t>
            </a:r>
            <a:r>
              <a:rPr lang="en-US" dirty="0"/>
              <a:t>!</a:t>
            </a:r>
          </a:p>
          <a:p>
            <a:pPr lvl="1"/>
            <a:r>
              <a:rPr lang="cs-CZ" b="1" dirty="0"/>
              <a:t>Všichni studenti sdílejí stejný profil</a:t>
            </a:r>
          </a:p>
          <a:p>
            <a:r>
              <a:rPr lang="cs-CZ" dirty="0"/>
              <a:t>Nastavte jméno a email (pro přehlednost)</a:t>
            </a:r>
          </a:p>
          <a:p>
            <a:pPr lvl="1"/>
            <a:r>
              <a:rPr lang="cs-CZ" dirty="0" err="1"/>
              <a:t>git</a:t>
            </a:r>
            <a:r>
              <a:rPr lang="cs-CZ" dirty="0"/>
              <a:t> </a:t>
            </a:r>
            <a:r>
              <a:rPr lang="cs-CZ" dirty="0" err="1"/>
              <a:t>configure</a:t>
            </a:r>
            <a:r>
              <a:rPr lang="cs-CZ" dirty="0"/>
              <a:t> user.name </a:t>
            </a:r>
            <a:r>
              <a:rPr lang="en-US" dirty="0"/>
              <a:t>"Ji</a:t>
            </a:r>
            <a:r>
              <a:rPr lang="cs-CZ" dirty="0"/>
              <a:t>ří Klepl</a:t>
            </a:r>
            <a:r>
              <a:rPr lang="en-US" dirty="0"/>
              <a:t>"</a:t>
            </a:r>
            <a:endParaRPr lang="cs-CZ" dirty="0"/>
          </a:p>
          <a:p>
            <a:pPr lvl="1"/>
            <a:r>
              <a:rPr lang="cs-CZ" dirty="0" err="1"/>
              <a:t>git</a:t>
            </a:r>
            <a:r>
              <a:rPr lang="cs-CZ" dirty="0"/>
              <a:t> </a:t>
            </a:r>
            <a:r>
              <a:rPr lang="cs-CZ" dirty="0" err="1"/>
              <a:t>configure</a:t>
            </a:r>
            <a:r>
              <a:rPr lang="cs-CZ" dirty="0"/>
              <a:t> </a:t>
            </a:r>
            <a:r>
              <a:rPr lang="cs-CZ" dirty="0" err="1"/>
              <a:t>user.email</a:t>
            </a:r>
            <a:r>
              <a:rPr lang="cs-CZ" dirty="0"/>
              <a:t> "</a:t>
            </a:r>
            <a:r>
              <a:rPr lang="en-US" dirty="0"/>
              <a:t>klepl@d3s.mff.cuni.cz"</a:t>
            </a:r>
          </a:p>
          <a:p>
            <a:pPr lvl="1"/>
            <a:r>
              <a:rPr lang="en-US" b="1" dirty="0"/>
              <a:t>N</a:t>
            </a:r>
            <a:r>
              <a:rPr lang="cs-CZ" b="1" dirty="0" err="1"/>
              <a:t>epoužívejte</a:t>
            </a:r>
            <a:r>
              <a:rPr lang="cs-CZ" b="1" dirty="0"/>
              <a:t> flag --</a:t>
            </a:r>
            <a:r>
              <a:rPr lang="cs-CZ" b="1" dirty="0" err="1"/>
              <a:t>global</a:t>
            </a:r>
            <a:endParaRPr lang="cs-CZ" b="1" dirty="0"/>
          </a:p>
          <a:p>
            <a:r>
              <a:rPr lang="cs-CZ" dirty="0"/>
              <a:t>Používejte HTTPS verzi (kopírujte https link z </a:t>
            </a:r>
            <a:r>
              <a:rPr lang="cs-CZ" dirty="0" err="1"/>
              <a:t>gitlabu</a:t>
            </a:r>
            <a:r>
              <a:rPr lang="cs-CZ" dirty="0"/>
              <a:t>, ne </a:t>
            </a:r>
            <a:r>
              <a:rPr lang="cs-CZ" dirty="0" err="1"/>
              <a:t>ssh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Nepovolujte </a:t>
            </a:r>
            <a:r>
              <a:rPr lang="cs-CZ" b="1" dirty="0"/>
              <a:t>žádné </a:t>
            </a:r>
            <a:r>
              <a:rPr lang="cs-CZ" b="1" dirty="0" err="1"/>
              <a:t>credential</a:t>
            </a:r>
            <a:r>
              <a:rPr lang="cs-CZ" b="1" dirty="0"/>
              <a:t> managery</a:t>
            </a:r>
          </a:p>
          <a:p>
            <a:endParaRPr lang="en-US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19EA3F-46E8-27B5-B6B9-5E8FEBACD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228136-DF70-872E-414E-8D8103E0C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88BEBC90-9EDD-0436-2C63-019755394F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971" y="1164431"/>
            <a:ext cx="4011056" cy="278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408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CE87A-7602-60BA-5E2E-9AA1B9100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 Studio 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0975A-114A-CE84-BCC7-0F5E6D766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</a:t>
            </a:r>
            <a:r>
              <a:rPr lang="cs-CZ" dirty="0"/>
              <a:t>čí </a:t>
            </a:r>
            <a:r>
              <a:rPr lang="cs-CZ" dirty="0" err="1"/>
              <a:t>Community</a:t>
            </a:r>
            <a:r>
              <a:rPr lang="cs-CZ" dirty="0"/>
              <a:t> verze</a:t>
            </a:r>
          </a:p>
          <a:p>
            <a:r>
              <a:rPr lang="cs-CZ" dirty="0"/>
              <a:t>Nainstalovat </a:t>
            </a:r>
            <a:r>
              <a:rPr lang="en-US" dirty="0"/>
              <a:t>"</a:t>
            </a:r>
            <a:r>
              <a:rPr lang="en-US" b="1" dirty="0"/>
              <a:t>Desktop Development with C++</a:t>
            </a:r>
            <a:r>
              <a:rPr lang="en-US" dirty="0"/>
              <a:t>" a "</a:t>
            </a:r>
            <a:r>
              <a:rPr lang="en-US" b="1" dirty="0" err="1"/>
              <a:t>CMake</a:t>
            </a:r>
            <a:r>
              <a:rPr lang="en-US" b="1" dirty="0"/>
              <a:t> tools</a:t>
            </a:r>
            <a:r>
              <a:rPr lang="en-US" dirty="0"/>
              <a:t>„</a:t>
            </a:r>
            <a:endParaRPr lang="cs-CZ" dirty="0"/>
          </a:p>
          <a:p>
            <a:pPr lvl="1"/>
            <a:r>
              <a:rPr lang="cs-CZ" dirty="0"/>
              <a:t>Ukázáno na dalším slidu</a:t>
            </a:r>
            <a:endParaRPr lang="en-US" dirty="0"/>
          </a:p>
          <a:p>
            <a:r>
              <a:rPr lang="cs-CZ" dirty="0"/>
              <a:t>Dobré alternativy (obě multiplatformní)</a:t>
            </a:r>
          </a:p>
          <a:p>
            <a:pPr lvl="1"/>
            <a:r>
              <a:rPr lang="cs-CZ" b="1" dirty="0" err="1"/>
              <a:t>Visual</a:t>
            </a:r>
            <a:r>
              <a:rPr lang="cs-CZ" b="1" dirty="0"/>
              <a:t> Studio </a:t>
            </a:r>
            <a:r>
              <a:rPr lang="cs-CZ" b="1" dirty="0" err="1"/>
              <a:t>Code</a:t>
            </a:r>
            <a:endParaRPr lang="cs-CZ" b="1" dirty="0"/>
          </a:p>
          <a:p>
            <a:pPr lvl="2"/>
            <a:r>
              <a:rPr lang="cs-CZ" dirty="0"/>
              <a:t>To používám já</a:t>
            </a:r>
          </a:p>
          <a:p>
            <a:pPr lvl="2"/>
            <a:r>
              <a:rPr lang="cs-CZ" dirty="0"/>
              <a:t>Není IDE, je potřeba nainstalovat </a:t>
            </a:r>
            <a:r>
              <a:rPr lang="cs-CZ" dirty="0" err="1"/>
              <a:t>compiler+CMake</a:t>
            </a:r>
            <a:r>
              <a:rPr lang="cs-CZ" dirty="0"/>
              <a:t> zvlášť, spousta rozšíření</a:t>
            </a:r>
          </a:p>
          <a:p>
            <a:pPr lvl="3"/>
            <a:r>
              <a:rPr lang="cs-CZ" dirty="0"/>
              <a:t>C/C++ </a:t>
            </a:r>
            <a:r>
              <a:rPr lang="cs-CZ" dirty="0" err="1"/>
              <a:t>Extension</a:t>
            </a:r>
            <a:r>
              <a:rPr lang="cs-CZ" dirty="0"/>
              <a:t> </a:t>
            </a:r>
            <a:r>
              <a:rPr lang="cs-CZ" dirty="0" err="1"/>
              <a:t>Pack</a:t>
            </a:r>
            <a:r>
              <a:rPr lang="cs-CZ" dirty="0"/>
              <a:t> (nebo </a:t>
            </a:r>
            <a:r>
              <a:rPr lang="cs-CZ" dirty="0" err="1"/>
              <a:t>clangd</a:t>
            </a:r>
            <a:r>
              <a:rPr lang="cs-CZ" dirty="0"/>
              <a:t>), </a:t>
            </a:r>
            <a:r>
              <a:rPr lang="cs-CZ" dirty="0" err="1"/>
              <a:t>CMake</a:t>
            </a:r>
            <a:r>
              <a:rPr lang="cs-CZ" dirty="0"/>
              <a:t>, </a:t>
            </a:r>
            <a:r>
              <a:rPr lang="cs-CZ" dirty="0" err="1"/>
              <a:t>CMake</a:t>
            </a:r>
            <a:r>
              <a:rPr lang="cs-CZ" dirty="0"/>
              <a:t> </a:t>
            </a:r>
            <a:r>
              <a:rPr lang="cs-CZ" dirty="0" err="1"/>
              <a:t>Tools</a:t>
            </a:r>
            <a:endParaRPr lang="cs-CZ" dirty="0"/>
          </a:p>
          <a:p>
            <a:pPr lvl="1"/>
            <a:r>
              <a:rPr lang="cs-CZ" b="1" dirty="0" err="1"/>
              <a:t>CLion</a:t>
            </a:r>
            <a:endParaRPr lang="cs-CZ" b="1" dirty="0"/>
          </a:p>
          <a:p>
            <a:pPr lvl="2"/>
            <a:r>
              <a:rPr lang="cs-CZ" dirty="0"/>
              <a:t>Používá </a:t>
            </a:r>
            <a:r>
              <a:rPr lang="cs-CZ" dirty="0" err="1"/>
              <a:t>Clang</a:t>
            </a:r>
            <a:r>
              <a:rPr lang="cs-CZ" dirty="0"/>
              <a:t> </a:t>
            </a:r>
            <a:r>
              <a:rPr lang="cs-CZ" dirty="0" err="1"/>
              <a:t>compiler</a:t>
            </a:r>
            <a:endParaRPr lang="cs-CZ" dirty="0"/>
          </a:p>
          <a:p>
            <a:pPr lvl="2"/>
            <a:r>
              <a:rPr lang="cs-CZ" dirty="0"/>
              <a:t>Nejčastější IDE na MacOS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037B82-5DD2-1021-5339-E0BB26133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58063D-B37A-82A1-77E4-947D973DF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908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CDCF96-D8EA-8210-532B-527611491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AA3095-770A-D7DC-4771-A454E40D4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13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CC99C90-7D24-FD79-78F2-FABF9ACFAA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057147"/>
            <a:ext cx="10905066" cy="4743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338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3A0DF-2BD2-1EF0-1954-A4D5A8152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Konfigurace Projektu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F1D42F-6083-E442-3F08-EAF5CF8BE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7C715E-9B03-B93B-B8D2-445BEB9C8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14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CEBF0F4-7230-092E-6B0C-38BE2D70A4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812" y="3646227"/>
            <a:ext cx="400106" cy="3905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9155C67-901F-146D-1C7C-0EFBC9DA43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6520" y="2298251"/>
            <a:ext cx="3458058" cy="308653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535DDD13-221B-1925-5607-78274D4EAE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5285" y="3646227"/>
            <a:ext cx="6935168" cy="314368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88B9D95-3EDC-953E-C5EB-46854FCB0E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10604" y="525348"/>
            <a:ext cx="2724530" cy="2686425"/>
          </a:xfrm>
          <a:prstGeom prst="rect">
            <a:avLst/>
          </a:prstGeom>
        </p:spPr>
      </p:pic>
      <p:cxnSp>
        <p:nvCxnSpPr>
          <p:cNvPr id="24" name="Connector: Curved 23">
            <a:extLst>
              <a:ext uri="{FF2B5EF4-FFF2-40B4-BE49-F238E27FC236}">
                <a16:creationId xmlns:a16="http://schemas.microsoft.com/office/drawing/2014/main" id="{F855D523-4A05-E720-46CA-062DE76FDDAC}"/>
              </a:ext>
            </a:extLst>
          </p:cNvPr>
          <p:cNvCxnSpPr>
            <a:cxnSpLocks/>
            <a:endCxn id="23" idx="1"/>
          </p:cNvCxnSpPr>
          <p:nvPr/>
        </p:nvCxnSpPr>
        <p:spPr>
          <a:xfrm flipV="1">
            <a:off x="4934578" y="1868561"/>
            <a:ext cx="2376026" cy="897192"/>
          </a:xfrm>
          <a:prstGeom prst="curvedConnector3">
            <a:avLst>
              <a:gd name="adj1" fmla="val 50000"/>
            </a:avLst>
          </a:prstGeom>
          <a:ln w="76200"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or: Curved 26">
            <a:extLst>
              <a:ext uri="{FF2B5EF4-FFF2-40B4-BE49-F238E27FC236}">
                <a16:creationId xmlns:a16="http://schemas.microsoft.com/office/drawing/2014/main" id="{839E3498-9016-7A6D-F68B-EABA9482C9E8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955918" y="3841516"/>
            <a:ext cx="520602" cy="1"/>
          </a:xfrm>
          <a:prstGeom prst="curvedConnector3">
            <a:avLst>
              <a:gd name="adj1" fmla="val 50000"/>
            </a:avLst>
          </a:prstGeom>
          <a:ln w="76200"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ctor: Curved 31">
            <a:extLst>
              <a:ext uri="{FF2B5EF4-FFF2-40B4-BE49-F238E27FC236}">
                <a16:creationId xmlns:a16="http://schemas.microsoft.com/office/drawing/2014/main" id="{725897ED-AFE2-6373-945F-C4185A2366D7}"/>
              </a:ext>
            </a:extLst>
          </p:cNvPr>
          <p:cNvCxnSpPr>
            <a:cxnSpLocks/>
            <a:stCxn id="23" idx="2"/>
            <a:endCxn id="21" idx="0"/>
          </p:cNvCxnSpPr>
          <p:nvPr/>
        </p:nvCxnSpPr>
        <p:spPr>
          <a:xfrm rot="5400000">
            <a:off x="8455642" y="3429000"/>
            <a:ext cx="434454" cy="12700"/>
          </a:xfrm>
          <a:prstGeom prst="curvedConnector3">
            <a:avLst>
              <a:gd name="adj1" fmla="val 50000"/>
            </a:avLst>
          </a:prstGeom>
          <a:ln w="76200"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AB05522D-1812-BEE7-392E-E889C089715B}"/>
              </a:ext>
            </a:extLst>
          </p:cNvPr>
          <p:cNvSpPr/>
          <p:nvPr/>
        </p:nvSpPr>
        <p:spPr>
          <a:xfrm>
            <a:off x="5037943" y="6170727"/>
            <a:ext cx="3115457" cy="32385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Nastavení verze jazyka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319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3A0DF-2BD2-1EF0-1954-A4D5A8152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Warningy</a:t>
            </a:r>
            <a:r>
              <a:rPr lang="cs-CZ" dirty="0"/>
              <a:t> pomáhají předcházet chybám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F1D42F-6083-E442-3F08-EAF5CF8BE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7C715E-9B03-B93B-B8D2-445BEB9C8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15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3AF8E04-C7B9-1707-F294-0F6BC58438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5374" y="1315910"/>
            <a:ext cx="7845709" cy="4697102"/>
          </a:xfrm>
          <a:prstGeom prst="rect">
            <a:avLst/>
          </a:prstGeom>
        </p:spPr>
      </p:pic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AB05522D-1812-BEE7-392E-E889C089715B}"/>
              </a:ext>
            </a:extLst>
          </p:cNvPr>
          <p:cNvSpPr/>
          <p:nvPr/>
        </p:nvSpPr>
        <p:spPr>
          <a:xfrm>
            <a:off x="7614877" y="3429000"/>
            <a:ext cx="3115457" cy="32385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Nastavení úrovně </a:t>
            </a:r>
            <a:r>
              <a:rPr lang="cs-CZ" dirty="0" err="1"/>
              <a:t>warningů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2756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29D818-345D-B461-0AE0-4BA8D6BA5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co si dávat pozor při sestavování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A51C04-7B48-3AD4-6E82-9C39F48D8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C++ standard</a:t>
            </a:r>
            <a:r>
              <a:rPr lang="cs-CZ" dirty="0"/>
              <a:t> (většina </a:t>
            </a:r>
            <a:r>
              <a:rPr lang="cs-CZ" dirty="0" err="1"/>
              <a:t>compilátorů</a:t>
            </a:r>
            <a:r>
              <a:rPr lang="cs-CZ" dirty="0"/>
              <a:t> </a:t>
            </a:r>
            <a:r>
              <a:rPr lang="cs-CZ" dirty="0" err="1"/>
              <a:t>nedefaultuje</a:t>
            </a:r>
            <a:r>
              <a:rPr lang="cs-CZ" dirty="0"/>
              <a:t> na C++20 ani C++23)</a:t>
            </a:r>
          </a:p>
          <a:p>
            <a:r>
              <a:rPr lang="cs-CZ" dirty="0"/>
              <a:t>Nejlepší tři </a:t>
            </a:r>
            <a:r>
              <a:rPr lang="cs-CZ" dirty="0" err="1"/>
              <a:t>compilery</a:t>
            </a:r>
            <a:r>
              <a:rPr lang="cs-CZ" dirty="0"/>
              <a:t> (pokud jde o pokrytí C++ </a:t>
            </a:r>
            <a:r>
              <a:rPr lang="cs-CZ" dirty="0" err="1"/>
              <a:t>featur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MSVC 19.28+ (ověřit v </a:t>
            </a:r>
            <a:r>
              <a:rPr lang="en-US" i="1" dirty="0"/>
              <a:t>Developer PowerShell for </a:t>
            </a:r>
            <a:r>
              <a:rPr lang="cs-CZ" i="1" dirty="0"/>
              <a:t>VS</a:t>
            </a:r>
            <a:r>
              <a:rPr lang="cs-CZ" dirty="0"/>
              <a:t>: </a:t>
            </a:r>
            <a:r>
              <a:rPr lang="cs-CZ" dirty="0">
                <a:latin typeface="Consolas" panose="020B0609020204030204" pitchFamily="49" charset="0"/>
              </a:rPr>
              <a:t>cl --</a:t>
            </a:r>
            <a:r>
              <a:rPr lang="cs-CZ" dirty="0" err="1">
                <a:latin typeface="Consolas" panose="020B0609020204030204" pitchFamily="49" charset="0"/>
              </a:rPr>
              <a:t>version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Součást </a:t>
            </a:r>
            <a:r>
              <a:rPr lang="cs-CZ" dirty="0" err="1"/>
              <a:t>Visual</a:t>
            </a:r>
            <a:r>
              <a:rPr lang="cs-CZ" dirty="0"/>
              <a:t> Studio 2022</a:t>
            </a:r>
          </a:p>
          <a:p>
            <a:pPr lvl="2"/>
            <a:r>
              <a:rPr lang="cs-CZ" dirty="0"/>
              <a:t>Kliknout </a:t>
            </a:r>
            <a:r>
              <a:rPr lang="cs-CZ" dirty="0" err="1"/>
              <a:t>project</a:t>
            </a:r>
            <a:r>
              <a:rPr lang="cs-CZ" dirty="0"/>
              <a:t> &gt; </a:t>
            </a:r>
            <a:r>
              <a:rPr lang="cs-CZ" dirty="0" err="1"/>
              <a:t>Properties</a:t>
            </a:r>
            <a:r>
              <a:rPr lang="cs-CZ" dirty="0"/>
              <a:t> &gt; C/C++ &gt; </a:t>
            </a:r>
            <a:r>
              <a:rPr lang="cs-CZ" dirty="0" err="1"/>
              <a:t>Language</a:t>
            </a:r>
            <a:r>
              <a:rPr lang="cs-CZ" dirty="0"/>
              <a:t> &gt; C++ </a:t>
            </a:r>
            <a:r>
              <a:rPr lang="cs-CZ" dirty="0" err="1"/>
              <a:t>Language</a:t>
            </a:r>
            <a:r>
              <a:rPr lang="cs-CZ" dirty="0"/>
              <a:t> Standard =&gt; /</a:t>
            </a:r>
            <a:r>
              <a:rPr lang="cs-CZ" dirty="0" err="1"/>
              <a:t>std:c</a:t>
            </a:r>
            <a:r>
              <a:rPr lang="cs-CZ" dirty="0"/>
              <a:t>++20</a:t>
            </a:r>
          </a:p>
          <a:p>
            <a:pPr lvl="2"/>
            <a:r>
              <a:rPr lang="cs-CZ" dirty="0"/>
              <a:t>Pozor na přepínač </a:t>
            </a:r>
            <a:r>
              <a:rPr lang="cs-CZ" dirty="0" err="1"/>
              <a:t>Debug</a:t>
            </a:r>
            <a:r>
              <a:rPr lang="cs-CZ" dirty="0"/>
              <a:t>/</a:t>
            </a:r>
            <a:r>
              <a:rPr lang="cs-CZ" dirty="0" err="1"/>
              <a:t>Release</a:t>
            </a:r>
            <a:r>
              <a:rPr lang="cs-CZ" dirty="0"/>
              <a:t> (</a:t>
            </a:r>
            <a:r>
              <a:rPr lang="cs-CZ" dirty="0" err="1"/>
              <a:t>Debug</a:t>
            </a:r>
            <a:r>
              <a:rPr lang="cs-CZ" dirty="0"/>
              <a:t> verze může být OPRAVDU pomalejší)</a:t>
            </a:r>
          </a:p>
          <a:p>
            <a:pPr lvl="1"/>
            <a:r>
              <a:rPr lang="cs-CZ" dirty="0"/>
              <a:t>GCC 13+ (ověřit: </a:t>
            </a:r>
            <a:r>
              <a:rPr lang="cs-CZ" dirty="0">
                <a:latin typeface="Consolas" panose="020B0609020204030204" pitchFamily="49" charset="0"/>
              </a:rPr>
              <a:t>g++ --</a:t>
            </a:r>
            <a:r>
              <a:rPr lang="cs-CZ" dirty="0" err="1">
                <a:latin typeface="Consolas" panose="020B0609020204030204" pitchFamily="49" charset="0"/>
              </a:rPr>
              <a:t>version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Nastavení standardu (to samé </a:t>
            </a:r>
            <a:r>
              <a:rPr lang="cs-CZ" dirty="0" err="1"/>
              <a:t>clang</a:t>
            </a:r>
            <a:r>
              <a:rPr lang="cs-CZ" dirty="0"/>
              <a:t>): </a:t>
            </a:r>
            <a:r>
              <a:rPr lang="cs-CZ" dirty="0">
                <a:latin typeface="Consolas" panose="020B0609020204030204" pitchFamily="49" charset="0"/>
              </a:rPr>
              <a:t>-</a:t>
            </a:r>
            <a:r>
              <a:rPr lang="cs-CZ" dirty="0" err="1">
                <a:latin typeface="Consolas" panose="020B0609020204030204" pitchFamily="49" charset="0"/>
              </a:rPr>
              <a:t>std</a:t>
            </a:r>
            <a:r>
              <a:rPr lang="cs-CZ" dirty="0">
                <a:latin typeface="Consolas" panose="020B0609020204030204" pitchFamily="49" charset="0"/>
              </a:rPr>
              <a:t>=c++20</a:t>
            </a:r>
          </a:p>
          <a:p>
            <a:pPr lvl="1"/>
            <a:r>
              <a:rPr lang="cs-CZ" dirty="0" err="1">
                <a:latin typeface="Consolas" panose="020B0609020204030204" pitchFamily="49" charset="0"/>
              </a:rPr>
              <a:t>Clang</a:t>
            </a:r>
            <a:endParaRPr lang="cs-CZ" dirty="0">
              <a:latin typeface="Consolas" panose="020B0609020204030204" pitchFamily="49" charset="0"/>
            </a:endParaRPr>
          </a:p>
          <a:p>
            <a:r>
              <a:rPr lang="cs-CZ" dirty="0"/>
              <a:t>Nastavení </a:t>
            </a:r>
            <a:r>
              <a:rPr lang="cs-CZ" dirty="0" err="1"/>
              <a:t>warning</a:t>
            </a:r>
            <a:r>
              <a:rPr lang="cs-CZ" dirty="0"/>
              <a:t> levelu: </a:t>
            </a:r>
            <a:r>
              <a:rPr lang="cs-CZ" dirty="0">
                <a:latin typeface="Consolas" panose="020B0609020204030204" pitchFamily="49" charset="0"/>
              </a:rPr>
              <a:t>/W</a:t>
            </a:r>
            <a:r>
              <a:rPr lang="en-US" dirty="0">
                <a:latin typeface="Consolas" panose="020B0609020204030204" pitchFamily="49" charset="0"/>
              </a:rPr>
              <a:t>4</a:t>
            </a:r>
            <a:r>
              <a:rPr lang="cs-CZ" dirty="0"/>
              <a:t> (</a:t>
            </a:r>
            <a:r>
              <a:rPr lang="cs-CZ" dirty="0" err="1"/>
              <a:t>msvc</a:t>
            </a:r>
            <a:r>
              <a:rPr lang="cs-CZ" dirty="0"/>
              <a:t>) </a:t>
            </a:r>
            <a:r>
              <a:rPr lang="cs-CZ" dirty="0">
                <a:latin typeface="Consolas" panose="020B0609020204030204" pitchFamily="49" charset="0"/>
              </a:rPr>
              <a:t>-Wall -</a:t>
            </a:r>
            <a:r>
              <a:rPr lang="cs-CZ" dirty="0" err="1">
                <a:latin typeface="Consolas" panose="020B0609020204030204" pitchFamily="49" charset="0"/>
              </a:rPr>
              <a:t>Wextra</a:t>
            </a:r>
            <a:r>
              <a:rPr lang="cs-CZ" dirty="0"/>
              <a:t> (</a:t>
            </a:r>
            <a:r>
              <a:rPr lang="cs-CZ" dirty="0" err="1"/>
              <a:t>gcc</a:t>
            </a:r>
            <a:r>
              <a:rPr lang="cs-CZ" dirty="0"/>
              <a:t>, </a:t>
            </a:r>
            <a:r>
              <a:rPr lang="cs-CZ" dirty="0" err="1"/>
              <a:t>clang</a:t>
            </a:r>
            <a:r>
              <a:rPr lang="cs-CZ" dirty="0"/>
              <a:t>)</a:t>
            </a:r>
          </a:p>
          <a:p>
            <a:r>
              <a:rPr lang="cs-CZ" dirty="0"/>
              <a:t>Nastavení optimalizací (VS to řeší za nás; manuálně </a:t>
            </a:r>
            <a:r>
              <a:rPr lang="cs-CZ" dirty="0">
                <a:latin typeface="Consolas" panose="020B0609020204030204" pitchFamily="49" charset="0"/>
              </a:rPr>
              <a:t>/O2</a:t>
            </a:r>
            <a:r>
              <a:rPr lang="cs-CZ" dirty="0"/>
              <a:t> a </a:t>
            </a:r>
            <a:r>
              <a:rPr lang="cs-CZ" dirty="0">
                <a:latin typeface="Consolas" panose="020B0609020204030204" pitchFamily="49" charset="0"/>
              </a:rPr>
              <a:t>-O2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410919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AFA7B9-6451-B923-2923-FF8DBD82F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CheatSheet</a:t>
            </a:r>
            <a:r>
              <a:rPr lang="cs-CZ" dirty="0"/>
              <a:t> pro nastavení </a:t>
            </a:r>
            <a:r>
              <a:rPr lang="cs-CZ" dirty="0" err="1"/>
              <a:t>Visual</a:t>
            </a:r>
            <a:r>
              <a:rPr lang="cs-CZ" dirty="0"/>
              <a:t> Studia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D312FD-3E03-3AC5-D058-32A8B5F17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Set the C++ language standard version.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Right click project &gt; Properties &gt; C/C++ &gt; Language &gt; C++ Language Standard =&gt; /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std:c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++20 or latest.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Equivalent of ` </a:t>
            </a:r>
            <a:r>
              <a:rPr lang="en-US" sz="1600" dirty="0">
                <a:latin typeface="Consolas" panose="020B0609020204030204" pitchFamily="49" charset="0"/>
                <a:cs typeface="Arial" panose="020B0604020202020204" pitchFamily="34" charset="0"/>
              </a:rPr>
              <a:t>-std=</a:t>
            </a:r>
            <a:r>
              <a:rPr lang="en-US" sz="1600" dirty="0" err="1">
                <a:latin typeface="Consolas" panose="020B0609020204030204" pitchFamily="49" charset="0"/>
                <a:cs typeface="Arial" panose="020B0604020202020204" pitchFamily="34" charset="0"/>
              </a:rPr>
              <a:t>c++</a:t>
            </a:r>
            <a:r>
              <a:rPr lang="en-US" sz="1600" dirty="0">
                <a:latin typeface="Consolas" panose="020B0609020204030204" pitchFamily="49" charset="0"/>
                <a:cs typeface="Arial" panose="020B0604020202020204" pitchFamily="34" charset="0"/>
              </a:rPr>
              <a:t>20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` in GCC/Clang.</a:t>
            </a:r>
          </a:p>
          <a:p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Add command line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args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to your debugged program.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Right click project &gt; Properties &gt; Debugging &gt; Command Arguments =&gt; </a:t>
            </a:r>
            <a:r>
              <a:rPr lang="en-US" sz="1600" dirty="0">
                <a:latin typeface="Consolas" panose="020B0609020204030204" pitchFamily="49" charset="0"/>
                <a:cs typeface="Arial" panose="020B0604020202020204" pitchFamily="34" charset="0"/>
              </a:rPr>
              <a:t>`-t -v --some=cool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`.</a:t>
            </a:r>
          </a:p>
          <a:p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Set up a warning level.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Right click project &gt; Properties &gt; C/C++ &gt; General &gt; Warning Level =&gt;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W4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Somewhat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) e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quivalent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of `</a:t>
            </a:r>
            <a:r>
              <a:rPr lang="en-US" sz="1600" dirty="0">
                <a:latin typeface="Consolas" panose="020B0609020204030204" pitchFamily="49" charset="0"/>
                <a:cs typeface="Arial" panose="020B0604020202020204" pitchFamily="34" charset="0"/>
              </a:rPr>
              <a:t>-Wall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` in GCC/Clang.</a:t>
            </a:r>
          </a:p>
          <a:p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Add additional include directories.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Right click project &gt; Properties &gt; C/C++ &gt; General &gt; Additional Include Directories =&gt; Add the desired dirs.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Equivalent of `</a:t>
            </a:r>
            <a:r>
              <a:rPr lang="en-US" sz="1600" dirty="0">
                <a:latin typeface="Consolas" panose="020B0609020204030204" pitchFamily="49" charset="0"/>
                <a:cs typeface="Arial" panose="020B0604020202020204" pitchFamily="34" charset="0"/>
              </a:rPr>
              <a:t>-I &lt;some </a:t>
            </a:r>
            <a:r>
              <a:rPr lang="en-US" sz="1600" dirty="0" err="1">
                <a:latin typeface="Consolas" panose="020B0609020204030204" pitchFamily="49" charset="0"/>
                <a:cs typeface="Arial" panose="020B0604020202020204" pitchFamily="34" charset="0"/>
              </a:rPr>
              <a:t>dir</a:t>
            </a:r>
            <a:r>
              <a:rPr lang="en-US" sz="1600" dirty="0">
                <a:latin typeface="Consolas" panose="020B0609020204030204" pitchFamily="49" charset="0"/>
                <a:cs typeface="Arial" panose="020B0604020202020204" pitchFamily="34" charset="0"/>
              </a:rPr>
              <a:t>&gt;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` in GCC/Clang.</a:t>
            </a:r>
          </a:p>
          <a:p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Add additional directories where to look for libs for linking.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Right click project &gt; Properties &gt; Linker &gt; General &gt; Additional Library Directories=&gt; Add the desired libs.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Equivalent of </a:t>
            </a:r>
            <a:r>
              <a:rPr lang="en-US" sz="1600" dirty="0">
                <a:latin typeface="Consolas" panose="020B0609020204030204" pitchFamily="49" charset="0"/>
                <a:cs typeface="Arial" panose="020B0604020202020204" pitchFamily="34" charset="0"/>
              </a:rPr>
              <a:t>`-L /opt/</a:t>
            </a:r>
            <a:r>
              <a:rPr lang="en-US" sz="1600" dirty="0" err="1">
                <a:latin typeface="Consolas" panose="020B0609020204030204" pitchFamily="49" charset="0"/>
                <a:cs typeface="Arial" panose="020B0604020202020204" pitchFamily="34" charset="0"/>
              </a:rPr>
              <a:t>libdir</a:t>
            </a:r>
            <a:r>
              <a:rPr lang="en-US" sz="1600" dirty="0">
                <a:latin typeface="Consolas" panose="020B0609020204030204" pitchFamily="49" charset="0"/>
                <a:cs typeface="Arial" panose="020B0604020202020204" pitchFamily="34" charset="0"/>
              </a:rPr>
              <a:t>/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` in GCC/Clang.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Add additional libraries to link with.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Right click project &gt; Properties &gt; Linker &gt; Input &gt; Additional Dependencies =&gt; e.g. somelib.lib.</a:t>
            </a:r>
          </a:p>
          <a:p>
            <a:pPr lvl="1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Equivalent of </a:t>
            </a:r>
            <a:r>
              <a:rPr lang="en-US" sz="1600" dirty="0">
                <a:latin typeface="Consolas" panose="020B0609020204030204" pitchFamily="49" charset="0"/>
                <a:cs typeface="Arial" panose="020B0604020202020204" pitchFamily="34" charset="0"/>
              </a:rPr>
              <a:t>`-l </a:t>
            </a:r>
            <a:r>
              <a:rPr lang="en-US" sz="1600" dirty="0" err="1">
                <a:latin typeface="Consolas" panose="020B0609020204030204" pitchFamily="49" charset="0"/>
                <a:cs typeface="Arial" panose="020B0604020202020204" pitchFamily="34" charset="0"/>
              </a:rPr>
              <a:t>somelib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` in GCC/Clang.</a:t>
            </a:r>
          </a:p>
        </p:txBody>
      </p:sp>
    </p:spTree>
    <p:extLst>
      <p:ext uri="{BB962C8B-B14F-4D97-AF65-F5344CB8AC3E}">
        <p14:creationId xmlns:p14="http://schemas.microsoft.com/office/powerpoint/2010/main" val="35609255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379B3-D8B1-1F55-A097-AE2745E73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Clone a repository (ne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cs-CZ" dirty="0"/>
              <a:t>školních počítačích)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AC8930-FA1E-149D-E6AF-91B031761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70E7B1-3EAD-41C8-10CC-970EA4E26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18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DDC0E18-F233-342B-7643-72DB0D8AE5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467" y="1506071"/>
            <a:ext cx="5151589" cy="200151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346F9FA-E864-0A38-F26C-8FA0E882480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9430"/>
          <a:stretch/>
        </p:blipFill>
        <p:spPr>
          <a:xfrm>
            <a:off x="9141822" y="1174694"/>
            <a:ext cx="2135351" cy="547913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EB3E371-6709-39D2-633B-026AABB4EE9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r="32807" b="61364"/>
          <a:stretch/>
        </p:blipFill>
        <p:spPr>
          <a:xfrm>
            <a:off x="5892580" y="1174694"/>
            <a:ext cx="3164462" cy="233289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9BCD8C5-7AEC-9020-6BC2-1C8F1DE59CE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78039" r="40870"/>
          <a:stretch/>
        </p:blipFill>
        <p:spPr>
          <a:xfrm>
            <a:off x="5894228" y="3561827"/>
            <a:ext cx="3162814" cy="1506071"/>
          </a:xfrm>
          <a:prstGeom prst="rect">
            <a:avLst/>
          </a:prstGeom>
        </p:spPr>
      </p:pic>
      <p:cxnSp>
        <p:nvCxnSpPr>
          <p:cNvPr id="9" name="Connector: Curved 8">
            <a:extLst>
              <a:ext uri="{FF2B5EF4-FFF2-40B4-BE49-F238E27FC236}">
                <a16:creationId xmlns:a16="http://schemas.microsoft.com/office/drawing/2014/main" id="{28EE6A82-D59F-8F0B-BA74-E7B1E68964EB}"/>
              </a:ext>
            </a:extLst>
          </p:cNvPr>
          <p:cNvCxnSpPr>
            <a:cxnSpLocks/>
            <a:endCxn id="15" idx="2"/>
          </p:cNvCxnSpPr>
          <p:nvPr/>
        </p:nvCxnSpPr>
        <p:spPr>
          <a:xfrm rot="10800000">
            <a:off x="7475636" y="5067899"/>
            <a:ext cx="1861105" cy="1368761"/>
          </a:xfrm>
          <a:prstGeom prst="curvedConnector2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3D174CDB-0016-6C4F-6946-64E9D8F80EF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96832" y="3729574"/>
            <a:ext cx="2807161" cy="2609642"/>
          </a:xfrm>
          <a:prstGeom prst="rect">
            <a:avLst/>
          </a:prstGeom>
        </p:spPr>
      </p:pic>
      <p:cxnSp>
        <p:nvCxnSpPr>
          <p:cNvPr id="17" name="Connector: Curved 16">
            <a:extLst>
              <a:ext uri="{FF2B5EF4-FFF2-40B4-BE49-F238E27FC236}">
                <a16:creationId xmlns:a16="http://schemas.microsoft.com/office/drawing/2014/main" id="{C9C72284-6BF6-521A-3566-5109D14AB3AC}"/>
              </a:ext>
            </a:extLst>
          </p:cNvPr>
          <p:cNvCxnSpPr>
            <a:cxnSpLocks/>
            <a:stCxn id="11" idx="2"/>
            <a:endCxn id="16" idx="0"/>
          </p:cNvCxnSpPr>
          <p:nvPr/>
        </p:nvCxnSpPr>
        <p:spPr>
          <a:xfrm rot="16200000" flipH="1">
            <a:off x="2970345" y="3299506"/>
            <a:ext cx="221984" cy="638151"/>
          </a:xfrm>
          <a:prstGeom prst="curvedConnector3">
            <a:avLst>
              <a:gd name="adj1" fmla="val 50000"/>
            </a:avLst>
          </a:prstGeom>
          <a:ln w="76200"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97FB8674-302F-9561-07A0-7E3B95FABDDD}"/>
              </a:ext>
            </a:extLst>
          </p:cNvPr>
          <p:cNvCxnSpPr>
            <a:cxnSpLocks/>
            <a:stCxn id="15" idx="1"/>
            <a:endCxn id="16" idx="3"/>
          </p:cNvCxnSpPr>
          <p:nvPr/>
        </p:nvCxnSpPr>
        <p:spPr>
          <a:xfrm rot="10800000" flipV="1">
            <a:off x="4803994" y="4314863"/>
            <a:ext cx="1090235" cy="719532"/>
          </a:xfrm>
          <a:prstGeom prst="curvedConnector3">
            <a:avLst>
              <a:gd name="adj1" fmla="val 50000"/>
            </a:avLst>
          </a:prstGeom>
          <a:ln w="76200">
            <a:solidFill>
              <a:srgbClr val="00B05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8954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436EA-A742-2D0D-182B-619BB8B3D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Sestaven</a:t>
            </a:r>
            <a:r>
              <a:rPr lang="cs-CZ" dirty="0"/>
              <a:t>í programu (build) a čtení outputu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60F26A-7874-B72D-BA3E-8204B1435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328943-E70B-E018-21C9-5FC51F90B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19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5F0431D-5686-480C-E331-E2B66E3772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745" y="980767"/>
            <a:ext cx="4725059" cy="3762900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D70C754-2935-0392-F102-755AD560680A}"/>
              </a:ext>
            </a:extLst>
          </p:cNvPr>
          <p:cNvSpPr/>
          <p:nvPr/>
        </p:nvSpPr>
        <p:spPr>
          <a:xfrm>
            <a:off x="2818620" y="1375260"/>
            <a:ext cx="2553480" cy="32385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Program (s </a:t>
            </a:r>
            <a:r>
              <a:rPr lang="en-US" dirty="0" err="1"/>
              <a:t>chybou</a:t>
            </a:r>
            <a:r>
              <a:rPr lang="en-US" dirty="0"/>
              <a:t>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6429D2F-5026-8C96-4B85-772DAABF35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4818" y="1385556"/>
            <a:ext cx="3743847" cy="333422"/>
          </a:xfrm>
          <a:prstGeom prst="rect">
            <a:avLst/>
          </a:prstGeom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B74CAC8-4FB4-6BE8-8EDA-B2135BAF2397}"/>
              </a:ext>
            </a:extLst>
          </p:cNvPr>
          <p:cNvSpPr/>
          <p:nvPr/>
        </p:nvSpPr>
        <p:spPr>
          <a:xfrm>
            <a:off x="6819902" y="980767"/>
            <a:ext cx="4153680" cy="32385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Release </a:t>
            </a:r>
            <a:r>
              <a:rPr lang="en-US" dirty="0" err="1"/>
              <a:t>konfigurace</a:t>
            </a:r>
            <a:r>
              <a:rPr lang="en-US" dirty="0"/>
              <a:t> (</a:t>
            </a:r>
            <a:r>
              <a:rPr lang="en-US" dirty="0" err="1"/>
              <a:t>optimalizuje</a:t>
            </a:r>
            <a:r>
              <a:rPr lang="en-US" dirty="0"/>
              <a:t> k</a:t>
            </a:r>
            <a:r>
              <a:rPr lang="cs-CZ" dirty="0"/>
              <a:t>ód)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BC26B85-6B67-D6DA-8E9F-7BAAB5FAB5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0029" y="3065526"/>
            <a:ext cx="3953427" cy="514422"/>
          </a:xfrm>
          <a:prstGeom prst="rect">
            <a:avLst/>
          </a:prstGeom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9511721-6306-8490-62F1-D3C8F6F17B6C}"/>
              </a:ext>
            </a:extLst>
          </p:cNvPr>
          <p:cNvSpPr/>
          <p:nvPr/>
        </p:nvSpPr>
        <p:spPr>
          <a:xfrm>
            <a:off x="6819902" y="2651165"/>
            <a:ext cx="4153680" cy="32385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Spuštění sestavení (</a:t>
            </a:r>
            <a:r>
              <a:rPr lang="cs-CZ" dirty="0" err="1"/>
              <a:t>buildění</a:t>
            </a:r>
            <a:r>
              <a:rPr lang="cs-CZ" dirty="0"/>
              <a:t>)</a:t>
            </a:r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D2358BD-2CC6-195A-8D6E-DFBE3E9374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2051" y="4746400"/>
            <a:ext cx="10564699" cy="1609950"/>
          </a:xfrm>
          <a:prstGeom prst="rect">
            <a:avLst/>
          </a:prstGeom>
        </p:spPr>
      </p:pic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810041D-3453-325F-81E0-C8F877693129}"/>
              </a:ext>
            </a:extLst>
          </p:cNvPr>
          <p:cNvSpPr/>
          <p:nvPr/>
        </p:nvSpPr>
        <p:spPr>
          <a:xfrm>
            <a:off x="9982200" y="4656707"/>
            <a:ext cx="2010165" cy="32385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Error</a:t>
            </a:r>
            <a:endParaRPr lang="en-US" dirty="0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01D47600-B0F2-DCCD-6A9F-1167C951C2FF}"/>
              </a:ext>
            </a:extLst>
          </p:cNvPr>
          <p:cNvSpPr/>
          <p:nvPr/>
        </p:nvSpPr>
        <p:spPr>
          <a:xfrm>
            <a:off x="8153400" y="1885950"/>
            <a:ext cx="1419225" cy="625419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Down 19">
            <a:extLst>
              <a:ext uri="{FF2B5EF4-FFF2-40B4-BE49-F238E27FC236}">
                <a16:creationId xmlns:a16="http://schemas.microsoft.com/office/drawing/2014/main" id="{7B3F2CAE-40C5-6A7F-4D10-512C4AAA8729}"/>
              </a:ext>
            </a:extLst>
          </p:cNvPr>
          <p:cNvSpPr/>
          <p:nvPr/>
        </p:nvSpPr>
        <p:spPr>
          <a:xfrm>
            <a:off x="8153399" y="3765689"/>
            <a:ext cx="1419225" cy="625419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82CA0C4-4AD1-BFBD-A65D-C0B93612600A}"/>
              </a:ext>
            </a:extLst>
          </p:cNvPr>
          <p:cNvSpPr/>
          <p:nvPr/>
        </p:nvSpPr>
        <p:spPr>
          <a:xfrm>
            <a:off x="5372100" y="5267325"/>
            <a:ext cx="1652718" cy="2857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Connector: Curved 22">
            <a:extLst>
              <a:ext uri="{FF2B5EF4-FFF2-40B4-BE49-F238E27FC236}">
                <a16:creationId xmlns:a16="http://schemas.microsoft.com/office/drawing/2014/main" id="{04BE9F55-3378-E2EE-A099-B219FB43B14A}"/>
              </a:ext>
            </a:extLst>
          </p:cNvPr>
          <p:cNvCxnSpPr>
            <a:cxnSpLocks/>
            <a:stCxn id="21" idx="0"/>
          </p:cNvCxnSpPr>
          <p:nvPr/>
        </p:nvCxnSpPr>
        <p:spPr>
          <a:xfrm rot="16200000" flipV="1">
            <a:off x="2913666" y="1982532"/>
            <a:ext cx="2616160" cy="3953426"/>
          </a:xfrm>
          <a:prstGeom prst="curvedConnector2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513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10C7A-D0A3-76B7-0E38-FABF6710C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Agenda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B67AE-E6B0-B7A0-B812-3F7E0FAD8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Organizační záležitosti</a:t>
            </a:r>
          </a:p>
          <a:p>
            <a:r>
              <a:rPr lang="cs-CZ" dirty="0"/>
              <a:t>Nástroje na práci v C++</a:t>
            </a:r>
          </a:p>
          <a:p>
            <a:pPr lvl="1"/>
            <a:r>
              <a:rPr lang="cs-CZ" dirty="0"/>
              <a:t>Editor, kompilátor, debugger</a:t>
            </a:r>
          </a:p>
          <a:p>
            <a:pPr lvl="1"/>
            <a:r>
              <a:rPr lang="cs-CZ" dirty="0" err="1"/>
              <a:t>Mattermost</a:t>
            </a:r>
            <a:r>
              <a:rPr lang="cs-CZ" dirty="0"/>
              <a:t>, </a:t>
            </a:r>
            <a:r>
              <a:rPr lang="cs-CZ" dirty="0" err="1"/>
              <a:t>Gitlab</a:t>
            </a:r>
            <a:r>
              <a:rPr lang="cs-CZ" dirty="0"/>
              <a:t>, </a:t>
            </a:r>
            <a:r>
              <a:rPr lang="cs-CZ" dirty="0" err="1"/>
              <a:t>ReCodex</a:t>
            </a:r>
            <a:endParaRPr lang="cs-CZ" dirty="0"/>
          </a:p>
          <a:p>
            <a:r>
              <a:rPr lang="cs-CZ" dirty="0"/>
              <a:t>C++ programy</a:t>
            </a:r>
          </a:p>
          <a:p>
            <a:pPr lvl="1"/>
            <a:r>
              <a:rPr lang="cs-CZ" dirty="0"/>
              <a:t>Typické typy, proměnné</a:t>
            </a:r>
          </a:p>
          <a:p>
            <a:pPr lvl="1"/>
            <a:r>
              <a:rPr lang="cs-CZ" dirty="0"/>
              <a:t>Textový vstup a výstup</a:t>
            </a:r>
          </a:p>
          <a:p>
            <a:pPr lvl="1"/>
            <a:r>
              <a:rPr lang="cs-CZ" dirty="0"/>
              <a:t>CMD argumenty</a:t>
            </a:r>
          </a:p>
          <a:p>
            <a:pPr lvl="2"/>
            <a:r>
              <a:rPr lang="cs-CZ" dirty="0"/>
              <a:t>Hello </a:t>
            </a:r>
            <a:r>
              <a:rPr lang="cs-CZ" dirty="0" err="1"/>
              <a:t>World</a:t>
            </a:r>
            <a:endParaRPr lang="cs-CZ" dirty="0"/>
          </a:p>
          <a:p>
            <a:pPr lvl="1"/>
            <a:r>
              <a:rPr lang="cs-CZ" dirty="0"/>
              <a:t>Příklad: násobilka</a:t>
            </a:r>
          </a:p>
          <a:p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3A4D335-D4FE-B530-652B-C57C08E02AA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235802" y="1000919"/>
            <a:ext cx="2971800" cy="30003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E1E56-95E4-CF06-3A44-7F3C260D4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84DFF-AB17-5354-6989-D3FC4F8EB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7614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7F493-6452-191E-F09E-C5C0DB91A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Debugger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B863B3-5113-FCB2-D14E-963E0CF6B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NPRG041 </a:t>
            </a:r>
            <a:r>
              <a:rPr lang="en-US" dirty="0" err="1"/>
              <a:t>Programování</a:t>
            </a:r>
            <a:r>
              <a:rPr lang="en-US" dirty="0"/>
              <a:t> v C++ - </a:t>
            </a:r>
            <a:r>
              <a:rPr lang="en-US" dirty="0" err="1"/>
              <a:t>cvičení</a:t>
            </a:r>
            <a:r>
              <a:rPr lang="en-US" dirty="0"/>
              <a:t> Jiří Klepl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2B5309-C2D4-B8C4-D835-C68E4E0E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20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A8F4E04-E227-BAB7-C262-7274FDDB13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045" y="1763863"/>
            <a:ext cx="5591955" cy="3524742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8DA5134-57DD-10B6-CDF7-FD3EE6D67947}"/>
              </a:ext>
            </a:extLst>
          </p:cNvPr>
          <p:cNvSpPr/>
          <p:nvPr/>
        </p:nvSpPr>
        <p:spPr>
          <a:xfrm>
            <a:off x="3300022" y="3267075"/>
            <a:ext cx="1595718" cy="32385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Break</a:t>
            </a:r>
            <a:r>
              <a:rPr lang="cs-CZ" dirty="0"/>
              <a:t> point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B9F151B-0D87-EC55-F6D4-BF63F42EEA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408" y="1805642"/>
            <a:ext cx="3648584" cy="295316"/>
          </a:xfrm>
          <a:prstGeom prst="rect">
            <a:avLst/>
          </a:prstGeom>
        </p:spPr>
      </p:pic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06FFB84-C9F7-2BEC-3623-E2C9C1C28409}"/>
              </a:ext>
            </a:extLst>
          </p:cNvPr>
          <p:cNvSpPr/>
          <p:nvPr/>
        </p:nvSpPr>
        <p:spPr>
          <a:xfrm>
            <a:off x="7476345" y="1439746"/>
            <a:ext cx="3867930" cy="32385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Spuštění </a:t>
            </a:r>
            <a:r>
              <a:rPr lang="cs-CZ" dirty="0" err="1"/>
              <a:t>Debug</a:t>
            </a:r>
            <a:r>
              <a:rPr lang="cs-CZ" dirty="0"/>
              <a:t> konfigurace</a:t>
            </a:r>
            <a:r>
              <a:rPr lang="en-US" dirty="0"/>
              <a:t> (F5)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D5C430C-1E3D-6550-8245-AE84BE56C9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2868" y="3623115"/>
            <a:ext cx="3562847" cy="809738"/>
          </a:xfrm>
          <a:prstGeom prst="rect">
            <a:avLst/>
          </a:prstGeom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7E100F51-487E-9078-C770-4FBA811DAC76}"/>
              </a:ext>
            </a:extLst>
          </p:cNvPr>
          <p:cNvSpPr/>
          <p:nvPr/>
        </p:nvSpPr>
        <p:spPr>
          <a:xfrm>
            <a:off x="7958391" y="3232089"/>
            <a:ext cx="2971800" cy="32385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Zastavený program</a:t>
            </a:r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C829621-7D95-EE3B-EE29-7514D8DE4E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72102" y="5654635"/>
            <a:ext cx="1771897" cy="485843"/>
          </a:xfrm>
          <a:prstGeom prst="rect">
            <a:avLst/>
          </a:prstGeom>
        </p:spPr>
      </p:pic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BF5C805-A3AF-FBDB-5424-AB72BE33A212}"/>
              </a:ext>
            </a:extLst>
          </p:cNvPr>
          <p:cNvSpPr/>
          <p:nvPr/>
        </p:nvSpPr>
        <p:spPr>
          <a:xfrm>
            <a:off x="7662868" y="5285922"/>
            <a:ext cx="3267324" cy="32385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Pauza, stop, restart </a:t>
            </a:r>
            <a:r>
              <a:rPr lang="en-US" dirty="0"/>
              <a:t>| </a:t>
            </a:r>
            <a:r>
              <a:rPr lang="cs-CZ" dirty="0"/>
              <a:t>Krokování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2095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B5067-F647-4548-AEC5-881CD555C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násobilka</a:t>
            </a:r>
            <a:r>
              <a:rPr lang="en-US" dirty="0"/>
              <a:t> - </a:t>
            </a:r>
            <a:r>
              <a:rPr lang="cs-CZ" dirty="0"/>
              <a:t>příprava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9DB40F-663F-220B-F9E7-1BDFE9C8F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D2DCA6-0F34-025B-272C-59C50CBF2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21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D24E6AD-B851-4095-507B-788FFE076B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533" y="1104900"/>
            <a:ext cx="5734163" cy="37909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19CEC55-1D45-F4F2-5254-4EFE29E52D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3551" y="2717292"/>
            <a:ext cx="5896798" cy="3639058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6332519-D31C-AD79-A994-80C25144F881}"/>
              </a:ext>
            </a:extLst>
          </p:cNvPr>
          <p:cNvSpPr/>
          <p:nvPr/>
        </p:nvSpPr>
        <p:spPr>
          <a:xfrm>
            <a:off x="8238343" y="3438525"/>
            <a:ext cx="3115457" cy="32385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Cesta: REPOZITÁŘ/</a:t>
            </a:r>
            <a:r>
              <a:rPr lang="cs-CZ" dirty="0" err="1"/>
              <a:t>labs</a:t>
            </a:r>
            <a:endParaRPr 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4C7CAD4-8862-1191-6109-38BBCD107A5F}"/>
              </a:ext>
            </a:extLst>
          </p:cNvPr>
          <p:cNvSpPr/>
          <p:nvPr/>
        </p:nvSpPr>
        <p:spPr>
          <a:xfrm>
            <a:off x="7972007" y="5345763"/>
            <a:ext cx="3381793" cy="32385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Projekt společně se </a:t>
            </a:r>
            <a:r>
              <a:rPr lang="cs-CZ" dirty="0" err="1"/>
              <a:t>solutionem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1883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AF7E085-A542-4171-807D-585103466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28DEA2-F634-9F69-9D03-DB2EF7259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NPRG041 </a:t>
            </a:r>
            <a:r>
              <a:rPr lang="en-US" dirty="0" err="1"/>
              <a:t>Programování</a:t>
            </a:r>
            <a:r>
              <a:rPr lang="en-US" dirty="0"/>
              <a:t> v C++ - </a:t>
            </a:r>
            <a:r>
              <a:rPr lang="en-US" dirty="0" err="1"/>
              <a:t>cvičení</a:t>
            </a:r>
            <a:r>
              <a:rPr lang="en-US" dirty="0"/>
              <a:t> Jiří Klepl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850EAD-B789-0051-F16F-1ED566A71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22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2432C5-5652-0452-A7E6-6EEE8BAD0D7C}"/>
              </a:ext>
            </a:extLst>
          </p:cNvPr>
          <p:cNvSpPr txBox="1"/>
          <p:nvPr/>
        </p:nvSpPr>
        <p:spPr>
          <a:xfrm>
            <a:off x="1557698" y="1343818"/>
            <a:ext cx="7505825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#include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E21F1F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iostream</a:t>
            </a:r>
            <a:r>
              <a:rPr lang="en-US" b="0" dirty="0">
                <a:solidFill>
                  <a:srgbClr val="E21F1F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argc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* </a:t>
            </a:r>
            <a:r>
              <a:rPr lang="en-US" b="0" dirty="0" err="1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argv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[]) {</a:t>
            </a:r>
          </a:p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  // 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argv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[0] is the program name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  // 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argv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[1] (optional) is name of the person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8F08C4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argc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// one argument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E21F1F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Hello, </a:t>
            </a:r>
            <a:r>
              <a:rPr lang="en-US" b="0" dirty="0">
                <a:solidFill>
                  <a:srgbClr val="E21F1F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 err="1">
                <a:solidFill>
                  <a:srgbClr val="1F377F"/>
                </a:solidFill>
                <a:effectLst/>
                <a:latin typeface="Consolas" panose="020B0609020204030204" pitchFamily="49" charset="0"/>
              </a:rPr>
              <a:t>argv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 &lt;&lt; </a:t>
            </a:r>
            <a:r>
              <a:rPr lang="en-US" b="0" dirty="0">
                <a:solidFill>
                  <a:srgbClr val="E21F1F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!</a:t>
            </a:r>
            <a:r>
              <a:rPr lang="en-US" b="0" dirty="0">
                <a:solidFill>
                  <a:srgbClr val="E21F1F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} </a:t>
            </a:r>
            <a:r>
              <a:rPr lang="en-US" b="0" dirty="0">
                <a:solidFill>
                  <a:srgbClr val="8F08C4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// no arguments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E21F1F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Hello, World!</a:t>
            </a:r>
            <a:r>
              <a:rPr lang="en-US" b="0" dirty="0">
                <a:solidFill>
                  <a:srgbClr val="E21F1F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8F08C4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// success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292197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AF7E085-A542-4171-807D-585103466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28DEA2-F634-9F69-9D03-DB2EF7259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NPRG041 </a:t>
            </a:r>
            <a:r>
              <a:rPr lang="en-US" dirty="0" err="1"/>
              <a:t>Programování</a:t>
            </a:r>
            <a:r>
              <a:rPr lang="en-US" dirty="0"/>
              <a:t> v C++ - </a:t>
            </a:r>
            <a:r>
              <a:rPr lang="en-US" dirty="0" err="1"/>
              <a:t>cvičení</a:t>
            </a:r>
            <a:r>
              <a:rPr lang="en-US" dirty="0"/>
              <a:t> Jiří Klepl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850EAD-B789-0051-F16F-1ED566A71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23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2432C5-5652-0452-A7E6-6EEE8BAD0D7C}"/>
              </a:ext>
            </a:extLst>
          </p:cNvPr>
          <p:cNvSpPr txBox="1"/>
          <p:nvPr/>
        </p:nvSpPr>
        <p:spPr>
          <a:xfrm>
            <a:off x="1557698" y="1343818"/>
            <a:ext cx="7505825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#include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E21F1F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iostream</a:t>
            </a:r>
            <a:r>
              <a:rPr lang="en-US" b="0" dirty="0">
                <a:solidFill>
                  <a:srgbClr val="E21F1F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argc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* </a:t>
            </a:r>
            <a:r>
              <a:rPr lang="en-US" b="0" dirty="0" err="1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argv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[]) {</a:t>
            </a:r>
          </a:p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  // 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argv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[0] is the program name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  // 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argv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[1] (optional) is name of the person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8F08C4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argc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// one argument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E21F1F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Hello, </a:t>
            </a:r>
            <a:r>
              <a:rPr lang="en-US" b="0" dirty="0">
                <a:solidFill>
                  <a:srgbClr val="E21F1F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 err="1">
                <a:solidFill>
                  <a:srgbClr val="1F377F"/>
                </a:solidFill>
                <a:effectLst/>
                <a:latin typeface="Consolas" panose="020B0609020204030204" pitchFamily="49" charset="0"/>
              </a:rPr>
              <a:t>argv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 &lt;&lt; </a:t>
            </a:r>
            <a:r>
              <a:rPr lang="en-US" b="0" dirty="0">
                <a:solidFill>
                  <a:srgbClr val="E21F1F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!</a:t>
            </a:r>
            <a:r>
              <a:rPr lang="en-US" b="0" dirty="0">
                <a:solidFill>
                  <a:srgbClr val="E21F1F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} </a:t>
            </a:r>
            <a:r>
              <a:rPr lang="en-US" b="0" dirty="0">
                <a:solidFill>
                  <a:srgbClr val="8F08C4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// no arguments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E21F1F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Hello, World!</a:t>
            </a:r>
            <a:r>
              <a:rPr lang="en-US" b="0" dirty="0">
                <a:solidFill>
                  <a:srgbClr val="E21F1F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8F08C4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// success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AB48C880-EA7D-C2C4-E624-F730B020780E}"/>
              </a:ext>
            </a:extLst>
          </p:cNvPr>
          <p:cNvSpPr/>
          <p:nvPr/>
        </p:nvSpPr>
        <p:spPr>
          <a:xfrm>
            <a:off x="4115553" y="1068108"/>
            <a:ext cx="3023857" cy="372034"/>
          </a:xfrm>
          <a:prstGeom prst="wedgeRoundRectCallout">
            <a:avLst>
              <a:gd name="adj1" fmla="val -62547"/>
              <a:gd name="adj2" fmla="val 187456"/>
              <a:gd name="adj3" fmla="val 16667"/>
            </a:avLst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Počet</a:t>
            </a:r>
            <a:r>
              <a:rPr lang="en-US" dirty="0"/>
              <a:t> argument</a:t>
            </a:r>
            <a:r>
              <a:rPr lang="cs-CZ" dirty="0"/>
              <a:t>ů</a:t>
            </a:r>
            <a:r>
              <a:rPr lang="en-US" dirty="0"/>
              <a:t> + 1 </a:t>
            </a: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9CA86691-2A64-E5C4-C9A0-D6513A38AEC9}"/>
              </a:ext>
            </a:extLst>
          </p:cNvPr>
          <p:cNvSpPr/>
          <p:nvPr/>
        </p:nvSpPr>
        <p:spPr>
          <a:xfrm>
            <a:off x="6039666" y="1576402"/>
            <a:ext cx="3023857" cy="372034"/>
          </a:xfrm>
          <a:prstGeom prst="wedgeRoundRectCallout">
            <a:avLst>
              <a:gd name="adj1" fmla="val -66739"/>
              <a:gd name="adj2" fmla="val 53613"/>
              <a:gd name="adj3" fmla="val 16667"/>
            </a:avLst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{</a:t>
            </a:r>
            <a:r>
              <a:rPr lang="en-US" dirty="0" err="1"/>
              <a:t>prg</a:t>
            </a:r>
            <a:r>
              <a:rPr lang="en-US" dirty="0"/>
              <a:t>. name, arg1, arg2, …}</a:t>
            </a: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BCAF070C-CC5E-7140-6CEC-361180561105}"/>
              </a:ext>
            </a:extLst>
          </p:cNvPr>
          <p:cNvSpPr/>
          <p:nvPr/>
        </p:nvSpPr>
        <p:spPr>
          <a:xfrm>
            <a:off x="4595935" y="4236638"/>
            <a:ext cx="3023857" cy="372034"/>
          </a:xfrm>
          <a:prstGeom prst="wedgeRoundRectCallout">
            <a:avLst>
              <a:gd name="adj1" fmla="val -85601"/>
              <a:gd name="adj2" fmla="val -136200"/>
              <a:gd name="adj3" fmla="val 16667"/>
            </a:avLst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Výstup do</a:t>
            </a:r>
            <a:r>
              <a:rPr lang="en-US" dirty="0"/>
              <a:t> </a:t>
            </a:r>
            <a:r>
              <a:rPr lang="en-US" dirty="0" err="1"/>
              <a:t>stdout</a:t>
            </a:r>
            <a:endParaRPr lang="en-US" dirty="0"/>
          </a:p>
        </p:txBody>
      </p:sp>
      <p:sp>
        <p:nvSpPr>
          <p:cNvPr id="16" name="Speech Bubble: Rectangle with Corners Rounded 15">
            <a:extLst>
              <a:ext uri="{FF2B5EF4-FFF2-40B4-BE49-F238E27FC236}">
                <a16:creationId xmlns:a16="http://schemas.microsoft.com/office/drawing/2014/main" id="{E959E16B-E899-D4E8-602D-51327534CE7E}"/>
              </a:ext>
            </a:extLst>
          </p:cNvPr>
          <p:cNvSpPr/>
          <p:nvPr/>
        </p:nvSpPr>
        <p:spPr>
          <a:xfrm>
            <a:off x="6408766" y="2052231"/>
            <a:ext cx="2422052" cy="372034"/>
          </a:xfrm>
          <a:prstGeom prst="wedgeRoundRectCallout">
            <a:avLst>
              <a:gd name="adj1" fmla="val -76020"/>
              <a:gd name="adj2" fmla="val 41446"/>
              <a:gd name="adj3" fmla="val 16667"/>
            </a:avLst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C++ indexuje od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6644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AF7E085-A542-4171-807D-585103466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28DEA2-F634-9F69-9D03-DB2EF7259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NPRG041 </a:t>
            </a:r>
            <a:r>
              <a:rPr lang="en-US" dirty="0" err="1"/>
              <a:t>Programování</a:t>
            </a:r>
            <a:r>
              <a:rPr lang="en-US" dirty="0"/>
              <a:t> v C++ - </a:t>
            </a:r>
            <a:r>
              <a:rPr lang="en-US" dirty="0" err="1"/>
              <a:t>cvičení</a:t>
            </a:r>
            <a:r>
              <a:rPr lang="en-US" dirty="0"/>
              <a:t> Jiří Klepl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850EAD-B789-0051-F16F-1ED566A71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24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2432C5-5652-0452-A7E6-6EEE8BAD0D7C}"/>
              </a:ext>
            </a:extLst>
          </p:cNvPr>
          <p:cNvSpPr txBox="1"/>
          <p:nvPr/>
        </p:nvSpPr>
        <p:spPr>
          <a:xfrm>
            <a:off x="1557698" y="1343818"/>
            <a:ext cx="7505825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#include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E21F1F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iostream</a:t>
            </a:r>
            <a:r>
              <a:rPr lang="en-US" b="0" dirty="0">
                <a:solidFill>
                  <a:srgbClr val="E21F1F"/>
                </a:solidFill>
                <a:effectLst/>
                <a:latin typeface="Consolas" panose="020B0609020204030204" pitchFamily="49" charset="0"/>
              </a:rPr>
              <a:t>&gt;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argc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* </a:t>
            </a:r>
            <a:r>
              <a:rPr lang="en-US" b="0" dirty="0" err="1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argv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[]) {</a:t>
            </a:r>
          </a:p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  // 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argv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[0] is the program name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  // 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argv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[1] (optional) is name of the person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8F08C4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argc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// one argument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E21F1F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Hello, </a:t>
            </a:r>
            <a:r>
              <a:rPr lang="en-US" b="0" dirty="0">
                <a:solidFill>
                  <a:srgbClr val="E21F1F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 err="1">
                <a:solidFill>
                  <a:srgbClr val="1F377F"/>
                </a:solidFill>
                <a:effectLst/>
                <a:latin typeface="Consolas" panose="020B0609020204030204" pitchFamily="49" charset="0"/>
              </a:rPr>
              <a:t>argv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 &lt;&lt; </a:t>
            </a:r>
            <a:r>
              <a:rPr lang="en-US" b="0" dirty="0">
                <a:solidFill>
                  <a:srgbClr val="E21F1F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!</a:t>
            </a:r>
            <a:r>
              <a:rPr lang="en-US" b="0" dirty="0">
                <a:solidFill>
                  <a:srgbClr val="E21F1F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} </a:t>
            </a:r>
            <a:r>
              <a:rPr lang="en-US" b="0" dirty="0">
                <a:solidFill>
                  <a:srgbClr val="8F08C4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// no arguments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E21F1F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Hello, World!</a:t>
            </a:r>
            <a:r>
              <a:rPr lang="en-US" b="0" dirty="0">
                <a:solidFill>
                  <a:srgbClr val="E21F1F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b="0" dirty="0">
                <a:solidFill>
                  <a:srgbClr val="8F08C4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// success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AB48C880-EA7D-C2C4-E624-F730B020780E}"/>
              </a:ext>
            </a:extLst>
          </p:cNvPr>
          <p:cNvSpPr/>
          <p:nvPr/>
        </p:nvSpPr>
        <p:spPr>
          <a:xfrm>
            <a:off x="4115553" y="1068108"/>
            <a:ext cx="3023857" cy="372034"/>
          </a:xfrm>
          <a:prstGeom prst="wedgeRoundRectCallout">
            <a:avLst>
              <a:gd name="adj1" fmla="val -62547"/>
              <a:gd name="adj2" fmla="val 187456"/>
              <a:gd name="adj3" fmla="val 16667"/>
            </a:avLst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Počet</a:t>
            </a:r>
            <a:r>
              <a:rPr lang="en-US" dirty="0"/>
              <a:t> argument</a:t>
            </a:r>
            <a:r>
              <a:rPr lang="cs-CZ" dirty="0"/>
              <a:t>ů</a:t>
            </a:r>
            <a:r>
              <a:rPr lang="en-US" dirty="0"/>
              <a:t> + 1 </a:t>
            </a: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9CA86691-2A64-E5C4-C9A0-D6513A38AEC9}"/>
              </a:ext>
            </a:extLst>
          </p:cNvPr>
          <p:cNvSpPr/>
          <p:nvPr/>
        </p:nvSpPr>
        <p:spPr>
          <a:xfrm>
            <a:off x="6039666" y="1576402"/>
            <a:ext cx="3023857" cy="372034"/>
          </a:xfrm>
          <a:prstGeom prst="wedgeRoundRectCallout">
            <a:avLst>
              <a:gd name="adj1" fmla="val -66739"/>
              <a:gd name="adj2" fmla="val 53613"/>
              <a:gd name="adj3" fmla="val 16667"/>
            </a:avLst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{</a:t>
            </a:r>
            <a:r>
              <a:rPr lang="en-US" dirty="0" err="1"/>
              <a:t>prg</a:t>
            </a:r>
            <a:r>
              <a:rPr lang="en-US" dirty="0"/>
              <a:t>. name, arg1, arg2, …}</a:t>
            </a: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BCAF070C-CC5E-7140-6CEC-361180561105}"/>
              </a:ext>
            </a:extLst>
          </p:cNvPr>
          <p:cNvSpPr/>
          <p:nvPr/>
        </p:nvSpPr>
        <p:spPr>
          <a:xfrm>
            <a:off x="4595935" y="4236638"/>
            <a:ext cx="3023857" cy="372034"/>
          </a:xfrm>
          <a:prstGeom prst="wedgeRoundRectCallout">
            <a:avLst>
              <a:gd name="adj1" fmla="val -85601"/>
              <a:gd name="adj2" fmla="val -136200"/>
              <a:gd name="adj3" fmla="val 16667"/>
            </a:avLst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Výstup do</a:t>
            </a:r>
            <a:r>
              <a:rPr lang="en-US" dirty="0"/>
              <a:t> </a:t>
            </a:r>
            <a:r>
              <a:rPr lang="en-US" dirty="0" err="1"/>
              <a:t>stdout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799C91-53BD-EA08-B9CF-633A78A2E183}"/>
              </a:ext>
            </a:extLst>
          </p:cNvPr>
          <p:cNvSpPr txBox="1"/>
          <p:nvPr/>
        </p:nvSpPr>
        <p:spPr>
          <a:xfrm>
            <a:off x="1173427" y="5281064"/>
            <a:ext cx="827436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std::</a:t>
            </a:r>
            <a:r>
              <a:rPr lang="en-US" b="0" dirty="0"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format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E21F1F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Hello, {:20}!</a:t>
            </a:r>
            <a:r>
              <a:rPr lang="en-US" b="0" dirty="0">
                <a:solidFill>
                  <a:srgbClr val="E21F1F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 err="1">
                <a:solidFill>
                  <a:srgbClr val="1F377F"/>
                </a:solidFill>
                <a:effectLst/>
                <a:latin typeface="Consolas" panose="020B0609020204030204" pitchFamily="49" charset="0"/>
              </a:rPr>
              <a:t>argv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]) &lt;&lt;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70A4C7E6-2853-E4C1-6CDA-953DC5644B96}"/>
              </a:ext>
            </a:extLst>
          </p:cNvPr>
          <p:cNvSpPr/>
          <p:nvPr/>
        </p:nvSpPr>
        <p:spPr>
          <a:xfrm>
            <a:off x="5816093" y="5782914"/>
            <a:ext cx="4296627" cy="372034"/>
          </a:xfrm>
          <a:prstGeom prst="wedgeRoundRectCallout">
            <a:avLst>
              <a:gd name="adj1" fmla="val -44926"/>
              <a:gd name="adj2" fmla="val -85096"/>
              <a:gd name="adj3" fmla="val 16667"/>
            </a:avLst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Vytisknout název ve sloupci o 20 znacích</a:t>
            </a:r>
            <a:endParaRPr lang="en-US" dirty="0"/>
          </a:p>
        </p:txBody>
      </p:sp>
      <p:sp>
        <p:nvSpPr>
          <p:cNvPr id="15" name="Speech Bubble: Rectangle with Corners Rounded 14">
            <a:extLst>
              <a:ext uri="{FF2B5EF4-FFF2-40B4-BE49-F238E27FC236}">
                <a16:creationId xmlns:a16="http://schemas.microsoft.com/office/drawing/2014/main" id="{FD187FEB-837D-0F23-14EB-605AAAF71468}"/>
              </a:ext>
            </a:extLst>
          </p:cNvPr>
          <p:cNvSpPr/>
          <p:nvPr/>
        </p:nvSpPr>
        <p:spPr>
          <a:xfrm>
            <a:off x="1173427" y="5993841"/>
            <a:ext cx="3869399" cy="372034"/>
          </a:xfrm>
          <a:prstGeom prst="wedgeRoundRectCallout">
            <a:avLst>
              <a:gd name="adj1" fmla="val 25849"/>
              <a:gd name="adj2" fmla="val -145934"/>
              <a:gd name="adj3" fmla="val 16667"/>
            </a:avLst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Vytvoří </a:t>
            </a:r>
            <a:r>
              <a:rPr lang="cs-CZ" dirty="0" err="1"/>
              <a:t>string</a:t>
            </a:r>
            <a:r>
              <a:rPr lang="cs-CZ" dirty="0"/>
              <a:t> s formátovaným textem</a:t>
            </a:r>
            <a:endParaRPr lang="en-US" dirty="0"/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CDF97E20-FB5E-D3C9-7C48-90F541BC98B3}"/>
              </a:ext>
            </a:extLst>
          </p:cNvPr>
          <p:cNvSpPr/>
          <p:nvPr/>
        </p:nvSpPr>
        <p:spPr>
          <a:xfrm>
            <a:off x="6408766" y="2052231"/>
            <a:ext cx="2422052" cy="372034"/>
          </a:xfrm>
          <a:prstGeom prst="wedgeRoundRectCallout">
            <a:avLst>
              <a:gd name="adj1" fmla="val -76020"/>
              <a:gd name="adj2" fmla="val 41446"/>
              <a:gd name="adj3" fmla="val 16667"/>
            </a:avLst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C++ indexuje od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4873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7F4D8-B935-F84E-67EF-7404A60AD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Calibri Light"/>
                <a:cs typeface="Calibri Light"/>
              </a:rPr>
              <a:t>Funkce</a:t>
            </a:r>
            <a:r>
              <a:rPr lang="en-US" dirty="0">
                <a:ea typeface="Calibri Light"/>
                <a:cs typeface="Calibri Light"/>
              </a:rPr>
              <a:t> main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07234-6641-6BD1-E17A-E2B0F4299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ea typeface="Calibri" panose="020F0502020204030204"/>
                <a:cs typeface="Calibri" panose="020F0502020204030204"/>
              </a:rPr>
              <a:t>Volaná</a:t>
            </a:r>
            <a:r>
              <a:rPr lang="en-US" dirty="0">
                <a:ea typeface="Calibri" panose="020F0502020204030204"/>
                <a:cs typeface="Calibri" panose="020F0502020204030204"/>
              </a:rPr>
              <a:t>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při</a:t>
            </a:r>
            <a:r>
              <a:rPr lang="en-US" dirty="0">
                <a:ea typeface="Calibri" panose="020F0502020204030204"/>
                <a:cs typeface="Calibri" panose="020F0502020204030204"/>
              </a:rPr>
              <a:t>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startu</a:t>
            </a:r>
            <a:r>
              <a:rPr lang="en-US" dirty="0">
                <a:ea typeface="Calibri" panose="020F0502020204030204"/>
                <a:cs typeface="Calibri" panose="020F0502020204030204"/>
              </a:rPr>
              <a:t>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programu</a:t>
            </a:r>
            <a:r>
              <a:rPr lang="en-US" dirty="0">
                <a:ea typeface="Calibri" panose="020F0502020204030204"/>
                <a:cs typeface="Calibri" panose="020F0502020204030204"/>
              </a:rPr>
              <a:t>, </a:t>
            </a:r>
            <a:r>
              <a:rPr lang="en-US" b="1" dirty="0" err="1">
                <a:ea typeface="Calibri" panose="020F0502020204030204"/>
                <a:cs typeface="Calibri" panose="020F0502020204030204"/>
              </a:rPr>
              <a:t>nikdy</a:t>
            </a:r>
            <a:r>
              <a:rPr lang="en-US" b="1" dirty="0">
                <a:ea typeface="Calibri" panose="020F0502020204030204"/>
                <a:cs typeface="Calibri" panose="020F0502020204030204"/>
              </a:rPr>
              <a:t> </a:t>
            </a:r>
            <a:r>
              <a:rPr lang="en-US" b="1" dirty="0" err="1">
                <a:ea typeface="Calibri" panose="020F0502020204030204"/>
                <a:cs typeface="Calibri" panose="020F0502020204030204"/>
              </a:rPr>
              <a:t>jindy</a:t>
            </a:r>
            <a:endParaRPr lang="en-US" b="1" dirty="0">
              <a:ea typeface="Calibri" panose="020F0502020204030204"/>
              <a:cs typeface="Calibri" panose="020F0502020204030204"/>
            </a:endParaRPr>
          </a:p>
          <a:p>
            <a:r>
              <a:rPr lang="en-US" dirty="0" err="1">
                <a:ea typeface="Calibri" panose="020F0502020204030204"/>
                <a:cs typeface="Calibri" panose="020F0502020204030204"/>
              </a:rPr>
              <a:t>Vrací</a:t>
            </a:r>
            <a:r>
              <a:rPr lang="en-US" dirty="0">
                <a:ea typeface="Calibri" panose="020F0502020204030204"/>
                <a:cs typeface="Calibri" panose="020F0502020204030204"/>
              </a:rPr>
              <a:t> integer</a:t>
            </a:r>
          </a:p>
          <a:p>
            <a:pPr lvl="1"/>
            <a:r>
              <a:rPr lang="en-US" b="1" dirty="0">
                <a:latin typeface="Consolas" panose="020B0609020204030204" pitchFamily="49" charset="0"/>
                <a:ea typeface="Calibri" panose="020F0502020204030204"/>
                <a:cs typeface="Calibri" panose="020F0502020204030204"/>
              </a:rPr>
              <a:t>0</a:t>
            </a:r>
            <a:r>
              <a:rPr lang="en-US" dirty="0">
                <a:ea typeface="Calibri" panose="020F0502020204030204"/>
                <a:cs typeface="Calibri" panose="020F0502020204030204"/>
              </a:rPr>
              <a:t>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značí</a:t>
            </a:r>
            <a:r>
              <a:rPr lang="en-US" dirty="0">
                <a:ea typeface="Calibri" panose="020F0502020204030204"/>
                <a:cs typeface="Calibri" panose="020F0502020204030204"/>
              </a:rPr>
              <a:t> 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úspěch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r>
              <a:rPr lang="en-US" dirty="0" err="1">
                <a:ea typeface="Calibri" panose="020F0502020204030204"/>
                <a:cs typeface="Calibri" panose="020F0502020204030204"/>
              </a:rPr>
              <a:t>Pokud</a:t>
            </a:r>
            <a:r>
              <a:rPr lang="en-US" dirty="0">
                <a:ea typeface="Calibri" panose="020F0502020204030204"/>
                <a:cs typeface="Calibri" panose="020F0502020204030204"/>
              </a:rPr>
              <a:t> 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má</a:t>
            </a:r>
            <a:r>
              <a:rPr lang="en-US" dirty="0">
                <a:ea typeface="Calibri" panose="020F0502020204030204"/>
                <a:cs typeface="Calibri" panose="020F0502020204030204"/>
              </a:rPr>
              <a:t>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argumenty</a:t>
            </a:r>
            <a:r>
              <a:rPr lang="en-US" dirty="0">
                <a:ea typeface="Calibri" panose="020F0502020204030204"/>
                <a:cs typeface="Calibri" panose="020F0502020204030204"/>
              </a:rPr>
              <a:t>,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tak</a:t>
            </a:r>
            <a:r>
              <a:rPr lang="en-US" dirty="0">
                <a:ea typeface="Calibri" panose="020F0502020204030204"/>
                <a:cs typeface="Calibri" panose="020F0502020204030204"/>
              </a:rPr>
              <a:t>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jsou</a:t>
            </a:r>
            <a:r>
              <a:rPr lang="en-US" dirty="0">
                <a:ea typeface="Calibri" panose="020F0502020204030204"/>
                <a:cs typeface="Calibri" panose="020F0502020204030204"/>
              </a:rPr>
              <a:t>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následující</a:t>
            </a:r>
            <a:r>
              <a:rPr lang="en-US" dirty="0">
                <a:ea typeface="Calibri" panose="020F0502020204030204"/>
                <a:cs typeface="Calibri" panose="020F0502020204030204"/>
              </a:rPr>
              <a:t>:</a:t>
            </a:r>
          </a:p>
          <a:p>
            <a:pPr lvl="1"/>
            <a:r>
              <a:rPr lang="en-US" b="1" dirty="0">
                <a:latin typeface="Consolas" panose="020B0609020204030204" pitchFamily="49" charset="0"/>
                <a:ea typeface="Calibri" panose="020F0502020204030204"/>
                <a:cs typeface="Calibri" panose="020F0502020204030204"/>
              </a:rPr>
              <a:t>int </a:t>
            </a:r>
            <a:r>
              <a:rPr lang="en-US" b="1" dirty="0" err="1">
                <a:latin typeface="Consolas" panose="020B0609020204030204" pitchFamily="49" charset="0"/>
                <a:ea typeface="Calibri" panose="020F0502020204030204"/>
                <a:cs typeface="Calibri" panose="020F0502020204030204"/>
              </a:rPr>
              <a:t>argc</a:t>
            </a:r>
            <a:r>
              <a:rPr lang="cs-CZ" dirty="0">
                <a:ea typeface="Calibri" panose="020F0502020204030204"/>
                <a:cs typeface="Calibri" panose="020F0502020204030204"/>
              </a:rPr>
              <a:t> -</a:t>
            </a:r>
            <a:r>
              <a:rPr lang="en-US" dirty="0">
                <a:ea typeface="Calibri" panose="020F0502020204030204"/>
                <a:cs typeface="Calibri" panose="020F0502020204030204"/>
              </a:rPr>
              <a:t>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počet</a:t>
            </a:r>
            <a:r>
              <a:rPr lang="en-US" dirty="0">
                <a:ea typeface="Calibri" panose="020F0502020204030204"/>
                <a:cs typeface="Calibri" panose="020F0502020204030204"/>
              </a:rPr>
              <a:t> 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cmd</a:t>
            </a:r>
            <a:r>
              <a:rPr lang="en-US" dirty="0">
                <a:ea typeface="Calibri" panose="020F0502020204030204"/>
                <a:cs typeface="Calibri" panose="020F0502020204030204"/>
              </a:rPr>
              <a:t>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argumentů</a:t>
            </a:r>
            <a:r>
              <a:rPr lang="cs-CZ" dirty="0">
                <a:ea typeface="Calibri" panose="020F0502020204030204"/>
                <a:cs typeface="Calibri" panose="020F0502020204030204"/>
              </a:rPr>
              <a:t> (včetně názvu programu)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lvl="1"/>
            <a:r>
              <a:rPr lang="en-US" b="1" dirty="0">
                <a:latin typeface="Consolas" panose="020B0609020204030204" pitchFamily="49" charset="0"/>
                <a:ea typeface="Calibri" panose="020F0502020204030204"/>
                <a:cs typeface="Calibri" panose="020F0502020204030204"/>
              </a:rPr>
              <a:t>char *</a:t>
            </a:r>
            <a:r>
              <a:rPr lang="en-US" b="1" dirty="0" err="1">
                <a:latin typeface="Consolas" panose="020B0609020204030204" pitchFamily="49" charset="0"/>
                <a:ea typeface="Calibri" panose="020F0502020204030204"/>
                <a:cs typeface="Calibri" panose="020F0502020204030204"/>
              </a:rPr>
              <a:t>argv</a:t>
            </a:r>
            <a:r>
              <a:rPr lang="en-US" b="1" dirty="0">
                <a:latin typeface="Consolas" panose="020B0609020204030204" pitchFamily="49" charset="0"/>
                <a:ea typeface="Calibri" panose="020F0502020204030204"/>
                <a:cs typeface="Calibri" panose="020F0502020204030204"/>
              </a:rPr>
              <a:t>[]</a:t>
            </a:r>
            <a:r>
              <a:rPr lang="cs-CZ" dirty="0">
                <a:ea typeface="Calibri" panose="020F0502020204030204"/>
                <a:cs typeface="Calibri" panose="020F0502020204030204"/>
              </a:rPr>
              <a:t> -</a:t>
            </a:r>
            <a:r>
              <a:rPr lang="en-US" dirty="0">
                <a:ea typeface="Calibri" panose="020F0502020204030204"/>
                <a:cs typeface="Calibri" panose="020F0502020204030204"/>
              </a:rPr>
              <a:t> null-terminated pole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pointerů</a:t>
            </a:r>
            <a:br>
              <a:rPr lang="en-US" dirty="0">
                <a:ea typeface="Calibri" panose="020F0502020204030204"/>
                <a:cs typeface="Calibri" panose="020F0502020204030204"/>
              </a:rPr>
            </a:br>
            <a:r>
              <a:rPr lang="en-US" dirty="0" err="1">
                <a:ea typeface="Calibri" panose="020F0502020204030204"/>
                <a:cs typeface="Calibri" panose="020F0502020204030204"/>
              </a:rPr>
              <a:t>na</a:t>
            </a:r>
            <a:r>
              <a:rPr lang="en-US" dirty="0">
                <a:ea typeface="Calibri" panose="020F0502020204030204"/>
                <a:cs typeface="Calibri" panose="020F0502020204030204"/>
              </a:rPr>
              <a:t>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jednotlivé</a:t>
            </a:r>
            <a:r>
              <a:rPr lang="en-US" dirty="0">
                <a:ea typeface="Calibri" panose="020F0502020204030204"/>
                <a:cs typeface="Calibri" panose="020F0502020204030204"/>
              </a:rPr>
              <a:t>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cmd</a:t>
            </a:r>
            <a:r>
              <a:rPr lang="en-US" dirty="0">
                <a:ea typeface="Calibri" panose="020F0502020204030204"/>
                <a:cs typeface="Calibri" panose="020F0502020204030204"/>
              </a:rPr>
              <a:t>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argumenty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lvl="2"/>
            <a:r>
              <a:rPr lang="en-US" b="1" dirty="0" err="1">
                <a:latin typeface="Consolas" panose="020B0609020204030204" pitchFamily="49" charset="0"/>
                <a:ea typeface="Calibri" panose="020F0502020204030204"/>
                <a:cs typeface="Calibri" panose="020F0502020204030204"/>
              </a:rPr>
              <a:t>argv</a:t>
            </a:r>
            <a:r>
              <a:rPr lang="en-US" b="1" dirty="0">
                <a:latin typeface="Consolas" panose="020B0609020204030204" pitchFamily="49" charset="0"/>
                <a:ea typeface="Calibri" panose="020F0502020204030204"/>
                <a:cs typeface="Calibri" panose="020F0502020204030204"/>
              </a:rPr>
              <a:t>[0]</a:t>
            </a:r>
            <a:r>
              <a:rPr lang="en-US" dirty="0">
                <a:ea typeface="Calibri" panose="020F0502020204030204"/>
                <a:cs typeface="Calibri" panose="020F0502020204030204"/>
              </a:rPr>
              <a:t> je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název</a:t>
            </a:r>
            <a:r>
              <a:rPr lang="en-US" dirty="0">
                <a:ea typeface="Calibri" panose="020F0502020204030204"/>
                <a:cs typeface="Calibri" panose="020F0502020204030204"/>
              </a:rPr>
              <a:t>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programu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lvl="2"/>
            <a:r>
              <a:rPr lang="en-US" dirty="0">
                <a:ea typeface="Calibri" panose="020F0502020204030204"/>
                <a:cs typeface="Calibri" panose="020F0502020204030204"/>
              </a:rPr>
              <a:t>Argument</a:t>
            </a:r>
            <a:r>
              <a:rPr lang="cs-CZ" dirty="0">
                <a:ea typeface="Calibri" panose="020F0502020204030204"/>
                <a:cs typeface="Calibri" panose="020F0502020204030204"/>
              </a:rPr>
              <a:t>y</a:t>
            </a:r>
            <a:r>
              <a:rPr lang="en-US" dirty="0">
                <a:ea typeface="Calibri" panose="020F0502020204030204"/>
                <a:cs typeface="Calibri" panose="020F0502020204030204"/>
              </a:rPr>
              <a:t>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reprezentovány</a:t>
            </a:r>
            <a:r>
              <a:rPr lang="en-US" dirty="0">
                <a:ea typeface="Calibri" panose="020F0502020204030204"/>
                <a:cs typeface="Calibri" panose="020F0502020204030204"/>
              </a:rPr>
              <a:t> </a:t>
            </a:r>
            <a:r>
              <a:rPr lang="en-US" b="1" dirty="0">
                <a:ea typeface="Calibri" panose="020F0502020204030204"/>
                <a:cs typeface="Calibri" panose="020F0502020204030204"/>
              </a:rPr>
              <a:t>C-stringy</a:t>
            </a:r>
            <a:r>
              <a:rPr lang="en-US" dirty="0">
                <a:ea typeface="Calibri" panose="020F0502020204030204"/>
                <a:cs typeface="Calibri" panose="020F0502020204030204"/>
              </a:rPr>
              <a:t> (pole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bajtů</a:t>
            </a:r>
            <a:r>
              <a:rPr lang="en-US" dirty="0">
                <a:ea typeface="Calibri" panose="020F0502020204030204"/>
                <a:cs typeface="Calibri" panose="020F0502020204030204"/>
              </a:rPr>
              <a:t> </a:t>
            </a:r>
            <a:r>
              <a:rPr lang="en-US" dirty="0" err="1">
                <a:ea typeface="Calibri" panose="020F0502020204030204"/>
                <a:cs typeface="Calibri" panose="020F0502020204030204"/>
              </a:rPr>
              <a:t>zakončeny</a:t>
            </a:r>
            <a:r>
              <a:rPr lang="en-US" dirty="0">
                <a:ea typeface="Calibri" panose="020F0502020204030204"/>
                <a:cs typeface="Calibri" panose="020F0502020204030204"/>
              </a:rPr>
              <a:t> 0)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1BA21F-E6FB-CE05-0FB8-3F0146D574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5797" y="135950"/>
            <a:ext cx="4575670" cy="2736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4467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4F717-0EF4-2223-8DC3-612203107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Vstup</a:t>
            </a:r>
            <a:r>
              <a:rPr lang="en-US" dirty="0"/>
              <a:t> a v</a:t>
            </a:r>
            <a:r>
              <a:rPr lang="cs-CZ" dirty="0" err="1"/>
              <a:t>ýstup</a:t>
            </a:r>
            <a:r>
              <a:rPr lang="cs-CZ" dirty="0"/>
              <a:t> v C++ (streamy)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53365-41A9-2FAC-E76D-02EF6D754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3 </a:t>
            </a:r>
            <a:r>
              <a:rPr lang="en-US" dirty="0" err="1">
                <a:ea typeface="Calibri"/>
                <a:cs typeface="Calibri"/>
              </a:rPr>
              <a:t>základní</a:t>
            </a:r>
            <a:r>
              <a:rPr lang="en-US" dirty="0">
                <a:ea typeface="Calibri"/>
                <a:cs typeface="Calibri"/>
              </a:rPr>
              <a:t> streamy </a:t>
            </a:r>
            <a:r>
              <a:rPr lang="en-US" dirty="0" err="1">
                <a:ea typeface="Calibri"/>
                <a:cs typeface="Calibri"/>
              </a:rPr>
              <a:t>na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komunikaci</a:t>
            </a:r>
            <a:r>
              <a:rPr lang="en-US" dirty="0">
                <a:ea typeface="Calibri"/>
                <a:cs typeface="Calibri"/>
              </a:rPr>
              <a:t> s </a:t>
            </a:r>
            <a:r>
              <a:rPr lang="en-US" dirty="0" err="1">
                <a:ea typeface="Calibri"/>
                <a:cs typeface="Calibri"/>
              </a:rPr>
              <a:t>uživatelem</a:t>
            </a:r>
            <a:r>
              <a:rPr lang="en-US" dirty="0">
                <a:ea typeface="Calibri"/>
                <a:cs typeface="Calibri"/>
              </a:rPr>
              <a:t>:</a:t>
            </a:r>
          </a:p>
          <a:p>
            <a:pPr lvl="1"/>
            <a:r>
              <a:rPr lang="en-US" b="1" dirty="0">
                <a:ea typeface="Calibri"/>
                <a:cs typeface="Calibri"/>
              </a:rPr>
              <a:t>std::</a:t>
            </a:r>
            <a:r>
              <a:rPr lang="en-US" b="1" dirty="0" err="1">
                <a:ea typeface="Calibri"/>
                <a:cs typeface="Calibri"/>
              </a:rPr>
              <a:t>cout</a:t>
            </a:r>
            <a:r>
              <a:rPr lang="en-US" b="1" dirty="0">
                <a:ea typeface="Calibri"/>
                <a:cs typeface="Calibri"/>
              </a:rPr>
              <a:t> </a:t>
            </a:r>
            <a:r>
              <a:rPr lang="en-US" dirty="0">
                <a:ea typeface="Calibri"/>
                <a:cs typeface="Calibri"/>
              </a:rPr>
              <a:t>(</a:t>
            </a:r>
            <a:r>
              <a:rPr lang="en-US" dirty="0" err="1">
                <a:ea typeface="Calibri"/>
                <a:cs typeface="Calibri"/>
              </a:rPr>
              <a:t>mnemotechnika</a:t>
            </a:r>
            <a:r>
              <a:rPr lang="en-US" dirty="0">
                <a:ea typeface="Calibri"/>
                <a:cs typeface="Calibri"/>
              </a:rPr>
              <a:t> "console output") - </a:t>
            </a:r>
            <a:r>
              <a:rPr lang="en-US" dirty="0" err="1">
                <a:ea typeface="Calibri"/>
                <a:cs typeface="Calibri"/>
              </a:rPr>
              <a:t>standardní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výstup</a:t>
            </a:r>
            <a:endParaRPr lang="en-US" dirty="0">
              <a:ea typeface="Calibri"/>
              <a:cs typeface="Calibri"/>
            </a:endParaRPr>
          </a:p>
          <a:p>
            <a:pPr lvl="1"/>
            <a:r>
              <a:rPr lang="en-US" b="1" dirty="0">
                <a:ea typeface="Calibri"/>
                <a:cs typeface="Calibri"/>
              </a:rPr>
              <a:t>std::</a:t>
            </a:r>
            <a:r>
              <a:rPr lang="en-US" b="1" dirty="0" err="1">
                <a:ea typeface="Calibri"/>
                <a:cs typeface="Calibri"/>
              </a:rPr>
              <a:t>cin</a:t>
            </a:r>
            <a:r>
              <a:rPr lang="en-US" dirty="0">
                <a:ea typeface="Calibri"/>
                <a:cs typeface="Calibri"/>
              </a:rPr>
              <a:t> (</a:t>
            </a:r>
            <a:r>
              <a:rPr lang="en-US" dirty="0" err="1">
                <a:ea typeface="Calibri"/>
                <a:cs typeface="Calibri"/>
              </a:rPr>
              <a:t>mnemotechnika</a:t>
            </a:r>
            <a:r>
              <a:rPr lang="en-US" dirty="0">
                <a:ea typeface="Calibri"/>
                <a:cs typeface="Calibri"/>
              </a:rPr>
              <a:t> "console input") - </a:t>
            </a:r>
            <a:r>
              <a:rPr lang="en-US" dirty="0" err="1">
                <a:ea typeface="Calibri"/>
                <a:cs typeface="Calibri"/>
              </a:rPr>
              <a:t>standardní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vstup</a:t>
            </a:r>
            <a:endParaRPr lang="en-US" dirty="0">
              <a:ea typeface="Calibri"/>
              <a:cs typeface="Calibri"/>
            </a:endParaRPr>
          </a:p>
          <a:p>
            <a:pPr lvl="1"/>
            <a:r>
              <a:rPr lang="en-US" b="1" dirty="0">
                <a:ea typeface="Calibri"/>
                <a:cs typeface="Calibri"/>
              </a:rPr>
              <a:t>std::</a:t>
            </a:r>
            <a:r>
              <a:rPr lang="en-US" b="1" dirty="0" err="1">
                <a:ea typeface="Calibri"/>
                <a:cs typeface="Calibri"/>
              </a:rPr>
              <a:t>cerr</a:t>
            </a:r>
            <a:r>
              <a:rPr lang="en-US" dirty="0">
                <a:ea typeface="Calibri"/>
                <a:cs typeface="Calibri"/>
              </a:rPr>
              <a:t> - </a:t>
            </a:r>
            <a:r>
              <a:rPr lang="en-US" dirty="0" err="1">
                <a:ea typeface="Calibri"/>
                <a:cs typeface="Calibri"/>
              </a:rPr>
              <a:t>výstup</a:t>
            </a:r>
            <a:r>
              <a:rPr lang="en-US" dirty="0">
                <a:ea typeface="Calibri"/>
                <a:cs typeface="Calibri"/>
              </a:rPr>
              <a:t> pro </a:t>
            </a:r>
            <a:r>
              <a:rPr lang="en-US" dirty="0" err="1">
                <a:ea typeface="Calibri"/>
                <a:cs typeface="Calibri"/>
              </a:rPr>
              <a:t>chybové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hlášky</a:t>
            </a:r>
            <a:r>
              <a:rPr lang="en-US" dirty="0">
                <a:ea typeface="Calibri"/>
                <a:cs typeface="Calibri"/>
              </a:rPr>
              <a:t>, logy, </a:t>
            </a:r>
            <a:r>
              <a:rPr lang="en-US" dirty="0" err="1">
                <a:ea typeface="Calibri"/>
                <a:cs typeface="Calibri"/>
              </a:rPr>
              <a:t>warningy</a:t>
            </a:r>
            <a:endParaRPr lang="en-US" dirty="0">
              <a:ea typeface="Calibri"/>
              <a:cs typeface="Calibri"/>
            </a:endParaRPr>
          </a:p>
          <a:p>
            <a:r>
              <a:rPr lang="en-US" dirty="0" err="1">
                <a:ea typeface="Calibri"/>
                <a:cs typeface="Calibri"/>
              </a:rPr>
              <a:t>Typicky</a:t>
            </a:r>
            <a:r>
              <a:rPr lang="en-US" dirty="0">
                <a:ea typeface="Calibri"/>
                <a:cs typeface="Calibri"/>
              </a:rPr>
              <a:t> se </a:t>
            </a:r>
            <a:r>
              <a:rPr lang="en-US" dirty="0" err="1">
                <a:ea typeface="Calibri"/>
                <a:cs typeface="Calibri"/>
              </a:rPr>
              <a:t>dělí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na</a:t>
            </a:r>
            <a:endParaRPr lang="cs-CZ" dirty="0">
              <a:ea typeface="Calibri"/>
              <a:cs typeface="Calibri"/>
            </a:endParaRPr>
          </a:p>
          <a:p>
            <a:pPr lvl="1"/>
            <a:r>
              <a:rPr lang="en-US" b="1" dirty="0" err="1">
                <a:ea typeface="Calibri"/>
                <a:cs typeface="Calibri"/>
              </a:rPr>
              <a:t>istreamy</a:t>
            </a:r>
            <a:r>
              <a:rPr lang="en-US" b="1" dirty="0">
                <a:ea typeface="Calibri"/>
                <a:cs typeface="Calibri"/>
              </a:rPr>
              <a:t> </a:t>
            </a:r>
            <a:r>
              <a:rPr lang="en-US" dirty="0">
                <a:ea typeface="Calibri"/>
                <a:cs typeface="Calibri"/>
              </a:rPr>
              <a:t>(input streamy)</a:t>
            </a:r>
          </a:p>
          <a:p>
            <a:pPr lvl="2"/>
            <a:r>
              <a:rPr lang="en-US" dirty="0" err="1">
                <a:ea typeface="Calibri"/>
                <a:cs typeface="Calibri"/>
              </a:rPr>
              <a:t>istream</a:t>
            </a:r>
            <a:r>
              <a:rPr lang="en-US" dirty="0">
                <a:ea typeface="Calibri"/>
                <a:cs typeface="Calibri"/>
              </a:rPr>
              <a:t> &gt;&gt; </a:t>
            </a:r>
            <a:r>
              <a:rPr lang="en-US" dirty="0" err="1">
                <a:ea typeface="Calibri"/>
                <a:cs typeface="Calibri"/>
              </a:rPr>
              <a:t>arg</a:t>
            </a:r>
            <a:r>
              <a:rPr lang="en-US" dirty="0">
                <a:ea typeface="Calibri"/>
                <a:cs typeface="Calibri"/>
              </a:rPr>
              <a:t> (</a:t>
            </a:r>
            <a:r>
              <a:rPr lang="en-US" dirty="0" err="1">
                <a:ea typeface="Calibri"/>
                <a:cs typeface="Calibri"/>
              </a:rPr>
              <a:t>čte</a:t>
            </a:r>
            <a:r>
              <a:rPr lang="en-US" dirty="0">
                <a:ea typeface="Calibri"/>
                <a:cs typeface="Calibri"/>
              </a:rPr>
              <a:t> "</a:t>
            </a:r>
            <a:r>
              <a:rPr lang="en-US" dirty="0" err="1">
                <a:ea typeface="Calibri"/>
                <a:cs typeface="Calibri"/>
              </a:rPr>
              <a:t>parsuje</a:t>
            </a:r>
            <a:r>
              <a:rPr lang="en-US" dirty="0">
                <a:ea typeface="Calibri"/>
                <a:cs typeface="Calibri"/>
              </a:rPr>
              <a:t>" </a:t>
            </a:r>
            <a:r>
              <a:rPr lang="en-US" dirty="0" err="1">
                <a:ea typeface="Calibri"/>
                <a:cs typeface="Calibri"/>
              </a:rPr>
              <a:t>vstup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podle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typu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arg</a:t>
            </a:r>
            <a:r>
              <a:rPr lang="en-US" dirty="0">
                <a:ea typeface="Calibri"/>
                <a:cs typeface="Calibri"/>
              </a:rPr>
              <a:t>), </a:t>
            </a:r>
            <a:r>
              <a:rPr lang="en-US" dirty="0" err="1">
                <a:ea typeface="Calibri"/>
                <a:cs typeface="Calibri"/>
              </a:rPr>
              <a:t>istream.get</a:t>
            </a:r>
            <a:r>
              <a:rPr lang="en-US" dirty="0">
                <a:ea typeface="Calibri"/>
                <a:cs typeface="Calibri"/>
              </a:rPr>
              <a:t>, </a:t>
            </a:r>
            <a:r>
              <a:rPr lang="en-US" dirty="0" err="1">
                <a:ea typeface="Calibri"/>
                <a:cs typeface="Calibri"/>
              </a:rPr>
              <a:t>istream.read</a:t>
            </a:r>
            <a:endParaRPr lang="cs-CZ" dirty="0">
              <a:ea typeface="Calibri"/>
              <a:cs typeface="Calibri"/>
            </a:endParaRPr>
          </a:p>
          <a:p>
            <a:pPr lvl="1"/>
            <a:r>
              <a:rPr lang="en-US" b="1" dirty="0" err="1">
                <a:ea typeface="Calibri"/>
                <a:cs typeface="Calibri"/>
              </a:rPr>
              <a:t>ostreamy</a:t>
            </a:r>
            <a:r>
              <a:rPr lang="en-US" b="1" dirty="0">
                <a:ea typeface="Calibri"/>
                <a:cs typeface="Calibri"/>
              </a:rPr>
              <a:t> </a:t>
            </a:r>
            <a:r>
              <a:rPr lang="en-US" dirty="0">
                <a:ea typeface="Calibri"/>
                <a:cs typeface="Calibri"/>
              </a:rPr>
              <a:t>(output streamy)</a:t>
            </a:r>
            <a:endParaRPr lang="cs-CZ" dirty="0">
              <a:ea typeface="Calibri"/>
              <a:cs typeface="Calibri"/>
            </a:endParaRPr>
          </a:p>
          <a:p>
            <a:pPr lvl="2"/>
            <a:r>
              <a:rPr lang="en-US" dirty="0" err="1">
                <a:ea typeface="Calibri"/>
                <a:cs typeface="Calibri"/>
              </a:rPr>
              <a:t>ostream</a:t>
            </a:r>
            <a:r>
              <a:rPr lang="en-US" dirty="0">
                <a:ea typeface="Calibri"/>
                <a:cs typeface="Calibri"/>
              </a:rPr>
              <a:t> &lt;&lt; </a:t>
            </a:r>
            <a:r>
              <a:rPr lang="en-US" dirty="0" err="1">
                <a:ea typeface="Calibri"/>
                <a:cs typeface="Calibri"/>
              </a:rPr>
              <a:t>arg</a:t>
            </a:r>
            <a:r>
              <a:rPr lang="en-US" dirty="0">
                <a:ea typeface="Calibri"/>
                <a:cs typeface="Calibri"/>
              </a:rPr>
              <a:t> (</a:t>
            </a:r>
            <a:r>
              <a:rPr lang="en-US" dirty="0" err="1">
                <a:ea typeface="Calibri"/>
                <a:cs typeface="Calibri"/>
              </a:rPr>
              <a:t>správný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výstup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podle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typu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arg</a:t>
            </a:r>
            <a:r>
              <a:rPr lang="en-US" dirty="0">
                <a:ea typeface="Calibri"/>
                <a:cs typeface="Calibri"/>
              </a:rPr>
              <a:t>), </a:t>
            </a:r>
            <a:r>
              <a:rPr lang="en-US" dirty="0" err="1">
                <a:ea typeface="Calibri"/>
                <a:cs typeface="Calibri"/>
              </a:rPr>
              <a:t>ostream.put</a:t>
            </a:r>
            <a:r>
              <a:rPr lang="en-US" dirty="0">
                <a:ea typeface="Calibri"/>
                <a:cs typeface="Calibri"/>
              </a:rPr>
              <a:t>, </a:t>
            </a:r>
            <a:r>
              <a:rPr lang="en-US" dirty="0" err="1">
                <a:ea typeface="Calibri"/>
                <a:cs typeface="Calibri"/>
              </a:rPr>
              <a:t>ostream.write</a:t>
            </a:r>
            <a:endParaRPr lang="cs-CZ" dirty="0">
              <a:ea typeface="Calibri"/>
              <a:cs typeface="Calibri"/>
            </a:endParaRPr>
          </a:p>
          <a:p>
            <a:pPr lvl="1"/>
            <a:r>
              <a:rPr lang="en-US" b="1" dirty="0" err="1">
                <a:ea typeface="Calibri"/>
                <a:cs typeface="Calibri"/>
              </a:rPr>
              <a:t>iostreamy</a:t>
            </a:r>
            <a:r>
              <a:rPr lang="en-US" b="1" dirty="0">
                <a:ea typeface="Calibri"/>
                <a:cs typeface="Calibri"/>
              </a:rPr>
              <a:t> </a:t>
            </a:r>
            <a:r>
              <a:rPr lang="en-US" dirty="0">
                <a:ea typeface="Calibri"/>
                <a:cs typeface="Calibri"/>
              </a:rPr>
              <a:t>(</a:t>
            </a:r>
            <a:r>
              <a:rPr lang="en-US" dirty="0" err="1">
                <a:ea typeface="Calibri"/>
                <a:cs typeface="Calibri"/>
              </a:rPr>
              <a:t>kombinace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obou</a:t>
            </a:r>
            <a:r>
              <a:rPr lang="en-US" dirty="0">
                <a:ea typeface="Calibri"/>
                <a:cs typeface="Calibri"/>
              </a:rPr>
              <a:t>)</a:t>
            </a:r>
            <a:endParaRPr lang="en-US" dirty="0"/>
          </a:p>
          <a:p>
            <a:r>
              <a:rPr lang="en-US" dirty="0" err="1">
                <a:ea typeface="Calibri"/>
                <a:cs typeface="Calibri"/>
              </a:rPr>
              <a:t>Soubory</a:t>
            </a:r>
            <a:r>
              <a:rPr lang="en-US" dirty="0">
                <a:ea typeface="Calibri"/>
                <a:cs typeface="Calibri"/>
              </a:rPr>
              <a:t>: (</a:t>
            </a:r>
            <a:r>
              <a:rPr lang="en-US" dirty="0" err="1">
                <a:ea typeface="Calibri"/>
                <a:cs typeface="Calibri"/>
              </a:rPr>
              <a:t>i</a:t>
            </a:r>
            <a:r>
              <a:rPr lang="en-US" dirty="0">
                <a:ea typeface="Calibri"/>
                <a:cs typeface="Calibri"/>
              </a:rPr>
              <a:t>/o)</a:t>
            </a:r>
            <a:r>
              <a:rPr lang="en-US" dirty="0" err="1">
                <a:ea typeface="Calibri"/>
                <a:cs typeface="Calibri"/>
              </a:rPr>
              <a:t>fstream</a:t>
            </a:r>
            <a:r>
              <a:rPr lang="en-US" dirty="0">
                <a:ea typeface="Calibri"/>
                <a:cs typeface="Calibri"/>
              </a:rPr>
              <a:t> (</a:t>
            </a:r>
            <a:r>
              <a:rPr lang="en-US" dirty="0" err="1">
                <a:ea typeface="Calibri"/>
                <a:cs typeface="Calibri"/>
              </a:rPr>
              <a:t>budeme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řešit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později</a:t>
            </a:r>
            <a:r>
              <a:rPr lang="en-US" dirty="0">
                <a:ea typeface="Calibri"/>
                <a:cs typeface="Calibri"/>
              </a:rPr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60F175-1327-2FB8-5CEC-BE9FD8140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ABD718-B327-B797-9A5D-D53B192A2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804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D79FF-CC93-120C-FB2A-E2B0DCDA0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násobilka - zadání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6A566A3-5E62-C237-8D0E-BAE6F5200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(kostra programu je na stránce cvičení)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Vyp</a:t>
            </a:r>
            <a:r>
              <a:rPr lang="cs-CZ" dirty="0" err="1"/>
              <a:t>ište</a:t>
            </a:r>
            <a:r>
              <a:rPr lang="cs-CZ" dirty="0"/>
              <a:t> násobilku všech čísel z </a:t>
            </a:r>
            <a:r>
              <a:rPr lang="cs-CZ" dirty="0" err="1"/>
              <a:t>cmd</a:t>
            </a:r>
            <a:r>
              <a:rPr lang="cs-CZ" dirty="0"/>
              <a:t> parametrů</a:t>
            </a:r>
          </a:p>
          <a:p>
            <a:pPr lvl="1"/>
            <a:r>
              <a:rPr lang="cs-CZ" dirty="0"/>
              <a:t>Výstup podle ukázky</a:t>
            </a:r>
            <a:endParaRPr lang="en-US" dirty="0"/>
          </a:p>
          <a:p>
            <a:pPr lvl="1"/>
            <a:r>
              <a:rPr lang="cs-CZ" dirty="0"/>
              <a:t>Všechny čísla hezky ve sloupcích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Rozšíření: parametry</a:t>
            </a:r>
          </a:p>
          <a:p>
            <a:pPr lvl="1"/>
            <a:r>
              <a:rPr lang="cs-CZ" dirty="0"/>
              <a:t>Určují rozsah násobilky:</a:t>
            </a:r>
          </a:p>
          <a:p>
            <a:pPr lvl="2"/>
            <a:r>
              <a:rPr lang="cs-CZ" dirty="0"/>
              <a:t>-f N 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dirty="0" err="1">
                <a:sym typeface="Wingdings" panose="05000000000000000000" pitchFamily="2" charset="2"/>
              </a:rPr>
              <a:t>from</a:t>
            </a:r>
            <a:r>
              <a:rPr lang="cs-CZ" dirty="0">
                <a:sym typeface="Wingdings" panose="05000000000000000000" pitchFamily="2" charset="2"/>
              </a:rPr>
              <a:t> (default: N = 1)</a:t>
            </a:r>
          </a:p>
          <a:p>
            <a:pPr lvl="2"/>
            <a:r>
              <a:rPr lang="cs-CZ" dirty="0">
                <a:sym typeface="Wingdings" panose="05000000000000000000" pitchFamily="2" charset="2"/>
              </a:rPr>
              <a:t>-t N  to (default: N = 10)</a:t>
            </a:r>
          </a:p>
          <a:p>
            <a:pPr lvl="2"/>
            <a:r>
              <a:rPr lang="cs-CZ" dirty="0">
                <a:sym typeface="Wingdings" panose="05000000000000000000" pitchFamily="2" charset="2"/>
              </a:rPr>
              <a:t>V libovolném pořadí, ale vždy před čísly</a:t>
            </a:r>
            <a:endParaRPr lang="en-US" dirty="0"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Ud</a:t>
            </a:r>
            <a:r>
              <a:rPr lang="cs-CZ" dirty="0" err="1"/>
              <a:t>ělat</a:t>
            </a:r>
            <a:r>
              <a:rPr lang="cs-CZ" dirty="0"/>
              <a:t> třídu </a:t>
            </a:r>
            <a:r>
              <a:rPr lang="en-US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MulTable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lvl="1"/>
            <a:r>
              <a:rPr lang="en-US" dirty="0"/>
              <a:t>Na dal</a:t>
            </a:r>
            <a:r>
              <a:rPr lang="cs-CZ" dirty="0" err="1"/>
              <a:t>ším</a:t>
            </a:r>
            <a:r>
              <a:rPr lang="cs-CZ" dirty="0"/>
              <a:t> slidu je její náčrt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AD9386-4762-3FA2-D4C4-10AE8D4A4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NPRG041 </a:t>
            </a:r>
            <a:r>
              <a:rPr lang="en-US" dirty="0" err="1"/>
              <a:t>Programování</a:t>
            </a:r>
            <a:r>
              <a:rPr lang="en-US" dirty="0"/>
              <a:t> v C++ - </a:t>
            </a:r>
            <a:r>
              <a:rPr lang="en-US" dirty="0" err="1"/>
              <a:t>cvičení</a:t>
            </a:r>
            <a:r>
              <a:rPr lang="en-US" dirty="0"/>
              <a:t> Jiří Klepl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FFD69F-B606-0F7D-12E6-2F27893C8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27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966D5E-AC41-DDF0-E2BA-65B9ACA09215}"/>
              </a:ext>
            </a:extLst>
          </p:cNvPr>
          <p:cNvSpPr/>
          <p:nvPr/>
        </p:nvSpPr>
        <p:spPr>
          <a:xfrm>
            <a:off x="8258175" y="1354931"/>
            <a:ext cx="2209800" cy="13144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cs-CZ" dirty="0">
                <a:solidFill>
                  <a:schemeClr val="tx1"/>
                </a:solidFill>
                <a:latin typeface="Consolas" panose="020B0609020204030204" pitchFamily="49" charset="0"/>
              </a:rPr>
              <a:t>1 </a:t>
            </a:r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* 7 =  7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 2 * 7 = 14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…</a:t>
            </a:r>
          </a:p>
          <a:p>
            <a:r>
              <a:rPr lang="en-US" dirty="0">
                <a:solidFill>
                  <a:schemeClr val="tx1"/>
                </a:solidFill>
                <a:latin typeface="Consolas" panose="020B0609020204030204" pitchFamily="49" charset="0"/>
              </a:rPr>
              <a:t>10 * 7 = 70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F84303-02E8-81AE-EA64-302A7295CCB5}"/>
              </a:ext>
            </a:extLst>
          </p:cNvPr>
          <p:cNvSpPr/>
          <p:nvPr/>
        </p:nvSpPr>
        <p:spPr>
          <a:xfrm>
            <a:off x="8258176" y="971550"/>
            <a:ext cx="2209800" cy="3833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./</a:t>
            </a:r>
            <a:r>
              <a:rPr lang="cs-CZ" dirty="0" err="1">
                <a:solidFill>
                  <a:schemeClr val="tx1"/>
                </a:solidFill>
              </a:rPr>
              <a:t>nasobilka</a:t>
            </a:r>
            <a:r>
              <a:rPr lang="cs-CZ" dirty="0">
                <a:solidFill>
                  <a:schemeClr val="tx1"/>
                </a:solidFill>
              </a:rPr>
              <a:t> 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5C19FF-49CE-B169-1A34-C774B447B560}"/>
              </a:ext>
            </a:extLst>
          </p:cNvPr>
          <p:cNvSpPr txBox="1"/>
          <p:nvPr/>
        </p:nvSpPr>
        <p:spPr>
          <a:xfrm>
            <a:off x="6202662" y="3186505"/>
            <a:ext cx="5811288" cy="28931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 err="1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argc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* </a:t>
            </a:r>
            <a:r>
              <a:rPr lang="en-US" sz="1400" b="0" dirty="0" err="1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argv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[]) {</a:t>
            </a:r>
          </a:p>
          <a:p>
            <a:r>
              <a:rPr lang="en-US" sz="14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    // </a:t>
            </a:r>
            <a:r>
              <a:rPr lang="en-US" sz="1400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Pohodlnější</a:t>
            </a:r>
            <a:r>
              <a:rPr lang="en-US" sz="14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zpracování</a:t>
            </a:r>
            <a:r>
              <a:rPr lang="en-US" sz="14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argumentů</a:t>
            </a:r>
            <a:r>
              <a:rPr lang="en-US" sz="14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:</a:t>
            </a: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    // </a:t>
            </a:r>
            <a:r>
              <a:rPr lang="en-US" sz="1400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args</a:t>
            </a:r>
            <a:r>
              <a:rPr lang="en-US" sz="14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= {</a:t>
            </a:r>
            <a:r>
              <a:rPr lang="en-US" sz="1400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argv</a:t>
            </a:r>
            <a:r>
              <a:rPr lang="en-US" sz="14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[1], </a:t>
            </a:r>
            <a:r>
              <a:rPr lang="en-US" sz="1400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argv</a:t>
            </a:r>
            <a:r>
              <a:rPr lang="en-US" sz="14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[2], ..., </a:t>
            </a:r>
            <a:r>
              <a:rPr lang="en-US" sz="1400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argv</a:t>
            </a:r>
            <a:r>
              <a:rPr lang="en-US" sz="14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[argc-1]}</a:t>
            </a: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std::vector&lt;std::string&gt; </a:t>
            </a:r>
            <a:r>
              <a:rPr lang="en-US" sz="1400" b="0" dirty="0" err="1"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args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argv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+ </a:t>
            </a:r>
            <a:r>
              <a:rPr lang="en-US" sz="14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argv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+ 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argc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from = </a:t>
            </a:r>
            <a:r>
              <a:rPr lang="en-US" sz="14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to = </a:t>
            </a:r>
            <a:r>
              <a:rPr lang="en-US" sz="14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4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    // TODO: </a:t>
            </a:r>
            <a:r>
              <a:rPr lang="en-US" sz="1400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podpora</a:t>
            </a:r>
            <a:r>
              <a:rPr lang="en-US" sz="14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`-f FROM` a `-t TO`</a:t>
            </a:r>
            <a:endParaRPr lang="en-US" sz="14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400" b="0" dirty="0">
                <a:solidFill>
                  <a:srgbClr val="8F08C4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sz="14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size_t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sz="14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 </a:t>
            </a:r>
            <a:r>
              <a:rPr lang="en-US" sz="1400" b="0" dirty="0" err="1">
                <a:solidFill>
                  <a:srgbClr val="1F377F"/>
                </a:solidFill>
                <a:effectLst/>
                <a:latin typeface="Consolas" panose="020B0609020204030204" pitchFamily="49" charset="0"/>
              </a:rPr>
              <a:t>args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sz="1400" b="0" dirty="0" err="1"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size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 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++) {</a:t>
            </a: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14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number = std::</a:t>
            </a:r>
            <a:r>
              <a:rPr lang="en-US" sz="1400" b="0" dirty="0" err="1"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stoi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400" b="0" dirty="0" err="1">
                <a:solidFill>
                  <a:srgbClr val="1F377F"/>
                </a:solidFill>
                <a:effectLst/>
                <a:latin typeface="Consolas" panose="020B0609020204030204" pitchFamily="49" charset="0"/>
              </a:rPr>
              <a:t>args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sz="14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]);</a:t>
            </a: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1400" b="0" dirty="0" err="1"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print_mul_table</a:t>
            </a:r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(number, from, to);</a:t>
            </a: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US" sz="1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460816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23DBF-15CC-9984-D5F0-414F6D35B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MulTable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28F922-14A0-11F3-4107-1F138657F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566F12-263C-1B36-17AF-B37FB069A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28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519F0C-BE25-F910-DA34-7C825FFB01AA}"/>
              </a:ext>
            </a:extLst>
          </p:cNvPr>
          <p:cNvSpPr txBox="1"/>
          <p:nvPr/>
        </p:nvSpPr>
        <p:spPr>
          <a:xfrm>
            <a:off x="3374842" y="1343818"/>
            <a:ext cx="7616064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MulTable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MulTable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{}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MulTable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: </a:t>
            </a:r>
            <a:r>
              <a:rPr lang="en-US" b="0" dirty="0"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from_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(f), </a:t>
            </a:r>
            <a:r>
              <a:rPr lang="en-US" b="0" dirty="0"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to_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(t) {}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from_ 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to_ 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MulTable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    // TODO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893411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23DBF-15CC-9984-D5F0-414F6D35B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MulTable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28F922-14A0-11F3-4107-1F138657F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566F12-263C-1B36-17AF-B37FB069A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29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519F0C-BE25-F910-DA34-7C825FFB01AA}"/>
              </a:ext>
            </a:extLst>
          </p:cNvPr>
          <p:cNvSpPr txBox="1"/>
          <p:nvPr/>
        </p:nvSpPr>
        <p:spPr>
          <a:xfrm>
            <a:off x="3374842" y="1343818"/>
            <a:ext cx="7616064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MulTable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MulTable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{}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MulTable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: </a:t>
            </a:r>
            <a:r>
              <a:rPr lang="en-US" b="0" dirty="0"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from_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(f), </a:t>
            </a:r>
            <a:r>
              <a:rPr lang="en-US" b="0" dirty="0"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to_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(t) {}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from_ 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to_ 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MulTable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    // TODO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344267B4-844A-D0A7-7FF5-662BE9543538}"/>
              </a:ext>
            </a:extLst>
          </p:cNvPr>
          <p:cNvSpPr/>
          <p:nvPr/>
        </p:nvSpPr>
        <p:spPr>
          <a:xfrm>
            <a:off x="5844764" y="1429291"/>
            <a:ext cx="3023857" cy="372034"/>
          </a:xfrm>
          <a:prstGeom prst="wedgeRoundRectCallout">
            <a:avLst>
              <a:gd name="adj1" fmla="val -55661"/>
              <a:gd name="adj2" fmla="val 119318"/>
              <a:gd name="adj3" fmla="val 16667"/>
            </a:avLst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Defaultní konstruktor</a:t>
            </a:r>
            <a:endParaRPr lang="en-US" dirty="0"/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2A198739-4F74-2E02-D39D-8448EEDD29FC}"/>
              </a:ext>
            </a:extLst>
          </p:cNvPr>
          <p:cNvSpPr/>
          <p:nvPr/>
        </p:nvSpPr>
        <p:spPr>
          <a:xfrm>
            <a:off x="5811568" y="3853698"/>
            <a:ext cx="3848479" cy="372034"/>
          </a:xfrm>
          <a:prstGeom prst="wedgeRoundRectCallout">
            <a:avLst>
              <a:gd name="adj1" fmla="val -53565"/>
              <a:gd name="adj2" fmla="val -114299"/>
              <a:gd name="adj3" fmla="val 16667"/>
            </a:avLst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Defaultní hodnoty datových položek</a:t>
            </a:r>
            <a:endParaRPr lang="en-US" dirty="0"/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DC216DC5-603A-264E-55CA-5933016A9927}"/>
              </a:ext>
            </a:extLst>
          </p:cNvPr>
          <p:cNvSpPr/>
          <p:nvPr/>
        </p:nvSpPr>
        <p:spPr>
          <a:xfrm>
            <a:off x="6944381" y="2788787"/>
            <a:ext cx="3177393" cy="372034"/>
          </a:xfrm>
          <a:prstGeom prst="wedgeRoundRectCallout">
            <a:avLst>
              <a:gd name="adj1" fmla="val -20395"/>
              <a:gd name="adj2" fmla="val -126466"/>
              <a:gd name="adj3" fmla="val 16667"/>
            </a:avLst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Inicializace datových položek</a:t>
            </a:r>
            <a:endParaRPr lang="en-US" dirty="0"/>
          </a:p>
        </p:txBody>
      </p: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B49E3A09-016D-2E94-D8D7-EA9E883C13A3}"/>
              </a:ext>
            </a:extLst>
          </p:cNvPr>
          <p:cNvSpPr/>
          <p:nvPr/>
        </p:nvSpPr>
        <p:spPr>
          <a:xfrm>
            <a:off x="7379036" y="4732592"/>
            <a:ext cx="4672723" cy="372034"/>
          </a:xfrm>
          <a:prstGeom prst="wedgeRoundRectCallout">
            <a:avLst>
              <a:gd name="adj1" fmla="val -56046"/>
              <a:gd name="adj2" fmla="val -26693"/>
              <a:gd name="adj3" fmla="val 16667"/>
            </a:avLst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(složitá) metoda napsaná mimo definici třídy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470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A10FA-4575-223F-B4B3-BC937D500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cvičení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A9B89-45D3-BFC5-DA89-D3C32EB0C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Příklady na cvičeních</a:t>
            </a:r>
            <a:r>
              <a:rPr lang="cs-CZ" dirty="0"/>
              <a:t> – povinné, </a:t>
            </a:r>
            <a:r>
              <a:rPr lang="en-US" dirty="0"/>
              <a:t>&lt;1h ⚒️</a:t>
            </a:r>
            <a:endParaRPr lang="cs-CZ" dirty="0"/>
          </a:p>
          <a:p>
            <a:pPr lvl="1"/>
            <a:r>
              <a:rPr lang="cs-CZ" dirty="0"/>
              <a:t>Odevzdávání přes </a:t>
            </a:r>
            <a:r>
              <a:rPr lang="cs-CZ" dirty="0" err="1"/>
              <a:t>GitLab</a:t>
            </a:r>
            <a:endParaRPr lang="cs-CZ" dirty="0"/>
          </a:p>
          <a:p>
            <a:pPr lvl="1"/>
            <a:r>
              <a:rPr lang="cs-CZ" dirty="0"/>
              <a:t>Zadávány, diskutovány na cvičeních</a:t>
            </a:r>
          </a:p>
          <a:p>
            <a:pPr lvl="1"/>
            <a:r>
              <a:rPr lang="cs-CZ" dirty="0"/>
              <a:t>Jejich </a:t>
            </a:r>
            <a:r>
              <a:rPr lang="cs-CZ" b="1" dirty="0"/>
              <a:t>vypracování = docházka</a:t>
            </a:r>
            <a:r>
              <a:rPr lang="cs-CZ" dirty="0"/>
              <a:t> (včetně absencí)</a:t>
            </a:r>
          </a:p>
          <a:p>
            <a:r>
              <a:rPr lang="cs-CZ" b="1" dirty="0" err="1"/>
              <a:t>ReCodexové</a:t>
            </a:r>
            <a:r>
              <a:rPr lang="cs-CZ" b="1" dirty="0"/>
              <a:t> úkoly</a:t>
            </a:r>
            <a:r>
              <a:rPr lang="cs-CZ" dirty="0"/>
              <a:t> – dobrovolné, ale silně doporučené</a:t>
            </a:r>
            <a:r>
              <a:rPr lang="en-US" dirty="0"/>
              <a:t>, &lt;4h ⚒️</a:t>
            </a:r>
          </a:p>
          <a:p>
            <a:pPr lvl="1"/>
            <a:r>
              <a:rPr lang="en-US" dirty="0" err="1"/>
              <a:t>Zad</a:t>
            </a:r>
            <a:r>
              <a:rPr lang="cs-CZ" dirty="0" err="1"/>
              <a:t>ávány</a:t>
            </a:r>
            <a:r>
              <a:rPr lang="cs-CZ" dirty="0"/>
              <a:t> online, 2-3 za celý rok; dobrá příprava na zápočtový test</a:t>
            </a:r>
          </a:p>
          <a:p>
            <a:r>
              <a:rPr lang="cs-CZ" b="1" dirty="0"/>
              <a:t>Závěrečný </a:t>
            </a:r>
            <a:r>
              <a:rPr lang="en-US" b="1" dirty="0" err="1"/>
              <a:t>ReCodexov</a:t>
            </a:r>
            <a:r>
              <a:rPr lang="cs-CZ" b="1" dirty="0"/>
              <a:t>ý úkol</a:t>
            </a:r>
            <a:r>
              <a:rPr lang="cs-CZ" dirty="0"/>
              <a:t> – povinný, </a:t>
            </a:r>
            <a:r>
              <a:rPr lang="en-US" dirty="0"/>
              <a:t>~4h ⚒️</a:t>
            </a:r>
          </a:p>
          <a:p>
            <a:pPr lvl="1"/>
            <a:r>
              <a:rPr lang="cs-CZ" dirty="0"/>
              <a:t>Zadán v zimě, </a:t>
            </a:r>
            <a:r>
              <a:rPr lang="cs-CZ" dirty="0" err="1"/>
              <a:t>deadline</a:t>
            </a:r>
            <a:r>
              <a:rPr lang="cs-CZ" dirty="0"/>
              <a:t> před posledním cvičením, bonusový feedback</a:t>
            </a:r>
          </a:p>
          <a:p>
            <a:r>
              <a:rPr lang="cs-CZ" b="1" dirty="0"/>
              <a:t>Zápočtový test</a:t>
            </a:r>
            <a:r>
              <a:rPr lang="cs-CZ" dirty="0"/>
              <a:t> – na posledním cvičení (</a:t>
            </a:r>
            <a:r>
              <a:rPr lang="en-US" b="1" dirty="0"/>
              <a:t>10. 1. 2025 - </a:t>
            </a:r>
            <a:r>
              <a:rPr lang="cs-CZ" b="1" dirty="0"/>
              <a:t>POVINNÉ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Na školním počítači přes </a:t>
            </a:r>
            <a:r>
              <a:rPr lang="cs-CZ" dirty="0" err="1"/>
              <a:t>ReCodex</a:t>
            </a:r>
            <a:r>
              <a:rPr lang="cs-CZ" dirty="0"/>
              <a:t>, jen jeden opravný termín</a:t>
            </a:r>
          </a:p>
          <a:p>
            <a:pPr lvl="1"/>
            <a:r>
              <a:rPr lang="cs-CZ" dirty="0"/>
              <a:t>Rozšíření závěrečného úkolu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E4A8D4-F5F1-64C1-30AF-FB1463E9C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B6B21D-BC96-8AD9-1D69-5A2120EA7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4896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23DBF-15CC-9984-D5F0-414F6D35B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MulTable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28F922-14A0-11F3-4107-1F138657F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566F12-263C-1B36-17AF-B37FB069A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30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519F0C-BE25-F910-DA34-7C825FFB01AA}"/>
              </a:ext>
            </a:extLst>
          </p:cNvPr>
          <p:cNvSpPr txBox="1"/>
          <p:nvPr/>
        </p:nvSpPr>
        <p:spPr>
          <a:xfrm>
            <a:off x="3374842" y="1343818"/>
            <a:ext cx="7616064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MulTable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MulTable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{}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MulTable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: </a:t>
            </a:r>
            <a:r>
              <a:rPr lang="en-US" b="0" dirty="0"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from_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(f), </a:t>
            </a:r>
            <a:r>
              <a:rPr lang="en-US" b="0" dirty="0"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to_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(t) {}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from_ 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to_ 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MulTable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74531F"/>
                </a:solidFill>
                <a:effectLst/>
                <a:latin typeface="Consolas" panose="020B0609020204030204" pitchFamily="49" charset="0"/>
              </a:rPr>
              <a:t>print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    // TODO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344267B4-844A-D0A7-7FF5-662BE9543538}"/>
              </a:ext>
            </a:extLst>
          </p:cNvPr>
          <p:cNvSpPr/>
          <p:nvPr/>
        </p:nvSpPr>
        <p:spPr>
          <a:xfrm>
            <a:off x="5844764" y="1429291"/>
            <a:ext cx="3023857" cy="372034"/>
          </a:xfrm>
          <a:prstGeom prst="wedgeRoundRectCallout">
            <a:avLst>
              <a:gd name="adj1" fmla="val -55661"/>
              <a:gd name="adj2" fmla="val 119318"/>
              <a:gd name="adj3" fmla="val 16667"/>
            </a:avLst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Defaultní konstruktor</a:t>
            </a:r>
            <a:endParaRPr lang="en-US" dirty="0"/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2A198739-4F74-2E02-D39D-8448EEDD29FC}"/>
              </a:ext>
            </a:extLst>
          </p:cNvPr>
          <p:cNvSpPr/>
          <p:nvPr/>
        </p:nvSpPr>
        <p:spPr>
          <a:xfrm>
            <a:off x="5811568" y="3853698"/>
            <a:ext cx="3848479" cy="372034"/>
          </a:xfrm>
          <a:prstGeom prst="wedgeRoundRectCallout">
            <a:avLst>
              <a:gd name="adj1" fmla="val -53565"/>
              <a:gd name="adj2" fmla="val -114299"/>
              <a:gd name="adj3" fmla="val 16667"/>
            </a:avLst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Defaultní hodnoty datových položek</a:t>
            </a:r>
            <a:endParaRPr lang="en-US" dirty="0"/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DC216DC5-603A-264E-55CA-5933016A9927}"/>
              </a:ext>
            </a:extLst>
          </p:cNvPr>
          <p:cNvSpPr/>
          <p:nvPr/>
        </p:nvSpPr>
        <p:spPr>
          <a:xfrm>
            <a:off x="6944381" y="2788787"/>
            <a:ext cx="3177393" cy="372034"/>
          </a:xfrm>
          <a:prstGeom prst="wedgeRoundRectCallout">
            <a:avLst>
              <a:gd name="adj1" fmla="val -20395"/>
              <a:gd name="adj2" fmla="val -126466"/>
              <a:gd name="adj3" fmla="val 16667"/>
            </a:avLst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Inicializace datových položek</a:t>
            </a:r>
            <a:endParaRPr lang="en-US" dirty="0"/>
          </a:p>
        </p:txBody>
      </p: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B49E3A09-016D-2E94-D8D7-EA9E883C13A3}"/>
              </a:ext>
            </a:extLst>
          </p:cNvPr>
          <p:cNvSpPr/>
          <p:nvPr/>
        </p:nvSpPr>
        <p:spPr>
          <a:xfrm>
            <a:off x="7379036" y="4732592"/>
            <a:ext cx="4672723" cy="372034"/>
          </a:xfrm>
          <a:prstGeom prst="wedgeRoundRectCallout">
            <a:avLst>
              <a:gd name="adj1" fmla="val -56046"/>
              <a:gd name="adj2" fmla="val -26693"/>
              <a:gd name="adj3" fmla="val 16667"/>
            </a:avLst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(složitá) metoda napsaná mimo definici třídy</a:t>
            </a:r>
            <a:endParaRPr lang="en-US" dirty="0"/>
          </a:p>
        </p:txBody>
      </p:sp>
      <p:sp>
        <p:nvSpPr>
          <p:cNvPr id="13" name="Left Brace 12">
            <a:extLst>
              <a:ext uri="{FF2B5EF4-FFF2-40B4-BE49-F238E27FC236}">
                <a16:creationId xmlns:a16="http://schemas.microsoft.com/office/drawing/2014/main" id="{418F40E3-2133-B508-AB63-BE3CDEA421E6}"/>
              </a:ext>
            </a:extLst>
          </p:cNvPr>
          <p:cNvSpPr/>
          <p:nvPr/>
        </p:nvSpPr>
        <p:spPr>
          <a:xfrm>
            <a:off x="2879001" y="1343818"/>
            <a:ext cx="389299" cy="29923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197F48F9-3B9A-45B4-4F04-53380108B0CE}"/>
              </a:ext>
            </a:extLst>
          </p:cNvPr>
          <p:cNvSpPr/>
          <p:nvPr/>
        </p:nvSpPr>
        <p:spPr>
          <a:xfrm>
            <a:off x="2879000" y="4425636"/>
            <a:ext cx="389299" cy="8885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678FEA6-0CA5-1EBE-553C-31361C85B3A1}"/>
              </a:ext>
            </a:extLst>
          </p:cNvPr>
          <p:cNvSpPr/>
          <p:nvPr/>
        </p:nvSpPr>
        <p:spPr>
          <a:xfrm>
            <a:off x="172018" y="2653951"/>
            <a:ext cx="2653712" cy="372034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Většinou v .</a:t>
            </a:r>
            <a:r>
              <a:rPr lang="cs-CZ" dirty="0" err="1"/>
              <a:t>hpp</a:t>
            </a:r>
            <a:r>
              <a:rPr lang="cs-CZ" dirty="0"/>
              <a:t> souboru</a:t>
            </a:r>
            <a:endParaRPr lang="en-US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A6E2E3E8-2ED1-2A5F-47D0-FBC021B80FC8}"/>
              </a:ext>
            </a:extLst>
          </p:cNvPr>
          <p:cNvSpPr/>
          <p:nvPr/>
        </p:nvSpPr>
        <p:spPr>
          <a:xfrm>
            <a:off x="172017" y="4672485"/>
            <a:ext cx="2653712" cy="372034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Většinou v .</a:t>
            </a:r>
            <a:r>
              <a:rPr lang="cs-CZ" dirty="0" err="1"/>
              <a:t>cpp</a:t>
            </a:r>
            <a:r>
              <a:rPr lang="cs-CZ" dirty="0"/>
              <a:t> souboru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1286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7712C-9797-36CF-08A0-7804C7CB5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Useful</a:t>
            </a:r>
            <a:r>
              <a:rPr lang="cs-CZ" dirty="0"/>
              <a:t> nástroje a zdroje informací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55DE071-D80B-FA66-EC45-6F2A0186B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C++ reference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https://en.cppreference.com/w/</a:t>
            </a:r>
            <a:endParaRPr lang="cs-CZ" dirty="0"/>
          </a:p>
          <a:p>
            <a:pPr lvl="1"/>
            <a:r>
              <a:rPr lang="cs-CZ" dirty="0"/>
              <a:t>Standard C++ převyprávěný pro programátory</a:t>
            </a:r>
          </a:p>
          <a:p>
            <a:r>
              <a:rPr lang="cs-CZ" dirty="0"/>
              <a:t>C</a:t>
            </a:r>
            <a:r>
              <a:rPr lang="en-US" dirty="0"/>
              <a:t>lang </a:t>
            </a:r>
            <a:r>
              <a:rPr lang="cs-CZ" dirty="0"/>
              <a:t>nástroje</a:t>
            </a:r>
            <a:endParaRPr lang="en-US" dirty="0"/>
          </a:p>
          <a:p>
            <a:pPr lvl="1"/>
            <a:r>
              <a:rPr lang="cs-CZ" sz="2400" dirty="0">
                <a:latin typeface="Consolas" panose="020B0609020204030204" pitchFamily="49" charset="0"/>
                <a:cs typeface="Courier New" pitchFamily="49" charset="0"/>
                <a:hlinkClick r:id="rId3"/>
              </a:rPr>
              <a:t>https://clang.llvm.org/extra/clang-tidy/</a:t>
            </a:r>
            <a:endParaRPr lang="cs-CZ" dirty="0"/>
          </a:p>
          <a:p>
            <a:pPr lvl="1"/>
            <a:r>
              <a:rPr lang="cs-CZ" b="1" dirty="0" err="1"/>
              <a:t>cmake-format</a:t>
            </a:r>
            <a:r>
              <a:rPr lang="cs-CZ" dirty="0"/>
              <a:t>: automatické </a:t>
            </a:r>
            <a:r>
              <a:rPr lang="cs-CZ" dirty="0" err="1"/>
              <a:t>formatování</a:t>
            </a:r>
            <a:r>
              <a:rPr lang="cs-CZ" dirty="0"/>
              <a:t> zdrojového kódu</a:t>
            </a:r>
          </a:p>
          <a:p>
            <a:pPr lvl="1"/>
            <a:r>
              <a:rPr lang="cs-CZ" b="1" dirty="0" err="1"/>
              <a:t>clang-tidy</a:t>
            </a:r>
            <a:r>
              <a:rPr lang="cs-CZ" dirty="0"/>
              <a:t>: </a:t>
            </a:r>
            <a:r>
              <a:rPr lang="cs-CZ" dirty="0" err="1"/>
              <a:t>linter</a:t>
            </a:r>
            <a:r>
              <a:rPr lang="cs-CZ" dirty="0"/>
              <a:t> pro C++, označuje ne úplně jasné chyby</a:t>
            </a:r>
            <a:endParaRPr lang="en-US" dirty="0"/>
          </a:p>
          <a:p>
            <a:r>
              <a:rPr lang="en-US" b="1" dirty="0"/>
              <a:t>C</a:t>
            </a:r>
            <a:r>
              <a:rPr lang="cs-CZ" b="1" dirty="0"/>
              <a:t>M</a:t>
            </a:r>
            <a:r>
              <a:rPr lang="en-US" b="1" dirty="0" err="1"/>
              <a:t>ake</a:t>
            </a:r>
            <a:r>
              <a:rPr lang="cs-CZ" dirty="0"/>
              <a:t> build systém</a:t>
            </a:r>
            <a:endParaRPr lang="en-US" dirty="0"/>
          </a:p>
          <a:p>
            <a:pPr lvl="1"/>
            <a:r>
              <a:rPr lang="cs-CZ" dirty="0">
                <a:hlinkClick r:id="rId4"/>
              </a:rPr>
              <a:t>https://cmake.org/</a:t>
            </a:r>
            <a:endParaRPr lang="en-US" dirty="0"/>
          </a:p>
          <a:p>
            <a:pPr lvl="1"/>
            <a:r>
              <a:rPr lang="en-US" dirty="0" err="1"/>
              <a:t>Budeme</a:t>
            </a:r>
            <a:r>
              <a:rPr lang="en-US" dirty="0"/>
              <a:t> po</a:t>
            </a:r>
            <a:r>
              <a:rPr lang="cs-CZ" dirty="0"/>
              <a:t>užívat na zápočtové programy</a:t>
            </a:r>
          </a:p>
          <a:p>
            <a:r>
              <a:rPr lang="cs-CZ" b="1" dirty="0" err="1"/>
              <a:t>vcpkg</a:t>
            </a:r>
            <a:endParaRPr lang="cs-CZ" b="1" dirty="0"/>
          </a:p>
          <a:p>
            <a:pPr lvl="1"/>
            <a:r>
              <a:rPr lang="cs-CZ" dirty="0"/>
              <a:t>Manager dependencí pro C++ (multiplatformní)</a:t>
            </a:r>
          </a:p>
          <a:p>
            <a:pPr lvl="1"/>
            <a:r>
              <a:rPr lang="cs-CZ" dirty="0"/>
              <a:t>Můžete používat v zápočtových programech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1D3B72-77E2-9F64-86B6-6FA6EE0A5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F8DF69-CC0D-53D4-0AF0-ED479D363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57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A10FA-4575-223F-B4B3-BC937D500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A9B89-45D3-BFC5-DA89-D3C32EB0C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Cvičení </a:t>
            </a:r>
            <a:r>
              <a:rPr lang="cs-CZ" dirty="0"/>
              <a:t>jsou pro diskuze, kdykoliv se můžete na něco zeptat</a:t>
            </a:r>
          </a:p>
          <a:p>
            <a:r>
              <a:rPr lang="cs-CZ" dirty="0"/>
              <a:t>Mimo cvičení je nejlepší psát přes </a:t>
            </a:r>
            <a:r>
              <a:rPr lang="cs-CZ" b="1" dirty="0" err="1"/>
              <a:t>Mattermost</a:t>
            </a:r>
            <a:r>
              <a:rPr lang="cs-CZ" dirty="0"/>
              <a:t> (tam jsem online nejvíc)</a:t>
            </a:r>
          </a:p>
          <a:p>
            <a:pPr lvl="1"/>
            <a:r>
              <a:rPr lang="cs-CZ" dirty="0"/>
              <a:t>Pokud je problém s </a:t>
            </a:r>
            <a:r>
              <a:rPr lang="cs-CZ" dirty="0" err="1"/>
              <a:t>invitem</a:t>
            </a:r>
            <a:r>
              <a:rPr lang="cs-CZ" dirty="0"/>
              <a:t> nebo něco podobného, pak je nejlepší </a:t>
            </a:r>
            <a:r>
              <a:rPr lang="cs-CZ" b="1" dirty="0"/>
              <a:t>Email</a:t>
            </a:r>
          </a:p>
          <a:p>
            <a:pPr lvl="1"/>
            <a:r>
              <a:rPr lang="cs-CZ" dirty="0" err="1"/>
              <a:t>Mattermost</a:t>
            </a:r>
            <a:r>
              <a:rPr lang="cs-CZ" dirty="0"/>
              <a:t> </a:t>
            </a:r>
            <a:r>
              <a:rPr lang="cs-CZ" dirty="0" err="1"/>
              <a:t>workspace</a:t>
            </a:r>
            <a:r>
              <a:rPr lang="cs-CZ" dirty="0"/>
              <a:t>: </a:t>
            </a:r>
            <a:r>
              <a:rPr lang="cs-CZ" b="1" dirty="0"/>
              <a:t>2425ZS</a:t>
            </a:r>
          </a:p>
          <a:p>
            <a:pPr lvl="1"/>
            <a:r>
              <a:rPr lang="cs-CZ" dirty="0" err="1"/>
              <a:t>Channel</a:t>
            </a:r>
            <a:r>
              <a:rPr lang="cs-CZ" dirty="0"/>
              <a:t>: </a:t>
            </a:r>
            <a:r>
              <a:rPr lang="cs-CZ" b="1" dirty="0"/>
              <a:t>nprg041-cpp-klepl</a:t>
            </a:r>
          </a:p>
          <a:p>
            <a:pPr lvl="1"/>
            <a:r>
              <a:rPr lang="cs-CZ" dirty="0"/>
              <a:t>Na zápočtové programy, bugy v úkolech, atd.: </a:t>
            </a:r>
            <a:r>
              <a:rPr lang="en-US" dirty="0"/>
              <a:t>direct message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b="1" dirty="0"/>
              <a:t>@jiriklepl</a:t>
            </a:r>
            <a:endParaRPr lang="cs-CZ" b="1" dirty="0"/>
          </a:p>
          <a:p>
            <a:r>
              <a:rPr lang="cs-CZ" dirty="0"/>
              <a:t>Pokud jste dlouho zaseklí na úkolu, pište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E4A8D4-F5F1-64C1-30AF-FB1463E9C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B6B21D-BC96-8AD9-1D69-5A2120EA7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37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520F5-234B-E8AC-9A5A-27DBC46BD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Zápočtový program (</a:t>
            </a:r>
            <a:r>
              <a:rPr lang="cs-CZ" dirty="0" err="1"/>
              <a:t>GitLab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5035F-F405-405A-7220-2B5473259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N</a:t>
            </a:r>
            <a:r>
              <a:rPr lang="cs-CZ" b="1" dirty="0" err="1"/>
              <a:t>ávrh</a:t>
            </a:r>
            <a:r>
              <a:rPr lang="cs-CZ" b="1" dirty="0"/>
              <a:t> zadání</a:t>
            </a:r>
            <a:r>
              <a:rPr lang="cs-CZ" dirty="0"/>
              <a:t> do 20. 11. 2024</a:t>
            </a:r>
          </a:p>
          <a:p>
            <a:pPr lvl="1"/>
            <a:r>
              <a:rPr lang="cs-CZ" dirty="0"/>
              <a:t>Konkrétní nápad programu/nástroje, </a:t>
            </a:r>
            <a:r>
              <a:rPr lang="cs-CZ" dirty="0" err="1"/>
              <a:t>čim</a:t>
            </a:r>
            <a:r>
              <a:rPr lang="cs-CZ" dirty="0"/>
              <a:t> to je zajímavé</a:t>
            </a:r>
          </a:p>
          <a:p>
            <a:pPr lvl="1"/>
            <a:r>
              <a:rPr lang="cs-CZ" dirty="0"/>
              <a:t>Nechceme něco, co jde </a:t>
            </a:r>
            <a:r>
              <a:rPr lang="cs-CZ" dirty="0" err="1"/>
              <a:t>nakódit</a:t>
            </a:r>
            <a:r>
              <a:rPr lang="cs-CZ" dirty="0"/>
              <a:t> za den nebo najít na internetu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Schválení zadání</a:t>
            </a:r>
            <a:r>
              <a:rPr lang="cs-CZ" dirty="0"/>
              <a:t> do 30. 11. 2024</a:t>
            </a:r>
          </a:p>
          <a:p>
            <a:pPr lvl="1"/>
            <a:r>
              <a:rPr lang="cs-CZ" dirty="0"/>
              <a:t>„Specifikace“: co to bude dělat, jak s </a:t>
            </a:r>
            <a:r>
              <a:rPr lang="cs-CZ" dirty="0" err="1"/>
              <a:t>tim</a:t>
            </a:r>
            <a:r>
              <a:rPr lang="cs-CZ" dirty="0"/>
              <a:t> bude uživatel pracovat, </a:t>
            </a:r>
            <a:r>
              <a:rPr lang="cs-CZ" dirty="0" err="1"/>
              <a:t>ext</a:t>
            </a:r>
            <a:r>
              <a:rPr lang="cs-CZ" dirty="0"/>
              <a:t>. </a:t>
            </a:r>
            <a:r>
              <a:rPr lang="cs-CZ" dirty="0" err="1"/>
              <a:t>libky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Technologické demo</a:t>
            </a:r>
            <a:r>
              <a:rPr lang="cs-CZ" dirty="0"/>
              <a:t> do 12. 1. 2025</a:t>
            </a:r>
          </a:p>
          <a:p>
            <a:pPr lvl="1"/>
            <a:r>
              <a:rPr lang="cs-CZ" dirty="0"/>
              <a:t>Jde stáhnout, </a:t>
            </a:r>
            <a:r>
              <a:rPr lang="cs-CZ" dirty="0" err="1"/>
              <a:t>zbuildit</a:t>
            </a:r>
            <a:r>
              <a:rPr lang="cs-CZ" dirty="0"/>
              <a:t>, spustit (bez dalších kroků), včetně </a:t>
            </a:r>
            <a:r>
              <a:rPr lang="cs-CZ" dirty="0" err="1"/>
              <a:t>ext</a:t>
            </a:r>
            <a:r>
              <a:rPr lang="cs-CZ" dirty="0"/>
              <a:t>. </a:t>
            </a:r>
            <a:r>
              <a:rPr lang="cs-CZ" dirty="0" err="1"/>
              <a:t>libek</a:t>
            </a: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Odevzdání kompletního řešení</a:t>
            </a:r>
            <a:r>
              <a:rPr lang="cs-CZ" dirty="0"/>
              <a:t> do 15. 5. 2025</a:t>
            </a:r>
          </a:p>
          <a:p>
            <a:pPr lvl="1"/>
            <a:r>
              <a:rPr lang="cs-CZ" dirty="0"/>
              <a:t>Program by měl fungovat alespoň na Windows a Linuxu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Poslední opravy</a:t>
            </a:r>
            <a:r>
              <a:rPr lang="cs-CZ" dirty="0"/>
              <a:t> do 15. 6. 2025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FB9FFA-8663-39CB-5052-9688DC455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66A4C2-D381-B374-50BF-73ED61C64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62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70E1F-0658-82E4-B1D6-38645363D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Zaměření cvičení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E81CA-DF63-6643-404C-1C7DE82E1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Očekávané znalosti</a:t>
            </a:r>
            <a:r>
              <a:rPr lang="cs-CZ" dirty="0"/>
              <a:t> z počítačových systémů a programování 2</a:t>
            </a:r>
          </a:p>
          <a:p>
            <a:pPr lvl="1"/>
            <a:r>
              <a:rPr lang="cs-CZ" dirty="0"/>
              <a:t>Syntaxe C/C++, dekompozice programu, třídy</a:t>
            </a:r>
          </a:p>
          <a:p>
            <a:pPr lvl="1"/>
            <a:r>
              <a:rPr lang="cs-CZ" dirty="0"/>
              <a:t>Algoritmizace</a:t>
            </a:r>
          </a:p>
          <a:p>
            <a:pPr lvl="1"/>
            <a:r>
              <a:rPr lang="cs-CZ" dirty="0" err="1"/>
              <a:t>Visual</a:t>
            </a:r>
            <a:r>
              <a:rPr lang="cs-CZ" dirty="0"/>
              <a:t> Studio (popř. jiný editor, </a:t>
            </a:r>
            <a:r>
              <a:rPr lang="cs-CZ" dirty="0" err="1"/>
              <a:t>compiler</a:t>
            </a:r>
            <a:r>
              <a:rPr lang="cs-CZ" dirty="0"/>
              <a:t> a debugger)</a:t>
            </a:r>
          </a:p>
          <a:p>
            <a:r>
              <a:rPr lang="cs-CZ" b="1" dirty="0"/>
              <a:t>Cíle</a:t>
            </a:r>
          </a:p>
          <a:p>
            <a:pPr lvl="1"/>
            <a:r>
              <a:rPr lang="cs-CZ" b="1" dirty="0"/>
              <a:t>Důkladná znalost jazyka</a:t>
            </a:r>
            <a:r>
              <a:rPr lang="cs-CZ" dirty="0"/>
              <a:t>: pokročilé konstrukce, efektivita</a:t>
            </a:r>
          </a:p>
          <a:p>
            <a:pPr lvl="1"/>
            <a:r>
              <a:rPr lang="cs-CZ" dirty="0"/>
              <a:t>Knihovny</a:t>
            </a:r>
          </a:p>
          <a:p>
            <a:pPr lvl="1"/>
            <a:r>
              <a:rPr lang="cs-CZ" b="1" dirty="0"/>
              <a:t>Best </a:t>
            </a:r>
            <a:r>
              <a:rPr lang="cs-CZ" b="1" dirty="0" err="1"/>
              <a:t>practices</a:t>
            </a:r>
            <a:r>
              <a:rPr lang="cs-CZ" dirty="0"/>
              <a:t>: kvalita návrhu a kvalita kódu, čemu se vyvarovat, ladění</a:t>
            </a:r>
          </a:p>
          <a:p>
            <a:pPr lvl="1"/>
            <a:r>
              <a:rPr lang="cs-CZ" b="1" dirty="0" err="1"/>
              <a:t>Multiplatformnost</a:t>
            </a:r>
            <a:r>
              <a:rPr lang="cs-CZ" dirty="0"/>
              <a:t>: </a:t>
            </a:r>
            <a:r>
              <a:rPr lang="cs-CZ" dirty="0" err="1"/>
              <a:t>Visual</a:t>
            </a:r>
            <a:r>
              <a:rPr lang="cs-CZ" dirty="0"/>
              <a:t> Studio na Windows, obecně </a:t>
            </a:r>
            <a:r>
              <a:rPr lang="cs-CZ" dirty="0" err="1"/>
              <a:t>CMake</a:t>
            </a:r>
            <a:endParaRPr lang="cs-CZ" dirty="0"/>
          </a:p>
          <a:p>
            <a:pPr lvl="1"/>
            <a:r>
              <a:rPr lang="cs-CZ" dirty="0"/>
              <a:t>Moderní použití C++ (</a:t>
            </a:r>
            <a:r>
              <a:rPr lang="cs-CZ" b="1" dirty="0"/>
              <a:t>C++20</a:t>
            </a:r>
            <a:r>
              <a:rPr lang="cs-CZ" dirty="0"/>
              <a:t>/</a:t>
            </a:r>
            <a:r>
              <a:rPr lang="cs-CZ" b="1" dirty="0"/>
              <a:t>C++23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713A35-E7A4-3128-81A7-079A8CEF9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38C94E-8A49-D920-A5C8-3EB69894C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290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EA70EF-F0CA-9E13-C786-1DD7631A5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Zkouška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A01DE1-CF64-1024-EB69-E9CA76205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Praktickou formou na </a:t>
            </a:r>
            <a:r>
              <a:rPr lang="cs-CZ" b="1" dirty="0"/>
              <a:t>školních počítačích </a:t>
            </a:r>
            <a:r>
              <a:rPr lang="cs-CZ" dirty="0"/>
              <a:t>v laboratoři</a:t>
            </a:r>
            <a:endParaRPr lang="cs-CZ" b="1" dirty="0"/>
          </a:p>
          <a:p>
            <a:r>
              <a:rPr lang="cs-CZ" dirty="0"/>
              <a:t>Je zadána úloha prověřující znalosti používání jazyka </a:t>
            </a:r>
            <a:r>
              <a:rPr lang="cs-CZ" b="1" dirty="0"/>
              <a:t>a kvality kódu</a:t>
            </a:r>
          </a:p>
          <a:p>
            <a:pPr lvl="1"/>
            <a:r>
              <a:rPr lang="cs-CZ" dirty="0"/>
              <a:t>Odevzdávání do </a:t>
            </a:r>
            <a:r>
              <a:rPr lang="cs-CZ" dirty="0" err="1"/>
              <a:t>Recodexu</a:t>
            </a:r>
            <a:r>
              <a:rPr lang="cs-CZ" dirty="0"/>
              <a:t> (testy budou prověřovat základní funkčnost)</a:t>
            </a:r>
          </a:p>
          <a:p>
            <a:pPr lvl="1"/>
            <a:r>
              <a:rPr lang="cs-CZ" dirty="0"/>
              <a:t>Lze ztratit body za prohřešky nerozpoznávány testem</a:t>
            </a:r>
          </a:p>
          <a:p>
            <a:pPr lvl="2"/>
            <a:r>
              <a:rPr lang="cs-CZ" dirty="0"/>
              <a:t>Skryté bugy: např. </a:t>
            </a:r>
            <a:r>
              <a:rPr lang="cs-CZ" dirty="0" err="1"/>
              <a:t>memory</a:t>
            </a:r>
            <a:r>
              <a:rPr lang="cs-CZ" dirty="0"/>
              <a:t> </a:t>
            </a:r>
            <a:r>
              <a:rPr lang="cs-CZ" dirty="0" err="1"/>
              <a:t>leaky</a:t>
            </a:r>
            <a:r>
              <a:rPr lang="cs-CZ" dirty="0"/>
              <a:t>, </a:t>
            </a:r>
            <a:r>
              <a:rPr lang="cs-CZ" dirty="0" err="1"/>
              <a:t>corner</a:t>
            </a:r>
            <a:r>
              <a:rPr lang="cs-CZ" dirty="0"/>
              <a:t>-casy v algoritmu řešení, …</a:t>
            </a:r>
          </a:p>
          <a:p>
            <a:pPr lvl="2"/>
            <a:r>
              <a:rPr lang="cs-CZ" dirty="0"/>
              <a:t>Kvalita: nečitelnost kódu, výrazná neefektivita řešení, chybné použití prvků jazyka, …</a:t>
            </a:r>
          </a:p>
          <a:p>
            <a:r>
              <a:rPr lang="cs-CZ" dirty="0"/>
              <a:t>Celá známka vychází právě ze zkoušky</a:t>
            </a:r>
          </a:p>
          <a:p>
            <a:r>
              <a:rPr lang="cs-CZ" dirty="0"/>
              <a:t>Lze podstoupit až </a:t>
            </a:r>
            <a:r>
              <a:rPr lang="cs-CZ" b="1" dirty="0"/>
              <a:t>po zápočtovém testu</a:t>
            </a:r>
          </a:p>
          <a:p>
            <a:r>
              <a:rPr lang="cs-CZ" b="1" dirty="0"/>
              <a:t>Žádná ústní část prověřující teorii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76100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11EC6-923F-A07C-9851-183A29EC5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Mattermost</a:t>
            </a:r>
            <a:r>
              <a:rPr lang="cs-CZ" dirty="0"/>
              <a:t>, </a:t>
            </a:r>
            <a:r>
              <a:rPr lang="cs-CZ" dirty="0" err="1"/>
              <a:t>GitLab</a:t>
            </a:r>
            <a:r>
              <a:rPr lang="cs-CZ" dirty="0"/>
              <a:t>, </a:t>
            </a:r>
            <a:r>
              <a:rPr lang="cs-CZ" dirty="0" err="1"/>
              <a:t>ReCodex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EA556-CD30-C334-CBAE-A1EDFA9C0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Invite</a:t>
            </a:r>
            <a:r>
              <a:rPr lang="cs-CZ" dirty="0"/>
              <a:t> na </a:t>
            </a:r>
            <a:r>
              <a:rPr lang="en-US" dirty="0"/>
              <a:t>M</a:t>
            </a:r>
            <a:r>
              <a:rPr lang="cs-CZ" dirty="0" err="1"/>
              <a:t>attermost</a:t>
            </a:r>
            <a:r>
              <a:rPr lang="cs-CZ" dirty="0"/>
              <a:t> je na nástěnce předmětu v </a:t>
            </a:r>
            <a:r>
              <a:rPr lang="cs-CZ" dirty="0" err="1"/>
              <a:t>SISu</a:t>
            </a:r>
            <a:endParaRPr lang="en-US" dirty="0"/>
          </a:p>
          <a:p>
            <a:r>
              <a:rPr lang="en-US" dirty="0"/>
              <a:t>GitLab: </a:t>
            </a:r>
            <a:r>
              <a:rPr lang="en-US" dirty="0">
                <a:hlinkClick r:id="rId2"/>
              </a:rPr>
              <a:t>https://gitlab.mff.cuni.cz/teaching/nprg041/2024-25/klepl</a:t>
            </a:r>
            <a:endParaRPr lang="en-US" dirty="0"/>
          </a:p>
          <a:p>
            <a:endParaRPr lang="cs-CZ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1FA4F9-B72C-2FE5-10F7-F15EAB287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1CDD5C-6E0A-31E3-F28D-7186DD7A3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8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BD31030-F826-9BA6-13F4-A8F577DCD9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152" y="2441724"/>
            <a:ext cx="5703596" cy="398993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74EBCD0-8242-932A-895B-E34964607E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7118" y="2535938"/>
            <a:ext cx="6777317" cy="3253112"/>
          </a:xfrm>
          <a:prstGeom prst="rect">
            <a:avLst/>
          </a:prstGeom>
        </p:spPr>
      </p:pic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0F855FEA-F557-4B1A-AFA9-A755916BD32B}"/>
              </a:ext>
            </a:extLst>
          </p:cNvPr>
          <p:cNvSpPr/>
          <p:nvPr/>
        </p:nvSpPr>
        <p:spPr>
          <a:xfrm>
            <a:off x="8164241" y="5998885"/>
            <a:ext cx="3406088" cy="372034"/>
          </a:xfrm>
          <a:prstGeom prst="wedgeRoundRectCallout">
            <a:avLst>
              <a:gd name="adj1" fmla="val 46816"/>
              <a:gd name="adj2" fmla="val -102131"/>
              <a:gd name="adj3" fmla="val 16667"/>
            </a:avLst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Link na stránku s </a:t>
            </a:r>
            <a:r>
              <a:rPr lang="cs-CZ" dirty="0" err="1"/>
              <a:t>invitationem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698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1449A-C051-D438-2EFD-51AB0F63C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GitLab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88DC2-4CF8-A4CC-C8A4-3E49A0683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Struktura</a:t>
            </a:r>
          </a:p>
          <a:p>
            <a:pPr lvl="1"/>
            <a:r>
              <a:rPr lang="cs-CZ" dirty="0" err="1"/>
              <a:t>finalhw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 sem nahrát poslední úkol zadaný na </a:t>
            </a:r>
            <a:r>
              <a:rPr lang="cs-CZ" dirty="0" err="1">
                <a:sym typeface="Wingdings" panose="05000000000000000000" pitchFamily="2" charset="2"/>
              </a:rPr>
              <a:t>ReCodexu</a:t>
            </a:r>
            <a:endParaRPr lang="cs-CZ" dirty="0">
              <a:sym typeface="Wingdings" panose="05000000000000000000" pitchFamily="2" charset="2"/>
            </a:endParaRPr>
          </a:p>
          <a:p>
            <a:pPr lvl="1"/>
            <a:r>
              <a:rPr lang="cs-CZ" dirty="0" err="1">
                <a:sym typeface="Wingdings" panose="05000000000000000000" pitchFamily="2" charset="2"/>
              </a:rPr>
              <a:t>homeworks</a:t>
            </a:r>
            <a:r>
              <a:rPr lang="cs-CZ" dirty="0">
                <a:sym typeface="Wingdings" panose="05000000000000000000" pitchFamily="2" charset="2"/>
              </a:rPr>
              <a:t>  sem nahrávat úkoly z </a:t>
            </a:r>
            <a:r>
              <a:rPr lang="cs-CZ" dirty="0" err="1">
                <a:sym typeface="Wingdings" panose="05000000000000000000" pitchFamily="2" charset="2"/>
              </a:rPr>
              <a:t>ReCodexu</a:t>
            </a:r>
            <a:r>
              <a:rPr lang="cs-CZ" dirty="0">
                <a:sym typeface="Wingdings" panose="05000000000000000000" pitchFamily="2" charset="2"/>
              </a:rPr>
              <a:t> (kromě posledního)</a:t>
            </a:r>
          </a:p>
          <a:p>
            <a:pPr lvl="1"/>
            <a:r>
              <a:rPr lang="cs-CZ" dirty="0" err="1">
                <a:sym typeface="Wingdings" panose="05000000000000000000" pitchFamily="2" charset="2"/>
              </a:rPr>
              <a:t>labs</a:t>
            </a:r>
            <a:r>
              <a:rPr lang="cs-CZ" dirty="0">
                <a:sym typeface="Wingdings" panose="05000000000000000000" pitchFamily="2" charset="2"/>
              </a:rPr>
              <a:t>  sem nahrávat úkoly ze cvičení</a:t>
            </a:r>
          </a:p>
          <a:p>
            <a:pPr lvl="1"/>
            <a:r>
              <a:rPr lang="cs-CZ" dirty="0" err="1">
                <a:sym typeface="Wingdings" panose="05000000000000000000" pitchFamily="2" charset="2"/>
              </a:rPr>
              <a:t>project</a:t>
            </a:r>
            <a:r>
              <a:rPr lang="cs-CZ" dirty="0">
                <a:sym typeface="Wingdings" panose="05000000000000000000" pitchFamily="2" charset="2"/>
              </a:rPr>
              <a:t>  adresář na zápočtový program</a:t>
            </a:r>
          </a:p>
          <a:p>
            <a:pPr lvl="2"/>
            <a:r>
              <a:rPr lang="cs-CZ" dirty="0">
                <a:sym typeface="Wingdings" panose="05000000000000000000" pitchFamily="2" charset="2"/>
              </a:rPr>
              <a:t>Budou zde </a:t>
            </a:r>
            <a:r>
              <a:rPr lang="cs-CZ" dirty="0" err="1">
                <a:sym typeface="Wingdings" panose="05000000000000000000" pitchFamily="2" charset="2"/>
              </a:rPr>
              <a:t>zdrojáky</a:t>
            </a:r>
            <a:r>
              <a:rPr lang="cs-CZ" dirty="0">
                <a:sym typeface="Wingdings" panose="05000000000000000000" pitchFamily="2" charset="2"/>
              </a:rPr>
              <a:t>, knihovny, data, specifikace, dokumentace</a:t>
            </a:r>
          </a:p>
          <a:p>
            <a:r>
              <a:rPr lang="cs-CZ" dirty="0">
                <a:solidFill>
                  <a:srgbClr val="00B050"/>
                </a:solidFill>
                <a:sym typeface="Wingdings" panose="05000000000000000000" pitchFamily="2" charset="2"/>
              </a:rPr>
              <a:t>Co tam patří</a:t>
            </a:r>
          </a:p>
          <a:p>
            <a:pPr lvl="1"/>
            <a:r>
              <a:rPr lang="cs-CZ" dirty="0" err="1">
                <a:solidFill>
                  <a:srgbClr val="00B050"/>
                </a:solidFill>
                <a:sym typeface="Wingdings" panose="05000000000000000000" pitchFamily="2" charset="2"/>
              </a:rPr>
              <a:t>Zdrojáky</a:t>
            </a:r>
            <a:r>
              <a:rPr lang="cs-CZ" dirty="0">
                <a:solidFill>
                  <a:srgbClr val="00B050"/>
                </a:solidFill>
                <a:sym typeface="Wingdings" panose="05000000000000000000" pitchFamily="2" charset="2"/>
              </a:rPr>
              <a:t> (.</a:t>
            </a:r>
            <a:r>
              <a:rPr lang="cs-CZ" dirty="0" err="1">
                <a:solidFill>
                  <a:srgbClr val="00B050"/>
                </a:solidFill>
                <a:sym typeface="Wingdings" panose="05000000000000000000" pitchFamily="2" charset="2"/>
              </a:rPr>
              <a:t>cpp</a:t>
            </a:r>
            <a:r>
              <a:rPr lang="cs-CZ" dirty="0">
                <a:solidFill>
                  <a:srgbClr val="00B050"/>
                </a:solidFill>
                <a:sym typeface="Wingdings" panose="05000000000000000000" pitchFamily="2" charset="2"/>
              </a:rPr>
              <a:t>, .</a:t>
            </a:r>
            <a:r>
              <a:rPr lang="cs-CZ" dirty="0" err="1">
                <a:solidFill>
                  <a:srgbClr val="00B050"/>
                </a:solidFill>
                <a:sym typeface="Wingdings" panose="05000000000000000000" pitchFamily="2" charset="2"/>
              </a:rPr>
              <a:t>hpp</a:t>
            </a:r>
            <a:r>
              <a:rPr lang="cs-CZ" dirty="0">
                <a:solidFill>
                  <a:srgbClr val="00B050"/>
                </a:solidFill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cs-CZ" dirty="0">
                <a:solidFill>
                  <a:srgbClr val="00B050"/>
                </a:solidFill>
                <a:sym typeface="Wingdings" panose="05000000000000000000" pitchFamily="2" charset="2"/>
              </a:rPr>
              <a:t>Projektové soubory (</a:t>
            </a:r>
            <a:r>
              <a:rPr lang="cs-CZ" dirty="0" err="1">
                <a:solidFill>
                  <a:srgbClr val="00B050"/>
                </a:solidFill>
                <a:sym typeface="Wingdings" panose="05000000000000000000" pitchFamily="2" charset="2"/>
              </a:rPr>
              <a:t>Visual</a:t>
            </a:r>
            <a:r>
              <a:rPr lang="cs-CZ" dirty="0">
                <a:solidFill>
                  <a:srgbClr val="00B050"/>
                </a:solidFill>
                <a:sym typeface="Wingdings" panose="05000000000000000000" pitchFamily="2" charset="2"/>
              </a:rPr>
              <a:t> Studio: .</a:t>
            </a:r>
            <a:r>
              <a:rPr lang="cs-CZ" dirty="0" err="1">
                <a:solidFill>
                  <a:srgbClr val="00B050"/>
                </a:solidFill>
                <a:sym typeface="Wingdings" panose="05000000000000000000" pitchFamily="2" charset="2"/>
              </a:rPr>
              <a:t>prj</a:t>
            </a:r>
            <a:r>
              <a:rPr lang="cs-CZ" dirty="0">
                <a:solidFill>
                  <a:srgbClr val="00B050"/>
                </a:solidFill>
                <a:sym typeface="Wingdings" panose="05000000000000000000" pitchFamily="2" charset="2"/>
              </a:rPr>
              <a:t>, .</a:t>
            </a:r>
            <a:r>
              <a:rPr lang="cs-CZ" dirty="0" err="1">
                <a:solidFill>
                  <a:srgbClr val="00B050"/>
                </a:solidFill>
                <a:sym typeface="Wingdings" panose="05000000000000000000" pitchFamily="2" charset="2"/>
              </a:rPr>
              <a:t>sln</a:t>
            </a:r>
            <a:r>
              <a:rPr lang="en-US" dirty="0">
                <a:solidFill>
                  <a:srgbClr val="00B050"/>
                </a:solidFill>
                <a:sym typeface="Wingdings" panose="05000000000000000000" pitchFamily="2" charset="2"/>
              </a:rPr>
              <a:t>; </a:t>
            </a:r>
            <a:r>
              <a:rPr lang="en-US" dirty="0" err="1">
                <a:solidFill>
                  <a:srgbClr val="00B050"/>
                </a:solidFill>
                <a:sym typeface="Wingdings" panose="05000000000000000000" pitchFamily="2" charset="2"/>
              </a:rPr>
              <a:t>makefile</a:t>
            </a:r>
            <a:r>
              <a:rPr lang="en-US" dirty="0">
                <a:solidFill>
                  <a:srgbClr val="00B050"/>
                </a:solidFill>
                <a:sym typeface="Wingdings" panose="05000000000000000000" pitchFamily="2" charset="2"/>
              </a:rPr>
              <a:t>; </a:t>
            </a:r>
            <a:r>
              <a:rPr lang="en-US" dirty="0" err="1">
                <a:solidFill>
                  <a:srgbClr val="00B050"/>
                </a:solidFill>
                <a:sym typeface="Wingdings" panose="05000000000000000000" pitchFamily="2" charset="2"/>
              </a:rPr>
              <a:t>CMake</a:t>
            </a:r>
            <a:r>
              <a:rPr lang="en-US" dirty="0">
                <a:solidFill>
                  <a:srgbClr val="00B050"/>
                </a:solidFill>
                <a:sym typeface="Wingdings" panose="05000000000000000000" pitchFamily="2" charset="2"/>
              </a:rPr>
              <a:t>*)</a:t>
            </a:r>
            <a:endParaRPr lang="cs-CZ" dirty="0">
              <a:solidFill>
                <a:srgbClr val="00B050"/>
              </a:solidFill>
              <a:sym typeface="Wingdings" panose="05000000000000000000" pitchFamily="2" charset="2"/>
            </a:endParaRPr>
          </a:p>
          <a:p>
            <a:r>
              <a:rPr lang="cs-CZ" dirty="0">
                <a:solidFill>
                  <a:srgbClr val="FF0000"/>
                </a:solidFill>
                <a:sym typeface="Wingdings" panose="05000000000000000000" pitchFamily="2" charset="2"/>
              </a:rPr>
              <a:t>Co tam nepatří</a:t>
            </a:r>
          </a:p>
          <a:p>
            <a:pPr lvl="1"/>
            <a:r>
              <a:rPr lang="cs-CZ" dirty="0">
                <a:solidFill>
                  <a:srgbClr val="FF0000"/>
                </a:solidFill>
                <a:sym typeface="Wingdings" panose="05000000000000000000" pitchFamily="2" charset="2"/>
              </a:rPr>
              <a:t>Vše vygenerované (.o/.</a:t>
            </a:r>
            <a:r>
              <a:rPr lang="cs-CZ" dirty="0" err="1">
                <a:solidFill>
                  <a:srgbClr val="FF0000"/>
                </a:solidFill>
                <a:sym typeface="Wingdings" panose="05000000000000000000" pitchFamily="2" charset="2"/>
              </a:rPr>
              <a:t>obj</a:t>
            </a:r>
            <a:r>
              <a:rPr lang="cs-CZ" dirty="0">
                <a:solidFill>
                  <a:srgbClr val="FF0000"/>
                </a:solidFill>
                <a:sym typeface="Wingdings" panose="05000000000000000000" pitchFamily="2" charset="2"/>
              </a:rPr>
              <a:t> soubory, .</a:t>
            </a:r>
            <a:r>
              <a:rPr lang="cs-CZ" dirty="0" err="1">
                <a:solidFill>
                  <a:srgbClr val="FF0000"/>
                </a:solidFill>
                <a:sym typeface="Wingdings" panose="05000000000000000000" pitchFamily="2" charset="2"/>
              </a:rPr>
              <a:t>tmp</a:t>
            </a:r>
            <a:r>
              <a:rPr lang="cs-CZ" dirty="0">
                <a:solidFill>
                  <a:srgbClr val="FF0000"/>
                </a:solidFill>
                <a:sym typeface="Wingdings" panose="05000000000000000000" pitchFamily="2" charset="2"/>
              </a:rPr>
              <a:t>, bin složka, vygenerovaný program, …)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9DA4F1-3385-7476-F73E-C8BE8DD14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EC8425-7881-AFEC-2DD7-4CFCAE72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63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19651D43A62D4C9BACA83636543EED" ma:contentTypeVersion="13" ma:contentTypeDescription="Vytvoří nový dokument" ma:contentTypeScope="" ma:versionID="57f2ab4979a8175793d9d01ded33a7e4">
  <xsd:schema xmlns:xsd="http://www.w3.org/2001/XMLSchema" xmlns:xs="http://www.w3.org/2001/XMLSchema" xmlns:p="http://schemas.microsoft.com/office/2006/metadata/properties" xmlns:ns3="dbab42ee-70ce-43f2-99c0-6385739211e4" xmlns:ns4="f3293c47-cd37-4bf4-8d46-554ed56ab888" targetNamespace="http://schemas.microsoft.com/office/2006/metadata/properties" ma:root="true" ma:fieldsID="6c0573f9d0b1b836c9e5a8a06eff31a6" ns3:_="" ns4:_="">
    <xsd:import namespace="dbab42ee-70ce-43f2-99c0-6385739211e4"/>
    <xsd:import namespace="f3293c47-cd37-4bf4-8d46-554ed56ab88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GenerationTime" minOccurs="0"/>
                <xsd:element ref="ns4:MediaServiceEventHashCode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ab42ee-70ce-43f2-99c0-6385739211e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293c47-cd37-4bf4-8d46-554ed56ab8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3293c47-cd37-4bf4-8d46-554ed56ab88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5CA228-228B-43B2-9A40-A01BC4F683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ab42ee-70ce-43f2-99c0-6385739211e4"/>
    <ds:schemaRef ds:uri="f3293c47-cd37-4bf4-8d46-554ed56ab8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EE8F15-15A0-4BD2-B0F4-2647CF7F9B36}">
  <ds:schemaRefs>
    <ds:schemaRef ds:uri="http://purl.org/dc/dcmitype/"/>
    <ds:schemaRef ds:uri="http://schemas.openxmlformats.org/package/2006/metadata/core-properties"/>
    <ds:schemaRef ds:uri="http://purl.org/dc/elements/1.1/"/>
    <ds:schemaRef ds:uri="f3293c47-cd37-4bf4-8d46-554ed56ab888"/>
    <ds:schemaRef ds:uri="dbab42ee-70ce-43f2-99c0-6385739211e4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F1628D8-B60C-49B3-894E-A80016CD36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2816</Words>
  <Application>Microsoft Office PowerPoint</Application>
  <PresentationFormat>Widescreen</PresentationFormat>
  <Paragraphs>377</Paragraphs>
  <Slides>31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Aptos</vt:lpstr>
      <vt:lpstr>Aptos Display</vt:lpstr>
      <vt:lpstr>Arial</vt:lpstr>
      <vt:lpstr>Calibri</vt:lpstr>
      <vt:lpstr>Calibri Light</vt:lpstr>
      <vt:lpstr>Consolas</vt:lpstr>
      <vt:lpstr>Wingdings</vt:lpstr>
      <vt:lpstr>Office Theme</vt:lpstr>
      <vt:lpstr>NPRG041 – C++</vt:lpstr>
      <vt:lpstr>Agenda</vt:lpstr>
      <vt:lpstr>Organizace cvičení</vt:lpstr>
      <vt:lpstr>Komunikace</vt:lpstr>
      <vt:lpstr>Zápočtový program (GitLab)</vt:lpstr>
      <vt:lpstr>Zaměření cvičení</vt:lpstr>
      <vt:lpstr>Zkouška</vt:lpstr>
      <vt:lpstr>Mattermost, GitLab, ReCodex</vt:lpstr>
      <vt:lpstr>GitLab</vt:lpstr>
      <vt:lpstr>GIT CLI cheatsheet</vt:lpstr>
      <vt:lpstr>GIT na školních počítačích</vt:lpstr>
      <vt:lpstr>Visual Studio IDE</vt:lpstr>
      <vt:lpstr>PowerPoint Presentation</vt:lpstr>
      <vt:lpstr>Konfigurace Projektu</vt:lpstr>
      <vt:lpstr>Warningy pomáhají předcházet chybám</vt:lpstr>
      <vt:lpstr>Na co si dávat pozor při sestavování</vt:lpstr>
      <vt:lpstr>CheatSheet pro nastavení Visual Studia</vt:lpstr>
      <vt:lpstr>Clone a repository (ne na školních počítačích)</vt:lpstr>
      <vt:lpstr>Sestavení programu (build) a čtení outputu</vt:lpstr>
      <vt:lpstr>Debugger</vt:lpstr>
      <vt:lpstr>Příklad: násobilka - příprava</vt:lpstr>
      <vt:lpstr>Hello World</vt:lpstr>
      <vt:lpstr>Hello World</vt:lpstr>
      <vt:lpstr>Hello World</vt:lpstr>
      <vt:lpstr>Funkce main</vt:lpstr>
      <vt:lpstr>Vstup a výstup v C++ (streamy)</vt:lpstr>
      <vt:lpstr>Příklad: násobilka - zadání</vt:lpstr>
      <vt:lpstr>MulTable</vt:lpstr>
      <vt:lpstr>MulTable</vt:lpstr>
      <vt:lpstr>MulTable</vt:lpstr>
      <vt:lpstr>Useful nástroje a zdroje informací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Jiří Klepl</dc:creator>
  <cp:lastModifiedBy>Jiří Klepl</cp:lastModifiedBy>
  <cp:revision>2</cp:revision>
  <dcterms:created xsi:type="dcterms:W3CDTF">2024-09-29T12:33:11Z</dcterms:created>
  <dcterms:modified xsi:type="dcterms:W3CDTF">2024-10-03T22:40:38Z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0x010100C719651D43A62D4C9BACA83636543EED</vt:lpwstr>
  </property>
</Properties>
</file>