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6" r:id="rId5"/>
    <p:sldId id="257" r:id="rId6"/>
    <p:sldId id="258" r:id="rId7"/>
    <p:sldId id="279" r:id="rId8"/>
    <p:sldId id="259" r:id="rId9"/>
    <p:sldId id="260" r:id="rId10"/>
    <p:sldId id="280" r:id="rId11"/>
    <p:sldId id="261" r:id="rId12"/>
    <p:sldId id="275" r:id="rId13"/>
    <p:sldId id="302" r:id="rId14"/>
    <p:sldId id="311" r:id="rId15"/>
    <p:sldId id="262" r:id="rId16"/>
    <p:sldId id="281" r:id="rId17"/>
    <p:sldId id="263" r:id="rId18"/>
    <p:sldId id="269" r:id="rId19"/>
    <p:sldId id="306" r:id="rId20"/>
    <p:sldId id="308" r:id="rId21"/>
    <p:sldId id="264" r:id="rId22"/>
    <p:sldId id="266" r:id="rId23"/>
    <p:sldId id="265" r:id="rId24"/>
    <p:sldId id="267" r:id="rId25"/>
    <p:sldId id="271" r:id="rId26"/>
    <p:sldId id="278" r:id="rId27"/>
    <p:sldId id="272" r:id="rId28"/>
    <p:sldId id="310" r:id="rId29"/>
    <p:sldId id="309" r:id="rId30"/>
    <p:sldId id="268" r:id="rId31"/>
    <p:sldId id="273" r:id="rId32"/>
    <p:sldId id="276" r:id="rId33"/>
    <p:sldId id="277" r:id="rId34"/>
    <p:sldId id="27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6A46A-71DD-43B9-9409-692B0716AA58}" v="37" dt="2024-10-03T22:30:02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5270A-1E46-45C4-B921-F894462FC5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36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10/3/2024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rl.com/repository.g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g.llvm.org/extra/clang-tidy/" TargetMode="External"/><Relationship Id="rId2" Type="http://schemas.openxmlformats.org/officeDocument/2006/relationships/hyperlink" Target="https://en.cppreference.com/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make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lab.mff.cuni.cz/teaching/nprg041/2024-25/kle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2E400-8C3E-D4E6-53A8-8785EB04D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GIT CLI </a:t>
            </a:r>
            <a:r>
              <a:rPr lang="cs-CZ" dirty="0" err="1"/>
              <a:t>cheatsheet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76FF9-1E09-8EBF-830E-9E510279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Basic </a:t>
            </a:r>
            <a:r>
              <a:rPr lang="cs-CZ" dirty="0" err="1"/>
              <a:t>commands</a:t>
            </a:r>
            <a:endParaRPr lang="cs-CZ" dirty="0"/>
          </a:p>
          <a:p>
            <a:pPr lvl="1"/>
            <a:r>
              <a:rPr lang="en-US" dirty="0"/>
              <a:t>C</a:t>
            </a:r>
            <a:r>
              <a:rPr lang="cs-CZ" dirty="0" err="1"/>
              <a:t>lone</a:t>
            </a:r>
            <a:r>
              <a:rPr lang="en-US" dirty="0"/>
              <a:t>(copy)</a:t>
            </a:r>
            <a:r>
              <a:rPr lang="cs-CZ" dirty="0"/>
              <a:t> </a:t>
            </a:r>
            <a:r>
              <a:rPr lang="cs-CZ" dirty="0" err="1"/>
              <a:t>remote</a:t>
            </a:r>
            <a:r>
              <a:rPr lang="cs-CZ" dirty="0"/>
              <a:t> </a:t>
            </a:r>
            <a:r>
              <a:rPr lang="cs-CZ" dirty="0" err="1"/>
              <a:t>repository</a:t>
            </a:r>
            <a:r>
              <a:rPr lang="cs-CZ" dirty="0"/>
              <a:t>: </a:t>
            </a:r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clone</a:t>
            </a:r>
            <a:r>
              <a:rPr lang="cs-CZ" dirty="0"/>
              <a:t> </a:t>
            </a:r>
            <a:r>
              <a:rPr lang="en-US" dirty="0">
                <a:hlinkClick r:id="rId2"/>
              </a:rPr>
              <a:t>https://url.com/repository.git</a:t>
            </a:r>
            <a:endParaRPr lang="en-US" dirty="0"/>
          </a:p>
          <a:p>
            <a:pPr lvl="1"/>
            <a:r>
              <a:rPr lang="en-US" dirty="0"/>
              <a:t>Update changes (by coworkers) to the local repository: git pull</a:t>
            </a:r>
          </a:p>
          <a:p>
            <a:pPr lvl="1"/>
            <a:r>
              <a:rPr lang="en-US" dirty="0"/>
              <a:t>Creating a new GIT commit:</a:t>
            </a:r>
          </a:p>
          <a:p>
            <a:pPr lvl="2"/>
            <a:r>
              <a:rPr lang="en-US" dirty="0"/>
              <a:t>Register (stage) a changed file: git add path/file.cpp</a:t>
            </a:r>
          </a:p>
          <a:p>
            <a:pPr lvl="2"/>
            <a:r>
              <a:rPr lang="en-US" dirty="0"/>
              <a:t>Wrap-up the commit: git commit –m "What the commit achieves (e.g., Add file.cpp)"</a:t>
            </a:r>
          </a:p>
          <a:p>
            <a:pPr lvl="1"/>
            <a:r>
              <a:rPr lang="en-US" dirty="0"/>
              <a:t>Upload changes to the origin (the cloned one) remote repository : git push</a:t>
            </a:r>
          </a:p>
          <a:p>
            <a:pPr lvl="2"/>
            <a:r>
              <a:rPr lang="en-US" dirty="0"/>
              <a:t>Upload to a specific remote repository: git push REPOSITORY [branch]</a:t>
            </a:r>
          </a:p>
          <a:p>
            <a:pPr lvl="1"/>
            <a:r>
              <a:rPr lang="en-US" dirty="0"/>
              <a:t>Queue-up current state of the local repository: git status</a:t>
            </a:r>
          </a:p>
          <a:p>
            <a:pPr lvl="1"/>
            <a:r>
              <a:rPr lang="en-US" dirty="0"/>
              <a:t>Create new branch: git branch new-branch</a:t>
            </a:r>
          </a:p>
          <a:p>
            <a:pPr lvl="1"/>
            <a:r>
              <a:rPr lang="en-US" dirty="0"/>
              <a:t>switch branch: git checkout branch-name</a:t>
            </a:r>
          </a:p>
          <a:p>
            <a:r>
              <a:rPr lang="en-US" dirty="0"/>
              <a:t>More useful commands: git commit --amend, git checkout –b new-branch</a:t>
            </a:r>
          </a:p>
        </p:txBody>
      </p:sp>
    </p:spTree>
    <p:extLst>
      <p:ext uri="{BB962C8B-B14F-4D97-AF65-F5344CB8AC3E}">
        <p14:creationId xmlns:p14="http://schemas.microsoft.com/office/powerpoint/2010/main" val="410237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7F194-DACA-E5CA-994C-6663E5F7E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GIT na školních počítačích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1361A-FB38-742C-75F1-573C22A3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Nenahrávejte SSH klíče ze školních počítačů</a:t>
            </a:r>
            <a:r>
              <a:rPr lang="en-US" dirty="0"/>
              <a:t>!</a:t>
            </a:r>
          </a:p>
          <a:p>
            <a:pPr lvl="1"/>
            <a:r>
              <a:rPr lang="cs-CZ" b="1" dirty="0"/>
              <a:t>Všichni studenti sdílejí stejný profil</a:t>
            </a:r>
          </a:p>
          <a:p>
            <a:r>
              <a:rPr lang="cs-CZ" dirty="0"/>
              <a:t>Nastavte jméno a email (pro přehlednost)</a:t>
            </a:r>
          </a:p>
          <a:p>
            <a:pPr lvl="1"/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configure</a:t>
            </a:r>
            <a:r>
              <a:rPr lang="cs-CZ" dirty="0"/>
              <a:t> user.name </a:t>
            </a:r>
            <a:r>
              <a:rPr lang="en-US" dirty="0"/>
              <a:t>"Ji</a:t>
            </a:r>
            <a:r>
              <a:rPr lang="cs-CZ" dirty="0"/>
              <a:t>ří Klepl</a:t>
            </a:r>
            <a:r>
              <a:rPr lang="en-US" dirty="0"/>
              <a:t>"</a:t>
            </a:r>
            <a:endParaRPr lang="cs-CZ" dirty="0"/>
          </a:p>
          <a:p>
            <a:pPr lvl="1"/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configure</a:t>
            </a:r>
            <a:r>
              <a:rPr lang="cs-CZ" dirty="0"/>
              <a:t> </a:t>
            </a:r>
            <a:r>
              <a:rPr lang="cs-CZ" dirty="0" err="1"/>
              <a:t>user.email</a:t>
            </a:r>
            <a:r>
              <a:rPr lang="cs-CZ" dirty="0"/>
              <a:t> "</a:t>
            </a:r>
            <a:r>
              <a:rPr lang="en-US" dirty="0"/>
              <a:t>klepl@d3s.mff.cuni.cz"</a:t>
            </a:r>
          </a:p>
          <a:p>
            <a:pPr lvl="1"/>
            <a:r>
              <a:rPr lang="en-US" b="1" dirty="0"/>
              <a:t>N</a:t>
            </a:r>
            <a:r>
              <a:rPr lang="cs-CZ" b="1" dirty="0" err="1"/>
              <a:t>epoužívejte</a:t>
            </a:r>
            <a:r>
              <a:rPr lang="cs-CZ" b="1" dirty="0"/>
              <a:t> flag --</a:t>
            </a:r>
            <a:r>
              <a:rPr lang="cs-CZ" b="1" dirty="0" err="1"/>
              <a:t>global</a:t>
            </a:r>
            <a:endParaRPr lang="cs-CZ" b="1" dirty="0"/>
          </a:p>
          <a:p>
            <a:r>
              <a:rPr lang="cs-CZ" dirty="0"/>
              <a:t>Používejte HTTPS verzi (kopírujte https link z </a:t>
            </a:r>
            <a:r>
              <a:rPr lang="cs-CZ" dirty="0" err="1"/>
              <a:t>gitlabu</a:t>
            </a:r>
            <a:r>
              <a:rPr lang="cs-CZ" dirty="0"/>
              <a:t>, ne </a:t>
            </a:r>
            <a:r>
              <a:rPr lang="cs-CZ" dirty="0" err="1"/>
              <a:t>ssh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Nepovolujte </a:t>
            </a:r>
            <a:r>
              <a:rPr lang="cs-CZ" b="1" dirty="0"/>
              <a:t>žádné </a:t>
            </a:r>
            <a:r>
              <a:rPr lang="cs-CZ" b="1" dirty="0" err="1"/>
              <a:t>credential</a:t>
            </a:r>
            <a:r>
              <a:rPr lang="cs-CZ" b="1" dirty="0"/>
              <a:t> managery</a:t>
            </a:r>
          </a:p>
          <a:p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9EA3F-46E8-27B5-B6B9-5E8FEBAC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28136-DF70-872E-414E-8D8103E0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88BEBC90-9EDD-0436-2C63-019755394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71" y="1164431"/>
            <a:ext cx="4011056" cy="27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0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E87A-7602-60BA-5E2E-9AA1B9100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Studio 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0975A-114A-CE84-BCC7-0F5E6D766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</a:t>
            </a:r>
            <a:r>
              <a:rPr lang="cs-CZ" dirty="0"/>
              <a:t>čí </a:t>
            </a:r>
            <a:r>
              <a:rPr lang="cs-CZ" dirty="0" err="1"/>
              <a:t>Community</a:t>
            </a:r>
            <a:r>
              <a:rPr lang="cs-CZ" dirty="0"/>
              <a:t> verze</a:t>
            </a:r>
          </a:p>
          <a:p>
            <a:r>
              <a:rPr lang="cs-CZ" dirty="0"/>
              <a:t>Nainstalovat </a:t>
            </a:r>
            <a:r>
              <a:rPr lang="en-US" dirty="0"/>
              <a:t>"</a:t>
            </a:r>
            <a:r>
              <a:rPr lang="en-US" b="1" dirty="0"/>
              <a:t>Desktop Development with C++</a:t>
            </a:r>
            <a:r>
              <a:rPr lang="en-US" dirty="0"/>
              <a:t>" a "</a:t>
            </a:r>
            <a:r>
              <a:rPr lang="en-US" b="1" dirty="0" err="1"/>
              <a:t>CMake</a:t>
            </a:r>
            <a:r>
              <a:rPr lang="en-US" b="1" dirty="0"/>
              <a:t> tools</a:t>
            </a:r>
            <a:r>
              <a:rPr lang="en-US" dirty="0"/>
              <a:t>„</a:t>
            </a:r>
            <a:endParaRPr lang="cs-CZ" dirty="0"/>
          </a:p>
          <a:p>
            <a:pPr lvl="1"/>
            <a:r>
              <a:rPr lang="cs-CZ" dirty="0"/>
              <a:t>Ukázáno na dalším slidu</a:t>
            </a:r>
            <a:endParaRPr lang="en-US" dirty="0"/>
          </a:p>
          <a:p>
            <a:r>
              <a:rPr lang="cs-CZ" dirty="0"/>
              <a:t>Dobré alternativy (obě multiplatformní)</a:t>
            </a:r>
          </a:p>
          <a:p>
            <a:pPr lvl="1"/>
            <a:r>
              <a:rPr lang="cs-CZ" b="1" dirty="0" err="1"/>
              <a:t>Visual</a:t>
            </a:r>
            <a:r>
              <a:rPr lang="cs-CZ" b="1" dirty="0"/>
              <a:t> Studio </a:t>
            </a:r>
            <a:r>
              <a:rPr lang="cs-CZ" b="1" dirty="0" err="1"/>
              <a:t>Code</a:t>
            </a:r>
            <a:endParaRPr lang="cs-CZ" b="1" dirty="0"/>
          </a:p>
          <a:p>
            <a:pPr lvl="2"/>
            <a:r>
              <a:rPr lang="cs-CZ" dirty="0"/>
              <a:t>To používám já</a:t>
            </a:r>
          </a:p>
          <a:p>
            <a:pPr lvl="2"/>
            <a:r>
              <a:rPr lang="cs-CZ" dirty="0"/>
              <a:t>Není IDE, je potřeba nainstalovat </a:t>
            </a:r>
            <a:r>
              <a:rPr lang="cs-CZ" dirty="0" err="1"/>
              <a:t>compiler+CMake</a:t>
            </a:r>
            <a:r>
              <a:rPr lang="cs-CZ" dirty="0"/>
              <a:t> zvlášť, spousta rozšíření</a:t>
            </a:r>
          </a:p>
          <a:p>
            <a:pPr lvl="3"/>
            <a:r>
              <a:rPr lang="cs-CZ" dirty="0"/>
              <a:t>C/C++ </a:t>
            </a:r>
            <a:r>
              <a:rPr lang="cs-CZ" dirty="0" err="1"/>
              <a:t>Extension</a:t>
            </a:r>
            <a:r>
              <a:rPr lang="cs-CZ" dirty="0"/>
              <a:t> </a:t>
            </a:r>
            <a:r>
              <a:rPr lang="cs-CZ" dirty="0" err="1"/>
              <a:t>Pack</a:t>
            </a:r>
            <a:r>
              <a:rPr lang="cs-CZ" dirty="0"/>
              <a:t> (nebo </a:t>
            </a:r>
            <a:r>
              <a:rPr lang="cs-CZ" dirty="0" err="1"/>
              <a:t>clangd</a:t>
            </a:r>
            <a:r>
              <a:rPr lang="cs-CZ" dirty="0"/>
              <a:t>), </a:t>
            </a:r>
            <a:r>
              <a:rPr lang="cs-CZ" dirty="0" err="1"/>
              <a:t>CMake</a:t>
            </a:r>
            <a:r>
              <a:rPr lang="cs-CZ" dirty="0"/>
              <a:t>, </a:t>
            </a:r>
            <a:r>
              <a:rPr lang="cs-CZ" dirty="0" err="1"/>
              <a:t>CMake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  <a:p>
            <a:pPr lvl="1"/>
            <a:r>
              <a:rPr lang="cs-CZ" b="1" dirty="0" err="1"/>
              <a:t>CLion</a:t>
            </a:r>
            <a:endParaRPr lang="cs-CZ" b="1" dirty="0"/>
          </a:p>
          <a:p>
            <a:pPr lvl="2"/>
            <a:r>
              <a:rPr lang="cs-CZ" dirty="0"/>
              <a:t>Používá </a:t>
            </a:r>
            <a:r>
              <a:rPr lang="cs-CZ" dirty="0" err="1"/>
              <a:t>Clang</a:t>
            </a:r>
            <a:r>
              <a:rPr lang="cs-CZ" dirty="0"/>
              <a:t> </a:t>
            </a:r>
            <a:r>
              <a:rPr lang="cs-CZ" dirty="0" err="1"/>
              <a:t>compiler</a:t>
            </a:r>
            <a:endParaRPr lang="cs-CZ" dirty="0"/>
          </a:p>
          <a:p>
            <a:pPr lvl="2"/>
            <a:r>
              <a:rPr lang="cs-CZ" dirty="0"/>
              <a:t>Nejčastější IDE na MacOS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37B82-5DD2-1021-5339-E0BB2613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58063D-B37A-82A1-77E4-947D973D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0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DCF96-D8EA-8210-532B-52761149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AA3095-770A-D7DC-4771-A454E40D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C99C90-7D24-FD79-78F2-FABF9ACFA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57147"/>
            <a:ext cx="10905066" cy="474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38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A0DF-2BD2-1EF0-1954-A4D5A8152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Konfigurace Projektu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1D42F-6083-E442-3F08-EAF5CF8B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C715E-9B03-B93B-B8D2-445BEB9C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EBF0F4-7230-092E-6B0C-38BE2D70A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12" y="3646227"/>
            <a:ext cx="400106" cy="3905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155C67-901F-146D-1C7C-0EFBC9DA4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520" y="2298251"/>
            <a:ext cx="3458058" cy="30865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35DDD13-221B-1925-5607-78274D4EAE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5285" y="3646227"/>
            <a:ext cx="6935168" cy="314368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88B9D95-3EDC-953E-C5EB-46854FCB0E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0604" y="525348"/>
            <a:ext cx="2724530" cy="2686425"/>
          </a:xfrm>
          <a:prstGeom prst="rect">
            <a:avLst/>
          </a:prstGeom>
        </p:spPr>
      </p:pic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F855D523-4A05-E720-46CA-062DE76FDDAC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4934578" y="1868561"/>
            <a:ext cx="2376026" cy="897192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839E3498-9016-7A6D-F68B-EABA9482C9E8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955918" y="3841516"/>
            <a:ext cx="520602" cy="1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725897ED-AFE2-6373-945F-C4185A2366D7}"/>
              </a:ext>
            </a:extLst>
          </p:cNvPr>
          <p:cNvCxnSpPr>
            <a:cxnSpLocks/>
            <a:stCxn id="23" idx="2"/>
            <a:endCxn id="21" idx="0"/>
          </p:cNvCxnSpPr>
          <p:nvPr/>
        </p:nvCxnSpPr>
        <p:spPr>
          <a:xfrm rot="5400000">
            <a:off x="8455642" y="3429000"/>
            <a:ext cx="434454" cy="12700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B05522D-1812-BEE7-392E-E889C089715B}"/>
              </a:ext>
            </a:extLst>
          </p:cNvPr>
          <p:cNvSpPr/>
          <p:nvPr/>
        </p:nvSpPr>
        <p:spPr>
          <a:xfrm>
            <a:off x="5037943" y="6170727"/>
            <a:ext cx="3115457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verze jazyka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1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A0DF-2BD2-1EF0-1954-A4D5A8152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Warningy</a:t>
            </a:r>
            <a:r>
              <a:rPr lang="cs-CZ" dirty="0"/>
              <a:t> pomáhají předcházet chybám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1D42F-6083-E442-3F08-EAF5CF8B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C715E-9B03-B93B-B8D2-445BEB9C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AF8E04-C7B9-1707-F294-0F6BC5843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374" y="1315910"/>
            <a:ext cx="7845709" cy="4697102"/>
          </a:xfrm>
          <a:prstGeom prst="rect">
            <a:avLst/>
          </a:prstGeom>
        </p:spPr>
      </p:pic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B05522D-1812-BEE7-392E-E889C089715B}"/>
              </a:ext>
            </a:extLst>
          </p:cNvPr>
          <p:cNvSpPr/>
          <p:nvPr/>
        </p:nvSpPr>
        <p:spPr>
          <a:xfrm>
            <a:off x="7614877" y="3429000"/>
            <a:ext cx="3115457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úrovně </a:t>
            </a:r>
            <a:r>
              <a:rPr lang="cs-CZ" dirty="0" err="1"/>
              <a:t>warningů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7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9D818-345D-B461-0AE0-4BA8D6BA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dávat pozor při sestavování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51C04-7B48-3AD4-6E82-9C39F48D8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C++ standard</a:t>
            </a:r>
            <a:r>
              <a:rPr lang="cs-CZ" dirty="0"/>
              <a:t> (většina </a:t>
            </a:r>
            <a:r>
              <a:rPr lang="cs-CZ" dirty="0" err="1"/>
              <a:t>compilátorů</a:t>
            </a:r>
            <a:r>
              <a:rPr lang="cs-CZ" dirty="0"/>
              <a:t> </a:t>
            </a:r>
            <a:r>
              <a:rPr lang="cs-CZ" dirty="0" err="1"/>
              <a:t>nedefaultuje</a:t>
            </a:r>
            <a:r>
              <a:rPr lang="cs-CZ" dirty="0"/>
              <a:t> na C++20 ani C++23)</a:t>
            </a:r>
          </a:p>
          <a:p>
            <a:r>
              <a:rPr lang="cs-CZ" dirty="0"/>
              <a:t>Nejlepší tři </a:t>
            </a:r>
            <a:r>
              <a:rPr lang="cs-CZ" dirty="0" err="1"/>
              <a:t>compilery</a:t>
            </a:r>
            <a:r>
              <a:rPr lang="cs-CZ" dirty="0"/>
              <a:t> (pokud jde o pokrytí C++ </a:t>
            </a:r>
            <a:r>
              <a:rPr lang="cs-CZ" dirty="0" err="1"/>
              <a:t>featur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MSVC 19.28+ (ověřit v </a:t>
            </a:r>
            <a:r>
              <a:rPr lang="en-US" i="1" dirty="0"/>
              <a:t>Developer PowerShell for </a:t>
            </a:r>
            <a:r>
              <a:rPr lang="cs-CZ" i="1" dirty="0"/>
              <a:t>VS</a:t>
            </a:r>
            <a:r>
              <a:rPr lang="cs-CZ" dirty="0"/>
              <a:t>: </a:t>
            </a:r>
            <a:r>
              <a:rPr lang="cs-CZ" dirty="0">
                <a:latin typeface="Consolas" panose="020B0609020204030204" pitchFamily="49" charset="0"/>
              </a:rPr>
              <a:t>cl --</a:t>
            </a:r>
            <a:r>
              <a:rPr lang="cs-CZ" dirty="0" err="1">
                <a:latin typeface="Consolas" panose="020B0609020204030204" pitchFamily="49" charset="0"/>
              </a:rPr>
              <a:t>version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Součást </a:t>
            </a:r>
            <a:r>
              <a:rPr lang="cs-CZ" dirty="0" err="1"/>
              <a:t>Visual</a:t>
            </a:r>
            <a:r>
              <a:rPr lang="cs-CZ" dirty="0"/>
              <a:t> Studio 2022</a:t>
            </a:r>
          </a:p>
          <a:p>
            <a:pPr lvl="2"/>
            <a:r>
              <a:rPr lang="cs-CZ" dirty="0"/>
              <a:t>Kliknout </a:t>
            </a:r>
            <a:r>
              <a:rPr lang="cs-CZ" dirty="0" err="1"/>
              <a:t>project</a:t>
            </a:r>
            <a:r>
              <a:rPr lang="cs-CZ" dirty="0"/>
              <a:t> &gt; </a:t>
            </a:r>
            <a:r>
              <a:rPr lang="cs-CZ" dirty="0" err="1"/>
              <a:t>Properties</a:t>
            </a:r>
            <a:r>
              <a:rPr lang="cs-CZ" dirty="0"/>
              <a:t> &gt; C/C++ &gt; </a:t>
            </a:r>
            <a:r>
              <a:rPr lang="cs-CZ" dirty="0" err="1"/>
              <a:t>Language</a:t>
            </a:r>
            <a:r>
              <a:rPr lang="cs-CZ" dirty="0"/>
              <a:t> &gt; C++ </a:t>
            </a:r>
            <a:r>
              <a:rPr lang="cs-CZ" dirty="0" err="1"/>
              <a:t>Language</a:t>
            </a:r>
            <a:r>
              <a:rPr lang="cs-CZ" dirty="0"/>
              <a:t> Standard =&gt; /</a:t>
            </a:r>
            <a:r>
              <a:rPr lang="cs-CZ" dirty="0" err="1"/>
              <a:t>std:c</a:t>
            </a:r>
            <a:r>
              <a:rPr lang="cs-CZ" dirty="0"/>
              <a:t>++20</a:t>
            </a:r>
          </a:p>
          <a:p>
            <a:pPr lvl="2"/>
            <a:r>
              <a:rPr lang="cs-CZ" dirty="0"/>
              <a:t>Pozor na přepínač </a:t>
            </a:r>
            <a:r>
              <a:rPr lang="cs-CZ" dirty="0" err="1"/>
              <a:t>Debug</a:t>
            </a:r>
            <a:r>
              <a:rPr lang="cs-CZ" dirty="0"/>
              <a:t>/</a:t>
            </a:r>
            <a:r>
              <a:rPr lang="cs-CZ" dirty="0" err="1"/>
              <a:t>Release</a:t>
            </a:r>
            <a:r>
              <a:rPr lang="cs-CZ" dirty="0"/>
              <a:t> (</a:t>
            </a:r>
            <a:r>
              <a:rPr lang="cs-CZ" dirty="0" err="1"/>
              <a:t>Debug</a:t>
            </a:r>
            <a:r>
              <a:rPr lang="cs-CZ" dirty="0"/>
              <a:t> verze může být OPRAVDU pomalejší)</a:t>
            </a:r>
          </a:p>
          <a:p>
            <a:pPr lvl="1"/>
            <a:r>
              <a:rPr lang="cs-CZ" dirty="0"/>
              <a:t>GCC 13+ (ověřit: </a:t>
            </a:r>
            <a:r>
              <a:rPr lang="cs-CZ" dirty="0">
                <a:latin typeface="Consolas" panose="020B0609020204030204" pitchFamily="49" charset="0"/>
              </a:rPr>
              <a:t>g++ --</a:t>
            </a:r>
            <a:r>
              <a:rPr lang="cs-CZ" dirty="0" err="1">
                <a:latin typeface="Consolas" panose="020B0609020204030204" pitchFamily="49" charset="0"/>
              </a:rPr>
              <a:t>version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Nastavení standardu (to samé </a:t>
            </a:r>
            <a:r>
              <a:rPr lang="cs-CZ" dirty="0" err="1"/>
              <a:t>clang</a:t>
            </a:r>
            <a:r>
              <a:rPr lang="cs-CZ" dirty="0"/>
              <a:t>): </a:t>
            </a:r>
            <a:r>
              <a:rPr lang="cs-CZ" dirty="0">
                <a:latin typeface="Consolas" panose="020B0609020204030204" pitchFamily="49" charset="0"/>
              </a:rPr>
              <a:t>-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=c++20</a:t>
            </a: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Clang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/>
              <a:t>Nastavení </a:t>
            </a:r>
            <a:r>
              <a:rPr lang="cs-CZ" dirty="0" err="1"/>
              <a:t>warning</a:t>
            </a:r>
            <a:r>
              <a:rPr lang="cs-CZ" dirty="0"/>
              <a:t> levelu: </a:t>
            </a:r>
            <a:r>
              <a:rPr lang="cs-CZ" dirty="0">
                <a:latin typeface="Consolas" panose="020B0609020204030204" pitchFamily="49" charset="0"/>
              </a:rPr>
              <a:t>/W</a:t>
            </a:r>
            <a:r>
              <a:rPr lang="en-US" dirty="0">
                <a:latin typeface="Consolas" panose="020B0609020204030204" pitchFamily="49" charset="0"/>
              </a:rPr>
              <a:t>4</a:t>
            </a:r>
            <a:r>
              <a:rPr lang="cs-CZ" dirty="0"/>
              <a:t> (</a:t>
            </a:r>
            <a:r>
              <a:rPr lang="cs-CZ" dirty="0" err="1"/>
              <a:t>msvc</a:t>
            </a:r>
            <a:r>
              <a:rPr lang="cs-CZ" dirty="0"/>
              <a:t>) </a:t>
            </a:r>
            <a:r>
              <a:rPr lang="cs-CZ" dirty="0">
                <a:latin typeface="Consolas" panose="020B0609020204030204" pitchFamily="49" charset="0"/>
              </a:rPr>
              <a:t>-Wall -</a:t>
            </a:r>
            <a:r>
              <a:rPr lang="cs-CZ" dirty="0" err="1">
                <a:latin typeface="Consolas" panose="020B0609020204030204" pitchFamily="49" charset="0"/>
              </a:rPr>
              <a:t>Wextra</a:t>
            </a:r>
            <a:r>
              <a:rPr lang="cs-CZ" dirty="0"/>
              <a:t> (</a:t>
            </a:r>
            <a:r>
              <a:rPr lang="cs-CZ" dirty="0" err="1"/>
              <a:t>gcc</a:t>
            </a:r>
            <a:r>
              <a:rPr lang="cs-CZ" dirty="0"/>
              <a:t>, </a:t>
            </a:r>
            <a:r>
              <a:rPr lang="cs-CZ" dirty="0" err="1"/>
              <a:t>clang</a:t>
            </a:r>
            <a:r>
              <a:rPr lang="cs-CZ" dirty="0"/>
              <a:t>)</a:t>
            </a:r>
          </a:p>
          <a:p>
            <a:r>
              <a:rPr lang="cs-CZ" dirty="0"/>
              <a:t>Nastavení optimalizací (VS to řeší za nás; manuálně </a:t>
            </a:r>
            <a:r>
              <a:rPr lang="cs-CZ" dirty="0">
                <a:latin typeface="Consolas" panose="020B0609020204030204" pitchFamily="49" charset="0"/>
              </a:rPr>
              <a:t>/O2</a:t>
            </a:r>
            <a:r>
              <a:rPr lang="cs-CZ" dirty="0"/>
              <a:t> a </a:t>
            </a:r>
            <a:r>
              <a:rPr lang="cs-CZ" dirty="0">
                <a:latin typeface="Consolas" panose="020B0609020204030204" pitchFamily="49" charset="0"/>
              </a:rPr>
              <a:t>-O2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1091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FA7B9-6451-B923-2923-FF8DBD82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CheatSheet</a:t>
            </a:r>
            <a:r>
              <a:rPr lang="cs-CZ" dirty="0"/>
              <a:t> pro nastavení </a:t>
            </a:r>
            <a:r>
              <a:rPr lang="cs-CZ" dirty="0" err="1"/>
              <a:t>Visual</a:t>
            </a:r>
            <a:r>
              <a:rPr lang="cs-CZ" dirty="0"/>
              <a:t> Studia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312FD-3E03-3AC5-D058-32A8B5F1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Set the C++ language standard version.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C/C++ &gt; Language &gt; C++ Language Standard =&gt; /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std:c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++20 or latest.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Equivalent of ` 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-std=</a:t>
            </a:r>
            <a:r>
              <a:rPr lang="en-US" sz="1600" dirty="0" err="1">
                <a:latin typeface="Consolas" panose="020B0609020204030204" pitchFamily="49" charset="0"/>
                <a:cs typeface="Arial" panose="020B0604020202020204" pitchFamily="34" charset="0"/>
              </a:rPr>
              <a:t>c++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20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 in GCC/Clang.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 command line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args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to your debugged program.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Debugging &gt; Command Arguments =&gt; 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`-t -v --some=cool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`.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Set up a warning level.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C/C++ &gt; General &gt; Warning Level =&gt;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W4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Somewhat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e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quivalent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of `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-Wall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 in GCC/Clang.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 additional include directories.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C/C++ &gt; General &gt; Additional Include Directories =&gt; Add the desired dirs.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Equivalent of `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-I &lt;some </a:t>
            </a:r>
            <a:r>
              <a:rPr lang="en-US" sz="1600" dirty="0" err="1">
                <a:latin typeface="Consolas" panose="020B0609020204030204" pitchFamily="49" charset="0"/>
                <a:cs typeface="Arial" panose="020B0604020202020204" pitchFamily="34" charset="0"/>
              </a:rPr>
              <a:t>dir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&gt;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 in GCC/Clang.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 additional directories where to look for libs for linking.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Linker &gt; General &gt; Additional Library Directories=&gt; Add the desired libs.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Equivalent of 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`-L /opt/</a:t>
            </a:r>
            <a:r>
              <a:rPr lang="en-US" sz="1600" dirty="0" err="1">
                <a:latin typeface="Consolas" panose="020B0609020204030204" pitchFamily="49" charset="0"/>
                <a:cs typeface="Arial" panose="020B0604020202020204" pitchFamily="34" charset="0"/>
              </a:rPr>
              <a:t>libdir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/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 in GCC/Clang.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 additional libraries to link with.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Right click project &gt; Properties &gt; Linker &gt; Input &gt; Additional Dependencies =&gt; e.g. somelib.lib.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Equivalent of </a:t>
            </a:r>
            <a:r>
              <a:rPr lang="en-US" sz="1600" dirty="0">
                <a:latin typeface="Consolas" panose="020B0609020204030204" pitchFamily="49" charset="0"/>
                <a:cs typeface="Arial" panose="020B0604020202020204" pitchFamily="34" charset="0"/>
              </a:rPr>
              <a:t>`-l </a:t>
            </a:r>
            <a:r>
              <a:rPr lang="en-US" sz="1600" dirty="0" err="1">
                <a:latin typeface="Consolas" panose="020B0609020204030204" pitchFamily="49" charset="0"/>
                <a:cs typeface="Arial" panose="020B0604020202020204" pitchFamily="34" charset="0"/>
              </a:rPr>
              <a:t>somelib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` in GCC/Clang.</a:t>
            </a:r>
          </a:p>
        </p:txBody>
      </p:sp>
    </p:spTree>
    <p:extLst>
      <p:ext uri="{BB962C8B-B14F-4D97-AF65-F5344CB8AC3E}">
        <p14:creationId xmlns:p14="http://schemas.microsoft.com/office/powerpoint/2010/main" val="3560925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379B3-D8B1-1F55-A097-AE2745E7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Clone a repository (ne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školních počítačích)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C8930-FA1E-149D-E6AF-91B03176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0E7B1-3EAD-41C8-10CC-970EA4E2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DDC0E18-F233-342B-7643-72DB0D8AE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67" y="1506071"/>
            <a:ext cx="5151589" cy="20015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46F9FA-E864-0A38-F26C-8FA0E882480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9430"/>
          <a:stretch/>
        </p:blipFill>
        <p:spPr>
          <a:xfrm>
            <a:off x="9141822" y="1174694"/>
            <a:ext cx="2135351" cy="54791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EB3E371-6709-39D2-633B-026AABB4EE9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2807" b="61364"/>
          <a:stretch/>
        </p:blipFill>
        <p:spPr>
          <a:xfrm>
            <a:off x="5892580" y="1174694"/>
            <a:ext cx="3164462" cy="23328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BCD8C5-7AEC-9020-6BC2-1C8F1DE59C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78039" r="40870"/>
          <a:stretch/>
        </p:blipFill>
        <p:spPr>
          <a:xfrm>
            <a:off x="5894228" y="3561827"/>
            <a:ext cx="3162814" cy="1506071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28EE6A82-D59F-8F0B-BA74-E7B1E68964EB}"/>
              </a:ext>
            </a:extLst>
          </p:cNvPr>
          <p:cNvCxnSpPr>
            <a:cxnSpLocks/>
            <a:endCxn id="15" idx="2"/>
          </p:cNvCxnSpPr>
          <p:nvPr/>
        </p:nvCxnSpPr>
        <p:spPr>
          <a:xfrm rot="10800000">
            <a:off x="7475636" y="5067899"/>
            <a:ext cx="1861105" cy="1368761"/>
          </a:xfrm>
          <a:prstGeom prst="curvedConnector2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3D174CDB-0016-6C4F-6946-64E9D8F80E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6832" y="3729574"/>
            <a:ext cx="2807161" cy="2609642"/>
          </a:xfrm>
          <a:prstGeom prst="rect">
            <a:avLst/>
          </a:prstGeom>
        </p:spPr>
      </p:pic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C9C72284-6BF6-521A-3566-5109D14AB3AC}"/>
              </a:ext>
            </a:extLst>
          </p:cNvPr>
          <p:cNvCxnSpPr>
            <a:cxnSpLocks/>
            <a:stCxn id="11" idx="2"/>
            <a:endCxn id="16" idx="0"/>
          </p:cNvCxnSpPr>
          <p:nvPr/>
        </p:nvCxnSpPr>
        <p:spPr>
          <a:xfrm rot="16200000" flipH="1">
            <a:off x="2970345" y="3299506"/>
            <a:ext cx="221984" cy="638151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97FB8674-302F-9561-07A0-7E3B95FABDDD}"/>
              </a:ext>
            </a:extLst>
          </p:cNvPr>
          <p:cNvCxnSpPr>
            <a:cxnSpLocks/>
            <a:stCxn id="15" idx="1"/>
            <a:endCxn id="16" idx="3"/>
          </p:cNvCxnSpPr>
          <p:nvPr/>
        </p:nvCxnSpPr>
        <p:spPr>
          <a:xfrm rot="10800000" flipV="1">
            <a:off x="4803994" y="4314863"/>
            <a:ext cx="1090235" cy="719532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895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436EA-A742-2D0D-182B-619BB8B3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Sestaven</a:t>
            </a:r>
            <a:r>
              <a:rPr lang="cs-CZ" dirty="0"/>
              <a:t>í programu (build) a čtení outputu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0F26A-7874-B72D-BA3E-8204B143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28943-E70B-E018-21C9-5FC51F90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F0431D-5686-480C-E331-E2B66E377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45" y="980767"/>
            <a:ext cx="4725059" cy="376290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D70C754-2935-0392-F102-755AD560680A}"/>
              </a:ext>
            </a:extLst>
          </p:cNvPr>
          <p:cNvSpPr/>
          <p:nvPr/>
        </p:nvSpPr>
        <p:spPr>
          <a:xfrm>
            <a:off x="2818620" y="1375260"/>
            <a:ext cx="2553480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(s </a:t>
            </a:r>
            <a:r>
              <a:rPr lang="en-US" dirty="0" err="1"/>
              <a:t>chybou</a:t>
            </a:r>
            <a:r>
              <a:rPr lang="en-US" dirty="0"/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429D2F-5026-8C96-4B85-772DAABF3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818" y="1385556"/>
            <a:ext cx="3743847" cy="333422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B74CAC8-4FB4-6BE8-8EDA-B2135BAF2397}"/>
              </a:ext>
            </a:extLst>
          </p:cNvPr>
          <p:cNvSpPr/>
          <p:nvPr/>
        </p:nvSpPr>
        <p:spPr>
          <a:xfrm>
            <a:off x="6819902" y="980767"/>
            <a:ext cx="4153680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Release </a:t>
            </a:r>
            <a:r>
              <a:rPr lang="en-US" dirty="0" err="1"/>
              <a:t>konfigurace</a:t>
            </a:r>
            <a:r>
              <a:rPr lang="en-US" dirty="0"/>
              <a:t> (</a:t>
            </a:r>
            <a:r>
              <a:rPr lang="en-US" dirty="0" err="1"/>
              <a:t>optimalizuje</a:t>
            </a:r>
            <a:r>
              <a:rPr lang="en-US" dirty="0"/>
              <a:t> k</a:t>
            </a:r>
            <a:r>
              <a:rPr lang="cs-CZ" dirty="0"/>
              <a:t>ód)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C26B85-6B67-D6DA-8E9F-7BAAB5FAB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0029" y="3065526"/>
            <a:ext cx="3953427" cy="514422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511721-6306-8490-62F1-D3C8F6F17B6C}"/>
              </a:ext>
            </a:extLst>
          </p:cNvPr>
          <p:cNvSpPr/>
          <p:nvPr/>
        </p:nvSpPr>
        <p:spPr>
          <a:xfrm>
            <a:off x="6819902" y="2651165"/>
            <a:ext cx="4153680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Spuštění sestavení (</a:t>
            </a:r>
            <a:r>
              <a:rPr lang="cs-CZ" dirty="0" err="1"/>
              <a:t>buildění</a:t>
            </a:r>
            <a:r>
              <a:rPr lang="cs-CZ" dirty="0"/>
              <a:t>)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2358BD-2CC6-195A-8D6E-DFBE3E9374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2051" y="4746400"/>
            <a:ext cx="10564699" cy="1609950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810041D-3453-325F-81E0-C8F877693129}"/>
              </a:ext>
            </a:extLst>
          </p:cNvPr>
          <p:cNvSpPr/>
          <p:nvPr/>
        </p:nvSpPr>
        <p:spPr>
          <a:xfrm>
            <a:off x="9982200" y="4656707"/>
            <a:ext cx="2010165" cy="3238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Error</a:t>
            </a:r>
            <a:endParaRPr lang="en-US" dirty="0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01D47600-B0F2-DCCD-6A9F-1167C951C2FF}"/>
              </a:ext>
            </a:extLst>
          </p:cNvPr>
          <p:cNvSpPr/>
          <p:nvPr/>
        </p:nvSpPr>
        <p:spPr>
          <a:xfrm>
            <a:off x="8153400" y="1885950"/>
            <a:ext cx="1419225" cy="62541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7B3F2CAE-40C5-6A7F-4D10-512C4AAA8729}"/>
              </a:ext>
            </a:extLst>
          </p:cNvPr>
          <p:cNvSpPr/>
          <p:nvPr/>
        </p:nvSpPr>
        <p:spPr>
          <a:xfrm>
            <a:off x="8153399" y="3765689"/>
            <a:ext cx="1419225" cy="62541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82CA0C4-4AD1-BFBD-A65D-C0B93612600A}"/>
              </a:ext>
            </a:extLst>
          </p:cNvPr>
          <p:cNvSpPr/>
          <p:nvPr/>
        </p:nvSpPr>
        <p:spPr>
          <a:xfrm>
            <a:off x="5372100" y="5267325"/>
            <a:ext cx="1652718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04BE9F55-3378-E2EE-A099-B219FB43B14A}"/>
              </a:ext>
            </a:extLst>
          </p:cNvPr>
          <p:cNvCxnSpPr>
            <a:cxnSpLocks/>
            <a:stCxn id="21" idx="0"/>
          </p:cNvCxnSpPr>
          <p:nvPr/>
        </p:nvCxnSpPr>
        <p:spPr>
          <a:xfrm rot="16200000" flipV="1">
            <a:off x="2913666" y="1982532"/>
            <a:ext cx="2616160" cy="3953426"/>
          </a:xfrm>
          <a:prstGeom prst="curvedConnector2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51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záležitosti</a:t>
            </a:r>
          </a:p>
          <a:p>
            <a:r>
              <a:rPr lang="cs-CZ" dirty="0"/>
              <a:t>Nástroje na práci v C++</a:t>
            </a:r>
          </a:p>
          <a:p>
            <a:pPr lvl="1"/>
            <a:r>
              <a:rPr lang="cs-CZ" dirty="0"/>
              <a:t>Editor, kompilátor, debugger</a:t>
            </a:r>
          </a:p>
          <a:p>
            <a:pPr lvl="1"/>
            <a:r>
              <a:rPr lang="cs-CZ" dirty="0" err="1"/>
              <a:t>Mattermost</a:t>
            </a:r>
            <a:r>
              <a:rPr lang="cs-CZ" dirty="0"/>
              <a:t>, </a:t>
            </a:r>
            <a:r>
              <a:rPr lang="cs-CZ" dirty="0" err="1"/>
              <a:t>Gitlab</a:t>
            </a:r>
            <a:r>
              <a:rPr lang="cs-CZ" dirty="0"/>
              <a:t>, </a:t>
            </a:r>
            <a:r>
              <a:rPr lang="cs-CZ" dirty="0" err="1"/>
              <a:t>ReCodex</a:t>
            </a:r>
            <a:endParaRPr lang="cs-CZ" dirty="0"/>
          </a:p>
          <a:p>
            <a:r>
              <a:rPr lang="cs-CZ" dirty="0"/>
              <a:t>C++ programy</a:t>
            </a:r>
          </a:p>
          <a:p>
            <a:pPr lvl="1"/>
            <a:r>
              <a:rPr lang="cs-CZ" dirty="0"/>
              <a:t>Typické typy, proměnné</a:t>
            </a:r>
          </a:p>
          <a:p>
            <a:pPr lvl="1"/>
            <a:r>
              <a:rPr lang="cs-CZ" dirty="0"/>
              <a:t>Textový vstup a výstup</a:t>
            </a:r>
          </a:p>
          <a:p>
            <a:pPr lvl="1"/>
            <a:r>
              <a:rPr lang="cs-CZ" dirty="0"/>
              <a:t>CMD argumenty</a:t>
            </a:r>
          </a:p>
          <a:p>
            <a:pPr lvl="2"/>
            <a:r>
              <a:rPr lang="cs-CZ" dirty="0"/>
              <a:t>Hello </a:t>
            </a:r>
            <a:r>
              <a:rPr lang="cs-CZ" dirty="0" err="1"/>
              <a:t>World</a:t>
            </a:r>
            <a:endParaRPr lang="cs-CZ" dirty="0"/>
          </a:p>
          <a:p>
            <a:pPr lvl="1"/>
            <a:r>
              <a:rPr lang="cs-CZ" dirty="0"/>
              <a:t>Příklad: násobilka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35802" y="100091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7F493-6452-191E-F09E-C5C0DB91A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Debugger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863B3-5113-FCB2-D14E-963E0CF6B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B5309-C2D4-B8C4-D835-C68E4E0E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8F4E04-E227-BAB7-C262-7274FDDB1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45" y="1763863"/>
            <a:ext cx="5591955" cy="3524742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8DA5134-57DD-10B6-CDF7-FD3EE6D67947}"/>
              </a:ext>
            </a:extLst>
          </p:cNvPr>
          <p:cNvSpPr/>
          <p:nvPr/>
        </p:nvSpPr>
        <p:spPr>
          <a:xfrm>
            <a:off x="3300022" y="3267075"/>
            <a:ext cx="1595718" cy="3238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Break</a:t>
            </a:r>
            <a:r>
              <a:rPr lang="cs-CZ" dirty="0"/>
              <a:t> point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B9F151B-0D87-EC55-F6D4-BF63F42EE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408" y="1805642"/>
            <a:ext cx="3648584" cy="295316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06FFB84-C9F7-2BEC-3623-E2C9C1C28409}"/>
              </a:ext>
            </a:extLst>
          </p:cNvPr>
          <p:cNvSpPr/>
          <p:nvPr/>
        </p:nvSpPr>
        <p:spPr>
          <a:xfrm>
            <a:off x="7476345" y="1439746"/>
            <a:ext cx="3867930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Spuštění </a:t>
            </a:r>
            <a:r>
              <a:rPr lang="cs-CZ" dirty="0" err="1"/>
              <a:t>Debug</a:t>
            </a:r>
            <a:r>
              <a:rPr lang="cs-CZ" dirty="0"/>
              <a:t> konfigurace</a:t>
            </a:r>
            <a:r>
              <a:rPr lang="en-US" dirty="0"/>
              <a:t> (F5)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D5C430C-1E3D-6550-8245-AE84BE56C9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2868" y="3623115"/>
            <a:ext cx="3562847" cy="809738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E100F51-487E-9078-C770-4FBA811DAC76}"/>
              </a:ext>
            </a:extLst>
          </p:cNvPr>
          <p:cNvSpPr/>
          <p:nvPr/>
        </p:nvSpPr>
        <p:spPr>
          <a:xfrm>
            <a:off x="7958391" y="3232089"/>
            <a:ext cx="2971800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Zastavený program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C829621-7D95-EE3B-EE29-7514D8DE4E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2102" y="5654635"/>
            <a:ext cx="1771897" cy="485843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BF5C805-A3AF-FBDB-5424-AB72BE33A212}"/>
              </a:ext>
            </a:extLst>
          </p:cNvPr>
          <p:cNvSpPr/>
          <p:nvPr/>
        </p:nvSpPr>
        <p:spPr>
          <a:xfrm>
            <a:off x="7662868" y="5285922"/>
            <a:ext cx="3267324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Pauza, stop, restart </a:t>
            </a:r>
            <a:r>
              <a:rPr lang="en-US" dirty="0"/>
              <a:t>| </a:t>
            </a:r>
            <a:r>
              <a:rPr lang="cs-CZ" dirty="0"/>
              <a:t>Krokování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9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B5067-F647-4548-AEC5-881CD555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násobilka</a:t>
            </a:r>
            <a:r>
              <a:rPr lang="en-US" dirty="0"/>
              <a:t> - </a:t>
            </a:r>
            <a:r>
              <a:rPr lang="cs-CZ" dirty="0"/>
              <a:t>příprava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DB40F-663F-220B-F9E7-1BDFE9C8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2DCA6-0F34-025B-272C-59C50CBF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24E6AD-B851-4095-507B-788FFE076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33" y="1104900"/>
            <a:ext cx="5734163" cy="3790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9CEC55-1D45-F4F2-5254-4EFE29E52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551" y="2717292"/>
            <a:ext cx="5896798" cy="363905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6332519-D31C-AD79-A994-80C25144F881}"/>
              </a:ext>
            </a:extLst>
          </p:cNvPr>
          <p:cNvSpPr/>
          <p:nvPr/>
        </p:nvSpPr>
        <p:spPr>
          <a:xfrm>
            <a:off x="8238343" y="3438525"/>
            <a:ext cx="3115457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Cesta: REPOZITÁŘ/</a:t>
            </a:r>
            <a:r>
              <a:rPr lang="cs-CZ" dirty="0" err="1"/>
              <a:t>labs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4C7CAD4-8862-1191-6109-38BBCD107A5F}"/>
              </a:ext>
            </a:extLst>
          </p:cNvPr>
          <p:cNvSpPr/>
          <p:nvPr/>
        </p:nvSpPr>
        <p:spPr>
          <a:xfrm>
            <a:off x="7972007" y="5345763"/>
            <a:ext cx="3381793" cy="32385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Projekt společně se </a:t>
            </a:r>
            <a:r>
              <a:rPr lang="cs-CZ" dirty="0" err="1"/>
              <a:t>solutionem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88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F7E085-A542-4171-807D-58510346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8DEA2-F634-9F69-9D03-DB2EF725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50EAD-B789-0051-F16F-1ED566A7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432C5-5652-0452-A7E6-6EEE8BAD0D7C}"/>
              </a:ext>
            </a:extLst>
          </p:cNvPr>
          <p:cNvSpPr txBox="1"/>
          <p:nvPr/>
        </p:nvSpPr>
        <p:spPr>
          <a:xfrm>
            <a:off x="1557698" y="1343818"/>
            <a:ext cx="750582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iostream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[0] is the program name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[1] (optional) is name of the person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one argument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no arguments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World!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success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9219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F7E085-A542-4171-807D-58510346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8DEA2-F634-9F69-9D03-DB2EF725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50EAD-B789-0051-F16F-1ED566A7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432C5-5652-0452-A7E6-6EEE8BAD0D7C}"/>
              </a:ext>
            </a:extLst>
          </p:cNvPr>
          <p:cNvSpPr txBox="1"/>
          <p:nvPr/>
        </p:nvSpPr>
        <p:spPr>
          <a:xfrm>
            <a:off x="1557698" y="1343818"/>
            <a:ext cx="750582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iostream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[0] is the program name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[1] (optional) is name of the person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one argument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no arguments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World!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success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B48C880-EA7D-C2C4-E624-F730B020780E}"/>
              </a:ext>
            </a:extLst>
          </p:cNvPr>
          <p:cNvSpPr/>
          <p:nvPr/>
        </p:nvSpPr>
        <p:spPr>
          <a:xfrm>
            <a:off x="4115553" y="1068108"/>
            <a:ext cx="3023857" cy="372034"/>
          </a:xfrm>
          <a:prstGeom prst="wedgeRoundRectCallout">
            <a:avLst>
              <a:gd name="adj1" fmla="val -62547"/>
              <a:gd name="adj2" fmla="val 18745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Počet</a:t>
            </a:r>
            <a:r>
              <a:rPr lang="en-US" dirty="0"/>
              <a:t> argument</a:t>
            </a:r>
            <a:r>
              <a:rPr lang="cs-CZ" dirty="0"/>
              <a:t>ů</a:t>
            </a:r>
            <a:r>
              <a:rPr lang="en-US" dirty="0"/>
              <a:t> + 1 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9CA86691-2A64-E5C4-C9A0-D6513A38AEC9}"/>
              </a:ext>
            </a:extLst>
          </p:cNvPr>
          <p:cNvSpPr/>
          <p:nvPr/>
        </p:nvSpPr>
        <p:spPr>
          <a:xfrm>
            <a:off x="6039666" y="1576402"/>
            <a:ext cx="3023857" cy="372034"/>
          </a:xfrm>
          <a:prstGeom prst="wedgeRoundRectCallout">
            <a:avLst>
              <a:gd name="adj1" fmla="val -66739"/>
              <a:gd name="adj2" fmla="val 53613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</a:t>
            </a:r>
            <a:r>
              <a:rPr lang="en-US" dirty="0" err="1"/>
              <a:t>prg</a:t>
            </a:r>
            <a:r>
              <a:rPr lang="en-US" dirty="0"/>
              <a:t>. name, arg1, arg2, …}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CAF070C-CC5E-7140-6CEC-361180561105}"/>
              </a:ext>
            </a:extLst>
          </p:cNvPr>
          <p:cNvSpPr/>
          <p:nvPr/>
        </p:nvSpPr>
        <p:spPr>
          <a:xfrm>
            <a:off x="4595935" y="4236638"/>
            <a:ext cx="3023857" cy="372034"/>
          </a:xfrm>
          <a:prstGeom prst="wedgeRoundRectCallout">
            <a:avLst>
              <a:gd name="adj1" fmla="val -85601"/>
              <a:gd name="adj2" fmla="val -136200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Výstup do</a:t>
            </a:r>
            <a:r>
              <a:rPr lang="en-US" dirty="0"/>
              <a:t> </a:t>
            </a:r>
            <a:r>
              <a:rPr lang="en-US" dirty="0" err="1"/>
              <a:t>stdout</a:t>
            </a:r>
            <a:endParaRPr lang="en-US" dirty="0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E959E16B-E899-D4E8-602D-51327534CE7E}"/>
              </a:ext>
            </a:extLst>
          </p:cNvPr>
          <p:cNvSpPr/>
          <p:nvPr/>
        </p:nvSpPr>
        <p:spPr>
          <a:xfrm>
            <a:off x="6408766" y="2052231"/>
            <a:ext cx="2422052" cy="372034"/>
          </a:xfrm>
          <a:prstGeom prst="wedgeRoundRectCallout">
            <a:avLst>
              <a:gd name="adj1" fmla="val -76020"/>
              <a:gd name="adj2" fmla="val 4144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C++ indexuje od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64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F7E085-A542-4171-807D-58510346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8DEA2-F634-9F69-9D03-DB2EF725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50EAD-B789-0051-F16F-1ED566A7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432C5-5652-0452-A7E6-6EEE8BAD0D7C}"/>
              </a:ext>
            </a:extLst>
          </p:cNvPr>
          <p:cNvSpPr txBox="1"/>
          <p:nvPr/>
        </p:nvSpPr>
        <p:spPr>
          <a:xfrm>
            <a:off x="1557698" y="1343818"/>
            <a:ext cx="750582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iostream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</a:t>
            </a:r>
            <a:r>
              <a:rPr lang="en-US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[0] is the program name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[1] (optional) is name of the person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one argument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no arguments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World!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success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B48C880-EA7D-C2C4-E624-F730B020780E}"/>
              </a:ext>
            </a:extLst>
          </p:cNvPr>
          <p:cNvSpPr/>
          <p:nvPr/>
        </p:nvSpPr>
        <p:spPr>
          <a:xfrm>
            <a:off x="4115553" y="1068108"/>
            <a:ext cx="3023857" cy="372034"/>
          </a:xfrm>
          <a:prstGeom prst="wedgeRoundRectCallout">
            <a:avLst>
              <a:gd name="adj1" fmla="val -62547"/>
              <a:gd name="adj2" fmla="val 18745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Počet</a:t>
            </a:r>
            <a:r>
              <a:rPr lang="en-US" dirty="0"/>
              <a:t> argument</a:t>
            </a:r>
            <a:r>
              <a:rPr lang="cs-CZ" dirty="0"/>
              <a:t>ů</a:t>
            </a:r>
            <a:r>
              <a:rPr lang="en-US" dirty="0"/>
              <a:t> + 1 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9CA86691-2A64-E5C4-C9A0-D6513A38AEC9}"/>
              </a:ext>
            </a:extLst>
          </p:cNvPr>
          <p:cNvSpPr/>
          <p:nvPr/>
        </p:nvSpPr>
        <p:spPr>
          <a:xfrm>
            <a:off x="6039666" y="1576402"/>
            <a:ext cx="3023857" cy="372034"/>
          </a:xfrm>
          <a:prstGeom prst="wedgeRoundRectCallout">
            <a:avLst>
              <a:gd name="adj1" fmla="val -66739"/>
              <a:gd name="adj2" fmla="val 53613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</a:t>
            </a:r>
            <a:r>
              <a:rPr lang="en-US" dirty="0" err="1"/>
              <a:t>prg</a:t>
            </a:r>
            <a:r>
              <a:rPr lang="en-US" dirty="0"/>
              <a:t>. name, arg1, arg2, …}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CAF070C-CC5E-7140-6CEC-361180561105}"/>
              </a:ext>
            </a:extLst>
          </p:cNvPr>
          <p:cNvSpPr/>
          <p:nvPr/>
        </p:nvSpPr>
        <p:spPr>
          <a:xfrm>
            <a:off x="4595935" y="4236638"/>
            <a:ext cx="3023857" cy="372034"/>
          </a:xfrm>
          <a:prstGeom prst="wedgeRoundRectCallout">
            <a:avLst>
              <a:gd name="adj1" fmla="val -85601"/>
              <a:gd name="adj2" fmla="val -136200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Výstup do</a:t>
            </a:r>
            <a:r>
              <a:rPr lang="en-US" dirty="0"/>
              <a:t> </a:t>
            </a:r>
            <a:r>
              <a:rPr lang="en-US" dirty="0" err="1"/>
              <a:t>stdout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799C91-53BD-EA08-B9CF-633A78A2E183}"/>
              </a:ext>
            </a:extLst>
          </p:cNvPr>
          <p:cNvSpPr txBox="1"/>
          <p:nvPr/>
        </p:nvSpPr>
        <p:spPr>
          <a:xfrm>
            <a:off x="1173427" y="5281064"/>
            <a:ext cx="82743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std::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Hello, {:20}!</a:t>
            </a:r>
            <a:r>
              <a:rPr lang="en-US" b="0" dirty="0">
                <a:solidFill>
                  <a:srgbClr val="E21F1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70A4C7E6-2853-E4C1-6CDA-953DC5644B96}"/>
              </a:ext>
            </a:extLst>
          </p:cNvPr>
          <p:cNvSpPr/>
          <p:nvPr/>
        </p:nvSpPr>
        <p:spPr>
          <a:xfrm>
            <a:off x="5816093" y="5782914"/>
            <a:ext cx="4296627" cy="372034"/>
          </a:xfrm>
          <a:prstGeom prst="wedgeRoundRectCallout">
            <a:avLst>
              <a:gd name="adj1" fmla="val -44926"/>
              <a:gd name="adj2" fmla="val -8509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Vytisknout název ve sloupci o 20 znacích</a:t>
            </a:r>
            <a:endParaRPr lang="en-US" dirty="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FD187FEB-837D-0F23-14EB-605AAAF71468}"/>
              </a:ext>
            </a:extLst>
          </p:cNvPr>
          <p:cNvSpPr/>
          <p:nvPr/>
        </p:nvSpPr>
        <p:spPr>
          <a:xfrm>
            <a:off x="1173427" y="5993841"/>
            <a:ext cx="3869399" cy="372034"/>
          </a:xfrm>
          <a:prstGeom prst="wedgeRoundRectCallout">
            <a:avLst>
              <a:gd name="adj1" fmla="val 25849"/>
              <a:gd name="adj2" fmla="val -145934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Vytvoří </a:t>
            </a:r>
            <a:r>
              <a:rPr lang="cs-CZ" dirty="0" err="1"/>
              <a:t>string</a:t>
            </a:r>
            <a:r>
              <a:rPr lang="cs-CZ" dirty="0"/>
              <a:t> s formátovaným textem</a:t>
            </a:r>
            <a:endParaRPr lang="en-US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CDF97E20-FB5E-D3C9-7C48-90F541BC98B3}"/>
              </a:ext>
            </a:extLst>
          </p:cNvPr>
          <p:cNvSpPr/>
          <p:nvPr/>
        </p:nvSpPr>
        <p:spPr>
          <a:xfrm>
            <a:off x="6408766" y="2052231"/>
            <a:ext cx="2422052" cy="372034"/>
          </a:xfrm>
          <a:prstGeom prst="wedgeRoundRectCallout">
            <a:avLst>
              <a:gd name="adj1" fmla="val -76020"/>
              <a:gd name="adj2" fmla="val 4144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C++ indexuje od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8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7F4D8-B935-F84E-67EF-7404A60A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Funkce</a:t>
            </a:r>
            <a:r>
              <a:rPr lang="en-US" dirty="0">
                <a:ea typeface="Calibri Light"/>
                <a:cs typeface="Calibri Light"/>
              </a:rPr>
              <a:t> main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07234-6641-6BD1-E17A-E2B0F429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Calibri" panose="020F0502020204030204"/>
                <a:cs typeface="Calibri" panose="020F0502020204030204"/>
              </a:rPr>
              <a:t>Volaná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při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startu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programu</a:t>
            </a:r>
            <a:r>
              <a:rPr lang="en-US" dirty="0">
                <a:ea typeface="Calibri" panose="020F0502020204030204"/>
                <a:cs typeface="Calibri" panose="020F0502020204030204"/>
              </a:rPr>
              <a:t>, </a:t>
            </a:r>
            <a:r>
              <a:rPr lang="en-US" b="1" dirty="0" err="1">
                <a:ea typeface="Calibri" panose="020F0502020204030204"/>
                <a:cs typeface="Calibri" panose="020F0502020204030204"/>
              </a:rPr>
              <a:t>nikdy</a:t>
            </a:r>
            <a:r>
              <a:rPr lang="en-US" b="1" dirty="0">
                <a:ea typeface="Calibri" panose="020F0502020204030204"/>
                <a:cs typeface="Calibri" panose="020F0502020204030204"/>
              </a:rPr>
              <a:t> </a:t>
            </a:r>
            <a:r>
              <a:rPr lang="en-US" b="1" dirty="0" err="1">
                <a:ea typeface="Calibri" panose="020F0502020204030204"/>
                <a:cs typeface="Calibri" panose="020F0502020204030204"/>
              </a:rPr>
              <a:t>jindy</a:t>
            </a:r>
            <a:endParaRPr lang="en-US" b="1" dirty="0">
              <a:ea typeface="Calibri" panose="020F0502020204030204"/>
              <a:cs typeface="Calibri" panose="020F0502020204030204"/>
            </a:endParaRPr>
          </a:p>
          <a:p>
            <a:r>
              <a:rPr lang="en-US" dirty="0" err="1">
                <a:ea typeface="Calibri" panose="020F0502020204030204"/>
                <a:cs typeface="Calibri" panose="020F0502020204030204"/>
              </a:rPr>
              <a:t>Vrací</a:t>
            </a:r>
            <a:r>
              <a:rPr lang="en-US" dirty="0">
                <a:ea typeface="Calibri" panose="020F0502020204030204"/>
                <a:cs typeface="Calibri" panose="020F0502020204030204"/>
              </a:rPr>
              <a:t> integer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0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značí</a:t>
            </a:r>
            <a:r>
              <a:rPr lang="en-US" dirty="0">
                <a:ea typeface="Calibri" panose="020F0502020204030204"/>
                <a:cs typeface="Calibri" panose="020F0502020204030204"/>
              </a:rPr>
              <a:t> 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úspěch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r>
              <a:rPr lang="en-US" dirty="0" err="1">
                <a:ea typeface="Calibri" panose="020F0502020204030204"/>
                <a:cs typeface="Calibri" panose="020F0502020204030204"/>
              </a:rPr>
              <a:t>Pokud</a:t>
            </a:r>
            <a:r>
              <a:rPr lang="en-US" dirty="0">
                <a:ea typeface="Calibri" panose="020F0502020204030204"/>
                <a:cs typeface="Calibri" panose="020F0502020204030204"/>
              </a:rPr>
              <a:t> 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má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argumenty</a:t>
            </a:r>
            <a:r>
              <a:rPr lang="en-US" dirty="0">
                <a:ea typeface="Calibri" panose="020F0502020204030204"/>
                <a:cs typeface="Calibri" panose="020F0502020204030204"/>
              </a:rPr>
              <a:t>,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tak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jsou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následující</a:t>
            </a:r>
            <a:r>
              <a:rPr lang="en-US" dirty="0">
                <a:ea typeface="Calibri" panose="020F0502020204030204"/>
                <a:cs typeface="Calibri" panose="020F0502020204030204"/>
              </a:rPr>
              <a:t>: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int </a:t>
            </a:r>
            <a:r>
              <a:rPr lang="en-US" b="1" dirty="0" err="1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argc</a:t>
            </a:r>
            <a:r>
              <a:rPr lang="cs-CZ" dirty="0">
                <a:ea typeface="Calibri" panose="020F0502020204030204"/>
                <a:cs typeface="Calibri" panose="020F0502020204030204"/>
              </a:rPr>
              <a:t> -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počet</a:t>
            </a:r>
            <a:r>
              <a:rPr lang="en-US" dirty="0">
                <a:ea typeface="Calibri" panose="020F0502020204030204"/>
                <a:cs typeface="Calibri" panose="020F0502020204030204"/>
              </a:rPr>
              <a:t> 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cmd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argumentů</a:t>
            </a:r>
            <a:r>
              <a:rPr lang="cs-CZ" dirty="0">
                <a:ea typeface="Calibri" panose="020F0502020204030204"/>
                <a:cs typeface="Calibri" panose="020F0502020204030204"/>
              </a:rPr>
              <a:t> (včetně názvu programu)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b="1" dirty="0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char *</a:t>
            </a:r>
            <a:r>
              <a:rPr lang="en-US" b="1" dirty="0" err="1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argv</a:t>
            </a:r>
            <a:r>
              <a:rPr lang="en-US" b="1" dirty="0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[]</a:t>
            </a:r>
            <a:r>
              <a:rPr lang="cs-CZ" dirty="0">
                <a:ea typeface="Calibri" panose="020F0502020204030204"/>
                <a:cs typeface="Calibri" panose="020F0502020204030204"/>
              </a:rPr>
              <a:t> -</a:t>
            </a:r>
            <a:r>
              <a:rPr lang="en-US" dirty="0">
                <a:ea typeface="Calibri" panose="020F0502020204030204"/>
                <a:cs typeface="Calibri" panose="020F0502020204030204"/>
              </a:rPr>
              <a:t> null-terminated pole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pointerů</a:t>
            </a:r>
            <a:br>
              <a:rPr lang="en-US" dirty="0">
                <a:ea typeface="Calibri" panose="020F0502020204030204"/>
                <a:cs typeface="Calibri" panose="020F0502020204030204"/>
              </a:rPr>
            </a:br>
            <a:r>
              <a:rPr lang="en-US" dirty="0" err="1">
                <a:ea typeface="Calibri" panose="020F0502020204030204"/>
                <a:cs typeface="Calibri" panose="020F0502020204030204"/>
              </a:rPr>
              <a:t>na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jednotlivé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cmd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argumenty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2"/>
            <a:r>
              <a:rPr lang="en-US" b="1" dirty="0" err="1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argv</a:t>
            </a:r>
            <a:r>
              <a:rPr lang="en-US" b="1" dirty="0">
                <a:latin typeface="Consolas" panose="020B0609020204030204" pitchFamily="49" charset="0"/>
                <a:ea typeface="Calibri" panose="020F0502020204030204"/>
                <a:cs typeface="Calibri" panose="020F0502020204030204"/>
              </a:rPr>
              <a:t>[0]</a:t>
            </a:r>
            <a:r>
              <a:rPr lang="en-US" dirty="0">
                <a:ea typeface="Calibri" panose="020F0502020204030204"/>
                <a:cs typeface="Calibri" panose="020F0502020204030204"/>
              </a:rPr>
              <a:t> je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název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programu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2"/>
            <a:r>
              <a:rPr lang="en-US" dirty="0">
                <a:ea typeface="Calibri" panose="020F0502020204030204"/>
                <a:cs typeface="Calibri" panose="020F0502020204030204"/>
              </a:rPr>
              <a:t>Argument</a:t>
            </a:r>
            <a:r>
              <a:rPr lang="cs-CZ" dirty="0">
                <a:ea typeface="Calibri" panose="020F0502020204030204"/>
                <a:cs typeface="Calibri" panose="020F0502020204030204"/>
              </a:rPr>
              <a:t>y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reprezentovány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b="1" dirty="0">
                <a:ea typeface="Calibri" panose="020F0502020204030204"/>
                <a:cs typeface="Calibri" panose="020F0502020204030204"/>
              </a:rPr>
              <a:t>C-stringy</a:t>
            </a:r>
            <a:r>
              <a:rPr lang="en-US" dirty="0">
                <a:ea typeface="Calibri" panose="020F0502020204030204"/>
                <a:cs typeface="Calibri" panose="020F0502020204030204"/>
              </a:rPr>
              <a:t> (pole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bajtů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zakončeny</a:t>
            </a:r>
            <a:r>
              <a:rPr lang="en-US" dirty="0">
                <a:ea typeface="Calibri" panose="020F0502020204030204"/>
                <a:cs typeface="Calibri" panose="020F0502020204030204"/>
              </a:rPr>
              <a:t> 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BA21F-E6FB-CE05-0FB8-3F0146D57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797" y="135950"/>
            <a:ext cx="4575670" cy="273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46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F717-0EF4-2223-8DC3-612203107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Vstup</a:t>
            </a:r>
            <a:r>
              <a:rPr lang="en-US" dirty="0"/>
              <a:t> a v</a:t>
            </a:r>
            <a:r>
              <a:rPr lang="cs-CZ" dirty="0" err="1"/>
              <a:t>ýstup</a:t>
            </a:r>
            <a:r>
              <a:rPr lang="cs-CZ" dirty="0"/>
              <a:t> v C++ (streamy)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53365-41A9-2FAC-E76D-02EF6D754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3 </a:t>
            </a:r>
            <a:r>
              <a:rPr lang="en-US" dirty="0" err="1">
                <a:ea typeface="Calibri"/>
                <a:cs typeface="Calibri"/>
              </a:rPr>
              <a:t>základní</a:t>
            </a:r>
            <a:r>
              <a:rPr lang="en-US" dirty="0">
                <a:ea typeface="Calibri"/>
                <a:cs typeface="Calibri"/>
              </a:rPr>
              <a:t> streamy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komunikaci</a:t>
            </a:r>
            <a:r>
              <a:rPr lang="en-US" dirty="0">
                <a:ea typeface="Calibri"/>
                <a:cs typeface="Calibri"/>
              </a:rPr>
              <a:t> s </a:t>
            </a:r>
            <a:r>
              <a:rPr lang="en-US" dirty="0" err="1">
                <a:ea typeface="Calibri"/>
                <a:cs typeface="Calibri"/>
              </a:rPr>
              <a:t>uživatelem</a:t>
            </a:r>
            <a:r>
              <a:rPr lang="en-US" dirty="0">
                <a:ea typeface="Calibri"/>
                <a:cs typeface="Calibri"/>
              </a:rPr>
              <a:t>:</a:t>
            </a:r>
          </a:p>
          <a:p>
            <a:pPr lvl="1"/>
            <a:r>
              <a:rPr lang="en-US" b="1" dirty="0">
                <a:ea typeface="Calibri"/>
                <a:cs typeface="Calibri"/>
              </a:rPr>
              <a:t>std::</a:t>
            </a:r>
            <a:r>
              <a:rPr lang="en-US" b="1" dirty="0" err="1">
                <a:ea typeface="Calibri"/>
                <a:cs typeface="Calibri"/>
              </a:rPr>
              <a:t>cout</a:t>
            </a:r>
            <a:r>
              <a:rPr lang="en-US" b="1" dirty="0">
                <a:ea typeface="Calibri"/>
                <a:cs typeface="Calibri"/>
              </a:rPr>
              <a:t> </a:t>
            </a:r>
            <a:r>
              <a:rPr lang="en-US" dirty="0">
                <a:ea typeface="Calibri"/>
                <a:cs typeface="Calibri"/>
              </a:rPr>
              <a:t>(</a:t>
            </a:r>
            <a:r>
              <a:rPr lang="en-US" dirty="0" err="1">
                <a:ea typeface="Calibri"/>
                <a:cs typeface="Calibri"/>
              </a:rPr>
              <a:t>mnemotechnika</a:t>
            </a:r>
            <a:r>
              <a:rPr lang="en-US" dirty="0">
                <a:ea typeface="Calibri"/>
                <a:cs typeface="Calibri"/>
              </a:rPr>
              <a:t> "console output") - </a:t>
            </a:r>
            <a:r>
              <a:rPr lang="en-US" dirty="0" err="1">
                <a:ea typeface="Calibri"/>
                <a:cs typeface="Calibri"/>
              </a:rPr>
              <a:t>standardní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výstup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b="1" dirty="0">
                <a:ea typeface="Calibri"/>
                <a:cs typeface="Calibri"/>
              </a:rPr>
              <a:t>std::</a:t>
            </a:r>
            <a:r>
              <a:rPr lang="en-US" b="1" dirty="0" err="1">
                <a:ea typeface="Calibri"/>
                <a:cs typeface="Calibri"/>
              </a:rPr>
              <a:t>cin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mnemotechnika</a:t>
            </a:r>
            <a:r>
              <a:rPr lang="en-US" dirty="0">
                <a:ea typeface="Calibri"/>
                <a:cs typeface="Calibri"/>
              </a:rPr>
              <a:t> "console input") - </a:t>
            </a:r>
            <a:r>
              <a:rPr lang="en-US" dirty="0" err="1">
                <a:ea typeface="Calibri"/>
                <a:cs typeface="Calibri"/>
              </a:rPr>
              <a:t>standardní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vstup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b="1" dirty="0">
                <a:ea typeface="Calibri"/>
                <a:cs typeface="Calibri"/>
              </a:rPr>
              <a:t>std::</a:t>
            </a:r>
            <a:r>
              <a:rPr lang="en-US" b="1" dirty="0" err="1">
                <a:ea typeface="Calibri"/>
                <a:cs typeface="Calibri"/>
              </a:rPr>
              <a:t>cerr</a:t>
            </a:r>
            <a:r>
              <a:rPr lang="en-US" dirty="0">
                <a:ea typeface="Calibri"/>
                <a:cs typeface="Calibri"/>
              </a:rPr>
              <a:t> - </a:t>
            </a:r>
            <a:r>
              <a:rPr lang="en-US" dirty="0" err="1">
                <a:ea typeface="Calibri"/>
                <a:cs typeface="Calibri"/>
              </a:rPr>
              <a:t>výstup</a:t>
            </a:r>
            <a:r>
              <a:rPr lang="en-US" dirty="0">
                <a:ea typeface="Calibri"/>
                <a:cs typeface="Calibri"/>
              </a:rPr>
              <a:t> pro </a:t>
            </a:r>
            <a:r>
              <a:rPr lang="en-US" dirty="0" err="1">
                <a:ea typeface="Calibri"/>
                <a:cs typeface="Calibri"/>
              </a:rPr>
              <a:t>chybové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hlášky</a:t>
            </a:r>
            <a:r>
              <a:rPr lang="en-US" dirty="0">
                <a:ea typeface="Calibri"/>
                <a:cs typeface="Calibri"/>
              </a:rPr>
              <a:t>, logy, </a:t>
            </a:r>
            <a:r>
              <a:rPr lang="en-US" dirty="0" err="1">
                <a:ea typeface="Calibri"/>
                <a:cs typeface="Calibri"/>
              </a:rPr>
              <a:t>warningy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Typicky</a:t>
            </a:r>
            <a:r>
              <a:rPr lang="en-US" dirty="0">
                <a:ea typeface="Calibri"/>
                <a:cs typeface="Calibri"/>
              </a:rPr>
              <a:t> se </a:t>
            </a:r>
            <a:r>
              <a:rPr lang="en-US" dirty="0" err="1">
                <a:ea typeface="Calibri"/>
                <a:cs typeface="Calibri"/>
              </a:rPr>
              <a:t>dělí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na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en-US" b="1" dirty="0" err="1">
                <a:ea typeface="Calibri"/>
                <a:cs typeface="Calibri"/>
              </a:rPr>
              <a:t>istreamy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dirty="0">
                <a:ea typeface="Calibri"/>
                <a:cs typeface="Calibri"/>
              </a:rPr>
              <a:t>(input streamy)</a:t>
            </a:r>
          </a:p>
          <a:p>
            <a:pPr lvl="2"/>
            <a:r>
              <a:rPr lang="en-US" dirty="0" err="1">
                <a:ea typeface="Calibri"/>
                <a:cs typeface="Calibri"/>
              </a:rPr>
              <a:t>istream</a:t>
            </a:r>
            <a:r>
              <a:rPr lang="en-US" dirty="0">
                <a:ea typeface="Calibri"/>
                <a:cs typeface="Calibri"/>
              </a:rPr>
              <a:t> &gt;&gt; </a:t>
            </a:r>
            <a:r>
              <a:rPr lang="en-US" dirty="0" err="1">
                <a:ea typeface="Calibri"/>
                <a:cs typeface="Calibri"/>
              </a:rPr>
              <a:t>arg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čte</a:t>
            </a:r>
            <a:r>
              <a:rPr lang="en-US" dirty="0">
                <a:ea typeface="Calibri"/>
                <a:cs typeface="Calibri"/>
              </a:rPr>
              <a:t> "</a:t>
            </a:r>
            <a:r>
              <a:rPr lang="en-US" dirty="0" err="1">
                <a:ea typeface="Calibri"/>
                <a:cs typeface="Calibri"/>
              </a:rPr>
              <a:t>parsuje</a:t>
            </a:r>
            <a:r>
              <a:rPr lang="en-US" dirty="0">
                <a:ea typeface="Calibri"/>
                <a:cs typeface="Calibri"/>
              </a:rPr>
              <a:t>" </a:t>
            </a:r>
            <a:r>
              <a:rPr lang="en-US" dirty="0" err="1">
                <a:ea typeface="Calibri"/>
                <a:cs typeface="Calibri"/>
              </a:rPr>
              <a:t>vstup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podle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typu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arg</a:t>
            </a:r>
            <a:r>
              <a:rPr lang="en-US" dirty="0">
                <a:ea typeface="Calibri"/>
                <a:cs typeface="Calibri"/>
              </a:rPr>
              <a:t>), </a:t>
            </a:r>
            <a:r>
              <a:rPr lang="en-US" dirty="0" err="1">
                <a:ea typeface="Calibri"/>
                <a:cs typeface="Calibri"/>
              </a:rPr>
              <a:t>istream.get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istream.read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en-US" b="1" dirty="0" err="1">
                <a:ea typeface="Calibri"/>
                <a:cs typeface="Calibri"/>
              </a:rPr>
              <a:t>ostreamy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dirty="0">
                <a:ea typeface="Calibri"/>
                <a:cs typeface="Calibri"/>
              </a:rPr>
              <a:t>(output streamy)</a:t>
            </a:r>
            <a:endParaRPr lang="cs-CZ" dirty="0">
              <a:ea typeface="Calibri"/>
              <a:cs typeface="Calibri"/>
            </a:endParaRPr>
          </a:p>
          <a:p>
            <a:pPr lvl="2"/>
            <a:r>
              <a:rPr lang="en-US" dirty="0" err="1">
                <a:ea typeface="Calibri"/>
                <a:cs typeface="Calibri"/>
              </a:rPr>
              <a:t>ostream</a:t>
            </a:r>
            <a:r>
              <a:rPr lang="en-US" dirty="0">
                <a:ea typeface="Calibri"/>
                <a:cs typeface="Calibri"/>
              </a:rPr>
              <a:t> &lt;&lt; </a:t>
            </a:r>
            <a:r>
              <a:rPr lang="en-US" dirty="0" err="1">
                <a:ea typeface="Calibri"/>
                <a:cs typeface="Calibri"/>
              </a:rPr>
              <a:t>arg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správný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výstup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podle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typu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arg</a:t>
            </a:r>
            <a:r>
              <a:rPr lang="en-US" dirty="0">
                <a:ea typeface="Calibri"/>
                <a:cs typeface="Calibri"/>
              </a:rPr>
              <a:t>), </a:t>
            </a:r>
            <a:r>
              <a:rPr lang="en-US" dirty="0" err="1">
                <a:ea typeface="Calibri"/>
                <a:cs typeface="Calibri"/>
              </a:rPr>
              <a:t>ostream.put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ostream.write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en-US" b="1" dirty="0" err="1">
                <a:ea typeface="Calibri"/>
                <a:cs typeface="Calibri"/>
              </a:rPr>
              <a:t>iostreamy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dirty="0">
                <a:ea typeface="Calibri"/>
                <a:cs typeface="Calibri"/>
              </a:rPr>
              <a:t>(</a:t>
            </a:r>
            <a:r>
              <a:rPr lang="en-US" dirty="0" err="1">
                <a:ea typeface="Calibri"/>
                <a:cs typeface="Calibri"/>
              </a:rPr>
              <a:t>kombinace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obou</a:t>
            </a:r>
            <a:r>
              <a:rPr lang="en-US" dirty="0">
                <a:ea typeface="Calibri"/>
                <a:cs typeface="Calibri"/>
              </a:rPr>
              <a:t>)</a:t>
            </a:r>
            <a:endParaRPr lang="en-US" dirty="0"/>
          </a:p>
          <a:p>
            <a:r>
              <a:rPr lang="en-US" dirty="0" err="1">
                <a:ea typeface="Calibri"/>
                <a:cs typeface="Calibri"/>
              </a:rPr>
              <a:t>Soubory</a:t>
            </a:r>
            <a:r>
              <a:rPr lang="en-US" dirty="0">
                <a:ea typeface="Calibri"/>
                <a:cs typeface="Calibri"/>
              </a:rPr>
              <a:t>: (</a:t>
            </a:r>
            <a:r>
              <a:rPr lang="en-US" dirty="0" err="1">
                <a:ea typeface="Calibri"/>
                <a:cs typeface="Calibri"/>
              </a:rPr>
              <a:t>i</a:t>
            </a:r>
            <a:r>
              <a:rPr lang="en-US" dirty="0">
                <a:ea typeface="Calibri"/>
                <a:cs typeface="Calibri"/>
              </a:rPr>
              <a:t>/o)</a:t>
            </a:r>
            <a:r>
              <a:rPr lang="en-US" dirty="0" err="1">
                <a:ea typeface="Calibri"/>
                <a:cs typeface="Calibri"/>
              </a:rPr>
              <a:t>fstream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budeme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řešit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později</a:t>
            </a:r>
            <a:r>
              <a:rPr lang="en-US" dirty="0">
                <a:ea typeface="Calibri"/>
                <a:cs typeface="Calibri"/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60F175-1327-2FB8-5CEC-BE9FD814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ABD718-B327-B797-9A5D-D53B192A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80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79FF-CC93-120C-FB2A-E2B0DCDA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násobilka - zadání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A566A3-5E62-C237-8D0E-BAE6F5200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(kostra programu je na stránce cvičení)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Vyp</a:t>
            </a:r>
            <a:r>
              <a:rPr lang="cs-CZ" dirty="0" err="1"/>
              <a:t>ište</a:t>
            </a:r>
            <a:r>
              <a:rPr lang="cs-CZ" dirty="0"/>
              <a:t> násobilku všech čísel z </a:t>
            </a:r>
            <a:r>
              <a:rPr lang="cs-CZ" dirty="0" err="1"/>
              <a:t>cmd</a:t>
            </a:r>
            <a:r>
              <a:rPr lang="cs-CZ" dirty="0"/>
              <a:t> parametrů</a:t>
            </a:r>
          </a:p>
          <a:p>
            <a:pPr lvl="1"/>
            <a:r>
              <a:rPr lang="cs-CZ" dirty="0"/>
              <a:t>Výstup podle ukázky</a:t>
            </a:r>
            <a:endParaRPr lang="en-US" dirty="0"/>
          </a:p>
          <a:p>
            <a:pPr lvl="1"/>
            <a:r>
              <a:rPr lang="cs-CZ" dirty="0"/>
              <a:t>Všechny čísla hezky ve sloupcích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Rozšíření: parametry</a:t>
            </a:r>
          </a:p>
          <a:p>
            <a:pPr lvl="1"/>
            <a:r>
              <a:rPr lang="cs-CZ" dirty="0"/>
              <a:t>Určují rozsah násobilky:</a:t>
            </a:r>
          </a:p>
          <a:p>
            <a:pPr lvl="2"/>
            <a:r>
              <a:rPr lang="cs-CZ" dirty="0"/>
              <a:t>-f N 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from</a:t>
            </a:r>
            <a:r>
              <a:rPr lang="cs-CZ" dirty="0">
                <a:sym typeface="Wingdings" panose="05000000000000000000" pitchFamily="2" charset="2"/>
              </a:rPr>
              <a:t> (default: N = 1)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-t N  to (default: N = 10)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V libovolném pořadí, ale vždy před čísly</a:t>
            </a:r>
            <a:endParaRPr lang="en-US" dirty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Ud</a:t>
            </a:r>
            <a:r>
              <a:rPr lang="cs-CZ" dirty="0" err="1"/>
              <a:t>ělat</a:t>
            </a:r>
            <a:r>
              <a:rPr lang="cs-CZ" dirty="0"/>
              <a:t> třídu </a:t>
            </a:r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MulTable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lvl="1"/>
            <a:r>
              <a:rPr lang="en-US" dirty="0"/>
              <a:t>Na dal</a:t>
            </a:r>
            <a:r>
              <a:rPr lang="cs-CZ" dirty="0" err="1"/>
              <a:t>ším</a:t>
            </a:r>
            <a:r>
              <a:rPr lang="cs-CZ" dirty="0"/>
              <a:t> slidu je její náčrt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D9386-4762-3FA2-D4C4-10AE8D4A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FD69F-B606-0F7D-12E6-2F27893C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966D5E-AC41-DDF0-E2BA-65B9ACA09215}"/>
              </a:ext>
            </a:extLst>
          </p:cNvPr>
          <p:cNvSpPr/>
          <p:nvPr/>
        </p:nvSpPr>
        <p:spPr>
          <a:xfrm>
            <a:off x="8258175" y="1354931"/>
            <a:ext cx="2209800" cy="1314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Consolas" panose="020B0609020204030204" pitchFamily="49" charset="0"/>
              </a:rPr>
              <a:t>1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* 7 =  7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2 * 7 = 14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…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10 * 7 = 70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F84303-02E8-81AE-EA64-302A7295CCB5}"/>
              </a:ext>
            </a:extLst>
          </p:cNvPr>
          <p:cNvSpPr/>
          <p:nvPr/>
        </p:nvSpPr>
        <p:spPr>
          <a:xfrm>
            <a:off x="8258176" y="971550"/>
            <a:ext cx="2209800" cy="3833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./</a:t>
            </a:r>
            <a:r>
              <a:rPr lang="cs-CZ" dirty="0" err="1">
                <a:solidFill>
                  <a:schemeClr val="tx1"/>
                </a:solidFill>
              </a:rPr>
              <a:t>nasobilka</a:t>
            </a:r>
            <a:r>
              <a:rPr lang="cs-CZ" dirty="0">
                <a:solidFill>
                  <a:schemeClr val="tx1"/>
                </a:solidFill>
              </a:rPr>
              <a:t> 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5C19FF-49CE-B169-1A34-C774B447B560}"/>
              </a:ext>
            </a:extLst>
          </p:cNvPr>
          <p:cNvSpPr txBox="1"/>
          <p:nvPr/>
        </p:nvSpPr>
        <p:spPr>
          <a:xfrm>
            <a:off x="6202662" y="3186505"/>
            <a:ext cx="5811288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</a:t>
            </a:r>
            <a:r>
              <a:rPr lang="en-US" sz="1400" b="0" dirty="0" err="1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Pohodlnější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zpracování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argumentů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: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= {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[1],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[2], ...,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[argc-1]}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std::vector&lt;std::string&gt; </a:t>
            </a:r>
            <a:r>
              <a:rPr lang="en-US" sz="1400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from = 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to = 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TODO: </a:t>
            </a:r>
            <a:r>
              <a:rPr lang="en-US" sz="14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podpora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`-f FROM` a `-t TO`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8F08C4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 </a:t>
            </a:r>
            <a:r>
              <a:rPr lang="en-US" sz="1400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++) {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 = std::</a:t>
            </a:r>
            <a:r>
              <a:rPr lang="en-US" sz="1400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stoi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 err="1">
                <a:solidFill>
                  <a:srgbClr val="1F377F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400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print_mul_table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(number, from, to);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6081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3DBF-15CC-9984-D5F0-414F6D35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8F922-14A0-11F3-4107-1F138657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66F12-263C-1B36-17AF-B37FB069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19F0C-BE25-F910-DA34-7C825FFB01AA}"/>
              </a:ext>
            </a:extLst>
          </p:cNvPr>
          <p:cNvSpPr txBox="1"/>
          <p:nvPr/>
        </p:nvSpPr>
        <p:spPr>
          <a:xfrm>
            <a:off x="3374842" y="1343818"/>
            <a:ext cx="76160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from_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(f),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to_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(t) {}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from_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to_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TODO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9341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3DBF-15CC-9984-D5F0-414F6D35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8F922-14A0-11F3-4107-1F138657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66F12-263C-1B36-17AF-B37FB069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19F0C-BE25-F910-DA34-7C825FFB01AA}"/>
              </a:ext>
            </a:extLst>
          </p:cNvPr>
          <p:cNvSpPr txBox="1"/>
          <p:nvPr/>
        </p:nvSpPr>
        <p:spPr>
          <a:xfrm>
            <a:off x="3374842" y="1343818"/>
            <a:ext cx="76160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from_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(f),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to_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(t) {}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from_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to_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TODO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344267B4-844A-D0A7-7FF5-662BE9543538}"/>
              </a:ext>
            </a:extLst>
          </p:cNvPr>
          <p:cNvSpPr/>
          <p:nvPr/>
        </p:nvSpPr>
        <p:spPr>
          <a:xfrm>
            <a:off x="5844764" y="1429291"/>
            <a:ext cx="3023857" cy="372034"/>
          </a:xfrm>
          <a:prstGeom prst="wedgeRoundRectCallout">
            <a:avLst>
              <a:gd name="adj1" fmla="val -55661"/>
              <a:gd name="adj2" fmla="val 119318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Defaultní konstruktor</a:t>
            </a:r>
            <a:endParaRPr lang="en-US" dirty="0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2A198739-4F74-2E02-D39D-8448EEDD29FC}"/>
              </a:ext>
            </a:extLst>
          </p:cNvPr>
          <p:cNvSpPr/>
          <p:nvPr/>
        </p:nvSpPr>
        <p:spPr>
          <a:xfrm>
            <a:off x="5811568" y="3853698"/>
            <a:ext cx="3848479" cy="372034"/>
          </a:xfrm>
          <a:prstGeom prst="wedgeRoundRectCallout">
            <a:avLst>
              <a:gd name="adj1" fmla="val -53565"/>
              <a:gd name="adj2" fmla="val -114299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Defaultní hodnoty datových položek</a:t>
            </a:r>
            <a:endParaRPr lang="en-US" dirty="0"/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DC216DC5-603A-264E-55CA-5933016A9927}"/>
              </a:ext>
            </a:extLst>
          </p:cNvPr>
          <p:cNvSpPr/>
          <p:nvPr/>
        </p:nvSpPr>
        <p:spPr>
          <a:xfrm>
            <a:off x="6944381" y="2788787"/>
            <a:ext cx="3177393" cy="372034"/>
          </a:xfrm>
          <a:prstGeom prst="wedgeRoundRectCallout">
            <a:avLst>
              <a:gd name="adj1" fmla="val -20395"/>
              <a:gd name="adj2" fmla="val -12646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Inicializace datových položek</a:t>
            </a:r>
            <a:endParaRPr lang="en-US" dirty="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B49E3A09-016D-2E94-D8D7-EA9E883C13A3}"/>
              </a:ext>
            </a:extLst>
          </p:cNvPr>
          <p:cNvSpPr/>
          <p:nvPr/>
        </p:nvSpPr>
        <p:spPr>
          <a:xfrm>
            <a:off x="7379036" y="4732592"/>
            <a:ext cx="4672723" cy="372034"/>
          </a:xfrm>
          <a:prstGeom prst="wedgeRoundRectCallout">
            <a:avLst>
              <a:gd name="adj1" fmla="val -56046"/>
              <a:gd name="adj2" fmla="val -26693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(složitá) metoda napsaná mimo definici třídy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7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10FA-4575-223F-B4B3-BC937D50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cvičení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9B89-45D3-BFC5-DA89-D3C32EB0C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Příklady na cvičeních</a:t>
            </a:r>
            <a:r>
              <a:rPr lang="cs-CZ" dirty="0"/>
              <a:t> – povinné, </a:t>
            </a:r>
            <a:r>
              <a:rPr lang="en-US" dirty="0"/>
              <a:t>&lt;1h ⚒️</a:t>
            </a:r>
            <a:endParaRPr lang="cs-CZ" dirty="0"/>
          </a:p>
          <a:p>
            <a:pPr lvl="1"/>
            <a:r>
              <a:rPr lang="cs-CZ" dirty="0"/>
              <a:t>Odevzdávání přes </a:t>
            </a:r>
            <a:r>
              <a:rPr lang="cs-CZ" dirty="0" err="1"/>
              <a:t>GitLab</a:t>
            </a:r>
            <a:endParaRPr lang="cs-CZ" dirty="0"/>
          </a:p>
          <a:p>
            <a:pPr lvl="1"/>
            <a:r>
              <a:rPr lang="cs-CZ" dirty="0"/>
              <a:t>Zadávány, diskutovány na cvičeních</a:t>
            </a:r>
          </a:p>
          <a:p>
            <a:pPr lvl="1"/>
            <a:r>
              <a:rPr lang="cs-CZ" dirty="0"/>
              <a:t>Jejich </a:t>
            </a:r>
            <a:r>
              <a:rPr lang="cs-CZ" b="1" dirty="0"/>
              <a:t>vypracování = docházka</a:t>
            </a:r>
            <a:r>
              <a:rPr lang="cs-CZ" dirty="0"/>
              <a:t> (včetně absencí)</a:t>
            </a:r>
          </a:p>
          <a:p>
            <a:r>
              <a:rPr lang="cs-CZ" b="1" dirty="0" err="1"/>
              <a:t>ReCodexové</a:t>
            </a:r>
            <a:r>
              <a:rPr lang="cs-CZ" b="1" dirty="0"/>
              <a:t> úkoly</a:t>
            </a:r>
            <a:r>
              <a:rPr lang="cs-CZ" dirty="0"/>
              <a:t> – dobrovolné, ale silně doporučené</a:t>
            </a:r>
            <a:r>
              <a:rPr lang="en-US" dirty="0"/>
              <a:t>, &lt;4h ⚒️</a:t>
            </a:r>
          </a:p>
          <a:p>
            <a:pPr lvl="1"/>
            <a:r>
              <a:rPr lang="en-US" dirty="0" err="1"/>
              <a:t>Zad</a:t>
            </a:r>
            <a:r>
              <a:rPr lang="cs-CZ" dirty="0" err="1"/>
              <a:t>ávány</a:t>
            </a:r>
            <a:r>
              <a:rPr lang="cs-CZ" dirty="0"/>
              <a:t> online, 2-3 za celý rok; dobrá příprava na zápočtový test</a:t>
            </a:r>
          </a:p>
          <a:p>
            <a:r>
              <a:rPr lang="cs-CZ" b="1" dirty="0"/>
              <a:t>Závěrečný </a:t>
            </a:r>
            <a:r>
              <a:rPr lang="en-US" b="1" dirty="0" err="1"/>
              <a:t>ReCodexov</a:t>
            </a:r>
            <a:r>
              <a:rPr lang="cs-CZ" b="1" dirty="0"/>
              <a:t>ý úkol</a:t>
            </a:r>
            <a:r>
              <a:rPr lang="cs-CZ" dirty="0"/>
              <a:t> – povinný, </a:t>
            </a:r>
            <a:r>
              <a:rPr lang="en-US" dirty="0"/>
              <a:t>~4h ⚒️</a:t>
            </a:r>
          </a:p>
          <a:p>
            <a:pPr lvl="1"/>
            <a:r>
              <a:rPr lang="cs-CZ" dirty="0"/>
              <a:t>Zadán v zimě, </a:t>
            </a:r>
            <a:r>
              <a:rPr lang="cs-CZ" dirty="0" err="1"/>
              <a:t>deadline</a:t>
            </a:r>
            <a:r>
              <a:rPr lang="cs-CZ" dirty="0"/>
              <a:t> před posledním cvičením, bonusový feedback</a:t>
            </a:r>
          </a:p>
          <a:p>
            <a:r>
              <a:rPr lang="cs-CZ" b="1" dirty="0"/>
              <a:t>Zápočtový test</a:t>
            </a:r>
            <a:r>
              <a:rPr lang="cs-CZ" dirty="0"/>
              <a:t> – na posledním cvičení (</a:t>
            </a:r>
            <a:r>
              <a:rPr lang="en-US" b="1" dirty="0"/>
              <a:t>10. 1. 2025 - </a:t>
            </a:r>
            <a:r>
              <a:rPr lang="cs-CZ" b="1" dirty="0"/>
              <a:t>POVINNÉ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 školním počítači přes </a:t>
            </a:r>
            <a:r>
              <a:rPr lang="cs-CZ" dirty="0" err="1"/>
              <a:t>ReCodex</a:t>
            </a:r>
            <a:r>
              <a:rPr lang="cs-CZ" dirty="0"/>
              <a:t>, jen jeden opravný termín</a:t>
            </a:r>
          </a:p>
          <a:p>
            <a:pPr lvl="1"/>
            <a:r>
              <a:rPr lang="cs-CZ" dirty="0"/>
              <a:t>Rozšíření závěrečného úkolu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4A8D4-F5F1-64C1-30AF-FB1463E9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6B21D-BC96-8AD9-1D69-5A2120EA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89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3DBF-15CC-9984-D5F0-414F6D35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8F922-14A0-11F3-4107-1F138657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66F12-263C-1B36-17AF-B37FB069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19F0C-BE25-F910-DA34-7C825FFB01AA}"/>
              </a:ext>
            </a:extLst>
          </p:cNvPr>
          <p:cNvSpPr txBox="1"/>
          <p:nvPr/>
        </p:nvSpPr>
        <p:spPr>
          <a:xfrm>
            <a:off x="3374842" y="1343818"/>
            <a:ext cx="76160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from_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(f),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to_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(t) {}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from_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to_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MulTable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4531F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TODO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344267B4-844A-D0A7-7FF5-662BE9543538}"/>
              </a:ext>
            </a:extLst>
          </p:cNvPr>
          <p:cNvSpPr/>
          <p:nvPr/>
        </p:nvSpPr>
        <p:spPr>
          <a:xfrm>
            <a:off x="5844764" y="1429291"/>
            <a:ext cx="3023857" cy="372034"/>
          </a:xfrm>
          <a:prstGeom prst="wedgeRoundRectCallout">
            <a:avLst>
              <a:gd name="adj1" fmla="val -55661"/>
              <a:gd name="adj2" fmla="val 119318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Defaultní konstruktor</a:t>
            </a:r>
            <a:endParaRPr lang="en-US" dirty="0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2A198739-4F74-2E02-D39D-8448EEDD29FC}"/>
              </a:ext>
            </a:extLst>
          </p:cNvPr>
          <p:cNvSpPr/>
          <p:nvPr/>
        </p:nvSpPr>
        <p:spPr>
          <a:xfrm>
            <a:off x="5811568" y="3853698"/>
            <a:ext cx="3848479" cy="372034"/>
          </a:xfrm>
          <a:prstGeom prst="wedgeRoundRectCallout">
            <a:avLst>
              <a:gd name="adj1" fmla="val -53565"/>
              <a:gd name="adj2" fmla="val -114299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Defaultní hodnoty datových položek</a:t>
            </a:r>
            <a:endParaRPr lang="en-US" dirty="0"/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DC216DC5-603A-264E-55CA-5933016A9927}"/>
              </a:ext>
            </a:extLst>
          </p:cNvPr>
          <p:cNvSpPr/>
          <p:nvPr/>
        </p:nvSpPr>
        <p:spPr>
          <a:xfrm>
            <a:off x="6944381" y="2788787"/>
            <a:ext cx="3177393" cy="372034"/>
          </a:xfrm>
          <a:prstGeom prst="wedgeRoundRectCallout">
            <a:avLst>
              <a:gd name="adj1" fmla="val -20395"/>
              <a:gd name="adj2" fmla="val -126466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Inicializace datových položek</a:t>
            </a:r>
            <a:endParaRPr lang="en-US" dirty="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B49E3A09-016D-2E94-D8D7-EA9E883C13A3}"/>
              </a:ext>
            </a:extLst>
          </p:cNvPr>
          <p:cNvSpPr/>
          <p:nvPr/>
        </p:nvSpPr>
        <p:spPr>
          <a:xfrm>
            <a:off x="7379036" y="4732592"/>
            <a:ext cx="4672723" cy="372034"/>
          </a:xfrm>
          <a:prstGeom prst="wedgeRoundRectCallout">
            <a:avLst>
              <a:gd name="adj1" fmla="val -56046"/>
              <a:gd name="adj2" fmla="val -26693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(složitá) metoda napsaná mimo definici třídy</a:t>
            </a:r>
            <a:endParaRPr lang="en-US" dirty="0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418F40E3-2133-B508-AB63-BE3CDEA421E6}"/>
              </a:ext>
            </a:extLst>
          </p:cNvPr>
          <p:cNvSpPr/>
          <p:nvPr/>
        </p:nvSpPr>
        <p:spPr>
          <a:xfrm>
            <a:off x="2879001" y="1343818"/>
            <a:ext cx="389299" cy="29923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197F48F9-3B9A-45B4-4F04-53380108B0CE}"/>
              </a:ext>
            </a:extLst>
          </p:cNvPr>
          <p:cNvSpPr/>
          <p:nvPr/>
        </p:nvSpPr>
        <p:spPr>
          <a:xfrm>
            <a:off x="2879000" y="4425636"/>
            <a:ext cx="389299" cy="888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678FEA6-0CA5-1EBE-553C-31361C85B3A1}"/>
              </a:ext>
            </a:extLst>
          </p:cNvPr>
          <p:cNvSpPr/>
          <p:nvPr/>
        </p:nvSpPr>
        <p:spPr>
          <a:xfrm>
            <a:off x="172018" y="2653951"/>
            <a:ext cx="2653712" cy="37203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Většinou v .</a:t>
            </a:r>
            <a:r>
              <a:rPr lang="cs-CZ" dirty="0" err="1"/>
              <a:t>hpp</a:t>
            </a:r>
            <a:r>
              <a:rPr lang="cs-CZ" dirty="0"/>
              <a:t> souboru</a:t>
            </a:r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6E2E3E8-2ED1-2A5F-47D0-FBC021B80FC8}"/>
              </a:ext>
            </a:extLst>
          </p:cNvPr>
          <p:cNvSpPr/>
          <p:nvPr/>
        </p:nvSpPr>
        <p:spPr>
          <a:xfrm>
            <a:off x="172017" y="4672485"/>
            <a:ext cx="2653712" cy="37203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Většinou v .</a:t>
            </a:r>
            <a:r>
              <a:rPr lang="cs-CZ" dirty="0" err="1"/>
              <a:t>cpp</a:t>
            </a:r>
            <a:r>
              <a:rPr lang="cs-CZ" dirty="0"/>
              <a:t> souboru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8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7712C-9797-36CF-08A0-7804C7CB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Useful</a:t>
            </a:r>
            <a:r>
              <a:rPr lang="cs-CZ" dirty="0"/>
              <a:t> nástroje a zdroje informací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5DE071-D80B-FA66-EC45-6F2A0186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C++ reference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https://en.cppreference.com/w/</a:t>
            </a:r>
            <a:endParaRPr lang="cs-CZ" dirty="0"/>
          </a:p>
          <a:p>
            <a:pPr lvl="1"/>
            <a:r>
              <a:rPr lang="cs-CZ" dirty="0"/>
              <a:t>Standard C++ převyprávěný pro programátory</a:t>
            </a:r>
          </a:p>
          <a:p>
            <a:r>
              <a:rPr lang="cs-CZ" dirty="0"/>
              <a:t>C</a:t>
            </a:r>
            <a:r>
              <a:rPr lang="en-US" dirty="0"/>
              <a:t>lang </a:t>
            </a:r>
            <a:r>
              <a:rPr lang="cs-CZ" dirty="0"/>
              <a:t>nástroje</a:t>
            </a:r>
            <a:endParaRPr lang="en-US" dirty="0"/>
          </a:p>
          <a:p>
            <a:pPr lvl="1"/>
            <a:r>
              <a:rPr lang="cs-CZ" sz="2400" dirty="0">
                <a:latin typeface="Consolas" panose="020B0609020204030204" pitchFamily="49" charset="0"/>
                <a:cs typeface="Courier New" pitchFamily="49" charset="0"/>
                <a:hlinkClick r:id="rId3"/>
              </a:rPr>
              <a:t>https://clang.llvm.org/extra/clang-tidy/</a:t>
            </a:r>
            <a:endParaRPr lang="cs-CZ" dirty="0"/>
          </a:p>
          <a:p>
            <a:pPr lvl="1"/>
            <a:r>
              <a:rPr lang="cs-CZ" b="1" dirty="0" err="1"/>
              <a:t>cmake-format</a:t>
            </a:r>
            <a:r>
              <a:rPr lang="cs-CZ" dirty="0"/>
              <a:t>: automatické </a:t>
            </a:r>
            <a:r>
              <a:rPr lang="cs-CZ" dirty="0" err="1"/>
              <a:t>formatování</a:t>
            </a:r>
            <a:r>
              <a:rPr lang="cs-CZ" dirty="0"/>
              <a:t> zdrojového kódu</a:t>
            </a:r>
          </a:p>
          <a:p>
            <a:pPr lvl="1"/>
            <a:r>
              <a:rPr lang="cs-CZ" b="1" dirty="0" err="1"/>
              <a:t>clang-tidy</a:t>
            </a:r>
            <a:r>
              <a:rPr lang="cs-CZ" dirty="0"/>
              <a:t>: </a:t>
            </a:r>
            <a:r>
              <a:rPr lang="cs-CZ" dirty="0" err="1"/>
              <a:t>linter</a:t>
            </a:r>
            <a:r>
              <a:rPr lang="cs-CZ" dirty="0"/>
              <a:t> pro C++, označuje ne úplně jasné chyby</a:t>
            </a:r>
            <a:endParaRPr lang="en-US" dirty="0"/>
          </a:p>
          <a:p>
            <a:r>
              <a:rPr lang="en-US" b="1" dirty="0"/>
              <a:t>C</a:t>
            </a:r>
            <a:r>
              <a:rPr lang="cs-CZ" b="1" dirty="0"/>
              <a:t>M</a:t>
            </a:r>
            <a:r>
              <a:rPr lang="en-US" b="1" dirty="0" err="1"/>
              <a:t>ake</a:t>
            </a:r>
            <a:r>
              <a:rPr lang="cs-CZ" dirty="0"/>
              <a:t> build systém</a:t>
            </a:r>
            <a:endParaRPr lang="en-US" dirty="0"/>
          </a:p>
          <a:p>
            <a:pPr lvl="1"/>
            <a:r>
              <a:rPr lang="cs-CZ" dirty="0">
                <a:hlinkClick r:id="rId4"/>
              </a:rPr>
              <a:t>https://cmake.org/</a:t>
            </a:r>
            <a:endParaRPr lang="en-US" dirty="0"/>
          </a:p>
          <a:p>
            <a:pPr lvl="1"/>
            <a:r>
              <a:rPr lang="en-US" dirty="0" err="1"/>
              <a:t>Budeme</a:t>
            </a:r>
            <a:r>
              <a:rPr lang="en-US" dirty="0"/>
              <a:t> po</a:t>
            </a:r>
            <a:r>
              <a:rPr lang="cs-CZ" dirty="0"/>
              <a:t>užívat na zápočtové programy</a:t>
            </a:r>
          </a:p>
          <a:p>
            <a:r>
              <a:rPr lang="cs-CZ" b="1" dirty="0" err="1"/>
              <a:t>vcpkg</a:t>
            </a:r>
            <a:endParaRPr lang="cs-CZ" b="1" dirty="0"/>
          </a:p>
          <a:p>
            <a:pPr lvl="1"/>
            <a:r>
              <a:rPr lang="cs-CZ" dirty="0"/>
              <a:t>Manager dependencí pro C++ (multiplatformní)</a:t>
            </a:r>
          </a:p>
          <a:p>
            <a:pPr lvl="1"/>
            <a:r>
              <a:rPr lang="cs-CZ" dirty="0"/>
              <a:t>Můžete používat v zápočtových programech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D3B72-77E2-9F64-86B6-6FA6EE0A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8DF69-CC0D-53D4-0AF0-ED479D36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5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10FA-4575-223F-B4B3-BC937D50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9B89-45D3-BFC5-DA89-D3C32EB0C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Cvičení </a:t>
            </a:r>
            <a:r>
              <a:rPr lang="cs-CZ" dirty="0"/>
              <a:t>jsou pro diskuze, kdykoliv se můžete na něco zeptat</a:t>
            </a:r>
          </a:p>
          <a:p>
            <a:r>
              <a:rPr lang="cs-CZ" dirty="0"/>
              <a:t>Mimo cvičení je nejlepší psát přes </a:t>
            </a:r>
            <a:r>
              <a:rPr lang="cs-CZ" b="1" dirty="0" err="1"/>
              <a:t>Mattermost</a:t>
            </a:r>
            <a:r>
              <a:rPr lang="cs-CZ" dirty="0"/>
              <a:t> (tam jsem online nejvíc)</a:t>
            </a:r>
          </a:p>
          <a:p>
            <a:pPr lvl="1"/>
            <a:r>
              <a:rPr lang="cs-CZ" dirty="0"/>
              <a:t>Pokud je problém s </a:t>
            </a:r>
            <a:r>
              <a:rPr lang="cs-CZ" dirty="0" err="1"/>
              <a:t>invitem</a:t>
            </a:r>
            <a:r>
              <a:rPr lang="cs-CZ" dirty="0"/>
              <a:t> nebo něco podobného, pak je nejlepší </a:t>
            </a:r>
            <a:r>
              <a:rPr lang="cs-CZ" b="1" dirty="0"/>
              <a:t>Email</a:t>
            </a:r>
          </a:p>
          <a:p>
            <a:pPr lvl="1"/>
            <a:r>
              <a:rPr lang="cs-CZ" dirty="0" err="1"/>
              <a:t>Mattermost</a:t>
            </a:r>
            <a:r>
              <a:rPr lang="cs-CZ" dirty="0"/>
              <a:t> </a:t>
            </a:r>
            <a:r>
              <a:rPr lang="cs-CZ" dirty="0" err="1"/>
              <a:t>workspace</a:t>
            </a:r>
            <a:r>
              <a:rPr lang="cs-CZ" dirty="0"/>
              <a:t>: </a:t>
            </a:r>
            <a:r>
              <a:rPr lang="cs-CZ" b="1" dirty="0"/>
              <a:t>2425ZS</a:t>
            </a:r>
          </a:p>
          <a:p>
            <a:pPr lvl="1"/>
            <a:r>
              <a:rPr lang="cs-CZ" dirty="0" err="1"/>
              <a:t>Channel</a:t>
            </a:r>
            <a:r>
              <a:rPr lang="cs-CZ" dirty="0"/>
              <a:t>: </a:t>
            </a:r>
            <a:r>
              <a:rPr lang="cs-CZ" b="1" dirty="0"/>
              <a:t>nprg041-cpp-klepl</a:t>
            </a:r>
          </a:p>
          <a:p>
            <a:pPr lvl="1"/>
            <a:r>
              <a:rPr lang="cs-CZ" dirty="0"/>
              <a:t>Na zápočtové programy, bugy v úkolech, atd.: </a:t>
            </a:r>
            <a:r>
              <a:rPr lang="en-US" dirty="0"/>
              <a:t>direct message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/>
              <a:t>@jiriklepl</a:t>
            </a:r>
            <a:endParaRPr lang="cs-CZ" b="1" dirty="0"/>
          </a:p>
          <a:p>
            <a:r>
              <a:rPr lang="cs-CZ" dirty="0"/>
              <a:t>Pokud jste dlouho zaseklí na úkolu, pište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4A8D4-F5F1-64C1-30AF-FB1463E9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6B21D-BC96-8AD9-1D69-5A2120EA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20F5-234B-E8AC-9A5A-27DBC46BD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Zápočtový program (</a:t>
            </a:r>
            <a:r>
              <a:rPr lang="cs-CZ" dirty="0" err="1"/>
              <a:t>GitLab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5035F-F405-405A-7220-2B5473259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N</a:t>
            </a:r>
            <a:r>
              <a:rPr lang="cs-CZ" b="1" dirty="0" err="1"/>
              <a:t>ávrh</a:t>
            </a:r>
            <a:r>
              <a:rPr lang="cs-CZ" b="1" dirty="0"/>
              <a:t> zadání</a:t>
            </a:r>
            <a:r>
              <a:rPr lang="cs-CZ" dirty="0"/>
              <a:t> do 20. 11. 2024</a:t>
            </a:r>
          </a:p>
          <a:p>
            <a:pPr lvl="1"/>
            <a:r>
              <a:rPr lang="cs-CZ" dirty="0"/>
              <a:t>Konkrétní nápad programu/nástroje, </a:t>
            </a:r>
            <a:r>
              <a:rPr lang="cs-CZ" dirty="0" err="1"/>
              <a:t>čim</a:t>
            </a:r>
            <a:r>
              <a:rPr lang="cs-CZ" dirty="0"/>
              <a:t> to je zajímavé</a:t>
            </a:r>
          </a:p>
          <a:p>
            <a:pPr lvl="1"/>
            <a:r>
              <a:rPr lang="cs-CZ" dirty="0"/>
              <a:t>Nechceme něco, co jde </a:t>
            </a:r>
            <a:r>
              <a:rPr lang="cs-CZ" dirty="0" err="1"/>
              <a:t>nakódit</a:t>
            </a:r>
            <a:r>
              <a:rPr lang="cs-CZ" dirty="0"/>
              <a:t> za den nebo najít na internetu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Schválení zadání</a:t>
            </a:r>
            <a:r>
              <a:rPr lang="cs-CZ" dirty="0"/>
              <a:t> do 30. 11. 2024</a:t>
            </a:r>
          </a:p>
          <a:p>
            <a:pPr lvl="1"/>
            <a:r>
              <a:rPr lang="cs-CZ" dirty="0"/>
              <a:t>„Specifikace“: co to bude dělat, jak s </a:t>
            </a:r>
            <a:r>
              <a:rPr lang="cs-CZ" dirty="0" err="1"/>
              <a:t>tim</a:t>
            </a:r>
            <a:r>
              <a:rPr lang="cs-CZ" dirty="0"/>
              <a:t> bude uživatel pracovat, </a:t>
            </a:r>
            <a:r>
              <a:rPr lang="cs-CZ" dirty="0" err="1"/>
              <a:t>ext</a:t>
            </a:r>
            <a:r>
              <a:rPr lang="cs-CZ" dirty="0"/>
              <a:t>. </a:t>
            </a:r>
            <a:r>
              <a:rPr lang="cs-CZ" dirty="0" err="1"/>
              <a:t>libky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Technologické demo</a:t>
            </a:r>
            <a:r>
              <a:rPr lang="cs-CZ" dirty="0"/>
              <a:t> do 12. 1. 2025</a:t>
            </a:r>
          </a:p>
          <a:p>
            <a:pPr lvl="1"/>
            <a:r>
              <a:rPr lang="cs-CZ" dirty="0"/>
              <a:t>Jde stáhnout, </a:t>
            </a:r>
            <a:r>
              <a:rPr lang="cs-CZ" dirty="0" err="1"/>
              <a:t>zbuildit</a:t>
            </a:r>
            <a:r>
              <a:rPr lang="cs-CZ" dirty="0"/>
              <a:t>, spustit (bez dalších kroků), včetně </a:t>
            </a:r>
            <a:r>
              <a:rPr lang="cs-CZ" dirty="0" err="1"/>
              <a:t>ext</a:t>
            </a:r>
            <a:r>
              <a:rPr lang="cs-CZ" dirty="0"/>
              <a:t>. </a:t>
            </a:r>
            <a:r>
              <a:rPr lang="cs-CZ" dirty="0" err="1"/>
              <a:t>libek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Odevzdání kompletního řešení</a:t>
            </a:r>
            <a:r>
              <a:rPr lang="cs-CZ" dirty="0"/>
              <a:t> do 15. 5. 2025</a:t>
            </a:r>
          </a:p>
          <a:p>
            <a:pPr lvl="1"/>
            <a:r>
              <a:rPr lang="cs-CZ" dirty="0"/>
              <a:t>Program by měl fungovat alespoň na Windows a Linuxu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Poslední opravy</a:t>
            </a:r>
            <a:r>
              <a:rPr lang="cs-CZ" dirty="0"/>
              <a:t> do 15. 6. 2025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FB9FFA-8663-39CB-5052-9688DC455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6A4C2-D381-B374-50BF-73ED61C6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6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70E1F-0658-82E4-B1D6-38645363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cvičení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E81CA-DF63-6643-404C-1C7DE82E1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Očekávané znalosti</a:t>
            </a:r>
            <a:r>
              <a:rPr lang="cs-CZ" dirty="0"/>
              <a:t> z počítačových systémů a programování 2</a:t>
            </a:r>
          </a:p>
          <a:p>
            <a:pPr lvl="1"/>
            <a:r>
              <a:rPr lang="cs-CZ" dirty="0"/>
              <a:t>Syntaxe C/C++, dekompozice programu, třídy</a:t>
            </a:r>
          </a:p>
          <a:p>
            <a:pPr lvl="1"/>
            <a:r>
              <a:rPr lang="cs-CZ" dirty="0"/>
              <a:t>Algoritmizace</a:t>
            </a:r>
          </a:p>
          <a:p>
            <a:pPr lvl="1"/>
            <a:r>
              <a:rPr lang="cs-CZ" dirty="0" err="1"/>
              <a:t>Visual</a:t>
            </a:r>
            <a:r>
              <a:rPr lang="cs-CZ" dirty="0"/>
              <a:t> Studio (popř. jiný editor, </a:t>
            </a:r>
            <a:r>
              <a:rPr lang="cs-CZ" dirty="0" err="1"/>
              <a:t>compiler</a:t>
            </a:r>
            <a:r>
              <a:rPr lang="cs-CZ" dirty="0"/>
              <a:t> a debugger)</a:t>
            </a:r>
          </a:p>
          <a:p>
            <a:r>
              <a:rPr lang="cs-CZ" b="1" dirty="0"/>
              <a:t>Cíle</a:t>
            </a:r>
          </a:p>
          <a:p>
            <a:pPr lvl="1"/>
            <a:r>
              <a:rPr lang="cs-CZ" b="1" dirty="0"/>
              <a:t>Důkladná znalost jazyka</a:t>
            </a:r>
            <a:r>
              <a:rPr lang="cs-CZ" dirty="0"/>
              <a:t>: pokročilé konstrukce, efektivita</a:t>
            </a:r>
          </a:p>
          <a:p>
            <a:pPr lvl="1"/>
            <a:r>
              <a:rPr lang="cs-CZ" dirty="0"/>
              <a:t>Knihovny</a:t>
            </a:r>
          </a:p>
          <a:p>
            <a:pPr lvl="1"/>
            <a:r>
              <a:rPr lang="cs-CZ" b="1" dirty="0"/>
              <a:t>Best </a:t>
            </a:r>
            <a:r>
              <a:rPr lang="cs-CZ" b="1" dirty="0" err="1"/>
              <a:t>practices</a:t>
            </a:r>
            <a:r>
              <a:rPr lang="cs-CZ" dirty="0"/>
              <a:t>: kvalita návrhu a kvalita kódu, čemu se vyvarovat, ladění</a:t>
            </a:r>
          </a:p>
          <a:p>
            <a:pPr lvl="1"/>
            <a:r>
              <a:rPr lang="cs-CZ" b="1" dirty="0" err="1"/>
              <a:t>Multiplatformnost</a:t>
            </a:r>
            <a:r>
              <a:rPr lang="cs-CZ" dirty="0"/>
              <a:t>: </a:t>
            </a:r>
            <a:r>
              <a:rPr lang="cs-CZ" dirty="0" err="1"/>
              <a:t>Visual</a:t>
            </a:r>
            <a:r>
              <a:rPr lang="cs-CZ" dirty="0"/>
              <a:t> Studio na Windows, obecně </a:t>
            </a:r>
            <a:r>
              <a:rPr lang="cs-CZ" dirty="0" err="1"/>
              <a:t>CMake</a:t>
            </a:r>
            <a:endParaRPr lang="cs-CZ" dirty="0"/>
          </a:p>
          <a:p>
            <a:pPr lvl="1"/>
            <a:r>
              <a:rPr lang="cs-CZ" dirty="0"/>
              <a:t>Moderní použití C++ (</a:t>
            </a:r>
            <a:r>
              <a:rPr lang="cs-CZ" b="1" dirty="0"/>
              <a:t>C++20</a:t>
            </a:r>
            <a:r>
              <a:rPr lang="cs-CZ" dirty="0"/>
              <a:t>/</a:t>
            </a:r>
            <a:r>
              <a:rPr lang="cs-CZ" b="1" dirty="0"/>
              <a:t>C++23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13A35-E7A4-3128-81A7-079A8CEF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C94E-8A49-D920-A5C8-3EB69894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9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A70EF-F0CA-9E13-C786-1DD7631A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01DE1-CF64-1024-EB69-E9CA76205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Praktickou formou na </a:t>
            </a:r>
            <a:r>
              <a:rPr lang="cs-CZ" b="1" dirty="0"/>
              <a:t>školních počítačích </a:t>
            </a:r>
            <a:r>
              <a:rPr lang="cs-CZ" dirty="0"/>
              <a:t>v laboratoři</a:t>
            </a:r>
            <a:endParaRPr lang="cs-CZ" b="1" dirty="0"/>
          </a:p>
          <a:p>
            <a:r>
              <a:rPr lang="cs-CZ" dirty="0"/>
              <a:t>Je zadána úloha prověřující znalosti používání jazyka </a:t>
            </a:r>
            <a:r>
              <a:rPr lang="cs-CZ" b="1" dirty="0"/>
              <a:t>a kvality kódu</a:t>
            </a:r>
          </a:p>
          <a:p>
            <a:pPr lvl="1"/>
            <a:r>
              <a:rPr lang="cs-CZ" dirty="0"/>
              <a:t>Odevzdávání do </a:t>
            </a:r>
            <a:r>
              <a:rPr lang="cs-CZ" dirty="0" err="1"/>
              <a:t>Recodexu</a:t>
            </a:r>
            <a:r>
              <a:rPr lang="cs-CZ" dirty="0"/>
              <a:t> (testy budou prověřovat základní funkčnost)</a:t>
            </a:r>
          </a:p>
          <a:p>
            <a:pPr lvl="1"/>
            <a:r>
              <a:rPr lang="cs-CZ" dirty="0"/>
              <a:t>Lze ztratit body za prohřešky nerozpoznávány testem</a:t>
            </a:r>
          </a:p>
          <a:p>
            <a:pPr lvl="2"/>
            <a:r>
              <a:rPr lang="cs-CZ" dirty="0"/>
              <a:t>Skryté bugy: např. </a:t>
            </a:r>
            <a:r>
              <a:rPr lang="cs-CZ" dirty="0" err="1"/>
              <a:t>memory</a:t>
            </a:r>
            <a:r>
              <a:rPr lang="cs-CZ" dirty="0"/>
              <a:t> </a:t>
            </a:r>
            <a:r>
              <a:rPr lang="cs-CZ" dirty="0" err="1"/>
              <a:t>leaky</a:t>
            </a:r>
            <a:r>
              <a:rPr lang="cs-CZ" dirty="0"/>
              <a:t>, </a:t>
            </a:r>
            <a:r>
              <a:rPr lang="cs-CZ" dirty="0" err="1"/>
              <a:t>corner</a:t>
            </a:r>
            <a:r>
              <a:rPr lang="cs-CZ" dirty="0"/>
              <a:t>-casy v algoritmu řešení, …</a:t>
            </a:r>
          </a:p>
          <a:p>
            <a:pPr lvl="2"/>
            <a:r>
              <a:rPr lang="cs-CZ" dirty="0"/>
              <a:t>Kvalita: nečitelnost kódu, výrazná neefektivita řešení, chybné použití prvků jazyka, …</a:t>
            </a:r>
          </a:p>
          <a:p>
            <a:r>
              <a:rPr lang="cs-CZ" dirty="0"/>
              <a:t>Celá známka vychází právě ze zkoušky</a:t>
            </a:r>
          </a:p>
          <a:p>
            <a:r>
              <a:rPr lang="cs-CZ" dirty="0"/>
              <a:t>Lze podstoupit až </a:t>
            </a:r>
            <a:r>
              <a:rPr lang="cs-CZ" b="1" dirty="0"/>
              <a:t>po zápočtovém testu</a:t>
            </a:r>
          </a:p>
          <a:p>
            <a:r>
              <a:rPr lang="cs-CZ" b="1" dirty="0"/>
              <a:t>Žádná ústní část prověřující teorii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610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11EC6-923F-A07C-9851-183A29EC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Mattermost</a:t>
            </a:r>
            <a:r>
              <a:rPr lang="cs-CZ" dirty="0"/>
              <a:t>, </a:t>
            </a:r>
            <a:r>
              <a:rPr lang="cs-CZ" dirty="0" err="1"/>
              <a:t>GitLab</a:t>
            </a:r>
            <a:r>
              <a:rPr lang="cs-CZ" dirty="0"/>
              <a:t>, </a:t>
            </a:r>
            <a:r>
              <a:rPr lang="cs-CZ" dirty="0" err="1"/>
              <a:t>ReCodex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EA556-CD30-C334-CBAE-A1EDFA9C0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Invite</a:t>
            </a:r>
            <a:r>
              <a:rPr lang="cs-CZ" dirty="0"/>
              <a:t> na </a:t>
            </a:r>
            <a:r>
              <a:rPr lang="en-US" dirty="0"/>
              <a:t>M</a:t>
            </a:r>
            <a:r>
              <a:rPr lang="cs-CZ" dirty="0" err="1"/>
              <a:t>attermost</a:t>
            </a:r>
            <a:r>
              <a:rPr lang="cs-CZ" dirty="0"/>
              <a:t> je na nástěnce předmětu v </a:t>
            </a:r>
            <a:r>
              <a:rPr lang="cs-CZ" dirty="0" err="1"/>
              <a:t>SISu</a:t>
            </a:r>
            <a:endParaRPr lang="en-US" dirty="0"/>
          </a:p>
          <a:p>
            <a:r>
              <a:rPr lang="en-US" dirty="0"/>
              <a:t>GitLab: </a:t>
            </a:r>
            <a:r>
              <a:rPr lang="en-US" dirty="0">
                <a:hlinkClick r:id="rId2"/>
              </a:rPr>
              <a:t>https://gitlab.mff.cuni.cz/teaching/nprg041/2024-25/klepl</a:t>
            </a:r>
            <a:endParaRPr lang="en-US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FA4F9-B72C-2FE5-10F7-F15EAB28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CDD5C-6E0A-31E3-F28D-7186DD7A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D31030-F826-9BA6-13F4-A8F577DCD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2" y="2441724"/>
            <a:ext cx="5703596" cy="39899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4EBCD0-8242-932A-895B-E34964607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7118" y="2535938"/>
            <a:ext cx="6777317" cy="3253112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F855FEA-F557-4B1A-AFA9-A755916BD32B}"/>
              </a:ext>
            </a:extLst>
          </p:cNvPr>
          <p:cNvSpPr/>
          <p:nvPr/>
        </p:nvSpPr>
        <p:spPr>
          <a:xfrm>
            <a:off x="8164241" y="5998885"/>
            <a:ext cx="3406088" cy="372034"/>
          </a:xfrm>
          <a:prstGeom prst="wedgeRoundRectCallout">
            <a:avLst>
              <a:gd name="adj1" fmla="val 46816"/>
              <a:gd name="adj2" fmla="val -102131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Link na stránku s </a:t>
            </a:r>
            <a:r>
              <a:rPr lang="cs-CZ" dirty="0" err="1"/>
              <a:t>invitationem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9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449A-C051-D438-2EFD-51AB0F63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GitLab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88DC2-4CF8-A4CC-C8A4-3E49A0683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  <a:p>
            <a:pPr lvl="1"/>
            <a:r>
              <a:rPr lang="cs-CZ" dirty="0" err="1"/>
              <a:t>finalhw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sem nahrát poslední úkol zadaný na </a:t>
            </a:r>
            <a:r>
              <a:rPr lang="cs-CZ" dirty="0" err="1">
                <a:sym typeface="Wingdings" panose="05000000000000000000" pitchFamily="2" charset="2"/>
              </a:rPr>
              <a:t>ReCodexu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homeworks</a:t>
            </a:r>
            <a:r>
              <a:rPr lang="cs-CZ" dirty="0">
                <a:sym typeface="Wingdings" panose="05000000000000000000" pitchFamily="2" charset="2"/>
              </a:rPr>
              <a:t>  sem nahrávat úkoly z </a:t>
            </a:r>
            <a:r>
              <a:rPr lang="cs-CZ" dirty="0" err="1">
                <a:sym typeface="Wingdings" panose="05000000000000000000" pitchFamily="2" charset="2"/>
              </a:rPr>
              <a:t>ReCodexu</a:t>
            </a:r>
            <a:r>
              <a:rPr lang="cs-CZ" dirty="0">
                <a:sym typeface="Wingdings" panose="05000000000000000000" pitchFamily="2" charset="2"/>
              </a:rPr>
              <a:t> (kromě posledního)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labs</a:t>
            </a:r>
            <a:r>
              <a:rPr lang="cs-CZ" dirty="0">
                <a:sym typeface="Wingdings" panose="05000000000000000000" pitchFamily="2" charset="2"/>
              </a:rPr>
              <a:t>  sem nahrávat úkoly ze cvičení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project</a:t>
            </a:r>
            <a:r>
              <a:rPr lang="cs-CZ" dirty="0">
                <a:sym typeface="Wingdings" panose="05000000000000000000" pitchFamily="2" charset="2"/>
              </a:rPr>
              <a:t>  adresář na zápočtový program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Budou zde </a:t>
            </a:r>
            <a:r>
              <a:rPr lang="cs-CZ" dirty="0" err="1">
                <a:sym typeface="Wingdings" panose="05000000000000000000" pitchFamily="2" charset="2"/>
              </a:rPr>
              <a:t>zdrojáky</a:t>
            </a:r>
            <a:r>
              <a:rPr lang="cs-CZ" dirty="0">
                <a:sym typeface="Wingdings" panose="05000000000000000000" pitchFamily="2" charset="2"/>
              </a:rPr>
              <a:t>, knihovny, data, specifikace, dokumentace</a:t>
            </a:r>
          </a:p>
          <a:p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Co tam patří</a:t>
            </a:r>
          </a:p>
          <a:p>
            <a:pPr lvl="1"/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Zdrojáky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 (.</a:t>
            </a:r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cpp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, .</a:t>
            </a:r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hpp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Projektové soubory (</a:t>
            </a:r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Visual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 Studio: .</a:t>
            </a:r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prj</a:t>
            </a:r>
            <a:r>
              <a:rPr lang="cs-CZ" dirty="0">
                <a:solidFill>
                  <a:srgbClr val="00B050"/>
                </a:solidFill>
                <a:sym typeface="Wingdings" panose="05000000000000000000" pitchFamily="2" charset="2"/>
              </a:rPr>
              <a:t>, .</a:t>
            </a:r>
            <a:r>
              <a:rPr lang="cs-CZ" dirty="0" err="1">
                <a:solidFill>
                  <a:srgbClr val="00B050"/>
                </a:solidFill>
                <a:sym typeface="Wingdings" panose="05000000000000000000" pitchFamily="2" charset="2"/>
              </a:rPr>
              <a:t>sln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; </a:t>
            </a:r>
            <a:r>
              <a:rPr lang="en-US" dirty="0" err="1">
                <a:solidFill>
                  <a:srgbClr val="00B050"/>
                </a:solidFill>
                <a:sym typeface="Wingdings" panose="05000000000000000000" pitchFamily="2" charset="2"/>
              </a:rPr>
              <a:t>makefile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; </a:t>
            </a:r>
            <a:r>
              <a:rPr lang="en-US" dirty="0" err="1">
                <a:solidFill>
                  <a:srgbClr val="00B050"/>
                </a:solidFill>
                <a:sym typeface="Wingdings" panose="05000000000000000000" pitchFamily="2" charset="2"/>
              </a:rPr>
              <a:t>CMake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*)</a:t>
            </a:r>
            <a:endParaRPr lang="cs-CZ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Co tam nepatří</a:t>
            </a:r>
          </a:p>
          <a:p>
            <a:pPr lvl="1"/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Vše vygenerované (.o/.</a:t>
            </a:r>
            <a:r>
              <a:rPr lang="cs-CZ" dirty="0" err="1">
                <a:solidFill>
                  <a:srgbClr val="FF0000"/>
                </a:solidFill>
                <a:sym typeface="Wingdings" panose="05000000000000000000" pitchFamily="2" charset="2"/>
              </a:rPr>
              <a:t>obj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 soubory, .</a:t>
            </a:r>
            <a:r>
              <a:rPr lang="cs-CZ" dirty="0" err="1">
                <a:solidFill>
                  <a:srgbClr val="FF0000"/>
                </a:solidFill>
                <a:sym typeface="Wingdings" panose="05000000000000000000" pitchFamily="2" charset="2"/>
              </a:rPr>
              <a:t>tmp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, bin složka, vygenerovaný program, …)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DA4F1-3385-7476-F73E-C8BE8DD1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EC8425-7881-AFEC-2DD7-4CFCAE72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6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EE8F15-15A0-4BD2-B0F4-2647CF7F9B36}">
  <ds:schemaRefs>
    <ds:schemaRef ds:uri="http://purl.org/dc/dcmitype/"/>
    <ds:schemaRef ds:uri="http://schemas.openxmlformats.org/package/2006/metadata/core-properties"/>
    <ds:schemaRef ds:uri="http://purl.org/dc/elements/1.1/"/>
    <ds:schemaRef ds:uri="f3293c47-cd37-4bf4-8d46-554ed56ab888"/>
    <ds:schemaRef ds:uri="dbab42ee-70ce-43f2-99c0-6385739211e4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2816</Words>
  <Application>Microsoft Office PowerPoint</Application>
  <PresentationFormat>Widescreen</PresentationFormat>
  <Paragraphs>377</Paragraphs>
  <Slides>31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Aptos</vt:lpstr>
      <vt:lpstr>Aptos Display</vt:lpstr>
      <vt:lpstr>Arial</vt:lpstr>
      <vt:lpstr>Calibri</vt:lpstr>
      <vt:lpstr>Calibri Light</vt:lpstr>
      <vt:lpstr>Consolas</vt:lpstr>
      <vt:lpstr>Wingdings</vt:lpstr>
      <vt:lpstr>Office Theme</vt:lpstr>
      <vt:lpstr>NPRG041 – C++</vt:lpstr>
      <vt:lpstr>Agenda</vt:lpstr>
      <vt:lpstr>Organizace cvičení</vt:lpstr>
      <vt:lpstr>Komunikace</vt:lpstr>
      <vt:lpstr>Zápočtový program (GitLab)</vt:lpstr>
      <vt:lpstr>Zaměření cvičení</vt:lpstr>
      <vt:lpstr>Zkouška</vt:lpstr>
      <vt:lpstr>Mattermost, GitLab, ReCodex</vt:lpstr>
      <vt:lpstr>GitLab</vt:lpstr>
      <vt:lpstr>GIT CLI cheatsheet</vt:lpstr>
      <vt:lpstr>GIT na školních počítačích</vt:lpstr>
      <vt:lpstr>Visual Studio IDE</vt:lpstr>
      <vt:lpstr>PowerPoint Presentation</vt:lpstr>
      <vt:lpstr>Konfigurace Projektu</vt:lpstr>
      <vt:lpstr>Warningy pomáhají předcházet chybám</vt:lpstr>
      <vt:lpstr>Na co si dávat pozor při sestavování</vt:lpstr>
      <vt:lpstr>CheatSheet pro nastavení Visual Studia</vt:lpstr>
      <vt:lpstr>Clone a repository (ne na školních počítačích)</vt:lpstr>
      <vt:lpstr>Sestavení programu (build) a čtení outputu</vt:lpstr>
      <vt:lpstr>Debugger</vt:lpstr>
      <vt:lpstr>Příklad: násobilka - příprava</vt:lpstr>
      <vt:lpstr>Hello World</vt:lpstr>
      <vt:lpstr>Hello World</vt:lpstr>
      <vt:lpstr>Hello World</vt:lpstr>
      <vt:lpstr>Funkce main</vt:lpstr>
      <vt:lpstr>Vstup a výstup v C++ (streamy)</vt:lpstr>
      <vt:lpstr>Příklad: násobilka - zadání</vt:lpstr>
      <vt:lpstr>MulTable</vt:lpstr>
      <vt:lpstr>MulTable</vt:lpstr>
      <vt:lpstr>MulTable</vt:lpstr>
      <vt:lpstr>Useful nástroje a zdroje informací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2</cp:revision>
  <dcterms:created xsi:type="dcterms:W3CDTF">2024-09-29T12:33:11Z</dcterms:created>
  <dcterms:modified xsi:type="dcterms:W3CDTF">2024-10-03T22:40:38Z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