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6" r:id="rId3"/>
    <p:sldId id="257" r:id="rId4"/>
    <p:sldId id="284" r:id="rId5"/>
    <p:sldId id="280" r:id="rId6"/>
    <p:sldId id="281" r:id="rId7"/>
    <p:sldId id="282" r:id="rId8"/>
    <p:sldId id="283" r:id="rId9"/>
    <p:sldId id="277" r:id="rId10"/>
    <p:sldId id="258" r:id="rId11"/>
    <p:sldId id="267" r:id="rId12"/>
    <p:sldId id="268" r:id="rId13"/>
    <p:sldId id="269" r:id="rId14"/>
    <p:sldId id="270" r:id="rId15"/>
    <p:sldId id="271" r:id="rId16"/>
    <p:sldId id="261" r:id="rId17"/>
    <p:sldId id="260" r:id="rId18"/>
    <p:sldId id="262" r:id="rId19"/>
    <p:sldId id="272" r:id="rId20"/>
    <p:sldId id="273" r:id="rId21"/>
    <p:sldId id="263" r:id="rId22"/>
    <p:sldId id="259" r:id="rId23"/>
    <p:sldId id="274" r:id="rId24"/>
    <p:sldId id="275" r:id="rId25"/>
    <p:sldId id="265" r:id="rId26"/>
    <p:sldId id="264" r:id="rId27"/>
    <p:sldId id="26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9AA8D5-EDFA-457D-A2AF-8A55842615ED}">
          <p14:sldIdLst>
            <p14:sldId id="256"/>
            <p14:sldId id="276"/>
          </p14:sldIdLst>
        </p14:section>
        <p14:section name="Ranges" id="{A85DFD0B-8246-48AF-B93C-13A655A1A631}">
          <p14:sldIdLst>
            <p14:sldId id="257"/>
          </p14:sldIdLst>
        </p14:section>
        <p14:section name="Templates on steroids" id="{C1E4544F-8087-4EE3-A7EA-1711502843A3}">
          <p14:sldIdLst>
            <p14:sldId id="284"/>
            <p14:sldId id="280"/>
            <p14:sldId id="281"/>
            <p14:sldId id="282"/>
            <p14:sldId id="283"/>
            <p14:sldId id="277"/>
            <p14:sldId id="258"/>
            <p14:sldId id="267"/>
            <p14:sldId id="268"/>
            <p14:sldId id="269"/>
            <p14:sldId id="270"/>
            <p14:sldId id="271"/>
            <p14:sldId id="261"/>
            <p14:sldId id="260"/>
            <p14:sldId id="262"/>
            <p14:sldId id="272"/>
            <p14:sldId id="273"/>
            <p14:sldId id="263"/>
          </p14:sldIdLst>
        </p14:section>
        <p14:section name="Concepts" id="{A7D5DB71-C7E8-4CED-A90A-F21454426770}">
          <p14:sldIdLst>
            <p14:sldId id="259"/>
            <p14:sldId id="274"/>
            <p14:sldId id="275"/>
            <p14:sldId id="265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0A27-0918-42B4-84DC-C17DCF320EB1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270A-1E46-45C4-B921-F894462F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3F9F-39CD-72F5-CBF8-34C53987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A7542-BFE7-8366-1A21-42D5E8FB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65B15-F898-DE91-DC91-549B028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BBC5-CB11-5082-E538-9CBD607C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2605-5E2F-769C-7B36-2476240D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D0C4-455B-FA56-F1C2-0EEF643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DE793-CE28-4046-C041-DC5B8D36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F14C1-90D4-1FD3-F227-33F2D560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9C5A0-BCB8-AA30-13DF-25FD7D6E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F6D21-A2B4-C554-AF12-E9E1C545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9572A-3EDB-4A63-104C-4DCBF9D1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75733-9149-6139-6DDC-E161FF34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7839-C63B-886E-3055-DA23542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4E27CA-EC9B-3F85-3D5E-B3C801C2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A659E-1485-55D0-C62E-75D2E11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8B123-6227-ADA3-303C-6B85D1DA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9425-63E9-084F-99FD-6540DD0A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9D525-291E-322C-289E-9BCFCA18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8D94C-6FA2-7978-EA80-8EEBAB9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A509E-32D4-2E4D-73C2-FEF2737D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DBC7-EEBF-4C91-4338-D9018FC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8F33D4-EF11-E833-B769-74EAF14A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66FD-E785-AF1C-15E6-04146AD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3950A-F7FD-4FDE-0578-5FE4F2C5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6FE0F-1EB3-3F55-BA22-84D023B9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F7BC-3A96-4145-CEB0-E4F8E95E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6813-A0BE-2A2C-F7E2-BAA583860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D4B90-A6BD-E3A0-287E-DB003746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B8D8C-CD3E-9564-195A-4888C30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31B73-E435-C064-8BF8-AF56AB6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52F55-0BB9-8BC9-C77E-946A609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6B2F-4162-EE0B-70BF-9537889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FADDA-657C-6B5C-296E-421A472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D57F7-ED82-9C38-F409-E6DA0262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C7C8F-AAE2-4036-6267-51AC51C3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8457-C18C-D670-BADD-2CB09C84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A675B6-2076-82F6-6175-3B370839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87E955-192C-1CCE-7195-F4182DFC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D3CC2-BCC6-BCC4-3E89-628091F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7CF2-797B-C06C-88A1-158FE13F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11C288-C057-1393-5353-E6C09EE3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B76FD-4274-6091-8FD5-61A2012B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D220C-BBED-DD36-566B-13E479AA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C891C-A73A-372D-E7B4-58050FD7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554D1-43AF-D17E-04FF-1DC1EE16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FE0F69-7FC4-7C86-661B-C3E5971DF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7AC9C9-BB92-212D-6D6C-078D4023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B25EB6-D1D8-A90C-E454-0AC40D1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0DBC3-B22F-B6F2-7E3D-49D6293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E7B1B6-FB20-19D9-7E33-07BF98D2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A983C7-A48F-2ED2-DC24-490DA8E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CD6E4-A54E-986C-D12C-948B3FBB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73F2A-ABED-AE89-8F34-5712BD07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4A19-9D5F-4E10-BB9A-4F4D6690B0E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2D576-CFD1-49ED-0106-E5EB7486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7205B-E110-73AC-861A-B075450C3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ita.ms.mff.cuni.cz/mattermost/ar2324zs/channels/nprg041-cpp-klepl" TargetMode="External"/><Relationship Id="rId2" Type="http://schemas.openxmlformats.org/officeDocument/2006/relationships/hyperlink" Target="mailto:klepl@d3s.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concepts/integra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algorithm/rang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NPRG 041 – cvi</a:t>
            </a:r>
            <a:r>
              <a:rPr lang="cs-CZ" dirty="0" err="1">
                <a:cs typeface="Calibri Light"/>
              </a:rPr>
              <a:t>čení</a:t>
            </a:r>
            <a:r>
              <a:rPr lang="cs-CZ">
                <a:cs typeface="Calibri Light"/>
              </a:rPr>
              <a:t> 10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Programování</a:t>
            </a:r>
            <a:r>
              <a:rPr lang="en-US" dirty="0">
                <a:cs typeface="Calibri Light"/>
              </a:rPr>
              <a:t> v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Jiří Klepl</a:t>
            </a:r>
          </a:p>
          <a:p>
            <a:r>
              <a:rPr lang="en-US" b="1" dirty="0">
                <a:cs typeface="Calibri"/>
              </a:rPr>
              <a:t>mail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2"/>
              </a:rPr>
              <a:t>klepl@d3s.mff.cuni.cz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mattermost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3"/>
              </a:rPr>
              <a:t>https://ulita.ms.mff.cuni.cz/mattermost/ar2324zs/channels/nprg041-cpp-klepl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9038D-EEE6-4514-41F0-8F52FAE0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Templaty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steroidech</a:t>
            </a:r>
            <a:r>
              <a:rPr lang="cs-CZ" dirty="0"/>
              <a:t> (jen ukázka)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594256-CFEF-AF8E-6B6A-B3BA9609B84A}"/>
              </a:ext>
            </a:extLst>
          </p:cNvPr>
          <p:cNvSpPr txBox="1"/>
          <p:nvPr/>
        </p:nvSpPr>
        <p:spPr>
          <a:xfrm>
            <a:off x="115480" y="1027906"/>
            <a:ext cx="7133733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a list node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empty list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the result stored in `value`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7C7CB0E-C5FB-13E3-995B-564A16728AF4}"/>
              </a:ext>
            </a:extLst>
          </p:cNvPr>
          <p:cNvSpPr txBox="1"/>
          <p:nvPr/>
        </p:nvSpPr>
        <p:spPr>
          <a:xfrm>
            <a:off x="7496666" y="1690688"/>
            <a:ext cx="457985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&gt;&gt;&gt;;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int&gt;);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double&gt;);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char&gt;);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bool&gt;);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ED0A75F5-34B6-CC1B-6D1F-98174BEEF5CF}"/>
              </a:ext>
            </a:extLst>
          </p:cNvPr>
          <p:cNvSpPr/>
          <p:nvPr/>
        </p:nvSpPr>
        <p:spPr>
          <a:xfrm>
            <a:off x="4374038" y="1007658"/>
            <a:ext cx="2450969" cy="367261"/>
          </a:xfrm>
          <a:prstGeom prst="wedgeRoundRectCallout">
            <a:avLst>
              <a:gd name="adj1" fmla="val -78910"/>
              <a:gd name="adj2" fmla="val 889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Definice</a:t>
            </a:r>
            <a:r>
              <a:rPr lang="en-US" dirty="0"/>
              <a:t> linked-</a:t>
            </a:r>
            <a:r>
              <a:rPr lang="en-US" dirty="0" err="1"/>
              <a:t>listu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6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9038D-EEE6-4514-41F0-8F52FAE0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Templaty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steroidech</a:t>
            </a:r>
            <a:r>
              <a:rPr lang="cs-CZ" dirty="0"/>
              <a:t> (jen ukázka)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594256-CFEF-AF8E-6B6A-B3BA9609B84A}"/>
              </a:ext>
            </a:extLst>
          </p:cNvPr>
          <p:cNvSpPr txBox="1"/>
          <p:nvPr/>
        </p:nvSpPr>
        <p:spPr>
          <a:xfrm>
            <a:off x="115480" y="1027906"/>
            <a:ext cx="7133733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a list node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empty list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the result stored in `value`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7C7CB0E-C5FB-13E3-995B-564A16728AF4}"/>
              </a:ext>
            </a:extLst>
          </p:cNvPr>
          <p:cNvSpPr txBox="1"/>
          <p:nvPr/>
        </p:nvSpPr>
        <p:spPr>
          <a:xfrm>
            <a:off x="7496666" y="1690688"/>
            <a:ext cx="457985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&gt;&gt;&gt;;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int&gt;);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double&gt;);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char&gt;);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bool&gt;);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ED0A75F5-34B6-CC1B-6D1F-98174BEEF5CF}"/>
              </a:ext>
            </a:extLst>
          </p:cNvPr>
          <p:cNvSpPr/>
          <p:nvPr/>
        </p:nvSpPr>
        <p:spPr>
          <a:xfrm>
            <a:off x="4374038" y="1007658"/>
            <a:ext cx="2450969" cy="367261"/>
          </a:xfrm>
          <a:prstGeom prst="wedgeRoundRectCallout">
            <a:avLst>
              <a:gd name="adj1" fmla="val -78910"/>
              <a:gd name="adj2" fmla="val 889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Definice</a:t>
            </a:r>
            <a:r>
              <a:rPr lang="en-US" dirty="0"/>
              <a:t> linked-</a:t>
            </a:r>
            <a:r>
              <a:rPr lang="en-US" dirty="0" err="1"/>
              <a:t>listu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4099CBEB-6A85-5B4A-F064-55FE459F43FD}"/>
              </a:ext>
            </a:extLst>
          </p:cNvPr>
          <p:cNvSpPr/>
          <p:nvPr/>
        </p:nvSpPr>
        <p:spPr>
          <a:xfrm>
            <a:off x="4620706" y="3198234"/>
            <a:ext cx="2450969" cy="367261"/>
          </a:xfrm>
          <a:prstGeom prst="wedgeRoundRectCallout">
            <a:avLst>
              <a:gd name="adj1" fmla="val -124295"/>
              <a:gd name="adj2" fmla="val -5995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dirty="0" err="1"/>
              <a:t>Funkce</a:t>
            </a:r>
            <a:r>
              <a:rPr lang="en-US" dirty="0"/>
              <a:t>” member 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C6F13FF5-C1BF-552C-023D-57462FB8D1AA}"/>
              </a:ext>
            </a:extLst>
          </p:cNvPr>
          <p:cNvSpPr/>
          <p:nvPr/>
        </p:nvSpPr>
        <p:spPr>
          <a:xfrm>
            <a:off x="4233421" y="1555904"/>
            <a:ext cx="2901885" cy="592410"/>
          </a:xfrm>
          <a:prstGeom prst="wedgeRoundRectCallout">
            <a:avLst>
              <a:gd name="adj1" fmla="val -101880"/>
              <a:gd name="adj2" fmla="val 5462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Deklarace</a:t>
            </a:r>
            <a:r>
              <a:rPr lang="en-US" dirty="0"/>
              <a:t> </a:t>
            </a:r>
            <a:r>
              <a:rPr lang="en-US" dirty="0" err="1"/>
              <a:t>implementace</a:t>
            </a:r>
            <a:r>
              <a:rPr lang="en-US" dirty="0"/>
              <a:t> “</a:t>
            </a:r>
            <a:r>
              <a:rPr lang="en-US" dirty="0" err="1"/>
              <a:t>funkce</a:t>
            </a:r>
            <a:r>
              <a:rPr lang="en-US" dirty="0"/>
              <a:t>” member</a:t>
            </a:r>
          </a:p>
        </p:txBody>
      </p:sp>
    </p:spTree>
    <p:extLst>
      <p:ext uri="{BB962C8B-B14F-4D97-AF65-F5344CB8AC3E}">
        <p14:creationId xmlns:p14="http://schemas.microsoft.com/office/powerpoint/2010/main" val="150019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9038D-EEE6-4514-41F0-8F52FAE0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Templaty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steroidech</a:t>
            </a:r>
            <a:r>
              <a:rPr lang="cs-CZ" dirty="0"/>
              <a:t> (jen ukázka)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594256-CFEF-AF8E-6B6A-B3BA9609B84A}"/>
              </a:ext>
            </a:extLst>
          </p:cNvPr>
          <p:cNvSpPr txBox="1"/>
          <p:nvPr/>
        </p:nvSpPr>
        <p:spPr>
          <a:xfrm>
            <a:off x="115480" y="1027906"/>
            <a:ext cx="7133733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a list node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empty list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the result stored in `value`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7C7CB0E-C5FB-13E3-995B-564A16728AF4}"/>
              </a:ext>
            </a:extLst>
          </p:cNvPr>
          <p:cNvSpPr txBox="1"/>
          <p:nvPr/>
        </p:nvSpPr>
        <p:spPr>
          <a:xfrm>
            <a:off x="7496666" y="1690688"/>
            <a:ext cx="457985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&gt;&gt;&gt;;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int&gt;);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double&gt;);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char&gt;);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bool&gt;);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ED0A75F5-34B6-CC1B-6D1F-98174BEEF5CF}"/>
              </a:ext>
            </a:extLst>
          </p:cNvPr>
          <p:cNvSpPr/>
          <p:nvPr/>
        </p:nvSpPr>
        <p:spPr>
          <a:xfrm>
            <a:off x="4374038" y="1007658"/>
            <a:ext cx="2450969" cy="367261"/>
          </a:xfrm>
          <a:prstGeom prst="wedgeRoundRectCallout">
            <a:avLst>
              <a:gd name="adj1" fmla="val -78910"/>
              <a:gd name="adj2" fmla="val 889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Definice</a:t>
            </a:r>
            <a:r>
              <a:rPr lang="en-US" dirty="0"/>
              <a:t> linked-</a:t>
            </a:r>
            <a:r>
              <a:rPr lang="en-US" dirty="0" err="1"/>
              <a:t>listu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4099CBEB-6A85-5B4A-F064-55FE459F43FD}"/>
              </a:ext>
            </a:extLst>
          </p:cNvPr>
          <p:cNvSpPr/>
          <p:nvPr/>
        </p:nvSpPr>
        <p:spPr>
          <a:xfrm>
            <a:off x="4620706" y="3198234"/>
            <a:ext cx="2450969" cy="367261"/>
          </a:xfrm>
          <a:prstGeom prst="wedgeRoundRectCallout">
            <a:avLst>
              <a:gd name="adj1" fmla="val -124295"/>
              <a:gd name="adj2" fmla="val -5995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dirty="0" err="1"/>
              <a:t>Funkce</a:t>
            </a:r>
            <a:r>
              <a:rPr lang="en-US" dirty="0"/>
              <a:t>” member 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C6F13FF5-C1BF-552C-023D-57462FB8D1AA}"/>
              </a:ext>
            </a:extLst>
          </p:cNvPr>
          <p:cNvSpPr/>
          <p:nvPr/>
        </p:nvSpPr>
        <p:spPr>
          <a:xfrm>
            <a:off x="4233421" y="1555904"/>
            <a:ext cx="2901885" cy="592410"/>
          </a:xfrm>
          <a:prstGeom prst="wedgeRoundRectCallout">
            <a:avLst>
              <a:gd name="adj1" fmla="val -101880"/>
              <a:gd name="adj2" fmla="val 5462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Deklarace</a:t>
            </a:r>
            <a:r>
              <a:rPr lang="en-US" dirty="0"/>
              <a:t> </a:t>
            </a:r>
            <a:r>
              <a:rPr lang="en-US" dirty="0" err="1"/>
              <a:t>implementace</a:t>
            </a:r>
            <a:r>
              <a:rPr lang="en-US" dirty="0"/>
              <a:t> “</a:t>
            </a:r>
            <a:r>
              <a:rPr lang="en-US" dirty="0" err="1"/>
              <a:t>funkce</a:t>
            </a:r>
            <a:r>
              <a:rPr lang="en-US" dirty="0"/>
              <a:t>” member</a:t>
            </a:r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2894C3D9-548C-D948-C013-53ECC82514E0}"/>
              </a:ext>
            </a:extLst>
          </p:cNvPr>
          <p:cNvSpPr/>
          <p:nvPr/>
        </p:nvSpPr>
        <p:spPr>
          <a:xfrm>
            <a:off x="4235778" y="4098559"/>
            <a:ext cx="3013435" cy="367261"/>
          </a:xfrm>
          <a:prstGeom prst="wedgeRoundRectCallout">
            <a:avLst>
              <a:gd name="adj1" fmla="val -41187"/>
              <a:gd name="adj2" fmla="val -12925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za</a:t>
            </a:r>
            <a:r>
              <a:rPr lang="cs-CZ" dirty="0" err="1"/>
              <a:t>číná</a:t>
            </a:r>
            <a:r>
              <a:rPr lang="cs-CZ" dirty="0"/>
              <a:t> hledaným </a:t>
            </a:r>
            <a:r>
              <a:rPr lang="cs-CZ" dirty="0" err="1"/>
              <a:t>itemem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2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9038D-EEE6-4514-41F0-8F52FAE0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Templaty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steroidech</a:t>
            </a:r>
            <a:r>
              <a:rPr lang="cs-CZ" dirty="0"/>
              <a:t> (jen ukázka)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594256-CFEF-AF8E-6B6A-B3BA9609B84A}"/>
              </a:ext>
            </a:extLst>
          </p:cNvPr>
          <p:cNvSpPr txBox="1"/>
          <p:nvPr/>
        </p:nvSpPr>
        <p:spPr>
          <a:xfrm>
            <a:off x="115480" y="1027906"/>
            <a:ext cx="7133733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a list node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empty list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the result stored in `value`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7C7CB0E-C5FB-13E3-995B-564A16728AF4}"/>
              </a:ext>
            </a:extLst>
          </p:cNvPr>
          <p:cNvSpPr txBox="1"/>
          <p:nvPr/>
        </p:nvSpPr>
        <p:spPr>
          <a:xfrm>
            <a:off x="7496666" y="1690688"/>
            <a:ext cx="457985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&gt;&gt;&gt;;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int&gt;);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double&gt;);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char&gt;);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bool&gt;);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ED0A75F5-34B6-CC1B-6D1F-98174BEEF5CF}"/>
              </a:ext>
            </a:extLst>
          </p:cNvPr>
          <p:cNvSpPr/>
          <p:nvPr/>
        </p:nvSpPr>
        <p:spPr>
          <a:xfrm>
            <a:off x="4374038" y="1007658"/>
            <a:ext cx="2450969" cy="367261"/>
          </a:xfrm>
          <a:prstGeom prst="wedgeRoundRectCallout">
            <a:avLst>
              <a:gd name="adj1" fmla="val -78910"/>
              <a:gd name="adj2" fmla="val 889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Definice</a:t>
            </a:r>
            <a:r>
              <a:rPr lang="en-US" dirty="0"/>
              <a:t> linked-</a:t>
            </a:r>
            <a:r>
              <a:rPr lang="en-US" dirty="0" err="1"/>
              <a:t>listu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4099CBEB-6A85-5B4A-F064-55FE459F43FD}"/>
              </a:ext>
            </a:extLst>
          </p:cNvPr>
          <p:cNvSpPr/>
          <p:nvPr/>
        </p:nvSpPr>
        <p:spPr>
          <a:xfrm>
            <a:off x="4620706" y="3198234"/>
            <a:ext cx="2450969" cy="367261"/>
          </a:xfrm>
          <a:prstGeom prst="wedgeRoundRectCallout">
            <a:avLst>
              <a:gd name="adj1" fmla="val -124295"/>
              <a:gd name="adj2" fmla="val -5995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dirty="0" err="1"/>
              <a:t>Funkce</a:t>
            </a:r>
            <a:r>
              <a:rPr lang="en-US" dirty="0"/>
              <a:t>” member 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C6F13FF5-C1BF-552C-023D-57462FB8D1AA}"/>
              </a:ext>
            </a:extLst>
          </p:cNvPr>
          <p:cNvSpPr/>
          <p:nvPr/>
        </p:nvSpPr>
        <p:spPr>
          <a:xfrm>
            <a:off x="4233421" y="1555904"/>
            <a:ext cx="2901885" cy="592410"/>
          </a:xfrm>
          <a:prstGeom prst="wedgeRoundRectCallout">
            <a:avLst>
              <a:gd name="adj1" fmla="val -101880"/>
              <a:gd name="adj2" fmla="val 5462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Deklarace</a:t>
            </a:r>
            <a:r>
              <a:rPr lang="en-US" dirty="0"/>
              <a:t> </a:t>
            </a:r>
            <a:r>
              <a:rPr lang="en-US" dirty="0" err="1"/>
              <a:t>implementace</a:t>
            </a:r>
            <a:r>
              <a:rPr lang="en-US" dirty="0"/>
              <a:t> “</a:t>
            </a:r>
            <a:r>
              <a:rPr lang="en-US" dirty="0" err="1"/>
              <a:t>funkce</a:t>
            </a:r>
            <a:r>
              <a:rPr lang="en-US" dirty="0"/>
              <a:t>” member</a:t>
            </a:r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2894C3D9-548C-D948-C013-53ECC82514E0}"/>
              </a:ext>
            </a:extLst>
          </p:cNvPr>
          <p:cNvSpPr/>
          <p:nvPr/>
        </p:nvSpPr>
        <p:spPr>
          <a:xfrm>
            <a:off x="4235778" y="4098559"/>
            <a:ext cx="3013435" cy="367261"/>
          </a:xfrm>
          <a:prstGeom prst="wedgeRoundRectCallout">
            <a:avLst>
              <a:gd name="adj1" fmla="val -41187"/>
              <a:gd name="adj2" fmla="val -12925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za</a:t>
            </a:r>
            <a:r>
              <a:rPr lang="cs-CZ" dirty="0" err="1"/>
              <a:t>číná</a:t>
            </a:r>
            <a:r>
              <a:rPr lang="cs-CZ" dirty="0"/>
              <a:t> hledaným </a:t>
            </a:r>
            <a:r>
              <a:rPr lang="cs-CZ" dirty="0" err="1"/>
              <a:t>itemem</a:t>
            </a:r>
            <a:endParaRPr lang="en-US" dirty="0"/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C668EB8D-A68F-A995-7B52-46F048C97D49}"/>
              </a:ext>
            </a:extLst>
          </p:cNvPr>
          <p:cNvSpPr/>
          <p:nvPr/>
        </p:nvSpPr>
        <p:spPr>
          <a:xfrm>
            <a:off x="6288071" y="4553010"/>
            <a:ext cx="3204721" cy="367261"/>
          </a:xfrm>
          <a:prstGeom prst="wedgeRoundRectCallout">
            <a:avLst>
              <a:gd name="adj1" fmla="val -93742"/>
              <a:gd name="adj2" fmla="val 4528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List nezačíná hledaným </a:t>
            </a:r>
            <a:r>
              <a:rPr lang="cs-CZ" dirty="0" err="1"/>
              <a:t>itemem</a:t>
            </a:r>
            <a:endParaRPr lang="en-US" dirty="0"/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68AD45F1-6D38-BFE6-D8EA-D46EB664413C}"/>
              </a:ext>
            </a:extLst>
          </p:cNvPr>
          <p:cNvSpPr/>
          <p:nvPr/>
        </p:nvSpPr>
        <p:spPr>
          <a:xfrm>
            <a:off x="5770580" y="5503320"/>
            <a:ext cx="2826666" cy="367261"/>
          </a:xfrm>
          <a:prstGeom prst="wedgeRoundRectCallout">
            <a:avLst>
              <a:gd name="adj1" fmla="val -57855"/>
              <a:gd name="adj2" fmla="val -11898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Posouváme se na další </a:t>
            </a:r>
            <a:r>
              <a:rPr lang="cs-CZ" dirty="0" err="1"/>
              <a:t>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69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9038D-EEE6-4514-41F0-8F52FAE0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Templaty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steroidech</a:t>
            </a:r>
            <a:r>
              <a:rPr lang="cs-CZ" dirty="0"/>
              <a:t> (jen ukázka)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594256-CFEF-AF8E-6B6A-B3BA9609B84A}"/>
              </a:ext>
            </a:extLst>
          </p:cNvPr>
          <p:cNvSpPr txBox="1"/>
          <p:nvPr/>
        </p:nvSpPr>
        <p:spPr>
          <a:xfrm>
            <a:off x="115480" y="1027906"/>
            <a:ext cx="7133733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a list node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empty list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the result stored in `value`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7C7CB0E-C5FB-13E3-995B-564A16728AF4}"/>
              </a:ext>
            </a:extLst>
          </p:cNvPr>
          <p:cNvSpPr txBox="1"/>
          <p:nvPr/>
        </p:nvSpPr>
        <p:spPr>
          <a:xfrm>
            <a:off x="7496666" y="1690688"/>
            <a:ext cx="457985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&gt;&gt;&gt;;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int&gt;);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double&gt;);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char&gt;);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bool&gt;);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ED0A75F5-34B6-CC1B-6D1F-98174BEEF5CF}"/>
              </a:ext>
            </a:extLst>
          </p:cNvPr>
          <p:cNvSpPr/>
          <p:nvPr/>
        </p:nvSpPr>
        <p:spPr>
          <a:xfrm>
            <a:off x="4374038" y="1007658"/>
            <a:ext cx="2450969" cy="367261"/>
          </a:xfrm>
          <a:prstGeom prst="wedgeRoundRectCallout">
            <a:avLst>
              <a:gd name="adj1" fmla="val -78910"/>
              <a:gd name="adj2" fmla="val 889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Definice</a:t>
            </a:r>
            <a:r>
              <a:rPr lang="en-US" dirty="0"/>
              <a:t> linked-</a:t>
            </a:r>
            <a:r>
              <a:rPr lang="en-US" dirty="0" err="1"/>
              <a:t>listu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4099CBEB-6A85-5B4A-F064-55FE459F43FD}"/>
              </a:ext>
            </a:extLst>
          </p:cNvPr>
          <p:cNvSpPr/>
          <p:nvPr/>
        </p:nvSpPr>
        <p:spPr>
          <a:xfrm>
            <a:off x="4620706" y="3198234"/>
            <a:ext cx="2450969" cy="367261"/>
          </a:xfrm>
          <a:prstGeom prst="wedgeRoundRectCallout">
            <a:avLst>
              <a:gd name="adj1" fmla="val -124295"/>
              <a:gd name="adj2" fmla="val -5995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dirty="0" err="1"/>
              <a:t>Funkce</a:t>
            </a:r>
            <a:r>
              <a:rPr lang="en-US" dirty="0"/>
              <a:t>” member 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C6F13FF5-C1BF-552C-023D-57462FB8D1AA}"/>
              </a:ext>
            </a:extLst>
          </p:cNvPr>
          <p:cNvSpPr/>
          <p:nvPr/>
        </p:nvSpPr>
        <p:spPr>
          <a:xfrm>
            <a:off x="4233421" y="1555904"/>
            <a:ext cx="2901885" cy="592410"/>
          </a:xfrm>
          <a:prstGeom prst="wedgeRoundRectCallout">
            <a:avLst>
              <a:gd name="adj1" fmla="val -101880"/>
              <a:gd name="adj2" fmla="val 5462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Deklarace</a:t>
            </a:r>
            <a:r>
              <a:rPr lang="en-US" dirty="0"/>
              <a:t> </a:t>
            </a:r>
            <a:r>
              <a:rPr lang="en-US" dirty="0" err="1"/>
              <a:t>implementace</a:t>
            </a:r>
            <a:r>
              <a:rPr lang="en-US" dirty="0"/>
              <a:t> “</a:t>
            </a:r>
            <a:r>
              <a:rPr lang="en-US" dirty="0" err="1"/>
              <a:t>funkce</a:t>
            </a:r>
            <a:r>
              <a:rPr lang="en-US" dirty="0"/>
              <a:t>” member</a:t>
            </a:r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2894C3D9-548C-D948-C013-53ECC82514E0}"/>
              </a:ext>
            </a:extLst>
          </p:cNvPr>
          <p:cNvSpPr/>
          <p:nvPr/>
        </p:nvSpPr>
        <p:spPr>
          <a:xfrm>
            <a:off x="4235778" y="4098559"/>
            <a:ext cx="3013435" cy="367261"/>
          </a:xfrm>
          <a:prstGeom prst="wedgeRoundRectCallout">
            <a:avLst>
              <a:gd name="adj1" fmla="val -41187"/>
              <a:gd name="adj2" fmla="val -12925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za</a:t>
            </a:r>
            <a:r>
              <a:rPr lang="cs-CZ" dirty="0" err="1"/>
              <a:t>číná</a:t>
            </a:r>
            <a:r>
              <a:rPr lang="cs-CZ" dirty="0"/>
              <a:t> hledaným </a:t>
            </a:r>
            <a:r>
              <a:rPr lang="cs-CZ" dirty="0" err="1"/>
              <a:t>itemem</a:t>
            </a:r>
            <a:endParaRPr lang="en-US" dirty="0"/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C668EB8D-A68F-A995-7B52-46F048C97D49}"/>
              </a:ext>
            </a:extLst>
          </p:cNvPr>
          <p:cNvSpPr/>
          <p:nvPr/>
        </p:nvSpPr>
        <p:spPr>
          <a:xfrm>
            <a:off x="6288071" y="4553010"/>
            <a:ext cx="3204721" cy="367261"/>
          </a:xfrm>
          <a:prstGeom prst="wedgeRoundRectCallout">
            <a:avLst>
              <a:gd name="adj1" fmla="val -93742"/>
              <a:gd name="adj2" fmla="val 4528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List nezačíná hledaným </a:t>
            </a:r>
            <a:r>
              <a:rPr lang="cs-CZ" dirty="0" err="1"/>
              <a:t>itemem</a:t>
            </a:r>
            <a:endParaRPr lang="en-US" dirty="0"/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68AD45F1-6D38-BFE6-D8EA-D46EB664413C}"/>
              </a:ext>
            </a:extLst>
          </p:cNvPr>
          <p:cNvSpPr/>
          <p:nvPr/>
        </p:nvSpPr>
        <p:spPr>
          <a:xfrm>
            <a:off x="5770580" y="5503320"/>
            <a:ext cx="2826666" cy="367261"/>
          </a:xfrm>
          <a:prstGeom prst="wedgeRoundRectCallout">
            <a:avLst>
              <a:gd name="adj1" fmla="val -57855"/>
              <a:gd name="adj2" fmla="val -11898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Posouváme se na další </a:t>
            </a:r>
            <a:r>
              <a:rPr lang="cs-CZ" dirty="0" err="1"/>
              <a:t>item</a:t>
            </a:r>
            <a:endParaRPr lang="en-US" dirty="0"/>
          </a:p>
        </p:txBody>
      </p:sp>
      <p:sp>
        <p:nvSpPr>
          <p:cNvPr id="14" name="Řečová bublina: obdélníkový bublinový popisek se zakulacenými rohy 13">
            <a:extLst>
              <a:ext uri="{FF2B5EF4-FFF2-40B4-BE49-F238E27FC236}">
                <a16:creationId xmlns:a16="http://schemas.microsoft.com/office/drawing/2014/main" id="{BFA38777-512C-4BED-2CE1-051EA50BABDB}"/>
              </a:ext>
            </a:extLst>
          </p:cNvPr>
          <p:cNvSpPr/>
          <p:nvPr/>
        </p:nvSpPr>
        <p:spPr>
          <a:xfrm>
            <a:off x="2604745" y="5282880"/>
            <a:ext cx="2826666" cy="367261"/>
          </a:xfrm>
          <a:prstGeom prst="wedgeRoundRectCallout">
            <a:avLst>
              <a:gd name="adj1" fmla="val -44849"/>
              <a:gd name="adj2" fmla="val 11715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Empty</a:t>
            </a:r>
            <a:r>
              <a:rPr lang="cs-CZ" dirty="0"/>
              <a:t> list </a:t>
            </a:r>
            <a:r>
              <a:rPr lang="cs-CZ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9038D-EEE6-4514-41F0-8F52FAE0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Templaty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steroidech</a:t>
            </a:r>
            <a:r>
              <a:rPr lang="cs-CZ" dirty="0"/>
              <a:t> (jen ukázka)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594256-CFEF-AF8E-6B6A-B3BA9609B84A}"/>
              </a:ext>
            </a:extLst>
          </p:cNvPr>
          <p:cNvSpPr txBox="1"/>
          <p:nvPr/>
        </p:nvSpPr>
        <p:spPr>
          <a:xfrm>
            <a:off x="115480" y="1027906"/>
            <a:ext cx="7133733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{};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a list node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empty list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the result stored in `value`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Item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Next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&gt;::value;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member_impl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7C7CB0E-C5FB-13E3-995B-564A16728AF4}"/>
              </a:ext>
            </a:extLst>
          </p:cNvPr>
          <p:cNvSpPr txBox="1"/>
          <p:nvPr/>
        </p:nvSpPr>
        <p:spPr>
          <a:xfrm>
            <a:off x="7496666" y="1690688"/>
            <a:ext cx="457985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Nil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&gt;&gt;&gt;;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int&gt;);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double&gt;);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char&gt;);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static_assert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lang="en-US" b="0" dirty="0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member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bool&gt;);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ED0A75F5-34B6-CC1B-6D1F-98174BEEF5CF}"/>
              </a:ext>
            </a:extLst>
          </p:cNvPr>
          <p:cNvSpPr/>
          <p:nvPr/>
        </p:nvSpPr>
        <p:spPr>
          <a:xfrm>
            <a:off x="4374038" y="1007658"/>
            <a:ext cx="2450969" cy="367261"/>
          </a:xfrm>
          <a:prstGeom prst="wedgeRoundRectCallout">
            <a:avLst>
              <a:gd name="adj1" fmla="val -78910"/>
              <a:gd name="adj2" fmla="val 889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Definice</a:t>
            </a:r>
            <a:r>
              <a:rPr lang="en-US" dirty="0"/>
              <a:t> linked-</a:t>
            </a:r>
            <a:r>
              <a:rPr lang="en-US" dirty="0" err="1"/>
              <a:t>listu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4099CBEB-6A85-5B4A-F064-55FE459F43FD}"/>
              </a:ext>
            </a:extLst>
          </p:cNvPr>
          <p:cNvSpPr/>
          <p:nvPr/>
        </p:nvSpPr>
        <p:spPr>
          <a:xfrm>
            <a:off x="4620706" y="3198234"/>
            <a:ext cx="2450969" cy="367261"/>
          </a:xfrm>
          <a:prstGeom prst="wedgeRoundRectCallout">
            <a:avLst>
              <a:gd name="adj1" fmla="val -124295"/>
              <a:gd name="adj2" fmla="val -5995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dirty="0" err="1"/>
              <a:t>Funkce</a:t>
            </a:r>
            <a:r>
              <a:rPr lang="en-US" dirty="0"/>
              <a:t>” member 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C6F13FF5-C1BF-552C-023D-57462FB8D1AA}"/>
              </a:ext>
            </a:extLst>
          </p:cNvPr>
          <p:cNvSpPr/>
          <p:nvPr/>
        </p:nvSpPr>
        <p:spPr>
          <a:xfrm>
            <a:off x="4233421" y="1555904"/>
            <a:ext cx="2901885" cy="592410"/>
          </a:xfrm>
          <a:prstGeom prst="wedgeRoundRectCallout">
            <a:avLst>
              <a:gd name="adj1" fmla="val -101880"/>
              <a:gd name="adj2" fmla="val 5462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Deklarace</a:t>
            </a:r>
            <a:r>
              <a:rPr lang="en-US" dirty="0"/>
              <a:t> </a:t>
            </a:r>
            <a:r>
              <a:rPr lang="en-US" dirty="0" err="1"/>
              <a:t>implementace</a:t>
            </a:r>
            <a:r>
              <a:rPr lang="en-US" dirty="0"/>
              <a:t> “</a:t>
            </a:r>
            <a:r>
              <a:rPr lang="en-US" dirty="0" err="1"/>
              <a:t>funkce</a:t>
            </a:r>
            <a:r>
              <a:rPr lang="en-US" dirty="0"/>
              <a:t>” member</a:t>
            </a:r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2894C3D9-548C-D948-C013-53ECC82514E0}"/>
              </a:ext>
            </a:extLst>
          </p:cNvPr>
          <p:cNvSpPr/>
          <p:nvPr/>
        </p:nvSpPr>
        <p:spPr>
          <a:xfrm>
            <a:off x="4235778" y="4098559"/>
            <a:ext cx="3013435" cy="367261"/>
          </a:xfrm>
          <a:prstGeom prst="wedgeRoundRectCallout">
            <a:avLst>
              <a:gd name="adj1" fmla="val -41187"/>
              <a:gd name="adj2" fmla="val -12925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za</a:t>
            </a:r>
            <a:r>
              <a:rPr lang="cs-CZ" dirty="0" err="1"/>
              <a:t>číná</a:t>
            </a:r>
            <a:r>
              <a:rPr lang="cs-CZ" dirty="0"/>
              <a:t> hledaným </a:t>
            </a:r>
            <a:r>
              <a:rPr lang="cs-CZ" dirty="0" err="1"/>
              <a:t>itemem</a:t>
            </a:r>
            <a:endParaRPr lang="en-US" dirty="0"/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C668EB8D-A68F-A995-7B52-46F048C97D49}"/>
              </a:ext>
            </a:extLst>
          </p:cNvPr>
          <p:cNvSpPr/>
          <p:nvPr/>
        </p:nvSpPr>
        <p:spPr>
          <a:xfrm>
            <a:off x="6288071" y="4553010"/>
            <a:ext cx="3204721" cy="367261"/>
          </a:xfrm>
          <a:prstGeom prst="wedgeRoundRectCallout">
            <a:avLst>
              <a:gd name="adj1" fmla="val -93742"/>
              <a:gd name="adj2" fmla="val 4528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List nezačíná hledaným </a:t>
            </a:r>
            <a:r>
              <a:rPr lang="cs-CZ" dirty="0" err="1"/>
              <a:t>itemem</a:t>
            </a:r>
            <a:endParaRPr lang="en-US" dirty="0"/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68AD45F1-6D38-BFE6-D8EA-D46EB664413C}"/>
              </a:ext>
            </a:extLst>
          </p:cNvPr>
          <p:cNvSpPr/>
          <p:nvPr/>
        </p:nvSpPr>
        <p:spPr>
          <a:xfrm>
            <a:off x="5770580" y="5503320"/>
            <a:ext cx="2826666" cy="367261"/>
          </a:xfrm>
          <a:prstGeom prst="wedgeRoundRectCallout">
            <a:avLst>
              <a:gd name="adj1" fmla="val -57855"/>
              <a:gd name="adj2" fmla="val -11898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Posouváme se na další </a:t>
            </a:r>
            <a:r>
              <a:rPr lang="cs-CZ" dirty="0" err="1"/>
              <a:t>item</a:t>
            </a:r>
            <a:endParaRPr lang="en-US" dirty="0"/>
          </a:p>
        </p:txBody>
      </p:sp>
      <p:sp>
        <p:nvSpPr>
          <p:cNvPr id="14" name="Řečová bublina: obdélníkový bublinový popisek se zakulacenými rohy 13">
            <a:extLst>
              <a:ext uri="{FF2B5EF4-FFF2-40B4-BE49-F238E27FC236}">
                <a16:creationId xmlns:a16="http://schemas.microsoft.com/office/drawing/2014/main" id="{BFA38777-512C-4BED-2CE1-051EA50BABDB}"/>
              </a:ext>
            </a:extLst>
          </p:cNvPr>
          <p:cNvSpPr/>
          <p:nvPr/>
        </p:nvSpPr>
        <p:spPr>
          <a:xfrm>
            <a:off x="2604745" y="5282880"/>
            <a:ext cx="2826666" cy="367261"/>
          </a:xfrm>
          <a:prstGeom prst="wedgeRoundRectCallout">
            <a:avLst>
              <a:gd name="adj1" fmla="val -44849"/>
              <a:gd name="adj2" fmla="val 11715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Empty</a:t>
            </a:r>
            <a:r>
              <a:rPr lang="cs-CZ" dirty="0"/>
              <a:t> list </a:t>
            </a:r>
            <a:r>
              <a:rPr lang="cs-CZ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A7C303FA-5CF9-6E0C-414B-3B4D9BA858F9}"/>
              </a:ext>
            </a:extLst>
          </p:cNvPr>
          <p:cNvSpPr/>
          <p:nvPr/>
        </p:nvSpPr>
        <p:spPr>
          <a:xfrm>
            <a:off x="9021452" y="5282880"/>
            <a:ext cx="2826666" cy="1014225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</a:t>
            </a:r>
            <a:r>
              <a:rPr lang="en-US" dirty="0" err="1"/>
              <a:t>podstatn</a:t>
            </a:r>
            <a:r>
              <a:rPr lang="cs-CZ" dirty="0"/>
              <a:t>é:</a:t>
            </a:r>
          </a:p>
          <a:p>
            <a:pPr algn="ctr"/>
            <a:r>
              <a:rPr lang="cs-CZ" b="1" dirty="0"/>
              <a:t>Specializace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templatů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26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5BC7A-61A6-3A22-26E2-C823B61B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Intermezzo: </a:t>
            </a:r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trailing return type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46AE9B6-794C-439A-A6AA-BE3BA6EB438E}"/>
              </a:ext>
            </a:extLst>
          </p:cNvPr>
          <p:cNvSpPr txBox="1"/>
          <p:nvPr/>
        </p:nvSpPr>
        <p:spPr>
          <a:xfrm>
            <a:off x="1171281" y="2045864"/>
            <a:ext cx="27596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-&gt;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E541B2C9-F274-D2E2-8616-3DF10639B856}"/>
              </a:ext>
            </a:extLst>
          </p:cNvPr>
          <p:cNvSpPr/>
          <p:nvPr/>
        </p:nvSpPr>
        <p:spPr>
          <a:xfrm>
            <a:off x="3516198" y="2658794"/>
            <a:ext cx="2055043" cy="574599"/>
          </a:xfrm>
          <a:prstGeom prst="wedgeRoundRectCallout">
            <a:avLst>
              <a:gd name="adj1" fmla="val -54512"/>
              <a:gd name="adj2" fmla="val -8921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konci</a:t>
            </a:r>
            <a:r>
              <a:rPr lang="en-US" dirty="0"/>
              <a:t> </a:t>
            </a:r>
            <a:r>
              <a:rPr lang="en-US" dirty="0" err="1"/>
              <a:t>deklar</a:t>
            </a:r>
            <a:r>
              <a:rPr lang="cs-CZ" dirty="0" err="1"/>
              <a:t>ace</a:t>
            </a:r>
            <a:r>
              <a:rPr lang="cs-CZ" dirty="0"/>
              <a:t> funkce</a:t>
            </a:r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8B28D1-14A9-9C3F-95DA-02BB4B4EBF7D}"/>
              </a:ext>
            </a:extLst>
          </p:cNvPr>
          <p:cNvSpPr txBox="1"/>
          <p:nvPr/>
        </p:nvSpPr>
        <p:spPr>
          <a:xfrm>
            <a:off x="5722070" y="1997839"/>
            <a:ext cx="634424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pointer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~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pointer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-&gt;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pointer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nullptr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81D8519C-6F70-19A4-BA36-225457B84029}"/>
              </a:ext>
            </a:extLst>
          </p:cNvPr>
          <p:cNvSpPr/>
          <p:nvPr/>
        </p:nvSpPr>
        <p:spPr>
          <a:xfrm>
            <a:off x="8559538" y="4492516"/>
            <a:ext cx="3054285" cy="296300"/>
          </a:xfrm>
          <a:prstGeom prst="wedgeRoundRectCallout">
            <a:avLst>
              <a:gd name="adj1" fmla="val 8577"/>
              <a:gd name="adj2" fmla="val -12582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Nemus</a:t>
            </a:r>
            <a:r>
              <a:rPr lang="cs-CZ" dirty="0" err="1"/>
              <a:t>íme</a:t>
            </a:r>
            <a:r>
              <a:rPr lang="cs-CZ" dirty="0"/>
              <a:t> psát </a:t>
            </a:r>
            <a:r>
              <a:rPr lang="cs-CZ" dirty="0" err="1"/>
              <a:t>Expression</a:t>
            </a:r>
            <a:r>
              <a:rPr lang="cs-CZ" dirty="0"/>
              <a:t>::</a:t>
            </a:r>
            <a:endParaRPr lang="en-US" dirty="0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6BFAB25B-CA85-64ED-4F10-D2D037A1CA7D}"/>
              </a:ext>
            </a:extLst>
          </p:cNvPr>
          <p:cNvSpPr/>
          <p:nvPr/>
        </p:nvSpPr>
        <p:spPr>
          <a:xfrm>
            <a:off x="7056076" y="5175863"/>
            <a:ext cx="3835801" cy="7071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+ řada dalších výhod</a:t>
            </a:r>
            <a:br>
              <a:rPr lang="cs-CZ" dirty="0"/>
            </a:br>
            <a:r>
              <a:rPr lang="cs-CZ" dirty="0"/>
              <a:t>(můžeme v typu používat argumenty)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92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D9CB1-64DE-E0CC-E98D-1F21312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SFINAE</a:t>
            </a:r>
            <a:br>
              <a:rPr lang="en-US" dirty="0"/>
            </a:br>
            <a:r>
              <a:rPr lang="en-US" dirty="0"/>
              <a:t>(</a:t>
            </a:r>
            <a:r>
              <a:rPr lang="cs-CZ" dirty="0"/>
              <a:t>ukázka)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3BA023-1817-65CE-1A57-5CB3B4C1A5CA}"/>
              </a:ext>
            </a:extLst>
          </p:cNvPr>
          <p:cNvSpPr txBox="1"/>
          <p:nvPr/>
        </p:nvSpPr>
        <p:spPr>
          <a:xfrm>
            <a:off x="4687367" y="253627"/>
            <a:ext cx="7184907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BE6C01C-D545-5E9C-0F9E-B0828132E5D3}"/>
              </a:ext>
            </a:extLst>
          </p:cNvPr>
          <p:cNvSpPr/>
          <p:nvPr/>
        </p:nvSpPr>
        <p:spPr>
          <a:xfrm>
            <a:off x="716437" y="1802186"/>
            <a:ext cx="2262433" cy="17062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SUBSTITUTION</a:t>
            </a:r>
            <a:br>
              <a:rPr lang="cs-CZ" dirty="0"/>
            </a:br>
            <a:r>
              <a:rPr lang="cs-CZ" dirty="0"/>
              <a:t>FAILURE</a:t>
            </a:r>
            <a:br>
              <a:rPr lang="cs-CZ" dirty="0"/>
            </a:br>
            <a:r>
              <a:rPr lang="cs-CZ" dirty="0"/>
              <a:t>IS</a:t>
            </a:r>
            <a:br>
              <a:rPr lang="cs-CZ" dirty="0"/>
            </a:br>
            <a:r>
              <a:rPr lang="cs-CZ" dirty="0"/>
              <a:t>NOT</a:t>
            </a:r>
            <a:br>
              <a:rPr lang="cs-CZ" dirty="0"/>
            </a:br>
            <a:r>
              <a:rPr lang="cs-CZ" dirty="0"/>
              <a:t>AN</a:t>
            </a:r>
            <a:br>
              <a:rPr lang="cs-CZ" dirty="0"/>
            </a:br>
            <a:r>
              <a:rPr lang="cs-CZ" dirty="0"/>
              <a:t>ERROR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A3D010-FBA6-0359-F7FD-95EAF35E27D8}"/>
              </a:ext>
            </a:extLst>
          </p:cNvPr>
          <p:cNvSpPr/>
          <p:nvPr/>
        </p:nvSpPr>
        <p:spPr>
          <a:xfrm>
            <a:off x="160256" y="3648172"/>
            <a:ext cx="3978111" cy="8012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= když se nám něco nepodaří odvodit, zkusíme další </a:t>
            </a:r>
            <a:r>
              <a:rPr lang="cs-CZ" dirty="0" err="1"/>
              <a:t>overload</a:t>
            </a:r>
            <a:r>
              <a:rPr lang="cs-CZ" dirty="0"/>
              <a:t> (u funkcí) nebo specializaci (u tříd)</a:t>
            </a:r>
            <a:endParaRPr lang="en-US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60A4D68-F48A-C41F-20ED-D257F0DDC605}"/>
              </a:ext>
            </a:extLst>
          </p:cNvPr>
          <p:cNvSpPr/>
          <p:nvPr/>
        </p:nvSpPr>
        <p:spPr>
          <a:xfrm>
            <a:off x="7814036" y="470465"/>
            <a:ext cx="3799001" cy="8766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Oba </a:t>
            </a:r>
            <a:r>
              <a:rPr lang="cs-CZ" dirty="0" err="1"/>
              <a:t>templaty</a:t>
            </a:r>
            <a:r>
              <a:rPr lang="cs-CZ" dirty="0"/>
              <a:t> </a:t>
            </a:r>
            <a:r>
              <a:rPr lang="cs-CZ" dirty="0" err="1"/>
              <a:t>get_name</a:t>
            </a:r>
            <a:br>
              <a:rPr lang="cs-CZ" dirty="0"/>
            </a:br>
            <a:r>
              <a:rPr lang="cs-CZ" dirty="0"/>
              <a:t>jsou stejně obecné</a:t>
            </a:r>
            <a:br>
              <a:rPr lang="cs-CZ" dirty="0"/>
            </a:br>
            <a:r>
              <a:rPr lang="cs-CZ" dirty="0"/>
              <a:t>takže by měly být </a:t>
            </a:r>
            <a:r>
              <a:rPr lang="cs-CZ" dirty="0" err="1"/>
              <a:t>ambiguous</a:t>
            </a:r>
            <a:r>
              <a:rPr lang="cs-CZ" dirty="0"/>
              <a:t>, ale…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69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D9CB1-64DE-E0CC-E98D-1F21312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SFINAE</a:t>
            </a:r>
            <a:br>
              <a:rPr lang="en-US" dirty="0"/>
            </a:br>
            <a:r>
              <a:rPr lang="en-US" dirty="0"/>
              <a:t>(</a:t>
            </a:r>
            <a:r>
              <a:rPr lang="cs-CZ" dirty="0"/>
              <a:t>ukázka)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3BA023-1817-65CE-1A57-5CB3B4C1A5CA}"/>
              </a:ext>
            </a:extLst>
          </p:cNvPr>
          <p:cNvSpPr txBox="1"/>
          <p:nvPr/>
        </p:nvSpPr>
        <p:spPr>
          <a:xfrm>
            <a:off x="4687367" y="253627"/>
            <a:ext cx="7184907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BE6C01C-D545-5E9C-0F9E-B0828132E5D3}"/>
              </a:ext>
            </a:extLst>
          </p:cNvPr>
          <p:cNvSpPr/>
          <p:nvPr/>
        </p:nvSpPr>
        <p:spPr>
          <a:xfrm>
            <a:off x="716437" y="1802186"/>
            <a:ext cx="2262433" cy="17062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SUBSTITUTION</a:t>
            </a:r>
            <a:br>
              <a:rPr lang="cs-CZ" dirty="0"/>
            </a:br>
            <a:r>
              <a:rPr lang="cs-CZ" dirty="0"/>
              <a:t>FAILURE</a:t>
            </a:r>
            <a:br>
              <a:rPr lang="cs-CZ" dirty="0"/>
            </a:br>
            <a:r>
              <a:rPr lang="cs-CZ" dirty="0"/>
              <a:t>IS</a:t>
            </a:r>
            <a:br>
              <a:rPr lang="cs-CZ" dirty="0"/>
            </a:br>
            <a:r>
              <a:rPr lang="cs-CZ" dirty="0"/>
              <a:t>NOT</a:t>
            </a:r>
            <a:br>
              <a:rPr lang="cs-CZ" dirty="0"/>
            </a:br>
            <a:r>
              <a:rPr lang="cs-CZ" dirty="0"/>
              <a:t>AN</a:t>
            </a:r>
            <a:br>
              <a:rPr lang="cs-CZ" dirty="0"/>
            </a:br>
            <a:r>
              <a:rPr lang="cs-CZ" dirty="0"/>
              <a:t>ERROR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A3D010-FBA6-0359-F7FD-95EAF35E27D8}"/>
              </a:ext>
            </a:extLst>
          </p:cNvPr>
          <p:cNvSpPr/>
          <p:nvPr/>
        </p:nvSpPr>
        <p:spPr>
          <a:xfrm>
            <a:off x="160256" y="3648172"/>
            <a:ext cx="3978111" cy="8012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= když se nám něco nepodaří odvodit, zkusíme další </a:t>
            </a:r>
            <a:r>
              <a:rPr lang="cs-CZ" dirty="0" err="1"/>
              <a:t>overload</a:t>
            </a:r>
            <a:r>
              <a:rPr lang="cs-CZ" dirty="0"/>
              <a:t> (u funkcí) nebo specializaci (u tříd)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6167C613-245A-5A17-8999-25CD2C5354C5}"/>
              </a:ext>
            </a:extLst>
          </p:cNvPr>
          <p:cNvSpPr/>
          <p:nvPr/>
        </p:nvSpPr>
        <p:spPr>
          <a:xfrm>
            <a:off x="7663991" y="1998482"/>
            <a:ext cx="2384982" cy="876693"/>
          </a:xfrm>
          <a:prstGeom prst="wedgeRoundRectCallout">
            <a:avLst>
              <a:gd name="adj1" fmla="val 36829"/>
              <a:gd name="adj2" fmla="val -5671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Podaří se nám odvodit, když předáme Person</a:t>
            </a:r>
            <a:r>
              <a:rPr lang="en-US" dirty="0"/>
              <a:t>&amp; (p)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60A4D68-F48A-C41F-20ED-D257F0DDC605}"/>
              </a:ext>
            </a:extLst>
          </p:cNvPr>
          <p:cNvSpPr/>
          <p:nvPr/>
        </p:nvSpPr>
        <p:spPr>
          <a:xfrm>
            <a:off x="7814036" y="470465"/>
            <a:ext cx="3799001" cy="8766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Oba </a:t>
            </a:r>
            <a:r>
              <a:rPr lang="cs-CZ" dirty="0" err="1"/>
              <a:t>templaty</a:t>
            </a:r>
            <a:r>
              <a:rPr lang="cs-CZ" dirty="0"/>
              <a:t> </a:t>
            </a:r>
            <a:r>
              <a:rPr lang="cs-CZ" dirty="0" err="1"/>
              <a:t>get_name</a:t>
            </a:r>
            <a:br>
              <a:rPr lang="cs-CZ" dirty="0"/>
            </a:br>
            <a:r>
              <a:rPr lang="cs-CZ" dirty="0"/>
              <a:t>jsou stejně obecné</a:t>
            </a:r>
            <a:br>
              <a:rPr lang="cs-CZ" dirty="0"/>
            </a:br>
            <a:r>
              <a:rPr lang="cs-CZ" dirty="0"/>
              <a:t>takže by měly být </a:t>
            </a:r>
            <a:r>
              <a:rPr lang="cs-CZ" dirty="0" err="1"/>
              <a:t>ambiguous</a:t>
            </a:r>
            <a:r>
              <a:rPr lang="cs-CZ" dirty="0"/>
              <a:t>, ale…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24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D9CB1-64DE-E0CC-E98D-1F21312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SFINAE</a:t>
            </a:r>
            <a:br>
              <a:rPr lang="en-US" dirty="0"/>
            </a:br>
            <a:r>
              <a:rPr lang="en-US" dirty="0"/>
              <a:t>(</a:t>
            </a:r>
            <a:r>
              <a:rPr lang="cs-CZ" dirty="0"/>
              <a:t>ukázka)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3BA023-1817-65CE-1A57-5CB3B4C1A5CA}"/>
              </a:ext>
            </a:extLst>
          </p:cNvPr>
          <p:cNvSpPr txBox="1"/>
          <p:nvPr/>
        </p:nvSpPr>
        <p:spPr>
          <a:xfrm>
            <a:off x="4687367" y="253627"/>
            <a:ext cx="7184907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BE6C01C-D545-5E9C-0F9E-B0828132E5D3}"/>
              </a:ext>
            </a:extLst>
          </p:cNvPr>
          <p:cNvSpPr/>
          <p:nvPr/>
        </p:nvSpPr>
        <p:spPr>
          <a:xfrm>
            <a:off x="716437" y="1802186"/>
            <a:ext cx="2262433" cy="17062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SUBSTITUTION</a:t>
            </a:r>
            <a:br>
              <a:rPr lang="cs-CZ" dirty="0"/>
            </a:br>
            <a:r>
              <a:rPr lang="cs-CZ" dirty="0"/>
              <a:t>FAILURE</a:t>
            </a:r>
            <a:br>
              <a:rPr lang="cs-CZ" dirty="0"/>
            </a:br>
            <a:r>
              <a:rPr lang="cs-CZ" dirty="0"/>
              <a:t>IS</a:t>
            </a:r>
            <a:br>
              <a:rPr lang="cs-CZ" dirty="0"/>
            </a:br>
            <a:r>
              <a:rPr lang="cs-CZ" dirty="0"/>
              <a:t>NOT</a:t>
            </a:r>
            <a:br>
              <a:rPr lang="cs-CZ" dirty="0"/>
            </a:br>
            <a:r>
              <a:rPr lang="cs-CZ" dirty="0"/>
              <a:t>AN</a:t>
            </a:r>
            <a:br>
              <a:rPr lang="cs-CZ" dirty="0"/>
            </a:br>
            <a:r>
              <a:rPr lang="cs-CZ" dirty="0"/>
              <a:t>ERROR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A3D010-FBA6-0359-F7FD-95EAF35E27D8}"/>
              </a:ext>
            </a:extLst>
          </p:cNvPr>
          <p:cNvSpPr/>
          <p:nvPr/>
        </p:nvSpPr>
        <p:spPr>
          <a:xfrm>
            <a:off x="160256" y="3648172"/>
            <a:ext cx="3978111" cy="8012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= když se nám něco nepodaří odvodit, zkusíme další </a:t>
            </a:r>
            <a:r>
              <a:rPr lang="cs-CZ" dirty="0" err="1"/>
              <a:t>overload</a:t>
            </a:r>
            <a:r>
              <a:rPr lang="cs-CZ" dirty="0"/>
              <a:t> (u funkcí) nebo specializaci (u tříd)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6167C613-245A-5A17-8999-25CD2C5354C5}"/>
              </a:ext>
            </a:extLst>
          </p:cNvPr>
          <p:cNvSpPr/>
          <p:nvPr/>
        </p:nvSpPr>
        <p:spPr>
          <a:xfrm>
            <a:off x="7663991" y="1998482"/>
            <a:ext cx="2384982" cy="876693"/>
          </a:xfrm>
          <a:prstGeom prst="wedgeRoundRectCallout">
            <a:avLst>
              <a:gd name="adj1" fmla="val 36829"/>
              <a:gd name="adj2" fmla="val -5671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Podaří se nám odvodit, když předáme Person</a:t>
            </a:r>
            <a:r>
              <a:rPr lang="en-US" dirty="0"/>
              <a:t>&amp; (p)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990903E6-164B-2950-9E9F-229153D97D7F}"/>
              </a:ext>
            </a:extLst>
          </p:cNvPr>
          <p:cNvSpPr/>
          <p:nvPr/>
        </p:nvSpPr>
        <p:spPr>
          <a:xfrm>
            <a:off x="7561867" y="3429000"/>
            <a:ext cx="2384982" cy="876693"/>
          </a:xfrm>
          <a:prstGeom prst="wedgeRoundRectCallout">
            <a:avLst>
              <a:gd name="adj1" fmla="val 31958"/>
              <a:gd name="adj2" fmla="val -5994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Podaří se nám odvodit, když předáme Person</a:t>
            </a:r>
            <a:r>
              <a:rPr lang="en-US" dirty="0"/>
              <a:t>* (&amp;p)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60A4D68-F48A-C41F-20ED-D257F0DDC605}"/>
              </a:ext>
            </a:extLst>
          </p:cNvPr>
          <p:cNvSpPr/>
          <p:nvPr/>
        </p:nvSpPr>
        <p:spPr>
          <a:xfrm>
            <a:off x="7814036" y="470465"/>
            <a:ext cx="3799001" cy="8766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Oba </a:t>
            </a:r>
            <a:r>
              <a:rPr lang="cs-CZ" dirty="0" err="1"/>
              <a:t>templaty</a:t>
            </a:r>
            <a:r>
              <a:rPr lang="cs-CZ" dirty="0"/>
              <a:t> </a:t>
            </a:r>
            <a:r>
              <a:rPr lang="cs-CZ" dirty="0" err="1"/>
              <a:t>get_name</a:t>
            </a:r>
            <a:br>
              <a:rPr lang="cs-CZ" dirty="0"/>
            </a:br>
            <a:r>
              <a:rPr lang="cs-CZ" dirty="0"/>
              <a:t>jsou stejně obecné</a:t>
            </a:r>
            <a:br>
              <a:rPr lang="cs-CZ" dirty="0"/>
            </a:br>
            <a:r>
              <a:rPr lang="cs-CZ" dirty="0"/>
              <a:t>takže by měly být </a:t>
            </a:r>
            <a:r>
              <a:rPr lang="cs-CZ" dirty="0" err="1"/>
              <a:t>ambiguous</a:t>
            </a:r>
            <a:r>
              <a:rPr lang="cs-CZ" dirty="0"/>
              <a:t>, ale…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8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D99DB47-981F-8DFC-D475-B56083AA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Bonusová témata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BE5F1D-7C04-2F4B-C6B7-0B26AD67A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Ranges</a:t>
            </a:r>
            <a:r>
              <a:rPr lang="cs-CZ" dirty="0"/>
              <a:t>, </a:t>
            </a:r>
            <a:r>
              <a:rPr lang="cs-CZ" dirty="0" err="1"/>
              <a:t>Concepts</a:t>
            </a:r>
            <a:br>
              <a:rPr lang="cs-CZ" dirty="0"/>
            </a:br>
            <a:r>
              <a:rPr lang="cs-CZ" dirty="0"/>
              <a:t>Budoucnost C++?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18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D9CB1-64DE-E0CC-E98D-1F21312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SFINAE</a:t>
            </a:r>
            <a:br>
              <a:rPr lang="en-US" dirty="0"/>
            </a:br>
            <a:r>
              <a:rPr lang="en-US" dirty="0"/>
              <a:t>(</a:t>
            </a:r>
            <a:r>
              <a:rPr lang="cs-CZ" dirty="0"/>
              <a:t>ukázka)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3BA023-1817-65CE-1A57-5CB3B4C1A5CA}"/>
              </a:ext>
            </a:extLst>
          </p:cNvPr>
          <p:cNvSpPr txBox="1"/>
          <p:nvPr/>
        </p:nvSpPr>
        <p:spPr>
          <a:xfrm>
            <a:off x="4687367" y="253627"/>
            <a:ext cx="7184907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BE6C01C-D545-5E9C-0F9E-B0828132E5D3}"/>
              </a:ext>
            </a:extLst>
          </p:cNvPr>
          <p:cNvSpPr/>
          <p:nvPr/>
        </p:nvSpPr>
        <p:spPr>
          <a:xfrm>
            <a:off x="716437" y="1802186"/>
            <a:ext cx="2262433" cy="17062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SUBSTITUTION</a:t>
            </a:r>
            <a:br>
              <a:rPr lang="cs-CZ" dirty="0"/>
            </a:br>
            <a:r>
              <a:rPr lang="cs-CZ" dirty="0"/>
              <a:t>FAILURE</a:t>
            </a:r>
            <a:br>
              <a:rPr lang="cs-CZ" dirty="0"/>
            </a:br>
            <a:r>
              <a:rPr lang="cs-CZ" dirty="0"/>
              <a:t>IS</a:t>
            </a:r>
            <a:br>
              <a:rPr lang="cs-CZ" dirty="0"/>
            </a:br>
            <a:r>
              <a:rPr lang="cs-CZ" dirty="0"/>
              <a:t>NOT</a:t>
            </a:r>
            <a:br>
              <a:rPr lang="cs-CZ" dirty="0"/>
            </a:br>
            <a:r>
              <a:rPr lang="cs-CZ" dirty="0"/>
              <a:t>AN</a:t>
            </a:r>
            <a:br>
              <a:rPr lang="cs-CZ" dirty="0"/>
            </a:br>
            <a:r>
              <a:rPr lang="cs-CZ" dirty="0"/>
              <a:t>ERROR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A3D010-FBA6-0359-F7FD-95EAF35E27D8}"/>
              </a:ext>
            </a:extLst>
          </p:cNvPr>
          <p:cNvSpPr/>
          <p:nvPr/>
        </p:nvSpPr>
        <p:spPr>
          <a:xfrm>
            <a:off x="160256" y="3648172"/>
            <a:ext cx="3978111" cy="8012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= když se nám něco nepodaří odvodit, zkusíme další </a:t>
            </a:r>
            <a:r>
              <a:rPr lang="cs-CZ" dirty="0" err="1"/>
              <a:t>overload</a:t>
            </a:r>
            <a:r>
              <a:rPr lang="cs-CZ" dirty="0"/>
              <a:t> (u funkcí) nebo specializaci (u tříd)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6167C613-245A-5A17-8999-25CD2C5354C5}"/>
              </a:ext>
            </a:extLst>
          </p:cNvPr>
          <p:cNvSpPr/>
          <p:nvPr/>
        </p:nvSpPr>
        <p:spPr>
          <a:xfrm>
            <a:off x="7663991" y="1998482"/>
            <a:ext cx="2384982" cy="876693"/>
          </a:xfrm>
          <a:prstGeom prst="wedgeRoundRectCallout">
            <a:avLst>
              <a:gd name="adj1" fmla="val 36829"/>
              <a:gd name="adj2" fmla="val -5671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Podaří se nám odvodit, když předáme Person</a:t>
            </a:r>
            <a:r>
              <a:rPr lang="en-US" dirty="0"/>
              <a:t>&amp; (p)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990903E6-164B-2950-9E9F-229153D97D7F}"/>
              </a:ext>
            </a:extLst>
          </p:cNvPr>
          <p:cNvSpPr/>
          <p:nvPr/>
        </p:nvSpPr>
        <p:spPr>
          <a:xfrm>
            <a:off x="7561867" y="3429000"/>
            <a:ext cx="2384982" cy="876693"/>
          </a:xfrm>
          <a:prstGeom prst="wedgeRoundRectCallout">
            <a:avLst>
              <a:gd name="adj1" fmla="val 31958"/>
              <a:gd name="adj2" fmla="val -5994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Podaří se nám odvodit, když předáme Person</a:t>
            </a:r>
            <a:r>
              <a:rPr lang="en-US" dirty="0"/>
              <a:t>* (&amp;p)</a:t>
            </a:r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92108FE3-2126-E07B-70D8-833520D0C3B3}"/>
              </a:ext>
            </a:extLst>
          </p:cNvPr>
          <p:cNvSpPr/>
          <p:nvPr/>
        </p:nvSpPr>
        <p:spPr>
          <a:xfrm>
            <a:off x="7158085" y="5891332"/>
            <a:ext cx="2788764" cy="876693"/>
          </a:xfrm>
          <a:prstGeom prst="wedgeRoundRectCallout">
            <a:avLst>
              <a:gd name="adj1" fmla="val -35706"/>
              <a:gd name="adj2" fmla="val -8489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 </a:t>
            </a:r>
            <a:r>
              <a:rPr lang="en-US" dirty="0" err="1"/>
              <a:t>obou</a:t>
            </a:r>
            <a:r>
              <a:rPr lang="en-US" dirty="0"/>
              <a:t> p</a:t>
            </a:r>
            <a:r>
              <a:rPr lang="cs-CZ" dirty="0" err="1"/>
              <a:t>řípadech</a:t>
            </a:r>
            <a:r>
              <a:rPr lang="cs-CZ" dirty="0"/>
              <a:t> se nám podaří odvodit jen jeden</a:t>
            </a:r>
            <a:br>
              <a:rPr lang="cs-CZ" dirty="0"/>
            </a:br>
            <a:r>
              <a:rPr lang="en-US" dirty="0">
                <a:sym typeface="Wingdings" panose="05000000000000000000" pitchFamily="2" charset="2"/>
              </a:rPr>
              <a:t> je to </a:t>
            </a:r>
            <a:r>
              <a:rPr lang="cs-CZ" dirty="0">
                <a:sym typeface="Wingdings" panose="05000000000000000000" pitchFamily="2" charset="2"/>
              </a:rPr>
              <a:t>jednoznačné</a:t>
            </a:r>
            <a:endParaRPr lang="en-US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60A4D68-F48A-C41F-20ED-D257F0DDC605}"/>
              </a:ext>
            </a:extLst>
          </p:cNvPr>
          <p:cNvSpPr/>
          <p:nvPr/>
        </p:nvSpPr>
        <p:spPr>
          <a:xfrm>
            <a:off x="7814036" y="470465"/>
            <a:ext cx="3799001" cy="8766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Oba </a:t>
            </a:r>
            <a:r>
              <a:rPr lang="cs-CZ" dirty="0" err="1"/>
              <a:t>templaty</a:t>
            </a:r>
            <a:r>
              <a:rPr lang="cs-CZ" dirty="0"/>
              <a:t> </a:t>
            </a:r>
            <a:r>
              <a:rPr lang="cs-CZ" dirty="0" err="1"/>
              <a:t>get_name</a:t>
            </a:r>
            <a:br>
              <a:rPr lang="cs-CZ" dirty="0"/>
            </a:br>
            <a:r>
              <a:rPr lang="cs-CZ" dirty="0"/>
              <a:t>jsou stejně obecné</a:t>
            </a:r>
            <a:br>
              <a:rPr lang="cs-CZ" dirty="0"/>
            </a:br>
            <a:r>
              <a:rPr lang="cs-CZ" dirty="0"/>
              <a:t>takže by měly být </a:t>
            </a:r>
            <a:r>
              <a:rPr lang="cs-CZ" dirty="0" err="1"/>
              <a:t>ambiguous</a:t>
            </a:r>
            <a:r>
              <a:rPr lang="cs-CZ" dirty="0"/>
              <a:t>, ale…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70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D9CB1-64DE-E0CC-E98D-1F21312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SFINAE</a:t>
            </a:r>
            <a:br>
              <a:rPr lang="en-US" dirty="0"/>
            </a:br>
            <a:r>
              <a:rPr lang="en-US" dirty="0"/>
              <a:t>(</a:t>
            </a:r>
            <a:r>
              <a:rPr lang="cs-CZ" dirty="0"/>
              <a:t>ukázka)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3BA023-1817-65CE-1A57-5CB3B4C1A5CA}"/>
              </a:ext>
            </a:extLst>
          </p:cNvPr>
          <p:cNvSpPr txBox="1"/>
          <p:nvPr/>
        </p:nvSpPr>
        <p:spPr>
          <a:xfrm>
            <a:off x="4687367" y="253627"/>
            <a:ext cx="7184907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)&amp;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BE6C01C-D545-5E9C-0F9E-B0828132E5D3}"/>
              </a:ext>
            </a:extLst>
          </p:cNvPr>
          <p:cNvSpPr/>
          <p:nvPr/>
        </p:nvSpPr>
        <p:spPr>
          <a:xfrm>
            <a:off x="716437" y="1802186"/>
            <a:ext cx="2262433" cy="17062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SUBSTITUTION</a:t>
            </a:r>
            <a:br>
              <a:rPr lang="cs-CZ" dirty="0"/>
            </a:br>
            <a:r>
              <a:rPr lang="cs-CZ" dirty="0"/>
              <a:t>FAILURE</a:t>
            </a:r>
            <a:br>
              <a:rPr lang="cs-CZ" dirty="0"/>
            </a:br>
            <a:r>
              <a:rPr lang="cs-CZ" dirty="0"/>
              <a:t>IS</a:t>
            </a:r>
            <a:br>
              <a:rPr lang="cs-CZ" dirty="0"/>
            </a:br>
            <a:r>
              <a:rPr lang="cs-CZ" dirty="0"/>
              <a:t>NOT</a:t>
            </a:r>
            <a:br>
              <a:rPr lang="cs-CZ" dirty="0"/>
            </a:br>
            <a:r>
              <a:rPr lang="cs-CZ" dirty="0"/>
              <a:t>AN</a:t>
            </a:r>
            <a:br>
              <a:rPr lang="cs-CZ" dirty="0"/>
            </a:br>
            <a:r>
              <a:rPr lang="cs-CZ" dirty="0"/>
              <a:t>ERROR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A3D010-FBA6-0359-F7FD-95EAF35E27D8}"/>
              </a:ext>
            </a:extLst>
          </p:cNvPr>
          <p:cNvSpPr/>
          <p:nvPr/>
        </p:nvSpPr>
        <p:spPr>
          <a:xfrm>
            <a:off x="160256" y="3648172"/>
            <a:ext cx="3978111" cy="8012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= když se nám něco nepodaří odvodit, zkusíme další </a:t>
            </a:r>
            <a:r>
              <a:rPr lang="cs-CZ" dirty="0" err="1"/>
              <a:t>overload</a:t>
            </a:r>
            <a:r>
              <a:rPr lang="cs-CZ" dirty="0"/>
              <a:t> (u funkcí) nebo specializaci (u tříd)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6167C613-245A-5A17-8999-25CD2C5354C5}"/>
              </a:ext>
            </a:extLst>
          </p:cNvPr>
          <p:cNvSpPr/>
          <p:nvPr/>
        </p:nvSpPr>
        <p:spPr>
          <a:xfrm>
            <a:off x="7663991" y="1998482"/>
            <a:ext cx="2384982" cy="876693"/>
          </a:xfrm>
          <a:prstGeom prst="wedgeRoundRectCallout">
            <a:avLst>
              <a:gd name="adj1" fmla="val 36829"/>
              <a:gd name="adj2" fmla="val -5671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Podaří se nám odvodit, když předáme Person</a:t>
            </a:r>
            <a:r>
              <a:rPr lang="en-US" dirty="0"/>
              <a:t>&amp; (p)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990903E6-164B-2950-9E9F-229153D97D7F}"/>
              </a:ext>
            </a:extLst>
          </p:cNvPr>
          <p:cNvSpPr/>
          <p:nvPr/>
        </p:nvSpPr>
        <p:spPr>
          <a:xfrm>
            <a:off x="7561867" y="3429000"/>
            <a:ext cx="2384982" cy="876693"/>
          </a:xfrm>
          <a:prstGeom prst="wedgeRoundRectCallout">
            <a:avLst>
              <a:gd name="adj1" fmla="val 31958"/>
              <a:gd name="adj2" fmla="val -5994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Podaří se nám odvodit, když předáme Person</a:t>
            </a:r>
            <a:r>
              <a:rPr lang="en-US" dirty="0"/>
              <a:t>* (&amp;p)</a:t>
            </a:r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92108FE3-2126-E07B-70D8-833520D0C3B3}"/>
              </a:ext>
            </a:extLst>
          </p:cNvPr>
          <p:cNvSpPr/>
          <p:nvPr/>
        </p:nvSpPr>
        <p:spPr>
          <a:xfrm>
            <a:off x="7158085" y="5891332"/>
            <a:ext cx="2788764" cy="876693"/>
          </a:xfrm>
          <a:prstGeom prst="wedgeRoundRectCallout">
            <a:avLst>
              <a:gd name="adj1" fmla="val -35706"/>
              <a:gd name="adj2" fmla="val -8489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 </a:t>
            </a:r>
            <a:r>
              <a:rPr lang="en-US" dirty="0" err="1"/>
              <a:t>obou</a:t>
            </a:r>
            <a:r>
              <a:rPr lang="en-US" dirty="0"/>
              <a:t> p</a:t>
            </a:r>
            <a:r>
              <a:rPr lang="cs-CZ" dirty="0" err="1"/>
              <a:t>řípadech</a:t>
            </a:r>
            <a:r>
              <a:rPr lang="cs-CZ" dirty="0"/>
              <a:t> se nám podaří odvodit jen jeden</a:t>
            </a:r>
            <a:br>
              <a:rPr lang="cs-CZ" dirty="0"/>
            </a:br>
            <a:r>
              <a:rPr lang="en-US" dirty="0">
                <a:sym typeface="Wingdings" panose="05000000000000000000" pitchFamily="2" charset="2"/>
              </a:rPr>
              <a:t> je to </a:t>
            </a:r>
            <a:r>
              <a:rPr lang="cs-CZ" dirty="0">
                <a:sym typeface="Wingdings" panose="05000000000000000000" pitchFamily="2" charset="2"/>
              </a:rPr>
              <a:t>jednoznačné</a:t>
            </a:r>
            <a:endParaRPr lang="en-US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60A4D68-F48A-C41F-20ED-D257F0DDC605}"/>
              </a:ext>
            </a:extLst>
          </p:cNvPr>
          <p:cNvSpPr/>
          <p:nvPr/>
        </p:nvSpPr>
        <p:spPr>
          <a:xfrm>
            <a:off x="7814036" y="470465"/>
            <a:ext cx="3799001" cy="8766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Oba </a:t>
            </a:r>
            <a:r>
              <a:rPr lang="cs-CZ" dirty="0" err="1"/>
              <a:t>templaty</a:t>
            </a:r>
            <a:r>
              <a:rPr lang="cs-CZ" dirty="0"/>
              <a:t> </a:t>
            </a:r>
            <a:r>
              <a:rPr lang="cs-CZ" dirty="0" err="1"/>
              <a:t>get_name</a:t>
            </a:r>
            <a:br>
              <a:rPr lang="cs-CZ" dirty="0"/>
            </a:br>
            <a:r>
              <a:rPr lang="cs-CZ" dirty="0"/>
              <a:t>jsou stejně obecné</a:t>
            </a:r>
            <a:br>
              <a:rPr lang="cs-CZ" dirty="0"/>
            </a:br>
            <a:r>
              <a:rPr lang="cs-CZ" dirty="0"/>
              <a:t>takže by měly být </a:t>
            </a:r>
            <a:r>
              <a:rPr lang="cs-CZ" dirty="0" err="1"/>
              <a:t>ambiguous</a:t>
            </a:r>
            <a:r>
              <a:rPr lang="cs-CZ" dirty="0"/>
              <a:t>, ale…</a:t>
            </a:r>
            <a:endParaRPr lang="en-US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56ED67FC-1341-8E8E-164B-1DB3CA6A1972}"/>
              </a:ext>
            </a:extLst>
          </p:cNvPr>
          <p:cNvSpPr/>
          <p:nvPr/>
        </p:nvSpPr>
        <p:spPr>
          <a:xfrm>
            <a:off x="3657600" y="2686639"/>
            <a:ext cx="3904267" cy="147058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Složité a generuje nekonečné </a:t>
            </a:r>
            <a:r>
              <a:rPr lang="cs-CZ" sz="2000" b="1" dirty="0" err="1">
                <a:solidFill>
                  <a:schemeClr val="tx1"/>
                </a:solidFill>
              </a:rPr>
              <a:t>errory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cs-CZ" sz="2000" b="1" dirty="0">
                <a:solidFill>
                  <a:schemeClr val="tx1"/>
                </a:solidFill>
              </a:rPr>
              <a:t>vysype popis každého </a:t>
            </a:r>
            <a:r>
              <a:rPr lang="cs-CZ" sz="2000" b="1" dirty="0" err="1">
                <a:solidFill>
                  <a:schemeClr val="tx1"/>
                </a:solidFill>
              </a:rPr>
              <a:t>substitution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failure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1B228-70A0-9325-2E13-9447E11B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</a:t>
            </a:r>
            <a:r>
              <a:rPr lang="cs-CZ" dirty="0"/>
              <a:t>ý C++ koncept: </a:t>
            </a:r>
            <a:r>
              <a:rPr lang="cs-CZ" dirty="0" err="1"/>
              <a:t>concepts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4937FA-E0C5-2984-66C4-B9FB8764EE18}"/>
              </a:ext>
            </a:extLst>
          </p:cNvPr>
          <p:cNvSpPr txBox="1"/>
          <p:nvPr/>
        </p:nvSpPr>
        <p:spPr>
          <a:xfrm>
            <a:off x="1418422" y="1308249"/>
            <a:ext cx="7846764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 t)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…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98B20270-B481-B880-2167-60DFC494A6FF}"/>
              </a:ext>
            </a:extLst>
          </p:cNvPr>
          <p:cNvSpPr/>
          <p:nvPr/>
        </p:nvSpPr>
        <p:spPr>
          <a:xfrm>
            <a:off x="7527073" y="1494263"/>
            <a:ext cx="2318335" cy="624469"/>
          </a:xfrm>
          <a:prstGeom prst="wedgeRoundRectCallout">
            <a:avLst>
              <a:gd name="adj1" fmla="val -71015"/>
              <a:gd name="adj2" fmla="val 5015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Koncept</a:t>
            </a:r>
            <a:br>
              <a:rPr lang="en-US" dirty="0"/>
            </a:br>
            <a:r>
              <a:rPr lang="en-US" dirty="0"/>
              <a:t>= named requirement</a:t>
            </a:r>
          </a:p>
        </p:txBody>
      </p:sp>
    </p:spTree>
    <p:extLst>
      <p:ext uri="{BB962C8B-B14F-4D97-AF65-F5344CB8AC3E}">
        <p14:creationId xmlns:p14="http://schemas.microsoft.com/office/powerpoint/2010/main" val="3849708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1B228-70A0-9325-2E13-9447E11B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</a:t>
            </a:r>
            <a:r>
              <a:rPr lang="cs-CZ" dirty="0"/>
              <a:t>ý C++ koncept: </a:t>
            </a:r>
            <a:r>
              <a:rPr lang="cs-CZ" dirty="0" err="1"/>
              <a:t>concepts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4937FA-E0C5-2984-66C4-B9FB8764EE18}"/>
              </a:ext>
            </a:extLst>
          </p:cNvPr>
          <p:cNvSpPr txBox="1"/>
          <p:nvPr/>
        </p:nvSpPr>
        <p:spPr>
          <a:xfrm>
            <a:off x="1418422" y="1308249"/>
            <a:ext cx="7846764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 t)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…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98B20270-B481-B880-2167-60DFC494A6FF}"/>
              </a:ext>
            </a:extLst>
          </p:cNvPr>
          <p:cNvSpPr/>
          <p:nvPr/>
        </p:nvSpPr>
        <p:spPr>
          <a:xfrm>
            <a:off x="7527073" y="1494263"/>
            <a:ext cx="2318335" cy="624469"/>
          </a:xfrm>
          <a:prstGeom prst="wedgeRoundRectCallout">
            <a:avLst>
              <a:gd name="adj1" fmla="val -71015"/>
              <a:gd name="adj2" fmla="val 5015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Koncept</a:t>
            </a:r>
            <a:br>
              <a:rPr lang="en-US" dirty="0"/>
            </a:br>
            <a:r>
              <a:rPr lang="en-US" dirty="0"/>
              <a:t>= named requirement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93D48F3D-8506-055B-3301-276E952C1761}"/>
              </a:ext>
            </a:extLst>
          </p:cNvPr>
          <p:cNvSpPr/>
          <p:nvPr/>
        </p:nvSpPr>
        <p:spPr>
          <a:xfrm>
            <a:off x="6922264" y="2304746"/>
            <a:ext cx="3312405" cy="564728"/>
          </a:xfrm>
          <a:prstGeom prst="wedgeRoundRectCallout">
            <a:avLst>
              <a:gd name="adj1" fmla="val -59929"/>
              <a:gd name="adj2" fmla="val -3256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 každý objekt t typu T musí jít napsat „t.name“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42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1B228-70A0-9325-2E13-9447E11B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</a:t>
            </a:r>
            <a:r>
              <a:rPr lang="cs-CZ" dirty="0"/>
              <a:t>ý C++ koncept: </a:t>
            </a:r>
            <a:r>
              <a:rPr lang="cs-CZ" dirty="0" err="1"/>
              <a:t>concepts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4937FA-E0C5-2984-66C4-B9FB8764EE18}"/>
              </a:ext>
            </a:extLst>
          </p:cNvPr>
          <p:cNvSpPr txBox="1"/>
          <p:nvPr/>
        </p:nvSpPr>
        <p:spPr>
          <a:xfrm>
            <a:off x="1418422" y="1308249"/>
            <a:ext cx="7846764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 t)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…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98B20270-B481-B880-2167-60DFC494A6FF}"/>
              </a:ext>
            </a:extLst>
          </p:cNvPr>
          <p:cNvSpPr/>
          <p:nvPr/>
        </p:nvSpPr>
        <p:spPr>
          <a:xfrm>
            <a:off x="7527073" y="1494263"/>
            <a:ext cx="2318335" cy="624469"/>
          </a:xfrm>
          <a:prstGeom prst="wedgeRoundRectCallout">
            <a:avLst>
              <a:gd name="adj1" fmla="val -71015"/>
              <a:gd name="adj2" fmla="val 5015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Koncept</a:t>
            </a:r>
            <a:br>
              <a:rPr lang="en-US" dirty="0"/>
            </a:br>
            <a:r>
              <a:rPr lang="en-US" dirty="0"/>
              <a:t>= named requirement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F84D2D73-31A0-82FC-7338-8AA31D1FFDAF}"/>
              </a:ext>
            </a:extLst>
          </p:cNvPr>
          <p:cNvSpPr/>
          <p:nvPr/>
        </p:nvSpPr>
        <p:spPr>
          <a:xfrm>
            <a:off x="8230877" y="3297518"/>
            <a:ext cx="2318335" cy="624469"/>
          </a:xfrm>
          <a:prstGeom prst="wedgeRoundRectCallout">
            <a:avLst>
              <a:gd name="adj1" fmla="val -71015"/>
              <a:gd name="adj2" fmla="val 6426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vy</a:t>
            </a:r>
            <a:r>
              <a:rPr lang="cs-CZ" dirty="0" err="1"/>
              <a:t>žaduje</a:t>
            </a:r>
            <a:r>
              <a:rPr lang="cs-CZ" dirty="0"/>
              <a:t> koncept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D75EC94E-85DF-B61A-1DD3-846DCF0EE7F6}"/>
              </a:ext>
            </a:extLst>
          </p:cNvPr>
          <p:cNvSpPr/>
          <p:nvPr/>
        </p:nvSpPr>
        <p:spPr>
          <a:xfrm>
            <a:off x="8230877" y="3297518"/>
            <a:ext cx="2318335" cy="624469"/>
          </a:xfrm>
          <a:prstGeom prst="wedgeRoundRectCallout">
            <a:avLst>
              <a:gd name="adj1" fmla="val -68164"/>
              <a:gd name="adj2" fmla="val -6805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vy</a:t>
            </a:r>
            <a:r>
              <a:rPr lang="cs-CZ" dirty="0" err="1"/>
              <a:t>žadující</a:t>
            </a:r>
            <a:r>
              <a:rPr lang="cs-CZ" dirty="0"/>
              <a:t> koncept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93D48F3D-8506-055B-3301-276E952C1761}"/>
              </a:ext>
            </a:extLst>
          </p:cNvPr>
          <p:cNvSpPr/>
          <p:nvPr/>
        </p:nvSpPr>
        <p:spPr>
          <a:xfrm>
            <a:off x="6922264" y="2304746"/>
            <a:ext cx="3312405" cy="564728"/>
          </a:xfrm>
          <a:prstGeom prst="wedgeRoundRectCallout">
            <a:avLst>
              <a:gd name="adj1" fmla="val -59929"/>
              <a:gd name="adj2" fmla="val -3256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 každý objekt t typu T musí jít napsat „t.name“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1B228-70A0-9325-2E13-9447E11B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</a:t>
            </a:r>
            <a:r>
              <a:rPr lang="cs-CZ" dirty="0"/>
              <a:t>ý C++ koncept: </a:t>
            </a:r>
            <a:r>
              <a:rPr lang="cs-CZ" dirty="0" err="1"/>
              <a:t>concepts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4937FA-E0C5-2984-66C4-B9FB8764EE18}"/>
              </a:ext>
            </a:extLst>
          </p:cNvPr>
          <p:cNvSpPr txBox="1"/>
          <p:nvPr/>
        </p:nvSpPr>
        <p:spPr>
          <a:xfrm>
            <a:off x="1418422" y="1308249"/>
            <a:ext cx="7846764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 t)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…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98B20270-B481-B880-2167-60DFC494A6FF}"/>
              </a:ext>
            </a:extLst>
          </p:cNvPr>
          <p:cNvSpPr/>
          <p:nvPr/>
        </p:nvSpPr>
        <p:spPr>
          <a:xfrm>
            <a:off x="7527073" y="1494263"/>
            <a:ext cx="2318335" cy="624469"/>
          </a:xfrm>
          <a:prstGeom prst="wedgeRoundRectCallout">
            <a:avLst>
              <a:gd name="adj1" fmla="val -71015"/>
              <a:gd name="adj2" fmla="val 5015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Koncept</a:t>
            </a:r>
            <a:br>
              <a:rPr lang="en-US" dirty="0"/>
            </a:br>
            <a:r>
              <a:rPr lang="en-US" dirty="0"/>
              <a:t>= named requirement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F84D2D73-31A0-82FC-7338-8AA31D1FFDAF}"/>
              </a:ext>
            </a:extLst>
          </p:cNvPr>
          <p:cNvSpPr/>
          <p:nvPr/>
        </p:nvSpPr>
        <p:spPr>
          <a:xfrm>
            <a:off x="8230877" y="3297518"/>
            <a:ext cx="2318335" cy="624469"/>
          </a:xfrm>
          <a:prstGeom prst="wedgeRoundRectCallout">
            <a:avLst>
              <a:gd name="adj1" fmla="val -71015"/>
              <a:gd name="adj2" fmla="val 6426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vy</a:t>
            </a:r>
            <a:r>
              <a:rPr lang="cs-CZ" dirty="0" err="1"/>
              <a:t>žaduje</a:t>
            </a:r>
            <a:r>
              <a:rPr lang="cs-CZ" dirty="0"/>
              <a:t> koncept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D75EC94E-85DF-B61A-1DD3-846DCF0EE7F6}"/>
              </a:ext>
            </a:extLst>
          </p:cNvPr>
          <p:cNvSpPr/>
          <p:nvPr/>
        </p:nvSpPr>
        <p:spPr>
          <a:xfrm>
            <a:off x="8230877" y="3297518"/>
            <a:ext cx="2318335" cy="624469"/>
          </a:xfrm>
          <a:prstGeom prst="wedgeRoundRectCallout">
            <a:avLst>
              <a:gd name="adj1" fmla="val -68164"/>
              <a:gd name="adj2" fmla="val -6805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vy</a:t>
            </a:r>
            <a:r>
              <a:rPr lang="cs-CZ" dirty="0" err="1"/>
              <a:t>žadující</a:t>
            </a:r>
            <a:r>
              <a:rPr lang="cs-CZ" dirty="0"/>
              <a:t> koncept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93D48F3D-8506-055B-3301-276E952C1761}"/>
              </a:ext>
            </a:extLst>
          </p:cNvPr>
          <p:cNvSpPr/>
          <p:nvPr/>
        </p:nvSpPr>
        <p:spPr>
          <a:xfrm>
            <a:off x="6922264" y="2304746"/>
            <a:ext cx="3312405" cy="564728"/>
          </a:xfrm>
          <a:prstGeom prst="wedgeRoundRectCallout">
            <a:avLst>
              <a:gd name="adj1" fmla="val -59929"/>
              <a:gd name="adj2" fmla="val -3256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 každý objekt t typu T musí jít napsat „t.name“</a:t>
            </a:r>
            <a:endParaRPr lang="en-US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72957A25-DFBD-2528-50E0-D30EEF323EF9}"/>
              </a:ext>
            </a:extLst>
          </p:cNvPr>
          <p:cNvSpPr/>
          <p:nvPr/>
        </p:nvSpPr>
        <p:spPr>
          <a:xfrm>
            <a:off x="7138930" y="4891489"/>
            <a:ext cx="3844887" cy="11237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Jednodu</a:t>
            </a:r>
            <a:r>
              <a:rPr lang="cs-CZ" dirty="0" err="1"/>
              <a:t>šší</a:t>
            </a:r>
            <a:r>
              <a:rPr lang="cs-CZ" dirty="0"/>
              <a:t> a čitelnější než ekvivalentní SFINAE,</a:t>
            </a:r>
            <a:br>
              <a:rPr lang="cs-CZ" dirty="0"/>
            </a:br>
            <a:r>
              <a:rPr lang="cs-CZ" dirty="0"/>
              <a:t>produkuje kratší a srozumitelnější </a:t>
            </a:r>
            <a:r>
              <a:rPr lang="cs-CZ" dirty="0" err="1"/>
              <a:t>errory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52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1B228-70A0-9325-2E13-9447E11B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</a:t>
            </a:r>
            <a:r>
              <a:rPr lang="cs-CZ" dirty="0"/>
              <a:t>ý C++ koncept: </a:t>
            </a:r>
            <a:r>
              <a:rPr lang="cs-CZ" dirty="0" err="1"/>
              <a:t>concepts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4937FA-E0C5-2984-66C4-B9FB8764EE18}"/>
              </a:ext>
            </a:extLst>
          </p:cNvPr>
          <p:cNvSpPr txBox="1"/>
          <p:nvPr/>
        </p:nvSpPr>
        <p:spPr>
          <a:xfrm>
            <a:off x="3081969" y="1385367"/>
            <a:ext cx="58637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requires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 t)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cs-CZ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HasName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cs-CZ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endParaRPr lang="cs-CZ" b="0" dirty="0">
              <a:solidFill>
                <a:srgbClr val="267F99"/>
              </a:solidFill>
              <a:effectLst/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267F99"/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cs-CZ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"John"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get_name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(&amp;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&lt;&lt;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" name="Řečová bublina: obdélníkový bublinový popisek se zakulacenými rohy 2">
            <a:extLst>
              <a:ext uri="{FF2B5EF4-FFF2-40B4-BE49-F238E27FC236}">
                <a16:creationId xmlns:a16="http://schemas.microsoft.com/office/drawing/2014/main" id="{4E03332C-0FBF-6572-CE8A-F410BA4D5265}"/>
              </a:ext>
            </a:extLst>
          </p:cNvPr>
          <p:cNvSpPr/>
          <p:nvPr/>
        </p:nvSpPr>
        <p:spPr>
          <a:xfrm>
            <a:off x="8538073" y="2494730"/>
            <a:ext cx="2948849" cy="934270"/>
          </a:xfrm>
          <a:prstGeom prst="wedgeRoundRectCallout">
            <a:avLst>
              <a:gd name="adj1" fmla="val -145449"/>
              <a:gd name="adj2" fmla="val -1051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Concepty</a:t>
            </a:r>
            <a:r>
              <a:rPr lang="cs-CZ" dirty="0"/>
              <a:t> můžeme psát přímo jako „nadtypy“ typových parametrů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94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75B3B-43A6-543F-B2D4-98EA5459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library</a:t>
            </a:r>
            <a:endParaRPr lang="en-US" dirty="0"/>
          </a:p>
        </p:txBody>
      </p:sp>
      <p:sp>
        <p:nvSpPr>
          <p:cNvPr id="8" name="TextovéPole 7">
            <a:hlinkClick r:id="rId2"/>
            <a:extLst>
              <a:ext uri="{FF2B5EF4-FFF2-40B4-BE49-F238E27FC236}">
                <a16:creationId xmlns:a16="http://schemas.microsoft.com/office/drawing/2014/main" id="{13139CE9-C2EA-76EC-1540-6520C6B3EE45}"/>
              </a:ext>
            </a:extLst>
          </p:cNvPr>
          <p:cNvSpPr txBox="1"/>
          <p:nvPr/>
        </p:nvSpPr>
        <p:spPr>
          <a:xfrm>
            <a:off x="999780" y="2360995"/>
            <a:ext cx="609783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&lt;concepts&gt;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integral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"Integral: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"Non-integral: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EE000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2AA317FD-3C42-CC6B-ED66-0F3F2DBCE22F}"/>
              </a:ext>
            </a:extLst>
          </p:cNvPr>
          <p:cNvSpPr/>
          <p:nvPr/>
        </p:nvSpPr>
        <p:spPr>
          <a:xfrm>
            <a:off x="838200" y="1346553"/>
            <a:ext cx="2319779" cy="41160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 err="1"/>
              <a:t>concepts</a:t>
            </a:r>
            <a:r>
              <a:rPr lang="en-US" dirty="0"/>
              <a:t>&gt;</a:t>
            </a:r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76249F8E-A934-D0D7-64D1-19B24F816D31}"/>
              </a:ext>
            </a:extLst>
          </p:cNvPr>
          <p:cNvSpPr/>
          <p:nvPr/>
        </p:nvSpPr>
        <p:spPr>
          <a:xfrm>
            <a:off x="6096000" y="2582078"/>
            <a:ext cx="2368627" cy="524679"/>
          </a:xfrm>
          <a:prstGeom prst="wedgeRoundRectCallout">
            <a:avLst>
              <a:gd name="adj1" fmla="val -105020"/>
              <a:gd name="adj2" fmla="val 8045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Koncept na auto parametru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2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7C0CF-3222-A9A9-618A-5461AB3F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E86646-B8DE-C1EA-B7E9-02599DD9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cs-CZ" dirty="0" err="1"/>
              <a:t>ozšíření</a:t>
            </a:r>
            <a:r>
              <a:rPr lang="cs-CZ" dirty="0"/>
              <a:t> a zobecnění algoritmů</a:t>
            </a:r>
            <a:r>
              <a:rPr lang="en-US" dirty="0"/>
              <a:t>+</a:t>
            </a:r>
            <a:r>
              <a:rPr lang="cs-CZ" dirty="0" err="1"/>
              <a:t>iterátorů</a:t>
            </a:r>
            <a:r>
              <a:rPr lang="cs-CZ" dirty="0"/>
              <a:t> (a sekvenčních kontejnerů)</a:t>
            </a:r>
            <a:endParaRPr lang="en-US" dirty="0"/>
          </a:p>
          <a:p>
            <a:r>
              <a:rPr lang="en-US" dirty="0"/>
              <a:t>Range ≡ </a:t>
            </a:r>
            <a:r>
              <a:rPr lang="en-US" b="1" dirty="0"/>
              <a:t>[begin, end)</a:t>
            </a:r>
            <a:r>
              <a:rPr lang="cs-CZ" b="1" dirty="0"/>
              <a:t> </a:t>
            </a:r>
            <a:r>
              <a:rPr lang="cs-CZ" dirty="0"/>
              <a:t>– typický </a:t>
            </a:r>
            <a:r>
              <a:rPr lang="cs-CZ" dirty="0" err="1"/>
              <a:t>range</a:t>
            </a:r>
            <a:r>
              <a:rPr lang="cs-CZ" dirty="0"/>
              <a:t> (třeba </a:t>
            </a:r>
            <a:r>
              <a:rPr lang="cs-CZ" dirty="0" err="1"/>
              <a:t>vector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cs-CZ" dirty="0"/>
              <a:t>nebo </a:t>
            </a:r>
            <a:r>
              <a:rPr lang="en-US" b="1" dirty="0"/>
              <a:t>begin + [0, size)</a:t>
            </a:r>
            <a:r>
              <a:rPr lang="cs-CZ" dirty="0"/>
              <a:t> – </a:t>
            </a:r>
            <a:r>
              <a:rPr lang="cs-CZ" dirty="0" err="1"/>
              <a:t>range</a:t>
            </a:r>
            <a:r>
              <a:rPr lang="cs-CZ" dirty="0"/>
              <a:t> určitého rozsahu</a:t>
            </a:r>
            <a:endParaRPr lang="en-US" dirty="0"/>
          </a:p>
          <a:p>
            <a:pPr lvl="1"/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[begin, pred)</a:t>
            </a:r>
            <a:r>
              <a:rPr lang="cs-CZ" dirty="0"/>
              <a:t> – </a:t>
            </a:r>
            <a:r>
              <a:rPr lang="cs-CZ" dirty="0" err="1"/>
              <a:t>range</a:t>
            </a:r>
            <a:r>
              <a:rPr lang="cs-CZ" dirty="0"/>
              <a:t> zakončený podmínkou</a:t>
            </a:r>
            <a:endParaRPr lang="en-US" dirty="0"/>
          </a:p>
          <a:p>
            <a:pPr lvl="1"/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b="1" dirty="0"/>
              <a:t>[begin, …)</a:t>
            </a:r>
            <a:r>
              <a:rPr lang="en-US" dirty="0"/>
              <a:t> </a:t>
            </a:r>
            <a:r>
              <a:rPr lang="cs-CZ" dirty="0"/>
              <a:t>– nekonečný </a:t>
            </a:r>
            <a:r>
              <a:rPr lang="cs-CZ" dirty="0" err="1"/>
              <a:t>range</a:t>
            </a:r>
            <a:endParaRPr lang="cs-CZ" dirty="0"/>
          </a:p>
          <a:p>
            <a:r>
              <a:rPr lang="cs-CZ" dirty="0"/>
              <a:t>Algoritmy s </a:t>
            </a:r>
            <a:r>
              <a:rPr lang="en-US" dirty="0" err="1"/>
              <a:t>argumety</a:t>
            </a:r>
            <a:r>
              <a:rPr lang="en-US" dirty="0"/>
              <a:t> (begin, end, …) </a:t>
            </a:r>
            <a:r>
              <a:rPr lang="en-US" dirty="0" err="1"/>
              <a:t>maj</a:t>
            </a:r>
            <a:r>
              <a:rPr lang="cs-CZ" dirty="0"/>
              <a:t>í </a:t>
            </a:r>
            <a:r>
              <a:rPr lang="cs-CZ" dirty="0" err="1"/>
              <a:t>ranges</a:t>
            </a:r>
            <a:r>
              <a:rPr lang="cs-CZ" dirty="0"/>
              <a:t>:: variantu pro </a:t>
            </a:r>
            <a:r>
              <a:rPr lang="cs-CZ" dirty="0" err="1"/>
              <a:t>range</a:t>
            </a:r>
            <a:endParaRPr lang="cs-CZ" dirty="0"/>
          </a:p>
          <a:p>
            <a:r>
              <a:rPr lang="cs-CZ" dirty="0"/>
              <a:t>Adaptéry: např. </a:t>
            </a:r>
            <a:r>
              <a:rPr lang="cs-CZ" b="1" dirty="0" err="1"/>
              <a:t>take_view</a:t>
            </a:r>
            <a:r>
              <a:rPr lang="cs-CZ" dirty="0"/>
              <a:t>, </a:t>
            </a:r>
            <a:r>
              <a:rPr lang="cs-CZ" b="1" dirty="0" err="1"/>
              <a:t>zip_view</a:t>
            </a:r>
            <a:r>
              <a:rPr lang="cs-CZ" dirty="0"/>
              <a:t> (</a:t>
            </a:r>
            <a:r>
              <a:rPr lang="cs-CZ" dirty="0" err="1"/>
              <a:t>aka</a:t>
            </a:r>
            <a:r>
              <a:rPr lang="cs-CZ" dirty="0"/>
              <a:t>. </a:t>
            </a:r>
            <a:r>
              <a:rPr lang="cs-CZ" b="1" dirty="0" err="1"/>
              <a:t>views</a:t>
            </a:r>
            <a:r>
              <a:rPr lang="cs-CZ" b="1" dirty="0"/>
              <a:t>::</a:t>
            </a:r>
            <a:r>
              <a:rPr lang="cs-CZ" b="1" dirty="0" err="1"/>
              <a:t>take</a:t>
            </a:r>
            <a:r>
              <a:rPr lang="cs-CZ" dirty="0"/>
              <a:t>, </a:t>
            </a:r>
            <a:r>
              <a:rPr lang="cs-CZ" b="1" dirty="0" err="1"/>
              <a:t>views</a:t>
            </a:r>
            <a:r>
              <a:rPr lang="cs-CZ" b="1" dirty="0"/>
              <a:t>::zip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Vytvoří nový pohled (nějak upravený) na již existující </a:t>
            </a:r>
            <a:r>
              <a:rPr lang="cs-CZ" dirty="0" err="1"/>
              <a:t>range</a:t>
            </a:r>
            <a:endParaRPr lang="cs-CZ" dirty="0"/>
          </a:p>
          <a:p>
            <a:pPr lvl="1"/>
            <a:r>
              <a:rPr lang="cs-CZ" dirty="0"/>
              <a:t>Řetězení pomocí operátoru </a:t>
            </a:r>
            <a:r>
              <a:rPr lang="en-US" b="1" dirty="0"/>
              <a:t>|</a:t>
            </a:r>
            <a:br>
              <a:rPr lang="en-US" b="1" dirty="0"/>
            </a:br>
            <a:r>
              <a:rPr lang="en-US" b="1" dirty="0"/>
              <a:t>for(auto&amp;&amp; item : range | std::views::filter(even) | std::views::take(5))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E062FD2-F3C7-813F-0E74-A394E9D070B3}"/>
              </a:ext>
            </a:extLst>
          </p:cNvPr>
          <p:cNvSpPr/>
          <p:nvPr/>
        </p:nvSpPr>
        <p:spPr>
          <a:xfrm>
            <a:off x="838200" y="1346553"/>
            <a:ext cx="2319779" cy="41160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&lt;ranges&gt;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25377B7-865B-D8B8-71DA-BCB10AFBF0AE}"/>
              </a:ext>
            </a:extLst>
          </p:cNvPr>
          <p:cNvSpPr txBox="1"/>
          <p:nvPr/>
        </p:nvSpPr>
        <p:spPr>
          <a:xfrm>
            <a:off x="6730738" y="3699176"/>
            <a:ext cx="5382705" cy="408623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https://en.cppreference.com/w/cpp/algorithm/ranges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1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F54C995-9EAE-0259-BBCC-68AEC1010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 k </a:t>
            </a:r>
            <a:r>
              <a:rPr lang="cs-CZ" dirty="0" err="1"/>
              <a:t>templatům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87CC20-8A94-6523-0D6B-0E3050110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4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295C-1E66-0AEF-D095-A36744D0E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C14486C-A3AE-1DB6-6D3B-1338694004A5}"/>
              </a:ext>
            </a:extLst>
          </p:cNvPr>
          <p:cNvSpPr txBox="1"/>
          <p:nvPr/>
        </p:nvSpPr>
        <p:spPr>
          <a:xfrm>
            <a:off x="526055" y="18341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does not offer a reset() function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3C71DA-8BC6-3F03-E000-073D03867512}"/>
              </a:ext>
            </a:extLst>
          </p:cNvPr>
          <p:cNvSpPr txBox="1"/>
          <p:nvPr/>
        </p:nvSpPr>
        <p:spPr>
          <a:xfrm>
            <a:off x="526055" y="42859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nullptr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49BBA0-EAB2-1C84-4AA6-110705F4A685}"/>
              </a:ext>
            </a:extLst>
          </p:cNvPr>
          <p:cNvSpPr txBox="1"/>
          <p:nvPr/>
        </p:nvSpPr>
        <p:spPr>
          <a:xfrm>
            <a:off x="7554817" y="1834164"/>
            <a:ext cx="401289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A6AAC44D-00FD-392B-E7C4-7CD0554E3F1F}"/>
              </a:ext>
            </a:extLst>
          </p:cNvPr>
          <p:cNvSpPr/>
          <p:nvPr/>
        </p:nvSpPr>
        <p:spPr>
          <a:xfrm>
            <a:off x="3808952" y="1960455"/>
            <a:ext cx="2287048" cy="397155"/>
          </a:xfrm>
          <a:prstGeom prst="wedgeRoundRectCallout">
            <a:avLst>
              <a:gd name="adj1" fmla="val -90014"/>
              <a:gd name="adj2" fmla="val -623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Prim</a:t>
            </a:r>
            <a:r>
              <a:rPr lang="cs-CZ" sz="2000" dirty="0" err="1"/>
              <a:t>ární</a:t>
            </a:r>
            <a:r>
              <a:rPr lang="cs-CZ" sz="2000" dirty="0"/>
              <a:t> </a:t>
            </a:r>
            <a:r>
              <a:rPr lang="cs-CZ" sz="2000" dirty="0" err="1"/>
              <a:t>template</a:t>
            </a:r>
            <a:endParaRPr lang="en-US" sz="2000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BC90BF3A-904E-8A35-3C1E-98BE6BB13C95}"/>
              </a:ext>
            </a:extLst>
          </p:cNvPr>
          <p:cNvSpPr/>
          <p:nvPr/>
        </p:nvSpPr>
        <p:spPr>
          <a:xfrm>
            <a:off x="2765690" y="3302709"/>
            <a:ext cx="2706479" cy="8397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Ten nejobecnější</a:t>
            </a:r>
            <a:br>
              <a:rPr lang="cs-CZ" dirty="0"/>
            </a:br>
            <a:r>
              <a:rPr lang="cs-CZ" dirty="0"/>
              <a:t>default, pokud neexistuje specifičtější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5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295C-1E66-0AEF-D095-A36744D0E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C14486C-A3AE-1DB6-6D3B-1338694004A5}"/>
              </a:ext>
            </a:extLst>
          </p:cNvPr>
          <p:cNvSpPr txBox="1"/>
          <p:nvPr/>
        </p:nvSpPr>
        <p:spPr>
          <a:xfrm>
            <a:off x="526055" y="18341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does not offer a reset() function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3C71DA-8BC6-3F03-E000-073D03867512}"/>
              </a:ext>
            </a:extLst>
          </p:cNvPr>
          <p:cNvSpPr txBox="1"/>
          <p:nvPr/>
        </p:nvSpPr>
        <p:spPr>
          <a:xfrm>
            <a:off x="526055" y="42859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nullptr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49BBA0-EAB2-1C84-4AA6-110705F4A685}"/>
              </a:ext>
            </a:extLst>
          </p:cNvPr>
          <p:cNvSpPr txBox="1"/>
          <p:nvPr/>
        </p:nvSpPr>
        <p:spPr>
          <a:xfrm>
            <a:off x="7554817" y="1834164"/>
            <a:ext cx="401289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A6AAC44D-00FD-392B-E7C4-7CD0554E3F1F}"/>
              </a:ext>
            </a:extLst>
          </p:cNvPr>
          <p:cNvSpPr/>
          <p:nvPr/>
        </p:nvSpPr>
        <p:spPr>
          <a:xfrm>
            <a:off x="3808952" y="1960455"/>
            <a:ext cx="2287048" cy="397155"/>
          </a:xfrm>
          <a:prstGeom prst="wedgeRoundRectCallout">
            <a:avLst>
              <a:gd name="adj1" fmla="val -90014"/>
              <a:gd name="adj2" fmla="val -623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Prim</a:t>
            </a:r>
            <a:r>
              <a:rPr lang="cs-CZ" sz="2000" dirty="0" err="1"/>
              <a:t>ární</a:t>
            </a:r>
            <a:r>
              <a:rPr lang="cs-CZ" sz="2000" dirty="0"/>
              <a:t> </a:t>
            </a:r>
            <a:r>
              <a:rPr lang="cs-CZ" sz="2000" dirty="0" err="1"/>
              <a:t>template</a:t>
            </a:r>
            <a:endParaRPr lang="en-US" sz="2000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BC90BF3A-904E-8A35-3C1E-98BE6BB13C95}"/>
              </a:ext>
            </a:extLst>
          </p:cNvPr>
          <p:cNvSpPr/>
          <p:nvPr/>
        </p:nvSpPr>
        <p:spPr>
          <a:xfrm>
            <a:off x="2765690" y="3302709"/>
            <a:ext cx="2706479" cy="8397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Ten nejobecnější</a:t>
            </a:r>
            <a:br>
              <a:rPr lang="cs-CZ" dirty="0"/>
            </a:br>
            <a:r>
              <a:rPr lang="cs-CZ" dirty="0"/>
              <a:t>default, pokud neexistuje specifičtější</a:t>
            </a:r>
            <a:endParaRPr lang="en-US" dirty="0"/>
          </a:p>
        </p:txBody>
      </p:sp>
      <p:sp>
        <p:nvSpPr>
          <p:cNvPr id="3" name="Řečová bublina: obdélníkový bublinový popisek se zakulacenými rohy 2">
            <a:extLst>
              <a:ext uri="{FF2B5EF4-FFF2-40B4-BE49-F238E27FC236}">
                <a16:creationId xmlns:a16="http://schemas.microsoft.com/office/drawing/2014/main" id="{FA40D51D-B3F0-F63D-8A68-69DA8E84EF1D}"/>
              </a:ext>
            </a:extLst>
          </p:cNvPr>
          <p:cNvSpPr/>
          <p:nvPr/>
        </p:nvSpPr>
        <p:spPr>
          <a:xfrm>
            <a:off x="3641863" y="4316132"/>
            <a:ext cx="2164026" cy="611581"/>
          </a:xfrm>
          <a:prstGeom prst="wedgeRoundRectCallout">
            <a:avLst>
              <a:gd name="adj1" fmla="val -80380"/>
              <a:gd name="adj2" fmla="val -34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Parciální specializace</a:t>
            </a:r>
            <a:endParaRPr lang="en-US" sz="2000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424ACA7-79DA-1A29-9931-B5D0AADB93A9}"/>
              </a:ext>
            </a:extLst>
          </p:cNvPr>
          <p:cNvSpPr/>
          <p:nvPr/>
        </p:nvSpPr>
        <p:spPr>
          <a:xfrm>
            <a:off x="5110447" y="5341111"/>
            <a:ext cx="2706479" cy="8397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Specifičtější definice pro nějaké typy odpovídající </a:t>
            </a:r>
            <a:r>
              <a:rPr lang="cs-CZ" dirty="0" err="1"/>
              <a:t>patternu</a:t>
            </a:r>
            <a:r>
              <a:rPr lang="cs-CZ" dirty="0"/>
              <a:t> (zde </a:t>
            </a:r>
            <a:r>
              <a:rPr lang="en-US" dirty="0"/>
              <a:t>T*)</a:t>
            </a:r>
          </a:p>
        </p:txBody>
      </p:sp>
    </p:spTree>
    <p:extLst>
      <p:ext uri="{BB962C8B-B14F-4D97-AF65-F5344CB8AC3E}">
        <p14:creationId xmlns:p14="http://schemas.microsoft.com/office/powerpoint/2010/main" val="194644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295C-1E66-0AEF-D095-A36744D0E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C14486C-A3AE-1DB6-6D3B-1338694004A5}"/>
              </a:ext>
            </a:extLst>
          </p:cNvPr>
          <p:cNvSpPr txBox="1"/>
          <p:nvPr/>
        </p:nvSpPr>
        <p:spPr>
          <a:xfrm>
            <a:off x="526055" y="18341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does not offer a reset() function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3C71DA-8BC6-3F03-E000-073D03867512}"/>
              </a:ext>
            </a:extLst>
          </p:cNvPr>
          <p:cNvSpPr txBox="1"/>
          <p:nvPr/>
        </p:nvSpPr>
        <p:spPr>
          <a:xfrm>
            <a:off x="526055" y="42859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nullptr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49BBA0-EAB2-1C84-4AA6-110705F4A685}"/>
              </a:ext>
            </a:extLst>
          </p:cNvPr>
          <p:cNvSpPr txBox="1"/>
          <p:nvPr/>
        </p:nvSpPr>
        <p:spPr>
          <a:xfrm>
            <a:off x="7554817" y="1834164"/>
            <a:ext cx="401289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A6AAC44D-00FD-392B-E7C4-7CD0554E3F1F}"/>
              </a:ext>
            </a:extLst>
          </p:cNvPr>
          <p:cNvSpPr/>
          <p:nvPr/>
        </p:nvSpPr>
        <p:spPr>
          <a:xfrm>
            <a:off x="3808952" y="1960455"/>
            <a:ext cx="2287048" cy="397155"/>
          </a:xfrm>
          <a:prstGeom prst="wedgeRoundRectCallout">
            <a:avLst>
              <a:gd name="adj1" fmla="val -90014"/>
              <a:gd name="adj2" fmla="val -623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Prim</a:t>
            </a:r>
            <a:r>
              <a:rPr lang="cs-CZ" sz="2000" dirty="0" err="1"/>
              <a:t>ární</a:t>
            </a:r>
            <a:r>
              <a:rPr lang="cs-CZ" sz="2000" dirty="0"/>
              <a:t> </a:t>
            </a:r>
            <a:r>
              <a:rPr lang="cs-CZ" sz="2000" dirty="0" err="1"/>
              <a:t>template</a:t>
            </a:r>
            <a:endParaRPr lang="en-US" sz="2000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BC90BF3A-904E-8A35-3C1E-98BE6BB13C95}"/>
              </a:ext>
            </a:extLst>
          </p:cNvPr>
          <p:cNvSpPr/>
          <p:nvPr/>
        </p:nvSpPr>
        <p:spPr>
          <a:xfrm>
            <a:off x="2765690" y="3302709"/>
            <a:ext cx="2706479" cy="8397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Ten nejobecnější</a:t>
            </a:r>
            <a:br>
              <a:rPr lang="cs-CZ" dirty="0"/>
            </a:br>
            <a:r>
              <a:rPr lang="cs-CZ" dirty="0"/>
              <a:t>default, pokud neexistuje specifičtější</a:t>
            </a:r>
            <a:endParaRPr lang="en-US" dirty="0"/>
          </a:p>
        </p:txBody>
      </p:sp>
      <p:sp>
        <p:nvSpPr>
          <p:cNvPr id="3" name="Řečová bublina: obdélníkový bublinový popisek se zakulacenými rohy 2">
            <a:extLst>
              <a:ext uri="{FF2B5EF4-FFF2-40B4-BE49-F238E27FC236}">
                <a16:creationId xmlns:a16="http://schemas.microsoft.com/office/drawing/2014/main" id="{FA40D51D-B3F0-F63D-8A68-69DA8E84EF1D}"/>
              </a:ext>
            </a:extLst>
          </p:cNvPr>
          <p:cNvSpPr/>
          <p:nvPr/>
        </p:nvSpPr>
        <p:spPr>
          <a:xfrm>
            <a:off x="3641863" y="4316132"/>
            <a:ext cx="2164026" cy="611581"/>
          </a:xfrm>
          <a:prstGeom prst="wedgeRoundRectCallout">
            <a:avLst>
              <a:gd name="adj1" fmla="val -80380"/>
              <a:gd name="adj2" fmla="val -34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Parciální specializace</a:t>
            </a:r>
            <a:endParaRPr lang="en-US" sz="2000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424ACA7-79DA-1A29-9931-B5D0AADB93A9}"/>
              </a:ext>
            </a:extLst>
          </p:cNvPr>
          <p:cNvSpPr/>
          <p:nvPr/>
        </p:nvSpPr>
        <p:spPr>
          <a:xfrm>
            <a:off x="5110447" y="5341111"/>
            <a:ext cx="2706479" cy="8397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Specifičtější definice pro nějaké typy odpovídající </a:t>
            </a:r>
            <a:r>
              <a:rPr lang="cs-CZ" dirty="0" err="1"/>
              <a:t>patternu</a:t>
            </a:r>
            <a:r>
              <a:rPr lang="cs-CZ" dirty="0"/>
              <a:t> (zde </a:t>
            </a:r>
            <a:r>
              <a:rPr lang="en-US" dirty="0"/>
              <a:t>T*)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AF163281-3F2F-D557-22BD-B821612012E8}"/>
              </a:ext>
            </a:extLst>
          </p:cNvPr>
          <p:cNvSpPr/>
          <p:nvPr/>
        </p:nvSpPr>
        <p:spPr>
          <a:xfrm>
            <a:off x="10077550" y="1834164"/>
            <a:ext cx="2114450" cy="611581"/>
          </a:xfrm>
          <a:prstGeom prst="wedgeRoundRectCallout">
            <a:avLst>
              <a:gd name="adj1" fmla="val -57975"/>
              <a:gd name="adj2" fmla="val -526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Explicitn</a:t>
            </a:r>
            <a:r>
              <a:rPr lang="cs-CZ" sz="2000" dirty="0"/>
              <a:t>í specializace</a:t>
            </a:r>
            <a:endParaRPr lang="en-US" sz="2000" dirty="0"/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82CA752D-6735-A59E-5A07-545873A9FD9A}"/>
              </a:ext>
            </a:extLst>
          </p:cNvPr>
          <p:cNvSpPr/>
          <p:nvPr/>
        </p:nvSpPr>
        <p:spPr>
          <a:xfrm>
            <a:off x="9020325" y="1332222"/>
            <a:ext cx="2114450" cy="430204"/>
          </a:xfrm>
          <a:prstGeom prst="wedgeRoundRectCallout">
            <a:avLst>
              <a:gd name="adj1" fmla="val -57975"/>
              <a:gd name="adj2" fmla="val 873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Pr</a:t>
            </a:r>
            <a:r>
              <a:rPr lang="cs-CZ" dirty="0" err="1"/>
              <a:t>ázdné</a:t>
            </a:r>
            <a:r>
              <a:rPr lang="cs-CZ" dirty="0"/>
              <a:t> parametry</a:t>
            </a:r>
            <a:endParaRPr lang="en-US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04011E6-CFB4-6477-C118-061D3F0BE928}"/>
              </a:ext>
            </a:extLst>
          </p:cNvPr>
          <p:cNvSpPr/>
          <p:nvPr/>
        </p:nvSpPr>
        <p:spPr>
          <a:xfrm>
            <a:off x="9294562" y="3530907"/>
            <a:ext cx="2790942" cy="6115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Definice pro konkrétní typové parametry (zde </a:t>
            </a:r>
            <a:r>
              <a:rPr lang="cs-CZ" dirty="0" err="1"/>
              <a:t>int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2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295C-1E66-0AEF-D095-A36744D0E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C14486C-A3AE-1DB6-6D3B-1338694004A5}"/>
              </a:ext>
            </a:extLst>
          </p:cNvPr>
          <p:cNvSpPr txBox="1"/>
          <p:nvPr/>
        </p:nvSpPr>
        <p:spPr>
          <a:xfrm>
            <a:off x="526055" y="18341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does not offer a reset() function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3C71DA-8BC6-3F03-E000-073D03867512}"/>
              </a:ext>
            </a:extLst>
          </p:cNvPr>
          <p:cNvSpPr txBox="1"/>
          <p:nvPr/>
        </p:nvSpPr>
        <p:spPr>
          <a:xfrm>
            <a:off x="526055" y="4285964"/>
            <a:ext cx="52798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nullptr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49BBA0-EAB2-1C84-4AA6-110705F4A685}"/>
              </a:ext>
            </a:extLst>
          </p:cNvPr>
          <p:cNvSpPr txBox="1"/>
          <p:nvPr/>
        </p:nvSpPr>
        <p:spPr>
          <a:xfrm>
            <a:off x="7554817" y="1834164"/>
            <a:ext cx="401289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A6AAC44D-00FD-392B-E7C4-7CD0554E3F1F}"/>
              </a:ext>
            </a:extLst>
          </p:cNvPr>
          <p:cNvSpPr/>
          <p:nvPr/>
        </p:nvSpPr>
        <p:spPr>
          <a:xfrm>
            <a:off x="3808952" y="1960455"/>
            <a:ext cx="2287048" cy="397155"/>
          </a:xfrm>
          <a:prstGeom prst="wedgeRoundRectCallout">
            <a:avLst>
              <a:gd name="adj1" fmla="val -90014"/>
              <a:gd name="adj2" fmla="val -623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Prim</a:t>
            </a:r>
            <a:r>
              <a:rPr lang="cs-CZ" sz="2000" dirty="0" err="1"/>
              <a:t>ární</a:t>
            </a:r>
            <a:r>
              <a:rPr lang="cs-CZ" sz="2000" dirty="0"/>
              <a:t> </a:t>
            </a:r>
            <a:r>
              <a:rPr lang="cs-CZ" sz="2000" dirty="0" err="1"/>
              <a:t>template</a:t>
            </a:r>
            <a:endParaRPr lang="en-US" sz="2000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BC90BF3A-904E-8A35-3C1E-98BE6BB13C95}"/>
              </a:ext>
            </a:extLst>
          </p:cNvPr>
          <p:cNvSpPr/>
          <p:nvPr/>
        </p:nvSpPr>
        <p:spPr>
          <a:xfrm>
            <a:off x="2765690" y="3302709"/>
            <a:ext cx="2706479" cy="8397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Ten nejobecnější</a:t>
            </a:r>
            <a:br>
              <a:rPr lang="cs-CZ" dirty="0"/>
            </a:br>
            <a:r>
              <a:rPr lang="cs-CZ" dirty="0"/>
              <a:t>default, pokud neexistuje specifičtější</a:t>
            </a:r>
            <a:endParaRPr lang="en-US" dirty="0"/>
          </a:p>
        </p:txBody>
      </p:sp>
      <p:sp>
        <p:nvSpPr>
          <p:cNvPr id="3" name="Řečová bublina: obdélníkový bublinový popisek se zakulacenými rohy 2">
            <a:extLst>
              <a:ext uri="{FF2B5EF4-FFF2-40B4-BE49-F238E27FC236}">
                <a16:creationId xmlns:a16="http://schemas.microsoft.com/office/drawing/2014/main" id="{FA40D51D-B3F0-F63D-8A68-69DA8E84EF1D}"/>
              </a:ext>
            </a:extLst>
          </p:cNvPr>
          <p:cNvSpPr/>
          <p:nvPr/>
        </p:nvSpPr>
        <p:spPr>
          <a:xfrm>
            <a:off x="3641863" y="4316132"/>
            <a:ext cx="2164026" cy="611581"/>
          </a:xfrm>
          <a:prstGeom prst="wedgeRoundRectCallout">
            <a:avLst>
              <a:gd name="adj1" fmla="val -80380"/>
              <a:gd name="adj2" fmla="val -34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Parciální specializace</a:t>
            </a:r>
            <a:endParaRPr lang="en-US" sz="2000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424ACA7-79DA-1A29-9931-B5D0AADB93A9}"/>
              </a:ext>
            </a:extLst>
          </p:cNvPr>
          <p:cNvSpPr/>
          <p:nvPr/>
        </p:nvSpPr>
        <p:spPr>
          <a:xfrm>
            <a:off x="5110447" y="5341111"/>
            <a:ext cx="2706479" cy="8397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Specifičtější definice pro nějaké typy odpovídající </a:t>
            </a:r>
            <a:r>
              <a:rPr lang="cs-CZ" dirty="0" err="1"/>
              <a:t>patternu</a:t>
            </a:r>
            <a:r>
              <a:rPr lang="cs-CZ" dirty="0"/>
              <a:t> (zde </a:t>
            </a:r>
            <a:r>
              <a:rPr lang="en-US" dirty="0"/>
              <a:t>T*)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AF163281-3F2F-D557-22BD-B821612012E8}"/>
              </a:ext>
            </a:extLst>
          </p:cNvPr>
          <p:cNvSpPr/>
          <p:nvPr/>
        </p:nvSpPr>
        <p:spPr>
          <a:xfrm>
            <a:off x="10077550" y="1834164"/>
            <a:ext cx="2114450" cy="611581"/>
          </a:xfrm>
          <a:prstGeom prst="wedgeRoundRectCallout">
            <a:avLst>
              <a:gd name="adj1" fmla="val -57975"/>
              <a:gd name="adj2" fmla="val -526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Explicitn</a:t>
            </a:r>
            <a:r>
              <a:rPr lang="cs-CZ" sz="2000" dirty="0"/>
              <a:t>í specializace</a:t>
            </a:r>
            <a:endParaRPr lang="en-US" sz="2000" dirty="0"/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82CA752D-6735-A59E-5A07-545873A9FD9A}"/>
              </a:ext>
            </a:extLst>
          </p:cNvPr>
          <p:cNvSpPr/>
          <p:nvPr/>
        </p:nvSpPr>
        <p:spPr>
          <a:xfrm>
            <a:off x="9020325" y="1332222"/>
            <a:ext cx="2114450" cy="430204"/>
          </a:xfrm>
          <a:prstGeom prst="wedgeRoundRectCallout">
            <a:avLst>
              <a:gd name="adj1" fmla="val -57975"/>
              <a:gd name="adj2" fmla="val 873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Pr</a:t>
            </a:r>
            <a:r>
              <a:rPr lang="cs-CZ" dirty="0" err="1"/>
              <a:t>ázdné</a:t>
            </a:r>
            <a:r>
              <a:rPr lang="cs-CZ" dirty="0"/>
              <a:t> parametry</a:t>
            </a:r>
            <a:endParaRPr lang="en-US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04011E6-CFB4-6477-C118-061D3F0BE928}"/>
              </a:ext>
            </a:extLst>
          </p:cNvPr>
          <p:cNvSpPr/>
          <p:nvPr/>
        </p:nvSpPr>
        <p:spPr>
          <a:xfrm>
            <a:off x="9294562" y="3530907"/>
            <a:ext cx="2790942" cy="6115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Definice pro konkrétní typové parametry (zde </a:t>
            </a:r>
            <a:r>
              <a:rPr lang="cs-CZ" dirty="0" err="1"/>
              <a:t>int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B805DC0-753C-8163-35C9-CA1B5C80C4D1}"/>
              </a:ext>
            </a:extLst>
          </p:cNvPr>
          <p:cNvSpPr txBox="1"/>
          <p:nvPr/>
        </p:nvSpPr>
        <p:spPr>
          <a:xfrm>
            <a:off x="8138122" y="5070794"/>
            <a:ext cx="38788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</p:txBody>
      </p:sp>
      <p:sp>
        <p:nvSpPr>
          <p:cNvPr id="15" name="Řečová bublina: obdélníkový bublinový popisek se zakulacenými rohy 14">
            <a:extLst>
              <a:ext uri="{FF2B5EF4-FFF2-40B4-BE49-F238E27FC236}">
                <a16:creationId xmlns:a16="http://schemas.microsoft.com/office/drawing/2014/main" id="{508F6503-9076-6EC3-E79F-0566592F41E8}"/>
              </a:ext>
            </a:extLst>
          </p:cNvPr>
          <p:cNvSpPr/>
          <p:nvPr/>
        </p:nvSpPr>
        <p:spPr>
          <a:xfrm>
            <a:off x="8692308" y="5654565"/>
            <a:ext cx="3106757" cy="369332"/>
          </a:xfrm>
          <a:prstGeom prst="wedgeRoundRectCallout">
            <a:avLst>
              <a:gd name="adj1" fmla="val -14450"/>
              <a:gd name="adj2" fmla="val -9557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Explicitní </a:t>
            </a:r>
            <a:r>
              <a:rPr lang="cs-CZ" sz="2000" dirty="0" err="1"/>
              <a:t>instanciace</a:t>
            </a:r>
            <a:endParaRPr lang="en-US" sz="2000" dirty="0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38239B57-8538-BC3C-D269-BF61BB28A224}"/>
              </a:ext>
            </a:extLst>
          </p:cNvPr>
          <p:cNvSpPr/>
          <p:nvPr/>
        </p:nvSpPr>
        <p:spPr>
          <a:xfrm>
            <a:off x="8526530" y="6127610"/>
            <a:ext cx="3139415" cy="6780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Prostě vyžádá výrobu podle zadaných parametrů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0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61B1D01-F7B3-4C69-4701-5EC06019F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Pokročilejší </a:t>
            </a:r>
            <a:r>
              <a:rPr lang="cs-CZ" dirty="0" err="1"/>
              <a:t>templaty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8168F2-DBBA-7EB9-5379-69CC7ADFA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7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4488</Words>
  <Application>Microsoft Office PowerPoint</Application>
  <PresentationFormat>Širokoúhlá obrazovka</PresentationFormat>
  <Paragraphs>583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Consolas</vt:lpstr>
      <vt:lpstr>Motiv Office</vt:lpstr>
      <vt:lpstr>NPRG 041 – cvičení 10 Programování v C++</vt:lpstr>
      <vt:lpstr>Bonusová témata</vt:lpstr>
      <vt:lpstr>Ranges</vt:lpstr>
      <vt:lpstr>Zpět k templatům</vt:lpstr>
      <vt:lpstr>Prezentace aplikace PowerPoint</vt:lpstr>
      <vt:lpstr>Prezentace aplikace PowerPoint</vt:lpstr>
      <vt:lpstr>Prezentace aplikace PowerPoint</vt:lpstr>
      <vt:lpstr>Prezentace aplikace PowerPoint</vt:lpstr>
      <vt:lpstr>Pokročilejší templaty</vt:lpstr>
      <vt:lpstr>Templaty na steroidech (jen ukázka) </vt:lpstr>
      <vt:lpstr>Templaty na steroidech (jen ukázka) </vt:lpstr>
      <vt:lpstr>Templaty na steroidech (jen ukázka) </vt:lpstr>
      <vt:lpstr>Templaty na steroidech (jen ukázka) </vt:lpstr>
      <vt:lpstr>Templaty na steroidech (jen ukázka) </vt:lpstr>
      <vt:lpstr>Templaty na steroidech (jen ukázka) </vt:lpstr>
      <vt:lpstr>Intermezzo: functions with trailing return type</vt:lpstr>
      <vt:lpstr>SFINAE (ukázka)</vt:lpstr>
      <vt:lpstr>SFINAE (ukázka)</vt:lpstr>
      <vt:lpstr>SFINAE (ukázka)</vt:lpstr>
      <vt:lpstr>SFINAE (ukázka)</vt:lpstr>
      <vt:lpstr>SFINAE (ukázka)</vt:lpstr>
      <vt:lpstr>Nový C++ koncept: concepts</vt:lpstr>
      <vt:lpstr>Nový C++ koncept: concepts</vt:lpstr>
      <vt:lpstr>Nový C++ koncept: concepts</vt:lpstr>
      <vt:lpstr>Nový C++ koncept: concepts</vt:lpstr>
      <vt:lpstr>Nový C++ koncept: concepts</vt:lpstr>
      <vt:lpstr>Concepts library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 041 – cvičení Programování v C++</dc:title>
  <dc:creator>Jiří Klepl</dc:creator>
  <cp:lastModifiedBy>Jiří Klepl</cp:lastModifiedBy>
  <cp:revision>23</cp:revision>
  <dcterms:created xsi:type="dcterms:W3CDTF">2023-10-01T16:50:20Z</dcterms:created>
  <dcterms:modified xsi:type="dcterms:W3CDTF">2023-12-04T03:22:40Z</dcterms:modified>
</cp:coreProperties>
</file>