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304" r:id="rId3"/>
    <p:sldId id="305" r:id="rId4"/>
    <p:sldId id="310" r:id="rId5"/>
    <p:sldId id="311" r:id="rId6"/>
    <p:sldId id="312" r:id="rId7"/>
    <p:sldId id="318" r:id="rId8"/>
    <p:sldId id="306" r:id="rId9"/>
    <p:sldId id="317" r:id="rId10"/>
    <p:sldId id="314" r:id="rId11"/>
    <p:sldId id="307" r:id="rId12"/>
    <p:sldId id="308" r:id="rId13"/>
    <p:sldId id="313" r:id="rId14"/>
    <p:sldId id="309" r:id="rId15"/>
    <p:sldId id="31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579AA8D5-EDFA-457D-A2AF-8A55842615ED}">
          <p14:sldIdLst>
            <p14:sldId id="256"/>
            <p14:sldId id="304"/>
          </p14:sldIdLst>
        </p14:section>
        <p14:section name="Filesystem" id="{DBF56D9E-4F4E-4C67-B672-AA41E18811EE}">
          <p14:sldIdLst>
            <p14:sldId id="305"/>
            <p14:sldId id="310"/>
            <p14:sldId id="311"/>
            <p14:sldId id="312"/>
            <p14:sldId id="318"/>
          </p14:sldIdLst>
        </p14:section>
        <p14:section name="Regexy" id="{E3A801AD-621D-4486-AEB9-503B65DE1592}">
          <p14:sldIdLst>
            <p14:sldId id="306"/>
            <p14:sldId id="317"/>
            <p14:sldId id="314"/>
          </p14:sldIdLst>
        </p14:section>
        <p14:section name="Format" id="{59A0DE1A-1712-4263-85F7-39AFBEAB9D05}">
          <p14:sldIdLst>
            <p14:sldId id="307"/>
          </p14:sldIdLst>
        </p14:section>
        <p14:section name="Chrono" id="{2A3C1FC0-19BE-4DB4-A312-69BE0D0A6392}">
          <p14:sldIdLst>
            <p14:sldId id="308"/>
            <p14:sldId id="313"/>
          </p14:sldIdLst>
        </p14:section>
        <p14:section name="Random" id="{C4277283-DF9E-4F68-AE97-AA9F56AF66AF}">
          <p14:sldIdLst>
            <p14:sldId id="309"/>
          </p14:sldIdLst>
        </p14:section>
        <p14:section name="Laboratorní cvičení" id="{160F0853-1D56-40D4-B70C-AAA9E0DD5739}">
          <p14:sldIdLst>
            <p14:sldId id="31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34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180A27-0918-42B4-84DC-C17DCF320EB1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65270A-1E46-45C4-B921-F894462FC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981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2D3F9F-39CD-72F5-CBF8-34C539875B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5FA7542-BFE7-8366-1A21-42D5E8FB82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0C65B15-F898-DE91-DC91-549B02886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D4A19-9D5F-4E10-BB9A-4F4D6690B0E4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D0ABBC5-CB11-5082-E538-9CBD607CE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1922605-5E2F-769C-7B36-2476240D8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48FE5-8D7B-433B-A55D-C27BE207A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768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C2D0C4-455B-FA56-F1C2-0EEF6438A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7FDE793-CE28-4046-C041-DC5B8D367D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DFF14C1-90D4-1FD3-F227-33F2D5609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D4A19-9D5F-4E10-BB9A-4F4D6690B0E4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2C9C5A0-BCB8-AA30-13DF-25FD7D6E8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3CF6D21-A2B4-C554-AF12-E9E1C5452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48FE5-8D7B-433B-A55D-C27BE207A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804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0B9572A-3EDB-4A63-104C-4DCBF9D11E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3175733-9149-6139-6DDC-E161FF3482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D3F7839-C63B-886E-3055-DA2354270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D4A19-9D5F-4E10-BB9A-4F4D6690B0E4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B4E27CA-EC9B-3F85-3D5E-B3C801C21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E1A659E-1485-55D0-C62E-75D2E1150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48FE5-8D7B-433B-A55D-C27BE207A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440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B8B123-6227-ADA3-303C-6B85D1DA5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CB9425-63E9-084F-99FD-6540DD0A30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B29D525-291E-322C-289E-9BCFCA18D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D4A19-9D5F-4E10-BB9A-4F4D6690B0E4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BD8D94C-6FA2-7978-EA80-8EEBAB9D8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3CA509E-32D4-2E4D-73C2-FEF2737D0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48FE5-8D7B-433B-A55D-C27BE207A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899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31DBC7-EEBF-4C91-4338-D9018FCE5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E8F33D4-EF11-E833-B769-74EAF14A69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5EA66FD-E785-AF1C-15E6-04146ADF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D4A19-9D5F-4E10-BB9A-4F4D6690B0E4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D53950A-F7FD-4FDE-0578-5FE4F2C5C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B76FE0F-1EB3-3F55-BA22-84D023B91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48FE5-8D7B-433B-A55D-C27BE207A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992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FEF7BC-3A96-4145-CEB0-E4F8E95E3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AE66813-A0BE-2A2C-F7E2-BAA5838601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3DD4B90-A6BD-E3A0-287E-DB00374699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0EB8D8C-CD3E-9564-195A-4888C3062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D4A19-9D5F-4E10-BB9A-4F4D6690B0E4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DB31B73-E435-C064-8BF8-AF56AB6DE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A852F55-0BB9-8BC9-C77E-946A609C2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48FE5-8D7B-433B-A55D-C27BE207A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185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3EA23A-8C2E-8FAD-6ECC-0A6BB61BB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2579C98-7999-8A66-0C22-7189C021FC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BCDF308-151C-1F92-59CE-39F0AF8581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1C7C9F7-C91A-520E-5593-567A4AC717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12B2333-8736-0FB4-DADE-74DF51C1D6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A78EC1C-D5B5-F291-EC27-77FB440B5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D4A19-9D5F-4E10-BB9A-4F4D6690B0E4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6FEB685-034F-5719-4E1D-CD654A978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E3C061C-8E17-0736-5646-4F5AF6E86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48FE5-8D7B-433B-A55D-C27BE207A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058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506B2F-4162-EE0B-70BF-953788912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E0FADDA-657C-6B5C-296E-421A472D9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D4A19-9D5F-4E10-BB9A-4F4D6690B0E4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ABD57F7-ED82-9C38-F409-E6DA02620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E4C7C8F-AAE2-4036-6267-51AC51C37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48FE5-8D7B-433B-A55D-C27BE207A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398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0128457-C18C-D670-BADD-2CB09C84F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D4A19-9D5F-4E10-BB9A-4F4D6690B0E4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5A675B6-2076-82F6-6175-3B3708395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787E955-192C-1CCE-7195-F4182DFC9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48FE5-8D7B-433B-A55D-C27BE207A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865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AD3CC2-BCC6-BCC4-3E89-628091FAE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297CF2-797B-C06C-88A1-158FE13F1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611C288-C057-1393-5353-E6C09EE3F6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34B76FD-4274-6091-8FD5-61A2012B6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D4A19-9D5F-4E10-BB9A-4F4D6690B0E4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2BD220C-BBED-DD36-566B-13E479AA3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25C891C-A73A-372D-E7B4-58050FD79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48FE5-8D7B-433B-A55D-C27BE207A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267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5554D1-43AF-D17E-04FF-1DC1EE161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13FE0F69-7FC4-7C86-661B-C3E5971DF4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17AC9C9-BB92-212D-6D6C-078D40237D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BB25EB6-D1D8-A90C-E454-0AC40D111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D4A19-9D5F-4E10-BB9A-4F4D6690B0E4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E60DBC3-B22F-B6F2-7E3D-49D62937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AE7B1B6-FB20-19D9-7E33-07BF98D23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48FE5-8D7B-433B-A55D-C27BE207A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04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9A983C7-A48F-2ED2-DC24-490DA8E17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3BCD6E4-A54E-986C-D12C-948B3FBBF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F173F2A-ABED-AE89-8F34-5712BD07CF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D4A19-9D5F-4E10-BB9A-4F4D6690B0E4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C32D576-CFD1-49ED-0106-E5EB74866A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8B7205B-E110-73AC-861A-B075450C31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48FE5-8D7B-433B-A55D-C27BE207A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660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ulita.ms.mff.cuni.cz/mattermost/ar2324zs/channels/nprg041-cpp-klepl" TargetMode="External"/><Relationship Id="rId2" Type="http://schemas.openxmlformats.org/officeDocument/2006/relationships/hyperlink" Target="mailto:klepl@d3s.mff.cuni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godbolt.org/z/8ofPvnPbj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en.cppreference.com/w/cpp/utility/format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en.cppreference.com/w/cpp/chrono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cppreference.com/w/cpp/numeric/random" TargetMode="External"/><Relationship Id="rId2" Type="http://schemas.openxmlformats.org/officeDocument/2006/relationships/hyperlink" Target="https://en.cppreference.com/w/cpp/numeric/random/normal_distribution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lab.mff.cuni.cz/teaching/nprg041/klepl/web/-/blob/master/data/sources/doc/link_checker.md" TargetMode="External"/><Relationship Id="rId2" Type="http://schemas.openxmlformats.org/officeDocument/2006/relationships/hyperlink" Target="https://gitlab.mff.cuni.cz/teaching/nprg041/klepl/web/-/tree/master/data/sources/do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en.cppreference.com/w/cpp/filesyste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godbolt.org/z/PfGK84dqf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godbolt.org/z/PfGK84dqf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en.cppreference.com/w/cpp/regex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godbolt.org/z/8ofPvnPbj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NPRG 041 – cvi</a:t>
            </a:r>
            <a:r>
              <a:rPr lang="cs-CZ" dirty="0" err="1">
                <a:cs typeface="Calibri Light"/>
              </a:rPr>
              <a:t>čení</a:t>
            </a:r>
            <a:r>
              <a:rPr lang="cs-CZ">
                <a:cs typeface="Calibri Light"/>
              </a:rPr>
              <a:t> 9</a:t>
            </a:r>
            <a:br>
              <a:rPr lang="en-US" dirty="0">
                <a:cs typeface="Calibri Light"/>
              </a:rPr>
            </a:br>
            <a:r>
              <a:rPr lang="en-US" dirty="0" err="1">
                <a:cs typeface="Calibri Light"/>
              </a:rPr>
              <a:t>Programování</a:t>
            </a:r>
            <a:r>
              <a:rPr lang="en-US" dirty="0">
                <a:cs typeface="Calibri Light"/>
              </a:rPr>
              <a:t> v C++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13359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>
                <a:cs typeface="Calibri"/>
              </a:rPr>
              <a:t>Jiří Klepl</a:t>
            </a:r>
          </a:p>
          <a:p>
            <a:r>
              <a:rPr lang="en-US" b="1" dirty="0">
                <a:cs typeface="Calibri"/>
              </a:rPr>
              <a:t>mail</a:t>
            </a:r>
            <a:r>
              <a:rPr lang="en-US" dirty="0">
                <a:cs typeface="Calibri"/>
              </a:rPr>
              <a:t>:</a:t>
            </a:r>
            <a:br>
              <a:rPr lang="en-US" dirty="0">
                <a:cs typeface="Calibri"/>
              </a:rPr>
            </a:br>
            <a:r>
              <a:rPr lang="en-US" dirty="0">
                <a:cs typeface="Calibri"/>
                <a:hlinkClick r:id="rId2"/>
              </a:rPr>
              <a:t>klepl@d3s.mff.cuni.cz</a:t>
            </a:r>
            <a:endParaRPr lang="en-US" dirty="0">
              <a:cs typeface="Calibri"/>
            </a:endParaRPr>
          </a:p>
          <a:p>
            <a:r>
              <a:rPr lang="en-US" b="1" dirty="0" err="1">
                <a:cs typeface="Calibri"/>
              </a:rPr>
              <a:t>mattermost</a:t>
            </a:r>
            <a:r>
              <a:rPr lang="en-US" dirty="0">
                <a:cs typeface="Calibri"/>
              </a:rPr>
              <a:t>:</a:t>
            </a:r>
            <a:br>
              <a:rPr lang="en-US" dirty="0">
                <a:cs typeface="Calibri"/>
              </a:rPr>
            </a:br>
            <a:r>
              <a:rPr lang="en-US" dirty="0">
                <a:cs typeface="Calibri"/>
                <a:hlinkClick r:id="rId3"/>
              </a:rPr>
              <a:t>https://ulita.ms.mff.cuni.cz/mattermost/ar2324zs/channels/nprg041-cpp-klepl</a:t>
            </a:r>
            <a:endParaRPr lang="en-US" dirty="0">
              <a:cs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149AC5CE-0BB9-D892-B30C-C2B29182D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Uk</a:t>
            </a:r>
            <a:r>
              <a:rPr lang="cs-CZ" dirty="0" err="1"/>
              <a:t>ázka</a:t>
            </a:r>
            <a:r>
              <a:rPr lang="cs-CZ" dirty="0"/>
              <a:t> procházení nálezů </a:t>
            </a:r>
            <a:r>
              <a:rPr lang="cs-CZ" dirty="0" err="1"/>
              <a:t>regexu</a:t>
            </a:r>
            <a:endParaRPr lang="en-US" dirty="0"/>
          </a:p>
        </p:txBody>
      </p:sp>
      <p:sp>
        <p:nvSpPr>
          <p:cNvPr id="8" name="TextovéPole 7">
            <a:hlinkClick r:id="rId2"/>
            <a:extLst>
              <a:ext uri="{FF2B5EF4-FFF2-40B4-BE49-F238E27FC236}">
                <a16:creationId xmlns:a16="http://schemas.microsoft.com/office/drawing/2014/main" id="{DAEE5172-2001-5C4B-D1C3-6E99537C83BD}"/>
              </a:ext>
            </a:extLst>
          </p:cNvPr>
          <p:cNvSpPr txBox="1"/>
          <p:nvPr/>
        </p:nvSpPr>
        <p:spPr>
          <a:xfrm>
            <a:off x="1164014" y="1690688"/>
            <a:ext cx="9863972" cy="48013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s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"Quick brown fox."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 raw string so that we don't have to escape backslashes;</a:t>
            </a:r>
            <a:b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parentheses are not a part of the regular expression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regex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words_regex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R"([\w]+)"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 // read as: R"</a:t>
            </a:r>
            <a:r>
              <a:rPr lang="cs-CZ" b="0" i="1" dirty="0" err="1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delim</a:t>
            </a:r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(&lt;raw string&gt;)</a:t>
            </a:r>
            <a:r>
              <a:rPr lang="cs-CZ" b="0" i="1" dirty="0" err="1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delim</a:t>
            </a:r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"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auto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words_begin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sregex_iterator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s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begin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(), </a:t>
            </a:r>
            <a:r>
              <a:rPr lang="en-US" b="0" dirty="0" err="1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s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end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(),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words_regex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auto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words_end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sregex_iterator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cout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&lt;&lt; 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"Found "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&lt;&lt;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distance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words_begin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words_end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&lt;&lt; 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 words: "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sregex_iterator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words_begin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!=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words_end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 ++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smatch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match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*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cout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&lt;&lt;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match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str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 &lt;&lt; (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next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!=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words_end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? 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", "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: 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b="0" dirty="0">
                <a:solidFill>
                  <a:srgbClr val="EE0000"/>
                </a:solidFill>
                <a:effectLst/>
                <a:latin typeface="Consolas" panose="020B0609020204030204" pitchFamily="49" charset="0"/>
              </a:rPr>
              <a:t>\n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 Output: Found 3 words: Quick, brown, fox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9" name="Řečová bublina: obdélníkový bublinový popisek se zakulacenými rohy 8">
            <a:extLst>
              <a:ext uri="{FF2B5EF4-FFF2-40B4-BE49-F238E27FC236}">
                <a16:creationId xmlns:a16="http://schemas.microsoft.com/office/drawing/2014/main" id="{D4356DC4-5F6C-313D-A9E0-A8D263E841CB}"/>
              </a:ext>
            </a:extLst>
          </p:cNvPr>
          <p:cNvSpPr/>
          <p:nvPr/>
        </p:nvSpPr>
        <p:spPr>
          <a:xfrm>
            <a:off x="9275975" y="1517715"/>
            <a:ext cx="2724347" cy="945971"/>
          </a:xfrm>
          <a:prstGeom prst="wedgeRoundRectCallout">
            <a:avLst>
              <a:gd name="adj1" fmla="val -16681"/>
              <a:gd name="adj2" fmla="val 88110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delim</a:t>
            </a:r>
            <a:r>
              <a:rPr lang="cs-CZ" dirty="0"/>
              <a:t> je </a:t>
            </a:r>
            <a:r>
              <a:rPr lang="cs-CZ" dirty="0" err="1"/>
              <a:t>optional</a:t>
            </a:r>
            <a:r>
              <a:rPr lang="cs-CZ" dirty="0"/>
              <a:t> součást </a:t>
            </a:r>
            <a:r>
              <a:rPr lang="cs-CZ" dirty="0" err="1"/>
              <a:t>raw</a:t>
            </a:r>
            <a:r>
              <a:rPr lang="cs-CZ" dirty="0"/>
              <a:t> </a:t>
            </a:r>
            <a:r>
              <a:rPr lang="cs-CZ" dirty="0" err="1"/>
              <a:t>stringu</a:t>
            </a:r>
            <a:r>
              <a:rPr lang="cs-CZ" dirty="0"/>
              <a:t> – vyznačuje začátek a konec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408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C91870-154C-FB8C-714C-EBE69C12D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8BABB78-0F24-FDB9-43A1-5EF4775973D5}"/>
              </a:ext>
            </a:extLst>
          </p:cNvPr>
          <p:cNvSpPr txBox="1"/>
          <p:nvPr/>
        </p:nvSpPr>
        <p:spPr>
          <a:xfrm>
            <a:off x="410851" y="1690688"/>
            <a:ext cx="11370297" cy="39703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 implicit argument ordering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; </a:t>
            </a:r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 writes "Hello world!"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cout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&lt;&lt;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format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"{} {}!"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"Hello"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"world"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&lt;&lt;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endl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endParaRPr lang="en-US" b="0" dirty="0">
              <a:solidFill>
                <a:srgbClr val="008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 explicit argument ordering; writes "Hello world!"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cout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&lt;&lt;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format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"{1} {0}!"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"world"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"Hello"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&lt;&lt;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endl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endParaRPr lang="en-US" b="0" dirty="0">
              <a:solidFill>
                <a:srgbClr val="008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 type-safe argument access; writes "Hello 42 3.14!"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cout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&lt;&lt;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format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"{} {} {}!"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"Hello"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42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3.14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&lt;&lt;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endl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 Formatting of a table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cout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&lt;&lt;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format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"{:^33}"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"Table name"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&lt;&lt;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endl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 // center alignment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cout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&lt;&lt;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format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"{:&lt;10} {:&lt;10} {:&lt;10}"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"col1"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"col2"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"col3"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&lt;&lt;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endl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cout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&lt;&lt;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format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"{:&lt;10} {:&lt;10} {:&lt;10}"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&lt;&lt;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endl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cout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&lt;&lt;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format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"{:&lt;10} {:&lt;10} {:&lt;10}"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123456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1234567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12345678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&lt;&lt;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endl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1899909-BBF1-28D1-11E4-0D815247977A}"/>
              </a:ext>
            </a:extLst>
          </p:cNvPr>
          <p:cNvSpPr txBox="1"/>
          <p:nvPr/>
        </p:nvSpPr>
        <p:spPr>
          <a:xfrm>
            <a:off x="304015" y="6308209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https://en.cppreference.com/w/cpp/utility/format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641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BE100F-7FEB-832B-5502-EE04E2516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Chrono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66122C7-5D87-BBD7-DD8D-E648FB42A6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Knihovna</a:t>
            </a:r>
            <a:r>
              <a:rPr lang="en-US" dirty="0"/>
              <a:t> </a:t>
            </a:r>
            <a:r>
              <a:rPr lang="cs-CZ" dirty="0"/>
              <a:t>na měření času; od C++20 i formáty + </a:t>
            </a:r>
            <a:r>
              <a:rPr lang="cs-CZ" dirty="0" err="1"/>
              <a:t>timezones</a:t>
            </a:r>
            <a:r>
              <a:rPr lang="en-US" dirty="0"/>
              <a:t> +</a:t>
            </a:r>
            <a:r>
              <a:rPr lang="cs-CZ" dirty="0"/>
              <a:t> kalendář</a:t>
            </a:r>
          </a:p>
          <a:p>
            <a:pPr lvl="1"/>
            <a:r>
              <a:rPr lang="en-US" b="1" dirty="0" err="1"/>
              <a:t>system_clock</a:t>
            </a:r>
            <a:r>
              <a:rPr lang="cs-CZ" dirty="0"/>
              <a:t> – měří unixový čas podle systému</a:t>
            </a:r>
          </a:p>
          <a:p>
            <a:pPr lvl="2"/>
            <a:r>
              <a:rPr lang="cs-CZ" dirty="0"/>
              <a:t>Systém může kdykoliv přetočit hodiny, takže není vhodný pro měření intervalů</a:t>
            </a:r>
          </a:p>
          <a:p>
            <a:pPr lvl="1"/>
            <a:r>
              <a:rPr lang="en-US" b="1" dirty="0" err="1"/>
              <a:t>steady_clock</a:t>
            </a:r>
            <a:r>
              <a:rPr lang="cs-CZ" dirty="0"/>
              <a:t> – </a:t>
            </a:r>
            <a:r>
              <a:rPr lang="cs-CZ" dirty="0" err="1"/>
              <a:t>monotonický</a:t>
            </a:r>
            <a:r>
              <a:rPr lang="cs-CZ" dirty="0"/>
              <a:t> čas na měření intervalů</a:t>
            </a:r>
          </a:p>
          <a:p>
            <a:pPr lvl="2"/>
            <a:r>
              <a:rPr lang="cs-CZ" dirty="0"/>
              <a:t>Není vztažený k reálnému bodu v čase, není vhodný na získávání aktuálního času</a:t>
            </a:r>
          </a:p>
          <a:p>
            <a:pPr lvl="1"/>
            <a:r>
              <a:rPr lang="en-US" b="1" dirty="0" err="1"/>
              <a:t>high_resolution_clock</a:t>
            </a:r>
            <a:r>
              <a:rPr lang="cs-CZ" dirty="0"/>
              <a:t> – čas s nejnižším dostupným tikem</a:t>
            </a:r>
          </a:p>
          <a:p>
            <a:pPr lvl="2"/>
            <a:r>
              <a:rPr lang="cs-CZ" dirty="0"/>
              <a:t>Nemusí být </a:t>
            </a:r>
            <a:r>
              <a:rPr lang="cs-CZ" dirty="0" err="1"/>
              <a:t>monotonický</a:t>
            </a:r>
            <a:r>
              <a:rPr lang="cs-CZ" dirty="0"/>
              <a:t> ani se vztahovat k reálnému času</a:t>
            </a:r>
          </a:p>
          <a:p>
            <a:pPr lvl="2"/>
            <a:r>
              <a:rPr lang="cs-CZ" dirty="0"/>
              <a:t>Implementace v roce 2023 (podle </a:t>
            </a:r>
            <a:r>
              <a:rPr lang="cs-CZ" dirty="0" err="1"/>
              <a:t>cppreference</a:t>
            </a:r>
            <a:r>
              <a:rPr lang="cs-CZ" dirty="0"/>
              <a:t>):</a:t>
            </a:r>
          </a:p>
          <a:p>
            <a:pPr lvl="3"/>
            <a:r>
              <a:rPr lang="cs-CZ" dirty="0"/>
              <a:t>MSVC: alias ke </a:t>
            </a:r>
            <a:r>
              <a:rPr lang="cs-CZ" dirty="0" err="1"/>
              <a:t>steady_clocku</a:t>
            </a:r>
            <a:endParaRPr lang="cs-CZ" dirty="0"/>
          </a:p>
          <a:p>
            <a:pPr lvl="3"/>
            <a:r>
              <a:rPr lang="cs-CZ" dirty="0" err="1"/>
              <a:t>libstdc</a:t>
            </a:r>
            <a:r>
              <a:rPr lang="cs-CZ" dirty="0"/>
              <a:t>++ (GNU – GCC): alias k </a:t>
            </a:r>
            <a:r>
              <a:rPr lang="cs-CZ" dirty="0" err="1"/>
              <a:t>system_clocku</a:t>
            </a:r>
            <a:endParaRPr lang="cs-CZ" dirty="0"/>
          </a:p>
          <a:p>
            <a:pPr lvl="3"/>
            <a:r>
              <a:rPr lang="cs-CZ" dirty="0" err="1"/>
              <a:t>libc</a:t>
            </a:r>
            <a:r>
              <a:rPr lang="cs-CZ" dirty="0"/>
              <a:t>++ (</a:t>
            </a:r>
            <a:r>
              <a:rPr lang="cs-CZ" dirty="0" err="1"/>
              <a:t>llvm</a:t>
            </a:r>
            <a:r>
              <a:rPr lang="cs-CZ" dirty="0"/>
              <a:t> – </a:t>
            </a:r>
            <a:r>
              <a:rPr lang="cs-CZ" dirty="0" err="1"/>
              <a:t>clang</a:t>
            </a:r>
            <a:r>
              <a:rPr lang="cs-CZ" dirty="0"/>
              <a:t>): alias ke </a:t>
            </a:r>
            <a:r>
              <a:rPr lang="cs-CZ" dirty="0" err="1"/>
              <a:t>steady_clocku</a:t>
            </a:r>
            <a:r>
              <a:rPr lang="cs-CZ" dirty="0"/>
              <a:t> (pokud to lze), jinak </a:t>
            </a:r>
            <a:r>
              <a:rPr lang="cs-CZ" dirty="0" err="1"/>
              <a:t>system_clock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90D0430-B970-20EA-9677-D6AC2E4B0619}"/>
              </a:ext>
            </a:extLst>
          </p:cNvPr>
          <p:cNvSpPr txBox="1"/>
          <p:nvPr/>
        </p:nvSpPr>
        <p:spPr>
          <a:xfrm>
            <a:off x="285161" y="6308209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 dirty="0">
                <a:solidFill>
                  <a:srgbClr val="000000"/>
                </a:solidFill>
                <a:uFillTx/>
                <a:latin typeface="Consolas" pitchFamily="49"/>
                <a:cs typeface="Arial" pitchFamily="34"/>
                <a:hlinkClick r:id="rId2"/>
              </a:rPr>
              <a:t>https://en.cppreference.com/w/cpp/chrono</a:t>
            </a:r>
            <a:endParaRPr lang="en-GB" sz="1800" b="0" i="0" u="none" strike="noStrike" kern="1200" cap="none" spc="0" baseline="0" dirty="0">
              <a:solidFill>
                <a:srgbClr val="000000"/>
              </a:solidFill>
              <a:uFillTx/>
              <a:latin typeface="Consolas" pitchFamily="49"/>
            </a:endParaRPr>
          </a:p>
        </p:txBody>
      </p:sp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A6E95DC0-3F22-0C15-F60D-BC998EDD5E97}"/>
              </a:ext>
            </a:extLst>
          </p:cNvPr>
          <p:cNvSpPr/>
          <p:nvPr/>
        </p:nvSpPr>
        <p:spPr>
          <a:xfrm>
            <a:off x="999241" y="1389031"/>
            <a:ext cx="2300140" cy="30165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#include &lt;</a:t>
            </a:r>
            <a:r>
              <a:rPr lang="cs-CZ" dirty="0" err="1"/>
              <a:t>chrono</a:t>
            </a:r>
            <a:r>
              <a:rPr lang="en-US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434419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B3EAE7-AD45-84C8-F164-2A17F1122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Uk</a:t>
            </a:r>
            <a:r>
              <a:rPr lang="cs-CZ" dirty="0" err="1"/>
              <a:t>ázka</a:t>
            </a:r>
            <a:r>
              <a:rPr lang="cs-CZ" dirty="0"/>
              <a:t> měření času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3976CDD-41AF-B852-35EA-CC4C42CEFD39}"/>
              </a:ext>
            </a:extLst>
          </p:cNvPr>
          <p:cNvSpPr txBox="1"/>
          <p:nvPr/>
        </p:nvSpPr>
        <p:spPr>
          <a:xfrm>
            <a:off x="727681" y="1596420"/>
            <a:ext cx="10736637" cy="50783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namespace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{</a:t>
            </a:r>
            <a:r>
              <a:rPr lang="cs-CZ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local_function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cs-CZ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       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(;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500'000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 ++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cs-CZ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       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+=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%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cs-CZ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       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cs-CZ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       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cs-CZ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       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  <a:endParaRPr lang="cs-CZ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endParaRPr lang="cs-CZ" b="0" dirty="0">
              <a:solidFill>
                <a:srgbClr val="008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</a:t>
            </a:r>
            <a:r>
              <a:rPr lang="cs-CZ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 err="1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cs-CZ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 err="1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main</a:t>
            </a:r>
            <a:r>
              <a:rPr lang="cs-CZ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()</a:t>
            </a:r>
            <a:r>
              <a:rPr lang="cs-CZ" dirty="0">
                <a:solidFill>
                  <a:srgbClr val="008000"/>
                </a:solidFill>
                <a:latin typeface="Consolas" panose="020B0609020204030204" pitchFamily="49" charset="0"/>
              </a:rPr>
              <a:t>:</a:t>
            </a:r>
            <a:endParaRPr lang="cs-CZ" b="0" dirty="0">
              <a:solidFill>
                <a:srgbClr val="008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auto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start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chrono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high_resolution_clock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now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();</a:t>
            </a:r>
            <a:r>
              <a:rPr lang="cs-CZ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 Start the timer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number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local_function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  <a:r>
              <a:rPr lang="cs-CZ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 Code to be benchmarked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auto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stop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chrono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high_resolution_clock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now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();</a:t>
            </a:r>
            <a:r>
              <a:rPr lang="cs-CZ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 Stop the timer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auto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duration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chrono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duration_cast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chrono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microseconds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&gt;(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stop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start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cout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&lt;&lt; 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"Time taken to compute the number: "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&lt;&lt;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duration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&lt;&lt;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endl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endParaRPr lang="cs-CZ" b="0" dirty="0">
              <a:solidFill>
                <a:srgbClr val="AF00D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number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&amp;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 // so that the compiler doesn't throw away the computation</a:t>
            </a:r>
          </a:p>
        </p:txBody>
      </p:sp>
    </p:spTree>
    <p:extLst>
      <p:ext uri="{BB962C8B-B14F-4D97-AF65-F5344CB8AC3E}">
        <p14:creationId xmlns:p14="http://schemas.microsoft.com/office/powerpoint/2010/main" val="27391655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A8C94C-11E8-6545-95A0-44221E2B1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</a:t>
            </a:r>
            <a:r>
              <a:rPr lang="cs-CZ" dirty="0"/>
              <a:t> ukázka</a:t>
            </a:r>
            <a:endParaRPr lang="en-US" dirty="0"/>
          </a:p>
        </p:txBody>
      </p:sp>
      <p:sp>
        <p:nvSpPr>
          <p:cNvPr id="4" name="Obdélník: se zakulacenými rohy 3">
            <a:extLst>
              <a:ext uri="{FF2B5EF4-FFF2-40B4-BE49-F238E27FC236}">
                <a16:creationId xmlns:a16="http://schemas.microsoft.com/office/drawing/2014/main" id="{EFEAA59F-8F0B-31CF-FA88-C854D35AFCB2}"/>
              </a:ext>
            </a:extLst>
          </p:cNvPr>
          <p:cNvSpPr/>
          <p:nvPr/>
        </p:nvSpPr>
        <p:spPr>
          <a:xfrm>
            <a:off x="999241" y="1389031"/>
            <a:ext cx="2300140" cy="30165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#include &lt;</a:t>
            </a:r>
            <a:r>
              <a:rPr lang="cs-CZ" dirty="0" err="1"/>
              <a:t>random</a:t>
            </a:r>
            <a:r>
              <a:rPr lang="en-US" dirty="0"/>
              <a:t>&gt;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38CB3E3D-ABAF-2C04-F124-8955C36ED096}"/>
              </a:ext>
            </a:extLst>
          </p:cNvPr>
          <p:cNvSpPr txBox="1"/>
          <p:nvPr/>
        </p:nvSpPr>
        <p:spPr>
          <a:xfrm>
            <a:off x="199043" y="1967572"/>
            <a:ext cx="10095027" cy="42473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random_device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rd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{};</a:t>
            </a:r>
          </a:p>
          <a:p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mt19937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gen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rd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()};</a:t>
            </a:r>
          </a:p>
          <a:p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</a:t>
            </a:r>
            <a:r>
              <a:rPr lang="cs-CZ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 err="1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define</a:t>
            </a:r>
            <a:r>
              <a:rPr lang="cs-CZ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 err="1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normal</a:t>
            </a:r>
            <a:r>
              <a:rPr lang="cs-CZ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 err="1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distribution</a:t>
            </a:r>
            <a:r>
              <a:rPr lang="cs-CZ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 err="1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with</a:t>
            </a:r>
            <a:r>
              <a:rPr lang="cs-CZ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 err="1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mean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=5.0</a:t>
            </a:r>
            <a:r>
              <a:rPr lang="cs-CZ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 and </a:t>
            </a:r>
            <a:r>
              <a:rPr lang="cs-CZ" b="0" dirty="0" err="1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stddev</a:t>
            </a:r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=2.0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normal_distribution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5.0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2.0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};</a:t>
            </a:r>
          </a:p>
          <a:p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 draw a sample from the distribution and round it to an integer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auto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random_int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[&amp;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&amp;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gen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]{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round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gen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)); };</a:t>
            </a:r>
          </a:p>
          <a:p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map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&gt;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hist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{};</a:t>
            </a:r>
            <a:r>
              <a:rPr lang="cs-CZ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</a:t>
            </a:r>
            <a:r>
              <a:rPr lang="cs-CZ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 err="1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define</a:t>
            </a:r>
            <a:r>
              <a:rPr lang="cs-CZ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 a histogram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!=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10000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 ++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++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hist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random_int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()];</a:t>
            </a:r>
            <a:r>
              <a:rPr lang="cs-CZ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</a:t>
            </a:r>
            <a:r>
              <a:rPr lang="cs-CZ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 in</a:t>
            </a:r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cs-CZ" b="0" dirty="0" err="1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rement</a:t>
            </a:r>
            <a:r>
              <a:rPr lang="cs-CZ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 a bin </a:t>
            </a:r>
            <a:r>
              <a:rPr lang="cs-CZ" b="0" dirty="0" err="1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of</a:t>
            </a:r>
            <a:r>
              <a:rPr lang="cs-CZ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 err="1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the</a:t>
            </a:r>
            <a:r>
              <a:rPr lang="cs-CZ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 histogram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auto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[</a:t>
            </a:r>
            <a:r>
              <a:rPr lang="en-US" b="0" dirty="0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y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 :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hist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</a:t>
            </a:r>
            <a:r>
              <a:rPr lang="cs-CZ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print the histogram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cout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&lt;&lt;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setw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&lt;&lt; </a:t>
            </a:r>
            <a:r>
              <a:rPr lang="en-US" b="0" dirty="0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&lt;&lt; 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 '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&lt;&lt;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y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/ 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200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'*'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&lt;&lt; 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b="0" dirty="0">
                <a:solidFill>
                  <a:srgbClr val="EE0000"/>
                </a:solidFill>
                <a:effectLst/>
                <a:latin typeface="Consolas" panose="020B0609020204030204" pitchFamily="49" charset="0"/>
              </a:rPr>
              <a:t>\n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9D087D8C-335F-1EC9-D2C9-2A39FD35951B}"/>
              </a:ext>
            </a:extLst>
          </p:cNvPr>
          <p:cNvSpPr txBox="1"/>
          <p:nvPr/>
        </p:nvSpPr>
        <p:spPr>
          <a:xfrm>
            <a:off x="10501461" y="1829074"/>
            <a:ext cx="1491496" cy="45243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-3 </a:t>
            </a:r>
          </a:p>
          <a:p>
            <a:r>
              <a:rPr lang="en-US" dirty="0"/>
              <a:t>-2 </a:t>
            </a:r>
          </a:p>
          <a:p>
            <a:r>
              <a:rPr lang="en-US" dirty="0"/>
              <a:t>-1 </a:t>
            </a:r>
          </a:p>
          <a:p>
            <a:r>
              <a:rPr lang="en-US" dirty="0"/>
              <a:t> 0 </a:t>
            </a:r>
          </a:p>
          <a:p>
            <a:r>
              <a:rPr lang="en-US" dirty="0"/>
              <a:t> 1 *</a:t>
            </a:r>
          </a:p>
          <a:p>
            <a:r>
              <a:rPr lang="en-US" dirty="0"/>
              <a:t> 2 ***</a:t>
            </a:r>
          </a:p>
          <a:p>
            <a:r>
              <a:rPr lang="en-US" dirty="0"/>
              <a:t> 3 *****</a:t>
            </a:r>
          </a:p>
          <a:p>
            <a:r>
              <a:rPr lang="en-US" dirty="0"/>
              <a:t> 4 ********</a:t>
            </a:r>
          </a:p>
          <a:p>
            <a:r>
              <a:rPr lang="en-US" dirty="0"/>
              <a:t> 5 *********</a:t>
            </a:r>
          </a:p>
          <a:p>
            <a:r>
              <a:rPr lang="en-US" dirty="0"/>
              <a:t> 6 ********</a:t>
            </a:r>
          </a:p>
          <a:p>
            <a:r>
              <a:rPr lang="en-US" dirty="0"/>
              <a:t> 7 *****</a:t>
            </a:r>
          </a:p>
          <a:p>
            <a:r>
              <a:rPr lang="en-US" dirty="0"/>
              <a:t> 8 ***</a:t>
            </a:r>
          </a:p>
          <a:p>
            <a:r>
              <a:rPr lang="en-US" dirty="0"/>
              <a:t> 9 *</a:t>
            </a:r>
          </a:p>
          <a:p>
            <a:r>
              <a:rPr lang="en-US" dirty="0"/>
              <a:t>10 </a:t>
            </a:r>
          </a:p>
          <a:p>
            <a:r>
              <a:rPr lang="en-US" dirty="0"/>
              <a:t>11 </a:t>
            </a:r>
          </a:p>
          <a:p>
            <a:r>
              <a:rPr lang="en-US" dirty="0"/>
              <a:t>12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307426BA-E286-01B8-EA5D-66D5D3B2BA77}"/>
              </a:ext>
            </a:extLst>
          </p:cNvPr>
          <p:cNvSpPr txBox="1"/>
          <p:nvPr/>
        </p:nvSpPr>
        <p:spPr>
          <a:xfrm>
            <a:off x="407709" y="6353389"/>
            <a:ext cx="75296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hlinkClick r:id="rId2"/>
              </a:rPr>
              <a:t>https://en.cppreference.com/w/cpp/numeric/random/normal_distribution</a:t>
            </a:r>
            <a:endParaRPr lang="en-US" dirty="0"/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52142717-E495-EABF-1661-A363002BAB18}"/>
              </a:ext>
            </a:extLst>
          </p:cNvPr>
          <p:cNvSpPr txBox="1"/>
          <p:nvPr/>
        </p:nvSpPr>
        <p:spPr>
          <a:xfrm>
            <a:off x="6921632" y="88241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https://en.cppreference.com/w/cpp/numeric/random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890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ABE7FC-7187-CD00-80DF-7C37BE57E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Dnešní úloha:</a:t>
            </a:r>
            <a:br>
              <a:rPr lang="cs-CZ" dirty="0"/>
            </a:br>
            <a:r>
              <a:rPr lang="pl-PL" b="1" dirty="0"/>
              <a:t>Kontrola linků v markdown dokumentaci</a:t>
            </a:r>
            <a:endParaRPr lang="en-US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3AABFE5-0393-72DA-23B1-AD370996CD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Zadání na </a:t>
            </a:r>
            <a:r>
              <a:rPr lang="cs-CZ" dirty="0">
                <a:hlinkClick r:id="rId2"/>
              </a:rPr>
              <a:t>https://gitlab.mff.cuni.cz/teaching/nprg041/klepl/web/-/tree/master/data/sources/doc</a:t>
            </a:r>
            <a:endParaRPr lang="cs-CZ" dirty="0"/>
          </a:p>
          <a:p>
            <a:pPr lvl="1"/>
            <a:r>
              <a:rPr lang="cs-CZ" dirty="0"/>
              <a:t>Konkrétní úkoly: </a:t>
            </a:r>
            <a:r>
              <a:rPr lang="cs-CZ" dirty="0">
                <a:hlinkClick r:id="rId3"/>
              </a:rPr>
              <a:t>https://gitlab.mff.cuni.cz/teaching/nprg041/klepl/web/-/blob/master/data/sources/doc/link_checker.md</a:t>
            </a:r>
            <a:endParaRPr lang="cs-CZ" dirty="0"/>
          </a:p>
          <a:p>
            <a:r>
              <a:rPr lang="cs-CZ" dirty="0"/>
              <a:t>Celá dokumentace (součást zadání – je to dokumentace k neexistujícímu projektu) i se zdrojovým kódem link-</a:t>
            </a:r>
            <a:r>
              <a:rPr lang="cs-CZ" dirty="0" err="1"/>
              <a:t>checkeru</a:t>
            </a:r>
            <a:r>
              <a:rPr lang="cs-CZ" dirty="0"/>
              <a:t> by měla být v </a:t>
            </a:r>
            <a:r>
              <a:rPr lang="cs-CZ" dirty="0" err="1"/>
              <a:t>labs</a:t>
            </a:r>
            <a:r>
              <a:rPr lang="cs-CZ" dirty="0"/>
              <a:t>/doc</a:t>
            </a:r>
          </a:p>
        </p:txBody>
      </p:sp>
      <p:pic>
        <p:nvPicPr>
          <p:cNvPr id="6" name="Obrázek 5" descr="Obsah obrázku text, snímek obrazovky, elektronika, menu&#10;&#10;Popis byl vytvořen automaticky">
            <a:extLst>
              <a:ext uri="{FF2B5EF4-FFF2-40B4-BE49-F238E27FC236}">
                <a16:creationId xmlns:a16="http://schemas.microsoft.com/office/drawing/2014/main" id="{EE665737-F12C-836E-678D-603FB0D7C1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864" y="4372086"/>
            <a:ext cx="2303033" cy="2303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685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66B311-5C60-807D-2AA7-C6E872CED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069C8B-B117-C7E1-8880-3CD97A2D97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Osmá úloha: </a:t>
            </a:r>
            <a:r>
              <a:rPr lang="pl-PL" b="1" dirty="0"/>
              <a:t>Kontrola linků v markdown dokumentaci</a:t>
            </a:r>
          </a:p>
          <a:p>
            <a:pPr lvl="1"/>
            <a:r>
              <a:rPr lang="pl-PL" dirty="0"/>
              <a:t>Práce s file systémem</a:t>
            </a:r>
            <a:r>
              <a:rPr lang="en-US" dirty="0"/>
              <a:t> </a:t>
            </a:r>
            <a:r>
              <a:rPr lang="cs-CZ" dirty="0"/>
              <a:t>přes </a:t>
            </a:r>
            <a:r>
              <a:rPr lang="cs-CZ" dirty="0" err="1"/>
              <a:t>std</a:t>
            </a:r>
            <a:r>
              <a:rPr lang="en-US" dirty="0"/>
              <a:t>::filesystem</a:t>
            </a:r>
            <a:endParaRPr lang="pl-PL" dirty="0"/>
          </a:p>
          <a:p>
            <a:pPr lvl="1"/>
            <a:r>
              <a:rPr lang="cs-CZ" dirty="0"/>
              <a:t>Regulární výrazy</a:t>
            </a:r>
          </a:p>
          <a:p>
            <a:pPr lvl="1"/>
            <a:r>
              <a:rPr lang="cs-CZ" dirty="0"/>
              <a:t>Formátování výstupu přes </a:t>
            </a:r>
            <a:r>
              <a:rPr lang="en-US" dirty="0"/>
              <a:t>std::format</a:t>
            </a:r>
            <a:endParaRPr lang="cs-CZ" dirty="0"/>
          </a:p>
          <a:p>
            <a:pPr lvl="1"/>
            <a:r>
              <a:rPr lang="cs-CZ" dirty="0"/>
              <a:t>Měření času s </a:t>
            </a:r>
            <a:r>
              <a:rPr lang="cs-CZ" dirty="0" err="1"/>
              <a:t>chrono</a:t>
            </a:r>
            <a:endParaRPr lang="cs-CZ" dirty="0"/>
          </a:p>
          <a:p>
            <a:pPr lvl="1"/>
            <a:r>
              <a:rPr lang="cs-CZ" dirty="0"/>
              <a:t>Náhoda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25467C2-1912-5DCE-0215-A2F49D44CF9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146485" y="190500"/>
            <a:ext cx="2971800" cy="300037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ázek 4" descr="Obsah obrázku snímek obrazovky, budova&#10;&#10;Popis byl vytvořen automaticky">
            <a:extLst>
              <a:ext uri="{FF2B5EF4-FFF2-40B4-BE49-F238E27FC236}">
                <a16:creationId xmlns:a16="http://schemas.microsoft.com/office/drawing/2014/main" id="{223156A8-D8D9-5B93-73F2-278A1F718B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361" y="3429000"/>
            <a:ext cx="3252248" cy="325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620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D8F909-D43C-7BEA-C975-643B84BDA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Filesystem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8725D61-13BB-5933-CA68-F265011A3B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Knihovna</a:t>
            </a:r>
            <a:r>
              <a:rPr lang="en-US" dirty="0"/>
              <a:t> pro </a:t>
            </a:r>
            <a:r>
              <a:rPr lang="cs-CZ" dirty="0"/>
              <a:t>platformě nezávislou práci s </a:t>
            </a:r>
            <a:r>
              <a:rPr lang="cs-CZ" dirty="0" err="1"/>
              <a:t>filesystemem</a:t>
            </a:r>
            <a:endParaRPr lang="cs-CZ" dirty="0"/>
          </a:p>
          <a:p>
            <a:r>
              <a:rPr lang="cs-CZ" dirty="0"/>
              <a:t>Základní třídy a funkce (</a:t>
            </a:r>
            <a:r>
              <a:rPr lang="cs-CZ" b="1" dirty="0"/>
              <a:t>pozor, většina </a:t>
            </a:r>
            <a:r>
              <a:rPr lang="cs-CZ" b="1" dirty="0" err="1"/>
              <a:t>háže</a:t>
            </a:r>
            <a:r>
              <a:rPr lang="cs-CZ" b="1" dirty="0"/>
              <a:t> výjimky</a:t>
            </a:r>
            <a:r>
              <a:rPr lang="cs-CZ" dirty="0"/>
              <a:t>):</a:t>
            </a:r>
          </a:p>
          <a:p>
            <a:pPr lvl="1"/>
            <a:r>
              <a:rPr lang="cs-CZ" b="1" dirty="0" err="1"/>
              <a:t>path</a:t>
            </a:r>
            <a:endParaRPr lang="cs-CZ" b="1" dirty="0"/>
          </a:p>
          <a:p>
            <a:pPr lvl="2"/>
            <a:r>
              <a:rPr lang="cs-CZ" dirty="0"/>
              <a:t>Dekompozice: </a:t>
            </a:r>
            <a:r>
              <a:rPr lang="cs-CZ" dirty="0" err="1"/>
              <a:t>root</a:t>
            </a:r>
            <a:r>
              <a:rPr lang="cs-CZ" dirty="0"/>
              <a:t>, </a:t>
            </a:r>
            <a:r>
              <a:rPr lang="cs-CZ" dirty="0" err="1"/>
              <a:t>parent</a:t>
            </a:r>
            <a:r>
              <a:rPr lang="cs-CZ" dirty="0"/>
              <a:t> direktory, </a:t>
            </a:r>
            <a:r>
              <a:rPr lang="cs-CZ" dirty="0" err="1"/>
              <a:t>filename</a:t>
            </a:r>
            <a:r>
              <a:rPr lang="cs-CZ" dirty="0"/>
              <a:t> (stem + </a:t>
            </a:r>
            <a:r>
              <a:rPr lang="cs-CZ" dirty="0" err="1"/>
              <a:t>extension</a:t>
            </a:r>
            <a:r>
              <a:rPr lang="cs-CZ" dirty="0"/>
              <a:t>)</a:t>
            </a:r>
          </a:p>
          <a:p>
            <a:pPr lvl="2"/>
            <a:r>
              <a:rPr lang="cs-CZ" dirty="0"/>
              <a:t>Konkatenace přes </a:t>
            </a:r>
            <a:r>
              <a:rPr lang="cs-CZ" dirty="0" err="1"/>
              <a:t>operator</a:t>
            </a:r>
            <a:r>
              <a:rPr lang="cs-CZ" dirty="0"/>
              <a:t>/: </a:t>
            </a:r>
            <a:r>
              <a:rPr lang="cs-CZ" dirty="0" err="1"/>
              <a:t>full_path</a:t>
            </a:r>
            <a:r>
              <a:rPr lang="cs-CZ" dirty="0"/>
              <a:t> = </a:t>
            </a:r>
            <a:r>
              <a:rPr lang="cs-CZ" dirty="0" err="1"/>
              <a:t>first_part</a:t>
            </a:r>
            <a:r>
              <a:rPr lang="cs-CZ" dirty="0"/>
              <a:t> / </a:t>
            </a:r>
            <a:r>
              <a:rPr lang="cs-CZ" dirty="0" err="1"/>
              <a:t>second_part</a:t>
            </a:r>
            <a:endParaRPr lang="cs-CZ" dirty="0"/>
          </a:p>
          <a:p>
            <a:pPr lvl="2"/>
            <a:r>
              <a:rPr lang="cs-CZ" dirty="0"/>
              <a:t>Překlad mezi </a:t>
            </a:r>
            <a:r>
              <a:rPr lang="cs-CZ" dirty="0" err="1"/>
              <a:t>relative</a:t>
            </a:r>
            <a:r>
              <a:rPr lang="cs-CZ" dirty="0"/>
              <a:t> a </a:t>
            </a:r>
            <a:r>
              <a:rPr lang="cs-CZ" dirty="0" err="1"/>
              <a:t>absolute</a:t>
            </a:r>
            <a:r>
              <a:rPr lang="cs-CZ" dirty="0"/>
              <a:t>, vyhazování </a:t>
            </a:r>
            <a:r>
              <a:rPr lang="cs-CZ" dirty="0" err="1"/>
              <a:t>useless</a:t>
            </a:r>
            <a:r>
              <a:rPr lang="cs-CZ" dirty="0"/>
              <a:t> .. a ., překlad z linuxových / do </a:t>
            </a:r>
            <a:r>
              <a:rPr lang="en-US" dirty="0"/>
              <a:t>\</a:t>
            </a:r>
            <a:endParaRPr lang="cs-CZ" dirty="0"/>
          </a:p>
          <a:p>
            <a:pPr lvl="1"/>
            <a:r>
              <a:rPr lang="en-US" b="1" dirty="0"/>
              <a:t>(recursive_)</a:t>
            </a:r>
            <a:r>
              <a:rPr lang="cs-CZ" b="1" dirty="0" err="1"/>
              <a:t>directory_iterator</a:t>
            </a:r>
            <a:endParaRPr lang="en-US" b="1" dirty="0"/>
          </a:p>
          <a:p>
            <a:pPr lvl="2"/>
            <a:r>
              <a:rPr lang="en-US" dirty="0" err="1"/>
              <a:t>Dovoluje</a:t>
            </a:r>
            <a:r>
              <a:rPr lang="en-US" dirty="0"/>
              <a:t> </a:t>
            </a:r>
            <a:r>
              <a:rPr lang="en-US" dirty="0" err="1"/>
              <a:t>proch</a:t>
            </a:r>
            <a:r>
              <a:rPr lang="cs-CZ" dirty="0" err="1"/>
              <a:t>ázet</a:t>
            </a:r>
            <a:r>
              <a:rPr lang="cs-CZ" dirty="0"/>
              <a:t> soubory (rekurzivně), </a:t>
            </a:r>
            <a:r>
              <a:rPr lang="cs-CZ" dirty="0" err="1"/>
              <a:t>optional</a:t>
            </a:r>
            <a:r>
              <a:rPr lang="cs-CZ" dirty="0"/>
              <a:t> argumenty (např. </a:t>
            </a:r>
            <a:r>
              <a:rPr lang="cs-CZ" dirty="0" err="1"/>
              <a:t>symlink</a:t>
            </a:r>
            <a:r>
              <a:rPr lang="cs-CZ" dirty="0"/>
              <a:t> </a:t>
            </a:r>
            <a:r>
              <a:rPr lang="cs-CZ" dirty="0" err="1"/>
              <a:t>follow</a:t>
            </a:r>
            <a:r>
              <a:rPr lang="cs-CZ" dirty="0"/>
              <a:t>)</a:t>
            </a:r>
          </a:p>
          <a:p>
            <a:pPr lvl="1"/>
            <a:r>
              <a:rPr lang="cs-CZ" b="1" dirty="0" err="1"/>
              <a:t>directory_entry</a:t>
            </a:r>
            <a:endParaRPr lang="cs-CZ" b="1" dirty="0"/>
          </a:p>
          <a:p>
            <a:pPr lvl="2"/>
            <a:r>
              <a:rPr lang="cs-CZ" dirty="0"/>
              <a:t>Získávání metadat o souborech: cesta, typ (</a:t>
            </a:r>
            <a:r>
              <a:rPr lang="cs-CZ" dirty="0" err="1"/>
              <a:t>reg</a:t>
            </a:r>
            <a:r>
              <a:rPr lang="cs-CZ" dirty="0"/>
              <a:t>./</a:t>
            </a:r>
            <a:r>
              <a:rPr lang="cs-CZ" dirty="0" err="1"/>
              <a:t>dir</a:t>
            </a:r>
            <a:r>
              <a:rPr lang="cs-CZ" dirty="0"/>
              <a:t>./</a:t>
            </a:r>
            <a:r>
              <a:rPr lang="cs-CZ" dirty="0" err="1"/>
              <a:t>fifo</a:t>
            </a:r>
            <a:r>
              <a:rPr lang="cs-CZ" dirty="0"/>
              <a:t>/…), práva, velikost, …</a:t>
            </a:r>
          </a:p>
          <a:p>
            <a:pPr lvl="1"/>
            <a:r>
              <a:rPr lang="cs-CZ" b="1" dirty="0"/>
              <a:t>Vytváření složek/</a:t>
            </a:r>
            <a:r>
              <a:rPr lang="cs-CZ" b="1" dirty="0" err="1"/>
              <a:t>symlinků</a:t>
            </a:r>
            <a:r>
              <a:rPr lang="cs-CZ" b="1" dirty="0"/>
              <a:t>/</a:t>
            </a:r>
            <a:r>
              <a:rPr lang="cs-CZ" b="1" dirty="0" err="1"/>
              <a:t>hardlinků</a:t>
            </a:r>
            <a:r>
              <a:rPr lang="cs-CZ" b="1" dirty="0"/>
              <a:t>, mazání, přejmenovávání, práva, …</a:t>
            </a:r>
            <a:endParaRPr lang="en-US" b="1" dirty="0"/>
          </a:p>
        </p:txBody>
      </p:sp>
      <p:sp>
        <p:nvSpPr>
          <p:cNvPr id="4" name="Obdélník: se zakulacenými rohy 3">
            <a:extLst>
              <a:ext uri="{FF2B5EF4-FFF2-40B4-BE49-F238E27FC236}">
                <a16:creationId xmlns:a16="http://schemas.microsoft.com/office/drawing/2014/main" id="{CFD1F6FF-DFBC-6D12-5C32-84035968DAB0}"/>
              </a:ext>
            </a:extLst>
          </p:cNvPr>
          <p:cNvSpPr/>
          <p:nvPr/>
        </p:nvSpPr>
        <p:spPr>
          <a:xfrm>
            <a:off x="999241" y="1389031"/>
            <a:ext cx="2300140" cy="30165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#include &lt;filesystem&gt;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824319A-B94B-81EA-DFB4-2207EE887FF9}"/>
              </a:ext>
            </a:extLst>
          </p:cNvPr>
          <p:cNvSpPr txBox="1"/>
          <p:nvPr/>
        </p:nvSpPr>
        <p:spPr>
          <a:xfrm>
            <a:off x="252167" y="6395243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https://en.cppreference.com/w/cpp/filesystem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063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40C51C-4639-08A9-4C12-CB4FD39DF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Ukázka funkcí na práci se složkami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44B018DD-E9F5-6C00-BD23-AA503691C8B3}"/>
              </a:ext>
            </a:extLst>
          </p:cNvPr>
          <p:cNvSpPr txBox="1"/>
          <p:nvPr/>
        </p:nvSpPr>
        <p:spPr>
          <a:xfrm>
            <a:off x="1741939" y="2169492"/>
            <a:ext cx="9004618" cy="25853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namespace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fs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filesystem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            // namespace alias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fs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create_directory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example_directory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 // </a:t>
            </a:r>
            <a:r>
              <a:rPr lang="en-US" b="0" dirty="0" err="1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mkdir</a:t>
            </a:r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example_directory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fs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create_directories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"example/</a:t>
            </a:r>
            <a:r>
              <a:rPr lang="en-US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dir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     // </a:t>
            </a:r>
            <a:r>
              <a:rPr lang="en-US" b="0" dirty="0" err="1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mkdir</a:t>
            </a:r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 -p example/</a:t>
            </a:r>
            <a:r>
              <a:rPr lang="en-US" b="0" dirty="0" err="1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dir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ofstream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"somefile.txt"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&lt;&lt; 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"Hello, World!"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fs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remove_all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example_directory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       </a:t>
            </a:r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 rm -rf </a:t>
            </a:r>
            <a:r>
              <a:rPr lang="en-US" b="0" dirty="0" err="1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example_directory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fs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remove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"somefile.txt"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                </a:t>
            </a:r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 rm somefile.txt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470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694B8F-A5BE-E563-70AF-B56B01CAF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Uk</a:t>
            </a:r>
            <a:r>
              <a:rPr lang="cs-CZ" dirty="0" err="1"/>
              <a:t>ázka</a:t>
            </a:r>
            <a:r>
              <a:rPr lang="cs-CZ" dirty="0"/>
              <a:t> procházení složek</a:t>
            </a:r>
            <a:endParaRPr lang="en-US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6DEB5E5-5934-EE91-48F2-F0BF29BC89B9}"/>
              </a:ext>
            </a:extLst>
          </p:cNvPr>
          <p:cNvSpPr txBox="1"/>
          <p:nvPr/>
        </p:nvSpPr>
        <p:spPr>
          <a:xfrm>
            <a:off x="597031" y="1861723"/>
            <a:ext cx="10997938" cy="45243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namespace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fs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filesystem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 Recursive iterator that DOES NOT follow </a:t>
            </a:r>
            <a:r>
              <a:rPr lang="en-US" b="0" dirty="0" err="1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symlinks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auto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&amp; </a:t>
            </a:r>
            <a:r>
              <a:rPr lang="en-US" b="0" dirty="0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entry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: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fs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recursive_directory_iterator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"./</a:t>
            </a:r>
            <a:r>
              <a:rPr lang="en-US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some_dir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/"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 {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cout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&lt;&lt; </a:t>
            </a:r>
            <a:r>
              <a:rPr lang="en-US" b="0" dirty="0" err="1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entry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path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 &lt;&lt;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endl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using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fs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directory_options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b="0" dirty="0" err="1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follow_directory_symlink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 // to shorten the names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 alternatively:</a:t>
            </a:r>
            <a:b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     using </a:t>
            </a:r>
            <a:r>
              <a:rPr lang="en-US" b="0" dirty="0" err="1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dir_opts</a:t>
            </a:r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 = fs::</a:t>
            </a:r>
            <a:r>
              <a:rPr lang="en-US" b="0" dirty="0" err="1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directory_options</a:t>
            </a:r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; ... </a:t>
            </a:r>
            <a:r>
              <a:rPr lang="en-US" b="0" dirty="0" err="1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dir_opts</a:t>
            </a:r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b="0" dirty="0" err="1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follow_directory_symlink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 Recursive iterator that follows </a:t>
            </a:r>
            <a:r>
              <a:rPr lang="en-US" b="0" dirty="0" err="1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symlinks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auto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&amp; </a:t>
            </a:r>
            <a:r>
              <a:rPr lang="en-US" b="0" dirty="0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entry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: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fs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recursive_directory_iterator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"./</a:t>
            </a:r>
            <a:r>
              <a:rPr lang="en-US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some_dir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                                              </a:t>
            </a:r>
            <a:r>
              <a:rPr lang="en-US" b="0" dirty="0" err="1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follow_directory_symlink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 {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cout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&lt;&lt; </a:t>
            </a:r>
            <a:r>
              <a:rPr lang="en-US" b="0" dirty="0" err="1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entry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path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 &lt;&lt;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endl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676480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A1B475-697A-AF3E-F3B9-871D25216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Uk</a:t>
            </a:r>
            <a:r>
              <a:rPr lang="cs-CZ" dirty="0" err="1"/>
              <a:t>ázka</a:t>
            </a:r>
            <a:r>
              <a:rPr lang="cs-CZ" dirty="0"/>
              <a:t> čtení metadat</a:t>
            </a:r>
            <a:endParaRPr lang="en-US" dirty="0"/>
          </a:p>
        </p:txBody>
      </p:sp>
      <p:sp>
        <p:nvSpPr>
          <p:cNvPr id="4" name="TextovéPole 3">
            <a:hlinkClick r:id="rId2"/>
            <a:extLst>
              <a:ext uri="{FF2B5EF4-FFF2-40B4-BE49-F238E27FC236}">
                <a16:creationId xmlns:a16="http://schemas.microsoft.com/office/drawing/2014/main" id="{CE34D489-D74B-88EF-C4D4-E7F1D0ACF3A8}"/>
              </a:ext>
            </a:extLst>
          </p:cNvPr>
          <p:cNvSpPr txBox="1"/>
          <p:nvPr/>
        </p:nvSpPr>
        <p:spPr>
          <a:xfrm>
            <a:off x="1351175" y="1901133"/>
            <a:ext cx="9489650" cy="45243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namespace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fs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filesystem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 Function to check execute permissions for owner, group, and others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has_execute_permission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fs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path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&amp;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path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auto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perms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fs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status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path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).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permissions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perms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&amp;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fs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perms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b="0" dirty="0" err="1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owner_exec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!=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fs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perms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b="0" dirty="0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none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||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perms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&amp;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fs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perms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b="0" dirty="0" err="1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group_exec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!=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fs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perms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b="0" dirty="0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none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||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perms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&amp;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fs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perms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b="0" dirty="0" err="1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others_exec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!=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fs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perms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b="0" dirty="0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none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 Usage within the directory iteration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auto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&amp; </a:t>
            </a:r>
            <a:r>
              <a:rPr lang="en-US" b="0" dirty="0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entry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: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fs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directory_iterator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"path/to/directory"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 {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 err="1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entry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is_regular_file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 &amp;&amp; 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has_execute_permission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entry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path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())) {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cout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&lt;&lt; </a:t>
            </a:r>
            <a:r>
              <a:rPr lang="en-US" b="0" dirty="0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entry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&lt;&lt; 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": "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&lt;&lt; </a:t>
            </a:r>
            <a:r>
              <a:rPr lang="en-US" b="0" dirty="0" err="1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entry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file_size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 &lt;&lt; 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 bytes</a:t>
            </a:r>
            <a:r>
              <a:rPr lang="en-US" b="0" dirty="0">
                <a:solidFill>
                  <a:srgbClr val="EE0000"/>
                </a:solidFill>
                <a:effectLst/>
                <a:latin typeface="Consolas" panose="020B0609020204030204" pitchFamily="49" charset="0"/>
              </a:rPr>
              <a:t>\n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59110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A1B475-697A-AF3E-F3B9-871D25216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Uk</a:t>
            </a:r>
            <a:r>
              <a:rPr lang="cs-CZ" dirty="0" err="1"/>
              <a:t>ázka</a:t>
            </a:r>
            <a:r>
              <a:rPr lang="cs-CZ" dirty="0"/>
              <a:t> čtení metadat</a:t>
            </a:r>
            <a:endParaRPr lang="en-US" dirty="0"/>
          </a:p>
        </p:txBody>
      </p:sp>
      <p:sp>
        <p:nvSpPr>
          <p:cNvPr id="4" name="TextovéPole 3">
            <a:hlinkClick r:id="rId2"/>
            <a:extLst>
              <a:ext uri="{FF2B5EF4-FFF2-40B4-BE49-F238E27FC236}">
                <a16:creationId xmlns:a16="http://schemas.microsoft.com/office/drawing/2014/main" id="{CE34D489-D74B-88EF-C4D4-E7F1D0ACF3A8}"/>
              </a:ext>
            </a:extLst>
          </p:cNvPr>
          <p:cNvSpPr txBox="1"/>
          <p:nvPr/>
        </p:nvSpPr>
        <p:spPr>
          <a:xfrm>
            <a:off x="1351175" y="1901133"/>
            <a:ext cx="9489650" cy="45243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namespace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fs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filesystem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 Function to check execute permissions for owner, group, and others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has_execute_permission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fs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path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&amp;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path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auto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perms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fs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status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path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).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permissions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perms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&amp;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fs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perms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b="0" dirty="0" err="1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owner_exec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!=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fs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perms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b="0" dirty="0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none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||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perms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&amp;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fs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perms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b="0" dirty="0" err="1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group_exec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!=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fs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perms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b="0" dirty="0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none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||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perms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&amp;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fs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perms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b="0" dirty="0" err="1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others_exec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!=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fs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perms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b="0" dirty="0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none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 Usage within the directory iteration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auto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&amp; </a:t>
            </a:r>
            <a:r>
              <a:rPr lang="en-US" b="0" dirty="0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entry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: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fs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directory_iterator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"path/to/directory"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 {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 err="1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entry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is_regular_file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 &amp;&amp; 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has_execute_permission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entry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path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())) {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cout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&lt;&lt; </a:t>
            </a:r>
            <a:r>
              <a:rPr lang="en-US" b="0" dirty="0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entry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&lt;&lt; 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": "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&lt;&lt; </a:t>
            </a:r>
            <a:r>
              <a:rPr lang="en-US" b="0" dirty="0" err="1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entry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file_size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 &lt;&lt; 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 bytes</a:t>
            </a:r>
            <a:r>
              <a:rPr lang="en-US" b="0" dirty="0">
                <a:solidFill>
                  <a:srgbClr val="EE0000"/>
                </a:solidFill>
                <a:effectLst/>
                <a:latin typeface="Consolas" panose="020B0609020204030204" pitchFamily="49" charset="0"/>
              </a:rPr>
              <a:t>\n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8" name="Řečová bublina: obdélníkový bublinový popisek se zakulacenými rohy 7">
            <a:extLst>
              <a:ext uri="{FF2B5EF4-FFF2-40B4-BE49-F238E27FC236}">
                <a16:creationId xmlns:a16="http://schemas.microsoft.com/office/drawing/2014/main" id="{54D8F5AD-6835-DB40-90B6-7D19FA1CE228}"/>
              </a:ext>
            </a:extLst>
          </p:cNvPr>
          <p:cNvSpPr/>
          <p:nvPr/>
        </p:nvSpPr>
        <p:spPr>
          <a:xfrm>
            <a:off x="3132139" y="4305721"/>
            <a:ext cx="6162691" cy="387275"/>
          </a:xfrm>
          <a:prstGeom prst="wedgeRoundRectCallout">
            <a:avLst>
              <a:gd name="adj1" fmla="val -38918"/>
              <a:gd name="adj2" fmla="val -90851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Čtení jednotlivých práv jako u bitů, to samé kombinování přes </a:t>
            </a:r>
            <a:r>
              <a:rPr lang="en-US" dirty="0"/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982049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C5E508-B06F-DBDD-CBFD-3A35CC799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 Expressions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34B823-8E82-630A-1AB6-4E97D8D0A0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Objekty:</a:t>
            </a:r>
          </a:p>
          <a:p>
            <a:pPr lvl="1"/>
            <a:r>
              <a:rPr lang="en-US" b="1" dirty="0"/>
              <a:t>std::regex</a:t>
            </a:r>
            <a:r>
              <a:rPr lang="en-US" dirty="0"/>
              <a:t> – </a:t>
            </a:r>
            <a:r>
              <a:rPr lang="en-US" dirty="0" err="1"/>
              <a:t>reprezentuje</a:t>
            </a:r>
            <a:r>
              <a:rPr lang="en-US" dirty="0"/>
              <a:t> </a:t>
            </a:r>
            <a:r>
              <a:rPr lang="en-US" dirty="0" err="1"/>
              <a:t>regul</a:t>
            </a:r>
            <a:r>
              <a:rPr lang="cs-CZ" dirty="0" err="1"/>
              <a:t>ární</a:t>
            </a:r>
            <a:r>
              <a:rPr lang="cs-CZ" dirty="0"/>
              <a:t> výraz</a:t>
            </a:r>
          </a:p>
          <a:p>
            <a:pPr lvl="1"/>
            <a:r>
              <a:rPr lang="cs-CZ" b="1" dirty="0" err="1"/>
              <a:t>std</a:t>
            </a:r>
            <a:r>
              <a:rPr lang="cs-CZ" b="1" dirty="0"/>
              <a:t>::</a:t>
            </a:r>
            <a:r>
              <a:rPr lang="cs-CZ" b="1" dirty="0" err="1"/>
              <a:t>smatch</a:t>
            </a:r>
            <a:r>
              <a:rPr lang="cs-CZ" dirty="0"/>
              <a:t> – reprezentuje nalezený výskyt výrazu v zadaném </a:t>
            </a:r>
            <a:r>
              <a:rPr lang="cs-CZ" dirty="0" err="1"/>
              <a:t>stringu</a:t>
            </a:r>
            <a:endParaRPr lang="cs-CZ" dirty="0"/>
          </a:p>
          <a:p>
            <a:pPr lvl="2"/>
            <a:r>
              <a:rPr lang="cs-CZ" dirty="0"/>
              <a:t>Pomocí operátoru </a:t>
            </a:r>
            <a:r>
              <a:rPr lang="en-US" dirty="0"/>
              <a:t>[]</a:t>
            </a:r>
            <a:r>
              <a:rPr lang="cs-CZ" dirty="0"/>
              <a:t> lze přistoupit k podvýrazu (nultý odpovídá celému výrazu)</a:t>
            </a:r>
          </a:p>
          <a:p>
            <a:pPr lvl="2"/>
            <a:r>
              <a:rPr lang="cs-CZ" dirty="0"/>
              <a:t>Pomocí .str(index) lze získat </a:t>
            </a:r>
            <a:r>
              <a:rPr lang="cs-CZ" dirty="0" err="1"/>
              <a:t>stringovou</a:t>
            </a:r>
            <a:r>
              <a:rPr lang="cs-CZ" dirty="0"/>
              <a:t> reprezentaci podvýrazu (zkratka za </a:t>
            </a:r>
            <a:r>
              <a:rPr lang="en-US" dirty="0"/>
              <a:t>[index].str())</a:t>
            </a:r>
          </a:p>
          <a:p>
            <a:pPr lvl="1"/>
            <a:r>
              <a:rPr lang="en-US" b="1" dirty="0"/>
              <a:t>std::</a:t>
            </a:r>
            <a:r>
              <a:rPr lang="en-US" b="1" dirty="0" err="1"/>
              <a:t>regex_iterator</a:t>
            </a:r>
            <a:r>
              <a:rPr lang="en-US" dirty="0"/>
              <a:t> – </a:t>
            </a:r>
            <a:r>
              <a:rPr lang="en-US" dirty="0" err="1"/>
              <a:t>slou</a:t>
            </a:r>
            <a:r>
              <a:rPr lang="cs-CZ" dirty="0" err="1"/>
              <a:t>ží</a:t>
            </a:r>
            <a:r>
              <a:rPr lang="cs-CZ" dirty="0"/>
              <a:t> pro iterování více výskytů výrazu</a:t>
            </a:r>
          </a:p>
          <a:p>
            <a:r>
              <a:rPr lang="cs-CZ" dirty="0"/>
              <a:t>Funkce (detaily podle flagů):</a:t>
            </a:r>
          </a:p>
          <a:p>
            <a:pPr lvl="1"/>
            <a:r>
              <a:rPr lang="cs-CZ" b="1" dirty="0" err="1"/>
              <a:t>std</a:t>
            </a:r>
            <a:r>
              <a:rPr lang="cs-CZ" b="1" dirty="0"/>
              <a:t>::</a:t>
            </a:r>
            <a:r>
              <a:rPr lang="cs-CZ" b="1" dirty="0" err="1"/>
              <a:t>regex_match</a:t>
            </a:r>
            <a:r>
              <a:rPr lang="cs-CZ" dirty="0"/>
              <a:t> – zjistí, zda zadaný </a:t>
            </a:r>
            <a:r>
              <a:rPr lang="cs-CZ" dirty="0" err="1"/>
              <a:t>string</a:t>
            </a:r>
            <a:r>
              <a:rPr lang="cs-CZ" dirty="0"/>
              <a:t> odpovídá výrazu</a:t>
            </a:r>
          </a:p>
          <a:p>
            <a:pPr lvl="1"/>
            <a:r>
              <a:rPr lang="cs-CZ" b="1" dirty="0" err="1"/>
              <a:t>std</a:t>
            </a:r>
            <a:r>
              <a:rPr lang="cs-CZ" b="1" dirty="0"/>
              <a:t>::</a:t>
            </a:r>
            <a:r>
              <a:rPr lang="cs-CZ" b="1" dirty="0" err="1"/>
              <a:t>regex_search</a:t>
            </a:r>
            <a:r>
              <a:rPr lang="cs-CZ" dirty="0"/>
              <a:t> – najde </a:t>
            </a:r>
            <a:r>
              <a:rPr lang="cs-CZ" dirty="0" err="1"/>
              <a:t>substring</a:t>
            </a:r>
            <a:r>
              <a:rPr lang="cs-CZ" dirty="0"/>
              <a:t> odpovídající výrazu</a:t>
            </a:r>
          </a:p>
          <a:p>
            <a:pPr lvl="1"/>
            <a:r>
              <a:rPr lang="cs-CZ" b="1" dirty="0" err="1"/>
              <a:t>std</a:t>
            </a:r>
            <a:r>
              <a:rPr lang="cs-CZ" b="1" dirty="0"/>
              <a:t>::</a:t>
            </a:r>
            <a:r>
              <a:rPr lang="cs-CZ" b="1" dirty="0" err="1"/>
              <a:t>regex_replace</a:t>
            </a:r>
            <a:r>
              <a:rPr lang="cs-CZ" dirty="0"/>
              <a:t> – provádí nahrazování</a:t>
            </a:r>
            <a:endParaRPr lang="en-US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3A254950-D7CE-E97D-7240-EB7EC16C7ADB}"/>
              </a:ext>
            </a:extLst>
          </p:cNvPr>
          <p:cNvSpPr txBox="1"/>
          <p:nvPr/>
        </p:nvSpPr>
        <p:spPr>
          <a:xfrm>
            <a:off x="238027" y="6311900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https://en.cppreference.com/w/cpp/regex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286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149AC5CE-0BB9-D892-B30C-C2B29182D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Uk</a:t>
            </a:r>
            <a:r>
              <a:rPr lang="cs-CZ" dirty="0" err="1"/>
              <a:t>ázka</a:t>
            </a:r>
            <a:r>
              <a:rPr lang="cs-CZ" dirty="0"/>
              <a:t> procházení nálezů </a:t>
            </a:r>
            <a:r>
              <a:rPr lang="cs-CZ" dirty="0" err="1"/>
              <a:t>regexu</a:t>
            </a:r>
            <a:endParaRPr lang="en-US" dirty="0"/>
          </a:p>
        </p:txBody>
      </p:sp>
      <p:sp>
        <p:nvSpPr>
          <p:cNvPr id="8" name="TextovéPole 7">
            <a:hlinkClick r:id="rId2"/>
            <a:extLst>
              <a:ext uri="{FF2B5EF4-FFF2-40B4-BE49-F238E27FC236}">
                <a16:creationId xmlns:a16="http://schemas.microsoft.com/office/drawing/2014/main" id="{DAEE5172-2001-5C4B-D1C3-6E99537C83BD}"/>
              </a:ext>
            </a:extLst>
          </p:cNvPr>
          <p:cNvSpPr txBox="1"/>
          <p:nvPr/>
        </p:nvSpPr>
        <p:spPr>
          <a:xfrm>
            <a:off x="1164014" y="1690688"/>
            <a:ext cx="9863972" cy="48013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s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"Quick brown fox."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 raw string so that we don't have to escape backslashes;</a:t>
            </a:r>
            <a:b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parentheses are not a part of the regular expression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regex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words_regex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R"([\w]+)"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 // read as: R"</a:t>
            </a:r>
            <a:r>
              <a:rPr lang="cs-CZ" b="0" i="1" dirty="0" err="1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delim</a:t>
            </a:r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(&lt;raw string&gt;)</a:t>
            </a:r>
            <a:r>
              <a:rPr lang="cs-CZ" b="0" i="1" dirty="0" err="1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delim</a:t>
            </a:r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"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auto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words_begin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sregex_iterator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s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begin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(), </a:t>
            </a:r>
            <a:r>
              <a:rPr lang="en-US" b="0" dirty="0" err="1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s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end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(),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words_regex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auto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words_end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sregex_iterator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cout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&lt;&lt; 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"Found "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&lt;&lt;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distance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words_begin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words_end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&lt;&lt; 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 words: "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sregex_iterator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words_begin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!=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words_end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 ++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smatch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match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*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cout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&lt;&lt;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match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str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 &lt;&lt; (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std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next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!=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words_end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? 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", "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: 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b="0" dirty="0">
                <a:solidFill>
                  <a:srgbClr val="EE0000"/>
                </a:solidFill>
                <a:effectLst/>
                <a:latin typeface="Consolas" panose="020B0609020204030204" pitchFamily="49" charset="0"/>
              </a:rPr>
              <a:t>\n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 Output: Found 3 words: Quick, brown, fox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82381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1533</TotalTime>
  <Words>2245</Words>
  <Application>Microsoft Office PowerPoint</Application>
  <PresentationFormat>Širokoúhlá obrazovka</PresentationFormat>
  <Paragraphs>197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Consolas</vt:lpstr>
      <vt:lpstr>Motiv Office</vt:lpstr>
      <vt:lpstr>NPRG 041 – cvičení 9 Programování v C++</vt:lpstr>
      <vt:lpstr>Agenda</vt:lpstr>
      <vt:lpstr>Filesystem</vt:lpstr>
      <vt:lpstr>Ukázka funkcí na práci se složkami</vt:lpstr>
      <vt:lpstr>Ukázka procházení složek</vt:lpstr>
      <vt:lpstr>Ukázka čtení metadat</vt:lpstr>
      <vt:lpstr>Ukázka čtení metadat</vt:lpstr>
      <vt:lpstr>Regular Expressions</vt:lpstr>
      <vt:lpstr>Ukázka procházení nálezů regexu</vt:lpstr>
      <vt:lpstr>Ukázka procházení nálezů regexu</vt:lpstr>
      <vt:lpstr>Format</vt:lpstr>
      <vt:lpstr>Chrono</vt:lpstr>
      <vt:lpstr>Ukázka měření času</vt:lpstr>
      <vt:lpstr>Random ukázka</vt:lpstr>
      <vt:lpstr>Dnešní úloha: Kontrola linků v markdown dokumentaci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NPRG 041 – cvičení Programování v C++</dc:title>
  <dc:creator>Jiří Klepl</dc:creator>
  <cp:lastModifiedBy>Jiří Klepl</cp:lastModifiedBy>
  <cp:revision>27</cp:revision>
  <dcterms:created xsi:type="dcterms:W3CDTF">2023-10-01T16:50:20Z</dcterms:created>
  <dcterms:modified xsi:type="dcterms:W3CDTF">2023-11-27T05:32:36Z</dcterms:modified>
</cp:coreProperties>
</file>