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4" r:id="rId3"/>
    <p:sldId id="327" r:id="rId4"/>
    <p:sldId id="323" r:id="rId5"/>
    <p:sldId id="324" r:id="rId6"/>
    <p:sldId id="325" r:id="rId7"/>
    <p:sldId id="328" r:id="rId8"/>
    <p:sldId id="329" r:id="rId9"/>
    <p:sldId id="336" r:id="rId10"/>
    <p:sldId id="326" r:id="rId11"/>
    <p:sldId id="332" r:id="rId12"/>
    <p:sldId id="334" r:id="rId13"/>
    <p:sldId id="330" r:id="rId14"/>
    <p:sldId id="331" r:id="rId15"/>
    <p:sldId id="333" r:id="rId16"/>
    <p:sldId id="337" r:id="rId17"/>
    <p:sldId id="338" r:id="rId18"/>
    <p:sldId id="3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04"/>
          </p14:sldIdLst>
        </p14:section>
        <p14:section name="Templaty" id="{04B7B2F2-7C4D-459D-A8B2-A4B472501DDB}">
          <p14:sldIdLst>
            <p14:sldId id="327"/>
            <p14:sldId id="323"/>
            <p14:sldId id="324"/>
            <p14:sldId id="325"/>
            <p14:sldId id="328"/>
            <p14:sldId id="329"/>
            <p14:sldId id="336"/>
            <p14:sldId id="326"/>
            <p14:sldId id="332"/>
            <p14:sldId id="334"/>
          </p14:sldIdLst>
        </p14:section>
        <p14:section name="variant, optional, any" id="{41E762AB-5709-48DB-881B-D1F25E1585A0}">
          <p14:sldIdLst>
            <p14:sldId id="330"/>
            <p14:sldId id="331"/>
            <p14:sldId id="333"/>
            <p14:sldId id="337"/>
            <p14:sldId id="338"/>
          </p14:sldIdLst>
        </p14:section>
        <p14:section name="constexpr, consteval" id="{744FCA6D-292D-49D8-B166-30B65463FFCB}">
          <p14:sldIdLst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8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8zETWqxef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x8vxx56YW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G3jqKPr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cppreference.com/w/cpp/utility/varian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1arjTKa9s" TargetMode="External"/><Relationship Id="rId2" Type="http://schemas.openxmlformats.org/officeDocument/2006/relationships/hyperlink" Target="https://godbolt.org/z/G3jqKPrrd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optiona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an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8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718C5-8379-244F-DDB5-0BC7F6A4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vs Statický polymorfismus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FC1D4E-2182-0AA1-D7B7-B2A3CC202E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Dynamický polymorfismus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3EB08F-4BBD-29AA-17E2-23904C76A4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Definujeme abstraktní třídu</a:t>
            </a:r>
          </a:p>
          <a:p>
            <a:pPr lvl="1"/>
            <a:r>
              <a:rPr lang="cs-CZ" dirty="0"/>
              <a:t>a pak konkrétní třídy, které ji dědí</a:t>
            </a:r>
          </a:p>
          <a:p>
            <a:r>
              <a:rPr lang="cs-CZ" b="1" dirty="0" err="1">
                <a:solidFill>
                  <a:srgbClr val="C00000"/>
                </a:solidFill>
              </a:rPr>
              <a:t>Runtimový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overhead</a:t>
            </a:r>
            <a:r>
              <a:rPr lang="cs-CZ" b="1" dirty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cs-CZ" dirty="0"/>
              <a:t>Volání virtuálních funkcí</a:t>
            </a:r>
          </a:p>
          <a:p>
            <a:pPr lvl="1"/>
            <a:r>
              <a:rPr lang="cs-CZ" dirty="0"/>
              <a:t>Polymorfní třídy mají </a:t>
            </a:r>
            <a:r>
              <a:rPr lang="cs-CZ" dirty="0" err="1"/>
              <a:t>vpointery</a:t>
            </a: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Při překladu nemusíme vědět konkrétní typ každého objektu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Ale vyžadujeme příbuznost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E6BC76-CE69-E874-6490-42685FB77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Statický polymorfismus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897ED9-B326-82DF-CC7E-707C29E9E9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Píšeme definici s type parametry</a:t>
            </a:r>
          </a:p>
          <a:p>
            <a:pPr lvl="1"/>
            <a:r>
              <a:rPr lang="cs-CZ" dirty="0" err="1"/>
              <a:t>Instanciace</a:t>
            </a:r>
            <a:r>
              <a:rPr lang="cs-CZ" dirty="0"/>
              <a:t> s konkrétními typy</a:t>
            </a:r>
          </a:p>
          <a:p>
            <a:r>
              <a:rPr lang="cs-CZ" b="1" dirty="0">
                <a:solidFill>
                  <a:srgbClr val="00B050"/>
                </a:solidFill>
              </a:rPr>
              <a:t>„Žádný </a:t>
            </a:r>
            <a:r>
              <a:rPr lang="cs-CZ" b="1" dirty="0" err="1">
                <a:solidFill>
                  <a:srgbClr val="00B050"/>
                </a:solidFill>
              </a:rPr>
              <a:t>runtimový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overhead</a:t>
            </a:r>
            <a:r>
              <a:rPr lang="cs-CZ" b="1" dirty="0">
                <a:solidFill>
                  <a:srgbClr val="00B050"/>
                </a:solidFill>
              </a:rPr>
              <a:t>“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Vygenerování spousty strojového kódu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 překladu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accent2"/>
                </a:solidFill>
              </a:rPr>
              <a:t>musíme znát každý typ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Nevyžadujeme příbuznost</a:t>
            </a:r>
          </a:p>
        </p:txBody>
      </p:sp>
    </p:spTree>
    <p:extLst>
      <p:ext uri="{BB962C8B-B14F-4D97-AF65-F5344CB8AC3E}">
        <p14:creationId xmlns:p14="http://schemas.microsoft.com/office/powerpoint/2010/main" val="294990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A5538-D270-E4FF-4483-BB49761F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statického a dynamického polymorfismu</a:t>
            </a:r>
            <a:endParaRPr lang="en-US" dirty="0"/>
          </a:p>
        </p:txBody>
      </p:sp>
      <p:sp>
        <p:nvSpPr>
          <p:cNvPr id="9" name="TextovéPole 8">
            <a:hlinkClick r:id="rId2"/>
            <a:extLst>
              <a:ext uri="{FF2B5EF4-FFF2-40B4-BE49-F238E27FC236}">
                <a16:creationId xmlns:a16="http://schemas.microsoft.com/office/drawing/2014/main" id="{132DFB57-1741-6FC7-D27F-E260A4679B49}"/>
              </a:ext>
            </a:extLst>
          </p:cNvPr>
          <p:cNvSpPr txBox="1"/>
          <p:nvPr/>
        </p:nvSpPr>
        <p:spPr>
          <a:xfrm>
            <a:off x="4572000" y="1027906"/>
            <a:ext cx="7473462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val.print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(out);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explicit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2573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216D5-91F8-71CB-5A75-8D7621DF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</a:t>
            </a:r>
          </a:p>
        </p:txBody>
      </p:sp>
      <p:sp>
        <p:nvSpPr>
          <p:cNvPr id="4" name="TextovéPole 3">
            <a:hlinkClick r:id="rId2"/>
            <a:extLst>
              <a:ext uri="{FF2B5EF4-FFF2-40B4-BE49-F238E27FC236}">
                <a16:creationId xmlns:a16="http://schemas.microsoft.com/office/drawing/2014/main" id="{95404101-7BAA-E0CD-5527-729E453089A9}"/>
              </a:ext>
            </a:extLst>
          </p:cNvPr>
          <p:cNvSpPr txBox="1"/>
          <p:nvPr/>
        </p:nvSpPr>
        <p:spPr>
          <a:xfrm>
            <a:off x="4560277" y="306566"/>
            <a:ext cx="7517423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...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Value(T t) :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&lt;T&gt;&gt;(t)) {}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hlinkClick r:id="rId2"/>
            <a:extLst>
              <a:ext uri="{FF2B5EF4-FFF2-40B4-BE49-F238E27FC236}">
                <a16:creationId xmlns:a16="http://schemas.microsoft.com/office/drawing/2014/main" id="{670A7F37-3E9F-BFE5-4A5D-51C49F2387C4}"/>
              </a:ext>
            </a:extLst>
          </p:cNvPr>
          <p:cNvSpPr txBox="1"/>
          <p:nvPr/>
        </p:nvSpPr>
        <p:spPr>
          <a:xfrm>
            <a:off x="52752" y="3665927"/>
            <a:ext cx="4423995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vector&lt;Value&gt; values;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value : values)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value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39B631-8E8A-399F-6721-34298CBDB163}"/>
              </a:ext>
            </a:extLst>
          </p:cNvPr>
          <p:cNvSpPr txBox="1"/>
          <p:nvPr/>
        </p:nvSpPr>
        <p:spPr>
          <a:xfrm>
            <a:off x="52752" y="1749247"/>
            <a:ext cx="442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Design </a:t>
            </a:r>
            <a:r>
              <a:rPr lang="cs-CZ" dirty="0" err="1"/>
              <a:t>pattern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Odstran</a:t>
            </a:r>
            <a:r>
              <a:rPr lang="cs-CZ" dirty="0" err="1"/>
              <a:t>ění</a:t>
            </a:r>
            <a:r>
              <a:rPr lang="cs-CZ" dirty="0"/>
              <a:t> detailů o polymorfismu z kódu</a:t>
            </a:r>
          </a:p>
        </p:txBody>
      </p:sp>
    </p:spTree>
    <p:extLst>
      <p:ext uri="{BB962C8B-B14F-4D97-AF65-F5344CB8AC3E}">
        <p14:creationId xmlns:p14="http://schemas.microsoft.com/office/powerpoint/2010/main" val="401889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1FA1581-F7B5-724A-16D9-626E4F77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std:v</a:t>
            </a:r>
            <a:r>
              <a:rPr lang="en-US" dirty="0" err="1"/>
              <a:t>ariant</a:t>
            </a:r>
            <a:r>
              <a:rPr lang="cs-CZ" dirty="0"/>
              <a:t> a </a:t>
            </a:r>
            <a:r>
              <a:rPr lang="cs-CZ" dirty="0" err="1"/>
              <a:t>std</a:t>
            </a:r>
            <a:r>
              <a:rPr lang="cs-CZ" dirty="0"/>
              <a:t>::visit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5BF02AC-033C-AF1F-B99F-AB051D01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78062" cy="4351338"/>
          </a:xfrm>
        </p:spPr>
        <p:txBody>
          <a:bodyPr>
            <a:normAutofit/>
          </a:bodyPr>
          <a:lstStyle/>
          <a:p>
            <a:r>
              <a:rPr lang="cs-CZ" dirty="0"/>
              <a:t>Kombinuje výhody a nevýhody</a:t>
            </a:r>
            <a:br>
              <a:rPr lang="cs-CZ" dirty="0"/>
            </a:br>
            <a:r>
              <a:rPr lang="cs-CZ" dirty="0"/>
              <a:t>dynamického i statického polymorfismu</a:t>
            </a:r>
            <a:endParaRPr lang="en-US" dirty="0"/>
          </a:p>
          <a:p>
            <a:r>
              <a:rPr lang="cs-CZ" b="1" dirty="0">
                <a:solidFill>
                  <a:srgbClr val="00B050"/>
                </a:solidFill>
              </a:rPr>
              <a:t>Za překladu n</a:t>
            </a:r>
            <a:r>
              <a:rPr lang="en-US" b="1" dirty="0">
                <a:solidFill>
                  <a:srgbClr val="00B050"/>
                </a:solidFill>
              </a:rPr>
              <a:t>emus</a:t>
            </a:r>
            <a:r>
              <a:rPr lang="cs-CZ" b="1" dirty="0" err="1">
                <a:solidFill>
                  <a:srgbClr val="00B050"/>
                </a:solidFill>
              </a:rPr>
              <a:t>íme</a:t>
            </a:r>
            <a:r>
              <a:rPr lang="cs-CZ" b="1" dirty="0">
                <a:solidFill>
                  <a:srgbClr val="00B050"/>
                </a:solidFill>
              </a:rPr>
              <a:t> znát konkrétní typy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Typy nemusí být příbuzné</a:t>
            </a:r>
          </a:p>
          <a:p>
            <a:r>
              <a:rPr lang="cs-CZ" b="1" dirty="0">
                <a:solidFill>
                  <a:srgbClr val="00B050"/>
                </a:solidFill>
              </a:rPr>
              <a:t>Hodnoty nemusí být za pointerem</a:t>
            </a:r>
          </a:p>
          <a:p>
            <a:pPr lvl="1"/>
            <a:r>
              <a:rPr lang="cs-CZ" b="1" dirty="0" err="1">
                <a:solidFill>
                  <a:srgbClr val="00B050"/>
                </a:solidFill>
              </a:rPr>
              <a:t>Efektivitnější</a:t>
            </a:r>
            <a:r>
              <a:rPr lang="cs-CZ" b="1" dirty="0">
                <a:solidFill>
                  <a:srgbClr val="00B050"/>
                </a:solidFill>
              </a:rPr>
              <a:t> než dyn. polymorfismus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Méně efektivní než statický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Ale </a:t>
            </a:r>
            <a:r>
              <a:rPr lang="en-US" b="1" dirty="0" err="1">
                <a:solidFill>
                  <a:srgbClr val="C00000"/>
                </a:solidFill>
              </a:rPr>
              <a:t>mus</a:t>
            </a:r>
            <a:r>
              <a:rPr lang="cs-CZ" b="1" dirty="0" err="1">
                <a:solidFill>
                  <a:srgbClr val="C00000"/>
                </a:solidFill>
              </a:rPr>
              <a:t>íme</a:t>
            </a:r>
            <a:r>
              <a:rPr lang="cs-CZ" b="1" dirty="0">
                <a:solidFill>
                  <a:srgbClr val="C00000"/>
                </a:solidFill>
              </a:rPr>
              <a:t> vypsat všechny přípustné typy</a:t>
            </a:r>
          </a:p>
          <a:p>
            <a:endParaRPr lang="en-US" dirty="0"/>
          </a:p>
        </p:txBody>
      </p:sp>
      <p:sp>
        <p:nvSpPr>
          <p:cNvPr id="3" name="TextovéPole 2">
            <a:hlinkClick r:id="rId3"/>
            <a:extLst>
              <a:ext uri="{FF2B5EF4-FFF2-40B4-BE49-F238E27FC236}">
                <a16:creationId xmlns:a16="http://schemas.microsoft.com/office/drawing/2014/main" id="{FC155A6E-E1C4-EAAE-B292-4324E6FF866D}"/>
              </a:ext>
            </a:extLst>
          </p:cNvPr>
          <p:cNvSpPr txBox="1"/>
          <p:nvPr/>
        </p:nvSpPr>
        <p:spPr>
          <a:xfrm>
            <a:off x="6946657" y="484064"/>
            <a:ext cx="5204312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visitor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variant&lt;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item : items)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visit(visitor(), item);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9A811A24-685F-5D0A-8C12-F979D2F50949}"/>
              </a:ext>
            </a:extLst>
          </p:cNvPr>
          <p:cNvSpPr/>
          <p:nvPr/>
        </p:nvSpPr>
        <p:spPr>
          <a:xfrm>
            <a:off x="9003323" y="116133"/>
            <a:ext cx="2074985" cy="315912"/>
          </a:xfrm>
          <a:prstGeom prst="wedgeRoundRectCallout">
            <a:avLst>
              <a:gd name="adj1" fmla="val -42069"/>
              <a:gd name="adj2" fmla="val 13220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Visitor je functor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F21F4DE-6AE1-27EE-A60B-550880B20A6D}"/>
              </a:ext>
            </a:extLst>
          </p:cNvPr>
          <p:cNvSpPr/>
          <p:nvPr/>
        </p:nvSpPr>
        <p:spPr>
          <a:xfrm>
            <a:off x="10040815" y="3065205"/>
            <a:ext cx="2074985" cy="57406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Reprezentuje</a:t>
            </a:r>
            <a:r>
              <a:rPr lang="en-US" dirty="0"/>
              <a:t> r</a:t>
            </a:r>
            <a:r>
              <a:rPr lang="cs-CZ" dirty="0" err="1"/>
              <a:t>ůzné</a:t>
            </a:r>
            <a:r>
              <a:rPr lang="cs-CZ" dirty="0"/>
              <a:t> funkce</a:t>
            </a:r>
            <a:endParaRPr lang="en-US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CD5D64D2-1A58-075C-A0E1-6F18553795E3}"/>
              </a:ext>
            </a:extLst>
          </p:cNvPr>
          <p:cNvSpPr/>
          <p:nvPr/>
        </p:nvSpPr>
        <p:spPr>
          <a:xfrm>
            <a:off x="934915" y="1381918"/>
            <a:ext cx="2145323" cy="3998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&lt;variant&gt;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83C253-2B25-5A88-EB51-8A6D01966F28}"/>
              </a:ext>
            </a:extLst>
          </p:cNvPr>
          <p:cNvSpPr txBox="1"/>
          <p:nvPr/>
        </p:nvSpPr>
        <p:spPr>
          <a:xfrm>
            <a:off x="191233" y="6311900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https://en.cppreference.com/w/cpp/utility/variant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9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AB6AE-631A-483C-7C5B-D8E7D1FB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Overload</a:t>
            </a:r>
            <a:r>
              <a:rPr lang="cs-CZ" dirty="0"/>
              <a:t> </a:t>
            </a:r>
            <a:r>
              <a:rPr lang="cs-CZ" dirty="0" err="1"/>
              <a:t>pattern</a:t>
            </a:r>
            <a:endParaRPr lang="en-US" dirty="0"/>
          </a:p>
        </p:txBody>
      </p:sp>
      <p:sp>
        <p:nvSpPr>
          <p:cNvPr id="4" name="TextovéPole 3">
            <a:hlinkClick r:id="rId2"/>
            <a:extLst>
              <a:ext uri="{FF2B5EF4-FFF2-40B4-BE49-F238E27FC236}">
                <a16:creationId xmlns:a16="http://schemas.microsoft.com/office/drawing/2014/main" id="{0677E29D-EB03-6289-6A65-E5933126A68B}"/>
              </a:ext>
            </a:extLst>
          </p:cNvPr>
          <p:cNvSpPr txBox="1"/>
          <p:nvPr/>
        </p:nvSpPr>
        <p:spPr>
          <a:xfrm>
            <a:off x="6946657" y="484064"/>
            <a:ext cx="5204312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visitor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variant&lt;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item : items)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visit(visitor(), item);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ovéPole 5">
            <a:hlinkClick r:id="rId3"/>
            <a:extLst>
              <a:ext uri="{FF2B5EF4-FFF2-40B4-BE49-F238E27FC236}">
                <a16:creationId xmlns:a16="http://schemas.microsoft.com/office/drawing/2014/main" id="{3BD98732-8C38-E976-FD2F-EFD78F25C16E}"/>
              </a:ext>
            </a:extLst>
          </p:cNvPr>
          <p:cNvSpPr txBox="1"/>
          <p:nvPr/>
        </p:nvSpPr>
        <p:spPr>
          <a:xfrm>
            <a:off x="41031" y="1315061"/>
            <a:ext cx="6834554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 Ts&gt;</a:t>
            </a:r>
          </a:p>
          <a:p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overload : Ts... {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Ts::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()...;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variant&lt;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*, </a:t>
            </a:r>
            <a:r>
              <a:rPr lang="en-US" b="1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item : items)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visit(overload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a){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 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item);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7C5BF15E-84C3-76AC-0AED-0A49D5DA2841}"/>
              </a:ext>
            </a:extLst>
          </p:cNvPr>
          <p:cNvSpPr/>
          <p:nvPr/>
        </p:nvSpPr>
        <p:spPr>
          <a:xfrm>
            <a:off x="3974123" y="1477108"/>
            <a:ext cx="2121877" cy="553915"/>
          </a:xfrm>
          <a:prstGeom prst="wedgeRoundRectCallout">
            <a:avLst>
              <a:gd name="adj1" fmla="val -100833"/>
              <a:gd name="adj2" fmla="val -3591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Libovolný počet argumentů </a:t>
            </a:r>
            <a:r>
              <a:rPr lang="en-US" dirty="0">
                <a:sym typeface="Wingdings" panose="05000000000000000000" pitchFamily="2" charset="2"/>
              </a:rPr>
              <a:t> pack</a:t>
            </a:r>
            <a:endParaRPr lang="en-US" dirty="0"/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F4D9DD52-9B99-2E63-B5F1-16CDDDFF4149}"/>
              </a:ext>
            </a:extLst>
          </p:cNvPr>
          <p:cNvSpPr/>
          <p:nvPr/>
        </p:nvSpPr>
        <p:spPr>
          <a:xfrm>
            <a:off x="4109305" y="2320803"/>
            <a:ext cx="1846385" cy="319821"/>
          </a:xfrm>
          <a:prstGeom prst="wedgeRoundRectCallout">
            <a:avLst>
              <a:gd name="adj1" fmla="val -96547"/>
              <a:gd name="adj2" fmla="val -18454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Rozbalení</a:t>
            </a:r>
            <a:r>
              <a:rPr lang="en-US" dirty="0"/>
              <a:t> </a:t>
            </a:r>
            <a:r>
              <a:rPr lang="en-US" dirty="0" err="1"/>
              <a:t>packu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50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1B488-9B3D-275A-0A5F-63C29C11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s v</a:t>
            </a:r>
            <a:r>
              <a:rPr lang="cs-CZ" dirty="0" err="1"/>
              <a:t>íce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4254D9-5502-1E91-9D20-823782BA90D9}"/>
              </a:ext>
            </a:extLst>
          </p:cNvPr>
          <p:cNvSpPr txBox="1"/>
          <p:nvPr/>
        </p:nvSpPr>
        <p:spPr>
          <a:xfrm>
            <a:off x="838200" y="1327116"/>
            <a:ext cx="6271480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variant&lt;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adder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 + b;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vector&lt;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items{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9.6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item_type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sum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(!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items.empty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sum = visit(adder(), sum,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items.pop_back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visit([](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"sum is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}, sum);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92DAB8E-372F-B0E9-7E7A-392AF98D9241}"/>
              </a:ext>
            </a:extLst>
          </p:cNvPr>
          <p:cNvSpPr txBox="1"/>
          <p:nvPr/>
        </p:nvSpPr>
        <p:spPr>
          <a:xfrm>
            <a:off x="8220806" y="2426565"/>
            <a:ext cx="270876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/>
              <a:t>Output: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2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3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12.6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54.6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</a:rPr>
              <a:t>sum is 55</a:t>
            </a:r>
          </a:p>
        </p:txBody>
      </p:sp>
    </p:spTree>
    <p:extLst>
      <p:ext uri="{BB962C8B-B14F-4D97-AF65-F5344CB8AC3E}">
        <p14:creationId xmlns:p14="http://schemas.microsoft.com/office/powerpoint/2010/main" val="1010348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18720-5019-DEA9-42E1-709D1BB5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optional</a:t>
            </a:r>
            <a:r>
              <a:rPr lang="cs-CZ" dirty="0"/>
              <a:t>&lt;T&gt;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E0D19-A95B-27FD-0EE0-BDBF6259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cs-CZ" dirty="0" err="1"/>
              <a:t>žitečný</a:t>
            </a:r>
            <a:r>
              <a:rPr lang="cs-CZ" dirty="0"/>
              <a:t> pro typy, které nemají ekvivalent </a:t>
            </a:r>
            <a:r>
              <a:rPr lang="cs-CZ" dirty="0" err="1"/>
              <a:t>nullu</a:t>
            </a:r>
            <a:endParaRPr lang="cs-CZ" dirty="0"/>
          </a:p>
          <a:p>
            <a:r>
              <a:rPr lang="cs-CZ" dirty="0"/>
              <a:t>Příklady vytvoření:</a:t>
            </a:r>
          </a:p>
          <a:p>
            <a:pPr lvl="1"/>
            <a:r>
              <a:rPr lang="cs-CZ" dirty="0" err="1"/>
              <a:t>empty</a:t>
            </a:r>
            <a:r>
              <a:rPr lang="cs-CZ" dirty="0"/>
              <a:t>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&lt;T&gt; </a:t>
            </a:r>
            <a:r>
              <a:rPr lang="cs-CZ" b="1" dirty="0" err="1"/>
              <a:t>opt</a:t>
            </a:r>
            <a:r>
              <a:rPr lang="cs-CZ" dirty="0"/>
              <a:t> nebo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&lt;T&gt; </a:t>
            </a:r>
            <a:r>
              <a:rPr lang="cs-CZ" b="1" dirty="0" err="1"/>
              <a:t>opt</a:t>
            </a:r>
            <a:r>
              <a:rPr lang="cs-CZ" b="1" dirty="0"/>
              <a:t> = </a:t>
            </a:r>
            <a:r>
              <a:rPr lang="en-US" b="1" dirty="0"/>
              <a:t>{}</a:t>
            </a:r>
            <a:endParaRPr lang="cs-CZ" b="1" dirty="0"/>
          </a:p>
          <a:p>
            <a:pPr lvl="1"/>
            <a:r>
              <a:rPr lang="cs-CZ" dirty="0"/>
              <a:t>s hodnotou: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optional</a:t>
            </a:r>
            <a:r>
              <a:rPr lang="cs-CZ" b="1" dirty="0"/>
              <a:t>&lt;T&gt; </a:t>
            </a:r>
            <a:r>
              <a:rPr lang="cs-CZ" b="1" dirty="0" err="1"/>
              <a:t>opt</a:t>
            </a:r>
            <a:r>
              <a:rPr lang="cs-CZ" b="1" dirty="0"/>
              <a:t> = </a:t>
            </a:r>
            <a:r>
              <a:rPr lang="cs-CZ" b="1" dirty="0" err="1"/>
              <a:t>value</a:t>
            </a:r>
            <a:endParaRPr lang="cs-CZ" dirty="0"/>
          </a:p>
          <a:p>
            <a:r>
              <a:rPr lang="cs-CZ" dirty="0"/>
              <a:t>Získání hodnoty přes </a:t>
            </a:r>
            <a:r>
              <a:rPr lang="en-US" dirty="0" err="1"/>
              <a:t>dereferenci</a:t>
            </a:r>
            <a:r>
              <a:rPr lang="en-US" dirty="0"/>
              <a:t> </a:t>
            </a:r>
            <a:r>
              <a:rPr lang="en-US" b="1" dirty="0"/>
              <a:t>*opt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/>
              <a:t>.</a:t>
            </a:r>
            <a:r>
              <a:rPr lang="cs-CZ" b="1" dirty="0" err="1"/>
              <a:t>value</a:t>
            </a:r>
            <a:endParaRPr lang="en-US" b="1" dirty="0"/>
          </a:p>
          <a:p>
            <a:r>
              <a:rPr lang="en-US" dirty="0"/>
              <a:t>Z</a:t>
            </a:r>
            <a:r>
              <a:rPr lang="cs-CZ" dirty="0"/>
              <a:t>jištění, jestli má hodnotu: </a:t>
            </a:r>
            <a:r>
              <a:rPr lang="cs-CZ" b="1" dirty="0" err="1"/>
              <a:t>if</a:t>
            </a:r>
            <a:r>
              <a:rPr lang="cs-CZ" b="1" dirty="0"/>
              <a:t>(</a:t>
            </a:r>
            <a:r>
              <a:rPr lang="cs-CZ" b="1" dirty="0" err="1"/>
              <a:t>opt</a:t>
            </a:r>
            <a:r>
              <a:rPr lang="cs-CZ" b="1" dirty="0"/>
              <a:t>)</a:t>
            </a:r>
            <a:r>
              <a:rPr lang="cs-CZ" dirty="0"/>
              <a:t> nebo </a:t>
            </a:r>
            <a:r>
              <a:rPr lang="cs-CZ" b="1" dirty="0" err="1"/>
              <a:t>if</a:t>
            </a:r>
            <a:r>
              <a:rPr lang="cs-CZ" b="1" dirty="0"/>
              <a:t> (</a:t>
            </a:r>
            <a:r>
              <a:rPr lang="cs-CZ" b="1" dirty="0" err="1"/>
              <a:t>opt.has_value</a:t>
            </a:r>
            <a:r>
              <a:rPr lang="cs-CZ" b="1" dirty="0"/>
              <a:t>())</a:t>
            </a:r>
          </a:p>
          <a:p>
            <a:r>
              <a:rPr lang="cs-CZ" dirty="0"/>
              <a:t>Podporuje </a:t>
            </a:r>
            <a:r>
              <a:rPr lang="cs-CZ" b="1" dirty="0" err="1"/>
              <a:t>operator</a:t>
            </a:r>
            <a:r>
              <a:rPr lang="cs-CZ" b="1" dirty="0"/>
              <a:t>=</a:t>
            </a:r>
            <a:r>
              <a:rPr lang="cs-CZ" dirty="0"/>
              <a:t> a </a:t>
            </a:r>
            <a:r>
              <a:rPr lang="cs-CZ" b="1" dirty="0" err="1"/>
              <a:t>emplace</a:t>
            </a:r>
            <a:r>
              <a:rPr lang="cs-CZ" dirty="0"/>
              <a:t> pro update</a:t>
            </a:r>
          </a:p>
          <a:p>
            <a:r>
              <a:rPr lang="cs-CZ" dirty="0"/>
              <a:t>Podporuje </a:t>
            </a:r>
            <a:r>
              <a:rPr lang="cs-CZ" b="1" dirty="0"/>
              <a:t>reset</a:t>
            </a:r>
            <a:r>
              <a:rPr lang="cs-CZ" dirty="0"/>
              <a:t> a </a:t>
            </a:r>
            <a:r>
              <a:rPr lang="cs-CZ" b="1" dirty="0"/>
              <a:t>= </a:t>
            </a:r>
            <a:r>
              <a:rPr lang="cs-CZ" b="1" dirty="0" err="1"/>
              <a:t>nullopt</a:t>
            </a:r>
            <a:r>
              <a:rPr lang="cs-CZ" dirty="0"/>
              <a:t> pro vynulování</a:t>
            </a:r>
            <a:endParaRPr lang="en-US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F149C18-1FF7-F628-4EDA-87B9217C33C7}"/>
              </a:ext>
            </a:extLst>
          </p:cNvPr>
          <p:cNvSpPr/>
          <p:nvPr/>
        </p:nvSpPr>
        <p:spPr>
          <a:xfrm>
            <a:off x="934915" y="1358351"/>
            <a:ext cx="2145323" cy="3998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&lt;optional&gt;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33E4C5-B508-ECC6-C5E2-D991B9F52F8A}"/>
              </a:ext>
            </a:extLst>
          </p:cNvPr>
          <p:cNvSpPr txBox="1"/>
          <p:nvPr/>
        </p:nvSpPr>
        <p:spPr>
          <a:xfrm>
            <a:off x="838200" y="5875099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https://en.cppreference.com/w/cpp/utility/optional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198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817E6-2796-B0AC-B378-F6826077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</a:t>
            </a:r>
            <a:r>
              <a:rPr lang="cs-CZ" dirty="0"/>
              <a:t>::any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929B91-A997-1053-993B-507435016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obsahovat skoro jakýkoliv typ</a:t>
            </a:r>
          </a:p>
          <a:p>
            <a:r>
              <a:rPr lang="cs-CZ" dirty="0"/>
              <a:t>Používá nějakou implementaci type </a:t>
            </a:r>
            <a:r>
              <a:rPr lang="cs-CZ" dirty="0" err="1"/>
              <a:t>erasure</a:t>
            </a:r>
            <a:endParaRPr lang="cs-CZ" dirty="0"/>
          </a:p>
          <a:p>
            <a:r>
              <a:rPr lang="cs-CZ" dirty="0"/>
              <a:t>Přívětivost není moc velká</a:t>
            </a:r>
          </a:p>
          <a:p>
            <a:pPr lvl="1"/>
            <a:r>
              <a:rPr lang="cs-CZ" dirty="0"/>
              <a:t>Hodnotu musíme získat přes </a:t>
            </a:r>
            <a:r>
              <a:rPr lang="cs-CZ" b="1" dirty="0" err="1"/>
              <a:t>any_cast</a:t>
            </a:r>
            <a:endParaRPr lang="cs-CZ" b="1" dirty="0"/>
          </a:p>
          <a:p>
            <a:pPr lvl="1"/>
            <a:r>
              <a:rPr lang="cs-CZ" dirty="0"/>
              <a:t>Hází </a:t>
            </a:r>
            <a:r>
              <a:rPr lang="cs-CZ" b="1" dirty="0"/>
              <a:t>výjimku</a:t>
            </a:r>
            <a:r>
              <a:rPr lang="cs-CZ" dirty="0"/>
              <a:t>, pokud se spleteme</a:t>
            </a:r>
            <a:br>
              <a:rPr lang="en-US" dirty="0"/>
            </a:br>
            <a:r>
              <a:rPr lang="cs-CZ" dirty="0"/>
              <a:t>nebo </a:t>
            </a:r>
            <a:r>
              <a:rPr lang="en-US" b="1" dirty="0" err="1"/>
              <a:t>nullptr</a:t>
            </a:r>
            <a:r>
              <a:rPr lang="en-US" dirty="0"/>
              <a:t>,</a:t>
            </a:r>
            <a:r>
              <a:rPr lang="cs-CZ" dirty="0"/>
              <a:t> používáme-li pointery</a:t>
            </a:r>
            <a:r>
              <a:rPr lang="en-US" dirty="0"/>
              <a:t>:</a:t>
            </a:r>
            <a:br>
              <a:rPr lang="cs-CZ" dirty="0"/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any_cast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&gt;(&amp;a)</a:t>
            </a:r>
            <a:endParaRPr lang="cs-CZ" dirty="0"/>
          </a:p>
          <a:p>
            <a:r>
              <a:rPr lang="cs-CZ" dirty="0"/>
              <a:t>Použití: </a:t>
            </a:r>
            <a:r>
              <a:rPr lang="cs-CZ" b="1" dirty="0"/>
              <a:t>pokud to nejde jinak</a:t>
            </a:r>
          </a:p>
          <a:p>
            <a:pPr lvl="1"/>
            <a:r>
              <a:rPr lang="cs-CZ" dirty="0"/>
              <a:t>Typicky tam, kde by se v C použil </a:t>
            </a:r>
            <a:r>
              <a:rPr lang="cs-CZ" dirty="0" err="1"/>
              <a:t>void</a:t>
            </a:r>
            <a:r>
              <a:rPr lang="en-US" dirty="0"/>
              <a:t>*</a:t>
            </a:r>
          </a:p>
          <a:p>
            <a:pPr lvl="1"/>
            <a:r>
              <a:rPr lang="en-US" dirty="0"/>
              <a:t>T</a:t>
            </a:r>
            <a:r>
              <a:rPr lang="cs-CZ" dirty="0" err="1"/>
              <a:t>řeba</a:t>
            </a:r>
            <a:r>
              <a:rPr lang="cs-CZ" dirty="0"/>
              <a:t> management zpráv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074D1B06-11F8-C185-7990-706E658BF49D}"/>
              </a:ext>
            </a:extLst>
          </p:cNvPr>
          <p:cNvSpPr/>
          <p:nvPr/>
        </p:nvSpPr>
        <p:spPr>
          <a:xfrm>
            <a:off x="934915" y="1358351"/>
            <a:ext cx="2145323" cy="3998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/>
              <a:t>any</a:t>
            </a:r>
            <a:r>
              <a:rPr lang="en-US" dirty="0"/>
              <a:t>&gt;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C9F44E-FA29-15F6-D905-CA295908A193}"/>
              </a:ext>
            </a:extLst>
          </p:cNvPr>
          <p:cNvSpPr txBox="1"/>
          <p:nvPr/>
        </p:nvSpPr>
        <p:spPr>
          <a:xfrm>
            <a:off x="6423515" y="2799556"/>
            <a:ext cx="571866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any type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any a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any_cast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&gt;(a)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3.14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any_cast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&gt;(a)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bad cast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a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any_cast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&gt;(a)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bad_any_cast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e)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what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985C1BC-DFC8-7142-D3DB-52B298EBF190}"/>
              </a:ext>
            </a:extLst>
          </p:cNvPr>
          <p:cNvSpPr txBox="1"/>
          <p:nvPr/>
        </p:nvSpPr>
        <p:spPr>
          <a:xfrm>
            <a:off x="230434" y="6374395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https://en.cppreference.com/w/cpp/utility/any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37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0A50F-2ABD-2AF4-DCA9-966873D6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Constexpr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95B7E-A6D1-F0F2-A7F1-2F0C544A7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 víme, že u proměnných </a:t>
            </a:r>
            <a:r>
              <a:rPr lang="cs-CZ" dirty="0" err="1"/>
              <a:t>constexpr</a:t>
            </a:r>
            <a:r>
              <a:rPr lang="cs-CZ" dirty="0"/>
              <a:t> znamená, že ta proměnná je </a:t>
            </a:r>
            <a:r>
              <a:rPr lang="en-US" dirty="0"/>
              <a:t>compile-time </a:t>
            </a:r>
            <a:r>
              <a:rPr lang="cs-CZ" dirty="0"/>
              <a:t>konstanta</a:t>
            </a:r>
          </a:p>
          <a:p>
            <a:r>
              <a:rPr lang="cs-CZ" dirty="0"/>
              <a:t>U funkcí to znamená něco trochu jiného:</a:t>
            </a:r>
            <a:r>
              <a:rPr lang="en-US" dirty="0"/>
              <a:t> </a:t>
            </a:r>
            <a:r>
              <a:rPr lang="en-US" b="1" dirty="0"/>
              <a:t>“</a:t>
            </a:r>
            <a:r>
              <a:rPr lang="en-US" b="1" dirty="0" err="1"/>
              <a:t>lze</a:t>
            </a:r>
            <a:r>
              <a:rPr lang="en-US" b="1" dirty="0"/>
              <a:t> ji prov</a:t>
            </a:r>
            <a:r>
              <a:rPr lang="cs-CZ" b="1" dirty="0" err="1"/>
              <a:t>ést</a:t>
            </a:r>
            <a:r>
              <a:rPr lang="cs-CZ" b="1" dirty="0"/>
              <a:t> za kompilace“</a:t>
            </a:r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Její výsledek můžeme uložit do </a:t>
            </a:r>
            <a:r>
              <a:rPr lang="cs-CZ" dirty="0" err="1"/>
              <a:t>compile-time</a:t>
            </a:r>
            <a:r>
              <a:rPr lang="cs-CZ" dirty="0"/>
              <a:t> konstanty</a:t>
            </a:r>
          </a:p>
          <a:p>
            <a:pPr lvl="1"/>
            <a:r>
              <a:rPr lang="cs-CZ" dirty="0"/>
              <a:t>Ale stále ji lze aplikovat i na </a:t>
            </a:r>
            <a:r>
              <a:rPr lang="cs-CZ" dirty="0" err="1"/>
              <a:t>runtimové</a:t>
            </a:r>
            <a:r>
              <a:rPr lang="cs-CZ" dirty="0"/>
              <a:t> hodnoty </a:t>
            </a:r>
            <a:r>
              <a:rPr lang="cs-CZ" dirty="0">
                <a:sym typeface="Wingdings" panose="05000000000000000000" pitchFamily="2" charset="2"/>
              </a:rPr>
              <a:t> pak se provede za runtimu</a:t>
            </a:r>
            <a:endParaRPr lang="cs-CZ" dirty="0"/>
          </a:p>
          <a:p>
            <a:r>
              <a:rPr lang="cs-CZ" dirty="0"/>
              <a:t>Co když ji určitě chceme provést za kompilace?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 err="1">
                <a:sym typeface="Wingdings" panose="05000000000000000000" pitchFamily="2" charset="2"/>
              </a:rPr>
              <a:t>consteval</a:t>
            </a:r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Constexpr</a:t>
            </a:r>
            <a:r>
              <a:rPr lang="cs-CZ" dirty="0">
                <a:sym typeface="Wingdings" panose="05000000000000000000" pitchFamily="2" charset="2"/>
              </a:rPr>
              <a:t> i </a:t>
            </a:r>
            <a:r>
              <a:rPr lang="cs-CZ" dirty="0" err="1">
                <a:sym typeface="Wingdings" panose="05000000000000000000" pitchFamily="2" charset="2"/>
              </a:rPr>
              <a:t>consteval</a:t>
            </a:r>
            <a:r>
              <a:rPr lang="cs-CZ" dirty="0">
                <a:sym typeface="Wingdings" panose="05000000000000000000" pitchFamily="2" charset="2"/>
              </a:rPr>
              <a:t> funkce mají spoustu omezení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64DB7CD-FE04-FDE9-0101-342C102F937E}"/>
              </a:ext>
            </a:extLst>
          </p:cNvPr>
          <p:cNvSpPr txBox="1"/>
          <p:nvPr/>
        </p:nvSpPr>
        <p:spPr>
          <a:xfrm>
            <a:off x="1096994" y="3147536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288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Sedmá úloha:</a:t>
            </a:r>
            <a:r>
              <a:rPr lang="en-US" b="1" dirty="0"/>
              <a:t> Interpret </a:t>
            </a:r>
            <a:r>
              <a:rPr lang="cs-CZ" b="1"/>
              <a:t>Výrazů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71071" y="325437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0ACB638-F920-2161-7B78-B4CAA4A8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Statický polymorfismus - šablony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942881-9F01-7576-1B42-058CC8665F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Budu používat slova „šablona“ a „</a:t>
            </a:r>
            <a:r>
              <a:rPr lang="cs-CZ" dirty="0" err="1"/>
              <a:t>template</a:t>
            </a:r>
            <a:r>
              <a:rPr lang="cs-CZ" dirty="0"/>
              <a:t>“ zaměnitelně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3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6102C-7AB1-7024-09F3-05C70866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templates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5AFF6-3C1A-39B6-CE78-663FD647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Dovoluj</a:t>
            </a:r>
            <a:r>
              <a:rPr lang="cs-CZ" dirty="0"/>
              <a:t>í napsat:</a:t>
            </a:r>
          </a:p>
          <a:p>
            <a:pPr lvl="1"/>
            <a:r>
              <a:rPr lang="cs-CZ" dirty="0"/>
              <a:t>Funkci</a:t>
            </a:r>
          </a:p>
          <a:p>
            <a:pPr lvl="1"/>
            <a:r>
              <a:rPr lang="cs-CZ" dirty="0"/>
              <a:t>Třídu</a:t>
            </a:r>
          </a:p>
          <a:p>
            <a:pPr lvl="1"/>
            <a:r>
              <a:rPr lang="cs-CZ" dirty="0"/>
              <a:t>Alias</a:t>
            </a:r>
            <a:endParaRPr lang="en-US" dirty="0"/>
          </a:p>
          <a:p>
            <a:pPr lvl="1"/>
            <a:r>
              <a:rPr lang="en-US" dirty="0" err="1"/>
              <a:t>Konstantu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Pro v</a:t>
            </a:r>
            <a:r>
              <a:rPr lang="cs-CZ" dirty="0" err="1"/>
              <a:t>íc</a:t>
            </a:r>
            <a:r>
              <a:rPr lang="cs-CZ" dirty="0"/>
              <a:t> typů</a:t>
            </a:r>
          </a:p>
          <a:p>
            <a:r>
              <a:rPr lang="cs-CZ" b="1" dirty="0" err="1"/>
              <a:t>Instanciace</a:t>
            </a:r>
            <a:endParaRPr lang="cs-CZ" b="1" dirty="0"/>
          </a:p>
          <a:p>
            <a:pPr lvl="1"/>
            <a:r>
              <a:rPr lang="cs-CZ" dirty="0"/>
              <a:t>Když použijeme s konkrétními typy (zavoláme </a:t>
            </a:r>
            <a:r>
              <a:rPr lang="cs-CZ" dirty="0" err="1">
                <a:solidFill>
                  <a:srgbClr val="795E26"/>
                </a:solidFill>
                <a:latin typeface="Consolas" panose="020B0609020204030204" pitchFamily="49" charset="0"/>
              </a:rPr>
              <a:t>function_template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dirty="0">
                <a:solidFill>
                  <a:srgbClr val="267F99"/>
                </a:solidFill>
                <a:latin typeface="Consolas" panose="020B0609020204030204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dirty="0"/>
              <a:t>)</a:t>
            </a:r>
            <a:endParaRPr lang="en-US" dirty="0"/>
          </a:p>
          <a:p>
            <a:pPr lvl="2"/>
            <a:r>
              <a:rPr lang="en-US" dirty="0" err="1"/>
              <a:t>Explicitn</a:t>
            </a:r>
            <a:r>
              <a:rPr lang="cs-CZ" dirty="0"/>
              <a:t>ě: </a:t>
            </a:r>
            <a:r>
              <a:rPr lang="cs-CZ" dirty="0" err="1">
                <a:solidFill>
                  <a:srgbClr val="795E26"/>
                </a:solidFill>
                <a:latin typeface="Consolas" panose="020B0609020204030204" pitchFamily="49" charset="0"/>
              </a:rPr>
              <a:t>function_template</a:t>
            </a:r>
            <a:r>
              <a:rPr lang="cs-CZ" dirty="0">
                <a:latin typeface="Consolas" panose="020B0609020204030204" pitchFamily="49" charset="0"/>
              </a:rPr>
              <a:t>&lt;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dirty="0">
                <a:latin typeface="Consolas" panose="020B0609020204030204" pitchFamily="49" charset="0"/>
              </a:rPr>
              <a:t>&gt;</a:t>
            </a:r>
            <a:r>
              <a:rPr lang="cs-CZ" dirty="0"/>
              <a:t>,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ClassTemplate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endParaRPr lang="cs-CZ" dirty="0"/>
          </a:p>
          <a:p>
            <a:pPr lvl="1"/>
            <a:r>
              <a:rPr lang="cs-CZ" b="1" dirty="0" err="1"/>
              <a:t>Compiler</a:t>
            </a:r>
            <a:r>
              <a:rPr lang="cs-CZ" dirty="0"/>
              <a:t> za nás napíše kopii té definice s dosazenými parametry:</a:t>
            </a:r>
            <a:endParaRPr lang="en-US" dirty="0"/>
          </a:p>
          <a:p>
            <a:pPr lvl="2"/>
            <a:r>
              <a:rPr lang="en-US" b="1" dirty="0"/>
              <a:t>Mus</a:t>
            </a:r>
            <a:r>
              <a:rPr lang="cs-CZ" b="1" dirty="0"/>
              <a:t>í být viditelná celá definice</a:t>
            </a:r>
            <a:endParaRPr lang="en-US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3B134A-0E26-5AB6-0721-D6EDFA9AB1F7}"/>
              </a:ext>
            </a:extLst>
          </p:cNvPr>
          <p:cNvSpPr txBox="1"/>
          <p:nvPr/>
        </p:nvSpPr>
        <p:spPr>
          <a:xfrm>
            <a:off x="6096000" y="174259"/>
            <a:ext cx="5860805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function_template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267F99"/>
                </a:solidFill>
                <a:latin typeface="Consolas" panose="020B0609020204030204" pitchFamily="49" charset="0"/>
              </a:rPr>
              <a:t>TypePar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alias_template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67F99"/>
                </a:solidFill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default_value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{};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5D8267-A0ED-0819-E499-645FB319B36F}"/>
              </a:ext>
            </a:extLst>
          </p:cNvPr>
          <p:cNvSpPr txBox="1"/>
          <p:nvPr/>
        </p:nvSpPr>
        <p:spPr>
          <a:xfrm>
            <a:off x="7049233" y="5877137"/>
            <a:ext cx="471414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__function_template_i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840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6102C-7AB1-7024-09F3-05C70866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templates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5AFF6-3C1A-39B6-CE78-663FD647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Dovoluj</a:t>
            </a:r>
            <a:r>
              <a:rPr lang="cs-CZ" dirty="0"/>
              <a:t>í napsat:</a:t>
            </a:r>
          </a:p>
          <a:p>
            <a:pPr lvl="1"/>
            <a:r>
              <a:rPr lang="cs-CZ" dirty="0"/>
              <a:t>Funkci</a:t>
            </a:r>
          </a:p>
          <a:p>
            <a:pPr lvl="1"/>
            <a:r>
              <a:rPr lang="cs-CZ" dirty="0"/>
              <a:t>Třídu</a:t>
            </a:r>
          </a:p>
          <a:p>
            <a:pPr lvl="1"/>
            <a:r>
              <a:rPr lang="cs-CZ" dirty="0"/>
              <a:t>Alias</a:t>
            </a:r>
            <a:endParaRPr lang="en-US" dirty="0"/>
          </a:p>
          <a:p>
            <a:pPr lvl="1"/>
            <a:r>
              <a:rPr lang="en-US" dirty="0" err="1"/>
              <a:t>Konstantu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Pro v</a:t>
            </a:r>
            <a:r>
              <a:rPr lang="cs-CZ" dirty="0" err="1"/>
              <a:t>íc</a:t>
            </a:r>
            <a:r>
              <a:rPr lang="cs-CZ" dirty="0"/>
              <a:t> typů</a:t>
            </a:r>
          </a:p>
          <a:p>
            <a:r>
              <a:rPr lang="cs-CZ" b="1" dirty="0" err="1"/>
              <a:t>Instanciace</a:t>
            </a:r>
            <a:endParaRPr lang="cs-CZ" b="1" dirty="0"/>
          </a:p>
          <a:p>
            <a:pPr lvl="1"/>
            <a:r>
              <a:rPr lang="cs-CZ" dirty="0"/>
              <a:t>Když použijeme s konkrétními typy (zavoláme </a:t>
            </a:r>
            <a:r>
              <a:rPr lang="cs-CZ" dirty="0" err="1">
                <a:solidFill>
                  <a:srgbClr val="795E26"/>
                </a:solidFill>
                <a:latin typeface="Consolas" panose="020B0609020204030204" pitchFamily="49" charset="0"/>
              </a:rPr>
              <a:t>function_template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dirty="0">
                <a:solidFill>
                  <a:srgbClr val="267F99"/>
                </a:solidFill>
                <a:latin typeface="Consolas" panose="020B0609020204030204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cs-CZ" dirty="0"/>
              <a:t>)</a:t>
            </a:r>
            <a:endParaRPr lang="en-US" dirty="0"/>
          </a:p>
          <a:p>
            <a:pPr lvl="2"/>
            <a:r>
              <a:rPr lang="en-US" dirty="0" err="1"/>
              <a:t>Explicitn</a:t>
            </a:r>
            <a:r>
              <a:rPr lang="cs-CZ" dirty="0"/>
              <a:t>ě: </a:t>
            </a:r>
            <a:r>
              <a:rPr lang="cs-CZ" dirty="0" err="1">
                <a:solidFill>
                  <a:srgbClr val="795E26"/>
                </a:solidFill>
                <a:latin typeface="Consolas" panose="020B0609020204030204" pitchFamily="49" charset="0"/>
              </a:rPr>
              <a:t>function_template</a:t>
            </a:r>
            <a:r>
              <a:rPr lang="cs-CZ" dirty="0">
                <a:latin typeface="Consolas" panose="020B0609020204030204" pitchFamily="49" charset="0"/>
              </a:rPr>
              <a:t>&lt;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dirty="0">
                <a:latin typeface="Consolas" panose="020B0609020204030204" pitchFamily="49" charset="0"/>
              </a:rPr>
              <a:t>&gt;</a:t>
            </a:r>
            <a:r>
              <a:rPr lang="cs-CZ" dirty="0"/>
              <a:t>,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ClassTemplate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endParaRPr lang="cs-CZ" dirty="0"/>
          </a:p>
          <a:p>
            <a:pPr lvl="1"/>
            <a:r>
              <a:rPr lang="cs-CZ" b="1" dirty="0" err="1"/>
              <a:t>Compiler</a:t>
            </a:r>
            <a:r>
              <a:rPr lang="cs-CZ" dirty="0"/>
              <a:t> za nás napíše kopii té definice s dosazenými parametry:</a:t>
            </a:r>
            <a:endParaRPr lang="en-US" dirty="0"/>
          </a:p>
          <a:p>
            <a:pPr lvl="2"/>
            <a:r>
              <a:rPr lang="en-US" b="1" dirty="0"/>
              <a:t>Mus</a:t>
            </a:r>
            <a:r>
              <a:rPr lang="cs-CZ" b="1" dirty="0"/>
              <a:t>í být viditelná celá definice</a:t>
            </a:r>
            <a:endParaRPr lang="en-US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3B134A-0E26-5AB6-0721-D6EDFA9AB1F7}"/>
              </a:ext>
            </a:extLst>
          </p:cNvPr>
          <p:cNvSpPr txBox="1"/>
          <p:nvPr/>
        </p:nvSpPr>
        <p:spPr>
          <a:xfrm>
            <a:off x="6096000" y="174259"/>
            <a:ext cx="5860805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function_template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267F99"/>
                </a:solidFill>
                <a:latin typeface="Consolas" panose="020B0609020204030204" pitchFamily="49" charset="0"/>
              </a:rPr>
              <a:t>TypePar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alias_template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67F99"/>
                </a:solidFill>
                <a:latin typeface="Consolas" panose="020B0609020204030204" pitchFamily="49" charset="0"/>
              </a:rPr>
              <a:t>TPar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default_value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{};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53D4A011-51C2-B064-14B0-FF06A11F35E3}"/>
              </a:ext>
            </a:extLst>
          </p:cNvPr>
          <p:cNvSpPr/>
          <p:nvPr/>
        </p:nvSpPr>
        <p:spPr>
          <a:xfrm>
            <a:off x="9372600" y="1078096"/>
            <a:ext cx="2391508" cy="612591"/>
          </a:xfrm>
          <a:prstGeom prst="wedgeRoundRectCallout">
            <a:avLst>
              <a:gd name="adj1" fmla="val -106526"/>
              <a:gd name="adj2" fmla="val 4054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class</a:t>
            </a:r>
            <a:r>
              <a:rPr lang="cs-CZ" dirty="0"/>
              <a:t> má zde stejný význam jako </a:t>
            </a:r>
            <a:r>
              <a:rPr lang="cs-CZ" dirty="0" err="1"/>
              <a:t>typename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F23947E-1AD5-32F1-A6E7-ECA3BA2AC60B}"/>
              </a:ext>
            </a:extLst>
          </p:cNvPr>
          <p:cNvSpPr txBox="1"/>
          <p:nvPr/>
        </p:nvSpPr>
        <p:spPr>
          <a:xfrm>
            <a:off x="7049233" y="5877137"/>
            <a:ext cx="471414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__function_template_i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fr-FR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562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409E-1A2A-C3CE-0DE8-E1BBAF76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Otemplatované</a:t>
            </a:r>
            <a:r>
              <a:rPr lang="cs-CZ" dirty="0"/>
              <a:t> třídy definujeme celé naráz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0354A-C878-A1B8-18D8-577659897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7B1FFA9-7BD2-845F-28B7-2DB827640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0AC507-F858-3B61-9ABB-BB850B7468AF}"/>
              </a:ext>
            </a:extLst>
          </p:cNvPr>
          <p:cNvSpPr txBox="1"/>
          <p:nvPr/>
        </p:nvSpPr>
        <p:spPr>
          <a:xfrm>
            <a:off x="836612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field1,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C6FBB42-A946-8866-2F7A-D81B5E490C03}"/>
              </a:ext>
            </a:extLst>
          </p:cNvPr>
          <p:cNvSpPr txBox="1"/>
          <p:nvPr/>
        </p:nvSpPr>
        <p:spPr>
          <a:xfrm>
            <a:off x="6172200" y="2505075"/>
            <a:ext cx="5180012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field1;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inline = same as in other modules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cs-CZ" b="0" dirty="0"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U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F14A0BEA-74E3-C11C-83CD-6385159F6A43}"/>
              </a:ext>
            </a:extLst>
          </p:cNvPr>
          <p:cNvSpPr/>
          <p:nvPr/>
        </p:nvSpPr>
        <p:spPr>
          <a:xfrm>
            <a:off x="8466992" y="3477480"/>
            <a:ext cx="3476259" cy="386862"/>
          </a:xfrm>
          <a:prstGeom prst="wedgeRoundRectCallout">
            <a:avLst>
              <a:gd name="adj1" fmla="val -64729"/>
              <a:gd name="adj2" fmla="val -4431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Celá definovaná v jednom souboru</a:t>
            </a:r>
            <a:endParaRPr lang="en-US" dirty="0"/>
          </a:p>
        </p:txBody>
      </p:sp>
      <p:sp>
        <p:nvSpPr>
          <p:cNvPr id="14" name="Řečová bublina: obdélníkový bublinový popisek se zakulacenými rohy 13">
            <a:extLst>
              <a:ext uri="{FF2B5EF4-FFF2-40B4-BE49-F238E27FC236}">
                <a16:creationId xmlns:a16="http://schemas.microsoft.com/office/drawing/2014/main" id="{877F7F95-0B44-478B-5852-C47DE6B4A19B}"/>
              </a:ext>
            </a:extLst>
          </p:cNvPr>
          <p:cNvSpPr/>
          <p:nvPr/>
        </p:nvSpPr>
        <p:spPr>
          <a:xfrm>
            <a:off x="7942384" y="5039010"/>
            <a:ext cx="3476259" cy="270903"/>
          </a:xfrm>
          <a:prstGeom prst="wedgeRoundRectCallout">
            <a:avLst>
              <a:gd name="adj1" fmla="val -43482"/>
              <a:gd name="adj2" fmla="val -6250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Typy </a:t>
            </a:r>
            <a:r>
              <a:rPr lang="cs-CZ" dirty="0" err="1"/>
              <a:t>fieldy</a:t>
            </a:r>
            <a:r>
              <a:rPr lang="cs-CZ" dirty="0"/>
              <a:t> podle parametrů</a:t>
            </a:r>
            <a:endParaRPr lang="en-US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90C5536-1725-1A8B-105B-186422BBFAC5}"/>
              </a:ext>
            </a:extLst>
          </p:cNvPr>
          <p:cNvSpPr txBox="1"/>
          <p:nvPr/>
        </p:nvSpPr>
        <p:spPr>
          <a:xfrm>
            <a:off x="836611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0CB68A1D-A244-B92B-7794-3AE5E9A0704A}"/>
              </a:ext>
            </a:extLst>
          </p:cNvPr>
          <p:cNvSpPr/>
          <p:nvPr/>
        </p:nvSpPr>
        <p:spPr>
          <a:xfrm>
            <a:off x="2230802" y="6539070"/>
            <a:ext cx="4059115" cy="318930"/>
          </a:xfrm>
          <a:prstGeom prst="wedgeRoundRectCallout">
            <a:avLst>
              <a:gd name="adj1" fmla="val 53087"/>
              <a:gd name="adj2" fmla="val -16677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díky inline lze </a:t>
            </a:r>
            <a:r>
              <a:rPr lang="cs-CZ" dirty="0" err="1"/>
              <a:t>includovat</a:t>
            </a:r>
            <a:r>
              <a:rPr lang="cs-CZ" dirty="0"/>
              <a:t> do různých .</a:t>
            </a:r>
            <a:r>
              <a:rPr lang="cs-CZ" dirty="0" err="1"/>
              <a:t>cpp</a:t>
            </a:r>
            <a:endParaRPr lang="en-US" dirty="0"/>
          </a:p>
        </p:txBody>
      </p:sp>
      <p:sp>
        <p:nvSpPr>
          <p:cNvPr id="17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25D26CDD-27ED-03AD-E333-8A74C2755EC9}"/>
              </a:ext>
            </a:extLst>
          </p:cNvPr>
          <p:cNvSpPr/>
          <p:nvPr/>
        </p:nvSpPr>
        <p:spPr>
          <a:xfrm>
            <a:off x="8059369" y="6482174"/>
            <a:ext cx="4059115" cy="318930"/>
          </a:xfrm>
          <a:prstGeom prst="wedgeRoundRectCallout">
            <a:avLst>
              <a:gd name="adj1" fmla="val 1318"/>
              <a:gd name="adj2" fmla="val -2384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Musíme připomenout typové parametry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6803C39-1195-30F9-6C4B-12D569B5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</a:t>
            </a:r>
            <a:r>
              <a:rPr lang="cs-CZ" dirty="0" err="1"/>
              <a:t>templatové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23CE282-B777-FD17-4D38-BDAC3E0A0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Následující </a:t>
            </a:r>
            <a:r>
              <a:rPr lang="cs-CZ" dirty="0" err="1"/>
              <a:t>template</a:t>
            </a:r>
            <a:r>
              <a:rPr lang="cs-CZ" dirty="0"/>
              <a:t> s explicitními typovými parametry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můžeme napsat mnohem jednodušeji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Compiler</a:t>
            </a:r>
            <a:r>
              <a:rPr lang="cs-CZ" dirty="0"/>
              <a:t> tento zjednodušený zápis chápe stejně jako ten explicitní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7A0F637-CEA2-4D22-8C6D-7CCA16ED9A7A}"/>
              </a:ext>
            </a:extLst>
          </p:cNvPr>
          <p:cNvSpPr txBox="1"/>
          <p:nvPr/>
        </p:nvSpPr>
        <p:spPr>
          <a:xfrm>
            <a:off x="1061824" y="2228671"/>
            <a:ext cx="6097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function_template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4E13059-2A00-F4B3-53E4-36F604C76125}"/>
              </a:ext>
            </a:extLst>
          </p:cNvPr>
          <p:cNvSpPr txBox="1"/>
          <p:nvPr/>
        </p:nvSpPr>
        <p:spPr>
          <a:xfrm>
            <a:off x="1062132" y="3832046"/>
            <a:ext cx="60974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US" sz="1800" b="0" kern="1200" dirty="0" err="1">
                <a:solidFill>
                  <a:srgbClr val="795E26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function_template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cs-CZ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US" sz="1800" b="0" kern="1200" dirty="0">
                <a:solidFill>
                  <a:srgbClr val="00108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par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) {</a:t>
            </a:r>
            <a:b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</a:b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lang="en-US" sz="1800" b="0" kern="1200" dirty="0">
                <a:solidFill>
                  <a:srgbClr val="AF00DB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return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par;</a:t>
            </a:r>
            <a:b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</a:b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150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28A1C-4634-6ED9-CFAF-09180FF5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Konkrétnější </a:t>
            </a:r>
            <a:r>
              <a:rPr lang="cs-CZ" dirty="0" err="1"/>
              <a:t>overload</a:t>
            </a:r>
            <a:r>
              <a:rPr lang="cs-CZ" dirty="0"/>
              <a:t> má přednost před </a:t>
            </a:r>
            <a:r>
              <a:rPr lang="cs-CZ" dirty="0" err="1"/>
              <a:t>templatem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F33FE70-DC6C-1724-D8B8-D49CE75FC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2549" y="1825625"/>
            <a:ext cx="42512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int: 5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generic: hi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float: 0.5</a:t>
            </a:r>
            <a:endParaRPr lang="cs-CZ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cs-CZ" dirty="0" err="1">
                <a:latin typeface="Consolas" panose="020B0609020204030204" pitchFamily="49" charset="0"/>
              </a:rPr>
              <a:t>generic</a:t>
            </a:r>
            <a:r>
              <a:rPr lang="cs-CZ" dirty="0">
                <a:latin typeface="Consolas" panose="020B0609020204030204" pitchFamily="49" charset="0"/>
              </a:rPr>
              <a:t>: 0.5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Po</a:t>
            </a:r>
            <a:r>
              <a:rPr lang="cs-CZ" dirty="0"/>
              <a:t>řadí funkcí zde nehraje roli</a:t>
            </a:r>
          </a:p>
          <a:p>
            <a:r>
              <a:rPr lang="cs-CZ" dirty="0" err="1"/>
              <a:t>Template</a:t>
            </a:r>
            <a:r>
              <a:rPr lang="cs-CZ" dirty="0"/>
              <a:t> má ale přednost před implicitními </a:t>
            </a:r>
            <a:r>
              <a:rPr lang="cs-CZ" dirty="0" err="1"/>
              <a:t>casty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47886B1-8059-66A6-27DA-5737566D6278}"/>
              </a:ext>
            </a:extLst>
          </p:cNvPr>
          <p:cNvSpPr txBox="1"/>
          <p:nvPr/>
        </p:nvSpPr>
        <p:spPr>
          <a:xfrm>
            <a:off x="841744" y="1822450"/>
            <a:ext cx="6097464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foo(T a)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is not float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093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B6753-EF3D-15A3-D4B6-97C9432A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Non-type </a:t>
            </a:r>
            <a:r>
              <a:rPr lang="cs-CZ" dirty="0" err="1"/>
              <a:t>templatové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2175D-DB36-4C8B-82D7-496BDFF7A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1438" cy="4351338"/>
          </a:xfrm>
        </p:spPr>
        <p:txBody>
          <a:bodyPr/>
          <a:lstStyle/>
          <a:p>
            <a:r>
              <a:rPr lang="cs-CZ" dirty="0"/>
              <a:t>Argumentem </a:t>
            </a:r>
            <a:r>
              <a:rPr lang="cs-CZ" dirty="0" err="1"/>
              <a:t>templatu</a:t>
            </a:r>
            <a:br>
              <a:rPr lang="cs-CZ" dirty="0"/>
            </a:br>
            <a:r>
              <a:rPr lang="cs-CZ" dirty="0"/>
              <a:t>může být i třeba číslo</a:t>
            </a:r>
          </a:p>
          <a:p>
            <a:pPr lvl="1"/>
            <a:r>
              <a:rPr lang="cs-CZ" dirty="0"/>
              <a:t>Musí být </a:t>
            </a:r>
            <a:r>
              <a:rPr lang="cs-CZ" dirty="0" err="1"/>
              <a:t>compile-time</a:t>
            </a:r>
            <a:r>
              <a:rPr lang="cs-CZ" dirty="0"/>
              <a:t> konstanta</a:t>
            </a:r>
          </a:p>
          <a:p>
            <a:r>
              <a:rPr lang="cs-CZ" dirty="0"/>
              <a:t>Užitečné, pokud implementace</a:t>
            </a:r>
            <a:br>
              <a:rPr lang="cs-CZ" dirty="0"/>
            </a:br>
            <a:r>
              <a:rPr lang="cs-CZ" dirty="0"/>
              <a:t>třídy závisí na konkrétním počtu</a:t>
            </a:r>
          </a:p>
          <a:p>
            <a:r>
              <a:rPr lang="cs-CZ" dirty="0"/>
              <a:t>Jinak to není ničím moc speciální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BDEAC5-E550-D179-3BB0-8CBDC5A32436}"/>
              </a:ext>
            </a:extLst>
          </p:cNvPr>
          <p:cNvSpPr txBox="1"/>
          <p:nvPr/>
        </p:nvSpPr>
        <p:spPr>
          <a:xfrm>
            <a:off x="5819042" y="1487802"/>
            <a:ext cx="630554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PackedInt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values[n];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values[n];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std::array&lt;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N&gt; values;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573C7E52-0F59-8175-D80A-182653E81C1E}"/>
              </a:ext>
            </a:extLst>
          </p:cNvPr>
          <p:cNvSpPr/>
          <p:nvPr/>
        </p:nvSpPr>
        <p:spPr>
          <a:xfrm>
            <a:off x="9434146" y="718850"/>
            <a:ext cx="1995854" cy="701483"/>
          </a:xfrm>
          <a:prstGeom prst="wedgeRoundRectCallout">
            <a:avLst>
              <a:gd name="adj1" fmla="val -105855"/>
              <a:gd name="adj2" fmla="val 14647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Subscript </a:t>
            </a:r>
            <a:r>
              <a:rPr lang="en-US" dirty="0" err="1"/>
              <a:t>oper</a:t>
            </a:r>
            <a:r>
              <a:rPr lang="cs-CZ" dirty="0" err="1"/>
              <a:t>átor</a:t>
            </a:r>
            <a:endParaRPr lang="cs-CZ" dirty="0"/>
          </a:p>
          <a:p>
            <a:pPr algn="ctr"/>
            <a:r>
              <a:rPr lang="cs-CZ" dirty="0"/>
              <a:t>Definuje indexaci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CC28B927-733C-BC9A-8959-2E9F707F91D3}"/>
              </a:ext>
            </a:extLst>
          </p:cNvPr>
          <p:cNvSpPr/>
          <p:nvPr/>
        </p:nvSpPr>
        <p:spPr>
          <a:xfrm>
            <a:off x="10040815" y="4111070"/>
            <a:ext cx="2083776" cy="701483"/>
          </a:xfrm>
          <a:prstGeom prst="wedgeRoundRectCallout">
            <a:avLst>
              <a:gd name="adj1" fmla="val -94401"/>
              <a:gd name="adj2" fmla="val -17313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Verze pro </a:t>
            </a:r>
            <a:r>
              <a:rPr lang="cs-CZ" dirty="0" err="1"/>
              <a:t>readonly</a:t>
            </a:r>
            <a:r>
              <a:rPr lang="cs-CZ" dirty="0"/>
              <a:t> </a:t>
            </a:r>
            <a:r>
              <a:rPr lang="cs-CZ" dirty="0" err="1"/>
              <a:t>PackedInt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8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2194</Words>
  <Application>Microsoft Office PowerPoint</Application>
  <PresentationFormat>Širokoúhlá obrazovka</PresentationFormat>
  <Paragraphs>343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Motiv Office</vt:lpstr>
      <vt:lpstr>NPRG 041 – cvičení 8 Programování v C++</vt:lpstr>
      <vt:lpstr>Agenda</vt:lpstr>
      <vt:lpstr>Statický polymorfismus - šablony</vt:lpstr>
      <vt:lpstr>C++ templates</vt:lpstr>
      <vt:lpstr>C++ templates</vt:lpstr>
      <vt:lpstr>Otemplatované třídy definujeme celé naráz</vt:lpstr>
      <vt:lpstr>Implicitní templatové argumenty</vt:lpstr>
      <vt:lpstr>Konkrétnější overload má přednost před templatem</vt:lpstr>
      <vt:lpstr>Non-type templatové argumenty</vt:lpstr>
      <vt:lpstr>Dynamický vs Statický polymorfismus</vt:lpstr>
      <vt:lpstr>Kombinace statického a dynamického polymorfismu</vt:lpstr>
      <vt:lpstr>Type erasure</vt:lpstr>
      <vt:lpstr>std:variant a std::visit</vt:lpstr>
      <vt:lpstr>Overload pattern</vt:lpstr>
      <vt:lpstr>Visitor s více argumenty</vt:lpstr>
      <vt:lpstr>std::optional&lt;T&gt;</vt:lpstr>
      <vt:lpstr>std::any</vt:lpstr>
      <vt:lpstr>Constexpr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26</cp:revision>
  <dcterms:created xsi:type="dcterms:W3CDTF">2023-10-01T16:50:20Z</dcterms:created>
  <dcterms:modified xsi:type="dcterms:W3CDTF">2023-11-20T10:46:06Z</dcterms:modified>
</cp:coreProperties>
</file>