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304" r:id="rId3"/>
    <p:sldId id="320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  <p:sldId id="321" r:id="rId19"/>
    <p:sldId id="322" r:id="rId20"/>
    <p:sldId id="323" r:id="rId21"/>
    <p:sldId id="324" r:id="rId22"/>
    <p:sldId id="325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79AA8D5-EDFA-457D-A2AF-8A55842615ED}">
          <p14:sldIdLst>
            <p14:sldId id="256"/>
            <p14:sldId id="304"/>
          </p14:sldIdLst>
        </p14:section>
        <p14:section name="Dynamický polymorfismus" id="{444BE69C-E38D-41DF-91CE-E5E814262905}">
          <p14:sldIdLst>
            <p14:sldId id="320"/>
            <p14:sldId id="306"/>
            <p14:sldId id="307"/>
            <p14:sldId id="308"/>
            <p14:sldId id="309"/>
            <p14:sldId id="310"/>
            <p14:sldId id="311"/>
          </p14:sldIdLst>
        </p14:section>
        <p14:section name="The Rule of Five" id="{7E0B31D9-DDEF-4ABF-8456-ADCDE4209139}">
          <p14:sldIdLst>
            <p14:sldId id="312"/>
            <p14:sldId id="313"/>
            <p14:sldId id="314"/>
            <p14:sldId id="315"/>
          </p14:sldIdLst>
        </p14:section>
        <p14:section name="Přetypovávání" id="{7DC588DE-CB77-4F50-895B-87DC2E99F889}">
          <p14:sldIdLst>
            <p14:sldId id="316"/>
            <p14:sldId id="317"/>
            <p14:sldId id="318"/>
            <p14:sldId id="319"/>
            <p14:sldId id="321"/>
            <p14:sldId id="322"/>
            <p14:sldId id="323"/>
            <p14:sldId id="324"/>
            <p14:sldId id="32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34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80A27-0918-42B4-84DC-C17DCF320EB1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5270A-1E46-45C4-B921-F894462FC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81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2D3F9F-39CD-72F5-CBF8-34C539875B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5FA7542-BFE7-8366-1A21-42D5E8FB8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C65B15-F898-DE91-DC91-549B02886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0ABBC5-CB11-5082-E538-9CBD607CE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1922605-5E2F-769C-7B36-2476240D8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6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C2D0C4-455B-FA56-F1C2-0EEF6438A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7FDE793-CE28-4046-C041-DC5B8D367D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FF14C1-90D4-1FD3-F227-33F2D5609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2C9C5A0-BCB8-AA30-13DF-25FD7D6E8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CF6D21-A2B4-C554-AF12-E9E1C5452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80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0B9572A-3EDB-4A63-104C-4DCBF9D11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175733-9149-6139-6DDC-E161FF3482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3F7839-C63B-886E-3055-DA2354270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4E27CA-EC9B-3F85-3D5E-B3C801C21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1A659E-1485-55D0-C62E-75D2E1150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440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B8B123-6227-ADA3-303C-6B85D1DA5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CB9425-63E9-084F-99FD-6540DD0A3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29D525-291E-322C-289E-9BCFCA18D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D8D94C-6FA2-7978-EA80-8EEBAB9D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CA509E-32D4-2E4D-73C2-FEF2737D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899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31DBC7-EEBF-4C91-4338-D9018FCE5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8F33D4-EF11-E833-B769-74EAF14A6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EA66FD-E785-AF1C-15E6-04146ADF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D53950A-F7FD-4FDE-0578-5FE4F2C5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76FE0F-1EB3-3F55-BA22-84D023B91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92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FEF7BC-3A96-4145-CEB0-E4F8E95E3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E66813-A0BE-2A2C-F7E2-BAA5838601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3DD4B90-A6BD-E3A0-287E-DB00374699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0EB8D8C-CD3E-9564-195A-4888C3062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B31B73-E435-C064-8BF8-AF56AB6DE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A852F55-0BB9-8BC9-C77E-946A609C2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85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EA23A-8C2E-8FAD-6ECC-0A6BB61BB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579C98-7999-8A66-0C22-7189C021F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BCDF308-151C-1F92-59CE-39F0AF858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1C7C9F7-C91A-520E-5593-567A4AC717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12B2333-8736-0FB4-DADE-74DF51C1D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A78EC1C-D5B5-F291-EC27-77FB440B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6FEB685-034F-5719-4E1D-CD654A97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E3C061C-8E17-0736-5646-4F5AF6E8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058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506B2F-4162-EE0B-70BF-953788912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E0FADDA-657C-6B5C-296E-421A472D9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ABD57F7-ED82-9C38-F409-E6DA02620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E4C7C8F-AAE2-4036-6267-51AC51C37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98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0128457-C18C-D670-BADD-2CB09C84F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5A675B6-2076-82F6-6175-3B3708395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787E955-192C-1CCE-7195-F4182DFC9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8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AD3CC2-BCC6-BCC4-3E89-628091FAE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297CF2-797B-C06C-88A1-158FE13F1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611C288-C057-1393-5353-E6C09EE3F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34B76FD-4274-6091-8FD5-61A2012B6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BD220C-BBED-DD36-566B-13E479AA3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5C891C-A73A-372D-E7B4-58050FD7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26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5554D1-43AF-D17E-04FF-1DC1EE161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3FE0F69-7FC4-7C86-661B-C3E5971DF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17AC9C9-BB92-212D-6D6C-078D40237D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B25EB6-D1D8-A90C-E454-0AC40D111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E60DBC3-B22F-B6F2-7E3D-49D62937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AE7B1B6-FB20-19D9-7E33-07BF98D23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9A983C7-A48F-2ED2-DC24-490DA8E17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3BCD6E4-A54E-986C-D12C-948B3FBBF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173F2A-ABED-AE89-8F34-5712BD07C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D4A19-9D5F-4E10-BB9A-4F4D6690B0E4}" type="datetimeFigureOut">
              <a:rPr lang="en-US" smtClean="0"/>
              <a:t>11/20/2023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C32D576-CFD1-49ED-0106-E5EB74866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8B7205B-E110-73AC-861A-B075450C31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6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lita.ms.mff.cuni.cz/mattermost/ar2324zs/channels/nprg041-cpp-klepl" TargetMode="External"/><Relationship Id="rId2" Type="http://schemas.openxmlformats.org/officeDocument/2006/relationships/hyperlink" Target="mailto:klepl@d3s.mff.c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NPRG 041 – cvi</a:t>
            </a:r>
            <a:r>
              <a:rPr lang="cs-CZ" dirty="0" err="1">
                <a:cs typeface="Calibri Light"/>
              </a:rPr>
              <a:t>čení</a:t>
            </a:r>
            <a:r>
              <a:rPr lang="cs-CZ">
                <a:cs typeface="Calibri Light"/>
              </a:rPr>
              <a:t> 7</a:t>
            </a:r>
            <a:br>
              <a:rPr lang="en-US" dirty="0">
                <a:cs typeface="Calibri Light"/>
              </a:rPr>
            </a:br>
            <a:r>
              <a:rPr lang="en-US" dirty="0" err="1">
                <a:cs typeface="Calibri Light"/>
              </a:rPr>
              <a:t>Programování</a:t>
            </a:r>
            <a:r>
              <a:rPr lang="en-US" dirty="0">
                <a:cs typeface="Calibri Light"/>
              </a:rPr>
              <a:t> v C++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359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Jiří Klepl</a:t>
            </a:r>
          </a:p>
          <a:p>
            <a:r>
              <a:rPr lang="en-US" b="1" dirty="0">
                <a:cs typeface="Calibri"/>
              </a:rPr>
              <a:t>mail</a:t>
            </a:r>
            <a:r>
              <a:rPr lang="en-US" dirty="0">
                <a:cs typeface="Calibri"/>
              </a:rPr>
              <a:t>: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  <a:hlinkClick r:id="rId2"/>
              </a:rPr>
              <a:t>klepl@d3s.mff.cuni.cz</a:t>
            </a:r>
            <a:endParaRPr lang="en-US" dirty="0">
              <a:cs typeface="Calibri"/>
            </a:endParaRPr>
          </a:p>
          <a:p>
            <a:r>
              <a:rPr lang="en-US" b="1" dirty="0" err="1">
                <a:cs typeface="Calibri"/>
              </a:rPr>
              <a:t>mattermost</a:t>
            </a:r>
            <a:r>
              <a:rPr lang="en-US" dirty="0">
                <a:cs typeface="Calibri"/>
              </a:rPr>
              <a:t>:</a:t>
            </a:r>
            <a:br>
              <a:rPr lang="en-US" dirty="0">
                <a:cs typeface="Calibri"/>
              </a:rPr>
            </a:br>
            <a:r>
              <a:rPr lang="en-US" dirty="0">
                <a:cs typeface="Calibri"/>
                <a:hlinkClick r:id="rId3"/>
              </a:rPr>
              <a:t>https://ulita.ms.mff.cuni.cz/mattermost/ar2324zs/channels/nprg041-cpp-klepl</a:t>
            </a:r>
            <a:endParaRPr lang="en-US" dirty="0">
              <a:cs typeface="Calibr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1BAD1167-3419-D4A1-DACB-5C60D2BF89BE}"/>
              </a:ext>
            </a:extLst>
          </p:cNvPr>
          <p:cNvSpPr/>
          <p:nvPr/>
        </p:nvSpPr>
        <p:spPr>
          <a:xfrm>
            <a:off x="2876918" y="2963008"/>
            <a:ext cx="6337420" cy="2892669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49AEE56-EFBE-4032-2EAA-CD7E5F79A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Polymorfním motor s klonováním</a:t>
            </a:r>
            <a:br>
              <a:rPr lang="cs-CZ" dirty="0"/>
            </a:br>
            <a:r>
              <a:rPr lang="cs-CZ" dirty="0" err="1"/>
              <a:t>The</a:t>
            </a:r>
            <a:r>
              <a:rPr lang="cs-CZ" dirty="0"/>
              <a:t> 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Five</a:t>
            </a:r>
            <a:endParaRPr lang="en-US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ACFDA07-54EF-3473-4890-907BB0B85497}"/>
              </a:ext>
            </a:extLst>
          </p:cNvPr>
          <p:cNvSpPr txBox="1"/>
          <p:nvPr/>
        </p:nvSpPr>
        <p:spPr>
          <a:xfrm>
            <a:off x="2753823" y="2062975"/>
            <a:ext cx="6561259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capacity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power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 … }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: …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{ … }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{ … }</a:t>
            </a:r>
            <a:b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: …</a:t>
            </a:r>
            <a:b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en-US" sz="1600" b="0" dirty="0">
                <a:effectLst/>
                <a:latin typeface="Consolas" panose="020B0609020204030204" pitchFamily="49" charset="0"/>
              </a:rPr>
              <a:t>{ … }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{ … }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~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engine_registry.unregister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 }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ptr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clone()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override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std::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make_unique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&gt;(*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 …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4" name="Řečová bublina: obdélníkový bublinový popisek se zakulacenými rohy 3">
            <a:extLst>
              <a:ext uri="{FF2B5EF4-FFF2-40B4-BE49-F238E27FC236}">
                <a16:creationId xmlns:a16="http://schemas.microsoft.com/office/drawing/2014/main" id="{3AD6AEAF-EA04-B768-3C59-AA57EA9941F0}"/>
              </a:ext>
            </a:extLst>
          </p:cNvPr>
          <p:cNvSpPr/>
          <p:nvPr/>
        </p:nvSpPr>
        <p:spPr>
          <a:xfrm>
            <a:off x="8408377" y="6444762"/>
            <a:ext cx="3921369" cy="413238"/>
          </a:xfrm>
          <a:prstGeom prst="wedgeRoundRectCallout">
            <a:avLst>
              <a:gd name="adj1" fmla="val -55882"/>
              <a:gd name="adj2" fmla="val -46535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Klonov</a:t>
            </a:r>
            <a:r>
              <a:rPr lang="cs-CZ" dirty="0" err="1"/>
              <a:t>ání</a:t>
            </a:r>
            <a:r>
              <a:rPr lang="cs-CZ" dirty="0"/>
              <a:t> používá copy </a:t>
            </a:r>
            <a:r>
              <a:rPr lang="cs-CZ" dirty="0" err="1"/>
              <a:t>constructor</a:t>
            </a:r>
            <a:endParaRPr lang="en-US" dirty="0"/>
          </a:p>
        </p:txBody>
      </p:sp>
      <p:sp>
        <p:nvSpPr>
          <p:cNvPr id="5" name="Řečová bublina: obdélníkový bublinový popisek se zakulacenými rohy 4">
            <a:extLst>
              <a:ext uri="{FF2B5EF4-FFF2-40B4-BE49-F238E27FC236}">
                <a16:creationId xmlns:a16="http://schemas.microsoft.com/office/drawing/2014/main" id="{89D67D73-6381-44E2-0244-227DC7D54DAA}"/>
              </a:ext>
            </a:extLst>
          </p:cNvPr>
          <p:cNvSpPr/>
          <p:nvPr/>
        </p:nvSpPr>
        <p:spPr>
          <a:xfrm>
            <a:off x="8044961" y="5223961"/>
            <a:ext cx="4120662" cy="624138"/>
          </a:xfrm>
          <a:prstGeom prst="wedgeRoundRectCallout">
            <a:avLst>
              <a:gd name="adj1" fmla="val -83667"/>
              <a:gd name="adj2" fmla="val 98006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Vyrobíme </a:t>
            </a:r>
            <a:r>
              <a:rPr lang="cs-CZ" dirty="0" err="1"/>
              <a:t>ptr</a:t>
            </a:r>
            <a:r>
              <a:rPr lang="cs-CZ" dirty="0"/>
              <a:t> na nový Diesel a vrátíme</a:t>
            </a:r>
            <a:br>
              <a:rPr lang="cs-CZ" dirty="0"/>
            </a:br>
            <a:r>
              <a:rPr lang="cs-CZ" dirty="0" err="1"/>
              <a:t>ptr</a:t>
            </a:r>
            <a:r>
              <a:rPr lang="cs-CZ" dirty="0"/>
              <a:t> na obecný </a:t>
            </a:r>
            <a:r>
              <a:rPr lang="cs-CZ" dirty="0" err="1"/>
              <a:t>Engine</a:t>
            </a:r>
            <a:r>
              <a:rPr lang="cs-CZ" dirty="0"/>
              <a:t>, abychom splnili API</a:t>
            </a:r>
            <a:endParaRPr lang="en-US" dirty="0"/>
          </a:p>
        </p:txBody>
      </p:sp>
      <p:sp>
        <p:nvSpPr>
          <p:cNvPr id="6" name="Řečová bublina: obdélníkový bublinový popisek se zakulacenými rohy 5">
            <a:extLst>
              <a:ext uri="{FF2B5EF4-FFF2-40B4-BE49-F238E27FC236}">
                <a16:creationId xmlns:a16="http://schemas.microsoft.com/office/drawing/2014/main" id="{D7406293-9229-46FD-B4B1-32FECE94F925}"/>
              </a:ext>
            </a:extLst>
          </p:cNvPr>
          <p:cNvSpPr/>
          <p:nvPr/>
        </p:nvSpPr>
        <p:spPr>
          <a:xfrm>
            <a:off x="8071338" y="2418783"/>
            <a:ext cx="4120662" cy="329309"/>
          </a:xfrm>
          <a:prstGeom prst="wedgeRoundRectCallout">
            <a:avLst>
              <a:gd name="adj1" fmla="val -51236"/>
              <a:gd name="adj2" fmla="val 204611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Copy </a:t>
            </a:r>
            <a:r>
              <a:rPr lang="cs-CZ" dirty="0" err="1"/>
              <a:t>constructor</a:t>
            </a:r>
            <a:r>
              <a:rPr lang="cs-CZ" dirty="0"/>
              <a:t> a copy </a:t>
            </a:r>
            <a:r>
              <a:rPr lang="cs-CZ" dirty="0" err="1"/>
              <a:t>assignment</a:t>
            </a:r>
            <a:endParaRPr lang="en-US" dirty="0"/>
          </a:p>
        </p:txBody>
      </p:sp>
      <p:sp>
        <p:nvSpPr>
          <p:cNvPr id="7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CB00E773-5CDC-D9E5-3DBA-B7D30741DE0F}"/>
              </a:ext>
            </a:extLst>
          </p:cNvPr>
          <p:cNvSpPr/>
          <p:nvPr/>
        </p:nvSpPr>
        <p:spPr>
          <a:xfrm>
            <a:off x="8253045" y="4747309"/>
            <a:ext cx="3783624" cy="329309"/>
          </a:xfrm>
          <a:prstGeom prst="wedgeRoundRectCallout">
            <a:avLst>
              <a:gd name="adj1" fmla="val -60018"/>
              <a:gd name="adj2" fmla="val -131799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Move</a:t>
            </a:r>
            <a:r>
              <a:rPr lang="cs-CZ" dirty="0"/>
              <a:t> </a:t>
            </a:r>
            <a:r>
              <a:rPr lang="cs-CZ" dirty="0" err="1"/>
              <a:t>constructor</a:t>
            </a:r>
            <a:r>
              <a:rPr lang="cs-CZ" dirty="0"/>
              <a:t> a </a:t>
            </a:r>
            <a:r>
              <a:rPr lang="cs-CZ" dirty="0" err="1"/>
              <a:t>move</a:t>
            </a:r>
            <a:r>
              <a:rPr lang="cs-CZ" dirty="0"/>
              <a:t> </a:t>
            </a:r>
            <a:r>
              <a:rPr lang="cs-CZ" dirty="0" err="1"/>
              <a:t>assignment</a:t>
            </a:r>
            <a:endParaRPr lang="en-US" dirty="0"/>
          </a:p>
        </p:txBody>
      </p:sp>
      <p:sp>
        <p:nvSpPr>
          <p:cNvPr id="9" name="Řečová bublina: obdélníkový bublinový popisek se zakulacenými rohy 8">
            <a:extLst>
              <a:ext uri="{FF2B5EF4-FFF2-40B4-BE49-F238E27FC236}">
                <a16:creationId xmlns:a16="http://schemas.microsoft.com/office/drawing/2014/main" id="{D61BCBED-F88A-3AA7-95D7-BEDD9A0A3E9B}"/>
              </a:ext>
            </a:extLst>
          </p:cNvPr>
          <p:cNvSpPr/>
          <p:nvPr/>
        </p:nvSpPr>
        <p:spPr>
          <a:xfrm>
            <a:off x="-43965" y="5122792"/>
            <a:ext cx="2986455" cy="413238"/>
          </a:xfrm>
          <a:prstGeom prst="wedgeRoundRectCallout">
            <a:avLst>
              <a:gd name="adj1" fmla="val 54979"/>
              <a:gd name="adj2" fmla="val 81123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Nějaký speciální </a:t>
            </a:r>
            <a:r>
              <a:rPr lang="cs-CZ" dirty="0" err="1"/>
              <a:t>desktruktor</a:t>
            </a:r>
            <a:endParaRPr lang="en-US" dirty="0"/>
          </a:p>
        </p:txBody>
      </p:sp>
      <p:sp>
        <p:nvSpPr>
          <p:cNvPr id="15" name="Obdélník 14">
            <a:extLst>
              <a:ext uri="{FF2B5EF4-FFF2-40B4-BE49-F238E27FC236}">
                <a16:creationId xmlns:a16="http://schemas.microsoft.com/office/drawing/2014/main" id="{3C3E088F-B00E-485A-3270-1C627352BED0}"/>
              </a:ext>
            </a:extLst>
          </p:cNvPr>
          <p:cNvSpPr/>
          <p:nvPr/>
        </p:nvSpPr>
        <p:spPr>
          <a:xfrm>
            <a:off x="4651130" y="1002323"/>
            <a:ext cx="7315200" cy="8953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Pokud třída definuje jednu z vyznačených pěti funkcí</a:t>
            </a:r>
            <a:br>
              <a:rPr lang="cs-CZ" dirty="0"/>
            </a:br>
            <a:r>
              <a:rPr lang="cs-CZ" dirty="0"/>
              <a:t>(</a:t>
            </a:r>
            <a:r>
              <a:rPr lang="en-US" dirty="0" err="1"/>
              <a:t>zde</a:t>
            </a:r>
            <a:r>
              <a:rPr lang="en-US" dirty="0"/>
              <a:t> </a:t>
            </a:r>
            <a:r>
              <a:rPr lang="en-US" dirty="0" err="1"/>
              <a:t>definuje</a:t>
            </a:r>
            <a:r>
              <a:rPr lang="en-US" dirty="0"/>
              <a:t> destructor, </a:t>
            </a:r>
            <a:r>
              <a:rPr lang="en-US" dirty="0" err="1"/>
              <a:t>kter</a:t>
            </a:r>
            <a:r>
              <a:rPr lang="cs-CZ" dirty="0"/>
              <a:t>ý něco dělá,) tak by měla definovat všechny:</a:t>
            </a:r>
            <a:br>
              <a:rPr lang="cs-CZ" dirty="0"/>
            </a:br>
            <a:r>
              <a:rPr lang="cs-CZ" b="1" dirty="0"/>
              <a:t>copy </a:t>
            </a:r>
            <a:r>
              <a:rPr lang="cs-CZ" b="1" dirty="0" err="1"/>
              <a:t>constructor</a:t>
            </a:r>
            <a:r>
              <a:rPr lang="cs-CZ" b="1" dirty="0"/>
              <a:t> + </a:t>
            </a:r>
            <a:r>
              <a:rPr lang="cs-CZ" b="1" dirty="0" err="1"/>
              <a:t>assignment</a:t>
            </a:r>
            <a:r>
              <a:rPr lang="cs-CZ" b="1" dirty="0"/>
              <a:t>, </a:t>
            </a:r>
            <a:r>
              <a:rPr lang="cs-CZ" b="1" dirty="0" err="1"/>
              <a:t>move</a:t>
            </a:r>
            <a:r>
              <a:rPr lang="cs-CZ" b="1" dirty="0"/>
              <a:t> </a:t>
            </a:r>
            <a:r>
              <a:rPr lang="cs-CZ" b="1" dirty="0" err="1"/>
              <a:t>constructor</a:t>
            </a:r>
            <a:r>
              <a:rPr lang="cs-CZ" b="1" dirty="0"/>
              <a:t> + </a:t>
            </a:r>
            <a:r>
              <a:rPr lang="cs-CZ" b="1" dirty="0" err="1"/>
              <a:t>assignment</a:t>
            </a:r>
            <a:r>
              <a:rPr lang="cs-CZ" b="1" dirty="0"/>
              <a:t>, destruktor</a:t>
            </a:r>
            <a:endParaRPr lang="en-US" b="1" dirty="0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DA4C7870-C9F4-C111-D841-75E3D7B68A1F}"/>
              </a:ext>
            </a:extLst>
          </p:cNvPr>
          <p:cNvSpPr/>
          <p:nvPr/>
        </p:nvSpPr>
        <p:spPr>
          <a:xfrm>
            <a:off x="102575" y="5723079"/>
            <a:ext cx="2365131" cy="9414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Kvůli tomuhle musíme definovat všechny</a:t>
            </a:r>
            <a:br>
              <a:rPr lang="cs-CZ" dirty="0"/>
            </a:br>
            <a:r>
              <a:rPr lang="cs-CZ" dirty="0"/>
              <a:t>z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five</a:t>
            </a:r>
            <a:endParaRPr lang="en-US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4E2BADD8-3C27-33DF-987A-7F5B59E4108B}"/>
              </a:ext>
            </a:extLst>
          </p:cNvPr>
          <p:cNvSpPr txBox="1"/>
          <p:nvPr/>
        </p:nvSpPr>
        <p:spPr>
          <a:xfrm rot="5400000">
            <a:off x="8760718" y="3623126"/>
            <a:ext cx="143046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err="1"/>
              <a:t>The</a:t>
            </a:r>
            <a:r>
              <a:rPr lang="cs-CZ" sz="2800" b="1" dirty="0"/>
              <a:t> </a:t>
            </a:r>
            <a:r>
              <a:rPr lang="cs-CZ" sz="2800" b="1" dirty="0" err="1"/>
              <a:t>Five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55395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1BAD1167-3419-D4A1-DACB-5C60D2BF89BE}"/>
              </a:ext>
            </a:extLst>
          </p:cNvPr>
          <p:cNvSpPr/>
          <p:nvPr/>
        </p:nvSpPr>
        <p:spPr>
          <a:xfrm>
            <a:off x="2057400" y="2984092"/>
            <a:ext cx="7605346" cy="1839539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49AEE56-EFBE-4032-2EAA-CD7E5F79A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Polymorfním motor s klonováním</a:t>
            </a:r>
            <a:br>
              <a:rPr lang="cs-CZ" dirty="0"/>
            </a:br>
            <a:r>
              <a:rPr lang="cs-CZ" dirty="0" err="1"/>
              <a:t>The</a:t>
            </a:r>
            <a:r>
              <a:rPr lang="cs-CZ" dirty="0"/>
              <a:t> 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Five</a:t>
            </a:r>
            <a:r>
              <a:rPr lang="cs-CZ" dirty="0"/>
              <a:t> s </a:t>
            </a:r>
            <a:r>
              <a:rPr lang="cs-CZ" dirty="0" err="1"/>
              <a:t>defaultováním</a:t>
            </a:r>
            <a:endParaRPr lang="en-US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ACFDA07-54EF-3473-4890-907BB0B85497}"/>
              </a:ext>
            </a:extLst>
          </p:cNvPr>
          <p:cNvSpPr txBox="1"/>
          <p:nvPr/>
        </p:nvSpPr>
        <p:spPr>
          <a:xfrm>
            <a:off x="1925515" y="2062975"/>
            <a:ext cx="7869116" cy="41549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capacity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power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cs-CZ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cs-CZ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cs-CZ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cs-CZ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cs-CZ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~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engine_registry.unregister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 }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ptr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clone()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override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std::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make_unique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&gt;(*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capacity_, power_;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2C8DDE2-EB77-C345-5877-F5FF3F947E00}"/>
              </a:ext>
            </a:extLst>
          </p:cNvPr>
          <p:cNvSpPr/>
          <p:nvPr/>
        </p:nvSpPr>
        <p:spPr>
          <a:xfrm>
            <a:off x="7042639" y="1658529"/>
            <a:ext cx="5011616" cy="8088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Pokud ty funkce nedělají nic zajímavého a </a:t>
            </a:r>
            <a:r>
              <a:rPr lang="cs-CZ" dirty="0" err="1"/>
              <a:t>compiler</a:t>
            </a:r>
            <a:r>
              <a:rPr lang="cs-CZ" dirty="0"/>
              <a:t> je dokáže odvodit, můžeme použít </a:t>
            </a:r>
            <a:r>
              <a:rPr lang="cs-CZ" b="1" dirty="0"/>
              <a:t>= default</a:t>
            </a:r>
            <a:endParaRPr lang="en-US" b="1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6D6A76E-2EFF-B9B9-3308-E63DC80A8BC2}"/>
              </a:ext>
            </a:extLst>
          </p:cNvPr>
          <p:cNvSpPr txBox="1"/>
          <p:nvPr/>
        </p:nvSpPr>
        <p:spPr>
          <a:xfrm rot="5400000">
            <a:off x="9209126" y="3667372"/>
            <a:ext cx="143046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err="1"/>
              <a:t>The</a:t>
            </a:r>
            <a:r>
              <a:rPr lang="cs-CZ" sz="2800" b="1" dirty="0"/>
              <a:t> </a:t>
            </a:r>
            <a:r>
              <a:rPr lang="cs-CZ" sz="2800" b="1" dirty="0" err="1"/>
              <a:t>Five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41102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1BAD1167-3419-D4A1-DACB-5C60D2BF89BE}"/>
              </a:ext>
            </a:extLst>
          </p:cNvPr>
          <p:cNvSpPr/>
          <p:nvPr/>
        </p:nvSpPr>
        <p:spPr>
          <a:xfrm>
            <a:off x="2057400" y="2984092"/>
            <a:ext cx="7605346" cy="1839539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49AEE56-EFBE-4032-2EAA-CD7E5F79A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Polymorfním motor bez klonování</a:t>
            </a:r>
            <a:br>
              <a:rPr lang="cs-CZ" dirty="0"/>
            </a:br>
            <a:r>
              <a:rPr lang="cs-CZ" dirty="0" err="1"/>
              <a:t>The</a:t>
            </a:r>
            <a:r>
              <a:rPr lang="cs-CZ" dirty="0"/>
              <a:t> 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Five</a:t>
            </a:r>
            <a:r>
              <a:rPr lang="cs-CZ" dirty="0"/>
              <a:t> s </a:t>
            </a:r>
            <a:r>
              <a:rPr lang="cs-CZ" dirty="0" err="1"/>
              <a:t>deletem</a:t>
            </a:r>
            <a:endParaRPr lang="en-US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ACFDA07-54EF-3473-4890-907BB0B85497}"/>
              </a:ext>
            </a:extLst>
          </p:cNvPr>
          <p:cNvSpPr txBox="1"/>
          <p:nvPr/>
        </p:nvSpPr>
        <p:spPr>
          <a:xfrm>
            <a:off x="1925515" y="2062975"/>
            <a:ext cx="7869116" cy="366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capacity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power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cs-CZ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cs-CZ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cs-CZ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cs-CZ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cs-CZ" sz="1600" dirty="0" err="1">
                <a:solidFill>
                  <a:srgbClr val="0000FF"/>
                </a:solidFill>
                <a:latin typeface="Consolas" panose="020B0609020204030204" pitchFamily="49" charset="0"/>
              </a:rPr>
              <a:t>delete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cs-CZ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cs-CZ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~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engine_registry.unregister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 }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capacity_, power_;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2C8DDE2-EB77-C345-5877-F5FF3F947E00}"/>
              </a:ext>
            </a:extLst>
          </p:cNvPr>
          <p:cNvSpPr/>
          <p:nvPr/>
        </p:nvSpPr>
        <p:spPr>
          <a:xfrm>
            <a:off x="6963508" y="1483743"/>
            <a:ext cx="5011616" cy="8088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Co ale když nechceme klonovat a nepotřebujeme, aby ten typ šlo třeba kopírovat, použijeme </a:t>
            </a:r>
            <a:r>
              <a:rPr lang="cs-CZ" b="1" dirty="0"/>
              <a:t>= </a:t>
            </a:r>
            <a:r>
              <a:rPr lang="cs-CZ" b="1" dirty="0" err="1"/>
              <a:t>delete</a:t>
            </a:r>
            <a:endParaRPr lang="en-US" b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D97D4F8-9B0B-C836-CE66-BF2C02E176DF}"/>
              </a:ext>
            </a:extLst>
          </p:cNvPr>
          <p:cNvSpPr txBox="1"/>
          <p:nvPr/>
        </p:nvSpPr>
        <p:spPr>
          <a:xfrm rot="5400000">
            <a:off x="9209126" y="3667372"/>
            <a:ext cx="143046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err="1"/>
              <a:t>The</a:t>
            </a:r>
            <a:r>
              <a:rPr lang="cs-CZ" sz="2800" b="1" dirty="0"/>
              <a:t> </a:t>
            </a:r>
            <a:r>
              <a:rPr lang="cs-CZ" sz="2800" b="1" dirty="0" err="1"/>
              <a:t>Five</a:t>
            </a:r>
            <a:endParaRPr lang="en-US" sz="2800" b="1" dirty="0"/>
          </a:p>
        </p:txBody>
      </p:sp>
      <p:sp>
        <p:nvSpPr>
          <p:cNvPr id="7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8520960D-AB79-A23C-C3B0-E572521AC42F}"/>
              </a:ext>
            </a:extLst>
          </p:cNvPr>
          <p:cNvSpPr/>
          <p:nvPr/>
        </p:nvSpPr>
        <p:spPr>
          <a:xfrm>
            <a:off x="8154634" y="2682796"/>
            <a:ext cx="3199165" cy="370456"/>
          </a:xfrm>
          <a:prstGeom prst="wedgeRoundRectCallout">
            <a:avLst>
              <a:gd name="adj1" fmla="val -60485"/>
              <a:gd name="adj2" fmla="val 102030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Explicitně zakázané kopírování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182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1BAD1167-3419-D4A1-DACB-5C60D2BF89BE}"/>
              </a:ext>
            </a:extLst>
          </p:cNvPr>
          <p:cNvSpPr/>
          <p:nvPr/>
        </p:nvSpPr>
        <p:spPr>
          <a:xfrm>
            <a:off x="2057400" y="2919046"/>
            <a:ext cx="7605346" cy="422031"/>
          </a:xfrm>
          <a:prstGeom prst="rect">
            <a:avLst/>
          </a:prstGeom>
          <a:solidFill>
            <a:schemeClr val="accent2">
              <a:lumMod val="60000"/>
              <a:lumOff val="40000"/>
              <a:alpha val="2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49AEE56-EFBE-4032-2EAA-CD7E5F79A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Polymorfním motor s klonováním</a:t>
            </a:r>
            <a:br>
              <a:rPr lang="cs-CZ" dirty="0"/>
            </a:br>
            <a:r>
              <a:rPr lang="cs-CZ" dirty="0" err="1"/>
              <a:t>The</a:t>
            </a:r>
            <a:r>
              <a:rPr lang="cs-CZ" dirty="0"/>
              <a:t> Rule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Zero</a:t>
            </a:r>
            <a:endParaRPr lang="en-US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ACFDA07-54EF-3473-4890-907BB0B85497}"/>
              </a:ext>
            </a:extLst>
          </p:cNvPr>
          <p:cNvSpPr txBox="1"/>
          <p:nvPr/>
        </p:nvSpPr>
        <p:spPr>
          <a:xfrm>
            <a:off x="1925515" y="2062975"/>
            <a:ext cx="7869116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capacity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power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cs-CZ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cs-CZ" sz="1600" dirty="0">
                <a:solidFill>
                  <a:srgbClr val="0000FF"/>
                </a:solidFill>
                <a:latin typeface="Consolas" panose="020B0609020204030204" pitchFamily="49" charset="0"/>
              </a:rPr>
              <a:t>default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cs-CZ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/* all are implemented by the compiler */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ptr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clone()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override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std::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make_unique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&gt;(*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capacity_, power_;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registry_handle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registry_handle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F2C8DDE2-EB77-C345-5877-F5FF3F947E00}"/>
              </a:ext>
            </a:extLst>
          </p:cNvPr>
          <p:cNvSpPr/>
          <p:nvPr/>
        </p:nvSpPr>
        <p:spPr>
          <a:xfrm>
            <a:off x="6198577" y="1473182"/>
            <a:ext cx="5794132" cy="8088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Ideál je ale </a:t>
            </a:r>
            <a:r>
              <a:rPr lang="cs-CZ" b="1" dirty="0" err="1"/>
              <a:t>The</a:t>
            </a:r>
            <a:r>
              <a:rPr lang="cs-CZ" b="1" dirty="0"/>
              <a:t> Rule </a:t>
            </a:r>
            <a:r>
              <a:rPr lang="cs-CZ" b="1" dirty="0" err="1"/>
              <a:t>of</a:t>
            </a:r>
            <a:r>
              <a:rPr lang="cs-CZ" b="1" dirty="0"/>
              <a:t> </a:t>
            </a:r>
            <a:r>
              <a:rPr lang="cs-CZ" b="1" dirty="0" err="1"/>
              <a:t>Zero</a:t>
            </a:r>
            <a:br>
              <a:rPr lang="cs-CZ" dirty="0"/>
            </a:br>
            <a:r>
              <a:rPr lang="cs-CZ" dirty="0"/>
              <a:t>To speciální chování odvedeme do </a:t>
            </a:r>
            <a:r>
              <a:rPr lang="cs-CZ" dirty="0" err="1"/>
              <a:t>fieldu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a nemusíme psát žádné z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five</a:t>
            </a:r>
            <a:r>
              <a:rPr lang="cs-CZ" dirty="0"/>
              <a:t>, vše za nás udělá </a:t>
            </a:r>
            <a:r>
              <a:rPr lang="cs-CZ" dirty="0" err="1"/>
              <a:t>compiler</a:t>
            </a:r>
            <a:endParaRPr lang="en-US" b="1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36D6A76E-2EFF-B9B9-3308-E63DC80A8BC2}"/>
              </a:ext>
            </a:extLst>
          </p:cNvPr>
          <p:cNvSpPr txBox="1"/>
          <p:nvPr/>
        </p:nvSpPr>
        <p:spPr>
          <a:xfrm rot="5400000">
            <a:off x="9211286" y="3016742"/>
            <a:ext cx="1430460" cy="52322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err="1"/>
              <a:t>The</a:t>
            </a:r>
            <a:r>
              <a:rPr lang="cs-CZ" sz="2800" b="1" dirty="0"/>
              <a:t> </a:t>
            </a:r>
            <a:r>
              <a:rPr lang="cs-CZ" sz="2800" b="1" dirty="0" err="1"/>
              <a:t>Five</a:t>
            </a:r>
            <a:endParaRPr lang="en-US" sz="2800" b="1" dirty="0"/>
          </a:p>
        </p:txBody>
      </p:sp>
      <p:sp>
        <p:nvSpPr>
          <p:cNvPr id="4" name="Řečová bublina: obdélníkový bublinový popisek se zakulacenými rohy 3">
            <a:extLst>
              <a:ext uri="{FF2B5EF4-FFF2-40B4-BE49-F238E27FC236}">
                <a16:creationId xmlns:a16="http://schemas.microsoft.com/office/drawing/2014/main" id="{2918C89B-8A07-85E6-E3B4-894EC7947BBD}"/>
              </a:ext>
            </a:extLst>
          </p:cNvPr>
          <p:cNvSpPr/>
          <p:nvPr/>
        </p:nvSpPr>
        <p:spPr>
          <a:xfrm>
            <a:off x="6096000" y="4443964"/>
            <a:ext cx="4504593" cy="853619"/>
          </a:xfrm>
          <a:prstGeom prst="wedgeRoundRectCallout">
            <a:avLst>
              <a:gd name="adj1" fmla="val -53556"/>
              <a:gd name="adj2" fmla="val -35993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To s</a:t>
            </a:r>
            <a:r>
              <a:rPr lang="cs-CZ" dirty="0" err="1"/>
              <a:t>peciální</a:t>
            </a:r>
            <a:r>
              <a:rPr lang="cs-CZ" dirty="0"/>
              <a:t> chování destruktoru jsme</a:t>
            </a:r>
            <a:br>
              <a:rPr lang="cs-CZ" dirty="0"/>
            </a:br>
            <a:r>
              <a:rPr lang="cs-CZ" dirty="0"/>
              <a:t>odvedli do pomocného objektu,</a:t>
            </a:r>
            <a:br>
              <a:rPr lang="cs-CZ" dirty="0"/>
            </a:br>
            <a:r>
              <a:rPr lang="cs-CZ" dirty="0"/>
              <a:t>takže tady nemusíme řešit nic</a:t>
            </a:r>
            <a:endParaRPr lang="en-US" dirty="0"/>
          </a:p>
        </p:txBody>
      </p:sp>
      <p:sp>
        <p:nvSpPr>
          <p:cNvPr id="5" name="Obdélník: se zakulacenými rohy 4">
            <a:extLst>
              <a:ext uri="{FF2B5EF4-FFF2-40B4-BE49-F238E27FC236}">
                <a16:creationId xmlns:a16="http://schemas.microsoft.com/office/drawing/2014/main" id="{A7E7D4A9-23D5-29E8-02A6-9FC7A277D453}"/>
              </a:ext>
            </a:extLst>
          </p:cNvPr>
          <p:cNvSpPr/>
          <p:nvPr/>
        </p:nvSpPr>
        <p:spPr>
          <a:xfrm>
            <a:off x="6264519" y="5407269"/>
            <a:ext cx="4167554" cy="62091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Jiný příklad </a:t>
            </a:r>
            <a:r>
              <a:rPr lang="cs-CZ" dirty="0" err="1"/>
              <a:t>tohodle</a:t>
            </a:r>
            <a:r>
              <a:rPr lang="cs-CZ" dirty="0"/>
              <a:t> jsou:</a:t>
            </a:r>
            <a:br>
              <a:rPr lang="cs-CZ" dirty="0"/>
            </a:br>
            <a:r>
              <a:rPr lang="cs-CZ" dirty="0" err="1"/>
              <a:t>smart</a:t>
            </a:r>
            <a:r>
              <a:rPr lang="cs-CZ" dirty="0"/>
              <a:t> pointery a kontejnery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507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94D35-7187-9162-0E74-47D8B3319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Přetypovávání</a:t>
            </a:r>
            <a:br>
              <a:rPr lang="en-US" dirty="0"/>
            </a:br>
            <a:r>
              <a:rPr lang="en-US" i="1" dirty="0"/>
              <a:t>C-Style a functional-style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AB9DF8-97C6-260D-B784-52FDC3C79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C++ máme 4 druhy </a:t>
            </a:r>
            <a:r>
              <a:rPr lang="cs-CZ" dirty="0" err="1"/>
              <a:t>castu</a:t>
            </a:r>
            <a:r>
              <a:rPr lang="cs-CZ" dirty="0"/>
              <a:t>:</a:t>
            </a:r>
          </a:p>
          <a:p>
            <a:pPr lvl="1"/>
            <a:r>
              <a:rPr lang="en-US" b="1" dirty="0"/>
              <a:t>(</a:t>
            </a:r>
            <a:r>
              <a:rPr lang="cs-CZ" b="1" dirty="0"/>
              <a:t>C-style</a:t>
            </a:r>
            <a:r>
              <a:rPr lang="en-US" b="1" dirty="0"/>
              <a:t>)</a:t>
            </a:r>
            <a:r>
              <a:rPr lang="cs-CZ" b="1" dirty="0" err="1"/>
              <a:t>cast</a:t>
            </a:r>
            <a:r>
              <a:rPr lang="en-US" dirty="0"/>
              <a:t> a </a:t>
            </a:r>
            <a:r>
              <a:rPr lang="en-US" b="1" dirty="0" err="1"/>
              <a:t>functional_style</a:t>
            </a:r>
            <a:r>
              <a:rPr lang="en-US" b="1" dirty="0"/>
              <a:t>(cast)</a:t>
            </a:r>
          </a:p>
          <a:p>
            <a:pPr lvl="2"/>
            <a:r>
              <a:rPr lang="en-US" dirty="0"/>
              <a:t>D</a:t>
            </a:r>
            <a:r>
              <a:rPr lang="cs-CZ" dirty="0" err="1"/>
              <a:t>ědictví</a:t>
            </a:r>
            <a:r>
              <a:rPr lang="cs-CZ" dirty="0"/>
              <a:t> z C, zkoušejí postupně </a:t>
            </a:r>
            <a:r>
              <a:rPr lang="cs-CZ" dirty="0" err="1"/>
              <a:t>casty</a:t>
            </a:r>
            <a:r>
              <a:rPr lang="cs-CZ" dirty="0"/>
              <a:t> vypsané níže (</a:t>
            </a:r>
            <a:r>
              <a:rPr lang="cs-CZ" dirty="0" err="1"/>
              <a:t>const</a:t>
            </a:r>
            <a:r>
              <a:rPr lang="cs-CZ" dirty="0"/>
              <a:t>, static, </a:t>
            </a:r>
            <a:r>
              <a:rPr lang="cs-CZ" dirty="0" err="1"/>
              <a:t>reinterpret</a:t>
            </a:r>
            <a:r>
              <a:rPr lang="cs-CZ" dirty="0"/>
              <a:t>)</a:t>
            </a:r>
          </a:p>
          <a:p>
            <a:pPr lvl="2"/>
            <a:r>
              <a:rPr lang="cs-CZ" b="1" dirty="0"/>
              <a:t>Nepoužívat</a:t>
            </a:r>
            <a:r>
              <a:rPr lang="en-US" b="1" dirty="0"/>
              <a:t>!!!</a:t>
            </a:r>
            <a:endParaRPr lang="cs-CZ" b="1" dirty="0"/>
          </a:p>
          <a:p>
            <a:pPr lvl="2"/>
            <a:r>
              <a:rPr lang="cs-CZ" dirty="0"/>
              <a:t>Není v kódu jasné, co udělá (musíme odvodit z cílového typu a z typu proměnné)</a:t>
            </a:r>
          </a:p>
          <a:p>
            <a:pPr lvl="1"/>
            <a:r>
              <a:rPr lang="en-US" b="1" dirty="0" err="1"/>
              <a:t>const_cast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</a:p>
          <a:p>
            <a:pPr lvl="1"/>
            <a:r>
              <a:rPr lang="en-US" b="1" dirty="0" err="1"/>
              <a:t>static_cast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  <a:r>
              <a:rPr lang="en-US" dirty="0"/>
              <a:t> (a </a:t>
            </a:r>
            <a:r>
              <a:rPr lang="en-US" b="1" dirty="0" err="1"/>
              <a:t>dynamic_cast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  <a:r>
              <a:rPr lang="en-US" dirty="0"/>
              <a:t>)</a:t>
            </a:r>
          </a:p>
          <a:p>
            <a:pPr lvl="1"/>
            <a:r>
              <a:rPr lang="en-US" b="1" dirty="0" err="1"/>
              <a:t>reinterpret_cast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1E7020B-2EB9-E317-99FB-03EC433D69D4}"/>
              </a:ext>
            </a:extLst>
          </p:cNvPr>
          <p:cNvSpPr txBox="1"/>
          <p:nvPr/>
        </p:nvSpPr>
        <p:spPr>
          <a:xfrm>
            <a:off x="9077326" y="1604528"/>
            <a:ext cx="2106490" cy="9233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double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d = </a:t>
            </a:r>
            <a:r>
              <a:rPr lang="fr-FR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42.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fr-FR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 = (</a:t>
            </a:r>
            <a:r>
              <a:rPr lang="fr-FR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)d;</a:t>
            </a:r>
          </a:p>
          <a:p>
            <a:r>
              <a:rPr lang="fr-FR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j = </a:t>
            </a:r>
            <a:r>
              <a:rPr lang="fr-FR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fr-FR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(d);</a:t>
            </a:r>
          </a:p>
        </p:txBody>
      </p:sp>
    </p:spTree>
    <p:extLst>
      <p:ext uri="{BB962C8B-B14F-4D97-AF65-F5344CB8AC3E}">
        <p14:creationId xmlns:p14="http://schemas.microsoft.com/office/powerpoint/2010/main" val="2429038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94D35-7187-9162-0E74-47D8B3319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Přetypovávání</a:t>
            </a:r>
            <a:br>
              <a:rPr lang="en-US" dirty="0"/>
            </a:br>
            <a:r>
              <a:rPr lang="en-US" i="1" dirty="0" err="1"/>
              <a:t>const_cast</a:t>
            </a:r>
            <a:endParaRPr lang="en-US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AB9DF8-97C6-260D-B784-52FDC3C79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C++ máme 4 druhy </a:t>
            </a:r>
            <a:r>
              <a:rPr lang="cs-CZ" dirty="0" err="1"/>
              <a:t>castu</a:t>
            </a:r>
            <a:r>
              <a:rPr lang="cs-CZ" dirty="0"/>
              <a:t>:</a:t>
            </a:r>
          </a:p>
          <a:p>
            <a:pPr lvl="1"/>
            <a:r>
              <a:rPr lang="en-US" b="1" dirty="0"/>
              <a:t>(</a:t>
            </a:r>
            <a:r>
              <a:rPr lang="cs-CZ" b="1" dirty="0"/>
              <a:t>C-style</a:t>
            </a:r>
            <a:r>
              <a:rPr lang="en-US" b="1" dirty="0"/>
              <a:t>)</a:t>
            </a:r>
            <a:r>
              <a:rPr lang="cs-CZ" b="1" dirty="0" err="1"/>
              <a:t>cast</a:t>
            </a:r>
            <a:r>
              <a:rPr lang="en-US" dirty="0"/>
              <a:t> a </a:t>
            </a:r>
            <a:r>
              <a:rPr lang="en-US" b="1" dirty="0" err="1"/>
              <a:t>functional_style</a:t>
            </a:r>
            <a:r>
              <a:rPr lang="en-US" b="1" dirty="0"/>
              <a:t>(cast)</a:t>
            </a:r>
          </a:p>
          <a:p>
            <a:pPr lvl="1"/>
            <a:r>
              <a:rPr lang="en-US" b="1" dirty="0" err="1"/>
              <a:t>const_cast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</a:p>
          <a:p>
            <a:pPr lvl="2"/>
            <a:r>
              <a:rPr lang="en-US" dirty="0"/>
              <a:t>M</a:t>
            </a:r>
            <a:r>
              <a:rPr lang="cs-CZ" dirty="0" err="1"/>
              <a:t>ůžeme</a:t>
            </a:r>
            <a:r>
              <a:rPr lang="cs-CZ" dirty="0"/>
              <a:t> použít na </a:t>
            </a:r>
            <a:r>
              <a:rPr lang="cs-CZ" b="1" dirty="0"/>
              <a:t>přidání </a:t>
            </a:r>
            <a:r>
              <a:rPr lang="cs-CZ" b="1" dirty="0" err="1">
                <a:solidFill>
                  <a:schemeClr val="accent5">
                    <a:lumMod val="75000"/>
                  </a:schemeClr>
                </a:solidFill>
              </a:rPr>
              <a:t>const</a:t>
            </a:r>
            <a:r>
              <a:rPr lang="cs-CZ" b="1" dirty="0"/>
              <a:t> k typu</a:t>
            </a:r>
            <a:br>
              <a:rPr lang="en-US" b="1" dirty="0"/>
            </a:br>
            <a:r>
              <a:rPr lang="cs-CZ" dirty="0">
                <a:solidFill>
                  <a:srgbClr val="C00000"/>
                </a:solidFill>
              </a:rPr>
              <a:t>(i odebrání, ale u toho pozor</a:t>
            </a:r>
            <a:r>
              <a:rPr lang="en-US" dirty="0">
                <a:solidFill>
                  <a:srgbClr val="C00000"/>
                </a:solidFill>
              </a:rPr>
              <a:t>!)</a:t>
            </a:r>
          </a:p>
          <a:p>
            <a:pPr lvl="2"/>
            <a:r>
              <a:rPr lang="en-US" dirty="0"/>
              <a:t>Ty</a:t>
            </a:r>
            <a:r>
              <a:rPr lang="cs-CZ" dirty="0" err="1"/>
              <a:t>pické</a:t>
            </a:r>
            <a:r>
              <a:rPr lang="cs-CZ" dirty="0"/>
              <a:t> použití je třeba implementace </a:t>
            </a:r>
            <a:r>
              <a:rPr lang="cs-CZ" dirty="0" err="1"/>
              <a:t>const</a:t>
            </a:r>
            <a:br>
              <a:rPr lang="en-US" dirty="0"/>
            </a:br>
            <a:r>
              <a:rPr lang="cs-CZ" dirty="0"/>
              <a:t>a non-</a:t>
            </a:r>
            <a:r>
              <a:rPr lang="cs-CZ" dirty="0" err="1"/>
              <a:t>const</a:t>
            </a:r>
            <a:r>
              <a:rPr lang="cs-CZ" dirty="0"/>
              <a:t> verzí metod u kontejnerů</a:t>
            </a:r>
            <a:endParaRPr lang="en-US" b="1" dirty="0"/>
          </a:p>
          <a:p>
            <a:pPr lvl="1"/>
            <a:r>
              <a:rPr lang="en-US" b="1" dirty="0" err="1"/>
              <a:t>static_cast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  <a:r>
              <a:rPr lang="en-US" dirty="0"/>
              <a:t> (a </a:t>
            </a:r>
            <a:r>
              <a:rPr lang="en-US" b="1" dirty="0" err="1"/>
              <a:t>dynamic_cast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  <a:r>
              <a:rPr lang="en-US" dirty="0"/>
              <a:t>)</a:t>
            </a:r>
          </a:p>
          <a:p>
            <a:pPr lvl="1"/>
            <a:r>
              <a:rPr lang="en-US" b="1" dirty="0" err="1"/>
              <a:t>reinterpret_cast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DC9ECCF-3AFE-4C9F-0A72-AEB02E2A0573}"/>
              </a:ext>
            </a:extLst>
          </p:cNvPr>
          <p:cNvSpPr txBox="1"/>
          <p:nvPr/>
        </p:nvSpPr>
        <p:spPr>
          <a:xfrm>
            <a:off x="6829425" y="543934"/>
            <a:ext cx="5242413" cy="341632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find(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b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8000"/>
                </a:solidFill>
                <a:latin typeface="Consolas" panose="020B0609020204030204" pitchFamily="49" charset="0"/>
              </a:rPr>
              <a:t>       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/*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dlouhá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definice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*/</a:t>
            </a:r>
            <a:b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value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*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find(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key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value*&gt;(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*&gt;(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)-&gt;find()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753712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94D35-7187-9162-0E74-47D8B3319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Přetypovávání</a:t>
            </a:r>
            <a:br>
              <a:rPr lang="en-US" dirty="0"/>
            </a:br>
            <a:r>
              <a:rPr lang="en-US" i="1" dirty="0" err="1"/>
              <a:t>static_cast</a:t>
            </a:r>
            <a:r>
              <a:rPr lang="en-US" i="1" dirty="0"/>
              <a:t> a </a:t>
            </a:r>
            <a:r>
              <a:rPr lang="en-US" i="1" dirty="0" err="1"/>
              <a:t>dynamic_cast</a:t>
            </a:r>
            <a:endParaRPr lang="en-US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AB9DF8-97C6-260D-B784-52FDC3C79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 C++ máme 4 druhy </a:t>
            </a:r>
            <a:r>
              <a:rPr lang="cs-CZ" dirty="0" err="1"/>
              <a:t>castu</a:t>
            </a:r>
            <a:r>
              <a:rPr lang="cs-CZ" dirty="0"/>
              <a:t>:</a:t>
            </a:r>
          </a:p>
          <a:p>
            <a:pPr lvl="1"/>
            <a:r>
              <a:rPr lang="en-US" b="1" dirty="0"/>
              <a:t>(</a:t>
            </a:r>
            <a:r>
              <a:rPr lang="cs-CZ" b="1" dirty="0"/>
              <a:t>C-style</a:t>
            </a:r>
            <a:r>
              <a:rPr lang="en-US" b="1" dirty="0"/>
              <a:t>)</a:t>
            </a:r>
            <a:r>
              <a:rPr lang="cs-CZ" b="1" dirty="0" err="1"/>
              <a:t>cast</a:t>
            </a:r>
            <a:r>
              <a:rPr lang="en-US" dirty="0"/>
              <a:t> a </a:t>
            </a:r>
            <a:r>
              <a:rPr lang="en-US" b="1" dirty="0" err="1"/>
              <a:t>functional_style</a:t>
            </a:r>
            <a:r>
              <a:rPr lang="en-US" b="1" dirty="0"/>
              <a:t>(cast)</a:t>
            </a:r>
          </a:p>
          <a:p>
            <a:pPr lvl="1"/>
            <a:r>
              <a:rPr lang="en-US" b="1" dirty="0" err="1"/>
              <a:t>const_cast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</a:p>
          <a:p>
            <a:pPr lvl="1"/>
            <a:r>
              <a:rPr lang="en-US" b="1" dirty="0" err="1"/>
              <a:t>static_cast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</a:p>
          <a:p>
            <a:pPr lvl="2"/>
            <a:r>
              <a:rPr lang="en-US" dirty="0"/>
              <a:t>Compile-time </a:t>
            </a:r>
            <a:r>
              <a:rPr lang="en-US" dirty="0" err="1"/>
              <a:t>typov</a:t>
            </a:r>
            <a:r>
              <a:rPr lang="cs-CZ" dirty="0"/>
              <a:t>á konverze</a:t>
            </a:r>
          </a:p>
          <a:p>
            <a:pPr lvl="2"/>
            <a:r>
              <a:rPr lang="cs-CZ" dirty="0"/>
              <a:t>Musí existovat cesta z </a:t>
            </a:r>
            <a:r>
              <a:rPr lang="en-US" dirty="0" err="1"/>
              <a:t>typu</a:t>
            </a:r>
            <a:r>
              <a:rPr lang="en-US" dirty="0"/>
              <a:t> </a:t>
            </a:r>
            <a:r>
              <a:rPr lang="en-US" dirty="0" err="1"/>
              <a:t>arg</a:t>
            </a:r>
            <a:r>
              <a:rPr lang="en-US" dirty="0"/>
              <a:t> </a:t>
            </a:r>
            <a:r>
              <a:rPr lang="cs-CZ" dirty="0"/>
              <a:t>do </a:t>
            </a:r>
            <a:r>
              <a:rPr lang="cs-CZ" dirty="0" err="1"/>
              <a:t>DestType</a:t>
            </a:r>
            <a:endParaRPr lang="cs-CZ" dirty="0"/>
          </a:p>
          <a:p>
            <a:pPr lvl="2"/>
            <a:r>
              <a:rPr lang="cs-CZ" dirty="0"/>
              <a:t>Efektivní, typicky bezpečný způsob</a:t>
            </a:r>
          </a:p>
          <a:p>
            <a:pPr lvl="2"/>
            <a:r>
              <a:rPr lang="cs-CZ" dirty="0"/>
              <a:t>Lze použít v dynamickém polymorfismu:</a:t>
            </a:r>
          </a:p>
          <a:p>
            <a:pPr lvl="3"/>
            <a:r>
              <a:rPr lang="cs-CZ" dirty="0"/>
              <a:t>Z </a:t>
            </a:r>
            <a:r>
              <a:rPr lang="cs-CZ" dirty="0" err="1"/>
              <a:t>Derived</a:t>
            </a:r>
            <a:r>
              <a:rPr lang="en-US" dirty="0"/>
              <a:t>*</a:t>
            </a:r>
            <a:r>
              <a:rPr lang="cs-CZ" dirty="0"/>
              <a:t> na Base</a:t>
            </a:r>
            <a:r>
              <a:rPr lang="en-US" dirty="0"/>
              <a:t>*</a:t>
            </a:r>
            <a:r>
              <a:rPr lang="cs-CZ" dirty="0"/>
              <a:t> – to je bezpečné</a:t>
            </a:r>
          </a:p>
          <a:p>
            <a:pPr lvl="3"/>
            <a:r>
              <a:rPr lang="cs-CZ" dirty="0"/>
              <a:t>Z Base</a:t>
            </a:r>
            <a:r>
              <a:rPr lang="en-US" dirty="0"/>
              <a:t>*</a:t>
            </a:r>
            <a:r>
              <a:rPr lang="cs-CZ" dirty="0"/>
              <a:t> na </a:t>
            </a:r>
            <a:r>
              <a:rPr lang="cs-CZ" dirty="0" err="1"/>
              <a:t>Derived</a:t>
            </a:r>
            <a:r>
              <a:rPr lang="en-US" dirty="0"/>
              <a:t>*</a:t>
            </a:r>
            <a:r>
              <a:rPr lang="cs-CZ" dirty="0"/>
              <a:t> – musíme si být jisti,</a:t>
            </a:r>
            <a:br>
              <a:rPr lang="cs-CZ" dirty="0"/>
            </a:br>
            <a:r>
              <a:rPr lang="cs-CZ" dirty="0"/>
              <a:t>že je skutečně </a:t>
            </a:r>
            <a:r>
              <a:rPr lang="cs-CZ" dirty="0" err="1"/>
              <a:t>Derived</a:t>
            </a:r>
            <a:r>
              <a:rPr lang="cs-CZ" dirty="0"/>
              <a:t>, takže vždy pozor</a:t>
            </a:r>
            <a:r>
              <a:rPr lang="en-US" dirty="0"/>
              <a:t>!!!</a:t>
            </a:r>
          </a:p>
          <a:p>
            <a:pPr lvl="1"/>
            <a:r>
              <a:rPr lang="en-US" b="1" dirty="0" err="1"/>
              <a:t>dynamic_cast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  <a:endParaRPr lang="en-US" dirty="0"/>
          </a:p>
          <a:p>
            <a:pPr lvl="1"/>
            <a:r>
              <a:rPr lang="en-US" b="1" dirty="0" err="1"/>
              <a:t>reinterpret_cast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5C0B1B7D-6BBF-6465-237E-3FF3A2C3B113}"/>
              </a:ext>
            </a:extLst>
          </p:cNvPr>
          <p:cNvSpPr txBox="1"/>
          <p:nvPr/>
        </p:nvSpPr>
        <p:spPr>
          <a:xfrm>
            <a:off x="6685817" y="1713890"/>
            <a:ext cx="5506183" cy="452431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42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f =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float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b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b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Enum to int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enum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Color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</a:t>
            </a:r>
            <a:r>
              <a:rPr lang="en-US" b="0" dirty="0">
                <a:solidFill>
                  <a:srgbClr val="2F4F4F"/>
                </a:solidFill>
                <a:effectLst/>
                <a:latin typeface="Consolas" panose="020B0609020204030204" pitchFamily="49" charset="0"/>
              </a:rPr>
              <a:t>RED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2F4F4F"/>
                </a:solidFill>
                <a:effectLst/>
                <a:latin typeface="Consolas" panose="020B0609020204030204" pitchFamily="49" charset="0"/>
              </a:rPr>
              <a:t>GREEN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2F4F4F"/>
                </a:solidFill>
                <a:effectLst/>
                <a:latin typeface="Consolas" panose="020B0609020204030204" pitchFamily="49" charset="0"/>
              </a:rPr>
              <a:t>BLUE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};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value =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Color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::</a:t>
            </a:r>
            <a:r>
              <a:rPr lang="en-US" b="0" dirty="0">
                <a:solidFill>
                  <a:srgbClr val="2F4F4F"/>
                </a:solidFill>
                <a:effectLst/>
                <a:latin typeface="Consolas" panose="020B0609020204030204" pitchFamily="49" charset="0"/>
              </a:rPr>
              <a:t>RED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b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</a:br>
            <a:b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p_orig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make_unique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Derived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&gt;();</a:t>
            </a:r>
          </a:p>
          <a:p>
            <a:b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Pointer upcasting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Base*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p_b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&lt;Base*&gt;(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p_orig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b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Pointer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downcasting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(with caution!!!)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Derived*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p_d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&lt;Derived*&gt;(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p_b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111399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94D35-7187-9162-0E74-47D8B3319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Přetypovávání</a:t>
            </a:r>
            <a:br>
              <a:rPr lang="en-US" dirty="0"/>
            </a:br>
            <a:r>
              <a:rPr lang="en-US" i="1" dirty="0" err="1"/>
              <a:t>static_cast</a:t>
            </a:r>
            <a:r>
              <a:rPr lang="en-US" i="1" dirty="0"/>
              <a:t> a </a:t>
            </a:r>
            <a:r>
              <a:rPr lang="en-US" i="1" dirty="0" err="1"/>
              <a:t>dynamic_cast</a:t>
            </a:r>
            <a:endParaRPr lang="en-US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AB9DF8-97C6-260D-B784-52FDC3C79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 C++ máme 4 druhy </a:t>
            </a:r>
            <a:r>
              <a:rPr lang="cs-CZ" dirty="0" err="1"/>
              <a:t>castu</a:t>
            </a:r>
            <a:r>
              <a:rPr lang="cs-CZ" dirty="0"/>
              <a:t>:</a:t>
            </a:r>
          </a:p>
          <a:p>
            <a:pPr lvl="1"/>
            <a:r>
              <a:rPr lang="en-US" b="1" dirty="0"/>
              <a:t>(</a:t>
            </a:r>
            <a:r>
              <a:rPr lang="cs-CZ" b="1" dirty="0"/>
              <a:t>C-style</a:t>
            </a:r>
            <a:r>
              <a:rPr lang="en-US" b="1" dirty="0"/>
              <a:t>)</a:t>
            </a:r>
            <a:r>
              <a:rPr lang="cs-CZ" b="1" dirty="0" err="1"/>
              <a:t>cast</a:t>
            </a:r>
            <a:r>
              <a:rPr lang="en-US" dirty="0"/>
              <a:t> a </a:t>
            </a:r>
            <a:r>
              <a:rPr lang="en-US" b="1" dirty="0" err="1"/>
              <a:t>functional_style</a:t>
            </a:r>
            <a:r>
              <a:rPr lang="en-US" b="1" dirty="0"/>
              <a:t>(cast)</a:t>
            </a:r>
          </a:p>
          <a:p>
            <a:pPr lvl="1"/>
            <a:r>
              <a:rPr lang="en-US" b="1" dirty="0" err="1"/>
              <a:t>const_cast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</a:p>
          <a:p>
            <a:pPr lvl="1"/>
            <a:r>
              <a:rPr lang="en-US" b="1" dirty="0" err="1"/>
              <a:t>static_cast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</a:p>
          <a:p>
            <a:pPr lvl="1"/>
            <a:r>
              <a:rPr lang="en-US" b="1" dirty="0" err="1"/>
              <a:t>dynamic_cast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</a:p>
          <a:p>
            <a:pPr lvl="2"/>
            <a:r>
              <a:rPr lang="en-US" dirty="0" err="1"/>
              <a:t>Funguje</a:t>
            </a:r>
            <a:r>
              <a:rPr lang="en-US" dirty="0"/>
              <a:t> </a:t>
            </a:r>
            <a:r>
              <a:rPr lang="en-US" dirty="0" err="1"/>
              <a:t>jen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b="1" dirty="0" err="1"/>
              <a:t>polymorfn</a:t>
            </a:r>
            <a:r>
              <a:rPr lang="cs-CZ" b="1" dirty="0" err="1"/>
              <a:t>ích</a:t>
            </a:r>
            <a:r>
              <a:rPr lang="cs-CZ" b="1" dirty="0"/>
              <a:t> třídách</a:t>
            </a:r>
          </a:p>
          <a:p>
            <a:pPr lvl="3"/>
            <a:r>
              <a:rPr lang="cs-CZ" dirty="0"/>
              <a:t>Bere pointery nebo reference</a:t>
            </a:r>
          </a:p>
          <a:p>
            <a:pPr lvl="3"/>
            <a:r>
              <a:rPr lang="cs-CZ" dirty="0"/>
              <a:t>Na těch, které mají virtuální metodu</a:t>
            </a:r>
          </a:p>
          <a:p>
            <a:pPr lvl="2"/>
            <a:r>
              <a:rPr lang="cs-CZ" dirty="0"/>
              <a:t>Použijeme, pokud si nejsme jisti,</a:t>
            </a:r>
            <a:br>
              <a:rPr lang="cs-CZ" dirty="0"/>
            </a:br>
            <a:r>
              <a:rPr lang="cs-CZ" dirty="0"/>
              <a:t>jaká konkrétní </a:t>
            </a:r>
            <a:r>
              <a:rPr lang="cs-CZ" dirty="0" err="1"/>
              <a:t>derived</a:t>
            </a:r>
            <a:r>
              <a:rPr lang="cs-CZ" dirty="0"/>
              <a:t> třída to je</a:t>
            </a:r>
          </a:p>
          <a:p>
            <a:pPr lvl="2"/>
            <a:r>
              <a:rPr lang="cs-CZ" b="1" dirty="0"/>
              <a:t>Stará se o bezpečnost:</a:t>
            </a:r>
          </a:p>
          <a:p>
            <a:pPr lvl="3"/>
            <a:r>
              <a:rPr lang="cs-CZ" b="1" dirty="0" err="1"/>
              <a:t>Cast</a:t>
            </a:r>
            <a:r>
              <a:rPr lang="cs-CZ" b="1" dirty="0"/>
              <a:t> na špatné dítě, pointer -&gt; return </a:t>
            </a:r>
            <a:r>
              <a:rPr lang="cs-CZ" b="1" dirty="0" err="1"/>
              <a:t>nullptr</a:t>
            </a:r>
            <a:endParaRPr lang="cs-CZ" b="1" dirty="0"/>
          </a:p>
          <a:p>
            <a:pPr lvl="3"/>
            <a:r>
              <a:rPr lang="cs-CZ" b="1" dirty="0" err="1"/>
              <a:t>Cast</a:t>
            </a:r>
            <a:r>
              <a:rPr lang="cs-CZ" b="1" dirty="0"/>
              <a:t> na špatné dítě, reference -&gt; </a:t>
            </a:r>
            <a:r>
              <a:rPr lang="cs-CZ" b="1" dirty="0" err="1"/>
              <a:t>throw</a:t>
            </a:r>
            <a:r>
              <a:rPr lang="cs-CZ" b="1" dirty="0"/>
              <a:t>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bad_cast</a:t>
            </a:r>
            <a:endParaRPr lang="en-US" b="1" dirty="0"/>
          </a:p>
          <a:p>
            <a:pPr lvl="1"/>
            <a:r>
              <a:rPr lang="en-US" b="1" dirty="0" err="1"/>
              <a:t>reinterpret_cast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C0E196F-FC6B-2ED0-3861-D5A9D2319A13}"/>
              </a:ext>
            </a:extLst>
          </p:cNvPr>
          <p:cNvSpPr txBox="1"/>
          <p:nvPr/>
        </p:nvSpPr>
        <p:spPr>
          <a:xfrm>
            <a:off x="6002949" y="1582340"/>
            <a:ext cx="6097464" cy="369331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unique_ptr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Base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 p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make_unique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Derived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&gt;();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succeeds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Derived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 d =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Derived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*&gt;(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p.get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fails, `d2 ==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nullptr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`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Derived2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 d2 =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Derived2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*&gt;(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p.get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succeeds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Derived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d3 =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Derived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&amp;&gt;(*p);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fails, throws `std::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bad_cast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`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Derived2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d4 =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static_cast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Derived2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&amp;&gt;(*p);</a:t>
            </a:r>
          </a:p>
        </p:txBody>
      </p:sp>
    </p:spTree>
    <p:extLst>
      <p:ext uri="{BB962C8B-B14F-4D97-AF65-F5344CB8AC3E}">
        <p14:creationId xmlns:p14="http://schemas.microsoft.com/office/powerpoint/2010/main" val="1171817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94D35-7187-9162-0E74-47D8B3319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Přetypovávání</a:t>
            </a:r>
            <a:br>
              <a:rPr lang="en-US" dirty="0"/>
            </a:br>
            <a:r>
              <a:rPr lang="en-US" i="1" dirty="0" err="1"/>
              <a:t>reinterpret_cast</a:t>
            </a:r>
            <a:endParaRPr lang="en-US" i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AB9DF8-97C6-260D-B784-52FDC3C795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513509" cy="4777398"/>
          </a:xfrm>
        </p:spPr>
        <p:txBody>
          <a:bodyPr>
            <a:normAutofit/>
          </a:bodyPr>
          <a:lstStyle/>
          <a:p>
            <a:r>
              <a:rPr lang="cs-CZ" dirty="0"/>
              <a:t>V C++ máme 4 druhy </a:t>
            </a:r>
            <a:r>
              <a:rPr lang="cs-CZ" dirty="0" err="1"/>
              <a:t>castu</a:t>
            </a:r>
            <a:r>
              <a:rPr lang="cs-CZ" dirty="0"/>
              <a:t>:</a:t>
            </a:r>
          </a:p>
          <a:p>
            <a:pPr lvl="1"/>
            <a:r>
              <a:rPr lang="en-US" b="1" dirty="0"/>
              <a:t>(</a:t>
            </a:r>
            <a:r>
              <a:rPr lang="cs-CZ" b="1" dirty="0"/>
              <a:t>C-style</a:t>
            </a:r>
            <a:r>
              <a:rPr lang="en-US" b="1" dirty="0"/>
              <a:t>)</a:t>
            </a:r>
            <a:r>
              <a:rPr lang="cs-CZ" b="1" dirty="0" err="1"/>
              <a:t>cast</a:t>
            </a:r>
            <a:r>
              <a:rPr lang="en-US" dirty="0"/>
              <a:t> a </a:t>
            </a:r>
            <a:r>
              <a:rPr lang="en-US" b="1" dirty="0" err="1"/>
              <a:t>functional_style</a:t>
            </a:r>
            <a:r>
              <a:rPr lang="en-US" b="1" dirty="0"/>
              <a:t>(cast)</a:t>
            </a:r>
          </a:p>
          <a:p>
            <a:pPr lvl="1"/>
            <a:r>
              <a:rPr lang="en-US" b="1" dirty="0" err="1"/>
              <a:t>const_cast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</a:p>
          <a:p>
            <a:pPr lvl="1"/>
            <a:r>
              <a:rPr lang="en-US" b="1" dirty="0" err="1"/>
              <a:t>static_cast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</a:p>
          <a:p>
            <a:pPr lvl="1"/>
            <a:r>
              <a:rPr lang="en-US" b="1" dirty="0" err="1"/>
              <a:t>dynamic_cast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</a:p>
          <a:p>
            <a:pPr lvl="1"/>
            <a:r>
              <a:rPr lang="en-US" b="1" dirty="0" err="1"/>
              <a:t>reinterpret_cast</a:t>
            </a:r>
            <a:r>
              <a:rPr lang="en-US" b="1" dirty="0"/>
              <a:t>&lt;</a:t>
            </a:r>
            <a:r>
              <a:rPr lang="en-US" b="1" dirty="0" err="1"/>
              <a:t>DestType</a:t>
            </a:r>
            <a:r>
              <a:rPr lang="en-US" b="1" dirty="0"/>
              <a:t>&gt;(</a:t>
            </a:r>
            <a:r>
              <a:rPr lang="en-US" b="1" dirty="0" err="1"/>
              <a:t>arg</a:t>
            </a:r>
            <a:r>
              <a:rPr lang="en-US" b="1" dirty="0"/>
              <a:t>)</a:t>
            </a:r>
          </a:p>
          <a:p>
            <a:pPr lvl="2"/>
            <a:r>
              <a:rPr lang="en-US" dirty="0"/>
              <a:t>Na </a:t>
            </a:r>
            <a:r>
              <a:rPr lang="en-US" dirty="0" err="1"/>
              <a:t>pointerech</a:t>
            </a:r>
            <a:r>
              <a:rPr lang="en-US" dirty="0"/>
              <a:t> a </a:t>
            </a:r>
            <a:r>
              <a:rPr lang="en-US" dirty="0" err="1"/>
              <a:t>referenc</a:t>
            </a:r>
            <a:r>
              <a:rPr lang="cs-CZ" dirty="0" err="1"/>
              <a:t>ích</a:t>
            </a:r>
            <a:endParaRPr lang="cs-CZ" dirty="0"/>
          </a:p>
          <a:p>
            <a:pPr lvl="2"/>
            <a:r>
              <a:rPr lang="cs-CZ" b="1" dirty="0"/>
              <a:t>Zapomene na typ argumentu</a:t>
            </a:r>
            <a:br>
              <a:rPr lang="cs-CZ" b="1" dirty="0"/>
            </a:br>
            <a:r>
              <a:rPr lang="cs-CZ" dirty="0"/>
              <a:t>a vymyslí pro něj nový typ</a:t>
            </a:r>
          </a:p>
          <a:p>
            <a:pPr lvl="3"/>
            <a:r>
              <a:rPr lang="cs-CZ" dirty="0"/>
              <a:t>Ten typ </a:t>
            </a:r>
            <a:r>
              <a:rPr lang="cs-CZ" b="1" dirty="0"/>
              <a:t>MUSÍ být kompatibilní</a:t>
            </a:r>
          </a:p>
          <a:p>
            <a:pPr lvl="3"/>
            <a:r>
              <a:rPr lang="cs-CZ" dirty="0"/>
              <a:t>Velice nebezpečný</a:t>
            </a:r>
            <a:r>
              <a:rPr lang="en-US" dirty="0"/>
              <a:t>!!!</a:t>
            </a:r>
            <a:endParaRPr lang="cs-CZ" dirty="0"/>
          </a:p>
          <a:p>
            <a:pPr lvl="3"/>
            <a:r>
              <a:rPr lang="cs-CZ" dirty="0"/>
              <a:t>Používaný typicky na převod</a:t>
            </a:r>
            <a:br>
              <a:rPr lang="en-US" dirty="0"/>
            </a:br>
            <a:r>
              <a:rPr lang="cs-CZ" dirty="0"/>
              <a:t>data</a:t>
            </a:r>
            <a:r>
              <a:rPr lang="en-US" dirty="0"/>
              <a:t>-&gt;</a:t>
            </a:r>
            <a:r>
              <a:rPr lang="en-US" dirty="0" err="1"/>
              <a:t>byty</a:t>
            </a:r>
            <a:r>
              <a:rPr lang="en-US" dirty="0"/>
              <a:t>-&gt;data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3EDF988-F647-0E85-5404-62A4A779FC9E}"/>
              </a:ext>
            </a:extLst>
          </p:cNvPr>
          <p:cNvSpPr txBox="1"/>
          <p:nvPr/>
        </p:nvSpPr>
        <p:spPr>
          <a:xfrm>
            <a:off x="6263786" y="1120182"/>
            <a:ext cx="5840291" cy="563231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SERVER SIDE</a:t>
            </a:r>
            <a:endParaRPr lang="en-US" dirty="0">
              <a:solidFill>
                <a:srgbClr val="2B91AF"/>
              </a:solidFill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server_data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std::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vector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...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server_bytes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reinterpret_cast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*&gt;(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      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server_data.data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     );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---------------------------------------------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CLIENT SIDE</a:t>
            </a:r>
          </a:p>
          <a:p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client_data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std::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vector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&gt;();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copy the bytes to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data_client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client_data.resize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server_data.size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client_bytes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reinterpret_cast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char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*&gt;(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      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client_data.data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         );</a:t>
            </a:r>
          </a:p>
          <a:p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memcpy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client_bytes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server_bytes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 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server_data.size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()*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sizeof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725100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8232E-2906-AF23-4E9C-3AD4C1C1B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Cyklick</a:t>
            </a:r>
            <a:r>
              <a:rPr lang="cs-CZ" dirty="0"/>
              <a:t>á dependence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dv</a:t>
            </a:r>
            <a:r>
              <a:rPr lang="cs-CZ" dirty="0" err="1"/>
              <a:t>ěma</a:t>
            </a:r>
            <a:r>
              <a:rPr lang="cs-CZ" dirty="0"/>
              <a:t> třídami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AF7A840-FEBE-265B-BB23-884F31C4A8C8}"/>
              </a:ext>
            </a:extLst>
          </p:cNvPr>
          <p:cNvSpPr txBox="1"/>
          <p:nvPr/>
        </p:nvSpPr>
        <p:spPr>
          <a:xfrm>
            <a:off x="1905366" y="1690688"/>
            <a:ext cx="7265011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interact_with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u="wavyHeavy" dirty="0">
                <a:solidFill>
                  <a:srgbClr val="2B91AF"/>
                </a:solidFill>
                <a:effectLst/>
                <a:uFill>
                  <a:solidFill>
                    <a:srgbClr val="FF0000"/>
                  </a:solidFill>
                </a:uFill>
                <a:latin typeface="Consolas" panose="020B0609020204030204" pitchFamily="49" charset="0"/>
              </a:rPr>
              <a:t>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 err="1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.do_something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do_something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"A::do_something()"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interact_with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 err="1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.do_something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do_something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"B::do_something()"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Řečová bublina: obdélníkový bublinový popisek se zakulacenými rohy 5">
            <a:extLst>
              <a:ext uri="{FF2B5EF4-FFF2-40B4-BE49-F238E27FC236}">
                <a16:creationId xmlns:a16="http://schemas.microsoft.com/office/drawing/2014/main" id="{48A6EE6F-5E29-064B-1519-17C14853D563}"/>
              </a:ext>
            </a:extLst>
          </p:cNvPr>
          <p:cNvSpPr/>
          <p:nvPr/>
        </p:nvSpPr>
        <p:spPr>
          <a:xfrm>
            <a:off x="6591300" y="1440107"/>
            <a:ext cx="2860431" cy="501162"/>
          </a:xfrm>
          <a:prstGeom prst="wedgeRoundRectCallout">
            <a:avLst>
              <a:gd name="adj1" fmla="val -107863"/>
              <a:gd name="adj2" fmla="val 67763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Compiler</a:t>
            </a:r>
            <a:r>
              <a:rPr lang="cs-CZ" dirty="0"/>
              <a:t> čte postupně,</a:t>
            </a:r>
          </a:p>
          <a:p>
            <a:pPr algn="ctr"/>
            <a:r>
              <a:rPr lang="cs-CZ" dirty="0"/>
              <a:t>takže B ještě neexistuje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553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66B311-5C60-807D-2AA7-C6E872CEDF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069C8B-B117-C7E1-8880-3CD97A2D9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Šestá úloha: </a:t>
            </a:r>
            <a:r>
              <a:rPr lang="en-US" b="1" dirty="0"/>
              <a:t>Interpret V</a:t>
            </a:r>
            <a:r>
              <a:rPr lang="cs-CZ" b="1" dirty="0" err="1"/>
              <a:t>ýrazů</a:t>
            </a:r>
            <a:endParaRPr lang="cs-CZ" dirty="0"/>
          </a:p>
          <a:p>
            <a:pPr lvl="1"/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25467C2-1912-5DCE-0215-A2F49D44CF9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9071071" y="325437"/>
            <a:ext cx="2971800" cy="3000375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396205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8232E-2906-AF23-4E9C-3AD4C1C1B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Cyklick</a:t>
            </a:r>
            <a:r>
              <a:rPr lang="cs-CZ" dirty="0"/>
              <a:t>á dependence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dv</a:t>
            </a:r>
            <a:r>
              <a:rPr lang="cs-CZ" dirty="0" err="1"/>
              <a:t>ěma</a:t>
            </a:r>
            <a:r>
              <a:rPr lang="cs-CZ" dirty="0"/>
              <a:t> třídami</a:t>
            </a:r>
            <a:br>
              <a:rPr lang="en-US" dirty="0"/>
            </a:br>
            <a:r>
              <a:rPr lang="en-US" dirty="0"/>
              <a:t>forward </a:t>
            </a:r>
            <a:r>
              <a:rPr lang="en-US" dirty="0" err="1"/>
              <a:t>deklarace</a:t>
            </a:r>
            <a:r>
              <a:rPr lang="cs-CZ" dirty="0"/>
              <a:t> třídy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AF7A840-FEBE-265B-BB23-884F31C4A8C8}"/>
              </a:ext>
            </a:extLst>
          </p:cNvPr>
          <p:cNvSpPr txBox="1"/>
          <p:nvPr/>
        </p:nvSpPr>
        <p:spPr>
          <a:xfrm>
            <a:off x="2151551" y="1690688"/>
            <a:ext cx="7265011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b="0" dirty="0">
                <a:effectLst/>
                <a:latin typeface="Consolas" panose="020B0609020204030204" pitchFamily="49" charset="0"/>
              </a:rPr>
              <a:t>;</a:t>
            </a:r>
            <a:br>
              <a:rPr lang="en-US" b="0" dirty="0"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US" b="0" dirty="0"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interact_with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u="wavyHeavy" dirty="0">
                <a:solidFill>
                  <a:srgbClr val="808080"/>
                </a:solidFill>
                <a:effectLst/>
                <a:uFill>
                  <a:solidFill>
                    <a:srgbClr val="FF0000"/>
                  </a:solidFill>
                </a:uFill>
                <a:latin typeface="Consolas" panose="020B0609020204030204" pitchFamily="49" charset="0"/>
              </a:rPr>
              <a:t>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 err="1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.do_something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do_something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"A::do_something()"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interact_with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b="0" dirty="0" err="1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.do_something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do_something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"B::do_something()"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Řečová bublina: obdélníkový bublinový popisek se zakulacenými rohy 5">
            <a:extLst>
              <a:ext uri="{FF2B5EF4-FFF2-40B4-BE49-F238E27FC236}">
                <a16:creationId xmlns:a16="http://schemas.microsoft.com/office/drawing/2014/main" id="{48A6EE6F-5E29-064B-1519-17C14853D563}"/>
              </a:ext>
            </a:extLst>
          </p:cNvPr>
          <p:cNvSpPr/>
          <p:nvPr/>
        </p:nvSpPr>
        <p:spPr>
          <a:xfrm>
            <a:off x="6094535" y="1528030"/>
            <a:ext cx="2860431" cy="502993"/>
          </a:xfrm>
          <a:prstGeom prst="wedgeRoundRectCallout">
            <a:avLst>
              <a:gd name="adj1" fmla="val -79891"/>
              <a:gd name="adj2" fmla="val 151812"/>
              <a:gd name="adj3" fmla="val 16667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Ok, B </a:t>
            </a:r>
            <a:r>
              <a:rPr lang="en-US" dirty="0" err="1"/>
              <a:t>bylo</a:t>
            </a:r>
            <a:r>
              <a:rPr lang="en-US" dirty="0"/>
              <a:t> </a:t>
            </a:r>
            <a:r>
              <a:rPr lang="en-US" dirty="0" err="1"/>
              <a:t>deklar</a:t>
            </a:r>
            <a:r>
              <a:rPr lang="cs-CZ" dirty="0" err="1"/>
              <a:t>ováno</a:t>
            </a:r>
            <a:br>
              <a:rPr lang="cs-CZ" dirty="0"/>
            </a:br>
            <a:r>
              <a:rPr lang="cs-CZ" dirty="0"/>
              <a:t>tak víme, že existuje</a:t>
            </a:r>
            <a:endParaRPr lang="en-US" dirty="0"/>
          </a:p>
        </p:txBody>
      </p:sp>
      <p:sp>
        <p:nvSpPr>
          <p:cNvPr id="3" name="Řečová bublina: obdélníkový bublinový popisek se zakulacenými rohy 2">
            <a:extLst>
              <a:ext uri="{FF2B5EF4-FFF2-40B4-BE49-F238E27FC236}">
                <a16:creationId xmlns:a16="http://schemas.microsoft.com/office/drawing/2014/main" id="{0C02447A-26E1-7386-9619-DD7630F08B77}"/>
              </a:ext>
            </a:extLst>
          </p:cNvPr>
          <p:cNvSpPr/>
          <p:nvPr/>
        </p:nvSpPr>
        <p:spPr>
          <a:xfrm>
            <a:off x="6642589" y="2853593"/>
            <a:ext cx="3397860" cy="651973"/>
          </a:xfrm>
          <a:prstGeom prst="wedgeRoundRectCallout">
            <a:avLst>
              <a:gd name="adj1" fmla="val -83145"/>
              <a:gd name="adj2" fmla="val -49655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Ale nic o B nevíme,</a:t>
            </a:r>
            <a:br>
              <a:rPr lang="cs-CZ" dirty="0"/>
            </a:br>
            <a:r>
              <a:rPr lang="cs-CZ" dirty="0"/>
              <a:t>tak nemůžeme vyrobit objekt 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080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8232E-2906-AF23-4E9C-3AD4C1C1B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Cyklick</a:t>
            </a:r>
            <a:r>
              <a:rPr lang="cs-CZ" dirty="0"/>
              <a:t>á dependence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dv</a:t>
            </a:r>
            <a:r>
              <a:rPr lang="cs-CZ" dirty="0" err="1"/>
              <a:t>ěma</a:t>
            </a:r>
            <a:r>
              <a:rPr lang="cs-CZ" dirty="0"/>
              <a:t> třídami</a:t>
            </a:r>
            <a:br>
              <a:rPr lang="en-US" dirty="0"/>
            </a:br>
            <a:r>
              <a:rPr lang="cs-CZ" dirty="0"/>
              <a:t>vyndání definice funkce ven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AF7A840-FEBE-265B-BB23-884F31C4A8C8}"/>
              </a:ext>
            </a:extLst>
          </p:cNvPr>
          <p:cNvSpPr txBox="1"/>
          <p:nvPr/>
        </p:nvSpPr>
        <p:spPr>
          <a:xfrm>
            <a:off x="1843821" y="1690688"/>
            <a:ext cx="788047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interact_with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do_something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"A::do_something()"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endParaRPr lang="cs-CZ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interact_with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do_something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"B::do_something()"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interact_with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.do_something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interact_with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cs-CZ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do_something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Řečová bublina: obdélníkový bublinový popisek se zakulacenými rohy 3">
            <a:extLst>
              <a:ext uri="{FF2B5EF4-FFF2-40B4-BE49-F238E27FC236}">
                <a16:creationId xmlns:a16="http://schemas.microsoft.com/office/drawing/2014/main" id="{2762DDC5-2F39-0B78-EA00-4A72C90AD374}"/>
              </a:ext>
            </a:extLst>
          </p:cNvPr>
          <p:cNvSpPr/>
          <p:nvPr/>
        </p:nvSpPr>
        <p:spPr>
          <a:xfrm>
            <a:off x="6708531" y="5644662"/>
            <a:ext cx="3261946" cy="369276"/>
          </a:xfrm>
          <a:prstGeom prst="wedgeRoundRectCallout">
            <a:avLst>
              <a:gd name="adj1" fmla="val -80941"/>
              <a:gd name="adj2" fmla="val 77152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Teď už vše OK</a:t>
            </a:r>
            <a:endParaRPr lang="en-US" dirty="0"/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8A4E4957-270C-9695-7351-BA6910E71F82}"/>
              </a:ext>
            </a:extLst>
          </p:cNvPr>
          <p:cNvSpPr/>
          <p:nvPr/>
        </p:nvSpPr>
        <p:spPr>
          <a:xfrm>
            <a:off x="10037885" y="5644662"/>
            <a:ext cx="2057400" cy="1116623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v .CPP</a:t>
            </a:r>
          </a:p>
        </p:txBody>
      </p:sp>
    </p:spTree>
    <p:extLst>
      <p:ext uri="{BB962C8B-B14F-4D97-AF65-F5344CB8AC3E}">
        <p14:creationId xmlns:p14="http://schemas.microsoft.com/office/powerpoint/2010/main" val="39943067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8232E-2906-AF23-4E9C-3AD4C1C1B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Cyklick</a:t>
            </a:r>
            <a:r>
              <a:rPr lang="cs-CZ" dirty="0"/>
              <a:t>á dependence</a:t>
            </a:r>
            <a:r>
              <a:rPr lang="en-US" dirty="0"/>
              <a:t> </a:t>
            </a:r>
            <a:r>
              <a:rPr lang="en-US" dirty="0" err="1"/>
              <a:t>mezi</a:t>
            </a:r>
            <a:r>
              <a:rPr lang="en-US" dirty="0"/>
              <a:t> dv</a:t>
            </a:r>
            <a:r>
              <a:rPr lang="cs-CZ" dirty="0" err="1"/>
              <a:t>ěma</a:t>
            </a:r>
            <a:r>
              <a:rPr lang="cs-CZ" dirty="0"/>
              <a:t> třídami</a:t>
            </a:r>
            <a:br>
              <a:rPr lang="en-US" dirty="0"/>
            </a:br>
            <a:r>
              <a:rPr lang="cs-CZ" dirty="0"/>
              <a:t>vyndání definice funkce ven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AF7A840-FEBE-265B-BB23-884F31C4A8C8}"/>
              </a:ext>
            </a:extLst>
          </p:cNvPr>
          <p:cNvSpPr txBox="1"/>
          <p:nvPr/>
        </p:nvSpPr>
        <p:spPr>
          <a:xfrm>
            <a:off x="1843821" y="1690688"/>
            <a:ext cx="788047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interact_with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do_something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"A::do_something()"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endParaRPr lang="cs-CZ" b="0" dirty="0">
              <a:solidFill>
                <a:srgbClr val="0000FF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struct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interact_with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do_something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"B::do_something()"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inline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interact_with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8080"/>
                </a:solidFill>
                <a:latin typeface="Consolas" panose="020B0609020204030204" pitchFamily="49" charset="0"/>
              </a:rPr>
              <a:t>b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.do_something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inline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B</a:t>
            </a:r>
            <a:r>
              <a:rPr lang="cs-CZ" dirty="0">
                <a:solidFill>
                  <a:srgbClr val="000000"/>
                </a:solidFill>
                <a:latin typeface="Consolas" panose="020B0609020204030204" pitchFamily="49" charset="0"/>
              </a:rPr>
              <a:t>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interact_with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cs-CZ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dirty="0">
                <a:solidFill>
                  <a:srgbClr val="808080"/>
                </a:solidFill>
                <a:latin typeface="Consolas" panose="020B0609020204030204" pitchFamily="49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cs-CZ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do_something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Řečová bublina: obdélníkový bublinový popisek se zakulacenými rohy 3">
            <a:extLst>
              <a:ext uri="{FF2B5EF4-FFF2-40B4-BE49-F238E27FC236}">
                <a16:creationId xmlns:a16="http://schemas.microsoft.com/office/drawing/2014/main" id="{2762DDC5-2F39-0B78-EA00-4A72C90AD374}"/>
              </a:ext>
            </a:extLst>
          </p:cNvPr>
          <p:cNvSpPr/>
          <p:nvPr/>
        </p:nvSpPr>
        <p:spPr>
          <a:xfrm>
            <a:off x="6708531" y="5644662"/>
            <a:ext cx="3261946" cy="369276"/>
          </a:xfrm>
          <a:prstGeom prst="wedgeRoundRectCallout">
            <a:avLst>
              <a:gd name="adj1" fmla="val -80941"/>
              <a:gd name="adj2" fmla="val 77152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Teď už vše OK</a:t>
            </a:r>
            <a:endParaRPr lang="en-US" dirty="0"/>
          </a:p>
        </p:txBody>
      </p:sp>
      <p:sp>
        <p:nvSpPr>
          <p:cNvPr id="7" name="Obdélník: se zakulacenými rohy 6">
            <a:extLst>
              <a:ext uri="{FF2B5EF4-FFF2-40B4-BE49-F238E27FC236}">
                <a16:creationId xmlns:a16="http://schemas.microsoft.com/office/drawing/2014/main" id="{8A4E4957-270C-9695-7351-BA6910E71F82}"/>
              </a:ext>
            </a:extLst>
          </p:cNvPr>
          <p:cNvSpPr/>
          <p:nvPr/>
        </p:nvSpPr>
        <p:spPr>
          <a:xfrm>
            <a:off x="10037885" y="5644662"/>
            <a:ext cx="2057400" cy="1116623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v .HPP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3470ACA7-B765-D1AA-1F0A-382DE70A2CA2}"/>
              </a:ext>
            </a:extLst>
          </p:cNvPr>
          <p:cNvSpPr txBox="1"/>
          <p:nvPr/>
        </p:nvSpPr>
        <p:spPr>
          <a:xfrm>
            <a:off x="9080206" y="1305341"/>
            <a:ext cx="3015079" cy="42473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V header </a:t>
            </a:r>
            <a:r>
              <a:rPr lang="en-US" b="1" dirty="0" err="1"/>
              <a:t>souboru</a:t>
            </a:r>
            <a:r>
              <a:rPr lang="cs-CZ" b="1" dirty="0"/>
              <a:t> </a:t>
            </a:r>
            <a:r>
              <a:rPr lang="en-US" b="1" dirty="0" err="1"/>
              <a:t>mus</a:t>
            </a:r>
            <a:r>
              <a:rPr lang="cs-CZ" b="1" dirty="0" err="1"/>
              <a:t>íme</a:t>
            </a:r>
            <a:r>
              <a:rPr lang="cs-CZ" b="1" dirty="0"/>
              <a:t> přidat inline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U </a:t>
            </a:r>
            <a:r>
              <a:rPr lang="en-US" dirty="0"/>
              <a:t>v</a:t>
            </a:r>
            <a:r>
              <a:rPr lang="cs-CZ" dirty="0"/>
              <a:t>šech funkcí definovaných mimo tělo nějaké třídy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/>
              <a:t>Pozor</a:t>
            </a:r>
            <a:r>
              <a:rPr lang="en-US" b="1" dirty="0"/>
              <a:t>!</a:t>
            </a:r>
            <a:r>
              <a:rPr lang="en-US" dirty="0"/>
              <a:t> </a:t>
            </a:r>
            <a:r>
              <a:rPr lang="cs-CZ" dirty="0"/>
              <a:t>inline nesouvisí s </a:t>
            </a:r>
            <a:r>
              <a:rPr lang="cs-CZ" dirty="0" err="1"/>
              <a:t>inlinováním</a:t>
            </a:r>
            <a:r>
              <a:rPr lang="cs-CZ" dirty="0"/>
              <a:t> kódu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inline znamená:</a:t>
            </a:r>
            <a:br>
              <a:rPr lang="cs-CZ" dirty="0"/>
            </a:br>
            <a:r>
              <a:rPr lang="cs-CZ" dirty="0"/>
              <a:t>„Pokud to uvidíš i v jiném modulu, sjednoť to s tímhle“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To se stane kvůli </a:t>
            </a:r>
            <a:r>
              <a:rPr lang="cs-CZ" dirty="0" err="1"/>
              <a:t>includům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Další důvod, proč funkce definovat v .</a:t>
            </a:r>
            <a:r>
              <a:rPr lang="cs-CZ" dirty="0" err="1"/>
              <a:t>cpp</a:t>
            </a:r>
            <a:r>
              <a:rPr lang="cs-CZ" dirty="0"/>
              <a:t> souborech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842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B20BF8-9AEC-4305-935F-07802C40C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Dynamický polymorfismus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4A2BDC-A5EF-BFDE-E228-60D9EEA5B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err="1"/>
              <a:t>struct</a:t>
            </a:r>
            <a:r>
              <a:rPr lang="cs-CZ" b="1" dirty="0"/>
              <a:t> </a:t>
            </a:r>
            <a:r>
              <a:rPr lang="cs-CZ" b="1" dirty="0" err="1"/>
              <a:t>Nepolymorfni</a:t>
            </a:r>
            <a:r>
              <a:rPr lang="cs-CZ" b="1" dirty="0"/>
              <a:t> </a:t>
            </a:r>
            <a:r>
              <a:rPr lang="en-US" b="1" dirty="0"/>
              <a:t>{ void foo() { } };</a:t>
            </a:r>
          </a:p>
          <a:p>
            <a:r>
              <a:rPr lang="en-US" dirty="0" err="1"/>
              <a:t>Nedefinuje</a:t>
            </a:r>
            <a:r>
              <a:rPr lang="en-US" dirty="0"/>
              <a:t> </a:t>
            </a:r>
            <a:r>
              <a:rPr lang="cs-CZ" b="1" dirty="0"/>
              <a:t>žádnou virtuální metodu</a:t>
            </a:r>
          </a:p>
          <a:p>
            <a:pPr lvl="1"/>
            <a:r>
              <a:rPr lang="cs-CZ" dirty="0"/>
              <a:t>Objekty té třídy přesně odpovídají definici (nemají nic navíc)</a:t>
            </a:r>
          </a:p>
          <a:p>
            <a:pPr lvl="1"/>
            <a:r>
              <a:rPr lang="cs-CZ" dirty="0"/>
              <a:t>Všechny volání jsou efektivní a dohledatelné podle typu objektu</a:t>
            </a:r>
            <a:endParaRPr lang="en-US" dirty="0"/>
          </a:p>
          <a:p>
            <a:pPr marL="0" indent="0">
              <a:buNone/>
            </a:pPr>
            <a:r>
              <a:rPr lang="cs-CZ" b="1" dirty="0" err="1"/>
              <a:t>struct</a:t>
            </a:r>
            <a:r>
              <a:rPr lang="cs-CZ" b="1" dirty="0"/>
              <a:t> </a:t>
            </a:r>
            <a:r>
              <a:rPr lang="en-US" b="1" dirty="0"/>
              <a:t>P</a:t>
            </a:r>
            <a:r>
              <a:rPr lang="cs-CZ" b="1" dirty="0" err="1"/>
              <a:t>olymorfni</a:t>
            </a:r>
            <a:r>
              <a:rPr lang="cs-CZ" b="1" dirty="0"/>
              <a:t> </a:t>
            </a:r>
            <a:r>
              <a:rPr lang="en-US" b="1" dirty="0"/>
              <a:t>{ virtual void foo() { } };</a:t>
            </a:r>
          </a:p>
          <a:p>
            <a:r>
              <a:rPr lang="cs-CZ" dirty="0"/>
              <a:t>Definuje </a:t>
            </a:r>
            <a:r>
              <a:rPr lang="cs-CZ" b="1" dirty="0"/>
              <a:t>alespoň jednu virtuální metodu</a:t>
            </a:r>
          </a:p>
          <a:p>
            <a:pPr lvl="1"/>
            <a:r>
              <a:rPr lang="cs-CZ" dirty="0"/>
              <a:t>Díky tomu dostane tzv. „v-pointer“, který ukazuje na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</a:t>
            </a:r>
            <a:r>
              <a:rPr lang="cs-CZ" dirty="0"/>
              <a:t> „v-table“</a:t>
            </a:r>
          </a:p>
          <a:p>
            <a:pPr lvl="2"/>
            <a:r>
              <a:rPr lang="cs-CZ" dirty="0"/>
              <a:t>V-pointer je neviditelným </a:t>
            </a:r>
            <a:r>
              <a:rPr lang="cs-CZ" dirty="0" err="1"/>
              <a:t>fieldem</a:t>
            </a:r>
            <a:r>
              <a:rPr lang="cs-CZ" dirty="0"/>
              <a:t> té třídy, každý objekt je o něco větší, než bychom čekali</a:t>
            </a:r>
          </a:p>
          <a:p>
            <a:pPr lvl="2"/>
            <a:r>
              <a:rPr lang="cs-CZ" dirty="0"/>
              <a:t>Ve v-table jsou správné implementace metod pro ten daný objekt (třída definuje jen interface)</a:t>
            </a:r>
          </a:p>
          <a:p>
            <a:pPr lvl="1"/>
            <a:r>
              <a:rPr lang="cs-CZ" dirty="0"/>
              <a:t>Objekty té třídy </a:t>
            </a:r>
            <a:r>
              <a:rPr lang="cs-CZ" b="1" dirty="0"/>
              <a:t>ukazované pointerem</a:t>
            </a:r>
            <a:r>
              <a:rPr lang="cs-CZ" dirty="0"/>
              <a:t> nemusí být nutně té třídy, ale i </a:t>
            </a:r>
            <a:r>
              <a:rPr lang="cs-CZ" b="1" dirty="0" err="1"/>
              <a:t>Derived</a:t>
            </a:r>
            <a:endParaRPr lang="en-US" b="1" dirty="0"/>
          </a:p>
          <a:p>
            <a:pPr lvl="1"/>
            <a:r>
              <a:rPr lang="cs-CZ" dirty="0"/>
              <a:t>Virtuální metody jsou pak typicky volány přes ten v-table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258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12DD7E-EF71-DF90-9241-0474A7AE3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Dynamický polymorfismus</a:t>
            </a:r>
            <a:endParaRPr lang="en-US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C73661BF-327D-727F-6533-FC3424BCA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397"/>
            <a:ext cx="4052777" cy="5355312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Virtuální metody</a:t>
            </a:r>
          </a:p>
          <a:p>
            <a:pPr lvl="1"/>
            <a:r>
              <a:rPr lang="cs-CZ" dirty="0"/>
              <a:t>Mohou být </a:t>
            </a:r>
            <a:r>
              <a:rPr lang="cs-CZ" dirty="0" err="1"/>
              <a:t>overridovány</a:t>
            </a:r>
            <a:r>
              <a:rPr lang="cs-CZ" dirty="0"/>
              <a:t> </a:t>
            </a:r>
            <a:r>
              <a:rPr lang="cs-CZ" dirty="0" err="1"/>
              <a:t>derived</a:t>
            </a:r>
            <a:r>
              <a:rPr lang="cs-CZ" dirty="0"/>
              <a:t> třídami</a:t>
            </a:r>
          </a:p>
          <a:p>
            <a:pPr lvl="1"/>
            <a:r>
              <a:rPr lang="cs-CZ" dirty="0"/>
              <a:t>Volají se speciálním mechanismem (</a:t>
            </a:r>
            <a:r>
              <a:rPr lang="cs-CZ" dirty="0" err="1"/>
              <a:t>vtable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Podle skutečného typu objektu (ne jak je v kódu):</a:t>
            </a:r>
          </a:p>
          <a:p>
            <a:pPr marL="914400" lvl="2" indent="0">
              <a:buNone/>
            </a:pPr>
            <a:r>
              <a:rPr lang="cs-CZ" b="1" dirty="0" err="1"/>
              <a:t>Engine</a:t>
            </a:r>
            <a:r>
              <a:rPr lang="en-US" b="1" dirty="0"/>
              <a:t>* x = </a:t>
            </a:r>
            <a:r>
              <a:rPr lang="en-US" b="1" dirty="0" err="1"/>
              <a:t>make_diesel</a:t>
            </a:r>
            <a:r>
              <a:rPr lang="en-US" b="1" dirty="0"/>
              <a:t>();</a:t>
            </a:r>
            <a:br>
              <a:rPr lang="cs-CZ" b="1" dirty="0"/>
            </a:br>
            <a:r>
              <a:rPr lang="cs-CZ" b="1" dirty="0" err="1"/>
              <a:t>decltype</a:t>
            </a:r>
            <a:r>
              <a:rPr lang="cs-CZ" b="1" dirty="0"/>
              <a:t>(x) == </a:t>
            </a:r>
            <a:r>
              <a:rPr lang="cs-CZ" b="1" dirty="0" err="1"/>
              <a:t>Engine</a:t>
            </a:r>
            <a:r>
              <a:rPr lang="en-US" b="1" dirty="0"/>
              <a:t>*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// calls </a:t>
            </a:r>
            <a:r>
              <a:rPr lang="en-US" b="1" dirty="0" err="1"/>
              <a:t>DieselEngine</a:t>
            </a:r>
            <a:r>
              <a:rPr lang="en-US" b="1" dirty="0"/>
              <a:t>::start:</a:t>
            </a:r>
            <a:br>
              <a:rPr lang="en-US" b="1" dirty="0"/>
            </a:br>
            <a:r>
              <a:rPr lang="en-US" b="1" dirty="0"/>
              <a:t>x-&gt;start()</a:t>
            </a:r>
            <a:r>
              <a:rPr lang="en-US" dirty="0"/>
              <a:t>;</a:t>
            </a:r>
            <a:r>
              <a:rPr lang="cs-CZ" dirty="0"/>
              <a:t> </a:t>
            </a:r>
            <a:endParaRPr lang="en-US" dirty="0"/>
          </a:p>
          <a:p>
            <a:r>
              <a:rPr lang="en-US" b="1" dirty="0"/>
              <a:t>Virtu</a:t>
            </a:r>
            <a:r>
              <a:rPr lang="cs-CZ" b="1" dirty="0" err="1"/>
              <a:t>ální</a:t>
            </a:r>
            <a:r>
              <a:rPr lang="cs-CZ" b="1" dirty="0"/>
              <a:t> destruktor</a:t>
            </a:r>
          </a:p>
          <a:p>
            <a:pPr lvl="1"/>
            <a:r>
              <a:rPr lang="cs-CZ" b="1" dirty="0"/>
              <a:t>Povinnost</a:t>
            </a:r>
            <a:r>
              <a:rPr lang="cs-CZ" dirty="0"/>
              <a:t>, jinak program neví, jak správně objekt zničit (musí být volán přes </a:t>
            </a:r>
            <a:r>
              <a:rPr lang="cs-CZ" dirty="0" err="1"/>
              <a:t>vtable</a:t>
            </a:r>
            <a:r>
              <a:rPr lang="cs-CZ" dirty="0"/>
              <a:t>)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818510A-D3E0-1478-1046-BC70D6B6962E}"/>
              </a:ext>
            </a:extLst>
          </p:cNvPr>
          <p:cNvSpPr txBox="1"/>
          <p:nvPr/>
        </p:nvSpPr>
        <p:spPr>
          <a:xfrm>
            <a:off x="5043157" y="1425397"/>
            <a:ext cx="7099226" cy="5355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Engine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~Engine()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start() { ...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stop()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rev()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...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Engine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start()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override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...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stop()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...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rev() { ... }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...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PetrolEngine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Engine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... };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ElectricEngine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Engine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... };</a:t>
            </a:r>
          </a:p>
        </p:txBody>
      </p:sp>
      <p:sp>
        <p:nvSpPr>
          <p:cNvPr id="7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592BA45D-0B8E-D17C-6211-390368D4829F}"/>
              </a:ext>
            </a:extLst>
          </p:cNvPr>
          <p:cNvSpPr/>
          <p:nvPr/>
        </p:nvSpPr>
        <p:spPr>
          <a:xfrm>
            <a:off x="9876011" y="4202723"/>
            <a:ext cx="1998921" cy="358960"/>
          </a:xfrm>
          <a:prstGeom prst="wedgeRoundRectCallout">
            <a:avLst>
              <a:gd name="adj1" fmla="val -76254"/>
              <a:gd name="adj2" fmla="val 141501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Explicitní </a:t>
            </a:r>
            <a:r>
              <a:rPr lang="cs-CZ" dirty="0" err="1"/>
              <a:t>override</a:t>
            </a:r>
            <a:endParaRPr lang="en-US" dirty="0"/>
          </a:p>
        </p:txBody>
      </p:sp>
      <p:sp>
        <p:nvSpPr>
          <p:cNvPr id="8" name="Řečová bublina: obdélníkový bublinový popisek se zakulacenými rohy 7">
            <a:extLst>
              <a:ext uri="{FF2B5EF4-FFF2-40B4-BE49-F238E27FC236}">
                <a16:creationId xmlns:a16="http://schemas.microsoft.com/office/drawing/2014/main" id="{6EAA1EC8-B246-DCEB-46CC-85AB566CE43D}"/>
              </a:ext>
            </a:extLst>
          </p:cNvPr>
          <p:cNvSpPr/>
          <p:nvPr/>
        </p:nvSpPr>
        <p:spPr>
          <a:xfrm>
            <a:off x="9999102" y="4994513"/>
            <a:ext cx="1998921" cy="358960"/>
          </a:xfrm>
          <a:prstGeom prst="wedgeRoundRectCallout">
            <a:avLst>
              <a:gd name="adj1" fmla="val -107483"/>
              <a:gd name="adj2" fmla="val -563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override</a:t>
            </a:r>
            <a:endParaRPr lang="en-US" dirty="0"/>
          </a:p>
        </p:txBody>
      </p:sp>
      <p:sp>
        <p:nvSpPr>
          <p:cNvPr id="9" name="Řečová bublina: obdélníkový bublinový popisek se zakulacenými rohy 8">
            <a:extLst>
              <a:ext uri="{FF2B5EF4-FFF2-40B4-BE49-F238E27FC236}">
                <a16:creationId xmlns:a16="http://schemas.microsoft.com/office/drawing/2014/main" id="{2F82A4A7-A371-B6E3-0DDA-895499DDA182}"/>
              </a:ext>
            </a:extLst>
          </p:cNvPr>
          <p:cNvSpPr/>
          <p:nvPr/>
        </p:nvSpPr>
        <p:spPr>
          <a:xfrm>
            <a:off x="9070049" y="5520097"/>
            <a:ext cx="2623720" cy="358960"/>
          </a:xfrm>
          <a:prstGeom prst="wedgeRoundRectCallout">
            <a:avLst>
              <a:gd name="adj1" fmla="val -92968"/>
              <a:gd name="adj2" fmla="val -54449"/>
              <a:gd name="adj3" fmla="val 16667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Pozor</a:t>
            </a:r>
            <a:r>
              <a:rPr lang="en-US" dirty="0"/>
              <a:t>! </a:t>
            </a:r>
            <a:r>
              <a:rPr lang="cs-CZ" dirty="0"/>
              <a:t>Implicitní </a:t>
            </a:r>
            <a:r>
              <a:rPr lang="cs-CZ" dirty="0" err="1"/>
              <a:t>override</a:t>
            </a:r>
            <a:endParaRPr lang="en-US" dirty="0"/>
          </a:p>
        </p:txBody>
      </p:sp>
      <p:sp>
        <p:nvSpPr>
          <p:cNvPr id="10" name="Řečová bublina: obdélníkový bublinový popisek se zakulacenými rohy 9">
            <a:extLst>
              <a:ext uri="{FF2B5EF4-FFF2-40B4-BE49-F238E27FC236}">
                <a16:creationId xmlns:a16="http://schemas.microsoft.com/office/drawing/2014/main" id="{281791B3-8237-7488-1237-30E6B95BB3A8}"/>
              </a:ext>
            </a:extLst>
          </p:cNvPr>
          <p:cNvSpPr/>
          <p:nvPr/>
        </p:nvSpPr>
        <p:spPr>
          <a:xfrm>
            <a:off x="7945245" y="1169222"/>
            <a:ext cx="4052777" cy="650631"/>
          </a:xfrm>
          <a:prstGeom prst="wedgeRoundRectCallout">
            <a:avLst>
              <a:gd name="adj1" fmla="val -53181"/>
              <a:gd name="adj2" fmla="val 92852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Deklarace virtuálního destruktoru</a:t>
            </a:r>
            <a:br>
              <a:rPr lang="cs-CZ" dirty="0"/>
            </a:br>
            <a:r>
              <a:rPr lang="cs-CZ" dirty="0"/>
              <a:t>Ale implementaci necháme na </a:t>
            </a:r>
            <a:r>
              <a:rPr lang="cs-CZ" dirty="0" err="1"/>
              <a:t>compileru</a:t>
            </a:r>
            <a:endParaRPr lang="en-US" dirty="0"/>
          </a:p>
        </p:txBody>
      </p:sp>
      <p:sp>
        <p:nvSpPr>
          <p:cNvPr id="11" name="Řečová bublina: obdélníkový bublinový popisek se zakulacenými rohy 10">
            <a:extLst>
              <a:ext uri="{FF2B5EF4-FFF2-40B4-BE49-F238E27FC236}">
                <a16:creationId xmlns:a16="http://schemas.microsoft.com/office/drawing/2014/main" id="{4D04E3BD-CE8C-DE06-F344-DAC11B7C6BC9}"/>
              </a:ext>
            </a:extLst>
          </p:cNvPr>
          <p:cNvSpPr/>
          <p:nvPr/>
        </p:nvSpPr>
        <p:spPr>
          <a:xfrm>
            <a:off x="7945245" y="2311762"/>
            <a:ext cx="4052777" cy="358960"/>
          </a:xfrm>
          <a:prstGeom prst="wedgeRoundRectCallout">
            <a:avLst>
              <a:gd name="adj1" fmla="val -45155"/>
              <a:gd name="adj2" fmla="val 100199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Virtuální metoda s default implementací</a:t>
            </a:r>
            <a:endParaRPr lang="en-US" dirty="0"/>
          </a:p>
        </p:txBody>
      </p:sp>
      <p:sp>
        <p:nvSpPr>
          <p:cNvPr id="12" name="Řečová bublina: obdélníkový bublinový popisek se zakulacenými rohy 11">
            <a:extLst>
              <a:ext uri="{FF2B5EF4-FFF2-40B4-BE49-F238E27FC236}">
                <a16:creationId xmlns:a16="http://schemas.microsoft.com/office/drawing/2014/main" id="{F58743AA-0ACD-0769-9750-0C131225D4B2}"/>
              </a:ext>
            </a:extLst>
          </p:cNvPr>
          <p:cNvSpPr/>
          <p:nvPr/>
        </p:nvSpPr>
        <p:spPr>
          <a:xfrm>
            <a:off x="7780879" y="3886200"/>
            <a:ext cx="4052777" cy="250572"/>
          </a:xfrm>
          <a:prstGeom prst="wedgeRoundRectCallout">
            <a:avLst>
              <a:gd name="adj1" fmla="val -30402"/>
              <a:gd name="adj2" fmla="val -231589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„</a:t>
            </a:r>
            <a:r>
              <a:rPr lang="cs-CZ" dirty="0" err="1"/>
              <a:t>Pure</a:t>
            </a:r>
            <a:r>
              <a:rPr lang="cs-CZ" dirty="0"/>
              <a:t> </a:t>
            </a:r>
            <a:r>
              <a:rPr lang="cs-CZ" dirty="0" err="1"/>
              <a:t>virtual</a:t>
            </a:r>
            <a:r>
              <a:rPr lang="cs-CZ" dirty="0"/>
              <a:t>“ metody (abstraktní)</a:t>
            </a:r>
            <a:endParaRPr lang="en-US" dirty="0"/>
          </a:p>
        </p:txBody>
      </p:sp>
      <p:sp>
        <p:nvSpPr>
          <p:cNvPr id="13" name="Řečová bublina: obdélníkový bublinový popisek se zakulacenými rohy 12">
            <a:extLst>
              <a:ext uri="{FF2B5EF4-FFF2-40B4-BE49-F238E27FC236}">
                <a16:creationId xmlns:a16="http://schemas.microsoft.com/office/drawing/2014/main" id="{94485876-CF6F-F2D5-C8F2-D0269D6B1A88}"/>
              </a:ext>
            </a:extLst>
          </p:cNvPr>
          <p:cNvSpPr/>
          <p:nvPr/>
        </p:nvSpPr>
        <p:spPr>
          <a:xfrm>
            <a:off x="7192108" y="206179"/>
            <a:ext cx="4682824" cy="531150"/>
          </a:xfrm>
          <a:prstGeom prst="wedgeRoundRectCallout">
            <a:avLst>
              <a:gd name="adj1" fmla="val -57386"/>
              <a:gd name="adj2" fmla="val 184096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/>
              <a:t>Engine</a:t>
            </a:r>
            <a:r>
              <a:rPr lang="cs-CZ" dirty="0"/>
              <a:t> je </a:t>
            </a:r>
            <a:r>
              <a:rPr lang="cs-CZ" b="1" dirty="0"/>
              <a:t>abstraktní třída </a:t>
            </a:r>
            <a:r>
              <a:rPr lang="cs-CZ" dirty="0"/>
              <a:t>– nejde ho vyrobit</a:t>
            </a:r>
            <a:br>
              <a:rPr lang="cs-CZ" dirty="0"/>
            </a:br>
            <a:r>
              <a:rPr lang="cs-CZ" dirty="0"/>
              <a:t>(protože má aspoň jednu </a:t>
            </a:r>
            <a:r>
              <a:rPr lang="cs-CZ" dirty="0" err="1"/>
              <a:t>pure-virtualmetodu</a:t>
            </a:r>
            <a:r>
              <a:rPr lang="cs-CZ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08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E129D9-004F-609C-B915-F4914B569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Sklad</a:t>
            </a:r>
            <a:r>
              <a:rPr lang="en-US" dirty="0"/>
              <a:t> motor</a:t>
            </a:r>
            <a:r>
              <a:rPr lang="cs-CZ" dirty="0"/>
              <a:t>ů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CCCACB-0D7C-7448-14FA-1F1FD0DA8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en-US" b="1" dirty="0" err="1"/>
              <a:t>unordered_map</a:t>
            </a:r>
            <a:r>
              <a:rPr lang="en-US" b="1" dirty="0"/>
              <a:t>&lt;int, std::</a:t>
            </a:r>
            <a:r>
              <a:rPr lang="en-US" b="1" dirty="0" err="1"/>
              <a:t>unique_ptr</a:t>
            </a:r>
            <a:r>
              <a:rPr lang="en-US" b="1" dirty="0"/>
              <a:t>&lt;Engine&gt;&gt;</a:t>
            </a:r>
            <a:r>
              <a:rPr lang="cs-CZ" b="1" dirty="0"/>
              <a:t> </a:t>
            </a:r>
            <a:r>
              <a:rPr lang="cs-CZ" b="1" dirty="0" err="1"/>
              <a:t>warehouse</a:t>
            </a:r>
            <a:r>
              <a:rPr lang="en-US" b="1" dirty="0"/>
              <a:t>{…}</a:t>
            </a:r>
            <a:r>
              <a:rPr lang="cs-CZ" b="1" dirty="0"/>
              <a:t>;</a:t>
            </a:r>
          </a:p>
          <a:p>
            <a:r>
              <a:rPr lang="cs-CZ" b="1" dirty="0" err="1"/>
              <a:t>Engine</a:t>
            </a:r>
            <a:r>
              <a:rPr lang="cs-CZ" b="1" dirty="0"/>
              <a:t> nejde vyrobit, tak jak ho přidáme do skladu?</a:t>
            </a:r>
          </a:p>
          <a:p>
            <a:pPr lvl="1"/>
            <a:r>
              <a:rPr lang="cs-CZ" b="1" dirty="0" err="1"/>
              <a:t>unique_ptr</a:t>
            </a:r>
            <a:r>
              <a:rPr lang="cs-CZ" dirty="0"/>
              <a:t>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b="1" dirty="0" err="1"/>
              <a:t>shared_ptr</a:t>
            </a:r>
            <a:r>
              <a:rPr lang="en-US" dirty="0"/>
              <a:t>) </a:t>
            </a:r>
            <a:r>
              <a:rPr lang="cs-CZ" dirty="0"/>
              <a:t>naštěstí chápe dynamický polymorfismus</a:t>
            </a:r>
            <a:r>
              <a:rPr lang="en-US" dirty="0"/>
              <a:t>:</a:t>
            </a:r>
            <a:br>
              <a:rPr lang="en-US" dirty="0"/>
            </a:br>
            <a:r>
              <a:rPr lang="cs-CZ" dirty="0" err="1"/>
              <a:t>warehouse</a:t>
            </a:r>
            <a:r>
              <a:rPr lang="en-US" dirty="0"/>
              <a:t>.insert({</a:t>
            </a:r>
            <a:r>
              <a:rPr lang="en-US" dirty="0" err="1"/>
              <a:t>last_id</a:t>
            </a:r>
            <a:r>
              <a:rPr lang="en-US" dirty="0"/>
              <a:t>++, </a:t>
            </a:r>
            <a:r>
              <a:rPr lang="en-US" b="1" dirty="0"/>
              <a:t>std::</a:t>
            </a:r>
            <a:r>
              <a:rPr lang="en-US" b="1" dirty="0" err="1"/>
              <a:t>make_unique</a:t>
            </a:r>
            <a:r>
              <a:rPr lang="en-US" b="1" dirty="0"/>
              <a:t>&lt;</a:t>
            </a:r>
            <a:r>
              <a:rPr lang="en-US" b="1" dirty="0" err="1"/>
              <a:t>DieselEngine</a:t>
            </a:r>
            <a:r>
              <a:rPr lang="en-US" b="1" dirty="0"/>
              <a:t>&gt;(</a:t>
            </a:r>
            <a:r>
              <a:rPr lang="cs-CZ" b="1" dirty="0"/>
              <a:t>…</a:t>
            </a:r>
            <a:r>
              <a:rPr lang="en-US" b="1" dirty="0"/>
              <a:t>)</a:t>
            </a:r>
            <a:r>
              <a:rPr lang="en-US" dirty="0"/>
              <a:t>});</a:t>
            </a:r>
            <a:br>
              <a:rPr lang="en-US" dirty="0"/>
            </a:br>
            <a:r>
              <a:rPr lang="cs-CZ" dirty="0" err="1"/>
              <a:t>warehouse</a:t>
            </a:r>
            <a:r>
              <a:rPr lang="en-US" dirty="0"/>
              <a:t>.insert({</a:t>
            </a:r>
            <a:r>
              <a:rPr lang="en-US" dirty="0" err="1"/>
              <a:t>last_id</a:t>
            </a:r>
            <a:r>
              <a:rPr lang="en-US" dirty="0"/>
              <a:t>++, </a:t>
            </a:r>
            <a:r>
              <a:rPr lang="en-US" b="1" dirty="0"/>
              <a:t>std::</a:t>
            </a:r>
            <a:r>
              <a:rPr lang="en-US" b="1" dirty="0" err="1"/>
              <a:t>make_unique</a:t>
            </a:r>
            <a:r>
              <a:rPr lang="en-US" b="1" dirty="0"/>
              <a:t>&lt;</a:t>
            </a:r>
            <a:r>
              <a:rPr lang="en-US" b="1" dirty="0" err="1"/>
              <a:t>PetrolEngine</a:t>
            </a:r>
            <a:r>
              <a:rPr lang="en-US" b="1" dirty="0"/>
              <a:t>&gt;(</a:t>
            </a:r>
            <a:r>
              <a:rPr lang="cs-CZ" b="1" dirty="0"/>
              <a:t>…</a:t>
            </a:r>
            <a:r>
              <a:rPr lang="en-US" b="1" dirty="0"/>
              <a:t>)</a:t>
            </a:r>
            <a:r>
              <a:rPr lang="en-US" dirty="0"/>
              <a:t>});</a:t>
            </a:r>
            <a:endParaRPr lang="cs-CZ" dirty="0"/>
          </a:p>
          <a:p>
            <a:r>
              <a:rPr lang="cs-CZ" dirty="0"/>
              <a:t>Reference také fungují s polymorfismem: </a:t>
            </a:r>
            <a:r>
              <a:rPr lang="en-US" b="1" dirty="0"/>
              <a:t>void start(Engine&amp; engine)</a:t>
            </a:r>
            <a:br>
              <a:rPr lang="cs-CZ" b="1" dirty="0"/>
            </a:br>
            <a:r>
              <a:rPr lang="cs-CZ" dirty="0"/>
              <a:t>přijme libovolný motor a bude volat správné verze virtuálních metod</a:t>
            </a:r>
          </a:p>
          <a:p>
            <a:r>
              <a:rPr lang="cs-CZ" b="1" dirty="0" err="1"/>
              <a:t>for</a:t>
            </a:r>
            <a:r>
              <a:rPr lang="cs-CZ" b="1" dirty="0"/>
              <a:t> (auto</a:t>
            </a:r>
            <a:r>
              <a:rPr lang="en-US" b="1" dirty="0"/>
              <a:t>&amp;&amp; engine : warehouse) engine-&gt;rev();</a:t>
            </a:r>
            <a:r>
              <a:rPr lang="en-US" dirty="0"/>
              <a:t> // </a:t>
            </a:r>
            <a:r>
              <a:rPr lang="en-US" dirty="0" err="1"/>
              <a:t>zavol</a:t>
            </a:r>
            <a:r>
              <a:rPr lang="cs-CZ" dirty="0"/>
              <a:t>á správné</a:t>
            </a:r>
          </a:p>
        </p:txBody>
      </p:sp>
    </p:spTree>
    <p:extLst>
      <p:ext uri="{BB962C8B-B14F-4D97-AF65-F5344CB8AC3E}">
        <p14:creationId xmlns:p14="http://schemas.microsoft.com/office/powerpoint/2010/main" val="7853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9AEE56-EFBE-4032-2EAA-CD7E5F79A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 s polymorfním motorem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4EE39B-BE71-DA66-6120-47E32BC14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74577" cy="4351338"/>
          </a:xfrm>
        </p:spPr>
        <p:txBody>
          <a:bodyPr/>
          <a:lstStyle/>
          <a:p>
            <a:r>
              <a:rPr lang="cs-CZ" b="1" dirty="0"/>
              <a:t>Auto má pointer na motor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/>
              <a:t>obojí je polymorfní a tak můžeme mít </a:t>
            </a:r>
            <a:r>
              <a:rPr lang="cs-CZ" b="1" dirty="0"/>
              <a:t>Škodovku s Dieselem</a:t>
            </a:r>
            <a:r>
              <a:rPr lang="cs-CZ" dirty="0"/>
              <a:t> a nebo </a:t>
            </a:r>
            <a:r>
              <a:rPr lang="cs-CZ" b="1" dirty="0"/>
              <a:t>elektrický Seat</a:t>
            </a:r>
            <a:r>
              <a:rPr lang="cs-CZ" dirty="0"/>
              <a:t> (</a:t>
            </a:r>
            <a:r>
              <a:rPr lang="en-US" dirty="0"/>
              <a:t>r</a:t>
            </a:r>
            <a:r>
              <a:rPr lang="cs-CZ" dirty="0" err="1"/>
              <a:t>ůzné</a:t>
            </a:r>
            <a:r>
              <a:rPr lang="cs-CZ" dirty="0"/>
              <a:t> kombinace)</a:t>
            </a:r>
          </a:p>
          <a:p>
            <a:pPr lvl="1"/>
            <a:r>
              <a:rPr lang="cs-CZ" dirty="0"/>
              <a:t>Tím můžeme rozdělit implementační detaily různých komponent:</a:t>
            </a:r>
            <a:br>
              <a:rPr lang="cs-CZ" dirty="0"/>
            </a:br>
            <a:r>
              <a:rPr lang="en-US" b="1" dirty="0"/>
              <a:t>3 + 4 je </a:t>
            </a:r>
            <a:r>
              <a:rPr lang="cs-CZ" b="1" dirty="0"/>
              <a:t>udržitelnější </a:t>
            </a:r>
            <a:r>
              <a:rPr lang="en-US" b="1" dirty="0"/>
              <a:t>ne</a:t>
            </a:r>
            <a:r>
              <a:rPr lang="cs-CZ" b="1" dirty="0"/>
              <a:t>ž 3</a:t>
            </a:r>
            <a:r>
              <a:rPr lang="en-US" b="1" dirty="0"/>
              <a:t> * 4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1848060-0B02-BCCB-7247-328BCB5A4988}"/>
              </a:ext>
            </a:extLst>
          </p:cNvPr>
          <p:cNvSpPr txBox="1"/>
          <p:nvPr/>
        </p:nvSpPr>
        <p:spPr>
          <a:xfrm>
            <a:off x="5967778" y="1600637"/>
            <a:ext cx="6097464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Car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~Car()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start()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stop()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...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unique_ptr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&lt;Engine&gt; engine_;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Volkswagen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Car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... };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Audi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Car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... };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Skoda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Volkswagen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... }; 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Seat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Volkswagen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... }; </a:t>
            </a:r>
          </a:p>
        </p:txBody>
      </p:sp>
      <p:sp>
        <p:nvSpPr>
          <p:cNvPr id="6" name="Řečová bublina: obdélníkový bublinový popisek se zakulacenými rohy 5">
            <a:extLst>
              <a:ext uri="{FF2B5EF4-FFF2-40B4-BE49-F238E27FC236}">
                <a16:creationId xmlns:a16="http://schemas.microsoft.com/office/drawing/2014/main" id="{15112E93-C306-5317-CA1E-F526D0DF40F8}"/>
              </a:ext>
            </a:extLst>
          </p:cNvPr>
          <p:cNvSpPr/>
          <p:nvPr/>
        </p:nvSpPr>
        <p:spPr>
          <a:xfrm>
            <a:off x="8097715" y="6313395"/>
            <a:ext cx="3256085" cy="358960"/>
          </a:xfrm>
          <a:prstGeom prst="wedgeRoundRectCallout">
            <a:avLst>
              <a:gd name="adj1" fmla="val -59413"/>
              <a:gd name="adj2" fmla="val -206312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Od škody a </a:t>
            </a:r>
            <a:r>
              <a:rPr lang="cs-CZ" dirty="0" err="1"/>
              <a:t>seatu</a:t>
            </a:r>
            <a:r>
              <a:rPr lang="cs-CZ" dirty="0"/>
              <a:t> nelze dál dědit</a:t>
            </a:r>
            <a:endParaRPr lang="en-US" dirty="0"/>
          </a:p>
        </p:txBody>
      </p:sp>
      <p:sp>
        <p:nvSpPr>
          <p:cNvPr id="7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764526CF-B37A-7CC8-AA7E-8C2EE76B904F}"/>
              </a:ext>
            </a:extLst>
          </p:cNvPr>
          <p:cNvSpPr/>
          <p:nvPr/>
        </p:nvSpPr>
        <p:spPr>
          <a:xfrm>
            <a:off x="9014313" y="4232549"/>
            <a:ext cx="3050930" cy="358960"/>
          </a:xfrm>
          <a:prstGeom prst="wedgeRoundRectCallout">
            <a:avLst>
              <a:gd name="adj1" fmla="val 5305"/>
              <a:gd name="adj2" fmla="val 237027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Škoda je typ VW (ne jen auta)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323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9AEE56-EFBE-4032-2EAA-CD7E5F79A3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 s polymorfním motorem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4EE39B-BE71-DA66-6120-47E32BC14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74577" cy="4351338"/>
          </a:xfrm>
        </p:spPr>
        <p:txBody>
          <a:bodyPr>
            <a:normAutofit/>
          </a:bodyPr>
          <a:lstStyle/>
          <a:p>
            <a:r>
              <a:rPr lang="cs-CZ" b="1" dirty="0"/>
              <a:t>Auto má pointer na motor</a:t>
            </a:r>
            <a:r>
              <a:rPr lang="cs-CZ" dirty="0"/>
              <a:t>,</a:t>
            </a:r>
            <a:br>
              <a:rPr lang="cs-CZ" dirty="0"/>
            </a:br>
            <a:r>
              <a:rPr lang="cs-CZ" dirty="0"/>
              <a:t>obojí je polymorfní a tak můžeme mít </a:t>
            </a:r>
            <a:r>
              <a:rPr lang="cs-CZ" b="1" dirty="0"/>
              <a:t>Škodovku s Dieselem</a:t>
            </a:r>
            <a:r>
              <a:rPr lang="cs-CZ" dirty="0"/>
              <a:t> a nebo </a:t>
            </a:r>
            <a:r>
              <a:rPr lang="cs-CZ" b="1" dirty="0"/>
              <a:t>elektrický Seat</a:t>
            </a:r>
            <a:r>
              <a:rPr lang="cs-CZ" dirty="0"/>
              <a:t> (</a:t>
            </a:r>
            <a:r>
              <a:rPr lang="en-US" dirty="0"/>
              <a:t>r</a:t>
            </a:r>
            <a:r>
              <a:rPr lang="cs-CZ" dirty="0" err="1"/>
              <a:t>ůzné</a:t>
            </a:r>
            <a:r>
              <a:rPr lang="cs-CZ" dirty="0"/>
              <a:t> kombinace)</a:t>
            </a:r>
          </a:p>
          <a:p>
            <a:pPr lvl="1"/>
            <a:r>
              <a:rPr lang="cs-CZ" dirty="0"/>
              <a:t>Tím můžeme rozdělit implementační detaily různých komponent:</a:t>
            </a:r>
            <a:br>
              <a:rPr lang="cs-CZ" dirty="0"/>
            </a:br>
            <a:r>
              <a:rPr lang="en-US" b="1" dirty="0"/>
              <a:t>3 + 4 je </a:t>
            </a:r>
            <a:r>
              <a:rPr lang="cs-CZ" b="1" dirty="0"/>
              <a:t>udržitelnější </a:t>
            </a:r>
            <a:r>
              <a:rPr lang="en-US" b="1" dirty="0"/>
              <a:t>ne</a:t>
            </a:r>
            <a:r>
              <a:rPr lang="cs-CZ" b="1" dirty="0"/>
              <a:t>ž 3</a:t>
            </a:r>
            <a:r>
              <a:rPr lang="en-US" b="1" dirty="0"/>
              <a:t> * 4</a:t>
            </a:r>
            <a:endParaRPr lang="cs-CZ" b="1" dirty="0"/>
          </a:p>
          <a:p>
            <a:r>
              <a:rPr lang="cs-CZ" sz="3200" b="1" dirty="0"/>
              <a:t>Jak ale okopírovat auto?</a:t>
            </a:r>
            <a:endParaRPr lang="en-US" b="1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1848060-0B02-BCCB-7247-328BCB5A4988}"/>
              </a:ext>
            </a:extLst>
          </p:cNvPr>
          <p:cNvSpPr txBox="1"/>
          <p:nvPr/>
        </p:nvSpPr>
        <p:spPr>
          <a:xfrm>
            <a:off x="5967778" y="1600637"/>
            <a:ext cx="6097464" cy="42473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Car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~Car()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start()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void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stop()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...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unique_ptr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&lt;Engine&gt; engine_;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Volkswagen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Car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... };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Audi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Car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... };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Skoda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Volkswagen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... }; 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Seat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final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Volkswagen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 ... }; </a:t>
            </a:r>
          </a:p>
        </p:txBody>
      </p:sp>
      <p:sp>
        <p:nvSpPr>
          <p:cNvPr id="6" name="Řečová bublina: obdélníkový bublinový popisek se zakulacenými rohy 5">
            <a:extLst>
              <a:ext uri="{FF2B5EF4-FFF2-40B4-BE49-F238E27FC236}">
                <a16:creationId xmlns:a16="http://schemas.microsoft.com/office/drawing/2014/main" id="{15112E93-C306-5317-CA1E-F526D0DF40F8}"/>
              </a:ext>
            </a:extLst>
          </p:cNvPr>
          <p:cNvSpPr/>
          <p:nvPr/>
        </p:nvSpPr>
        <p:spPr>
          <a:xfrm>
            <a:off x="8097715" y="6313395"/>
            <a:ext cx="3256085" cy="358960"/>
          </a:xfrm>
          <a:prstGeom prst="wedgeRoundRectCallout">
            <a:avLst>
              <a:gd name="adj1" fmla="val -59413"/>
              <a:gd name="adj2" fmla="val -206312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Od škody a </a:t>
            </a:r>
            <a:r>
              <a:rPr lang="cs-CZ" dirty="0" err="1"/>
              <a:t>seatu</a:t>
            </a:r>
            <a:r>
              <a:rPr lang="cs-CZ" dirty="0"/>
              <a:t> nelze dál dědit</a:t>
            </a:r>
            <a:endParaRPr lang="en-US" dirty="0"/>
          </a:p>
        </p:txBody>
      </p:sp>
      <p:sp>
        <p:nvSpPr>
          <p:cNvPr id="7" name="Řečová bublina: obdélníkový bublinový popisek se zakulacenými rohy 6">
            <a:extLst>
              <a:ext uri="{FF2B5EF4-FFF2-40B4-BE49-F238E27FC236}">
                <a16:creationId xmlns:a16="http://schemas.microsoft.com/office/drawing/2014/main" id="{764526CF-B37A-7CC8-AA7E-8C2EE76B904F}"/>
              </a:ext>
            </a:extLst>
          </p:cNvPr>
          <p:cNvSpPr/>
          <p:nvPr/>
        </p:nvSpPr>
        <p:spPr>
          <a:xfrm>
            <a:off x="9014313" y="4232549"/>
            <a:ext cx="3050930" cy="358960"/>
          </a:xfrm>
          <a:prstGeom prst="wedgeRoundRectCallout">
            <a:avLst>
              <a:gd name="adj1" fmla="val 5305"/>
              <a:gd name="adj2" fmla="val 237027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Škoda je typ VW (ne jen auta)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60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9AEE56-EFBE-4032-2EAA-CD7E5F79A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653" y="19257"/>
            <a:ext cx="10515600" cy="1325563"/>
          </a:xfrm>
        </p:spPr>
        <p:txBody>
          <a:bodyPr/>
          <a:lstStyle/>
          <a:p>
            <a:r>
              <a:rPr lang="cs-CZ" dirty="0"/>
              <a:t>Auto s polymorfním motorem a klonováním</a:t>
            </a:r>
            <a:endParaRPr lang="en-US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18E6500-BC9A-4DA2-7A0E-A58B849D18A5}"/>
              </a:ext>
            </a:extLst>
          </p:cNvPr>
          <p:cNvSpPr txBox="1"/>
          <p:nvPr/>
        </p:nvSpPr>
        <p:spPr>
          <a:xfrm>
            <a:off x="48359" y="1375598"/>
            <a:ext cx="5391882" cy="5355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Engine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std::</a:t>
            </a:r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unique_ptr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Engine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~Engine()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clone()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Car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std::</a:t>
            </a:r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unique_ptr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Car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~Car()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clone()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unique_ptr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&lt;Engine&gt; engine_;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13" name="Řečová bublina: obdélníkový bublinový popisek se zakulacenými rohy 12">
            <a:extLst>
              <a:ext uri="{FF2B5EF4-FFF2-40B4-BE49-F238E27FC236}">
                <a16:creationId xmlns:a16="http://schemas.microsoft.com/office/drawing/2014/main" id="{F87E28AF-2E24-78A2-C9EA-E742751AF1F0}"/>
              </a:ext>
            </a:extLst>
          </p:cNvPr>
          <p:cNvSpPr/>
          <p:nvPr/>
        </p:nvSpPr>
        <p:spPr>
          <a:xfrm>
            <a:off x="2286000" y="1116623"/>
            <a:ext cx="3154241" cy="606670"/>
          </a:xfrm>
          <a:prstGeom prst="wedgeRoundRectCallout">
            <a:avLst>
              <a:gd name="adj1" fmla="val -36030"/>
              <a:gd name="adj2" fmla="val 88103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r>
              <a:rPr lang="cs-CZ" dirty="0" err="1"/>
              <a:t>ísto</a:t>
            </a:r>
            <a:r>
              <a:rPr lang="cs-CZ" dirty="0"/>
              <a:t>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unique_ptr</a:t>
            </a:r>
            <a:r>
              <a:rPr lang="en-US" dirty="0"/>
              <a:t>&lt;Engine&gt; </a:t>
            </a:r>
            <a:r>
              <a:rPr lang="cs-CZ" dirty="0"/>
              <a:t>stačí psát </a:t>
            </a:r>
            <a:r>
              <a:rPr lang="cs-CZ" b="1" dirty="0" err="1"/>
              <a:t>ptr</a:t>
            </a:r>
            <a:r>
              <a:rPr lang="cs-CZ" dirty="0"/>
              <a:t>, popř. </a:t>
            </a:r>
            <a:r>
              <a:rPr lang="cs-CZ" b="1" dirty="0" err="1"/>
              <a:t>Engine</a:t>
            </a:r>
            <a:r>
              <a:rPr lang="cs-CZ" b="1" dirty="0"/>
              <a:t>::</a:t>
            </a:r>
            <a:r>
              <a:rPr lang="cs-CZ" b="1" dirty="0" err="1"/>
              <a:t>ptr</a:t>
            </a:r>
            <a:endParaRPr lang="en-US" b="1" dirty="0"/>
          </a:p>
        </p:txBody>
      </p:sp>
      <p:sp>
        <p:nvSpPr>
          <p:cNvPr id="14" name="Řečová bublina: obdélníkový bublinový popisek se zakulacenými rohy 13">
            <a:extLst>
              <a:ext uri="{FF2B5EF4-FFF2-40B4-BE49-F238E27FC236}">
                <a16:creationId xmlns:a16="http://schemas.microsoft.com/office/drawing/2014/main" id="{1914F35A-F317-D730-5BEC-4847551715EE}"/>
              </a:ext>
            </a:extLst>
          </p:cNvPr>
          <p:cNvSpPr/>
          <p:nvPr/>
        </p:nvSpPr>
        <p:spPr>
          <a:xfrm>
            <a:off x="1784839" y="3484275"/>
            <a:ext cx="3412150" cy="364353"/>
          </a:xfrm>
          <a:prstGeom prst="wedgeRoundRectCallout">
            <a:avLst>
              <a:gd name="adj1" fmla="val -29294"/>
              <a:gd name="adj2" fmla="val -77108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Virtuální metoda na výrobu kopie</a:t>
            </a:r>
            <a:endParaRPr lang="en-US" b="1" dirty="0"/>
          </a:p>
        </p:txBody>
      </p:sp>
      <p:sp>
        <p:nvSpPr>
          <p:cNvPr id="16" name="Řečová bublina: obdélníkový bublinový popisek se zakulacenými rohy 15">
            <a:extLst>
              <a:ext uri="{FF2B5EF4-FFF2-40B4-BE49-F238E27FC236}">
                <a16:creationId xmlns:a16="http://schemas.microsoft.com/office/drawing/2014/main" id="{08DC11E2-D1F6-D4E3-D1E5-6858CE752733}"/>
              </a:ext>
            </a:extLst>
          </p:cNvPr>
          <p:cNvSpPr/>
          <p:nvPr/>
        </p:nvSpPr>
        <p:spPr>
          <a:xfrm>
            <a:off x="7722577" y="1998784"/>
            <a:ext cx="3154241" cy="606670"/>
          </a:xfrm>
          <a:prstGeom prst="wedgeRoundRectCallout">
            <a:avLst>
              <a:gd name="adj1" fmla="val -119096"/>
              <a:gd name="adj2" fmla="val 54770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Jak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vypadat</a:t>
            </a:r>
            <a:r>
              <a:rPr lang="en-US" dirty="0"/>
              <a:t> useful instance?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020522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9AEE56-EFBE-4032-2EAA-CD7E5F79A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653" y="19257"/>
            <a:ext cx="10515600" cy="1325563"/>
          </a:xfrm>
        </p:spPr>
        <p:txBody>
          <a:bodyPr/>
          <a:lstStyle/>
          <a:p>
            <a:r>
              <a:rPr lang="cs-CZ" dirty="0"/>
              <a:t>Auto s polymorfním motorem a klonováním</a:t>
            </a:r>
            <a:endParaRPr lang="en-US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18E6500-BC9A-4DA2-7A0E-A58B849D18A5}"/>
              </a:ext>
            </a:extLst>
          </p:cNvPr>
          <p:cNvSpPr txBox="1"/>
          <p:nvPr/>
        </p:nvSpPr>
        <p:spPr>
          <a:xfrm>
            <a:off x="48359" y="1375598"/>
            <a:ext cx="5391882" cy="5355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Engine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std::</a:t>
            </a:r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unique_ptr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Engine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~Engine()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clone()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Car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using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std::</a:t>
            </a:r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unique_ptr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Car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~Car() </a:t>
            </a:r>
            <a:r>
              <a:rPr lang="en-US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default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virtual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clone()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unique_ptr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&lt;Engine&gt; engine_;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8ACFDA07-54EF-3473-4890-907BB0B85497}"/>
              </a:ext>
            </a:extLst>
          </p:cNvPr>
          <p:cNvSpPr txBox="1"/>
          <p:nvPr/>
        </p:nvSpPr>
        <p:spPr>
          <a:xfrm>
            <a:off x="5440241" y="1360209"/>
            <a:ext cx="8995995" cy="53860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class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: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public: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capacity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power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: capacity_(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capacity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), power_(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power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{}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: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.capacity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_, </a:t>
            </a:r>
            <a:r>
              <a:rPr lang="en-US" sz="1600" b="0" dirty="0" err="1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.power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_) {}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capacity_ = </a:t>
            </a:r>
            <a:r>
              <a:rPr lang="en-US" sz="1600" b="0" dirty="0" err="1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.capacity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_; power_ = </a:t>
            </a:r>
            <a:r>
              <a:rPr lang="en-US" sz="1600" b="0" dirty="0" err="1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.power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*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</a:t>
            </a:r>
          </a:p>
          <a:p>
            <a:r>
              <a:rPr lang="en-US" sz="1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endParaRPr lang="en-US" sz="1600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: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 err="1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.capacity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_, </a:t>
            </a:r>
            <a:r>
              <a:rPr lang="en-US" sz="1600" b="0" dirty="0" err="1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.power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_) {}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operator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=(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&amp;&amp;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capacity_ = </a:t>
            </a:r>
            <a:r>
              <a:rPr lang="en-US" sz="1600" b="0" dirty="0" err="1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.capacity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_; power_ = </a:t>
            </a:r>
            <a:r>
              <a:rPr lang="en-US" sz="1600" b="0" dirty="0" err="1">
                <a:solidFill>
                  <a:srgbClr val="808080"/>
                </a:solidFill>
                <a:effectLst/>
                <a:latin typeface="Consolas" panose="020B0609020204030204" pitchFamily="49" charset="0"/>
              </a:rPr>
              <a:t>other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.power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_;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   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*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 }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~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 </a:t>
            </a:r>
            <a:r>
              <a:rPr lang="en-US" sz="1600" b="0" dirty="0" err="1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noexcept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engine_registry.unregister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 }</a:t>
            </a:r>
          </a:p>
          <a:p>
            <a:r>
              <a:rPr lang="en-US" sz="10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b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ptr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clone()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override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  <a:b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  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return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std::</a:t>
            </a:r>
            <a:r>
              <a:rPr lang="en-US" sz="1600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make_unique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&lt;</a:t>
            </a:r>
            <a:r>
              <a:rPr lang="en-US" sz="1600" b="0" dirty="0" err="1">
                <a:solidFill>
                  <a:srgbClr val="2B91AF"/>
                </a:solidFill>
                <a:effectLst/>
                <a:latin typeface="Consolas" panose="020B0609020204030204" pitchFamily="49" charset="0"/>
              </a:rPr>
              <a:t>DieselEngine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&gt;(*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this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  <a:p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private:</a:t>
            </a:r>
            <a:r>
              <a:rPr 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600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int</a:t>
            </a:r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capacity_, power_;</a:t>
            </a:r>
          </a:p>
          <a:p>
            <a:r>
              <a:rPr lang="en-US" sz="1600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13" name="Řečová bublina: obdélníkový bublinový popisek se zakulacenými rohy 12">
            <a:extLst>
              <a:ext uri="{FF2B5EF4-FFF2-40B4-BE49-F238E27FC236}">
                <a16:creationId xmlns:a16="http://schemas.microsoft.com/office/drawing/2014/main" id="{F87E28AF-2E24-78A2-C9EA-E742751AF1F0}"/>
              </a:ext>
            </a:extLst>
          </p:cNvPr>
          <p:cNvSpPr/>
          <p:nvPr/>
        </p:nvSpPr>
        <p:spPr>
          <a:xfrm>
            <a:off x="2286000" y="1116623"/>
            <a:ext cx="3154241" cy="606670"/>
          </a:xfrm>
          <a:prstGeom prst="wedgeRoundRectCallout">
            <a:avLst>
              <a:gd name="adj1" fmla="val -36030"/>
              <a:gd name="adj2" fmla="val 88103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  <a:r>
              <a:rPr lang="cs-CZ" dirty="0" err="1"/>
              <a:t>ísto</a:t>
            </a:r>
            <a:r>
              <a:rPr lang="cs-CZ" dirty="0"/>
              <a:t> </a:t>
            </a: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unique_ptr</a:t>
            </a:r>
            <a:r>
              <a:rPr lang="en-US" dirty="0"/>
              <a:t>&lt;Engine&gt; </a:t>
            </a:r>
            <a:r>
              <a:rPr lang="cs-CZ" dirty="0"/>
              <a:t>stačí psát </a:t>
            </a:r>
            <a:r>
              <a:rPr lang="cs-CZ" b="1" dirty="0" err="1"/>
              <a:t>ptr</a:t>
            </a:r>
            <a:r>
              <a:rPr lang="cs-CZ" dirty="0"/>
              <a:t>, popř. </a:t>
            </a:r>
            <a:r>
              <a:rPr lang="cs-CZ" b="1" dirty="0" err="1"/>
              <a:t>Engine</a:t>
            </a:r>
            <a:r>
              <a:rPr lang="cs-CZ" b="1" dirty="0"/>
              <a:t>::</a:t>
            </a:r>
            <a:r>
              <a:rPr lang="cs-CZ" b="1" dirty="0" err="1"/>
              <a:t>ptr</a:t>
            </a:r>
            <a:endParaRPr lang="en-US" b="1" dirty="0"/>
          </a:p>
        </p:txBody>
      </p:sp>
      <p:sp>
        <p:nvSpPr>
          <p:cNvPr id="14" name="Řečová bublina: obdélníkový bublinový popisek se zakulacenými rohy 13">
            <a:extLst>
              <a:ext uri="{FF2B5EF4-FFF2-40B4-BE49-F238E27FC236}">
                <a16:creationId xmlns:a16="http://schemas.microsoft.com/office/drawing/2014/main" id="{1914F35A-F317-D730-5BEC-4847551715EE}"/>
              </a:ext>
            </a:extLst>
          </p:cNvPr>
          <p:cNvSpPr/>
          <p:nvPr/>
        </p:nvSpPr>
        <p:spPr>
          <a:xfrm>
            <a:off x="1784839" y="3484275"/>
            <a:ext cx="3412150" cy="364353"/>
          </a:xfrm>
          <a:prstGeom prst="wedgeRoundRectCallout">
            <a:avLst>
              <a:gd name="adj1" fmla="val -29294"/>
              <a:gd name="adj2" fmla="val -77108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Virtuální metoda na výrobu kopie</a:t>
            </a:r>
            <a:endParaRPr lang="en-US" b="1" dirty="0"/>
          </a:p>
        </p:txBody>
      </p:sp>
      <p:sp>
        <p:nvSpPr>
          <p:cNvPr id="3" name="Řečová bublina: obdélníkový bublinový popisek se zakulacenými rohy 2">
            <a:extLst>
              <a:ext uri="{FF2B5EF4-FFF2-40B4-BE49-F238E27FC236}">
                <a16:creationId xmlns:a16="http://schemas.microsoft.com/office/drawing/2014/main" id="{66580BB1-D890-1F24-7009-21DAC864421C}"/>
              </a:ext>
            </a:extLst>
          </p:cNvPr>
          <p:cNvSpPr/>
          <p:nvPr/>
        </p:nvSpPr>
        <p:spPr>
          <a:xfrm>
            <a:off x="7851531" y="957299"/>
            <a:ext cx="4292110" cy="462659"/>
          </a:xfrm>
          <a:prstGeom prst="wedgeRoundRectCallout">
            <a:avLst>
              <a:gd name="adj1" fmla="val 2409"/>
              <a:gd name="adj2" fmla="val 112520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Pro čitelnost s</a:t>
            </a:r>
            <a:r>
              <a:rPr lang="en-US" dirty="0" err="1"/>
              <a:t>chov</a:t>
            </a:r>
            <a:r>
              <a:rPr lang="cs-CZ" dirty="0" err="1"/>
              <a:t>áme</a:t>
            </a:r>
            <a:r>
              <a:rPr lang="cs-CZ" dirty="0"/>
              <a:t> implementace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59714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1860</TotalTime>
  <Words>3441</Words>
  <Application>Microsoft Office PowerPoint</Application>
  <PresentationFormat>Širokoúhlá obrazovka</PresentationFormat>
  <Paragraphs>376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Consolas</vt:lpstr>
      <vt:lpstr>Motiv Office</vt:lpstr>
      <vt:lpstr>NPRG 041 – cvičení 7 Programování v C++</vt:lpstr>
      <vt:lpstr>Agenda</vt:lpstr>
      <vt:lpstr>Dynamický polymorfismus</vt:lpstr>
      <vt:lpstr>Dynamický polymorfismus</vt:lpstr>
      <vt:lpstr>Sklad motorů</vt:lpstr>
      <vt:lpstr>Auto s polymorfním motorem</vt:lpstr>
      <vt:lpstr>Auto s polymorfním motorem</vt:lpstr>
      <vt:lpstr>Auto s polymorfním motorem a klonováním</vt:lpstr>
      <vt:lpstr>Auto s polymorfním motorem a klonováním</vt:lpstr>
      <vt:lpstr>Polymorfním motor s klonováním The Rule of Five</vt:lpstr>
      <vt:lpstr>Polymorfním motor s klonováním The Rule of Five s defaultováním</vt:lpstr>
      <vt:lpstr>Polymorfním motor bez klonování The Rule of Five s deletem</vt:lpstr>
      <vt:lpstr>Polymorfním motor s klonováním The Rule of Zero</vt:lpstr>
      <vt:lpstr>Přetypovávání C-Style a functional-style</vt:lpstr>
      <vt:lpstr>Přetypovávání const_cast</vt:lpstr>
      <vt:lpstr>Přetypovávání static_cast a dynamic_cast</vt:lpstr>
      <vt:lpstr>Přetypovávání static_cast a dynamic_cast</vt:lpstr>
      <vt:lpstr>Přetypovávání reinterpret_cast</vt:lpstr>
      <vt:lpstr>Cyklická dependence mezi dvěma třídami</vt:lpstr>
      <vt:lpstr>Cyklická dependence mezi dvěma třídami forward deklarace třídy</vt:lpstr>
      <vt:lpstr>Cyklická dependence mezi dvěma třídami vyndání definice funkce ven</vt:lpstr>
      <vt:lpstr>Cyklická dependence mezi dvěma třídami vyndání definice funkce ven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NPRG 041 – cvičení Programování v C++</dc:title>
  <dc:creator>Jiří Klepl</dc:creator>
  <cp:lastModifiedBy>Jiří Klepl</cp:lastModifiedBy>
  <cp:revision>27</cp:revision>
  <dcterms:created xsi:type="dcterms:W3CDTF">2023-10-01T16:50:20Z</dcterms:created>
  <dcterms:modified xsi:type="dcterms:W3CDTF">2023-11-20T10:47:27Z</dcterms:modified>
</cp:coreProperties>
</file>