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2" r:id="rId3"/>
    <p:sldId id="304" r:id="rId4"/>
    <p:sldId id="337" r:id="rId5"/>
    <p:sldId id="334" r:id="rId6"/>
    <p:sldId id="336" r:id="rId7"/>
    <p:sldId id="331" r:id="rId8"/>
    <p:sldId id="332" r:id="rId9"/>
    <p:sldId id="333" r:id="rId10"/>
    <p:sldId id="340" r:id="rId11"/>
    <p:sldId id="338" r:id="rId12"/>
    <p:sldId id="323" r:id="rId13"/>
    <p:sldId id="327" r:id="rId14"/>
    <p:sldId id="324" r:id="rId15"/>
    <p:sldId id="325" r:id="rId16"/>
    <p:sldId id="326" r:id="rId17"/>
    <p:sldId id="328" r:id="rId18"/>
    <p:sldId id="329" r:id="rId19"/>
    <p:sldId id="330" r:id="rId20"/>
    <p:sldId id="335" r:id="rId21"/>
    <p:sldId id="33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22"/>
            <p14:sldId id="304"/>
            <p14:sldId id="337"/>
          </p14:sldIdLst>
        </p14:section>
        <p14:section name="Asserty" id="{9E3DF825-6B1A-4BDD-82F9-6A0503074B05}">
          <p14:sldIdLst>
            <p14:sldId id="334"/>
          </p14:sldIdLst>
        </p14:section>
        <p14:section name="Atributy" id="{97CBBB08-3519-409C-A26C-228E4DD7E2BB}">
          <p14:sldIdLst>
            <p14:sldId id="336"/>
          </p14:sldIdLst>
        </p14:section>
        <p14:section name="Výjimky" id="{D62D37E0-4BA4-492A-988C-1F5F88EA3116}">
          <p14:sldIdLst>
            <p14:sldId id="331"/>
            <p14:sldId id="332"/>
            <p14:sldId id="333"/>
            <p14:sldId id="340"/>
          </p14:sldIdLst>
        </p14:section>
        <p14:section name="Build Systémy" id="{6012488D-7E5F-492F-81A4-18B3802B7F65}">
          <p14:sldIdLst>
            <p14:sldId id="338"/>
            <p14:sldId id="323"/>
            <p14:sldId id="327"/>
            <p14:sldId id="324"/>
            <p14:sldId id="325"/>
            <p14:sldId id="326"/>
            <p14:sldId id="328"/>
            <p14:sldId id="329"/>
          </p14:sldIdLst>
        </p14:section>
        <p14:section name="Testování" id="{1FCB4C12-F621-4DE1-BB59-99E39310A10A}">
          <p14:sldIdLst>
            <p14:sldId id="330"/>
            <p14:sldId id="335"/>
          </p14:sldIdLst>
        </p14:section>
        <p14:section name="Pátá úloha" id="{0B4BA11E-5956-48A3-9FF4-F42C84127CF0}">
          <p14:sldIdLst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vcpkg.io/en/packages" TargetMode="External"/><Relationship Id="rId2" Type="http://schemas.openxmlformats.org/officeDocument/2006/relationships/hyperlink" Target="https://vcpkg.io/en/getting-starte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mff.cuni.cz/teaching/nprg041/klepl/cmake-proje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6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64CD8-897A-FA40-4794-62285468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 vs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en-US" dirty="0"/>
              <a:t>statement </a:t>
            </a:r>
            <a:r>
              <a:rPr lang="cs-CZ" dirty="0"/>
              <a:t>vs</a:t>
            </a:r>
            <a:r>
              <a:rPr lang="en-US" dirty="0"/>
              <a:t> Exceptions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AD402-1BF4-8050-B11E-1884173ED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Je to naprosto normální chování programu </a:t>
            </a:r>
            <a:r>
              <a:rPr lang="en-US" dirty="0"/>
              <a:t>-&gt; </a:t>
            </a:r>
            <a:r>
              <a:rPr lang="en-US" b="1" dirty="0"/>
              <a:t>if statement</a:t>
            </a:r>
          </a:p>
          <a:p>
            <a:pPr lvl="1"/>
            <a:r>
              <a:rPr lang="cs-CZ" dirty="0" err="1"/>
              <a:t>Corner</a:t>
            </a:r>
            <a:r>
              <a:rPr lang="cs-CZ" dirty="0"/>
              <a:t>-casy algoritmu (</a:t>
            </a:r>
            <a:r>
              <a:rPr lang="cs-CZ" dirty="0" err="1"/>
              <a:t>e.g</a:t>
            </a:r>
            <a:r>
              <a:rPr lang="cs-CZ" dirty="0"/>
              <a:t>.: hranice polí, pokud saháme na sousední prvky)</a:t>
            </a:r>
          </a:p>
          <a:p>
            <a:pPr lvl="1"/>
            <a:r>
              <a:rPr lang="cs-CZ" dirty="0"/>
              <a:t>Často nastávající a snadno vyřešitelné úkazy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Může být rozbitá logika programu a chceme to odhalit (v </a:t>
            </a:r>
            <a:r>
              <a:rPr lang="cs-CZ" dirty="0" err="1"/>
              <a:t>Debugu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Chybně nastavené konstanty v kódu: </a:t>
            </a:r>
            <a:r>
              <a:rPr lang="cs-CZ" b="1" dirty="0"/>
              <a:t>static_</a:t>
            </a:r>
            <a:r>
              <a:rPr lang="en-US" b="1" dirty="0"/>
              <a:t>assert</a:t>
            </a:r>
            <a:endParaRPr lang="cs-CZ" b="1" dirty="0"/>
          </a:p>
          <a:p>
            <a:pPr lvl="1"/>
            <a:r>
              <a:rPr lang="cs-CZ" dirty="0"/>
              <a:t>Chyba v runtimu: </a:t>
            </a:r>
            <a:r>
              <a:rPr lang="cs-CZ" b="1" dirty="0" err="1"/>
              <a:t>assert</a:t>
            </a:r>
            <a:endParaRPr lang="cs-CZ" b="1" dirty="0"/>
          </a:p>
          <a:p>
            <a:pPr lvl="2"/>
            <a:r>
              <a:rPr lang="cs-CZ" dirty="0"/>
              <a:t>Nedodržené invarianty v algoritmu, </a:t>
            </a:r>
            <a:r>
              <a:rPr lang="cs-CZ" dirty="0" err="1"/>
              <a:t>precoditions</a:t>
            </a:r>
            <a:r>
              <a:rPr lang="cs-CZ" dirty="0"/>
              <a:t>, </a:t>
            </a:r>
            <a:r>
              <a:rPr lang="cs-CZ" dirty="0" err="1"/>
              <a:t>postconditions</a:t>
            </a:r>
            <a:endParaRPr lang="cs-CZ" dirty="0"/>
          </a:p>
          <a:p>
            <a:pPr lvl="2"/>
            <a:r>
              <a:rPr lang="cs-CZ" dirty="0"/>
              <a:t>Pointer, který by neměl být </a:t>
            </a:r>
            <a:r>
              <a:rPr lang="cs-CZ" dirty="0" err="1"/>
              <a:t>nullptr</a:t>
            </a:r>
            <a:r>
              <a:rPr lang="cs-CZ" dirty="0"/>
              <a:t>, je </a:t>
            </a:r>
            <a:r>
              <a:rPr lang="cs-CZ" dirty="0" err="1"/>
              <a:t>nullptr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Chyba, který se neubráníme (jde odjinud) </a:t>
            </a:r>
            <a:r>
              <a:rPr lang="en-US" dirty="0"/>
              <a:t>-&gt; </a:t>
            </a:r>
            <a:r>
              <a:rPr lang="en-US" b="1" dirty="0"/>
              <a:t>exception</a:t>
            </a:r>
          </a:p>
          <a:p>
            <a:pPr lvl="1"/>
            <a:r>
              <a:rPr lang="en-US" dirty="0"/>
              <a:t>Mus</a:t>
            </a:r>
            <a:r>
              <a:rPr lang="cs-CZ" dirty="0"/>
              <a:t>í to být výjimečný stav (jinak se více vyplatí </a:t>
            </a:r>
            <a:r>
              <a:rPr lang="cs-CZ" dirty="0" err="1"/>
              <a:t>if</a:t>
            </a:r>
            <a:r>
              <a:rPr lang="cs-CZ" dirty="0"/>
              <a:t>); řešit lze až daleko od místa, kde se projevuje…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catch</a:t>
            </a:r>
            <a:r>
              <a:rPr lang="cs-CZ" dirty="0"/>
              <a:t> dokáže chytit výjimku vyhozenou v zanořených voláních</a:t>
            </a:r>
          </a:p>
        </p:txBody>
      </p:sp>
    </p:spTree>
    <p:extLst>
      <p:ext uri="{BB962C8B-B14F-4D97-AF65-F5344CB8AC3E}">
        <p14:creationId xmlns:p14="http://schemas.microsoft.com/office/powerpoint/2010/main" val="12774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C2D955-7273-AC7B-752F-98169D47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Build systémy: </a:t>
            </a:r>
            <a:r>
              <a:rPr lang="cs-CZ" dirty="0" err="1"/>
              <a:t>CMake</a:t>
            </a:r>
            <a:r>
              <a:rPr lang="cs-CZ" dirty="0"/>
              <a:t>, </a:t>
            </a:r>
            <a:r>
              <a:rPr lang="cs-CZ" dirty="0" err="1"/>
              <a:t>vcpkg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2E0A97-43FE-2A67-C404-9CFCFF5281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5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279B8-8E4F-24B4-43FA-A7F6C761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E4C0E0-940B-6B2A-D55C-E5174E4E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52546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Soubor </a:t>
            </a:r>
            <a:r>
              <a:rPr lang="cs-CZ" b="1" dirty="0"/>
              <a:t>CMakeLists.txt</a:t>
            </a:r>
          </a:p>
          <a:p>
            <a:pPr lvl="1"/>
            <a:r>
              <a:rPr lang="en-US" dirty="0" err="1"/>
              <a:t>Prvn</a:t>
            </a:r>
            <a:r>
              <a:rPr lang="cs-CZ" dirty="0"/>
              <a:t>í direktiva je obrana, aby uživatelův </a:t>
            </a:r>
            <a:r>
              <a:rPr lang="cs-CZ" dirty="0" err="1"/>
              <a:t>CMake</a:t>
            </a:r>
            <a:r>
              <a:rPr lang="cs-CZ" dirty="0"/>
              <a:t> podporoval vše potřebné</a:t>
            </a:r>
          </a:p>
          <a:p>
            <a:pPr lvl="1"/>
            <a:r>
              <a:rPr lang="cs-CZ" dirty="0"/>
              <a:t>Druhý definuje projekt</a:t>
            </a:r>
          </a:p>
          <a:p>
            <a:pPr lvl="1"/>
            <a:r>
              <a:rPr lang="cs-CZ" dirty="0"/>
              <a:t>Pak typicky </a:t>
            </a:r>
            <a:r>
              <a:rPr lang="cs-CZ" dirty="0" err="1"/>
              <a:t>nasetujeme</a:t>
            </a:r>
            <a:r>
              <a:rPr lang="cs-CZ" dirty="0"/>
              <a:t> standardy a </a:t>
            </a:r>
            <a:r>
              <a:rPr lang="cs-CZ" dirty="0" err="1"/>
              <a:t>optiony</a:t>
            </a:r>
            <a:endParaRPr lang="cs-CZ" dirty="0"/>
          </a:p>
          <a:p>
            <a:pPr lvl="1"/>
            <a:r>
              <a:rPr lang="cs-CZ" dirty="0" err="1"/>
              <a:t>Includy</a:t>
            </a:r>
            <a:r>
              <a:rPr lang="cs-CZ" dirty="0"/>
              <a:t>, </a:t>
            </a:r>
            <a:r>
              <a:rPr lang="cs-CZ" dirty="0" err="1"/>
              <a:t>add_executable</a:t>
            </a:r>
            <a:r>
              <a:rPr lang="cs-CZ" dirty="0"/>
              <a:t>, </a:t>
            </a:r>
            <a:r>
              <a:rPr lang="cs-CZ" dirty="0" err="1"/>
              <a:t>add_library</a:t>
            </a:r>
            <a:r>
              <a:rPr lang="cs-CZ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Program </a:t>
            </a:r>
            <a:r>
              <a:rPr lang="cs-CZ" b="1" dirty="0" err="1"/>
              <a:t>cmake</a:t>
            </a:r>
            <a:r>
              <a:rPr lang="cs-CZ" dirty="0"/>
              <a:t> nakonfiguruje a sestaví projekt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C890C02-CEBB-98BF-6E59-A49859B36B15}"/>
              </a:ext>
            </a:extLst>
          </p:cNvPr>
          <p:cNvSpPr txBox="1"/>
          <p:nvPr/>
        </p:nvSpPr>
        <p:spPr>
          <a:xfrm>
            <a:off x="5182333" y="860564"/>
            <a:ext cx="6871921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(VERSION 3.20)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"Simple Application"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VERSION 0.1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DESCRIPTION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"Demonstration of 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LANGUAGES CXX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Set the C++ standard to C++23 (globally)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 23)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suggest using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(CMAKE_CXX_STANDARD_REQUIRED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Enforce C++23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(CMAKE_CXX_EXTENSIONS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OFF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Disable extensions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include directory (globally)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include_directories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(include)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(application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/main.cpp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features/cool_feature.cpp)</a:t>
            </a:r>
          </a:p>
        </p:txBody>
      </p:sp>
    </p:spTree>
    <p:extLst>
      <p:ext uri="{BB962C8B-B14F-4D97-AF65-F5344CB8AC3E}">
        <p14:creationId xmlns:p14="http://schemas.microsoft.com/office/powerpoint/2010/main" val="181296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46F23-5B16-7C7C-C264-0B09DE1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použití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D7127-8E56-2414-1265-AEDAF5004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Začínáme ve složce se CMakeLists.txt</a:t>
            </a:r>
            <a:r>
              <a:rPr lang="cs-CZ" dirty="0"/>
              <a:t> a vytvoříme </a:t>
            </a:r>
            <a:r>
              <a:rPr lang="cs-CZ" b="1" dirty="0"/>
              <a:t>podsložku build</a:t>
            </a:r>
          </a:p>
          <a:p>
            <a:r>
              <a:rPr lang="cs-CZ" dirty="0"/>
              <a:t>Vejdeme do složky build a spustíme konfiguraci</a:t>
            </a:r>
            <a:r>
              <a:rPr lang="en-US" dirty="0"/>
              <a:t>:</a:t>
            </a:r>
            <a:br>
              <a:rPr lang="cs-CZ" dirty="0"/>
            </a:br>
            <a:r>
              <a:rPr lang="en-US" b="1" dirty="0" err="1"/>
              <a:t>cmake</a:t>
            </a:r>
            <a:r>
              <a:rPr lang="en-US" b="1" dirty="0"/>
              <a:t> </a:t>
            </a:r>
            <a:r>
              <a:rPr lang="cs-CZ" b="1" dirty="0"/>
              <a:t>-DCMAKE_BUILD_TYPE=</a:t>
            </a:r>
            <a:r>
              <a:rPr lang="en-US" b="1" dirty="0"/>
              <a:t>&lt;type&gt; ..</a:t>
            </a:r>
            <a:r>
              <a:rPr lang="cs-CZ" b="1" dirty="0"/>
              <a:t> </a:t>
            </a:r>
            <a:r>
              <a:rPr lang="cs-CZ" dirty="0"/>
              <a:t>(„..“ je cesta k projektu)</a:t>
            </a:r>
            <a:endParaRPr lang="en-US" b="1" dirty="0"/>
          </a:p>
          <a:p>
            <a:pPr lvl="1"/>
            <a:r>
              <a:rPr lang="en-US" dirty="0"/>
              <a:t>Build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typicky</a:t>
            </a:r>
            <a:r>
              <a:rPr lang="en-US" dirty="0"/>
              <a:t>: </a:t>
            </a:r>
            <a:r>
              <a:rPr lang="en-US" b="1" dirty="0"/>
              <a:t>Debug</a:t>
            </a:r>
            <a:r>
              <a:rPr lang="en-US" dirty="0"/>
              <a:t>, </a:t>
            </a:r>
            <a:r>
              <a:rPr lang="en-US" b="1" dirty="0"/>
              <a:t>Release</a:t>
            </a:r>
            <a:r>
              <a:rPr lang="en-US" dirty="0"/>
              <a:t>, </a:t>
            </a:r>
            <a:r>
              <a:rPr lang="en-US" b="1" dirty="0" err="1"/>
              <a:t>RelWithDebInfo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tenhle</a:t>
            </a:r>
            <a:r>
              <a:rPr lang="en-US" dirty="0"/>
              <a:t> </a:t>
            </a:r>
            <a:r>
              <a:rPr lang="cs-CZ" dirty="0"/>
              <a:t>např. na </a:t>
            </a:r>
            <a:r>
              <a:rPr lang="cs-CZ" dirty="0" err="1"/>
              <a:t>profiling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Potom konečně sestavení: </a:t>
            </a:r>
            <a:r>
              <a:rPr lang="cs-CZ" b="1" dirty="0" err="1"/>
              <a:t>cmake</a:t>
            </a:r>
            <a:r>
              <a:rPr lang="cs-CZ" b="1" dirty="0"/>
              <a:t> --build .</a:t>
            </a:r>
            <a:endParaRPr lang="cs-CZ" dirty="0"/>
          </a:p>
          <a:p>
            <a:pPr lvl="1"/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optiony</a:t>
            </a:r>
            <a:r>
              <a:rPr lang="cs-CZ" dirty="0"/>
              <a:t>:</a:t>
            </a:r>
            <a:endParaRPr lang="en-US" dirty="0"/>
          </a:p>
          <a:p>
            <a:pPr lvl="2"/>
            <a:r>
              <a:rPr lang="en-US" b="1" dirty="0"/>
              <a:t>-j [&lt;jobs&gt;]</a:t>
            </a:r>
            <a:r>
              <a:rPr lang="en-US" dirty="0"/>
              <a:t> – multithreaded </a:t>
            </a:r>
            <a:r>
              <a:rPr lang="en-US" dirty="0" err="1"/>
              <a:t>kompilace</a:t>
            </a:r>
            <a:endParaRPr lang="en-US" dirty="0"/>
          </a:p>
          <a:p>
            <a:pPr lvl="2"/>
            <a:r>
              <a:rPr lang="en-US" b="1" dirty="0"/>
              <a:t>--clean-first</a:t>
            </a:r>
            <a:r>
              <a:rPr lang="en-US" dirty="0"/>
              <a:t> – </a:t>
            </a:r>
            <a:r>
              <a:rPr lang="en-US" dirty="0" err="1"/>
              <a:t>vy</a:t>
            </a:r>
            <a:r>
              <a:rPr lang="cs-CZ" dirty="0"/>
              <a:t>čištění cílové složky</a:t>
            </a:r>
          </a:p>
          <a:p>
            <a:pPr lvl="2"/>
            <a:r>
              <a:rPr lang="cs-CZ" b="1" dirty="0"/>
              <a:t>-t </a:t>
            </a:r>
            <a:r>
              <a:rPr lang="en-US" b="1" dirty="0"/>
              <a:t>&lt;target&gt;</a:t>
            </a:r>
            <a:r>
              <a:rPr lang="en-US" dirty="0"/>
              <a:t> –</a:t>
            </a:r>
            <a:r>
              <a:rPr lang="cs-CZ" dirty="0"/>
              <a:t> sestavení pouze zadaného cíle</a:t>
            </a:r>
          </a:p>
          <a:p>
            <a:r>
              <a:rPr lang="cs-CZ" dirty="0"/>
              <a:t>Pokud chceme testovat (musíme definovat v </a:t>
            </a:r>
            <a:r>
              <a:rPr lang="cs-CZ" dirty="0" err="1"/>
              <a:t>cmake</a:t>
            </a:r>
            <a:r>
              <a:rPr lang="cs-CZ" dirty="0"/>
              <a:t> </a:t>
            </a:r>
            <a:r>
              <a:rPr lang="cs-CZ" dirty="0" err="1"/>
              <a:t>filu</a:t>
            </a:r>
            <a:r>
              <a:rPr lang="cs-CZ" dirty="0"/>
              <a:t>), tak: </a:t>
            </a:r>
            <a:r>
              <a:rPr lang="cs-CZ" b="1" dirty="0" err="1"/>
              <a:t>ctest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476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994D8-4122-4C4E-0426-DBF27A4D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direktivy pro definici </a:t>
            </a:r>
            <a:r>
              <a:rPr lang="cs-CZ" dirty="0" err="1"/>
              <a:t>targetu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B123F-BC29-9E30-33E4-6ABDBF0BD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add_executable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en-US" b="1" dirty="0"/>
              <a:t>&lt;</a:t>
            </a:r>
            <a:r>
              <a:rPr lang="cs-CZ" b="1" dirty="0"/>
              <a:t>source</a:t>
            </a:r>
            <a:r>
              <a:rPr lang="en-US" b="1" dirty="0"/>
              <a:t>s&gt;…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Vytvoří spustitelný soubor</a:t>
            </a:r>
          </a:p>
          <a:p>
            <a:r>
              <a:rPr lang="cs-CZ" b="1" dirty="0" err="1"/>
              <a:t>add_library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en-US" b="1" dirty="0"/>
              <a:t>[STATIC | SHARED | MODULE] &lt;sources&gt;…)</a:t>
            </a:r>
            <a:endParaRPr lang="cs-CZ" b="1" dirty="0"/>
          </a:p>
          <a:p>
            <a:pPr lvl="1"/>
            <a:r>
              <a:rPr lang="cs-CZ" dirty="0"/>
              <a:t>„Normální“ knihovna – staticky linkovaná, dynamicky, dynamicky na vyžádání</a:t>
            </a:r>
          </a:p>
          <a:p>
            <a:r>
              <a:rPr lang="cs-CZ" b="1" dirty="0" err="1"/>
              <a:t>add_library</a:t>
            </a:r>
            <a:r>
              <a:rPr lang="cs-CZ" b="1" dirty="0"/>
              <a:t>(</a:t>
            </a:r>
            <a:r>
              <a:rPr lang="en-US" b="1" dirty="0"/>
              <a:t>&lt;</a:t>
            </a:r>
            <a:r>
              <a:rPr lang="cs-CZ" b="1" dirty="0" err="1"/>
              <a:t>name</a:t>
            </a:r>
            <a:r>
              <a:rPr lang="en-US" b="1" dirty="0"/>
              <a:t>&gt; INTERFACE &lt;sources&gt;…)</a:t>
            </a:r>
          </a:p>
          <a:p>
            <a:pPr lvl="1"/>
            <a:r>
              <a:rPr lang="cs-CZ" dirty="0"/>
              <a:t>„Interface“ knihovna – např. když je „</a:t>
            </a:r>
            <a:r>
              <a:rPr lang="cs-CZ" dirty="0" err="1"/>
              <a:t>header-only</a:t>
            </a:r>
            <a:r>
              <a:rPr lang="cs-CZ" dirty="0"/>
              <a:t>“, negeneruje žádné objekty</a:t>
            </a:r>
          </a:p>
          <a:p>
            <a:pPr lvl="2"/>
            <a:r>
              <a:rPr lang="cs-CZ" dirty="0"/>
              <a:t>To se nám hodí např. na definici generických </a:t>
            </a:r>
            <a:r>
              <a:rPr lang="cs-CZ" dirty="0" err="1"/>
              <a:t>std-like</a:t>
            </a:r>
            <a:r>
              <a:rPr lang="cs-CZ" dirty="0"/>
              <a:t> knihoven – ty je potřeba generovat podle zadaných typů, nejde je </a:t>
            </a:r>
            <a:r>
              <a:rPr lang="cs-CZ" dirty="0" err="1"/>
              <a:t>předvyrobit</a:t>
            </a:r>
            <a:endParaRPr lang="cs-CZ" dirty="0"/>
          </a:p>
          <a:p>
            <a:r>
              <a:rPr lang="cs-CZ" b="1" dirty="0" err="1"/>
              <a:t>add_custom_target</a:t>
            </a:r>
            <a:r>
              <a:rPr lang="en-US" b="1" dirty="0"/>
              <a:t>(&lt;name&gt; &lt;command with </a:t>
            </a:r>
            <a:r>
              <a:rPr lang="en-US" b="1" dirty="0" err="1"/>
              <a:t>args</a:t>
            </a:r>
            <a:r>
              <a:rPr lang="en-US" b="1" dirty="0"/>
              <a:t>&gt;)</a:t>
            </a:r>
          </a:p>
          <a:p>
            <a:pPr lvl="1"/>
            <a:r>
              <a:rPr lang="cs-CZ" dirty="0"/>
              <a:t>Typicky použijeme, pokud </a:t>
            </a:r>
            <a:r>
              <a:rPr lang="cs-CZ" dirty="0" err="1"/>
              <a:t>target</a:t>
            </a:r>
            <a:r>
              <a:rPr lang="cs-CZ" dirty="0"/>
              <a:t> vygeneruje nějaký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7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52E38-21CE-2F91-48D1-7D53228E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základní konfigurace </a:t>
            </a:r>
            <a:r>
              <a:rPr lang="cs-CZ" dirty="0" err="1"/>
              <a:t>targetů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37772-16F2-EFF6-3CC9-DF0BC4C2C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 většinu těchto direktiv máme globální a </a:t>
            </a:r>
            <a:r>
              <a:rPr lang="cs-CZ" dirty="0" err="1"/>
              <a:t>target-specific</a:t>
            </a:r>
            <a:r>
              <a:rPr lang="cs-CZ" dirty="0"/>
              <a:t> verzi</a:t>
            </a:r>
          </a:p>
          <a:p>
            <a:pPr lvl="1"/>
            <a:r>
              <a:rPr lang="cs-CZ" dirty="0"/>
              <a:t>Často se hodí každý </a:t>
            </a:r>
            <a:r>
              <a:rPr lang="cs-CZ" dirty="0" err="1"/>
              <a:t>target</a:t>
            </a:r>
            <a:r>
              <a:rPr lang="cs-CZ" dirty="0"/>
              <a:t> nakonfigurovat jinak; jindy chceme všechny nakonfigurovat stejně</a:t>
            </a:r>
          </a:p>
          <a:p>
            <a:pPr lvl="1"/>
            <a:r>
              <a:rPr lang="cs-CZ" b="1" dirty="0"/>
              <a:t>set </a:t>
            </a:r>
            <a:r>
              <a:rPr lang="cs-CZ" dirty="0"/>
              <a:t>a </a:t>
            </a:r>
            <a:r>
              <a:rPr lang="cs-CZ" b="1" dirty="0" err="1"/>
              <a:t>set_target_properties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b="1" dirty="0" err="1"/>
              <a:t>include_directories</a:t>
            </a:r>
            <a:r>
              <a:rPr lang="cs-CZ" dirty="0"/>
              <a:t> a </a:t>
            </a:r>
            <a:r>
              <a:rPr lang="cs-CZ" b="1" dirty="0" err="1"/>
              <a:t>target_include_directories</a:t>
            </a:r>
            <a:endParaRPr lang="cs-CZ" b="1" dirty="0"/>
          </a:p>
          <a:p>
            <a:r>
              <a:rPr lang="cs-CZ" dirty="0"/>
              <a:t>Zde seznam těch hlavních (</a:t>
            </a:r>
            <a:r>
              <a:rPr lang="cs-CZ" dirty="0" err="1"/>
              <a:t>target-specific</a:t>
            </a:r>
            <a:r>
              <a:rPr lang="cs-CZ" dirty="0"/>
              <a:t> verze):</a:t>
            </a:r>
          </a:p>
          <a:p>
            <a:pPr lvl="1"/>
            <a:r>
              <a:rPr lang="cs-CZ" b="1" dirty="0" err="1"/>
              <a:t>target_include_directories</a:t>
            </a:r>
            <a:r>
              <a:rPr lang="cs-CZ" b="1" dirty="0"/>
              <a:t> </a:t>
            </a:r>
            <a:r>
              <a:rPr lang="cs-CZ" dirty="0"/>
              <a:t>– kde má </a:t>
            </a:r>
            <a:r>
              <a:rPr lang="cs-CZ" dirty="0" err="1"/>
              <a:t>target</a:t>
            </a:r>
            <a:r>
              <a:rPr lang="cs-CZ" dirty="0"/>
              <a:t> hledat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fily</a:t>
            </a:r>
            <a:endParaRPr lang="cs-CZ" dirty="0"/>
          </a:p>
          <a:p>
            <a:pPr lvl="1"/>
            <a:r>
              <a:rPr lang="en-US" b="1" dirty="0" err="1"/>
              <a:t>target_link_libraries</a:t>
            </a:r>
            <a:r>
              <a:rPr lang="cs-CZ" dirty="0"/>
              <a:t> – co chceme k </a:t>
            </a:r>
            <a:r>
              <a:rPr lang="cs-CZ" dirty="0" err="1"/>
              <a:t>targetu</a:t>
            </a:r>
            <a:r>
              <a:rPr lang="cs-CZ" dirty="0"/>
              <a:t> přilinkovat za knihovnu (přidá i potřebné </a:t>
            </a:r>
            <a:r>
              <a:rPr lang="cs-CZ" dirty="0" err="1"/>
              <a:t>includy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set_target_properties</a:t>
            </a:r>
            <a:r>
              <a:rPr lang="cs-CZ" dirty="0"/>
              <a:t> – tím můžeme nastavit standard atd (viz předchozí slajd)</a:t>
            </a:r>
          </a:p>
          <a:p>
            <a:pPr lvl="1"/>
            <a:r>
              <a:rPr lang="en-US" b="1" dirty="0" err="1"/>
              <a:t>target_compile_options</a:t>
            </a:r>
            <a:r>
              <a:rPr lang="cs-CZ" dirty="0"/>
              <a:t> – zde můžeme nastavovat </a:t>
            </a:r>
            <a:r>
              <a:rPr lang="cs-CZ" dirty="0" err="1"/>
              <a:t>warningy</a:t>
            </a:r>
            <a:r>
              <a:rPr lang="cs-CZ" dirty="0"/>
              <a:t> atd. (</a:t>
            </a:r>
            <a:r>
              <a:rPr lang="cs-CZ" i="1" dirty="0" err="1"/>
              <a:t>compiler-specific</a:t>
            </a:r>
            <a:r>
              <a:rPr lang="cs-CZ" dirty="0"/>
              <a:t>)</a:t>
            </a:r>
          </a:p>
          <a:p>
            <a:pPr lvl="1"/>
            <a:r>
              <a:rPr lang="en-US" b="1" dirty="0" err="1"/>
              <a:t>target_compile_definitions</a:t>
            </a:r>
            <a:r>
              <a:rPr lang="cs-CZ" dirty="0"/>
              <a:t> – nastavení </a:t>
            </a:r>
            <a:r>
              <a:rPr lang="cs-CZ" dirty="0" err="1"/>
              <a:t>definů</a:t>
            </a:r>
            <a:r>
              <a:rPr lang="cs-CZ" dirty="0"/>
              <a:t>: MY_FLAG WITH_VALUE=1</a:t>
            </a:r>
          </a:p>
          <a:p>
            <a:pPr lvl="2"/>
            <a:r>
              <a:rPr lang="cs-CZ" dirty="0"/>
              <a:t>Přeloží se na </a:t>
            </a:r>
            <a:r>
              <a:rPr lang="cs-CZ" dirty="0" err="1"/>
              <a:t>compilerem</a:t>
            </a:r>
            <a:r>
              <a:rPr lang="cs-CZ" dirty="0"/>
              <a:t> podporované </a:t>
            </a:r>
            <a:r>
              <a:rPr lang="cs-CZ" dirty="0" err="1"/>
              <a:t>optiony</a:t>
            </a:r>
            <a:r>
              <a:rPr lang="cs-CZ" dirty="0"/>
              <a:t>, pro </a:t>
            </a:r>
            <a:r>
              <a:rPr lang="cs-CZ" dirty="0" err="1"/>
              <a:t>gcc</a:t>
            </a:r>
            <a:r>
              <a:rPr lang="cs-CZ" dirty="0"/>
              <a:t>: -DMY_FLAG -DWITH_VALUE=1</a:t>
            </a:r>
          </a:p>
          <a:p>
            <a:r>
              <a:rPr lang="cs-CZ" dirty="0"/>
              <a:t>JE potřeba znát rozdíl mezi PRIVATE a PUBLIC: PRIVATE konfigurace se nepředává dál (třeba kdybychom dělali </a:t>
            </a:r>
            <a:r>
              <a:rPr lang="cs-CZ" dirty="0" err="1"/>
              <a:t>library</a:t>
            </a:r>
            <a:r>
              <a:rPr lang="cs-CZ" dirty="0"/>
              <a:t> a měli bychom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file</a:t>
            </a:r>
            <a:r>
              <a:rPr lang="cs-CZ" dirty="0"/>
              <a:t> s definicí něčeho, co nemá být v API: </a:t>
            </a:r>
            <a:r>
              <a:rPr lang="cs-CZ" b="1" dirty="0" err="1"/>
              <a:t>target_include_directories</a:t>
            </a:r>
            <a:r>
              <a:rPr lang="cs-CZ" b="1" dirty="0"/>
              <a:t>(</a:t>
            </a:r>
            <a:r>
              <a:rPr lang="cs-CZ" b="1" dirty="0" err="1"/>
              <a:t>target</a:t>
            </a:r>
            <a:r>
              <a:rPr lang="cs-CZ" b="1" dirty="0"/>
              <a:t> PRIVATE header.hpp)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422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7AEE5-1917-C9E9-D85B-0318537C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podprojekty a základní proměnné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4B3ED-BC52-44A9-975C-FC8CF2F30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Podprojekty: </a:t>
            </a:r>
            <a:r>
              <a:rPr lang="cs-CZ" b="1" dirty="0" err="1"/>
              <a:t>add_subdirectory</a:t>
            </a:r>
            <a:r>
              <a:rPr lang="cs-CZ" b="1" dirty="0"/>
              <a:t>(</a:t>
            </a:r>
            <a:r>
              <a:rPr lang="en-US" b="1" dirty="0"/>
              <a:t>&lt;subdir&gt; [&lt;output&gt;])</a:t>
            </a:r>
          </a:p>
          <a:p>
            <a:pPr lvl="1"/>
            <a:r>
              <a:rPr lang="cs-CZ" dirty="0"/>
              <a:t>Ve složce &lt;</a:t>
            </a:r>
            <a:r>
              <a:rPr lang="cs-CZ" dirty="0" err="1"/>
              <a:t>subdir</a:t>
            </a:r>
            <a:r>
              <a:rPr lang="cs-CZ" dirty="0"/>
              <a:t>&gt;</a:t>
            </a:r>
            <a:r>
              <a:rPr lang="en-US" dirty="0"/>
              <a:t> m</a:t>
            </a:r>
            <a:r>
              <a:rPr lang="cs-CZ" dirty="0" err="1"/>
              <a:t>áme</a:t>
            </a:r>
            <a:r>
              <a:rPr lang="cs-CZ" dirty="0"/>
              <a:t> další CMakeLists.txt s podprojektem,</a:t>
            </a:r>
            <a:br>
              <a:rPr lang="cs-CZ" dirty="0"/>
            </a:br>
            <a:r>
              <a:rPr lang="cs-CZ" dirty="0"/>
              <a:t>&lt;output&gt;</a:t>
            </a:r>
            <a:r>
              <a:rPr lang="en-US" dirty="0"/>
              <a:t>: </a:t>
            </a:r>
            <a:r>
              <a:rPr lang="cs-CZ" dirty="0" err="1"/>
              <a:t>optional</a:t>
            </a:r>
            <a:r>
              <a:rPr lang="cs-CZ" dirty="0"/>
              <a:t>  argument, který určuje cílovou podsložku, jinak </a:t>
            </a:r>
            <a:r>
              <a:rPr lang="en-US" dirty="0"/>
              <a:t>&lt;subdir&gt;</a:t>
            </a:r>
          </a:p>
          <a:p>
            <a:r>
              <a:rPr lang="cs-CZ" dirty="0"/>
              <a:t>Základní p</a:t>
            </a:r>
            <a:r>
              <a:rPr lang="en-US" dirty="0"/>
              <a:t>rom</a:t>
            </a:r>
            <a:r>
              <a:rPr lang="cs-CZ" dirty="0" err="1"/>
              <a:t>ěnné</a:t>
            </a:r>
            <a:r>
              <a:rPr lang="cs-CZ" dirty="0"/>
              <a:t> (když je </a:t>
            </a:r>
            <a:r>
              <a:rPr lang="cs-CZ" dirty="0" err="1"/>
              <a:t>setujememe</a:t>
            </a:r>
            <a:r>
              <a:rPr lang="cs-CZ" dirty="0"/>
              <a:t>, tak bez </a:t>
            </a:r>
            <a:r>
              <a:rPr lang="en-US" dirty="0"/>
              <a:t>${…})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${</a:t>
            </a:r>
            <a:r>
              <a:rPr lang="cs-CZ" b="1" dirty="0"/>
              <a:t>CMAKE_SOURCE_DIR</a:t>
            </a:r>
            <a:r>
              <a:rPr lang="en-US" b="1" dirty="0"/>
              <a:t>}</a:t>
            </a:r>
            <a:r>
              <a:rPr lang="cs-CZ" dirty="0"/>
              <a:t> – cesta k projektu</a:t>
            </a:r>
          </a:p>
          <a:p>
            <a:pPr lvl="1"/>
            <a:r>
              <a:rPr lang="en-US" b="1" dirty="0"/>
              <a:t>${</a:t>
            </a:r>
            <a:r>
              <a:rPr lang="cs-CZ" b="1" dirty="0"/>
              <a:t>CMAKE_BINARY_DIR</a:t>
            </a:r>
            <a:r>
              <a:rPr lang="en-US" b="1" dirty="0"/>
              <a:t>}</a:t>
            </a:r>
            <a:r>
              <a:rPr lang="cs-CZ" dirty="0"/>
              <a:t> – cesta </a:t>
            </a:r>
            <a:r>
              <a:rPr lang="en-US" dirty="0"/>
              <a:t>k c</a:t>
            </a:r>
            <a:r>
              <a:rPr lang="cs-CZ" dirty="0" err="1"/>
              <a:t>ílové</a:t>
            </a:r>
            <a:r>
              <a:rPr lang="cs-CZ" dirty="0"/>
              <a:t> složce</a:t>
            </a:r>
          </a:p>
          <a:p>
            <a:pPr lvl="1"/>
            <a:r>
              <a:rPr lang="en-US" dirty="0" err="1"/>
              <a:t>Spousta</a:t>
            </a:r>
            <a:r>
              <a:rPr lang="en-US" dirty="0"/>
              <a:t> </a:t>
            </a:r>
            <a:r>
              <a:rPr lang="en-US" b="1" dirty="0"/>
              <a:t>${CMAKE_&lt;LANG&gt;_...}</a:t>
            </a:r>
            <a:r>
              <a:rPr lang="en-US" dirty="0"/>
              <a:t> prom</a:t>
            </a:r>
            <a:r>
              <a:rPr lang="cs-CZ" dirty="0" err="1"/>
              <a:t>ěnných</a:t>
            </a:r>
            <a:r>
              <a:rPr lang="cs-CZ" dirty="0"/>
              <a:t> – nastavujeme tím standard, </a:t>
            </a:r>
            <a:r>
              <a:rPr lang="cs-CZ" dirty="0" err="1"/>
              <a:t>optiony</a:t>
            </a:r>
            <a:r>
              <a:rPr lang="cs-CZ" dirty="0"/>
              <a:t>, atd.</a:t>
            </a:r>
          </a:p>
          <a:p>
            <a:pPr lvl="2"/>
            <a:r>
              <a:rPr lang="cs-CZ" dirty="0"/>
              <a:t>Tyhle typicky nastavujeme: např. </a:t>
            </a:r>
            <a:r>
              <a:rPr lang="cs-CZ" b="1" dirty="0"/>
              <a:t>set(CMAKE_CXX_STANDARD 23)</a:t>
            </a:r>
          </a:p>
          <a:p>
            <a:pPr lvl="2"/>
            <a:r>
              <a:rPr lang="cs-CZ" b="1" dirty="0"/>
              <a:t>LANG</a:t>
            </a:r>
            <a:r>
              <a:rPr lang="cs-CZ" dirty="0"/>
              <a:t>: nejčastěji (pro nás) </a:t>
            </a:r>
            <a:r>
              <a:rPr lang="cs-CZ" b="1" dirty="0"/>
              <a:t>CXX</a:t>
            </a:r>
            <a:r>
              <a:rPr lang="cs-CZ" dirty="0"/>
              <a:t>, může být i např. </a:t>
            </a:r>
            <a:r>
              <a:rPr lang="cs-CZ" b="1" dirty="0"/>
              <a:t>C</a:t>
            </a:r>
            <a:r>
              <a:rPr lang="cs-CZ" dirty="0"/>
              <a:t> nebo </a:t>
            </a:r>
            <a:r>
              <a:rPr lang="cs-CZ" b="1" dirty="0"/>
              <a:t>CUDA</a:t>
            </a:r>
            <a:r>
              <a:rPr lang="cs-CZ" dirty="0"/>
              <a:t> (programování pro GPU)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98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AA786-AF7A-55A7-5AE8-E2467B6A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CMake</a:t>
            </a:r>
            <a:r>
              <a:rPr lang="cs-CZ" dirty="0"/>
              <a:t> – externí projekt</a:t>
            </a:r>
            <a:r>
              <a:rPr lang="en-US" dirty="0"/>
              <a:t>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3D22B3-8D6C-A05B-8963-5EB9791A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find_package</a:t>
            </a:r>
            <a:r>
              <a:rPr lang="en-US" b="1" dirty="0"/>
              <a:t>(</a:t>
            </a:r>
            <a:r>
              <a:rPr lang="cs-CZ" b="1" dirty="0"/>
              <a:t>&lt;</a:t>
            </a:r>
            <a:r>
              <a:rPr lang="cs-CZ" b="1" dirty="0" err="1"/>
              <a:t>package</a:t>
            </a:r>
            <a:r>
              <a:rPr lang="cs-CZ" b="1" dirty="0"/>
              <a:t>&gt; </a:t>
            </a:r>
            <a:r>
              <a:rPr lang="en-US" b="1" dirty="0"/>
              <a:t>[REQUIRED]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+ spousta </a:t>
            </a:r>
            <a:r>
              <a:rPr lang="cs-CZ" dirty="0" err="1"/>
              <a:t>optional</a:t>
            </a:r>
            <a:r>
              <a:rPr lang="cs-CZ" dirty="0"/>
              <a:t> argumentů: často doporučeny podle externího projektu</a:t>
            </a:r>
          </a:p>
          <a:p>
            <a:pPr lvl="1"/>
            <a:r>
              <a:rPr lang="cs-CZ" dirty="0"/>
              <a:t>Přidá externí dependenci</a:t>
            </a:r>
            <a:br>
              <a:rPr lang="cs-CZ" dirty="0"/>
            </a:br>
            <a:r>
              <a:rPr lang="cs-CZ" dirty="0"/>
              <a:t>Na to většinou navážeme</a:t>
            </a:r>
            <a:r>
              <a:rPr lang="en-US" dirty="0"/>
              <a:t>: </a:t>
            </a:r>
            <a:r>
              <a:rPr lang="cs-CZ" b="1" dirty="0" err="1"/>
              <a:t>target_link_libraries</a:t>
            </a:r>
            <a:r>
              <a:rPr lang="cs-CZ" b="1" dirty="0"/>
              <a:t>(</a:t>
            </a:r>
            <a:r>
              <a:rPr lang="cs-CZ" b="1" dirty="0" err="1"/>
              <a:t>target</a:t>
            </a:r>
            <a:r>
              <a:rPr lang="cs-CZ" b="1" dirty="0"/>
              <a:t> PRIVATE </a:t>
            </a:r>
            <a:r>
              <a:rPr lang="cs-CZ" b="1" dirty="0" err="1"/>
              <a:t>package</a:t>
            </a:r>
            <a:r>
              <a:rPr lang="cs-CZ" b="1" dirty="0"/>
              <a:t>::…)</a:t>
            </a:r>
            <a:endParaRPr lang="en-US" b="1" dirty="0"/>
          </a:p>
          <a:p>
            <a:pPr lvl="1"/>
            <a:r>
              <a:rPr lang="en-US" dirty="0"/>
              <a:t>Ten </a:t>
            </a:r>
            <a:r>
              <a:rPr lang="en-US" b="1" dirty="0"/>
              <a:t>package </a:t>
            </a:r>
            <a:r>
              <a:rPr lang="en-US" b="1" dirty="0" err="1"/>
              <a:t>mus</a:t>
            </a:r>
            <a:r>
              <a:rPr lang="cs-CZ" b="1" dirty="0"/>
              <a:t>í být nainstalován</a:t>
            </a:r>
            <a:r>
              <a:rPr lang="cs-CZ" dirty="0"/>
              <a:t> (ukážeme si přenositelně s </a:t>
            </a:r>
            <a:r>
              <a:rPr lang="cs-CZ" b="1" dirty="0" err="1"/>
              <a:t>vcpkg</a:t>
            </a:r>
            <a:r>
              <a:rPr lang="cs-CZ" dirty="0"/>
              <a:t>, ale třeba na </a:t>
            </a:r>
            <a:r>
              <a:rPr lang="cs-CZ" dirty="0" err="1"/>
              <a:t>Ubuntu</a:t>
            </a:r>
            <a:r>
              <a:rPr lang="cs-CZ" dirty="0"/>
              <a:t>/</a:t>
            </a:r>
            <a:r>
              <a:rPr lang="cs-CZ" dirty="0" err="1"/>
              <a:t>Debian</a:t>
            </a:r>
            <a:r>
              <a:rPr lang="cs-CZ" dirty="0"/>
              <a:t> stačí nainstalovat přes </a:t>
            </a:r>
            <a:r>
              <a:rPr lang="cs-CZ" dirty="0" err="1"/>
              <a:t>apt</a:t>
            </a:r>
            <a:r>
              <a:rPr lang="cs-CZ" dirty="0"/>
              <a:t>)</a:t>
            </a:r>
          </a:p>
          <a:p>
            <a:r>
              <a:rPr lang="cs-CZ" dirty="0"/>
              <a:t>Pro malé/specifické projekty můžeme použít (místo </a:t>
            </a:r>
            <a:r>
              <a:rPr lang="cs-CZ" dirty="0" err="1"/>
              <a:t>find_package</a:t>
            </a:r>
            <a:r>
              <a:rPr lang="cs-CZ" dirty="0"/>
              <a:t>):</a:t>
            </a:r>
          </a:p>
          <a:p>
            <a:pPr marL="457200" lvl="1" indent="0">
              <a:buNone/>
            </a:pPr>
            <a:r>
              <a:rPr lang="cs-CZ" b="1" dirty="0" err="1"/>
              <a:t>Include</a:t>
            </a:r>
            <a:r>
              <a:rPr lang="cs-CZ" b="1" dirty="0"/>
              <a:t>(</a:t>
            </a:r>
            <a:r>
              <a:rPr lang="cs-CZ" b="1" dirty="0" err="1"/>
              <a:t>FetchContent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 err="1"/>
              <a:t>FetchContent_Declare</a:t>
            </a:r>
            <a:r>
              <a:rPr lang="cs-CZ" b="1" dirty="0"/>
              <a:t>(</a:t>
            </a:r>
            <a:br>
              <a:rPr lang="cs-CZ" b="1" dirty="0"/>
            </a:br>
            <a:r>
              <a:rPr lang="cs-CZ" b="1" dirty="0"/>
              <a:t>    </a:t>
            </a:r>
            <a:r>
              <a:rPr lang="en-US" b="1" dirty="0"/>
              <a:t>&lt;</a:t>
            </a:r>
            <a:r>
              <a:rPr lang="cs-CZ" b="1" dirty="0" err="1"/>
              <a:t>package_name</a:t>
            </a:r>
            <a:r>
              <a:rPr lang="en-US" b="1" dirty="0"/>
              <a:t>&gt;</a:t>
            </a:r>
            <a:br>
              <a:rPr lang="cs-CZ" b="1" dirty="0"/>
            </a:br>
            <a:r>
              <a:rPr lang="cs-CZ" b="1" dirty="0"/>
              <a:t>    GIT_REPOSITORY </a:t>
            </a:r>
            <a:r>
              <a:rPr lang="en-US" b="1" dirty="0"/>
              <a:t>&lt;</a:t>
            </a:r>
            <a:r>
              <a:rPr lang="en-US" b="1" dirty="0" err="1"/>
              <a:t>url</a:t>
            </a:r>
            <a:r>
              <a:rPr lang="en-US" b="1" dirty="0"/>
              <a:t>, </a:t>
            </a:r>
            <a:r>
              <a:rPr lang="en-US" b="1" dirty="0" err="1"/>
              <a:t>na</a:t>
            </a:r>
            <a:r>
              <a:rPr lang="cs-CZ" b="1" dirty="0"/>
              <a:t>př.: https://github.com/</a:t>
            </a:r>
            <a:r>
              <a:rPr lang="en-US" b="1" dirty="0"/>
              <a:t>...</a:t>
            </a:r>
            <a:r>
              <a:rPr lang="cs-CZ" b="1" dirty="0"/>
              <a:t>&gt;</a:t>
            </a:r>
            <a:br>
              <a:rPr lang="cs-CZ" b="1" dirty="0"/>
            </a:br>
            <a:r>
              <a:rPr lang="cs-CZ" b="1" dirty="0"/>
              <a:t>    GIT_TAG &lt;</a:t>
            </a:r>
            <a:r>
              <a:rPr lang="cs-CZ" b="1" dirty="0" err="1"/>
              <a:t>git</a:t>
            </a:r>
            <a:r>
              <a:rPr lang="cs-CZ" b="1" dirty="0"/>
              <a:t> </a:t>
            </a:r>
            <a:r>
              <a:rPr lang="cs-CZ" b="1" dirty="0" err="1"/>
              <a:t>branch</a:t>
            </a:r>
            <a:r>
              <a:rPr lang="cs-CZ" b="1" dirty="0"/>
              <a:t>, nebo tag </a:t>
            </a:r>
            <a:r>
              <a:rPr lang="cs-CZ" b="1" dirty="0" err="1"/>
              <a:t>name</a:t>
            </a:r>
            <a:r>
              <a:rPr lang="cs-CZ" b="1" dirty="0"/>
              <a:t> (</a:t>
            </a:r>
            <a:r>
              <a:rPr lang="cs-CZ" b="1" dirty="0" err="1"/>
              <a:t>release</a:t>
            </a:r>
            <a:r>
              <a:rPr lang="cs-CZ" b="1" dirty="0"/>
              <a:t>)&gt;</a:t>
            </a:r>
            <a:br>
              <a:rPr lang="cs-CZ" b="1" dirty="0"/>
            </a:br>
            <a:r>
              <a:rPr lang="cs-CZ" b="1" dirty="0"/>
              <a:t>)</a:t>
            </a:r>
            <a:br>
              <a:rPr lang="cs-CZ" b="1" dirty="0"/>
            </a:br>
            <a:r>
              <a:rPr lang="cs-CZ" b="1" dirty="0" err="1"/>
              <a:t>FetchContent_MakeAvailable</a:t>
            </a:r>
            <a:r>
              <a:rPr lang="cs-CZ" b="1" dirty="0"/>
              <a:t>(&lt;</a:t>
            </a:r>
            <a:r>
              <a:rPr lang="cs-CZ" b="1" dirty="0" err="1"/>
              <a:t>package_name</a:t>
            </a:r>
            <a:r>
              <a:rPr lang="cs-CZ" b="1" dirty="0"/>
              <a:t>&gt;)</a:t>
            </a:r>
          </a:p>
          <a:p>
            <a:pPr lvl="1"/>
            <a:r>
              <a:rPr lang="cs-CZ" dirty="0"/>
              <a:t>To </a:t>
            </a:r>
            <a:r>
              <a:rPr lang="cs-CZ" dirty="0" err="1"/>
              <a:t>package</a:t>
            </a:r>
            <a:r>
              <a:rPr lang="cs-CZ" dirty="0"/>
              <a:t> stáhne do cílové složky jako dependenci</a:t>
            </a:r>
          </a:p>
          <a:p>
            <a:pPr lvl="1"/>
            <a:r>
              <a:rPr lang="cs-CZ" dirty="0"/>
              <a:t>Typicky ho přímo na místě i sestaví (zatímco u </a:t>
            </a:r>
            <a:r>
              <a:rPr lang="cs-CZ" dirty="0" err="1"/>
              <a:t>find_package</a:t>
            </a:r>
            <a:r>
              <a:rPr lang="cs-CZ" dirty="0"/>
              <a:t> už je nainstalován)</a:t>
            </a:r>
            <a:endParaRPr lang="cs-CZ" b="1" dirty="0"/>
          </a:p>
          <a:p>
            <a:pPr lvl="1"/>
            <a:r>
              <a:rPr lang="cs-CZ" dirty="0"/>
              <a:t>Bývá to mnohem jednodušší na použití, pokud ten </a:t>
            </a:r>
            <a:r>
              <a:rPr lang="cs-CZ" dirty="0" err="1"/>
              <a:t>package</a:t>
            </a:r>
            <a:r>
              <a:rPr lang="cs-CZ" dirty="0"/>
              <a:t> nevyžaduje něco nainstalovat</a:t>
            </a:r>
          </a:p>
        </p:txBody>
      </p:sp>
    </p:spTree>
    <p:extLst>
      <p:ext uri="{BB962C8B-B14F-4D97-AF65-F5344CB8AC3E}">
        <p14:creationId xmlns:p14="http://schemas.microsoft.com/office/powerpoint/2010/main" val="2849656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79091-2DED-8CDF-F3EB-945C720B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vcpkg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9148D-30A5-A055-178E-C1EC68EF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https://vcpkg.io/en/getting-started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https://vcpkg.io/en/packages</a:t>
            </a:r>
            <a:endParaRPr lang="cs-CZ" dirty="0"/>
          </a:p>
          <a:p>
            <a:r>
              <a:rPr lang="cs-CZ" dirty="0"/>
              <a:t>Dovoluje nám jednoduše instalovat </a:t>
            </a:r>
            <a:r>
              <a:rPr lang="cs-CZ" dirty="0" err="1"/>
              <a:t>package</a:t>
            </a:r>
            <a:r>
              <a:rPr lang="cs-CZ" dirty="0"/>
              <a:t> mimo systém (není potřeba např. </a:t>
            </a:r>
            <a:r>
              <a:rPr lang="cs-CZ" dirty="0" err="1"/>
              <a:t>sudo</a:t>
            </a:r>
            <a:r>
              <a:rPr lang="cs-CZ" dirty="0"/>
              <a:t>, </a:t>
            </a:r>
            <a:r>
              <a:rPr lang="en-US" dirty="0" err="1"/>
              <a:t>nerozbijeme</a:t>
            </a:r>
            <a:r>
              <a:rPr lang="en-US" dirty="0"/>
              <a:t> </a:t>
            </a:r>
            <a:r>
              <a:rPr lang="en-US" dirty="0" err="1"/>
              <a:t>nic</a:t>
            </a:r>
            <a:r>
              <a:rPr lang="en-US" dirty="0"/>
              <a:t> v syst</a:t>
            </a:r>
            <a:r>
              <a:rPr lang="cs-CZ" dirty="0" err="1"/>
              <a:t>ému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občas je potřeba něco doinstalovat – pak poradí přesně jak</a:t>
            </a:r>
          </a:p>
          <a:p>
            <a:r>
              <a:rPr lang="cs-CZ" dirty="0"/>
              <a:t>Spolupracuje s nástrojem </a:t>
            </a:r>
            <a:r>
              <a:rPr lang="cs-CZ" dirty="0" err="1"/>
              <a:t>Cmake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ujist</a:t>
            </a:r>
            <a:r>
              <a:rPr lang="cs-CZ" b="1" dirty="0" err="1"/>
              <a:t>ěte</a:t>
            </a:r>
            <a:r>
              <a:rPr lang="cs-CZ" b="1" dirty="0"/>
              <a:t> se, že </a:t>
            </a:r>
            <a:r>
              <a:rPr lang="cs-CZ" b="1" dirty="0" err="1"/>
              <a:t>vcpkg</a:t>
            </a:r>
            <a:r>
              <a:rPr lang="cs-CZ" b="1" dirty="0"/>
              <a:t> je v PATH)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CMake</a:t>
            </a:r>
            <a:r>
              <a:rPr lang="cs-CZ" dirty="0"/>
              <a:t> musíme při konfiguraci říct, kde hledat </a:t>
            </a:r>
            <a:r>
              <a:rPr lang="cs-CZ" dirty="0" err="1"/>
              <a:t>package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přidáme </a:t>
            </a:r>
            <a:r>
              <a:rPr lang="cs-CZ" dirty="0" err="1"/>
              <a:t>option</a:t>
            </a:r>
            <a:r>
              <a:rPr lang="cs-CZ" dirty="0"/>
              <a:t>):</a:t>
            </a:r>
            <a:br>
              <a:rPr lang="cs-CZ" dirty="0"/>
            </a:br>
            <a:r>
              <a:rPr lang="en-US" b="1" dirty="0"/>
              <a:t>-DCMAKE_TOOLCHAIN_FILE=[</a:t>
            </a:r>
            <a:r>
              <a:rPr lang="en-US" b="1" dirty="0" err="1"/>
              <a:t>vcpkg</a:t>
            </a:r>
            <a:r>
              <a:rPr lang="cs-CZ" b="1" dirty="0" err="1"/>
              <a:t>root</a:t>
            </a:r>
            <a:r>
              <a:rPr lang="en-US" b="1" dirty="0"/>
              <a:t>]/scripts/</a:t>
            </a:r>
            <a:r>
              <a:rPr lang="en-US" b="1" dirty="0" err="1"/>
              <a:t>buildsystems</a:t>
            </a:r>
            <a:r>
              <a:rPr lang="en-US" b="1" dirty="0"/>
              <a:t>/</a:t>
            </a:r>
            <a:r>
              <a:rPr lang="en-US" b="1" dirty="0" err="1"/>
              <a:t>vcpkg.cmake</a:t>
            </a:r>
            <a:endParaRPr lang="en-US" dirty="0"/>
          </a:p>
          <a:p>
            <a:pPr lvl="1"/>
            <a:r>
              <a:rPr lang="cs-CZ" dirty="0"/>
              <a:t>Pak můžeme pohodlně používat </a:t>
            </a:r>
            <a:r>
              <a:rPr lang="cs-CZ" dirty="0" err="1"/>
              <a:t>find_package</a:t>
            </a:r>
            <a:r>
              <a:rPr lang="cs-CZ" dirty="0"/>
              <a:t>(…) s </a:t>
            </a:r>
            <a:r>
              <a:rPr lang="cs-CZ" dirty="0" err="1"/>
              <a:t>packagi</a:t>
            </a:r>
            <a:r>
              <a:rPr lang="cs-CZ" dirty="0"/>
              <a:t> ve </a:t>
            </a:r>
            <a:r>
              <a:rPr lang="cs-CZ" dirty="0" err="1"/>
              <a:t>vcpkg</a:t>
            </a:r>
            <a:endParaRPr lang="cs-CZ" dirty="0"/>
          </a:p>
          <a:p>
            <a:pPr lvl="1"/>
            <a:r>
              <a:rPr lang="en-US" b="1" dirty="0" err="1"/>
              <a:t>vcpkg</a:t>
            </a:r>
            <a:r>
              <a:rPr lang="en-US" b="1" dirty="0"/>
              <a:t> install</a:t>
            </a:r>
            <a:r>
              <a:rPr lang="cs-CZ" b="1" dirty="0"/>
              <a:t> </a:t>
            </a:r>
            <a:r>
              <a:rPr lang="en-US" b="1" dirty="0"/>
              <a:t>&lt;</a:t>
            </a:r>
            <a:r>
              <a:rPr lang="cs-CZ" b="1" dirty="0" err="1"/>
              <a:t>package</a:t>
            </a:r>
            <a:r>
              <a:rPr lang="en-US" b="1" dirty="0"/>
              <a:t>&gt;</a:t>
            </a:r>
            <a:r>
              <a:rPr lang="cs-CZ" dirty="0"/>
              <a:t> nám poradí, co </a:t>
            </a:r>
            <a:r>
              <a:rPr lang="cs-CZ" dirty="0" err="1"/>
              <a:t>asipřidat</a:t>
            </a:r>
            <a:r>
              <a:rPr lang="cs-CZ" dirty="0"/>
              <a:t> do CMakeLists.txt</a:t>
            </a:r>
            <a:endParaRPr lang="en-US" dirty="0"/>
          </a:p>
          <a:p>
            <a:pPr lvl="2"/>
            <a:r>
              <a:rPr lang="en-US" dirty="0"/>
              <a:t>I po </a:t>
            </a:r>
            <a:r>
              <a:rPr lang="en-US" dirty="0" err="1"/>
              <a:t>instalaci</a:t>
            </a:r>
            <a:r>
              <a:rPr lang="en-US" dirty="0"/>
              <a:t> to </a:t>
            </a:r>
            <a:r>
              <a:rPr lang="cs-CZ" dirty="0"/>
              <a:t>můžeme použít na ten </a:t>
            </a:r>
            <a:r>
              <a:rPr lang="cs-CZ" dirty="0" err="1"/>
              <a:t>hint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32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434B8-C86D-1062-7F6A-5F36A67D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65F75-A472-5387-C89B-3BAE1EF43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Existuje spousta knihoven, které lze doporučit</a:t>
            </a:r>
          </a:p>
          <a:p>
            <a:pPr lvl="1"/>
            <a:r>
              <a:rPr lang="cs-CZ" dirty="0" err="1"/>
              <a:t>Boost.Test</a:t>
            </a:r>
            <a:r>
              <a:rPr lang="cs-CZ" dirty="0"/>
              <a:t>, Catch2, Google test, mnoho dalších…</a:t>
            </a:r>
          </a:p>
          <a:p>
            <a:r>
              <a:rPr lang="cs-CZ" dirty="0"/>
              <a:t>My se zaměříme na Catch2 (čistě osobní volba, testy vyberte podle potřeb nebo metody vývoje)</a:t>
            </a:r>
          </a:p>
          <a:p>
            <a:pPr lvl="1"/>
            <a:r>
              <a:rPr lang="cs-CZ" dirty="0"/>
              <a:t>Podporuje unit testing i test-</a:t>
            </a:r>
            <a:r>
              <a:rPr lang="cs-CZ" dirty="0" err="1"/>
              <a:t>driven</a:t>
            </a:r>
            <a:r>
              <a:rPr lang="cs-CZ" dirty="0"/>
              <a:t> development</a:t>
            </a:r>
            <a:r>
              <a:rPr lang="en-US" dirty="0"/>
              <a:t>, um</a:t>
            </a:r>
            <a:r>
              <a:rPr lang="cs-CZ" dirty="0"/>
              <a:t>í benchmarky, …</a:t>
            </a:r>
          </a:p>
          <a:p>
            <a:pPr lvl="1"/>
            <a:r>
              <a:rPr lang="cs-CZ" dirty="0"/>
              <a:t>V různých .</a:t>
            </a:r>
            <a:r>
              <a:rPr lang="cs-CZ" dirty="0" err="1"/>
              <a:t>cpp</a:t>
            </a:r>
            <a:r>
              <a:rPr lang="cs-CZ" dirty="0"/>
              <a:t> definujeme bloky označené </a:t>
            </a:r>
            <a:r>
              <a:rPr lang="cs-CZ" b="1" dirty="0"/>
              <a:t>TEST_CASE(&lt;</a:t>
            </a:r>
            <a:r>
              <a:rPr lang="cs-CZ" b="1" dirty="0" err="1"/>
              <a:t>name</a:t>
            </a:r>
            <a:r>
              <a:rPr lang="cs-CZ" b="1" dirty="0"/>
              <a:t>&gt;, &lt;</a:t>
            </a:r>
            <a:r>
              <a:rPr lang="cs-CZ" b="1" dirty="0" err="1"/>
              <a:t>tags</a:t>
            </a:r>
            <a:r>
              <a:rPr lang="cs-CZ" b="1" dirty="0"/>
              <a:t>&gt;)</a:t>
            </a:r>
          </a:p>
          <a:p>
            <a:pPr lvl="2"/>
            <a:r>
              <a:rPr lang="cs-CZ" dirty="0"/>
              <a:t>To definuje jeden konkrétní test (různé testy jedné </a:t>
            </a:r>
            <a:r>
              <a:rPr lang="cs-CZ" dirty="0" err="1"/>
              <a:t>featury</a:t>
            </a:r>
            <a:r>
              <a:rPr lang="cs-CZ" dirty="0"/>
              <a:t> definujeme v jednom .</a:t>
            </a:r>
            <a:r>
              <a:rPr lang="cs-CZ" dirty="0" err="1"/>
              <a:t>cpp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 tom testu pak použijeme </a:t>
            </a:r>
            <a:r>
              <a:rPr lang="cs-CZ" b="1" dirty="0"/>
              <a:t>REQUIRE(</a:t>
            </a:r>
            <a:r>
              <a:rPr lang="cs-CZ" b="1" dirty="0" err="1"/>
              <a:t>condition_expression</a:t>
            </a:r>
            <a:r>
              <a:rPr lang="cs-CZ" b="1" dirty="0"/>
              <a:t>)</a:t>
            </a:r>
          </a:p>
          <a:p>
            <a:pPr lvl="2"/>
            <a:r>
              <a:rPr lang="cs-CZ" dirty="0"/>
              <a:t>Jako </a:t>
            </a:r>
            <a:r>
              <a:rPr lang="cs-CZ" dirty="0" err="1"/>
              <a:t>assert</a:t>
            </a:r>
            <a:r>
              <a:rPr lang="cs-CZ" dirty="0"/>
              <a:t>, ale ukončí pouze ten daný test case</a:t>
            </a:r>
          </a:p>
          <a:p>
            <a:pPr lvl="2"/>
            <a:r>
              <a:rPr lang="cs-CZ" dirty="0"/>
              <a:t>Dokáží rozebrat zadaný </a:t>
            </a:r>
            <a:r>
              <a:rPr lang="cs-CZ" dirty="0" err="1"/>
              <a:t>expression</a:t>
            </a:r>
            <a:r>
              <a:rPr lang="en-US" dirty="0"/>
              <a:t>:</a:t>
            </a:r>
            <a:r>
              <a:rPr lang="cs-CZ" dirty="0"/>
              <a:t> REQUIRE(2 == 1) řekne přímo „2 není 1“</a:t>
            </a:r>
          </a:p>
          <a:p>
            <a:pPr lvl="1"/>
            <a:r>
              <a:rPr lang="cs-CZ" dirty="0"/>
              <a:t>Test case můžeme rozdělit na různé </a:t>
            </a:r>
            <a:r>
              <a:rPr lang="cs-CZ" b="1" dirty="0"/>
              <a:t>SECTION(</a:t>
            </a:r>
            <a:r>
              <a:rPr lang="cs-CZ" b="1" dirty="0" err="1"/>
              <a:t>name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en-US" dirty="0" err="1"/>
              <a:t>bloky</a:t>
            </a:r>
            <a:endParaRPr lang="cs-CZ" dirty="0"/>
          </a:p>
          <a:p>
            <a:pPr lvl="2"/>
            <a:r>
              <a:rPr lang="cs-CZ" dirty="0"/>
              <a:t>Každý se interpretuje zvlášť – když na jedné věci chceme testovat 2 situace</a:t>
            </a:r>
          </a:p>
          <a:p>
            <a:pPr lvl="3"/>
            <a:r>
              <a:rPr lang="cs-CZ" dirty="0"/>
              <a:t>Každý </a:t>
            </a:r>
            <a:r>
              <a:rPr lang="cs-CZ" dirty="0" err="1"/>
              <a:t>section</a:t>
            </a:r>
            <a:r>
              <a:rPr lang="cs-CZ" dirty="0"/>
              <a:t> jde větvit na další </a:t>
            </a:r>
            <a:r>
              <a:rPr lang="cs-CZ" dirty="0" err="1"/>
              <a:t>subsekce</a:t>
            </a:r>
            <a:r>
              <a:rPr lang="cs-CZ" dirty="0"/>
              <a:t> – nemusíme psát mnoho drobných testů</a:t>
            </a:r>
          </a:p>
        </p:txBody>
      </p:sp>
    </p:spTree>
    <p:extLst>
      <p:ext uri="{BB962C8B-B14F-4D97-AF65-F5344CB8AC3E}">
        <p14:creationId xmlns:p14="http://schemas.microsoft.com/office/powerpoint/2010/main" val="92278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Feedback k úloze Práce s algoritmy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TODO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619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6D073-390D-3CF8-68C8-EA260D37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Catch2 example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1BA6A66-D027-7AE5-C5B3-A749F72AF26F}"/>
              </a:ext>
            </a:extLst>
          </p:cNvPr>
          <p:cNvSpPr txBox="1"/>
          <p:nvPr/>
        </p:nvSpPr>
        <p:spPr>
          <a:xfrm>
            <a:off x="1399808" y="1709146"/>
            <a:ext cx="8900013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TEST_CASE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vectors can be sized and resized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[vector]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std::vector&lt;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SECTION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resizing bigger changes size and capacity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SECTION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resizing smaller changes size but not capacity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v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454256D-41D3-B93B-3F38-262903DA09DF}"/>
              </a:ext>
            </a:extLst>
          </p:cNvPr>
          <p:cNvSpPr/>
          <p:nvPr/>
        </p:nvSpPr>
        <p:spPr>
          <a:xfrm>
            <a:off x="9777046" y="2012592"/>
            <a:ext cx="1828800" cy="9056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Příprava</a:t>
            </a:r>
            <a:br>
              <a:rPr lang="cs-CZ" dirty="0"/>
            </a:br>
            <a:r>
              <a:rPr lang="cs-CZ" dirty="0"/>
              <a:t>(tělo </a:t>
            </a:r>
            <a:r>
              <a:rPr lang="cs-CZ" dirty="0" err="1"/>
              <a:t>test_case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59490D7-532E-06CB-6E00-51DC4037FF6C}"/>
              </a:ext>
            </a:extLst>
          </p:cNvPr>
          <p:cNvSpPr/>
          <p:nvPr/>
        </p:nvSpPr>
        <p:spPr>
          <a:xfrm>
            <a:off x="9170377" y="3327154"/>
            <a:ext cx="1389185" cy="5125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První sekce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C328F46-08EB-9BBD-294B-F12BA33B9417}"/>
              </a:ext>
            </a:extLst>
          </p:cNvPr>
          <p:cNvSpPr/>
          <p:nvPr/>
        </p:nvSpPr>
        <p:spPr>
          <a:xfrm>
            <a:off x="10704270" y="3327154"/>
            <a:ext cx="1389185" cy="5125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Druhá sekce</a:t>
            </a:r>
            <a:endParaRPr lang="en-US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A2FB5CF-4881-85E5-8445-0CB6C7EB7240}"/>
              </a:ext>
            </a:extLst>
          </p:cNvPr>
          <p:cNvCxnSpPr>
            <a:cxnSpLocks/>
          </p:cNvCxnSpPr>
          <p:nvPr/>
        </p:nvCxnSpPr>
        <p:spPr>
          <a:xfrm flipH="1">
            <a:off x="9777046" y="2918200"/>
            <a:ext cx="380725" cy="408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96E52FEA-AE43-A34E-4BB1-0AE7F9D0AFBA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1166231" y="2918200"/>
            <a:ext cx="232632" cy="408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>
            <a:extLst>
              <a:ext uri="{FF2B5EF4-FFF2-40B4-BE49-F238E27FC236}">
                <a16:creationId xmlns:a16="http://schemas.microsoft.com/office/drawing/2014/main" id="{DF9E027D-B554-0E08-6DEE-EFD63CEB91B6}"/>
              </a:ext>
            </a:extLst>
          </p:cNvPr>
          <p:cNvSpPr/>
          <p:nvPr/>
        </p:nvSpPr>
        <p:spPr>
          <a:xfrm>
            <a:off x="9460522" y="1576950"/>
            <a:ext cx="2461847" cy="2839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Dvě nezávislá spuštění: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69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B6113-2AC5-6E0B-BA25-E183F410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Pátá úloha:</a:t>
            </a:r>
            <a:br>
              <a:rPr lang="cs-CZ" dirty="0"/>
            </a:br>
            <a:r>
              <a:rPr lang="cs-CZ" dirty="0" err="1"/>
              <a:t>CMake</a:t>
            </a:r>
            <a:r>
              <a:rPr lang="cs-CZ" dirty="0"/>
              <a:t> projekt s externími dependencemi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03A68-19D5-0790-6311-CF631FD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Sestavíme program s 2D grafikou a networkingem, napíšeme k němu testy</a:t>
            </a:r>
          </a:p>
          <a:p>
            <a:r>
              <a:rPr lang="cs-CZ" dirty="0"/>
              <a:t>Použité externí dependence:</a:t>
            </a:r>
          </a:p>
          <a:p>
            <a:pPr lvl="1"/>
            <a:r>
              <a:rPr lang="cs-CZ" b="1" dirty="0" err="1"/>
              <a:t>sfml</a:t>
            </a:r>
            <a:r>
              <a:rPr lang="cs-CZ" dirty="0"/>
              <a:t>: ./</a:t>
            </a:r>
            <a:r>
              <a:rPr lang="cs-CZ" dirty="0" err="1"/>
              <a:t>vcpkg</a:t>
            </a:r>
            <a:r>
              <a:rPr lang="cs-CZ" dirty="0"/>
              <a:t> </a:t>
            </a:r>
            <a:r>
              <a:rPr lang="cs-CZ" dirty="0" err="1"/>
              <a:t>install</a:t>
            </a:r>
            <a:r>
              <a:rPr lang="cs-CZ" dirty="0"/>
              <a:t> </a:t>
            </a:r>
            <a:r>
              <a:rPr lang="cs-CZ" dirty="0" err="1"/>
              <a:t>sfml</a:t>
            </a:r>
            <a:endParaRPr lang="cs-CZ" dirty="0"/>
          </a:p>
          <a:p>
            <a:pPr lvl="1"/>
            <a:r>
              <a:rPr lang="cs-CZ" b="1" dirty="0" err="1"/>
              <a:t>boost-asio</a:t>
            </a:r>
            <a:r>
              <a:rPr lang="cs-CZ" dirty="0"/>
              <a:t>: ./</a:t>
            </a:r>
            <a:r>
              <a:rPr lang="cs-CZ" dirty="0" err="1"/>
              <a:t>vcpkg</a:t>
            </a:r>
            <a:r>
              <a:rPr lang="cs-CZ" dirty="0"/>
              <a:t> </a:t>
            </a:r>
            <a:r>
              <a:rPr lang="cs-CZ" dirty="0" err="1"/>
              <a:t>install</a:t>
            </a:r>
            <a:r>
              <a:rPr lang="cs-CZ" dirty="0"/>
              <a:t> </a:t>
            </a:r>
            <a:r>
              <a:rPr lang="cs-CZ" dirty="0" err="1"/>
              <a:t>boost-asio</a:t>
            </a:r>
            <a:endParaRPr lang="cs-CZ" dirty="0"/>
          </a:p>
          <a:p>
            <a:pPr lvl="1"/>
            <a:r>
              <a:rPr lang="cs-CZ" b="1" dirty="0"/>
              <a:t>catch2</a:t>
            </a:r>
            <a:r>
              <a:rPr lang="cs-CZ" dirty="0"/>
              <a:t>: ./</a:t>
            </a:r>
            <a:r>
              <a:rPr lang="cs-CZ" dirty="0" err="1"/>
              <a:t>vcpkg</a:t>
            </a:r>
            <a:r>
              <a:rPr lang="cs-CZ" dirty="0"/>
              <a:t> </a:t>
            </a:r>
            <a:r>
              <a:rPr lang="cs-CZ" dirty="0" err="1"/>
              <a:t>install</a:t>
            </a:r>
            <a:r>
              <a:rPr lang="cs-CZ" dirty="0"/>
              <a:t> catch2</a:t>
            </a:r>
          </a:p>
          <a:p>
            <a:r>
              <a:rPr lang="en-US" dirty="0">
                <a:hlinkClick r:id="rId2"/>
              </a:rPr>
              <a:t>https://gitlab.mff.cuni.cz/teaching/nprg041/klepl/cmake-project</a:t>
            </a:r>
            <a:endParaRPr lang="cs-CZ" dirty="0"/>
          </a:p>
          <a:p>
            <a:pPr lvl="1"/>
            <a:r>
              <a:rPr lang="cs-CZ" dirty="0" err="1"/>
              <a:t>Clone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b="1" dirty="0" err="1"/>
              <a:t>labs</a:t>
            </a:r>
            <a:r>
              <a:rPr lang="cs-CZ" dirty="0"/>
              <a:t> </a:t>
            </a:r>
            <a:r>
              <a:rPr lang="cs-CZ" dirty="0" err="1"/>
              <a:t>folder</a:t>
            </a:r>
            <a:r>
              <a:rPr lang="cs-CZ" dirty="0"/>
              <a:t> and </a:t>
            </a:r>
            <a:r>
              <a:rPr lang="cs-CZ" b="1" dirty="0" err="1"/>
              <a:t>delete</a:t>
            </a:r>
            <a:r>
              <a:rPr lang="cs-CZ" b="1" dirty="0"/>
              <a:t> .</a:t>
            </a:r>
            <a:r>
              <a:rPr lang="cs-CZ" b="1" dirty="0" err="1"/>
              <a:t>git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as a </a:t>
            </a:r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submodule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TODO jsou v README.md</a:t>
            </a:r>
          </a:p>
          <a:p>
            <a:pPr lvl="1"/>
            <a:r>
              <a:rPr lang="cs-CZ" dirty="0"/>
              <a:t>Většina projektu už je předpřipravená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4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Práce s chybami v programu</a:t>
            </a:r>
          </a:p>
          <a:p>
            <a:r>
              <a:rPr lang="cs-CZ" b="1" dirty="0"/>
              <a:t>Pátá úloha: </a:t>
            </a:r>
            <a:r>
              <a:rPr lang="cs-CZ" b="1" dirty="0" err="1"/>
              <a:t>CMake</a:t>
            </a:r>
            <a:r>
              <a:rPr lang="cs-CZ" b="1" dirty="0"/>
              <a:t> projekt s externími závislostmi</a:t>
            </a:r>
          </a:p>
          <a:p>
            <a:pPr lvl="1"/>
            <a:r>
              <a:rPr lang="cs-CZ" b="1" dirty="0"/>
              <a:t>Jednoduchá simulace zápočťáku</a:t>
            </a:r>
          </a:p>
          <a:p>
            <a:pPr lvl="1"/>
            <a:r>
              <a:rPr lang="cs-CZ" b="1" dirty="0"/>
              <a:t>Ukázka práce s 2D grafikou</a:t>
            </a:r>
          </a:p>
          <a:p>
            <a:pPr lvl="1"/>
            <a:r>
              <a:rPr lang="cs-CZ" b="1" dirty="0"/>
              <a:t>Ukázka práce s networkingem</a:t>
            </a:r>
          </a:p>
          <a:p>
            <a:pPr lvl="1"/>
            <a:r>
              <a:rPr lang="cs-CZ" b="1" dirty="0"/>
              <a:t>Ukázka práce s </a:t>
            </a:r>
            <a:r>
              <a:rPr lang="cs-CZ" b="1" dirty="0" err="1"/>
              <a:t>multiprocessingem</a:t>
            </a:r>
            <a:endParaRPr lang="cs-CZ" b="1" dirty="0"/>
          </a:p>
          <a:p>
            <a:pPr lvl="1"/>
            <a:r>
              <a:rPr lang="cs-CZ" b="1" dirty="0"/>
              <a:t>Testování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71071" y="325437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BBD1081-EA4C-4C6D-6E8C-668A37BE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ředcházení</a:t>
            </a:r>
            <a:r>
              <a:rPr lang="cs-CZ" dirty="0"/>
              <a:t> chybám, řešení chyb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68E945-AD57-F715-894C-9B44FF5B6F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8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025EC-06FA-DB71-A8DF-CAC449DC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Asserty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91F7E-3D58-69DD-A519-84C870A24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 runtime kódu:</a:t>
            </a:r>
            <a:r>
              <a:rPr lang="cs-CZ" b="1" dirty="0"/>
              <a:t> </a:t>
            </a:r>
            <a:r>
              <a:rPr lang="en-US" b="1" dirty="0"/>
              <a:t>assert(condition)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Pro konstanty: </a:t>
            </a:r>
            <a:r>
              <a:rPr lang="cs-CZ" b="1" dirty="0" err="1"/>
              <a:t>static_assert</a:t>
            </a:r>
            <a:r>
              <a:rPr lang="cs-CZ" b="1" dirty="0"/>
              <a:t>(</a:t>
            </a:r>
            <a:r>
              <a:rPr lang="cs-CZ" b="1" dirty="0" err="1"/>
              <a:t>condition</a:t>
            </a:r>
            <a:r>
              <a:rPr lang="cs-CZ" b="1" dirty="0"/>
              <a:t>, "</a:t>
            </a:r>
            <a:r>
              <a:rPr lang="cs-CZ" b="1" dirty="0" err="1"/>
              <a:t>message</a:t>
            </a:r>
            <a:r>
              <a:rPr lang="cs-CZ" b="1" dirty="0"/>
              <a:t>")</a:t>
            </a:r>
            <a:endParaRPr lang="en-US" b="1" dirty="0"/>
          </a:p>
          <a:p>
            <a:r>
              <a:rPr lang="cs-CZ" b="1" dirty="0" err="1"/>
              <a:t>assert</a:t>
            </a:r>
            <a:r>
              <a:rPr lang="cs-CZ" b="1" dirty="0"/>
              <a:t> zabije program </a:t>
            </a:r>
            <a:r>
              <a:rPr lang="cs-CZ" dirty="0"/>
              <a:t>a ohlásí chybu, </a:t>
            </a:r>
            <a:r>
              <a:rPr lang="cs-CZ" b="1" dirty="0" err="1"/>
              <a:t>static_assert</a:t>
            </a:r>
            <a:r>
              <a:rPr lang="cs-CZ" b="1" dirty="0"/>
              <a:t> zabije přímo kompilaci</a:t>
            </a:r>
          </a:p>
          <a:p>
            <a:r>
              <a:rPr lang="en-US" dirty="0" err="1"/>
              <a:t>Pokud</a:t>
            </a:r>
            <a:r>
              <a:rPr lang="en-US" dirty="0"/>
              <a:t> v k</a:t>
            </a:r>
            <a:r>
              <a:rPr lang="cs-CZ" dirty="0"/>
              <a:t>ódu očekáváme, že něco platí – </a:t>
            </a:r>
            <a:r>
              <a:rPr lang="cs-CZ" b="1" dirty="0"/>
              <a:t>invarianty</a:t>
            </a:r>
            <a:endParaRPr lang="en-US" b="1" dirty="0"/>
          </a:p>
          <a:p>
            <a:pPr lvl="1"/>
            <a:r>
              <a:rPr lang="cs-CZ" dirty="0"/>
              <a:t>Např. vztahy mezi </a:t>
            </a:r>
            <a:r>
              <a:rPr lang="cs-CZ" dirty="0" err="1"/>
              <a:t>konstantama</a:t>
            </a:r>
            <a:r>
              <a:rPr lang="cs-CZ" dirty="0"/>
              <a:t>, invarianty v </a:t>
            </a:r>
            <a:r>
              <a:rPr lang="cs-CZ" dirty="0" err="1"/>
              <a:t>loopě</a:t>
            </a:r>
            <a:r>
              <a:rPr lang="cs-CZ" dirty="0"/>
              <a:t>, </a:t>
            </a:r>
            <a:r>
              <a:rPr lang="cs-CZ" dirty="0" err="1"/>
              <a:t>preconditions</a:t>
            </a:r>
            <a:r>
              <a:rPr lang="cs-CZ" dirty="0"/>
              <a:t> funkcí</a:t>
            </a:r>
          </a:p>
          <a:p>
            <a:r>
              <a:rPr lang="cs-CZ" dirty="0"/>
              <a:t>Vždy, když funkce očekává nějaké </a:t>
            </a:r>
            <a:r>
              <a:rPr lang="cs-CZ" dirty="0" err="1"/>
              <a:t>preconditions</a:t>
            </a:r>
            <a:r>
              <a:rPr lang="cs-CZ" dirty="0"/>
              <a:t>, nebo zajišťuje nesamozřejmé </a:t>
            </a:r>
            <a:r>
              <a:rPr lang="cs-CZ" dirty="0" err="1"/>
              <a:t>postconditions</a:t>
            </a:r>
            <a:r>
              <a:rPr lang="cs-CZ" dirty="0"/>
              <a:t>, měli bychom to označit </a:t>
            </a:r>
            <a:r>
              <a:rPr lang="cs-CZ" dirty="0" err="1"/>
              <a:t>assertem</a:t>
            </a:r>
            <a:endParaRPr lang="cs-CZ" dirty="0"/>
          </a:p>
          <a:p>
            <a:pPr lvl="1"/>
            <a:r>
              <a:rPr lang="cs-CZ" dirty="0"/>
              <a:t>Zde např. </a:t>
            </a:r>
            <a:r>
              <a:rPr lang="cs-CZ" dirty="0" err="1"/>
              <a:t>isocpp</a:t>
            </a:r>
            <a:r>
              <a:rPr lang="cs-CZ" dirty="0"/>
              <a:t> doporučuje </a:t>
            </a:r>
            <a:r>
              <a:rPr lang="cs-CZ" b="1" dirty="0" err="1"/>
              <a:t>Expects</a:t>
            </a:r>
            <a:r>
              <a:rPr lang="cs-CZ" b="1" dirty="0"/>
              <a:t>(</a:t>
            </a:r>
            <a:r>
              <a:rPr lang="cs-CZ" b="1" dirty="0" err="1"/>
              <a:t>cond</a:t>
            </a:r>
            <a:r>
              <a:rPr lang="cs-CZ" b="1" dirty="0"/>
              <a:t>)</a:t>
            </a:r>
            <a:r>
              <a:rPr lang="cs-CZ" dirty="0"/>
              <a:t> a </a:t>
            </a:r>
            <a:r>
              <a:rPr lang="cs-CZ" b="1" dirty="0" err="1"/>
              <a:t>Ensures</a:t>
            </a:r>
            <a:r>
              <a:rPr lang="cs-CZ" b="1" dirty="0"/>
              <a:t>(</a:t>
            </a:r>
            <a:r>
              <a:rPr lang="cs-CZ" b="1" dirty="0" err="1"/>
              <a:t>cond</a:t>
            </a:r>
            <a:r>
              <a:rPr lang="cs-CZ" b="1" dirty="0"/>
              <a:t>)</a:t>
            </a:r>
          </a:p>
          <a:p>
            <a:r>
              <a:rPr lang="cs-CZ" b="1" dirty="0"/>
              <a:t>Proč?</a:t>
            </a:r>
          </a:p>
          <a:p>
            <a:pPr lvl="1"/>
            <a:r>
              <a:rPr lang="cs-CZ" dirty="0"/>
              <a:t>Protože pokud invariant porušíme a nemáme </a:t>
            </a:r>
            <a:r>
              <a:rPr lang="cs-CZ" dirty="0" err="1"/>
              <a:t>assert</a:t>
            </a:r>
            <a:r>
              <a:rPr lang="cs-CZ" dirty="0"/>
              <a:t>, je těžké najít bug</a:t>
            </a:r>
          </a:p>
          <a:p>
            <a:pPr lvl="1"/>
            <a:r>
              <a:rPr lang="cs-CZ" dirty="0"/>
              <a:t>Navíc dokumentují kód –pro programátora i </a:t>
            </a:r>
            <a:r>
              <a:rPr lang="cs-CZ" dirty="0" err="1"/>
              <a:t>compiler</a:t>
            </a:r>
            <a:r>
              <a:rPr lang="cs-CZ" dirty="0"/>
              <a:t> (a ten je zkontroluje)</a:t>
            </a:r>
          </a:p>
          <a:p>
            <a:r>
              <a:rPr lang="cs-CZ" dirty="0"/>
              <a:t>Jejich cena? 0 – </a:t>
            </a:r>
            <a:r>
              <a:rPr lang="cs-CZ" b="1" dirty="0"/>
              <a:t>počítají se jen v </a:t>
            </a:r>
            <a:r>
              <a:rPr lang="cs-CZ" b="1" dirty="0" err="1"/>
              <a:t>debug</a:t>
            </a:r>
            <a:r>
              <a:rPr lang="cs-CZ" b="1" dirty="0"/>
              <a:t> verzi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D7391D7-A611-DB5E-7F04-20BD55FA9772}"/>
              </a:ext>
            </a:extLst>
          </p:cNvPr>
          <p:cNvSpPr txBox="1"/>
          <p:nvPr/>
        </p:nvSpPr>
        <p:spPr>
          <a:xfrm>
            <a:off x="8033972" y="878437"/>
            <a:ext cx="385322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sq_root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(from &gt;=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sqrt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(from);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189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4ACAF-5B27-576E-2579-1F35FAF1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[[</a:t>
            </a:r>
            <a:r>
              <a:rPr lang="en-US" dirty="0" err="1"/>
              <a:t>Atributy</a:t>
            </a:r>
            <a:r>
              <a:rPr lang="en-US" dirty="0"/>
              <a:t>]]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303B1-4DE7-9651-A9B6-3735206EC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C++ nabízí několik</a:t>
            </a:r>
            <a:r>
              <a:rPr lang="en-US" dirty="0"/>
              <a:t> </a:t>
            </a:r>
            <a:r>
              <a:rPr lang="en-US" dirty="0" err="1"/>
              <a:t>standardn</a:t>
            </a:r>
            <a:r>
              <a:rPr lang="cs-CZ" dirty="0" err="1"/>
              <a:t>ích</a:t>
            </a:r>
            <a:r>
              <a:rPr lang="cs-CZ" dirty="0"/>
              <a:t> atributů (a </a:t>
            </a:r>
            <a:r>
              <a:rPr lang="cs-CZ" dirty="0" err="1"/>
              <a:t>compilery</a:t>
            </a:r>
            <a:r>
              <a:rPr lang="cs-CZ" dirty="0"/>
              <a:t> mnoho dalších)</a:t>
            </a:r>
          </a:p>
          <a:p>
            <a:pPr lvl="1"/>
            <a:r>
              <a:rPr lang="cs-CZ" dirty="0"/>
              <a:t>Většina z nich nemění chování programu; typicky jen optimalizace a </a:t>
            </a:r>
            <a:r>
              <a:rPr lang="cs-CZ" dirty="0" err="1"/>
              <a:t>warningy</a:t>
            </a:r>
            <a:endParaRPr lang="cs-CZ" dirty="0"/>
          </a:p>
          <a:p>
            <a:r>
              <a:rPr lang="cs-CZ" dirty="0"/>
              <a:t>My se teď zaměříme na ty, které zlepšují </a:t>
            </a:r>
            <a:r>
              <a:rPr lang="cs-CZ" dirty="0" err="1"/>
              <a:t>readabilitu</a:t>
            </a:r>
            <a:r>
              <a:rPr lang="cs-CZ" dirty="0"/>
              <a:t> a pomáhají předcházet chybám:</a:t>
            </a:r>
          </a:p>
          <a:p>
            <a:pPr lvl="1"/>
            <a:r>
              <a:rPr lang="en-US" b="1" dirty="0"/>
              <a:t>[[</a:t>
            </a:r>
            <a:r>
              <a:rPr lang="en-US" b="1" dirty="0" err="1"/>
              <a:t>nodiscard</a:t>
            </a:r>
            <a:r>
              <a:rPr lang="en-US" b="1" dirty="0"/>
              <a:t>(“good reason”)]]</a:t>
            </a:r>
            <a:r>
              <a:rPr lang="en-US" dirty="0"/>
              <a:t> – </a:t>
            </a:r>
            <a:r>
              <a:rPr lang="en-US" dirty="0" err="1"/>
              <a:t>ozna</a:t>
            </a:r>
            <a:r>
              <a:rPr lang="cs-CZ" dirty="0"/>
              <a:t>čí, že výsledek funkce nemá být zahozen</a:t>
            </a:r>
          </a:p>
          <a:p>
            <a:pPr lvl="2"/>
            <a:r>
              <a:rPr lang="cs-CZ" dirty="0"/>
              <a:t>To může významně pomoct při programování – špatné použití funkce (výsledek nikam nepřiřadíme) samo poradí, proč to je špatně</a:t>
            </a:r>
          </a:p>
          <a:p>
            <a:pPr lvl="1"/>
            <a:r>
              <a:rPr lang="en-US" b="1" dirty="0"/>
              <a:t>[[</a:t>
            </a:r>
            <a:r>
              <a:rPr lang="en-US" b="1" dirty="0" err="1"/>
              <a:t>noreturn</a:t>
            </a:r>
            <a:r>
              <a:rPr lang="en-US" b="1" dirty="0"/>
              <a:t>]]</a:t>
            </a:r>
            <a:r>
              <a:rPr lang="en-US" dirty="0"/>
              <a:t> – </a:t>
            </a:r>
            <a:r>
              <a:rPr lang="cs-CZ" dirty="0"/>
              <a:t>funkce nevrací kontrolu zpět (nekonečná smyčka, </a:t>
            </a:r>
            <a:r>
              <a:rPr lang="cs-CZ" dirty="0" err="1"/>
              <a:t>throw</a:t>
            </a:r>
            <a:r>
              <a:rPr lang="cs-CZ" dirty="0"/>
              <a:t>, atd.)</a:t>
            </a:r>
          </a:p>
          <a:p>
            <a:pPr lvl="2"/>
            <a:r>
              <a:rPr lang="cs-CZ" b="1" dirty="0"/>
              <a:t>Ale pozor</a:t>
            </a:r>
            <a:r>
              <a:rPr lang="en-US" b="1" dirty="0"/>
              <a:t>!</a:t>
            </a:r>
            <a:r>
              <a:rPr lang="en-US" dirty="0"/>
              <a:t> T</a:t>
            </a:r>
            <a:r>
              <a:rPr lang="cs-CZ" dirty="0" err="1"/>
              <a:t>ímhle</a:t>
            </a:r>
            <a:r>
              <a:rPr lang="cs-CZ" dirty="0"/>
              <a:t> atributem nesmíme lhát -</a:t>
            </a:r>
            <a:r>
              <a:rPr lang="en-US" dirty="0"/>
              <a:t>&gt;</a:t>
            </a:r>
            <a:r>
              <a:rPr lang="cs-CZ" dirty="0"/>
              <a:t> když jej použijeme, return je UB</a:t>
            </a:r>
          </a:p>
          <a:p>
            <a:pPr lvl="1"/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CCF321F-BC5C-FAB9-EBC1-141B31367A6E}"/>
              </a:ext>
            </a:extLst>
          </p:cNvPr>
          <p:cNvSpPr txBox="1"/>
          <p:nvPr/>
        </p:nvSpPr>
        <p:spPr>
          <a:xfrm>
            <a:off x="144342" y="5569545"/>
            <a:ext cx="58402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[[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nodiscard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computeSquare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 * number;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F4AD5A6-C288-4124-B85A-E0FDEFFB7129}"/>
              </a:ext>
            </a:extLst>
          </p:cNvPr>
          <p:cNvSpPr txBox="1"/>
          <p:nvPr/>
        </p:nvSpPr>
        <p:spPr>
          <a:xfrm>
            <a:off x="6050575" y="5327920"/>
            <a:ext cx="60974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[[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noreturn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]]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fatalError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msg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cerr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Fatal error: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msg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exit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(EXIT_FAILURE);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exit the program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464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684CE-6325-4AB4-9F38-BD911FC5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13A7D9-7D28-7851-C780-FE3362CBE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try { … throw </a:t>
            </a:r>
            <a:r>
              <a:rPr lang="en-US" b="1" dirty="0" err="1"/>
              <a:t>sth_bad</a:t>
            </a:r>
            <a:r>
              <a:rPr lang="en-US" b="1" dirty="0"/>
              <a:t>("murder"); … } catch(const </a:t>
            </a:r>
            <a:r>
              <a:rPr lang="en-US" b="1" dirty="0" err="1"/>
              <a:t>sth_bad</a:t>
            </a:r>
            <a:r>
              <a:rPr lang="en-US" b="1" dirty="0"/>
              <a:t>&amp; err) { … }</a:t>
            </a:r>
          </a:p>
          <a:p>
            <a:pPr lvl="1"/>
            <a:r>
              <a:rPr lang="en-US" dirty="0"/>
              <a:t>catch </a:t>
            </a:r>
            <a:r>
              <a:rPr lang="en-US" dirty="0" err="1"/>
              <a:t>reaguje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ka</a:t>
            </a:r>
            <a:r>
              <a:rPr lang="cs-CZ" dirty="0" err="1"/>
              <a:t>ždý</a:t>
            </a:r>
            <a:r>
              <a:rPr lang="cs-CZ" dirty="0"/>
              <a:t> </a:t>
            </a:r>
            <a:r>
              <a:rPr lang="cs-CZ" dirty="0" err="1"/>
              <a:t>throw</a:t>
            </a:r>
            <a:r>
              <a:rPr lang="cs-CZ" dirty="0"/>
              <a:t> stejného typu kdekoli ve </a:t>
            </a:r>
            <a:r>
              <a:rPr lang="cs-CZ" dirty="0" err="1"/>
              <a:t>scopu</a:t>
            </a:r>
            <a:r>
              <a:rPr lang="cs-CZ" dirty="0"/>
              <a:t> </a:t>
            </a:r>
            <a:r>
              <a:rPr lang="cs-CZ" dirty="0" err="1"/>
              <a:t>try</a:t>
            </a:r>
            <a:endParaRPr lang="cs-CZ" dirty="0"/>
          </a:p>
          <a:p>
            <a:pPr lvl="2"/>
            <a:r>
              <a:rPr lang="cs-CZ" dirty="0"/>
              <a:t>Samozřejmě i v zanořených voláních</a:t>
            </a:r>
          </a:p>
          <a:p>
            <a:pPr lvl="1"/>
            <a:r>
              <a:rPr lang="cs-CZ" dirty="0"/>
              <a:t>Pokud </a:t>
            </a:r>
            <a:r>
              <a:rPr lang="cs-CZ" dirty="0" err="1"/>
              <a:t>catch</a:t>
            </a:r>
            <a:r>
              <a:rPr lang="cs-CZ" dirty="0"/>
              <a:t> nenastává, je to levnější než ekvivalentní kód s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statementy</a:t>
            </a:r>
            <a:endParaRPr lang="cs-CZ" dirty="0"/>
          </a:p>
          <a:p>
            <a:pPr lvl="1"/>
            <a:r>
              <a:rPr lang="cs-CZ" dirty="0"/>
              <a:t>Výjimky typicky tvoří </a:t>
            </a:r>
            <a:r>
              <a:rPr lang="cs-CZ" dirty="0" err="1"/>
              <a:t>class</a:t>
            </a:r>
            <a:r>
              <a:rPr lang="cs-CZ" dirty="0"/>
              <a:t> hierarchy, </a:t>
            </a:r>
            <a:r>
              <a:rPr lang="en-US" b="1" dirty="0"/>
              <a:t>catch(const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exception</a:t>
            </a:r>
            <a:r>
              <a:rPr lang="en-US" b="1" dirty="0"/>
              <a:t>&amp;) </a:t>
            </a:r>
            <a:r>
              <a:rPr lang="cs-CZ" dirty="0"/>
              <a:t>chytí jakoukoli správně definovanou výjimku, </a:t>
            </a:r>
            <a:r>
              <a:rPr lang="cs-CZ" b="1" dirty="0" err="1"/>
              <a:t>catch</a:t>
            </a:r>
            <a:r>
              <a:rPr lang="cs-CZ" b="1" dirty="0"/>
              <a:t>(…)</a:t>
            </a:r>
            <a:r>
              <a:rPr lang="cs-CZ" dirty="0"/>
              <a:t> chytí cokoliv (fakt …)</a:t>
            </a:r>
          </a:p>
          <a:p>
            <a:r>
              <a:rPr lang="cs-CZ" dirty="0"/>
              <a:t>V C++, prakticky každá funkce (mimo destruktory) je „</a:t>
            </a:r>
            <a:r>
              <a:rPr lang="en-US" dirty="0"/>
              <a:t>potentially</a:t>
            </a:r>
            <a:r>
              <a:rPr lang="cs-CZ" dirty="0"/>
              <a:t> </a:t>
            </a:r>
            <a:r>
              <a:rPr lang="en-US" dirty="0"/>
              <a:t>throwing</a:t>
            </a:r>
            <a:r>
              <a:rPr lang="cs-CZ" dirty="0"/>
              <a:t>“ – ne jako v Javě; ale existuje </a:t>
            </a:r>
            <a:r>
              <a:rPr lang="cs-CZ" b="1" dirty="0" err="1"/>
              <a:t>noexcept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doesn‘t</a:t>
            </a:r>
            <a:r>
              <a:rPr lang="cs-CZ" dirty="0"/>
              <a:t> </a:t>
            </a:r>
            <a:r>
              <a:rPr lang="cs-CZ" dirty="0" err="1"/>
              <a:t>throw</a:t>
            </a:r>
            <a:r>
              <a:rPr lang="cs-CZ" dirty="0"/>
              <a:t>)</a:t>
            </a:r>
          </a:p>
          <a:p>
            <a:r>
              <a:rPr lang="cs-CZ" dirty="0"/>
              <a:t>Teoreticky jde házet cokoli – ale </a:t>
            </a:r>
            <a:r>
              <a:rPr lang="cs-CZ" dirty="0" err="1"/>
              <a:t>good</a:t>
            </a:r>
            <a:r>
              <a:rPr lang="cs-CZ" dirty="0"/>
              <a:t> design je házet jen:</a:t>
            </a:r>
            <a:br>
              <a:rPr lang="cs-CZ" dirty="0"/>
            </a:br>
            <a:r>
              <a:rPr lang="en-US" b="1" dirty="0"/>
              <a:t>class</a:t>
            </a:r>
            <a:r>
              <a:rPr lang="cs-CZ" b="1" dirty="0"/>
              <a:t> </a:t>
            </a:r>
            <a:r>
              <a:rPr lang="en-US" b="1" dirty="0"/>
              <a:t>specifically</a:t>
            </a:r>
            <a:r>
              <a:rPr lang="cs-CZ" b="1" dirty="0"/>
              <a:t>_</a:t>
            </a:r>
            <a:r>
              <a:rPr lang="en-US" b="1" dirty="0"/>
              <a:t>named</a:t>
            </a:r>
            <a:r>
              <a:rPr lang="cs-CZ" b="1" dirty="0"/>
              <a:t>_</a:t>
            </a:r>
            <a:r>
              <a:rPr lang="en-US" b="1" dirty="0"/>
              <a:t>error</a:t>
            </a:r>
            <a:r>
              <a:rPr lang="cs-CZ" b="1" dirty="0"/>
              <a:t> : public </a:t>
            </a:r>
            <a:r>
              <a:rPr lang="en-US" b="1" dirty="0"/>
              <a:t>exception {</a:t>
            </a:r>
            <a:br>
              <a:rPr lang="en-US" b="1" dirty="0"/>
            </a:br>
            <a:r>
              <a:rPr lang="en-US" b="1" dirty="0"/>
              <a:t>    const char *what() const; // </a:t>
            </a:r>
            <a:r>
              <a:rPr lang="cs-CZ" b="1" dirty="0"/>
              <a:t>v </a:t>
            </a:r>
            <a:r>
              <a:rPr lang="en-US" b="1" dirty="0"/>
              <a:t>catch(err):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cerr</a:t>
            </a:r>
            <a:r>
              <a:rPr lang="cs-CZ" b="1" dirty="0"/>
              <a:t> </a:t>
            </a:r>
            <a:r>
              <a:rPr lang="en-US" b="1" dirty="0"/>
              <a:t>&lt;&lt;</a:t>
            </a:r>
            <a:r>
              <a:rPr lang="cs-CZ" b="1" dirty="0"/>
              <a:t> </a:t>
            </a:r>
            <a:r>
              <a:rPr lang="cs-CZ" b="1" dirty="0" err="1"/>
              <a:t>err.what</a:t>
            </a:r>
            <a:r>
              <a:rPr lang="cs-CZ" b="1" dirty="0"/>
              <a:t>() </a:t>
            </a:r>
            <a:r>
              <a:rPr lang="en-US" b="1" dirty="0"/>
              <a:t>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  <a:br>
              <a:rPr lang="en-US" b="1" dirty="0"/>
            </a:br>
            <a:r>
              <a:rPr lang="en-US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2608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15108-E514-2E18-DF4E-7246A90A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se </a:t>
            </a:r>
            <a:r>
              <a:rPr lang="en-US" dirty="0" err="1"/>
              <a:t>stane</a:t>
            </a:r>
            <a:r>
              <a:rPr lang="en-US" dirty="0"/>
              <a:t> p</a:t>
            </a:r>
            <a:r>
              <a:rPr lang="cs-CZ" dirty="0" err="1"/>
              <a:t>ři</a:t>
            </a:r>
            <a:r>
              <a:rPr lang="cs-CZ" dirty="0"/>
              <a:t> </a:t>
            </a:r>
            <a:r>
              <a:rPr lang="cs-CZ" dirty="0" err="1"/>
              <a:t>throw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6BC6D-0CDD-4626-A186-38282DF0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throw</a:t>
            </a:r>
            <a:r>
              <a:rPr lang="cs-CZ" b="1" dirty="0"/>
              <a:t> funguje skoro jako return </a:t>
            </a:r>
            <a:r>
              <a:rPr lang="cs-CZ" dirty="0"/>
              <a:t>(kdyby </a:t>
            </a:r>
            <a:r>
              <a:rPr lang="cs-CZ" dirty="0" err="1"/>
              <a:t>try</a:t>
            </a:r>
            <a:r>
              <a:rPr lang="cs-CZ" dirty="0"/>
              <a:t> bylo volání funkce a </a:t>
            </a:r>
            <a:r>
              <a:rPr lang="cs-CZ" dirty="0" err="1"/>
              <a:t>catch</a:t>
            </a:r>
            <a:r>
              <a:rPr lang="cs-CZ" dirty="0"/>
              <a:t> bylo místo, kam se vrátit - nic po </a:t>
            </a:r>
            <a:r>
              <a:rPr lang="cs-CZ" dirty="0" err="1"/>
              <a:t>throw</a:t>
            </a:r>
            <a:r>
              <a:rPr lang="cs-CZ" dirty="0"/>
              <a:t> se neprovede)</a:t>
            </a:r>
          </a:p>
          <a:p>
            <a:r>
              <a:rPr lang="cs-CZ" b="1" dirty="0"/>
              <a:t>RAII </a:t>
            </a:r>
            <a:r>
              <a:rPr lang="cs-CZ" dirty="0"/>
              <a:t>– všechny objekty definované </a:t>
            </a:r>
            <a:r>
              <a:rPr lang="cs-CZ" b="1" dirty="0"/>
              <a:t>mezi </a:t>
            </a:r>
            <a:r>
              <a:rPr lang="cs-CZ" b="1" dirty="0" err="1"/>
              <a:t>try</a:t>
            </a:r>
            <a:r>
              <a:rPr lang="cs-CZ" dirty="0"/>
              <a:t> (který definuje aktivovaný </a:t>
            </a:r>
            <a:r>
              <a:rPr lang="cs-CZ" dirty="0" err="1"/>
              <a:t>catch</a:t>
            </a:r>
            <a:r>
              <a:rPr lang="cs-CZ" dirty="0"/>
              <a:t>) </a:t>
            </a:r>
            <a:r>
              <a:rPr lang="cs-CZ" b="1" dirty="0"/>
              <a:t>a </a:t>
            </a:r>
            <a:r>
              <a:rPr lang="cs-CZ" b="1" dirty="0" err="1"/>
              <a:t>throw</a:t>
            </a:r>
            <a:r>
              <a:rPr lang="cs-CZ" dirty="0"/>
              <a:t> jsou zahozeny (jako při řádném ukončení </a:t>
            </a:r>
            <a:r>
              <a:rPr lang="cs-CZ" dirty="0" err="1"/>
              <a:t>scopu</a:t>
            </a:r>
            <a:r>
              <a:rPr lang="cs-CZ" dirty="0"/>
              <a:t>)</a:t>
            </a:r>
          </a:p>
          <a:p>
            <a:pPr lvl="1"/>
            <a:r>
              <a:rPr lang="en-US" b="1" dirty="0"/>
              <a:t>A </a:t>
            </a:r>
            <a:r>
              <a:rPr lang="en-US" b="1" dirty="0" err="1"/>
              <a:t>a</a:t>
            </a:r>
            <a:r>
              <a:rPr lang="en-US" b="1" dirty="0"/>
              <a:t>; try { B </a:t>
            </a:r>
            <a:r>
              <a:rPr lang="en-US" b="1" dirty="0" err="1"/>
              <a:t>b</a:t>
            </a:r>
            <a:r>
              <a:rPr lang="en-US" b="1" dirty="0"/>
              <a:t>; { C c; throw </a:t>
            </a:r>
            <a:r>
              <a:rPr lang="en-US" b="1" dirty="0" err="1"/>
              <a:t>we_failed</a:t>
            </a:r>
            <a:r>
              <a:rPr lang="en-US" b="1" dirty="0"/>
              <a:t>("horribly"); D </a:t>
            </a:r>
            <a:r>
              <a:rPr lang="en-US" b="1" dirty="0" err="1"/>
              <a:t>d</a:t>
            </a:r>
            <a:r>
              <a:rPr lang="en-US" b="1" dirty="0"/>
              <a:t>; } }</a:t>
            </a:r>
            <a:br>
              <a:rPr lang="en-US" b="1" dirty="0"/>
            </a:br>
            <a:r>
              <a:rPr lang="en-US" b="1" dirty="0"/>
              <a:t>catch(const </a:t>
            </a:r>
            <a:r>
              <a:rPr lang="en-US" b="1" dirty="0" err="1"/>
              <a:t>we_failed</a:t>
            </a:r>
            <a:r>
              <a:rPr lang="en-US" b="1" dirty="0"/>
              <a:t>&amp;</a:t>
            </a:r>
            <a:r>
              <a:rPr lang="cs-CZ" b="1" dirty="0"/>
              <a:t> </a:t>
            </a:r>
            <a:r>
              <a:rPr lang="cs-CZ" b="1" dirty="0" err="1"/>
              <a:t>err</a:t>
            </a:r>
            <a:r>
              <a:rPr lang="en-US" b="1" dirty="0"/>
              <a:t>) {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cerr</a:t>
            </a:r>
            <a:r>
              <a:rPr lang="cs-CZ" b="1" dirty="0"/>
              <a:t> &lt;&lt; </a:t>
            </a:r>
            <a:r>
              <a:rPr lang="cs-CZ" b="1" dirty="0" err="1"/>
              <a:t>err.what</a:t>
            </a:r>
            <a:r>
              <a:rPr lang="cs-CZ" b="1" dirty="0"/>
              <a:t>() &lt;&lt;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endl</a:t>
            </a:r>
            <a:r>
              <a:rPr lang="cs-CZ" b="1" dirty="0"/>
              <a:t>; </a:t>
            </a:r>
            <a:r>
              <a:rPr lang="en-US" b="1" dirty="0"/>
              <a:t>}</a:t>
            </a:r>
            <a:r>
              <a:rPr lang="cs-CZ" b="1" dirty="0"/>
              <a:t> //</a:t>
            </a:r>
            <a:r>
              <a:rPr lang="cs-CZ" b="1" dirty="0" err="1"/>
              <a:t>prints</a:t>
            </a:r>
            <a:r>
              <a:rPr lang="cs-CZ" b="1" dirty="0"/>
              <a:t>: </a:t>
            </a:r>
            <a:r>
              <a:rPr lang="cs-CZ" b="1" dirty="0" err="1"/>
              <a:t>horribly</a:t>
            </a:r>
            <a:endParaRPr lang="en-US" b="1" dirty="0"/>
          </a:p>
          <a:p>
            <a:pPr lvl="1"/>
            <a:r>
              <a:rPr lang="en-US" dirty="0"/>
              <a:t>Po </a:t>
            </a:r>
            <a:r>
              <a:rPr lang="en-US" b="1" dirty="0"/>
              <a:t>throw</a:t>
            </a:r>
            <a:r>
              <a:rPr lang="en-US" dirty="0"/>
              <a:t> a </a:t>
            </a:r>
            <a:r>
              <a:rPr lang="cs-CZ" dirty="0"/>
              <a:t>před samotnou aktivací </a:t>
            </a:r>
            <a:r>
              <a:rPr lang="cs-CZ" dirty="0" err="1"/>
              <a:t>catch</a:t>
            </a:r>
            <a:r>
              <a:rPr lang="cs-CZ" dirty="0"/>
              <a:t>: </a:t>
            </a:r>
            <a:r>
              <a:rPr lang="cs-CZ" b="1" dirty="0"/>
              <a:t>úklid (v pořadí) </a:t>
            </a:r>
            <a:r>
              <a:rPr lang="en-US" b="1" dirty="0"/>
              <a:t>c</a:t>
            </a:r>
            <a:r>
              <a:rPr lang="cs-CZ" b="1" dirty="0"/>
              <a:t>, </a:t>
            </a:r>
            <a:r>
              <a:rPr lang="en-US" b="1" dirty="0"/>
              <a:t>b</a:t>
            </a:r>
          </a:p>
          <a:p>
            <a:pPr lvl="2"/>
            <a:r>
              <a:rPr lang="cs-CZ" dirty="0"/>
              <a:t>Objekt </a:t>
            </a:r>
            <a:r>
              <a:rPr lang="en-US" b="1" dirty="0"/>
              <a:t>d</a:t>
            </a:r>
            <a:r>
              <a:rPr lang="cs-CZ" b="1" dirty="0"/>
              <a:t> nikdy neexistoval;</a:t>
            </a:r>
            <a:r>
              <a:rPr lang="cs-CZ" dirty="0"/>
              <a:t> pokud je něco stále špatně, tak </a:t>
            </a:r>
            <a:r>
              <a:rPr lang="cs-CZ" b="1" dirty="0"/>
              <a:t>c</a:t>
            </a:r>
            <a:r>
              <a:rPr lang="en-US" b="1" dirty="0"/>
              <a:t>, </a:t>
            </a:r>
            <a:r>
              <a:rPr lang="cs-CZ" b="1" dirty="0"/>
              <a:t>b</a:t>
            </a:r>
            <a:r>
              <a:rPr lang="cs-CZ" dirty="0"/>
              <a:t> a </a:t>
            </a:r>
            <a:r>
              <a:rPr lang="cs-CZ" b="1" dirty="0" err="1"/>
              <a:t>catch</a:t>
            </a:r>
            <a:r>
              <a:rPr lang="cs-CZ" b="1" dirty="0"/>
              <a:t> </a:t>
            </a:r>
            <a:r>
              <a:rPr lang="cs-CZ" dirty="0"/>
              <a:t>to mají napravit</a:t>
            </a:r>
            <a:endParaRPr lang="cs-CZ" b="1" dirty="0"/>
          </a:p>
          <a:p>
            <a:pPr lvl="1"/>
            <a:r>
              <a:rPr lang="cs-CZ" dirty="0"/>
              <a:t>To samé platí samozřejmě pro </a:t>
            </a:r>
            <a:r>
              <a:rPr lang="cs-CZ" b="1" dirty="0"/>
              <a:t>return </a:t>
            </a:r>
            <a:r>
              <a:rPr lang="cs-CZ" dirty="0"/>
              <a:t>– ten ukončí všechny </a:t>
            </a:r>
            <a:r>
              <a:rPr lang="cs-CZ" dirty="0" err="1"/>
              <a:t>scopy</a:t>
            </a:r>
            <a:r>
              <a:rPr lang="cs-CZ" dirty="0"/>
              <a:t> ve funkci</a:t>
            </a:r>
          </a:p>
          <a:p>
            <a:r>
              <a:rPr lang="cs-CZ" b="1" dirty="0"/>
              <a:t>C++ nemá </a:t>
            </a:r>
            <a:r>
              <a:rPr lang="en-US" b="1" dirty="0"/>
              <a:t>finally { … }, ale d</a:t>
            </a:r>
            <a:r>
              <a:rPr lang="cs-CZ" b="1" dirty="0" err="1"/>
              <a:t>íky</a:t>
            </a:r>
            <a:r>
              <a:rPr lang="cs-CZ" b="1" dirty="0"/>
              <a:t> RAII ho nepotřebuje</a:t>
            </a:r>
          </a:p>
          <a:p>
            <a:pPr lvl="1"/>
            <a:r>
              <a:rPr lang="cs-CZ" sz="3500" b="1" dirty="0"/>
              <a:t>Destruktory totiž jsou </a:t>
            </a:r>
            <a:r>
              <a:rPr lang="cs-CZ" sz="3500" b="1" dirty="0" err="1"/>
              <a:t>finally</a:t>
            </a:r>
            <a:r>
              <a:rPr lang="en-US" sz="35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49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130E5-240E-BFA6-8679-C9A2F0221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safety</a:t>
            </a:r>
            <a:r>
              <a:rPr lang="cs-CZ" dirty="0"/>
              <a:t> při volání funkce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A3A3D-9839-E940-4D27-DDCE5FE6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Nejide</a:t>
            </a:r>
            <a:r>
              <a:rPr lang="cs-CZ" dirty="0" err="1"/>
              <a:t>álnější</a:t>
            </a:r>
            <a:r>
              <a:rPr lang="cs-CZ" dirty="0"/>
              <a:t> je </a:t>
            </a:r>
            <a:r>
              <a:rPr lang="cs-CZ" b="1" dirty="0" err="1"/>
              <a:t>Nothrow</a:t>
            </a:r>
            <a:r>
              <a:rPr lang="cs-CZ" b="1" dirty="0"/>
              <a:t> </a:t>
            </a:r>
            <a:r>
              <a:rPr lang="cs-CZ" b="1" dirty="0" err="1"/>
              <a:t>exception</a:t>
            </a:r>
            <a:r>
              <a:rPr lang="cs-CZ" b="1" dirty="0"/>
              <a:t> </a:t>
            </a:r>
            <a:r>
              <a:rPr lang="cs-CZ" b="1" dirty="0" err="1"/>
              <a:t>guarantee</a:t>
            </a:r>
            <a:r>
              <a:rPr lang="cs-CZ" dirty="0"/>
              <a:t> – pokud ve funkci </a:t>
            </a:r>
            <a:r>
              <a:rPr lang="cs-CZ" b="1" dirty="0"/>
              <a:t>nikdy </a:t>
            </a:r>
            <a:r>
              <a:rPr lang="cs-CZ" b="1" dirty="0" err="1"/>
              <a:t>nikdy</a:t>
            </a:r>
            <a:r>
              <a:rPr lang="cs-CZ" b="1" dirty="0"/>
              <a:t> </a:t>
            </a:r>
            <a:r>
              <a:rPr lang="cs-CZ" b="1" dirty="0" err="1"/>
              <a:t>nikdy</a:t>
            </a:r>
            <a:r>
              <a:rPr lang="cs-CZ" b="1" dirty="0"/>
              <a:t> nenastane </a:t>
            </a:r>
            <a:r>
              <a:rPr lang="cs-CZ" b="1" dirty="0" err="1"/>
              <a:t>exception</a:t>
            </a:r>
            <a:r>
              <a:rPr lang="cs-CZ" dirty="0"/>
              <a:t>, nebo se o její vyřízení stará, můžeme ji označit </a:t>
            </a:r>
            <a:r>
              <a:rPr lang="cs-CZ" b="1" dirty="0" err="1"/>
              <a:t>noexcept</a:t>
            </a:r>
            <a:endParaRPr lang="cs-CZ" b="1" dirty="0"/>
          </a:p>
          <a:p>
            <a:pPr lvl="1"/>
            <a:r>
              <a:rPr lang="cs-CZ" b="1" dirty="0"/>
              <a:t>Ale pozor</a:t>
            </a:r>
            <a:r>
              <a:rPr lang="en-US" b="1" dirty="0"/>
              <a:t>! </a:t>
            </a:r>
            <a:r>
              <a:rPr lang="cs-CZ" dirty="0"/>
              <a:t>Pokud by měla hodit výjimku, tak nastane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terminate</a:t>
            </a:r>
            <a:endParaRPr lang="cs-CZ" b="1" dirty="0"/>
          </a:p>
          <a:p>
            <a:pPr lvl="2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terminate</a:t>
            </a:r>
            <a:r>
              <a:rPr lang="cs-CZ" b="1" dirty="0"/>
              <a:t> udělá SIGABRT – zabije program</a:t>
            </a:r>
          </a:p>
          <a:p>
            <a:r>
              <a:rPr lang="cs-CZ" dirty="0"/>
              <a:t>C</a:t>
            </a:r>
            <a:r>
              <a:rPr lang="en-US" dirty="0"/>
              <a:t>o </a:t>
            </a:r>
            <a:r>
              <a:rPr lang="cs-CZ" dirty="0"/>
              <a:t>chceme zachovávat: </a:t>
            </a:r>
            <a:r>
              <a:rPr lang="cs-CZ" b="1" dirty="0" err="1"/>
              <a:t>Strong</a:t>
            </a:r>
            <a:r>
              <a:rPr lang="cs-CZ" b="1" dirty="0"/>
              <a:t> </a:t>
            </a:r>
            <a:r>
              <a:rPr lang="cs-CZ" b="1" dirty="0" err="1"/>
              <a:t>exception</a:t>
            </a:r>
            <a:r>
              <a:rPr lang="cs-CZ" b="1" dirty="0"/>
              <a:t> </a:t>
            </a:r>
            <a:r>
              <a:rPr lang="cs-CZ" b="1" dirty="0" err="1"/>
              <a:t>guarantee</a:t>
            </a:r>
            <a:endParaRPr lang="cs-CZ" b="1" dirty="0"/>
          </a:p>
          <a:p>
            <a:pPr lvl="1"/>
            <a:r>
              <a:rPr lang="cs-CZ" b="1" dirty="0"/>
              <a:t>Pokud vyhodíme výjimku</a:t>
            </a:r>
            <a:r>
              <a:rPr lang="cs-CZ" dirty="0"/>
              <a:t>, zajistíme, že </a:t>
            </a:r>
            <a:r>
              <a:rPr lang="cs-CZ" b="1" dirty="0"/>
              <a:t>program vypadá jako před zavoláním</a:t>
            </a:r>
          </a:p>
          <a:p>
            <a:pPr lvl="1"/>
            <a:r>
              <a:rPr lang="cs-CZ" dirty="0"/>
              <a:t>Většina funkcí tohle zachovává – pokud </a:t>
            </a:r>
            <a:r>
              <a:rPr lang="cs-CZ" dirty="0" err="1"/>
              <a:t>vector.push_back</a:t>
            </a:r>
            <a:r>
              <a:rPr lang="cs-CZ" dirty="0"/>
              <a:t> skončí výjimkou, tak se počet prvků ve vektoru nezmění (a nenastane realokace)</a:t>
            </a:r>
          </a:p>
          <a:p>
            <a:pPr lvl="1"/>
            <a:r>
              <a:rPr lang="cs-CZ" b="1" dirty="0"/>
              <a:t>Destruktory jsou velká výpomoc</a:t>
            </a:r>
            <a:r>
              <a:rPr lang="cs-CZ" dirty="0"/>
              <a:t>, volají se i když nastane výjimka</a:t>
            </a:r>
          </a:p>
          <a:p>
            <a:pPr lvl="2"/>
            <a:r>
              <a:rPr lang="cs-CZ" dirty="0"/>
              <a:t>Prostě podobně jako u </a:t>
            </a:r>
            <a:r>
              <a:rPr lang="cs-CZ" dirty="0" err="1"/>
              <a:t>finally</a:t>
            </a:r>
            <a:r>
              <a:rPr lang="cs-CZ" dirty="0"/>
              <a:t> bloků v jiných jazycích</a:t>
            </a:r>
          </a:p>
          <a:p>
            <a:r>
              <a:rPr lang="cs-CZ" dirty="0"/>
              <a:t>Pokud nedokážeme </a:t>
            </a:r>
            <a:r>
              <a:rPr lang="cs-CZ" dirty="0" err="1"/>
              <a:t>strong</a:t>
            </a:r>
            <a:r>
              <a:rPr lang="cs-CZ" dirty="0"/>
              <a:t>, tak alespoň </a:t>
            </a:r>
            <a:r>
              <a:rPr lang="cs-CZ" b="1" dirty="0"/>
              <a:t>Basic </a:t>
            </a:r>
            <a:r>
              <a:rPr lang="cs-CZ" b="1" dirty="0" err="1"/>
              <a:t>exception</a:t>
            </a:r>
            <a:r>
              <a:rPr lang="cs-CZ" b="1" dirty="0"/>
              <a:t> </a:t>
            </a:r>
            <a:r>
              <a:rPr lang="cs-CZ" b="1" dirty="0" err="1"/>
              <a:t>guarantee</a:t>
            </a:r>
            <a:endParaRPr lang="cs-CZ" b="1" dirty="0"/>
          </a:p>
          <a:p>
            <a:pPr lvl="1"/>
            <a:r>
              <a:rPr lang="cs-CZ" dirty="0"/>
              <a:t>Něco se pokazilo, ale logika programu stále drží, nic se nerozbilo, nejsou </a:t>
            </a:r>
            <a:r>
              <a:rPr lang="cs-CZ" dirty="0" err="1"/>
              <a:t>leaky</a:t>
            </a:r>
            <a:endParaRPr lang="cs-CZ" dirty="0"/>
          </a:p>
          <a:p>
            <a:pPr lvl="1"/>
            <a:r>
              <a:rPr lang="cs-CZ" dirty="0"/>
              <a:t>Třeba jsme jen ztratili nějaký prvek user-</a:t>
            </a:r>
            <a:r>
              <a:rPr lang="cs-CZ" dirty="0" err="1"/>
              <a:t>defined</a:t>
            </a:r>
            <a:r>
              <a:rPr lang="cs-CZ" dirty="0"/>
              <a:t> kontejneru (ale byl řádně uklizen)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71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2489</Words>
  <Application>Microsoft Office PowerPoint</Application>
  <PresentationFormat>Širokoúhlá obrazovka</PresentationFormat>
  <Paragraphs>211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Motiv Office</vt:lpstr>
      <vt:lpstr>NPRG 041 – cvičení 6 Programování v C++</vt:lpstr>
      <vt:lpstr>Feedback k úloze Práce s algoritmy</vt:lpstr>
      <vt:lpstr>Agenda</vt:lpstr>
      <vt:lpstr>Předcházení chybám, řešení chyb</vt:lpstr>
      <vt:lpstr>Asserty</vt:lpstr>
      <vt:lpstr>[[Atributy]]</vt:lpstr>
      <vt:lpstr>Výjimky</vt:lpstr>
      <vt:lpstr>Co se stane při throw</vt:lpstr>
      <vt:lpstr>Exception safety při volání funkce</vt:lpstr>
      <vt:lpstr>Assertions vs if statement vs Exceptions</vt:lpstr>
      <vt:lpstr>Build systémy: CMake, vcpkg</vt:lpstr>
      <vt:lpstr>CMake – základy</vt:lpstr>
      <vt:lpstr>CMake – základní použití</vt:lpstr>
      <vt:lpstr>CMake – základní direktivy pro definici targetu</vt:lpstr>
      <vt:lpstr>CMake – základní konfigurace targetů</vt:lpstr>
      <vt:lpstr>CMake – podprojekty a základní proměnné</vt:lpstr>
      <vt:lpstr>CMake – externí projekty</vt:lpstr>
      <vt:lpstr>vcpkg</vt:lpstr>
      <vt:lpstr>Testování</vt:lpstr>
      <vt:lpstr>Catch2 example</vt:lpstr>
      <vt:lpstr>Pátá úloha: CMake projekt s externími dependencemi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33</cp:revision>
  <dcterms:created xsi:type="dcterms:W3CDTF">2023-10-01T16:50:20Z</dcterms:created>
  <dcterms:modified xsi:type="dcterms:W3CDTF">2023-11-06T22:10:06Z</dcterms:modified>
</cp:coreProperties>
</file>