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22" r:id="rId3"/>
    <p:sldId id="321" r:id="rId4"/>
    <p:sldId id="304" r:id="rId5"/>
    <p:sldId id="324" r:id="rId6"/>
    <p:sldId id="334" r:id="rId7"/>
    <p:sldId id="327" r:id="rId8"/>
    <p:sldId id="329" r:id="rId9"/>
    <p:sldId id="330" r:id="rId10"/>
    <p:sldId id="333" r:id="rId11"/>
    <p:sldId id="332" r:id="rId12"/>
    <p:sldId id="323" r:id="rId13"/>
    <p:sldId id="335" r:id="rId14"/>
    <p:sldId id="326" r:id="rId15"/>
    <p:sldId id="336" r:id="rId16"/>
    <p:sldId id="337" r:id="rId17"/>
    <p:sldId id="33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79AA8D5-EDFA-457D-A2AF-8A55842615ED}">
          <p14:sldIdLst>
            <p14:sldId id="256"/>
            <p14:sldId id="322"/>
            <p14:sldId id="321"/>
            <p14:sldId id="304"/>
          </p14:sldIdLst>
        </p14:section>
        <p14:section name="Adaptéry" id="{C36F58C3-FA3A-494F-9DFD-3EFC7AF6057D}">
          <p14:sldIdLst>
            <p14:sldId id="324"/>
          </p14:sldIdLst>
        </p14:section>
        <p14:section name="Třídění" id="{6E65D328-F3C6-4E64-9AAD-1282462B5304}">
          <p14:sldIdLst>
            <p14:sldId id="334"/>
            <p14:sldId id="327"/>
            <p14:sldId id="329"/>
            <p14:sldId id="330"/>
            <p14:sldId id="333"/>
            <p14:sldId id="332"/>
            <p14:sldId id="323"/>
          </p14:sldIdLst>
        </p14:section>
        <p14:section name="Algoritmy" id="{EBAFFCC9-0599-40C3-8216-4B099FFB8AA2}">
          <p14:sldIdLst>
            <p14:sldId id="335"/>
            <p14:sldId id="326"/>
          </p14:sldIdLst>
        </p14:section>
        <p14:section name="Funktory a lambdy" id="{F5F1C9A4-60F1-4436-AF52-A4E5FB507404}">
          <p14:sldIdLst>
            <p14:sldId id="336"/>
            <p14:sldId id="337"/>
          </p14:sldIdLst>
        </p14:section>
        <p14:section name="Iterátory advanced" id="{48B89FC3-F70F-47F2-99A0-A04FD563A83D}">
          <p14:sldIdLst>
            <p14:sldId id="33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26" y="10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80A27-0918-42B4-84DC-C17DCF320EB1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5270A-1E46-45C4-B921-F894462FC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81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2D3F9F-39CD-72F5-CBF8-34C539875B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5FA7542-BFE7-8366-1A21-42D5E8FB82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C65B15-F898-DE91-DC91-549B02886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0ABBC5-CB11-5082-E538-9CBD607CE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922605-5E2F-769C-7B36-2476240D8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6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C2D0C4-455B-FA56-F1C2-0EEF6438A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7FDE793-CE28-4046-C041-DC5B8D367D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FF14C1-90D4-1FD3-F227-33F2D5609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C9C5A0-BCB8-AA30-13DF-25FD7D6E8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CF6D21-A2B4-C554-AF12-E9E1C5452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04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0B9572A-3EDB-4A63-104C-4DCBF9D11E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3175733-9149-6139-6DDC-E161FF3482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3F7839-C63B-886E-3055-DA2354270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4E27CA-EC9B-3F85-3D5E-B3C801C21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1A659E-1485-55D0-C62E-75D2E1150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440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B8B123-6227-ADA3-303C-6B85D1DA5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CB9425-63E9-084F-99FD-6540DD0A3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29D525-291E-322C-289E-9BCFCA18D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D8D94C-6FA2-7978-EA80-8EEBAB9D8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CA509E-32D4-2E4D-73C2-FEF2737D0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9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31DBC7-EEBF-4C91-4338-D9018FCE5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E8F33D4-EF11-E833-B769-74EAF14A6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EA66FD-E785-AF1C-15E6-04146ADF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53950A-F7FD-4FDE-0578-5FE4F2C5C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76FE0F-1EB3-3F55-BA22-84D023B91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9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FEF7BC-3A96-4145-CEB0-E4F8E95E3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E66813-A0BE-2A2C-F7E2-BAA5838601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3DD4B90-A6BD-E3A0-287E-DB00374699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0EB8D8C-CD3E-9564-195A-4888C3062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DB31B73-E435-C064-8BF8-AF56AB6DE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852F55-0BB9-8BC9-C77E-946A609C2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85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3EA23A-8C2E-8FAD-6ECC-0A6BB61BB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2579C98-7999-8A66-0C22-7189C021F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BCDF308-151C-1F92-59CE-39F0AF8581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1C7C9F7-C91A-520E-5593-567A4AC717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12B2333-8736-0FB4-DADE-74DF51C1D6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A78EC1C-D5B5-F291-EC27-77FB440B5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6FEB685-034F-5719-4E1D-CD654A978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E3C061C-8E17-0736-5646-4F5AF6E86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58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506B2F-4162-EE0B-70BF-953788912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E0FADDA-657C-6B5C-296E-421A472D9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ABD57F7-ED82-9C38-F409-E6DA02620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E4C7C8F-AAE2-4036-6267-51AC51C37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9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0128457-C18C-D670-BADD-2CB09C84F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5A675B6-2076-82F6-6175-3B3708395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787E955-192C-1CCE-7195-F4182DFC9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AD3CC2-BCC6-BCC4-3E89-628091FAE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297CF2-797B-C06C-88A1-158FE13F1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611C288-C057-1393-5353-E6C09EE3F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34B76FD-4274-6091-8FD5-61A2012B6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2BD220C-BBED-DD36-566B-13E479AA3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5C891C-A73A-372D-E7B4-58050FD7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26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5554D1-43AF-D17E-04FF-1DC1EE161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3FE0F69-7FC4-7C86-661B-C3E5971DF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17AC9C9-BB92-212D-6D6C-078D40237D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BB25EB6-D1D8-A90C-E454-0AC40D111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E60DBC3-B22F-B6F2-7E3D-49D62937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AE7B1B6-FB20-19D9-7E33-07BF98D23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9A983C7-A48F-2ED2-DC24-490DA8E17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CD6E4-A54E-986C-D12C-948B3FBBF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173F2A-ABED-AE89-8F34-5712BD07CF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4A19-9D5F-4E10-BB9A-4F4D6690B0E4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32D576-CFD1-49ED-0106-E5EB74866A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B7205B-E110-73AC-861A-B075450C31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6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lita.ms.mff.cuni.cz/mattermost/ar2324zs/channels/nprg041-cpp-klepl" TargetMode="External"/><Relationship Id="rId2" Type="http://schemas.openxmlformats.org/officeDocument/2006/relationships/hyperlink" Target="mailto:klepl@d3s.mff.c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odbolt.org/#g:!((g:!((g:!((h:codeEditor,i:(filename:'1',fontScale:14,fontUsePx:'0',j:1,lang:c%2B%2B,selection:(endColumn:28,endLineNumber:13,positionColumn:28,positionLineNumber:13,selectionStartColumn:28,selectionStartLineNumber:13,startColumn:28,startLineNumber:13),source:'%23include+%3Ctuple%3E%0A%23include+%3Ciostream%3E%0A%23include+%3Cset%3E%0A%0Astruct+XY+%7B+int+x,+y%3B+%7D%3B%0Astruct+MyCmp+%7B%0A++++bool+operator()(const+XY%26+lhs,+const+XY%26+rhs)+const+%7B%0A++++++++return+std::tie(lhs.x,+lhs.y)+%3C+std::tie(rhs.x,+rhs.y)%3B%0A++++%7D%0A%7D%3B%0A%0Aint+main()+%7B%0A++++std::set%3CXY,+MyCmp%3E+set%7B%0A++++++++%7B0,+5%7D,+%7B3,+5%7D,+%7B5,+2%7D,+%7B3,+4%7D,+%7B1,+4%7D,+%7B2,+2%7D%0A++++%7D%3B%0A++++%0A++++for+(auto%26%26+%5Bx,+y%5D+:+set)+%7B%0A++++++++std::cout+%3C%3C+x+%3C%3C+%22,+%22+%3C%3C+y+%3C%3C+std::endl%3B%0A++++%7D%0A%7D%0A'),l:'5',n:'0',o:'C%2B%2B+source+%231',t:'0')),k:49.707194422211856,l:'4',n:'0',o:'',s:0,t:'0'),(g:!((g:!((h:compiler,i:(compiler:gsnapshot,deviceViewOpen:'1',filters:(b:'0',binary:'1',binaryObject:'1',commentOnly:'0',debugCalls:'1',demangle:'0',directives:'0',execute:'0',intel:'0',libraryCode:'0',trim:'1'),flagsViewOpen:'1',fontScale:14,fontUsePx:'0',j:1,lang:c%2B%2B,libs:!(),options:'-std%3Dc%2B%2B23+-O2',overrides:!(),selection:(endColumn:1,endLineNumber:1,positionColumn:1,positionLineNumber:1,selectionStartColumn:1,selectionStartLineNumber:1,startColumn:1,startLineNumber:1),source:1),l:'5',n:'0',o:'+x86-64+gcc+(trunk)+(Editor+%231)',t:'0')),header:(),k:50.29280557778816,l:'4',m:50,n:'0',o:'',s:0,t:'0'),(g:!((h:output,i:(compilerName:'x86-64+gcc+13.2',editorid:1,fontScale:14,fontUsePx:'0',j:1,wrap:'1'),l:'5',n:'0',o:'Output+of+x86-64+gcc+(trunk)+(Compiler+%231)',t:'0')),header:(),l:'4',m:50,n:'0',o:'',s:0,t:'0')),k:50.29280557778816,l:'3',n:'0',o:'',t:'0')),l:'2',m:100,n:'0',o:'',t:'0')),version:4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godbolt.org/#g:!((g:!((g:!((h:codeEditor,i:(filename:'1',fontScale:14,fontUsePx:'0',j:1,lang:c%2B%2B,selection:(endColumn:1,endLineNumber:19,positionColumn:1,positionLineNumber:19,selectionStartColumn:1,selectionStartLineNumber:19,startColumn:1,startLineNumber:19),source:'%23include+%3Ctuple%3E%0A%23include+%3Ciostream%3E%0A%23include+%3Cset%3E%0A%0Astruct+XY+%7B+int+x,+y%3B+%7D%3B%0A%0Aint+main()+%7B%0A++++auto+cmp+%3D+%5B%5D(const+XY%26+lhs,+const+XY%26+rhs)+%7B%0A++++++++return+std::tie(lhs.x,+lhs.y)+%3C+std::tie(rhs.x,+rhs.y)%3B%0A++++%7D%3B%0A++++std::set%3CXY,+decltype(cmp)%3E+set%7B%0A++++++++%7B0,+5%7D,+%7B3,+5%7D,+%7B5,+2%7D,+%7B3,+4%7D,+%7B1,+4%7D,+%7B2,+2%7D%0A++++%7D%3B%0A%0A++++for+(auto%26%26+%5Bx,+y%5D+:+set)+%7B%0A++++++++std::cout+%3C%3C+x+%3C%3C+%22,+%22+%3C%3C+y+%3C%3C+std::endl%3B%0A++++%7D%0A%7D%0A'),l:'5',n:'0',o:'C%2B%2B+source+%231',t:'0')),k:49.707194422211856,l:'4',n:'0',o:'',s:0,t:'0'),(g:!((g:!((h:compiler,i:(compiler:gsnapshot,deviceViewOpen:'1',filters:(b:'0',binary:'1',binaryObject:'1',commentOnly:'0',debugCalls:'1',demangle:'0',directives:'0',execute:'0',intel:'0',libraryCode:'0',trim:'1'),flagsViewOpen:'1',fontScale:14,fontUsePx:'0',j:1,lang:c%2B%2B,libs:!(),options:'-std%3Dc%2B%2B23+-O2',overrides:!(),selection:(endColumn:1,endLineNumber:1,positionColumn:1,positionLineNumber:1,selectionStartColumn:1,selectionStartLineNumber:1,startColumn:1,startLineNumber:1),source:1),l:'5',n:'0',o:'+x86-64+gcc+(trunk)+(Editor+%231)',t:'0')),header:(),k:50.29280557778816,l:'4',m:50,n:'0',o:'',s:0,t:'0'),(g:!((h:output,i:(compilerName:'x86-64+gcc+13.2',editorid:1,fontScale:14,fontUsePx:'0',j:1,wrap:'1'),l:'5',n:'0',o:'Output+of+x86-64+gcc+(trunk)+(Compiler+%231)',t:'0')),header:(),l:'4',m:50,n:'0',o:'',s:0,t:'0')),k:50.29280557778816,l:'3',n:'0',o:'',t:'0')),l:'2',m:100,n:'0',o:'',t:'0')),version: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cppreference.com/w/cpp/algorith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odbolt.org/#g:!((g:!((g:!((h:codeEditor,i:(filename:'1',fontScale:14,fontUsePx:'0',j:1,lang:c%2B%2B,selection:(endColumn:1,endLineNumber:17,positionColumn:1,positionLineNumber:17,selectionStartColumn:1,selectionStartLineNumber:17,startColumn:1,startLineNumber:17),source:'%23include+%3Ctuple%3E%0A%23include+%3Ciostream%3E%0A%23include+%3Cset%3E%0A%0Astruct+XY+%7B%0A++bool+operator%3C(const+XY%26+rhs)+const+%7B%0A++++return+std::tie(x,+y)+%3C+std::tie(rhs.x,+rhs.y)%3B%0A++%7D%0A%0A++int+x,+y%3B%0A%7D%3B%0A%0A%0Aint+main()+%7B%0A++++std::set%3CXY%3E+set%7B%0A++++++++%7B0,+5%7D,+%7B3,+5%7D,+%7B5,+2%7D,+%7B3,+4%7D,+%7B1,+4%7D,+%7B2,+2%7D%0A++++%7D%3B%0A++++%0A++++for+(auto%26%26+%5Bx,+y%5D+:+set)+%7B%0A++++++++std::cout+%3C%3C+x+%3C%3C+%22,+%22+%3C%3C+y+%3C%3C+std::endl%3B%0A++++%7D%0A%7D%0A'),l:'5',n:'0',o:'C%2B%2B+source+%231',t:'0')),k:49.707194422211856,l:'4',n:'0',o:'',s:0,t:'0'),(g:!((g:!((h:compiler,i:(compiler:gsnapshot,deviceViewOpen:'1',filters:(b:'0',binary:'1',binaryObject:'1',commentOnly:'0',debugCalls:'1',demangle:'0',directives:'0',execute:'0',intel:'0',libraryCode:'0',trim:'1'),flagsViewOpen:'1',fontScale:14,fontUsePx:'0',j:1,lang:c%2B%2B,libs:!(),options:'-std%3Dc%2B%2B23+-O2',overrides:!(),selection:(endColumn:1,endLineNumber:1,positionColumn:1,positionLineNumber:1,selectionStartColumn:1,selectionStartLineNumber:1,startColumn:1,startLineNumber:1),source:1),l:'5',n:'0',o:'+x86-64+gcc+(trunk)+(Editor+%231)',t:'0')),header:(),k:50.29280557778816,l:'4',m:50,n:'0',o:'',s:0,t:'0'),(g:!((h:output,i:(compilerName:'x86-64+gcc+13.2',editorid:1,fontScale:14,fontUsePx:'0',j:1,wrap:'1'),l:'5',n:'0',o:'Output+of+x86-64+gcc+(trunk)+(Compiler+%231)',t:'0')),header:(),l:'4',m:50,n:'0',o:'',s:0,t:'0')),k:50.29280557778816,l:'3',n:'0',o:'',t:'0')),l:'2',m:100,n:'0',o:'',t:'0')),version: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odbolt.org/#g:!((g:!((g:!((h:codeEditor,i:(filename:'1',fontScale:14,fontUsePx:'0',j:1,lang:c%2B%2B,selection:(endColumn:12,endLineNumber:10,positionColumn:12,positionLineNumber:10,selectionStartColumn:12,selectionStartLineNumber:10,startColumn:12,startLineNumber:10),source:'%23include+%3Ctuple%3E%0A%23include+%3Ciostream%3E%0A%23include+%3Cset%3E%0A%0Astruct+XY+%7B%0A++friend+bool+operator%3C(const+XY%26+lhs,+const+XY%26+rhs)+%7B%0A++++return+std::tie(lhs.x,+lhs.y)+%3C+std::tie(rhs.x,+rhs.y)%3B%0A++%7D%0A%0A++int+x,+y%3B%0A%7D%3B%0A%0A%0Aint+main()+%7B%0A++++std::set%3CXY%3E+set%7B%0A++++++++%7B0,+5%7D,+%7B3,+5%7D,+%7B5,+2%7D,+%7B3,+4%7D,+%7B1,+4%7D,+%7B2,+2%7D%0A++++%7D%3B%0A++++%0A++++for+(auto%26%26+%5Bx,+y%5D+:+set)+%7B%0A++++++++std::cout+%3C%3C+x+%3C%3C+%22,+%22+%3C%3C+y+%3C%3C+std::endl%3B%0A++++%7D%0A%7D%0A'),l:'5',n:'0',o:'C%2B%2B+source+%231',t:'0')),k:49.707194422211856,l:'4',n:'0',o:'',s:0,t:'0'),(g:!((g:!((h:compiler,i:(compiler:gsnapshot,deviceViewOpen:'1',filters:(b:'0',binary:'1',binaryObject:'1',commentOnly:'0',debugCalls:'1',demangle:'0',directives:'0',execute:'0',intel:'0',libraryCode:'0',trim:'1'),flagsViewOpen:'1',fontScale:14,fontUsePx:'0',j:1,lang:c%2B%2B,libs:!(),options:'-std%3Dc%2B%2B23+-O2',overrides:!(),selection:(endColumn:1,endLineNumber:1,positionColumn:1,positionLineNumber:1,selectionStartColumn:1,selectionStartLineNumber:1,startColumn:1,startLineNumber:1),source:1),l:'5',n:'0',o:'+x86-64+gcc+(trunk)+(Editor+%231)',t:'0')),header:(),k:50.29280557778816,l:'4',m:50,n:'0',o:'',s:0,t:'0'),(g:!((h:output,i:(compilerName:'x86-64+gcc+13.2',editorid:1,fontScale:14,fontUsePx:'0',j:1,wrap:'1'),l:'5',n:'0',o:'Output+of+x86-64+gcc+(trunk)+(Compiler+%231)',t:'0')),header:(),l:'4',m:50,n:'0',o:'',s:0,t:'0')),k:50.29280557778816,l:'3',n:'0',o:'',t:'0')),l:'2',m:100,n:'0',o:'',t:'0')),version: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godbolt.org/#g:!((g:!((g:!((h:codeEditor,i:(filename:'1',fontScale:14,fontUsePx:'0',j:1,lang:c%2B%2B,selection:(endColumn:12,endLineNumber:10,positionColumn:12,positionLineNumber:10,selectionStartColumn:12,selectionStartLineNumber:10,startColumn:12,startLineNumber:10),source:'%23include+%3Ctuple%3E%0A%23include+%3Ciostream%3E%0A%23include+%3Cset%3E%0A%0Astruct+XY+%7B%0A++friend+bool+operator%3C(const+XY%26+lhs,+const+XY%26+rhs)+%7B%0A++++return+std::tie(lhs.x,+lhs.y)+%3C+std::tie(rhs.x,+rhs.y)%3B%0A++%7D%0A%0A++int+x,+y%3B%0A%7D%3B%0A%0A%0Aint+main()+%7B%0A++++std::set%3CXY%3E+set%7B%0A++++++++%7B0,+5%7D,+%7B3,+5%7D,+%7B5,+2%7D,+%7B3,+4%7D,+%7B1,+4%7D,+%7B2,+2%7D%0A++++%7D%3B%0A++++%0A++++for+(auto%26%26+%5Bx,+y%5D+:+set)+%7B%0A++++++++std::cout+%3C%3C+x+%3C%3C+%22,+%22+%3C%3C+y+%3C%3C+std::endl%3B%0A++++%7D%0A%7D%0A'),l:'5',n:'0',o:'C%2B%2B+source+%231',t:'0')),k:49.707194422211856,l:'4',n:'0',o:'',s:0,t:'0'),(g:!((g:!((h:compiler,i:(compiler:gsnapshot,deviceViewOpen:'1',filters:(b:'0',binary:'1',binaryObject:'1',commentOnly:'0',debugCalls:'1',demangle:'0',directives:'0',execute:'0',intel:'0',libraryCode:'0',trim:'1'),flagsViewOpen:'1',fontScale:14,fontUsePx:'0',j:1,lang:c%2B%2B,libs:!(),options:'-std%3Dc%2B%2B23+-O2',overrides:!(),selection:(endColumn:1,endLineNumber:1,positionColumn:1,positionLineNumber:1,selectionStartColumn:1,selectionStartLineNumber:1,startColumn:1,startLineNumber:1),source:1),l:'5',n:'0',o:'+x86-64+gcc+(trunk)+(Editor+%231)',t:'0')),header:(),k:50.29280557778816,l:'4',m:50,n:'0',o:'',s:0,t:'0'),(g:!((h:output,i:(compilerName:'x86-64+gcc+13.2',editorid:1,fontScale:14,fontUsePx:'0',j:1,wrap:'1'),l:'5',n:'0',o:'Output+of+x86-64+gcc+(trunk)+(Compiler+%231)',t:'0')),header:(),l:'4',m:50,n:'0',o:'',s:0,t:'0')),k:50.29280557778816,l:'3',n:'0',o:'',t:'0')),l:'2',m:100,n:'0',o:'',t:'0')),version: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NPRG 041 – cvi</a:t>
            </a:r>
            <a:r>
              <a:rPr lang="cs-CZ" dirty="0" err="1">
                <a:cs typeface="Calibri Light"/>
              </a:rPr>
              <a:t>čení</a:t>
            </a:r>
            <a:r>
              <a:rPr lang="cs-CZ">
                <a:cs typeface="Calibri Light"/>
              </a:rPr>
              <a:t> 5</a:t>
            </a:r>
            <a:br>
              <a:rPr lang="en-US" dirty="0">
                <a:cs typeface="Calibri Light"/>
              </a:rPr>
            </a:br>
            <a:r>
              <a:rPr lang="en-US" dirty="0" err="1">
                <a:cs typeface="Calibri Light"/>
              </a:rPr>
              <a:t>Programování</a:t>
            </a:r>
            <a:r>
              <a:rPr lang="en-US" dirty="0">
                <a:cs typeface="Calibri Light"/>
              </a:rPr>
              <a:t> v C++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359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/>
              </a:rPr>
              <a:t>Jiří Klepl</a:t>
            </a:r>
          </a:p>
          <a:p>
            <a:r>
              <a:rPr lang="en-US" b="1" dirty="0">
                <a:cs typeface="Calibri"/>
              </a:rPr>
              <a:t>mail</a:t>
            </a:r>
            <a:r>
              <a:rPr lang="en-US" dirty="0">
                <a:cs typeface="Calibri"/>
              </a:rPr>
              <a:t>:</a:t>
            </a:r>
            <a:br>
              <a:rPr lang="en-US" dirty="0">
                <a:cs typeface="Calibri"/>
              </a:rPr>
            </a:br>
            <a:r>
              <a:rPr lang="en-US" dirty="0">
                <a:cs typeface="Calibri"/>
                <a:hlinkClick r:id="rId2"/>
              </a:rPr>
              <a:t>klepl@d3s.mff.cuni.cz</a:t>
            </a:r>
            <a:endParaRPr lang="en-US" dirty="0">
              <a:cs typeface="Calibri"/>
            </a:endParaRPr>
          </a:p>
          <a:p>
            <a:r>
              <a:rPr lang="en-US" b="1" dirty="0" err="1">
                <a:cs typeface="Calibri"/>
              </a:rPr>
              <a:t>mattermost</a:t>
            </a:r>
            <a:r>
              <a:rPr lang="en-US" dirty="0">
                <a:cs typeface="Calibri"/>
              </a:rPr>
              <a:t>:</a:t>
            </a:r>
            <a:br>
              <a:rPr lang="en-US" dirty="0">
                <a:cs typeface="Calibri"/>
              </a:rPr>
            </a:br>
            <a:r>
              <a:rPr lang="en-US" dirty="0">
                <a:cs typeface="Calibri"/>
                <a:hlinkClick r:id="rId3"/>
              </a:rPr>
              <a:t>https://ulita.ms.mff.cuni.cz/mattermost/ar2324zs/channels/nprg041-cpp-klepl</a:t>
            </a:r>
            <a:endParaRPr lang="en-US" dirty="0"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DFA0F4-D46E-8B0A-1F95-CCD98626A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Určení pořadí v set/map:</a:t>
            </a:r>
            <a:br>
              <a:rPr lang="cs-CZ" dirty="0"/>
            </a:br>
            <a:r>
              <a:rPr lang="cs-CZ" dirty="0"/>
              <a:t>Komparátory</a:t>
            </a:r>
            <a:r>
              <a:rPr lang="en-US" dirty="0"/>
              <a:t>: fun</a:t>
            </a:r>
            <a:r>
              <a:rPr lang="cs-CZ" dirty="0"/>
              <a:t>k</a:t>
            </a:r>
            <a:r>
              <a:rPr lang="en-US" dirty="0"/>
              <a:t>tor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F0C0BC-AE16-9373-7FFE-408E2EA3E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934230" cy="4351338"/>
          </a:xfrm>
        </p:spPr>
        <p:txBody>
          <a:bodyPr>
            <a:normAutofit/>
          </a:bodyPr>
          <a:lstStyle/>
          <a:p>
            <a:r>
              <a:rPr lang="cs-CZ" dirty="0"/>
              <a:t>Lze zadat komparátor</a:t>
            </a:r>
            <a:endParaRPr lang="en-US" dirty="0"/>
          </a:p>
          <a:p>
            <a:pPr lvl="1"/>
            <a:r>
              <a:rPr lang="cs-CZ" dirty="0"/>
              <a:t>Předáme jako druhý typový argument</a:t>
            </a:r>
          </a:p>
          <a:p>
            <a:pPr lvl="1"/>
            <a:r>
              <a:rPr lang="cs-CZ" dirty="0"/>
              <a:t>Libovolný objekt, který jde volat s argumenty</a:t>
            </a:r>
            <a:br>
              <a:rPr lang="en-US" dirty="0"/>
            </a:br>
            <a:r>
              <a:rPr lang="en-US" b="1" dirty="0"/>
              <a:t>(</a:t>
            </a:r>
            <a:r>
              <a:rPr lang="cs-CZ" b="1" dirty="0" err="1"/>
              <a:t>const</a:t>
            </a:r>
            <a:r>
              <a:rPr lang="cs-CZ" b="1" dirty="0"/>
              <a:t> T</a:t>
            </a:r>
            <a:r>
              <a:rPr lang="en-US" b="1" dirty="0"/>
              <a:t>&amp; </a:t>
            </a:r>
            <a:r>
              <a:rPr lang="en-US" b="1" dirty="0" err="1"/>
              <a:t>lhs</a:t>
            </a:r>
            <a:r>
              <a:rPr lang="en-US" b="1" dirty="0"/>
              <a:t>, const T&amp; </a:t>
            </a:r>
            <a:r>
              <a:rPr lang="en-US" b="1" dirty="0" err="1"/>
              <a:t>rhs</a:t>
            </a:r>
            <a:r>
              <a:rPr lang="en-US" b="1" dirty="0"/>
              <a:t>)</a:t>
            </a:r>
            <a:endParaRPr lang="cs-CZ" b="1" dirty="0"/>
          </a:p>
          <a:p>
            <a:pPr lvl="2"/>
            <a:r>
              <a:rPr lang="cs-CZ" dirty="0"/>
              <a:t>Funkce nebo tzv. „</a:t>
            </a:r>
            <a:r>
              <a:rPr lang="cs-CZ" b="1" i="1" dirty="0" err="1"/>
              <a:t>function</a:t>
            </a:r>
            <a:r>
              <a:rPr lang="cs-CZ" b="1" i="1" dirty="0"/>
              <a:t> </a:t>
            </a:r>
            <a:r>
              <a:rPr lang="cs-CZ" b="1" i="1" dirty="0" err="1"/>
              <a:t>object</a:t>
            </a:r>
            <a:r>
              <a:rPr lang="cs-CZ" dirty="0"/>
              <a:t>“ s metodou:</a:t>
            </a:r>
            <a:br>
              <a:rPr lang="en-US" dirty="0"/>
            </a:br>
            <a:r>
              <a:rPr lang="cs-CZ" b="1" dirty="0" err="1"/>
              <a:t>bool</a:t>
            </a:r>
            <a:r>
              <a:rPr lang="cs-CZ" b="1" dirty="0"/>
              <a:t> </a:t>
            </a:r>
            <a:r>
              <a:rPr lang="cs-CZ" b="1" dirty="0" err="1"/>
              <a:t>operator</a:t>
            </a:r>
            <a:r>
              <a:rPr lang="cs-CZ" b="1" dirty="0"/>
              <a:t>()(</a:t>
            </a:r>
            <a:r>
              <a:rPr lang="cs-CZ" b="1" dirty="0" err="1"/>
              <a:t>const</a:t>
            </a:r>
            <a:r>
              <a:rPr lang="cs-CZ" b="1" dirty="0"/>
              <a:t> T</a:t>
            </a:r>
            <a:r>
              <a:rPr lang="en-US" b="1" dirty="0"/>
              <a:t>&amp; </a:t>
            </a:r>
            <a:r>
              <a:rPr lang="en-US" b="1" dirty="0" err="1"/>
              <a:t>lhs</a:t>
            </a:r>
            <a:r>
              <a:rPr lang="en-US" b="1" dirty="0"/>
              <a:t>, const T&amp; </a:t>
            </a:r>
            <a:r>
              <a:rPr lang="en-US" b="1" dirty="0" err="1"/>
              <a:t>rhs</a:t>
            </a:r>
            <a:r>
              <a:rPr lang="en-US" b="1" dirty="0"/>
              <a:t>) const</a:t>
            </a:r>
          </a:p>
          <a:p>
            <a:pPr lvl="3"/>
            <a:r>
              <a:rPr lang="en-US" dirty="0" err="1"/>
              <a:t>Objekt</a:t>
            </a:r>
            <a:r>
              <a:rPr lang="en-US" dirty="0"/>
              <a:t>, </a:t>
            </a:r>
            <a:r>
              <a:rPr lang="en-US" dirty="0" err="1"/>
              <a:t>kter</a:t>
            </a:r>
            <a:r>
              <a:rPr lang="cs-CZ" dirty="0"/>
              <a:t>ý jde volat – říkáme tomu </a:t>
            </a:r>
            <a:r>
              <a:rPr lang="cs-CZ" b="1" i="1" dirty="0"/>
              <a:t>Funktor</a:t>
            </a:r>
          </a:p>
        </p:txBody>
      </p:sp>
      <p:pic>
        <p:nvPicPr>
          <p:cNvPr id="1028" name="Picture 4" descr="Vorsicht, Funktor!">
            <a:extLst>
              <a:ext uri="{FF2B5EF4-FFF2-40B4-BE49-F238E27FC236}">
                <a16:creationId xmlns:a16="http://schemas.microsoft.com/office/drawing/2014/main" id="{EC85883F-26C0-4317-46E5-0CB41D3606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916" y="4380826"/>
            <a:ext cx="3576041" cy="179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ovéPole 11">
            <a:hlinkClick r:id="rId3"/>
            <a:extLst>
              <a:ext uri="{FF2B5EF4-FFF2-40B4-BE49-F238E27FC236}">
                <a16:creationId xmlns:a16="http://schemas.microsoft.com/office/drawing/2014/main" id="{66BB279C-AD1B-3677-9007-47F74A12E174}"/>
              </a:ext>
            </a:extLst>
          </p:cNvPr>
          <p:cNvSpPr txBox="1"/>
          <p:nvPr/>
        </p:nvSpPr>
        <p:spPr>
          <a:xfrm>
            <a:off x="7772430" y="122663"/>
            <a:ext cx="4339472" cy="45243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XY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x, y; };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MyCmp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bool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operator()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XY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lhs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    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XY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   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tie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lhs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lhs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tie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rhs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rhs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set&lt;XY,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MyCmp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points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 {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&amp;&amp; [x, y] : points)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x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",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y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30687BF5-471C-F828-9445-17274CFAE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8591" y="4750178"/>
            <a:ext cx="2207150" cy="19851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dirty="0">
                <a:ln>
                  <a:noFill/>
                </a:ln>
                <a:effectLst/>
                <a:latin typeface="Consolas" panose="020B0609020204030204" pitchFamily="49" charset="0"/>
              </a:rPr>
              <a:t>Program output: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dirty="0">
                <a:ln>
                  <a:noFill/>
                </a:ln>
                <a:effectLst/>
                <a:latin typeface="Consolas" panose="020B0609020204030204" pitchFamily="49" charset="0"/>
              </a:rPr>
              <a:t>0, 5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dirty="0">
                <a:ln>
                  <a:noFill/>
                </a:ln>
                <a:effectLst/>
                <a:latin typeface="Consolas" panose="020B0609020204030204" pitchFamily="49" charset="0"/>
              </a:rPr>
              <a:t>1, 4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Consolas" panose="020B0609020204030204" pitchFamily="49" charset="0"/>
              </a:rPr>
              <a:t>2, 2</a:t>
            </a:r>
            <a:endParaRPr kumimoji="0" lang="en-US" altLang="en-US" b="0" i="0" u="none" strike="noStrike" cap="none" normalizeH="0" dirty="0">
              <a:ln>
                <a:noFill/>
              </a:ln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dirty="0">
                <a:ln>
                  <a:noFill/>
                </a:ln>
                <a:effectLst/>
                <a:latin typeface="Consolas" panose="020B0609020204030204" pitchFamily="49" charset="0"/>
              </a:rPr>
              <a:t>3, 4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dirty="0">
                <a:ln>
                  <a:noFill/>
                </a:ln>
                <a:effectLst/>
                <a:latin typeface="Consolas" panose="020B0609020204030204" pitchFamily="49" charset="0"/>
              </a:rPr>
              <a:t>3, 5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dirty="0">
                <a:ln>
                  <a:noFill/>
                </a:ln>
                <a:effectLst/>
                <a:latin typeface="Consolas" panose="020B0609020204030204" pitchFamily="49" charset="0"/>
              </a:rPr>
              <a:t>5, 2</a:t>
            </a:r>
          </a:p>
        </p:txBody>
      </p:sp>
      <p:sp>
        <p:nvSpPr>
          <p:cNvPr id="4" name="Řečová bublina: obdélníkový bublinový popisek se zakulacenými rohy 3">
            <a:extLst>
              <a:ext uri="{FF2B5EF4-FFF2-40B4-BE49-F238E27FC236}">
                <a16:creationId xmlns:a16="http://schemas.microsoft.com/office/drawing/2014/main" id="{5D31B39C-CBFF-581B-F2B6-C1A8190A6A8F}"/>
              </a:ext>
            </a:extLst>
          </p:cNvPr>
          <p:cNvSpPr/>
          <p:nvPr/>
        </p:nvSpPr>
        <p:spPr>
          <a:xfrm>
            <a:off x="8660423" y="2347546"/>
            <a:ext cx="2602523" cy="553916"/>
          </a:xfrm>
          <a:prstGeom prst="wedgeRoundRect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Zde</a:t>
            </a:r>
            <a:r>
              <a:rPr lang="en-US" dirty="0"/>
              <a:t> </a:t>
            </a:r>
            <a:r>
              <a:rPr lang="en-US" dirty="0" err="1"/>
              <a:t>zad</a:t>
            </a:r>
            <a:r>
              <a:rPr lang="cs-CZ" dirty="0" err="1"/>
              <a:t>áme</a:t>
            </a:r>
            <a:r>
              <a:rPr lang="cs-CZ" dirty="0"/>
              <a:t> typ funktoru</a:t>
            </a:r>
            <a:br>
              <a:rPr lang="cs-CZ" dirty="0"/>
            </a:br>
            <a:r>
              <a:rPr lang="cs-CZ" dirty="0"/>
              <a:t>kontejner vyrobí default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149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DFA0F4-D46E-8B0A-1F95-CCD98626A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Určení pořadí v set/map:</a:t>
            </a:r>
            <a:br>
              <a:rPr lang="cs-CZ" dirty="0"/>
            </a:br>
            <a:r>
              <a:rPr lang="cs-CZ" dirty="0"/>
              <a:t>Komparátory</a:t>
            </a:r>
            <a:r>
              <a:rPr lang="en-US" dirty="0"/>
              <a:t>: l</a:t>
            </a:r>
            <a:r>
              <a:rPr lang="cs-CZ" dirty="0" err="1"/>
              <a:t>ambda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F0C0BC-AE16-9373-7FFE-408E2EA3E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6934230" cy="494144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Komparátor můžeme nahradit lambdou</a:t>
            </a:r>
          </a:p>
          <a:p>
            <a:r>
              <a:rPr lang="cs-CZ" dirty="0"/>
              <a:t>Lambda je zkrácený způsob jak definovat </a:t>
            </a:r>
            <a:r>
              <a:rPr lang="cs-CZ" b="1" dirty="0" err="1"/>
              <a:t>function</a:t>
            </a:r>
            <a:r>
              <a:rPr lang="cs-CZ" b="1" dirty="0"/>
              <a:t> </a:t>
            </a:r>
            <a:r>
              <a:rPr lang="cs-CZ" b="1" dirty="0" err="1"/>
              <a:t>object</a:t>
            </a:r>
            <a:r>
              <a:rPr lang="cs-CZ" dirty="0"/>
              <a:t> </a:t>
            </a:r>
            <a:r>
              <a:rPr lang="en-US" dirty="0"/>
              <a:t>(</a:t>
            </a:r>
            <a:r>
              <a:rPr lang="cs-CZ" dirty="0"/>
              <a:t>neboli </a:t>
            </a:r>
            <a:r>
              <a:rPr lang="cs-CZ" b="1" dirty="0" err="1"/>
              <a:t>functor</a:t>
            </a:r>
            <a:r>
              <a:rPr lang="en-US" dirty="0"/>
              <a:t>)</a:t>
            </a:r>
            <a:endParaRPr lang="cs-CZ" dirty="0"/>
          </a:p>
          <a:p>
            <a:r>
              <a:rPr lang="cs-CZ" dirty="0"/>
              <a:t>Zatím stačí chápat základní notaci, kdy definuje jednoduchou funkci:</a:t>
            </a:r>
            <a:br>
              <a:rPr lang="cs-CZ" dirty="0"/>
            </a:br>
            <a:r>
              <a:rPr lang="en-US" b="1" dirty="0"/>
              <a:t>[](const T&amp; </a:t>
            </a:r>
            <a:r>
              <a:rPr lang="en-US" b="1" dirty="0" err="1"/>
              <a:t>lhs</a:t>
            </a:r>
            <a:r>
              <a:rPr lang="en-US" b="1" dirty="0"/>
              <a:t>, const T&amp; </a:t>
            </a:r>
            <a:r>
              <a:rPr lang="en-US" b="1" dirty="0" err="1"/>
              <a:t>rhs</a:t>
            </a:r>
            <a:r>
              <a:rPr lang="en-US" b="1" dirty="0"/>
              <a:t>) {</a:t>
            </a:r>
            <a:br>
              <a:rPr lang="en-US" b="1" dirty="0"/>
            </a:br>
            <a:r>
              <a:rPr lang="en-US" b="1" dirty="0"/>
              <a:t>  // </a:t>
            </a:r>
            <a:r>
              <a:rPr lang="cs-CZ" b="1" dirty="0"/>
              <a:t>tělo</a:t>
            </a:r>
            <a:r>
              <a:rPr lang="en-US" b="1" dirty="0"/>
              <a:t>, n</a:t>
            </a:r>
            <a:r>
              <a:rPr lang="cs-CZ" b="1" dirty="0" err="1"/>
              <a:t>ávratový</a:t>
            </a:r>
            <a:r>
              <a:rPr lang="cs-CZ" b="1" dirty="0"/>
              <a:t> typ odvozen z returnu</a:t>
            </a:r>
            <a:br>
              <a:rPr lang="en-US" b="1" dirty="0"/>
            </a:br>
            <a:r>
              <a:rPr lang="en-US" b="1" dirty="0"/>
              <a:t>}</a:t>
            </a:r>
          </a:p>
          <a:p>
            <a:r>
              <a:rPr lang="en-US" dirty="0"/>
              <a:t>Nebo, </a:t>
            </a:r>
            <a:r>
              <a:rPr lang="en-US" dirty="0" err="1"/>
              <a:t>pokud</a:t>
            </a:r>
            <a:r>
              <a:rPr lang="en-US" dirty="0"/>
              <a:t> </a:t>
            </a:r>
            <a:r>
              <a:rPr lang="en-US" dirty="0" err="1"/>
              <a:t>chceme</a:t>
            </a:r>
            <a:r>
              <a:rPr lang="en-US" dirty="0"/>
              <a:t> </a:t>
            </a:r>
            <a:r>
              <a:rPr lang="en-US" dirty="0" err="1"/>
              <a:t>explicitn</a:t>
            </a:r>
            <a:r>
              <a:rPr lang="cs-CZ" dirty="0"/>
              <a:t>í návratový typ:</a:t>
            </a:r>
            <a:br>
              <a:rPr lang="cs-CZ" b="1" dirty="0"/>
            </a:br>
            <a:r>
              <a:rPr lang="en-US" b="1" dirty="0"/>
              <a:t>[](const T&amp; </a:t>
            </a:r>
            <a:r>
              <a:rPr lang="en-US" b="1" dirty="0" err="1"/>
              <a:t>lhs</a:t>
            </a:r>
            <a:r>
              <a:rPr lang="en-US" b="1" dirty="0"/>
              <a:t>, const T&amp; </a:t>
            </a:r>
            <a:r>
              <a:rPr lang="en-US" b="1" dirty="0" err="1"/>
              <a:t>rhs</a:t>
            </a:r>
            <a:r>
              <a:rPr lang="en-US" b="1" dirty="0"/>
              <a:t>) </a:t>
            </a:r>
            <a:r>
              <a:rPr lang="cs-CZ" b="1" dirty="0"/>
              <a:t>-&gt; </a:t>
            </a:r>
            <a:r>
              <a:rPr lang="cs-CZ" b="1" dirty="0" err="1"/>
              <a:t>bool</a:t>
            </a:r>
            <a:r>
              <a:rPr lang="cs-CZ" b="1" dirty="0"/>
              <a:t> </a:t>
            </a:r>
            <a:r>
              <a:rPr lang="en-US" b="1" dirty="0"/>
              <a:t>{</a:t>
            </a:r>
            <a:br>
              <a:rPr lang="en-US" b="1" dirty="0"/>
            </a:br>
            <a:r>
              <a:rPr lang="en-US" b="1" dirty="0"/>
              <a:t>  // </a:t>
            </a:r>
            <a:r>
              <a:rPr lang="cs-CZ" b="1" dirty="0"/>
              <a:t>tělo</a:t>
            </a:r>
            <a:br>
              <a:rPr lang="en-US" b="1" dirty="0"/>
            </a:br>
            <a:r>
              <a:rPr lang="en-US" b="1" dirty="0"/>
              <a:t>}</a:t>
            </a:r>
            <a:endParaRPr lang="cs-CZ" b="1" dirty="0"/>
          </a:p>
        </p:txBody>
      </p:sp>
      <p:sp>
        <p:nvSpPr>
          <p:cNvPr id="12" name="TextovéPole 11">
            <a:hlinkClick r:id="rId2"/>
            <a:extLst>
              <a:ext uri="{FF2B5EF4-FFF2-40B4-BE49-F238E27FC236}">
                <a16:creationId xmlns:a16="http://schemas.microsoft.com/office/drawing/2014/main" id="{66BB279C-AD1B-3677-9007-47F74A12E174}"/>
              </a:ext>
            </a:extLst>
          </p:cNvPr>
          <p:cNvSpPr txBox="1"/>
          <p:nvPr/>
        </p:nvSpPr>
        <p:spPr>
          <a:xfrm>
            <a:off x="7772430" y="122663"/>
            <a:ext cx="4339472" cy="45243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XY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x, y; };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cmp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[](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XY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lhs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XY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tie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lhs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lhs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tie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rhs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rhs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set&lt;XY,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decltype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cmp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)&gt; points{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&amp;&amp; [x, y] : set)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x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",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y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30687BF5-471C-F828-9445-17274CFAE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8591" y="4781914"/>
            <a:ext cx="2207150" cy="19851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dirty="0">
                <a:ln>
                  <a:noFill/>
                </a:ln>
                <a:effectLst/>
                <a:latin typeface="Consolas" panose="020B0609020204030204" pitchFamily="49" charset="0"/>
              </a:rPr>
              <a:t>Program output: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dirty="0">
                <a:ln>
                  <a:noFill/>
                </a:ln>
                <a:effectLst/>
                <a:latin typeface="Consolas" panose="020B0609020204030204" pitchFamily="49" charset="0"/>
              </a:rPr>
              <a:t>0, 5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dirty="0">
                <a:ln>
                  <a:noFill/>
                </a:ln>
                <a:effectLst/>
                <a:latin typeface="Consolas" panose="020B0609020204030204" pitchFamily="49" charset="0"/>
              </a:rPr>
              <a:t>1, 4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Consolas" panose="020B0609020204030204" pitchFamily="49" charset="0"/>
              </a:rPr>
              <a:t>2, 2</a:t>
            </a:r>
            <a:endParaRPr kumimoji="0" lang="en-US" altLang="en-US" b="0" i="0" u="none" strike="noStrike" cap="none" normalizeH="0" dirty="0">
              <a:ln>
                <a:noFill/>
              </a:ln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dirty="0">
                <a:ln>
                  <a:noFill/>
                </a:ln>
                <a:effectLst/>
                <a:latin typeface="Consolas" panose="020B0609020204030204" pitchFamily="49" charset="0"/>
              </a:rPr>
              <a:t>3, 4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dirty="0">
                <a:ln>
                  <a:noFill/>
                </a:ln>
                <a:effectLst/>
                <a:latin typeface="Consolas" panose="020B0609020204030204" pitchFamily="49" charset="0"/>
              </a:rPr>
              <a:t>3, 5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dirty="0">
                <a:ln>
                  <a:noFill/>
                </a:ln>
                <a:effectLst/>
                <a:latin typeface="Consolas" panose="020B0609020204030204" pitchFamily="49" charset="0"/>
              </a:rPr>
              <a:t>5, 2</a:t>
            </a:r>
          </a:p>
        </p:txBody>
      </p:sp>
      <p:sp>
        <p:nvSpPr>
          <p:cNvPr id="4" name="Řečová bublina: obdélníkový bublinový popisek se zakulacenými rohy 3">
            <a:extLst>
              <a:ext uri="{FF2B5EF4-FFF2-40B4-BE49-F238E27FC236}">
                <a16:creationId xmlns:a16="http://schemas.microsoft.com/office/drawing/2014/main" id="{1CF6B8B4-5F16-2FF3-DE0B-855DE807D288}"/>
              </a:ext>
            </a:extLst>
          </p:cNvPr>
          <p:cNvSpPr/>
          <p:nvPr/>
        </p:nvSpPr>
        <p:spPr>
          <a:xfrm>
            <a:off x="9437383" y="3048600"/>
            <a:ext cx="2545237" cy="361509"/>
          </a:xfrm>
          <a:prstGeom prst="wedgeRoundRectCallout">
            <a:avLst>
              <a:gd name="adj1" fmla="val -36115"/>
              <a:gd name="adj2" fmla="val -245628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Odvození typu objektu</a:t>
            </a:r>
            <a:endParaRPr lang="en-US" dirty="0"/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438A8FFE-6C9B-71F8-73BB-B04D0056A34A}"/>
              </a:ext>
            </a:extLst>
          </p:cNvPr>
          <p:cNvSpPr/>
          <p:nvPr/>
        </p:nvSpPr>
        <p:spPr>
          <a:xfrm>
            <a:off x="4879731" y="6180992"/>
            <a:ext cx="3807069" cy="55434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Každá lambda má vlastní typ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2664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D66E42-95A3-2C37-BE3A-DAE1E0E1B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Třídění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02DBFC-DC74-7424-410E-835EA5703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Všechny následující kontejnery/funkce mohou brát komparátor jako extra argument: </a:t>
            </a:r>
            <a:r>
              <a:rPr lang="en-US" dirty="0"/>
              <a:t>nap</a:t>
            </a:r>
            <a:r>
              <a:rPr lang="cs-CZ" dirty="0"/>
              <a:t>ř. </a:t>
            </a:r>
            <a:r>
              <a:rPr lang="cs-CZ" b="1" dirty="0" err="1"/>
              <a:t>std</a:t>
            </a:r>
            <a:r>
              <a:rPr lang="cs-CZ" b="1" dirty="0"/>
              <a:t>::sort(</a:t>
            </a:r>
            <a:r>
              <a:rPr lang="cs-CZ" b="1" dirty="0" err="1"/>
              <a:t>it_beg</a:t>
            </a:r>
            <a:r>
              <a:rPr lang="cs-CZ" b="1" dirty="0"/>
              <a:t>, </a:t>
            </a:r>
            <a:r>
              <a:rPr lang="cs-CZ" b="1" dirty="0" err="1"/>
              <a:t>it_end</a:t>
            </a:r>
            <a:r>
              <a:rPr lang="cs-CZ" b="1" dirty="0"/>
              <a:t>, </a:t>
            </a:r>
            <a:r>
              <a:rPr lang="cs-CZ" b="1" dirty="0" err="1"/>
              <a:t>my_sort</a:t>
            </a:r>
            <a:r>
              <a:rPr lang="cs-CZ" b="1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Setříděné kontejnery</a:t>
            </a:r>
            <a:r>
              <a:rPr lang="cs-CZ" dirty="0"/>
              <a:t> (např. </a:t>
            </a:r>
            <a:r>
              <a:rPr lang="cs-CZ" dirty="0" err="1"/>
              <a:t>std</a:t>
            </a:r>
            <a:r>
              <a:rPr lang="cs-CZ" dirty="0"/>
              <a:t>::set)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err="1"/>
              <a:t>std</a:t>
            </a:r>
            <a:r>
              <a:rPr lang="cs-CZ" b="1" dirty="0"/>
              <a:t>::sort(</a:t>
            </a:r>
            <a:r>
              <a:rPr lang="cs-CZ" b="1" dirty="0" err="1"/>
              <a:t>it_beg</a:t>
            </a:r>
            <a:r>
              <a:rPr lang="cs-CZ" b="1" dirty="0"/>
              <a:t>, </a:t>
            </a:r>
            <a:r>
              <a:rPr lang="cs-CZ" b="1" dirty="0" err="1"/>
              <a:t>it_end</a:t>
            </a:r>
            <a:r>
              <a:rPr lang="cs-CZ" b="1" dirty="0"/>
              <a:t>)</a:t>
            </a:r>
            <a:r>
              <a:rPr lang="cs-CZ" dirty="0"/>
              <a:t> (např. na </a:t>
            </a:r>
            <a:r>
              <a:rPr lang="cs-CZ" dirty="0" err="1"/>
              <a:t>vectoru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Setřídí celý </a:t>
            </a:r>
            <a:r>
              <a:rPr lang="cs-CZ" dirty="0" err="1"/>
              <a:t>range</a:t>
            </a:r>
            <a:r>
              <a:rPr lang="cs-CZ" dirty="0"/>
              <a:t> mezi zadanými </a:t>
            </a:r>
            <a:r>
              <a:rPr lang="cs-CZ" dirty="0" err="1"/>
              <a:t>iterátory</a:t>
            </a:r>
            <a:r>
              <a:rPr lang="en-US" dirty="0"/>
              <a:t>, </a:t>
            </a:r>
            <a:r>
              <a:rPr lang="cs-CZ" dirty="0"/>
              <a:t>může přehazovat ekvivalentní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cs-CZ" b="1" dirty="0" err="1"/>
              <a:t>partial_sort</a:t>
            </a:r>
            <a:r>
              <a:rPr lang="cs-CZ" b="1" dirty="0"/>
              <a:t>(</a:t>
            </a:r>
            <a:r>
              <a:rPr lang="cs-CZ" b="1" dirty="0" err="1"/>
              <a:t>it_beg</a:t>
            </a:r>
            <a:r>
              <a:rPr lang="cs-CZ" b="1" dirty="0"/>
              <a:t>, </a:t>
            </a:r>
            <a:r>
              <a:rPr lang="cs-CZ" b="1" dirty="0" err="1"/>
              <a:t>it_middle</a:t>
            </a:r>
            <a:r>
              <a:rPr lang="cs-CZ" b="1" dirty="0"/>
              <a:t>, </a:t>
            </a:r>
            <a:r>
              <a:rPr lang="cs-CZ" b="1" dirty="0" err="1"/>
              <a:t>it_end</a:t>
            </a:r>
            <a:r>
              <a:rPr lang="cs-CZ" b="1" dirty="0"/>
              <a:t>)</a:t>
            </a:r>
            <a:r>
              <a:rPr lang="cs-CZ" dirty="0"/>
              <a:t> (zase, např. na </a:t>
            </a:r>
            <a:r>
              <a:rPr lang="cs-CZ" dirty="0" err="1"/>
              <a:t>vectoru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Přeuspořádá pole tak, že po </a:t>
            </a:r>
            <a:r>
              <a:rPr lang="cs-CZ" dirty="0" err="1"/>
              <a:t>iterátor</a:t>
            </a:r>
            <a:r>
              <a:rPr lang="cs-CZ" dirty="0"/>
              <a:t> </a:t>
            </a:r>
            <a:r>
              <a:rPr lang="cs-CZ" dirty="0" err="1"/>
              <a:t>it_middle</a:t>
            </a:r>
            <a:r>
              <a:rPr lang="cs-CZ" dirty="0"/>
              <a:t> jsou prvky setříděné</a:t>
            </a:r>
          </a:p>
          <a:p>
            <a:pPr lvl="1"/>
            <a:r>
              <a:rPr lang="cs-CZ" dirty="0"/>
              <a:t>Následující jsou pak &gt;= </a:t>
            </a:r>
            <a:r>
              <a:rPr lang="en-US" dirty="0"/>
              <a:t>*</a:t>
            </a:r>
            <a:r>
              <a:rPr lang="cs-CZ" dirty="0" err="1"/>
              <a:t>it_middle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cs-CZ" b="1" dirty="0" err="1"/>
              <a:t>stable_sort</a:t>
            </a:r>
            <a:r>
              <a:rPr lang="cs-CZ" b="1" dirty="0"/>
              <a:t>(</a:t>
            </a:r>
            <a:r>
              <a:rPr lang="cs-CZ" b="1" dirty="0" err="1"/>
              <a:t>it_beg</a:t>
            </a:r>
            <a:r>
              <a:rPr lang="cs-CZ" b="1" dirty="0"/>
              <a:t>, </a:t>
            </a:r>
            <a:r>
              <a:rPr lang="cs-CZ" b="1" dirty="0" err="1"/>
              <a:t>it_end</a:t>
            </a:r>
            <a:r>
              <a:rPr lang="cs-CZ" b="1" dirty="0"/>
              <a:t>)</a:t>
            </a:r>
            <a:r>
              <a:rPr lang="cs-CZ" dirty="0"/>
              <a:t> (zase, např. na </a:t>
            </a:r>
            <a:r>
              <a:rPr lang="cs-CZ" dirty="0" err="1"/>
              <a:t>vectoru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Jako sort, ale zachovává pořadí ekvivalentních prvků</a:t>
            </a:r>
            <a:endParaRPr lang="en-US" dirty="0"/>
          </a:p>
        </p:txBody>
      </p:sp>
      <p:sp>
        <p:nvSpPr>
          <p:cNvPr id="4" name="Řečová bublina: obdélníkový bublinový popisek 3">
            <a:extLst>
              <a:ext uri="{FF2B5EF4-FFF2-40B4-BE49-F238E27FC236}">
                <a16:creationId xmlns:a16="http://schemas.microsoft.com/office/drawing/2014/main" id="{59251084-62CA-B248-F5E1-748C30F7C47D}"/>
              </a:ext>
            </a:extLst>
          </p:cNvPr>
          <p:cNvSpPr/>
          <p:nvPr/>
        </p:nvSpPr>
        <p:spPr>
          <a:xfrm>
            <a:off x="8291148" y="2690446"/>
            <a:ext cx="3349868" cy="334107"/>
          </a:xfrm>
          <a:prstGeom prst="wedgeRectCallout">
            <a:avLst>
              <a:gd name="adj1" fmla="val -41839"/>
              <a:gd name="adj2" fmla="val -96553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bool</a:t>
            </a:r>
            <a:r>
              <a:rPr lang="cs-CZ" dirty="0"/>
              <a:t> </a:t>
            </a:r>
            <a:r>
              <a:rPr lang="cs-CZ" dirty="0" err="1"/>
              <a:t>my_sort</a:t>
            </a:r>
            <a:r>
              <a:rPr lang="cs-CZ" dirty="0"/>
              <a:t>(</a:t>
            </a:r>
            <a:r>
              <a:rPr lang="cs-CZ" dirty="0" err="1"/>
              <a:t>const</a:t>
            </a:r>
            <a:r>
              <a:rPr lang="cs-CZ" dirty="0"/>
              <a:t> T</a:t>
            </a:r>
            <a:r>
              <a:rPr lang="en-US" dirty="0"/>
              <a:t>&amp;, const T&amp;)</a:t>
            </a:r>
          </a:p>
        </p:txBody>
      </p:sp>
      <p:sp>
        <p:nvSpPr>
          <p:cNvPr id="5" name="Řečová bublina: obdélníkový bublinový popisek 4">
            <a:extLst>
              <a:ext uri="{FF2B5EF4-FFF2-40B4-BE49-F238E27FC236}">
                <a16:creationId xmlns:a16="http://schemas.microsoft.com/office/drawing/2014/main" id="{C8347D76-269B-7129-A2A0-1DE05B86BD2F}"/>
              </a:ext>
            </a:extLst>
          </p:cNvPr>
          <p:cNvSpPr/>
          <p:nvPr/>
        </p:nvSpPr>
        <p:spPr>
          <a:xfrm>
            <a:off x="8003932" y="3159490"/>
            <a:ext cx="3349868" cy="334107"/>
          </a:xfrm>
          <a:prstGeom prst="wedgeRectCallout">
            <a:avLst>
              <a:gd name="adj1" fmla="val -35802"/>
              <a:gd name="adj2" fmla="val -83395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  <a:r>
              <a:rPr lang="cs-CZ" dirty="0" err="1"/>
              <a:t>ůže</a:t>
            </a:r>
            <a:r>
              <a:rPr lang="cs-CZ" dirty="0"/>
              <a:t> být i funktor nebo lambda</a:t>
            </a:r>
            <a:endParaRPr lang="en-US" dirty="0"/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7079A4B1-AA87-E18F-D739-DB76917D2045}"/>
              </a:ext>
            </a:extLst>
          </p:cNvPr>
          <p:cNvSpPr/>
          <p:nvPr/>
        </p:nvSpPr>
        <p:spPr>
          <a:xfrm>
            <a:off x="9174263" y="1403509"/>
            <a:ext cx="2352453" cy="28717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#include &lt;algorithm&gt;</a:t>
            </a:r>
          </a:p>
        </p:txBody>
      </p:sp>
    </p:spTree>
    <p:extLst>
      <p:ext uri="{BB962C8B-B14F-4D97-AF65-F5344CB8AC3E}">
        <p14:creationId xmlns:p14="http://schemas.microsoft.com/office/powerpoint/2010/main" val="345157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42A45D2-CB66-288C-2B75-5209485B0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Standardní algoritmy</a:t>
            </a:r>
            <a:endParaRPr lang="en-US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0663B8A-F7FB-4877-CF86-E0298AB5E7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96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3C1C33-4D91-2418-948D-695AF7F6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Standardní algoritmy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BB8763-60D5-F853-D9CD-89481D754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err="1"/>
              <a:t>it</a:t>
            </a:r>
            <a:r>
              <a:rPr lang="cs-CZ" b="1" dirty="0"/>
              <a:t> </a:t>
            </a:r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cs-CZ" b="1" dirty="0" err="1"/>
              <a:t>find</a:t>
            </a:r>
            <a:r>
              <a:rPr lang="cs-CZ" b="1" dirty="0"/>
              <a:t>(</a:t>
            </a:r>
            <a:r>
              <a:rPr lang="cs-CZ" b="1" dirty="0" err="1"/>
              <a:t>it</a:t>
            </a:r>
            <a:r>
              <a:rPr lang="cs-CZ" b="1" dirty="0"/>
              <a:t> beg, </a:t>
            </a:r>
            <a:r>
              <a:rPr lang="cs-CZ" b="1" dirty="0" err="1"/>
              <a:t>it</a:t>
            </a:r>
            <a:r>
              <a:rPr lang="cs-CZ" b="1" dirty="0"/>
              <a:t> end, </a:t>
            </a:r>
            <a:r>
              <a:rPr lang="cs-CZ" b="1" dirty="0" err="1"/>
              <a:t>const</a:t>
            </a:r>
            <a:r>
              <a:rPr lang="cs-CZ" b="1" dirty="0"/>
              <a:t> </a:t>
            </a:r>
            <a:r>
              <a:rPr lang="en-US" b="1" dirty="0"/>
              <a:t>T&amp; </a:t>
            </a:r>
            <a:r>
              <a:rPr lang="en-US" b="1" dirty="0" err="1"/>
              <a:t>val</a:t>
            </a:r>
            <a:r>
              <a:rPr lang="en-US" b="1" dirty="0"/>
              <a:t>)</a:t>
            </a:r>
          </a:p>
          <a:p>
            <a:pPr lvl="1"/>
            <a:r>
              <a:rPr lang="en-US" b="1" dirty="0"/>
              <a:t>std::</a:t>
            </a:r>
            <a:r>
              <a:rPr lang="en-US" b="1" dirty="0" err="1"/>
              <a:t>find_if</a:t>
            </a:r>
            <a:r>
              <a:rPr lang="en-US" b="1" dirty="0"/>
              <a:t>(</a:t>
            </a:r>
            <a:r>
              <a:rPr lang="cs-CZ" b="1" dirty="0" err="1"/>
              <a:t>it</a:t>
            </a:r>
            <a:r>
              <a:rPr lang="cs-CZ" b="1" dirty="0"/>
              <a:t> beg, </a:t>
            </a:r>
            <a:r>
              <a:rPr lang="cs-CZ" b="1" dirty="0" err="1"/>
              <a:t>it</a:t>
            </a:r>
            <a:r>
              <a:rPr lang="cs-CZ" b="1" dirty="0"/>
              <a:t> end, </a:t>
            </a:r>
            <a:r>
              <a:rPr lang="en-US" b="1" dirty="0"/>
              <a:t>pred(const T&amp;))</a:t>
            </a:r>
          </a:p>
          <a:p>
            <a:r>
              <a:rPr lang="en-US" b="1" dirty="0"/>
              <a:t>int std::count(it beg, it count, T&amp; </a:t>
            </a:r>
            <a:r>
              <a:rPr lang="en-US" b="1" dirty="0" err="1"/>
              <a:t>val</a:t>
            </a:r>
            <a:r>
              <a:rPr lang="en-US" b="1" dirty="0"/>
              <a:t>)</a:t>
            </a:r>
          </a:p>
          <a:p>
            <a:pPr lvl="1"/>
            <a:r>
              <a:rPr lang="en-US" b="1" dirty="0"/>
              <a:t>std::</a:t>
            </a:r>
            <a:r>
              <a:rPr lang="en-US" b="1" dirty="0" err="1"/>
              <a:t>count_if</a:t>
            </a:r>
            <a:r>
              <a:rPr lang="en-US" b="1" dirty="0"/>
              <a:t>(</a:t>
            </a:r>
            <a:r>
              <a:rPr lang="cs-CZ" b="1" dirty="0" err="1"/>
              <a:t>it</a:t>
            </a:r>
            <a:r>
              <a:rPr lang="cs-CZ" b="1" dirty="0"/>
              <a:t> beg, </a:t>
            </a:r>
            <a:r>
              <a:rPr lang="cs-CZ" b="1" dirty="0" err="1"/>
              <a:t>it</a:t>
            </a:r>
            <a:r>
              <a:rPr lang="cs-CZ" b="1" dirty="0"/>
              <a:t> end, </a:t>
            </a:r>
            <a:r>
              <a:rPr lang="en-US" b="1" dirty="0"/>
              <a:t>pred(const T&amp;))</a:t>
            </a:r>
          </a:p>
          <a:p>
            <a:r>
              <a:rPr lang="en-US" b="1" dirty="0"/>
              <a:t>std::</a:t>
            </a:r>
            <a:r>
              <a:rPr lang="en-US" b="1" dirty="0" err="1"/>
              <a:t>for_each</a:t>
            </a:r>
            <a:r>
              <a:rPr lang="en-US" b="1" dirty="0"/>
              <a:t>(it beg, it end, </a:t>
            </a:r>
            <a:r>
              <a:rPr lang="en-US" b="1" dirty="0" err="1"/>
              <a:t>fnc</a:t>
            </a:r>
            <a:r>
              <a:rPr lang="en-US" b="1" dirty="0"/>
              <a:t>(T&amp;))</a:t>
            </a:r>
          </a:p>
          <a:p>
            <a:r>
              <a:rPr lang="en-US" b="1" dirty="0"/>
              <a:t>std::sort(it beg, it end, </a:t>
            </a:r>
            <a:r>
              <a:rPr lang="en-US" b="1" dirty="0" err="1"/>
              <a:t>cmp</a:t>
            </a:r>
            <a:r>
              <a:rPr lang="en-US" b="1" dirty="0"/>
              <a:t>(const T&amp;, const T&amp;))</a:t>
            </a:r>
          </a:p>
          <a:p>
            <a:r>
              <a:rPr lang="en-US" b="1" dirty="0"/>
              <a:t>std::copy(it beg, it end, it </a:t>
            </a:r>
            <a:r>
              <a:rPr lang="en-US" b="1" dirty="0" err="1"/>
              <a:t>out_it</a:t>
            </a:r>
            <a:r>
              <a:rPr lang="en-US" b="1" dirty="0"/>
              <a:t>), std::move(it beg, it end, it </a:t>
            </a:r>
            <a:r>
              <a:rPr lang="en-US" b="1" dirty="0" err="1"/>
              <a:t>out_it</a:t>
            </a:r>
            <a:r>
              <a:rPr lang="en-US" b="1" dirty="0"/>
              <a:t>)</a:t>
            </a:r>
          </a:p>
          <a:p>
            <a:pPr lvl="1"/>
            <a:r>
              <a:rPr lang="en-US" b="1" dirty="0"/>
              <a:t>std::transform(it beg, it end, it </a:t>
            </a:r>
            <a:r>
              <a:rPr lang="en-US" b="1" dirty="0" err="1"/>
              <a:t>out_it</a:t>
            </a:r>
            <a:r>
              <a:rPr lang="en-US" b="1" dirty="0"/>
              <a:t>, T' </a:t>
            </a:r>
            <a:r>
              <a:rPr lang="en-US" b="1" dirty="0" err="1"/>
              <a:t>fnc</a:t>
            </a:r>
            <a:r>
              <a:rPr lang="en-US" b="1" dirty="0"/>
              <a:t>(const T&amp;))</a:t>
            </a:r>
            <a:endParaRPr lang="cs-CZ" b="1" dirty="0"/>
          </a:p>
          <a:p>
            <a:pPr lvl="1"/>
            <a:r>
              <a:rPr lang="en-US" b="1" dirty="0"/>
              <a:t>std::transform(it beg, it end, </a:t>
            </a:r>
            <a:r>
              <a:rPr lang="cs-CZ" b="1" dirty="0" err="1"/>
              <a:t>it</a:t>
            </a:r>
            <a:r>
              <a:rPr lang="cs-CZ" b="1" dirty="0"/>
              <a:t> beg2, </a:t>
            </a:r>
            <a:r>
              <a:rPr lang="en-US" b="1" dirty="0"/>
              <a:t>it </a:t>
            </a:r>
            <a:r>
              <a:rPr lang="en-US" b="1" dirty="0" err="1"/>
              <a:t>out_it</a:t>
            </a:r>
            <a:r>
              <a:rPr lang="en-US" b="1" dirty="0"/>
              <a:t>, T' </a:t>
            </a:r>
            <a:r>
              <a:rPr lang="en-US" b="1" dirty="0" err="1"/>
              <a:t>fnc</a:t>
            </a:r>
            <a:r>
              <a:rPr lang="en-US" b="1" dirty="0"/>
              <a:t>(const T</a:t>
            </a:r>
            <a:r>
              <a:rPr lang="cs-CZ" b="1" dirty="0"/>
              <a:t>1</a:t>
            </a:r>
            <a:r>
              <a:rPr lang="en-US" b="1" dirty="0"/>
              <a:t>&amp;</a:t>
            </a:r>
            <a:r>
              <a:rPr lang="cs-CZ" b="1" dirty="0"/>
              <a:t>, </a:t>
            </a:r>
            <a:r>
              <a:rPr lang="cs-CZ" b="1" dirty="0" err="1"/>
              <a:t>const</a:t>
            </a:r>
            <a:r>
              <a:rPr lang="cs-CZ" b="1" dirty="0"/>
              <a:t> T2</a:t>
            </a:r>
            <a:r>
              <a:rPr lang="en-US" b="1" dirty="0"/>
              <a:t>&amp;))</a:t>
            </a:r>
          </a:p>
          <a:p>
            <a:r>
              <a:rPr lang="en-US" b="1" dirty="0"/>
              <a:t>remove</a:t>
            </a:r>
            <a:r>
              <a:rPr lang="en-US" dirty="0"/>
              <a:t>, </a:t>
            </a:r>
            <a:r>
              <a:rPr lang="en-US" b="1" dirty="0" err="1"/>
              <a:t>remove_if</a:t>
            </a:r>
            <a:r>
              <a:rPr lang="en-US" dirty="0"/>
              <a:t> – p</a:t>
            </a:r>
            <a:r>
              <a:rPr lang="cs-CZ" dirty="0" err="1"/>
              <a:t>ře</a:t>
            </a:r>
            <a:r>
              <a:rPr lang="en-US" dirty="0"/>
              <a:t>sun (move) </a:t>
            </a:r>
            <a:r>
              <a:rPr lang="cs-CZ" dirty="0"/>
              <a:t>nálezů na konec, vrátí </a:t>
            </a:r>
            <a:r>
              <a:rPr lang="cs-CZ" dirty="0" err="1"/>
              <a:t>it</a:t>
            </a:r>
            <a:r>
              <a:rPr lang="cs-CZ" dirty="0"/>
              <a:t> na první</a:t>
            </a:r>
          </a:p>
          <a:p>
            <a:pPr lvl="1"/>
            <a:r>
              <a:rPr lang="cs-CZ" dirty="0"/>
              <a:t>Skutečné smazání až zkrácením kontejneru (např. </a:t>
            </a:r>
            <a:r>
              <a:rPr lang="cs-CZ" b="1" dirty="0" err="1"/>
              <a:t>vector.erase</a:t>
            </a:r>
            <a:r>
              <a:rPr lang="cs-CZ" b="1" dirty="0"/>
              <a:t>(</a:t>
            </a:r>
            <a:r>
              <a:rPr lang="cs-CZ" b="1" dirty="0" err="1"/>
              <a:t>it_returned</a:t>
            </a:r>
            <a:r>
              <a:rPr lang="cs-CZ" b="1" dirty="0"/>
              <a:t>, end)</a:t>
            </a:r>
            <a:r>
              <a:rPr lang="cs-CZ" dirty="0"/>
              <a:t>)</a:t>
            </a:r>
          </a:p>
          <a:p>
            <a:r>
              <a:rPr lang="cs-CZ" dirty="0"/>
              <a:t>Mnoho dalších na </a:t>
            </a:r>
            <a:r>
              <a:rPr lang="cs-CZ" dirty="0">
                <a:hlinkClick r:id="rId2"/>
              </a:rPr>
              <a:t>https://en.cppreference.com/w/cpp/algorithm</a:t>
            </a:r>
            <a:endParaRPr lang="cs-CZ" dirty="0"/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FC02812A-3527-B07A-2CDD-E0EBC2BD45BA}"/>
              </a:ext>
            </a:extLst>
          </p:cNvPr>
          <p:cNvSpPr/>
          <p:nvPr/>
        </p:nvSpPr>
        <p:spPr>
          <a:xfrm>
            <a:off x="7016262" y="312719"/>
            <a:ext cx="4273061" cy="60994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Pokud berou funkce,</a:t>
            </a:r>
            <a:br>
              <a:rPr lang="cs-CZ" dirty="0"/>
            </a:br>
            <a:r>
              <a:rPr lang="cs-CZ" dirty="0"/>
              <a:t>tak mohou brát i funktory a lambdy</a:t>
            </a:r>
            <a:endParaRPr lang="en-US" dirty="0"/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2EDB1ECB-E66F-8ABC-9D15-FC446C329A5D}"/>
              </a:ext>
            </a:extLst>
          </p:cNvPr>
          <p:cNvSpPr/>
          <p:nvPr/>
        </p:nvSpPr>
        <p:spPr>
          <a:xfrm>
            <a:off x="838200" y="1403509"/>
            <a:ext cx="2352453" cy="28717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#include &lt;algorithm&gt;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45DF3542-10B8-253C-F64E-E17F5FEC5E42}"/>
              </a:ext>
            </a:extLst>
          </p:cNvPr>
          <p:cNvSpPr/>
          <p:nvPr/>
        </p:nvSpPr>
        <p:spPr>
          <a:xfrm>
            <a:off x="7016262" y="995748"/>
            <a:ext cx="4273061" cy="74734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Typicky použijeme na </a:t>
            </a:r>
            <a:r>
              <a:rPr lang="cs-CZ" dirty="0" err="1"/>
              <a:t>vectoru</a:t>
            </a:r>
            <a:r>
              <a:rPr lang="cs-CZ" dirty="0"/>
              <a:t> a </a:t>
            </a:r>
            <a:r>
              <a:rPr lang="cs-CZ" dirty="0" err="1"/>
              <a:t>dequeu</a:t>
            </a:r>
            <a:br>
              <a:rPr lang="cs-CZ" dirty="0"/>
            </a:br>
            <a:r>
              <a:rPr lang="cs-CZ" dirty="0"/>
              <a:t>některé i na (forward_)listu nebo </a:t>
            </a:r>
            <a:r>
              <a:rPr lang="cs-CZ" dirty="0" err="1"/>
              <a:t>arrayi</a:t>
            </a:r>
            <a:endParaRPr lang="en-US" dirty="0"/>
          </a:p>
        </p:txBody>
      </p:sp>
      <p:sp>
        <p:nvSpPr>
          <p:cNvPr id="7" name="Řečová bublina: obdélníkový bublinový popisek se zakulacenými rohy 6">
            <a:extLst>
              <a:ext uri="{FF2B5EF4-FFF2-40B4-BE49-F238E27FC236}">
                <a16:creationId xmlns:a16="http://schemas.microsoft.com/office/drawing/2014/main" id="{369C43A1-0815-617B-419C-696217B89E9B}"/>
              </a:ext>
            </a:extLst>
          </p:cNvPr>
          <p:cNvSpPr/>
          <p:nvPr/>
        </p:nvSpPr>
        <p:spPr>
          <a:xfrm>
            <a:off x="7441223" y="1878031"/>
            <a:ext cx="4472353" cy="560307"/>
          </a:xfrm>
          <a:prstGeom prst="wedgeRoundRectCallout">
            <a:avLst>
              <a:gd name="adj1" fmla="val -73508"/>
              <a:gd name="adj2" fmla="val -10812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U (</a:t>
            </a:r>
            <a:r>
              <a:rPr lang="cs-CZ" dirty="0" err="1"/>
              <a:t>unordered</a:t>
            </a:r>
            <a:r>
              <a:rPr lang="cs-CZ" dirty="0"/>
              <a:t>, </a:t>
            </a:r>
            <a:r>
              <a:rPr lang="cs-CZ" dirty="0" err="1"/>
              <a:t>multi</a:t>
            </a:r>
            <a:r>
              <a:rPr lang="cs-CZ" dirty="0"/>
              <a:t>) setů a map použijeme:</a:t>
            </a:r>
            <a:br>
              <a:rPr lang="cs-CZ" dirty="0"/>
            </a:br>
            <a:r>
              <a:rPr lang="cs-CZ" dirty="0" err="1"/>
              <a:t>kontejner.find</a:t>
            </a:r>
            <a:endParaRPr lang="en-US" dirty="0"/>
          </a:p>
        </p:txBody>
      </p:sp>
      <p:sp>
        <p:nvSpPr>
          <p:cNvPr id="8" name="Řečová bublina: obdélníkový bublinový popisek se zakulacenými rohy 7">
            <a:extLst>
              <a:ext uri="{FF2B5EF4-FFF2-40B4-BE49-F238E27FC236}">
                <a16:creationId xmlns:a16="http://schemas.microsoft.com/office/drawing/2014/main" id="{9E885ECB-E505-8C84-CEBB-DC5E4FE59CBF}"/>
              </a:ext>
            </a:extLst>
          </p:cNvPr>
          <p:cNvSpPr/>
          <p:nvPr/>
        </p:nvSpPr>
        <p:spPr>
          <a:xfrm>
            <a:off x="7578969" y="2539572"/>
            <a:ext cx="3991708" cy="612648"/>
          </a:xfrm>
          <a:prstGeom prst="wedgeRoundRectCallout">
            <a:avLst>
              <a:gd name="adj1" fmla="val -93485"/>
              <a:gd name="adj2" fmla="val 69676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Vrátí funktor po poslední aplikaci</a:t>
            </a:r>
            <a:br>
              <a:rPr lang="cs-CZ" dirty="0"/>
            </a:br>
            <a:r>
              <a:rPr lang="cs-CZ" dirty="0"/>
              <a:t>Můžeme třeba zaznamenávat statistiku</a:t>
            </a:r>
            <a:endParaRPr lang="en-US" dirty="0"/>
          </a:p>
        </p:txBody>
      </p:sp>
      <p:sp>
        <p:nvSpPr>
          <p:cNvPr id="9" name="Řečová bublina: obdélníkový bublinový popisek se zakulacenými rohy 8">
            <a:extLst>
              <a:ext uri="{FF2B5EF4-FFF2-40B4-BE49-F238E27FC236}">
                <a16:creationId xmlns:a16="http://schemas.microsoft.com/office/drawing/2014/main" id="{808C6D4F-0E50-7CF8-A390-E15ADD1B2516}"/>
              </a:ext>
            </a:extLst>
          </p:cNvPr>
          <p:cNvSpPr/>
          <p:nvPr/>
        </p:nvSpPr>
        <p:spPr>
          <a:xfrm>
            <a:off x="8050823" y="4205105"/>
            <a:ext cx="3991708" cy="306324"/>
          </a:xfrm>
          <a:prstGeom prst="wedgeRoundRectCallout">
            <a:avLst>
              <a:gd name="adj1" fmla="val -65511"/>
              <a:gd name="adj2" fmla="val 6529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vrací modifikovaný (</a:t>
            </a:r>
            <a:r>
              <a:rPr lang="cs-CZ" dirty="0" err="1"/>
              <a:t>transformed</a:t>
            </a:r>
            <a:r>
              <a:rPr lang="cs-CZ" dirty="0"/>
              <a:t>) prvek</a:t>
            </a:r>
            <a:endParaRPr lang="en-US" dirty="0"/>
          </a:p>
        </p:txBody>
      </p:sp>
      <p:sp>
        <p:nvSpPr>
          <p:cNvPr id="10" name="Řečová bublina: obdélníkový bublinový popisek se zakulacenými rohy 9">
            <a:extLst>
              <a:ext uri="{FF2B5EF4-FFF2-40B4-BE49-F238E27FC236}">
                <a16:creationId xmlns:a16="http://schemas.microsoft.com/office/drawing/2014/main" id="{4A46949C-B7AD-8FA0-2118-DEE674DD52BC}"/>
              </a:ext>
            </a:extLst>
          </p:cNvPr>
          <p:cNvSpPr/>
          <p:nvPr/>
        </p:nvSpPr>
        <p:spPr>
          <a:xfrm rot="18521429">
            <a:off x="9300297" y="5238585"/>
            <a:ext cx="2366414" cy="612648"/>
          </a:xfrm>
          <a:prstGeom prst="wedgeRoundRectCallout">
            <a:avLst>
              <a:gd name="adj1" fmla="val 4069"/>
              <a:gd name="adj2" fmla="val -191377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Spojov</a:t>
            </a:r>
            <a:r>
              <a:rPr lang="cs-CZ" dirty="0" err="1"/>
              <a:t>ání</a:t>
            </a:r>
            <a:r>
              <a:rPr lang="cs-CZ" dirty="0"/>
              <a:t> kontejnerů</a:t>
            </a:r>
            <a:endParaRPr lang="en-US" dirty="0"/>
          </a:p>
        </p:txBody>
      </p:sp>
      <p:sp>
        <p:nvSpPr>
          <p:cNvPr id="12" name="Řečová bublina: obdélníkový bublinový popisek se zakulacenými rohy 11">
            <a:extLst>
              <a:ext uri="{FF2B5EF4-FFF2-40B4-BE49-F238E27FC236}">
                <a16:creationId xmlns:a16="http://schemas.microsoft.com/office/drawing/2014/main" id="{6FFE5F52-7F41-AE38-BD9D-20E16774661C}"/>
              </a:ext>
            </a:extLst>
          </p:cNvPr>
          <p:cNvSpPr/>
          <p:nvPr/>
        </p:nvSpPr>
        <p:spPr>
          <a:xfrm>
            <a:off x="7921868" y="3304292"/>
            <a:ext cx="3991708" cy="560307"/>
          </a:xfrm>
          <a:prstGeom prst="wedgeRoundRectCallout">
            <a:avLst>
              <a:gd name="adj1" fmla="val -66172"/>
              <a:gd name="adj2" fmla="val 62664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Funkce</a:t>
            </a:r>
            <a:r>
              <a:rPr lang="en-US" dirty="0"/>
              <a:t> ko</a:t>
            </a:r>
            <a:r>
              <a:rPr lang="cs-CZ" dirty="0" err="1"/>
              <a:t>pírující</a:t>
            </a:r>
            <a:r>
              <a:rPr lang="cs-CZ" dirty="0"/>
              <a:t>/přesouvající prvky</a:t>
            </a:r>
            <a:br>
              <a:rPr lang="cs-CZ" dirty="0"/>
            </a:br>
            <a:r>
              <a:rPr lang="cs-CZ" dirty="0"/>
              <a:t>z jednoho kontejneru do druhého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650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B5D8AB1-4C42-DF51-6027-559CEFF40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Lambda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194C398-DFCF-AA8D-7124-91FB9D421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[ captures ]</a:t>
            </a:r>
            <a:r>
              <a:rPr lang="en-US" dirty="0"/>
              <a:t>: </a:t>
            </a:r>
            <a:r>
              <a:rPr lang="en-US" dirty="0" err="1"/>
              <a:t>Seznam</a:t>
            </a:r>
            <a:r>
              <a:rPr lang="en-US" dirty="0"/>
              <a:t> </a:t>
            </a:r>
            <a:r>
              <a:rPr lang="en-US" dirty="0" err="1"/>
              <a:t>hodnot</a:t>
            </a:r>
            <a:r>
              <a:rPr lang="cs-CZ" dirty="0"/>
              <a:t> (inicializace)</a:t>
            </a:r>
            <a:r>
              <a:rPr lang="en-US" dirty="0"/>
              <a:t>,</a:t>
            </a:r>
            <a:r>
              <a:rPr lang="cs-CZ" dirty="0"/>
              <a:t> které lambda používá:</a:t>
            </a:r>
            <a:endParaRPr lang="en-US" dirty="0"/>
          </a:p>
          <a:p>
            <a:pPr lvl="1"/>
            <a:r>
              <a:rPr lang="en-US" b="1" dirty="0"/>
              <a:t>[x]</a:t>
            </a:r>
            <a:r>
              <a:rPr lang="en-US" dirty="0"/>
              <a:t> z</a:t>
            </a:r>
            <a:r>
              <a:rPr lang="cs-CZ" dirty="0"/>
              <a:t>kopíruje hodnotu proměnné x</a:t>
            </a:r>
          </a:p>
          <a:p>
            <a:pPr lvl="1"/>
            <a:r>
              <a:rPr lang="en-US" b="1" dirty="0"/>
              <a:t>[&amp;x]</a:t>
            </a:r>
            <a:r>
              <a:rPr lang="cs-CZ" dirty="0"/>
              <a:t> vytvoří referenci na proměnnou x</a:t>
            </a:r>
            <a:endParaRPr lang="en-US" dirty="0"/>
          </a:p>
          <a:p>
            <a:pPr lvl="1"/>
            <a:r>
              <a:rPr lang="cs-CZ" dirty="0"/>
              <a:t>První můžeme použít </a:t>
            </a:r>
            <a:r>
              <a:rPr lang="en-US" b="1" dirty="0"/>
              <a:t>[</a:t>
            </a:r>
            <a:r>
              <a:rPr lang="cs-CZ" b="1" dirty="0"/>
              <a:t>=</a:t>
            </a:r>
            <a:r>
              <a:rPr lang="en-US" b="1" dirty="0"/>
              <a:t>]</a:t>
            </a:r>
            <a:r>
              <a:rPr lang="en-US" dirty="0"/>
              <a:t>, </a:t>
            </a:r>
            <a:r>
              <a:rPr lang="en-US" b="1" dirty="0"/>
              <a:t>[&amp;]</a:t>
            </a:r>
            <a:r>
              <a:rPr lang="en-US" dirty="0"/>
              <a:t> </a:t>
            </a:r>
            <a:r>
              <a:rPr lang="cs-CZ" dirty="0"/>
              <a:t>pro </a:t>
            </a:r>
            <a:r>
              <a:rPr lang="cs-CZ" dirty="0" err="1"/>
              <a:t>imlicitní</a:t>
            </a:r>
            <a:r>
              <a:rPr lang="cs-CZ" dirty="0"/>
              <a:t> copy/</a:t>
            </a:r>
            <a:r>
              <a:rPr lang="cs-CZ" dirty="0" err="1"/>
              <a:t>ref</a:t>
            </a:r>
            <a:endParaRPr lang="en-US" dirty="0"/>
          </a:p>
          <a:p>
            <a:pPr lvl="1"/>
            <a:r>
              <a:rPr lang="en-US" dirty="0"/>
              <a:t>this </a:t>
            </a:r>
            <a:r>
              <a:rPr lang="cs-CZ" dirty="0"/>
              <a:t>(</a:t>
            </a:r>
            <a:r>
              <a:rPr lang="cs-CZ" dirty="0" err="1"/>
              <a:t>capture</a:t>
            </a:r>
            <a:r>
              <a:rPr lang="cs-CZ" dirty="0"/>
              <a:t> objektu v metodě ) </a:t>
            </a:r>
            <a:r>
              <a:rPr lang="en-US" dirty="0"/>
              <a:t>je </a:t>
            </a:r>
            <a:r>
              <a:rPr lang="cs-CZ" dirty="0"/>
              <a:t>výjimka:</a:t>
            </a:r>
            <a:br>
              <a:rPr lang="cs-CZ" dirty="0"/>
            </a:br>
            <a:r>
              <a:rPr lang="en-US" b="1" dirty="0"/>
              <a:t>[</a:t>
            </a:r>
            <a:r>
              <a:rPr lang="cs-CZ" b="1" dirty="0" err="1"/>
              <a:t>this</a:t>
            </a:r>
            <a:r>
              <a:rPr lang="en-US" b="1" dirty="0"/>
              <a:t>]</a:t>
            </a:r>
            <a:r>
              <a:rPr lang="cs-CZ" dirty="0"/>
              <a:t> </a:t>
            </a:r>
            <a:r>
              <a:rPr lang="en-US" dirty="0"/>
              <a:t>-&gt; reference; </a:t>
            </a:r>
            <a:r>
              <a:rPr lang="en-US" b="1" dirty="0"/>
              <a:t>[*this]</a:t>
            </a:r>
            <a:r>
              <a:rPr lang="en-US" dirty="0"/>
              <a:t> -&gt; </a:t>
            </a:r>
            <a:r>
              <a:rPr lang="en-US" dirty="0" err="1"/>
              <a:t>kopie</a:t>
            </a:r>
            <a:endParaRPr lang="en-US" dirty="0"/>
          </a:p>
          <a:p>
            <a:pPr lvl="1"/>
            <a:r>
              <a:rPr lang="en-US" dirty="0" err="1"/>
              <a:t>Zobecn</a:t>
            </a:r>
            <a:r>
              <a:rPr lang="cs-CZ" dirty="0" err="1"/>
              <a:t>ěný</a:t>
            </a:r>
            <a:r>
              <a:rPr lang="cs-CZ" dirty="0"/>
              <a:t> </a:t>
            </a:r>
            <a:r>
              <a:rPr lang="cs-CZ" dirty="0" err="1"/>
              <a:t>capture</a:t>
            </a:r>
            <a:r>
              <a:rPr lang="cs-CZ" dirty="0"/>
              <a:t> </a:t>
            </a:r>
            <a:r>
              <a:rPr lang="en-US" b="1" dirty="0"/>
              <a:t>[</a:t>
            </a:r>
            <a:r>
              <a:rPr lang="en-US" b="1" dirty="0" err="1"/>
              <a:t>nazev</a:t>
            </a:r>
            <a:r>
              <a:rPr lang="en-US" b="1" dirty="0"/>
              <a:t>=</a:t>
            </a:r>
            <a:r>
              <a:rPr lang="en-US" b="1" dirty="0" err="1"/>
              <a:t>hodnota</a:t>
            </a:r>
            <a:r>
              <a:rPr lang="en-US" b="1" dirty="0"/>
              <a:t>]</a:t>
            </a:r>
          </a:p>
          <a:p>
            <a:pPr lvl="2"/>
            <a:r>
              <a:rPr lang="en-US" dirty="0" err="1"/>
              <a:t>Vy</a:t>
            </a:r>
            <a:r>
              <a:rPr lang="cs-CZ" dirty="0"/>
              <a:t>tvoří úplně novou proměnnou</a:t>
            </a:r>
            <a:endParaRPr lang="en-US" dirty="0"/>
          </a:p>
          <a:p>
            <a:r>
              <a:rPr lang="en-US" b="1" dirty="0"/>
              <a:t>( parameters )</a:t>
            </a:r>
            <a:r>
              <a:rPr lang="cs-CZ" dirty="0"/>
              <a:t>: běžné parametry jako u funkcí</a:t>
            </a:r>
            <a:endParaRPr lang="en-US" dirty="0"/>
          </a:p>
          <a:p>
            <a:r>
              <a:rPr lang="cs-CZ" b="1" dirty="0" err="1"/>
              <a:t>mutable</a:t>
            </a:r>
            <a:endParaRPr lang="cs-CZ" b="1" dirty="0"/>
          </a:p>
          <a:p>
            <a:pPr lvl="1"/>
            <a:r>
              <a:rPr lang="cs-CZ" dirty="0"/>
              <a:t>příznak, kterým označíme,</a:t>
            </a:r>
            <a:br>
              <a:rPr lang="cs-CZ" dirty="0"/>
            </a:br>
            <a:r>
              <a:rPr lang="cs-CZ" dirty="0"/>
              <a:t>že nakopírované hodnoty lze měnit, jinak jsou </a:t>
            </a:r>
            <a:r>
              <a:rPr lang="cs-CZ" dirty="0" err="1"/>
              <a:t>const</a:t>
            </a:r>
            <a:endParaRPr lang="en-US" dirty="0"/>
          </a:p>
          <a:p>
            <a:r>
              <a:rPr lang="en-US" b="1" dirty="0"/>
              <a:t>-&gt; ret</a:t>
            </a:r>
            <a:r>
              <a:rPr lang="cs-CZ" b="1" dirty="0"/>
              <a:t>t</a:t>
            </a:r>
            <a:r>
              <a:rPr lang="en-US" b="1" dirty="0" err="1"/>
              <a:t>ype</a:t>
            </a:r>
            <a:r>
              <a:rPr lang="cs-CZ" dirty="0"/>
              <a:t>: explicitní zadání návratového typu</a:t>
            </a:r>
            <a:endParaRPr lang="en-US" dirty="0"/>
          </a:p>
        </p:txBody>
      </p:sp>
      <p:sp>
        <p:nvSpPr>
          <p:cNvPr id="6" name="AutoShape 30">
            <a:extLst>
              <a:ext uri="{FF2B5EF4-FFF2-40B4-BE49-F238E27FC236}">
                <a16:creationId xmlns:a16="http://schemas.microsoft.com/office/drawing/2014/main" id="{6CB5199E-7534-087F-6E38-04C63963D5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7451" y="1007194"/>
            <a:ext cx="6645349" cy="374571"/>
          </a:xfrm>
          <a:prstGeom prst="wedgeRoundRectCallout">
            <a:avLst>
              <a:gd name="adj1" fmla="val 160"/>
              <a:gd name="adj2" fmla="val -49481"/>
              <a:gd name="adj3" fmla="val 16667"/>
            </a:avLst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[ captures ] ( params )</a:t>
            </a:r>
            <a:r>
              <a:rPr lang="en-US" sz="1600" baseline="-250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opt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mutable</a:t>
            </a:r>
            <a:r>
              <a:rPr lang="en-US" sz="1600" baseline="-25000" dirty="0" err="1">
                <a:latin typeface="Consolas" panose="020B0609020204030204" pitchFamily="49" charset="0"/>
                <a:cs typeface="Courier New" pitchFamily="49" charset="0"/>
              </a:rPr>
              <a:t>opt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-&gt;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rettype</a:t>
            </a:r>
            <a:r>
              <a:rPr lang="en-US" sz="1600" baseline="-25000" dirty="0" err="1">
                <a:latin typeface="Consolas" panose="020B0609020204030204" pitchFamily="49" charset="0"/>
                <a:cs typeface="Courier New" pitchFamily="49" charset="0"/>
              </a:rPr>
              <a:t>opt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{ body }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B4F0E4BA-FA9F-6564-2E0D-A4A9CA797A1B}"/>
              </a:ext>
            </a:extLst>
          </p:cNvPr>
          <p:cNvSpPr txBox="1"/>
          <p:nvPr/>
        </p:nvSpPr>
        <p:spPr>
          <a:xfrm>
            <a:off x="7754815" y="2332757"/>
            <a:ext cx="4360986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x 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lambda</a:t>
            </a: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</a:t>
            </a:r>
            <a:b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){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x*n;};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lambda</a:t>
            </a: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</a:t>
            </a:r>
            <a:b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[&amp;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){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x*n;};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 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b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y = lambda1(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// y == 6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z = lambda2(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// z == 10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478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151A70-C7C4-7596-67F4-6184790D5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Lambda</a:t>
            </a:r>
            <a:r>
              <a:rPr lang="en-US" dirty="0"/>
              <a:t> p</a:t>
            </a:r>
            <a:r>
              <a:rPr lang="cs-CZ" dirty="0" err="1"/>
              <a:t>řeložena</a:t>
            </a:r>
            <a:r>
              <a:rPr lang="cs-CZ" dirty="0"/>
              <a:t> na funktor</a:t>
            </a:r>
            <a:endParaRPr lang="en-US" dirty="0"/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id="{1AE76F73-CC39-2B83-09FD-AE0BCFBC3E2D}"/>
              </a:ext>
            </a:extLst>
          </p:cNvPr>
          <p:cNvSpPr txBox="1"/>
          <p:nvPr/>
        </p:nvSpPr>
        <p:spPr>
          <a:xfrm>
            <a:off x="1069789" y="2875861"/>
            <a:ext cx="7280943" cy="2031325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sz="1800" dirty="0"/>
              <a:t>class </a:t>
            </a:r>
            <a:r>
              <a:rPr lang="en-US" sz="1800" dirty="0" err="1"/>
              <a:t>ftor</a:t>
            </a:r>
            <a:r>
              <a:rPr lang="en-US" sz="1800" dirty="0"/>
              <a:t> {</a:t>
            </a:r>
          </a:p>
          <a:p>
            <a:r>
              <a:rPr lang="en-US" sz="1800" dirty="0"/>
              <a:t>private:</a:t>
            </a:r>
          </a:p>
          <a:p>
            <a:r>
              <a:rPr lang="en-US" sz="1800" dirty="0"/>
              <a:t>  </a:t>
            </a:r>
            <a:r>
              <a:rPr lang="en-US" sz="1800" b="1" dirty="0" err="1">
                <a:solidFill>
                  <a:srgbClr val="FF0000"/>
                </a:solidFill>
              </a:rPr>
              <a:t>CaptTypes</a:t>
            </a:r>
            <a:r>
              <a:rPr lang="en-US" sz="1800" b="1" dirty="0">
                <a:solidFill>
                  <a:srgbClr val="FF0000"/>
                </a:solidFill>
              </a:rPr>
              <a:t> captures_</a:t>
            </a:r>
            <a:r>
              <a:rPr lang="en-US" sz="1800" dirty="0"/>
              <a:t>;</a:t>
            </a:r>
          </a:p>
          <a:p>
            <a:r>
              <a:rPr lang="en-US" sz="1800" dirty="0"/>
              <a:t>public:</a:t>
            </a:r>
          </a:p>
          <a:p>
            <a:r>
              <a:rPr lang="en-US" sz="1800" dirty="0"/>
              <a:t>  </a:t>
            </a:r>
            <a:r>
              <a:rPr lang="en-US" sz="1800" dirty="0" err="1"/>
              <a:t>ftor</a:t>
            </a:r>
            <a:r>
              <a:rPr lang="en-US" sz="1800" dirty="0"/>
              <a:t>( </a:t>
            </a:r>
            <a:r>
              <a:rPr lang="en-US" sz="1800" b="1" dirty="0" err="1">
                <a:solidFill>
                  <a:srgbClr val="FF0000"/>
                </a:solidFill>
              </a:rPr>
              <a:t>CaptTypes</a:t>
            </a:r>
            <a:r>
              <a:rPr lang="en-US" sz="1800" b="1" dirty="0">
                <a:solidFill>
                  <a:srgbClr val="FF0000"/>
                </a:solidFill>
              </a:rPr>
              <a:t> captures </a:t>
            </a:r>
            <a:r>
              <a:rPr lang="en-US" sz="1800" dirty="0"/>
              <a:t>) : </a:t>
            </a:r>
            <a:r>
              <a:rPr lang="en-US" sz="1800" b="1" dirty="0">
                <a:solidFill>
                  <a:srgbClr val="FF0000"/>
                </a:solidFill>
              </a:rPr>
              <a:t>captures_</a:t>
            </a:r>
            <a:r>
              <a:rPr lang="en-US" sz="1800" dirty="0"/>
              <a:t>( </a:t>
            </a:r>
            <a:r>
              <a:rPr lang="en-US" sz="1800" b="1" dirty="0">
                <a:solidFill>
                  <a:srgbClr val="FF0000"/>
                </a:solidFill>
              </a:rPr>
              <a:t>captures</a:t>
            </a:r>
            <a:r>
              <a:rPr lang="en-US" sz="1800" dirty="0"/>
              <a:t> ) {}</a:t>
            </a:r>
          </a:p>
          <a:p>
            <a:r>
              <a:rPr lang="en-US" sz="1800" dirty="0"/>
              <a:t>  </a:t>
            </a:r>
            <a:r>
              <a:rPr lang="en-US" sz="1800" b="1" dirty="0" err="1">
                <a:solidFill>
                  <a:srgbClr val="7030A0"/>
                </a:solidFill>
              </a:rPr>
              <a:t>rettype</a:t>
            </a:r>
            <a:r>
              <a:rPr lang="en-US" sz="1800" dirty="0"/>
              <a:t> operator() ( </a:t>
            </a:r>
            <a:r>
              <a:rPr lang="en-US" sz="1800" b="1" dirty="0" err="1">
                <a:solidFill>
                  <a:srgbClr val="0033CC"/>
                </a:solidFill>
              </a:rPr>
              <a:t>params</a:t>
            </a:r>
            <a:r>
              <a:rPr lang="en-US" sz="1800" b="1" dirty="0"/>
              <a:t> </a:t>
            </a:r>
            <a:r>
              <a:rPr lang="en-US" sz="1800" dirty="0"/>
              <a:t>) {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statements</a:t>
            </a:r>
            <a:r>
              <a:rPr lang="en-US" sz="1800" dirty="0"/>
              <a:t>; }</a:t>
            </a:r>
          </a:p>
          <a:p>
            <a:r>
              <a:rPr lang="en-US" sz="1800" dirty="0"/>
              <a:t>};</a:t>
            </a:r>
          </a:p>
        </p:txBody>
      </p:sp>
      <p:sp>
        <p:nvSpPr>
          <p:cNvPr id="5" name="TextBox 7">
            <a:extLst>
              <a:ext uri="{FF2B5EF4-FFF2-40B4-BE49-F238E27FC236}">
                <a16:creationId xmlns:a16="http://schemas.microsoft.com/office/drawing/2014/main" id="{9DBDF985-67CE-E3CC-3B9A-8803210D5BFE}"/>
              </a:ext>
            </a:extLst>
          </p:cNvPr>
          <p:cNvSpPr txBox="1"/>
          <p:nvPr/>
        </p:nvSpPr>
        <p:spPr>
          <a:xfrm>
            <a:off x="4440116" y="3021983"/>
            <a:ext cx="6737838" cy="369332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sz="1800" b="1" dirty="0"/>
              <a:t>[ </a:t>
            </a:r>
            <a:r>
              <a:rPr lang="en-US" sz="1800" b="1" dirty="0">
                <a:solidFill>
                  <a:srgbClr val="FF0000"/>
                </a:solidFill>
              </a:rPr>
              <a:t>captures</a:t>
            </a:r>
            <a:r>
              <a:rPr lang="en-US" sz="1800" b="1" dirty="0"/>
              <a:t> ] ( </a:t>
            </a:r>
            <a:r>
              <a:rPr lang="en-US" sz="1800" b="1" dirty="0" err="1">
                <a:solidFill>
                  <a:srgbClr val="0033CC"/>
                </a:solidFill>
              </a:rPr>
              <a:t>params</a:t>
            </a:r>
            <a:r>
              <a:rPr lang="en-US" sz="1800" b="1" dirty="0"/>
              <a:t> ) -&gt; </a:t>
            </a:r>
            <a:r>
              <a:rPr lang="en-US" sz="1800" b="1" dirty="0" err="1">
                <a:solidFill>
                  <a:srgbClr val="7030A0"/>
                </a:solidFill>
              </a:rPr>
              <a:t>rettype</a:t>
            </a:r>
            <a:r>
              <a:rPr lang="en-US" sz="1800" b="1" dirty="0"/>
              <a:t> {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statements</a:t>
            </a:r>
            <a:r>
              <a:rPr lang="en-US" sz="1800" dirty="0"/>
              <a:t>;</a:t>
            </a:r>
            <a:r>
              <a:rPr lang="en-US" sz="1800" b="1" dirty="0"/>
              <a:t> }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945A024-D493-6A99-7DF7-E44A0664E61B}"/>
              </a:ext>
            </a:extLst>
          </p:cNvPr>
          <p:cNvCxnSpPr>
            <a:cxnSpLocks/>
          </p:cNvCxnSpPr>
          <p:nvPr/>
        </p:nvCxnSpPr>
        <p:spPr>
          <a:xfrm flipH="1">
            <a:off x="8281351" y="3460493"/>
            <a:ext cx="526323" cy="299036"/>
          </a:xfrm>
          <a:prstGeom prst="straightConnector1">
            <a:avLst/>
          </a:prstGeom>
          <a:ln w="444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78F96BE8-A696-4EA3-8E3B-5118922EB822}"/>
              </a:ext>
            </a:extLst>
          </p:cNvPr>
          <p:cNvSpPr/>
          <p:nvPr/>
        </p:nvSpPr>
        <p:spPr>
          <a:xfrm>
            <a:off x="1301262" y="1759865"/>
            <a:ext cx="3640015" cy="54512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Compiler</a:t>
            </a:r>
            <a:r>
              <a:rPr lang="cs-CZ" dirty="0"/>
              <a:t> interpretuje lambdu jako zjednodušený zápis funktoru</a:t>
            </a:r>
            <a:endParaRPr lang="en-US" dirty="0"/>
          </a:p>
        </p:txBody>
      </p: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DFE8F3EE-3EA7-43E4-EA39-48F6B09DADB2}"/>
              </a:ext>
            </a:extLst>
          </p:cNvPr>
          <p:cNvSpPr/>
          <p:nvPr/>
        </p:nvSpPr>
        <p:spPr>
          <a:xfrm>
            <a:off x="6246439" y="1759866"/>
            <a:ext cx="4208585" cy="54512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Proto mají dvě totožné lambdy různé typy</a:t>
            </a:r>
            <a:br>
              <a:rPr lang="cs-CZ" dirty="0"/>
            </a:br>
            <a:r>
              <a:rPr lang="cs-CZ" dirty="0" err="1"/>
              <a:t>compiler</a:t>
            </a:r>
            <a:r>
              <a:rPr lang="cs-CZ" dirty="0"/>
              <a:t> totiž napíše dva různé funktory</a:t>
            </a:r>
            <a:endParaRPr lang="en-US" dirty="0"/>
          </a:p>
        </p:txBody>
      </p: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1389B8C8-D105-33E1-0D43-944D77EA7836}"/>
              </a:ext>
            </a:extLst>
          </p:cNvPr>
          <p:cNvCxnSpPr>
            <a:stCxn id="9" idx="3"/>
            <a:endCxn id="10" idx="1"/>
          </p:cNvCxnSpPr>
          <p:nvPr/>
        </p:nvCxnSpPr>
        <p:spPr>
          <a:xfrm>
            <a:off x="4941277" y="2032427"/>
            <a:ext cx="1305162" cy="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6532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3E689E-EEEB-65A4-1A84-171BA8511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Pokročilé druhy </a:t>
            </a:r>
            <a:r>
              <a:rPr lang="cs-CZ" dirty="0" err="1"/>
              <a:t>iterátorů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740FAB-4BD2-9B5E-9D5E-6B4B76FC3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Jde</a:t>
            </a:r>
            <a:r>
              <a:rPr lang="en-US" dirty="0"/>
              <a:t> je </a:t>
            </a:r>
            <a:r>
              <a:rPr lang="cs-CZ" dirty="0"/>
              <a:t>například používat v algoritmech</a:t>
            </a:r>
            <a:endParaRPr lang="en-US" dirty="0"/>
          </a:p>
          <a:p>
            <a:r>
              <a:rPr lang="en-US" dirty="0"/>
              <a:t>A</a:t>
            </a:r>
            <a:r>
              <a:rPr lang="cs-CZ" dirty="0" err="1"/>
              <a:t>daptéry</a:t>
            </a:r>
            <a:r>
              <a:rPr lang="cs-CZ" dirty="0"/>
              <a:t> </a:t>
            </a:r>
            <a:r>
              <a:rPr lang="cs-CZ" dirty="0" err="1"/>
              <a:t>iterátorů</a:t>
            </a:r>
            <a:endParaRPr lang="en-US" dirty="0"/>
          </a:p>
          <a:p>
            <a:pPr lvl="1"/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back_inserter</a:t>
            </a:r>
            <a:r>
              <a:rPr lang="cs-CZ" dirty="0"/>
              <a:t>(</a:t>
            </a:r>
            <a:r>
              <a:rPr lang="cs-CZ" dirty="0" err="1"/>
              <a:t>container</a:t>
            </a:r>
            <a:r>
              <a:rPr lang="en-US" dirty="0"/>
              <a:t>&amp;</a:t>
            </a:r>
            <a:r>
              <a:rPr lang="cs-CZ" dirty="0"/>
              <a:t>)</a:t>
            </a:r>
            <a:r>
              <a:rPr lang="en-US" dirty="0"/>
              <a:t>,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en-US" dirty="0"/>
              <a:t>front</a:t>
            </a:r>
            <a:r>
              <a:rPr lang="cs-CZ" dirty="0"/>
              <a:t>_</a:t>
            </a:r>
            <a:r>
              <a:rPr lang="cs-CZ" dirty="0" err="1"/>
              <a:t>inserter</a:t>
            </a:r>
            <a:r>
              <a:rPr lang="cs-CZ" dirty="0"/>
              <a:t>(</a:t>
            </a:r>
            <a:r>
              <a:rPr lang="cs-CZ" dirty="0" err="1"/>
              <a:t>container</a:t>
            </a:r>
            <a:r>
              <a:rPr lang="en-US" dirty="0"/>
              <a:t>&amp;</a:t>
            </a:r>
            <a:r>
              <a:rPr lang="cs-CZ" dirty="0"/>
              <a:t>)</a:t>
            </a:r>
          </a:p>
          <a:p>
            <a:pPr lvl="2"/>
            <a:r>
              <a:rPr lang="cs-CZ" dirty="0" err="1"/>
              <a:t>Přídává</a:t>
            </a:r>
            <a:r>
              <a:rPr lang="cs-CZ" dirty="0"/>
              <a:t> na konec/začátek zadaného kontejneru</a:t>
            </a:r>
            <a:br>
              <a:rPr lang="cs-CZ" dirty="0"/>
            </a:b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vector</a:t>
            </a:r>
            <a:r>
              <a:rPr lang="cs-CZ" dirty="0"/>
              <a:t>&lt;</a:t>
            </a:r>
            <a:r>
              <a:rPr lang="cs-CZ" dirty="0" err="1"/>
              <a:t>int</a:t>
            </a:r>
            <a:r>
              <a:rPr lang="cs-CZ" dirty="0"/>
              <a:t>&gt; in</a:t>
            </a:r>
            <a:r>
              <a:rPr lang="en-US" dirty="0"/>
              <a:t>{1, 2, 3, 4, 5};</a:t>
            </a:r>
            <a:br>
              <a:rPr lang="en-US" dirty="0"/>
            </a:br>
            <a:r>
              <a:rPr lang="en-US" dirty="0"/>
              <a:t>std::vector&lt;int&gt; out;</a:t>
            </a:r>
            <a:br>
              <a:rPr lang="cs-CZ" dirty="0"/>
            </a:br>
            <a:r>
              <a:rPr lang="cs-CZ" dirty="0" err="1"/>
              <a:t>std</a:t>
            </a:r>
            <a:r>
              <a:rPr lang="cs-CZ" dirty="0"/>
              <a:t>::</a:t>
            </a:r>
            <a:r>
              <a:rPr lang="en-US" dirty="0"/>
              <a:t>copy</a:t>
            </a:r>
            <a:r>
              <a:rPr lang="cs-CZ" dirty="0"/>
              <a:t>(</a:t>
            </a:r>
            <a:r>
              <a:rPr lang="en-US" dirty="0" err="1"/>
              <a:t>in.begin</a:t>
            </a:r>
            <a:r>
              <a:rPr lang="en-US" dirty="0"/>
              <a:t>(), </a:t>
            </a:r>
            <a:r>
              <a:rPr lang="en-US" dirty="0" err="1"/>
              <a:t>in.end</a:t>
            </a:r>
            <a:r>
              <a:rPr lang="en-US" dirty="0"/>
              <a:t>(), std::</a:t>
            </a:r>
            <a:r>
              <a:rPr lang="en-US" dirty="0" err="1"/>
              <a:t>back_inserter</a:t>
            </a:r>
            <a:r>
              <a:rPr lang="en-US" dirty="0"/>
              <a:t>(out));</a:t>
            </a:r>
          </a:p>
          <a:p>
            <a:pPr lvl="1"/>
            <a:r>
              <a:rPr lang="en-US" dirty="0"/>
              <a:t>std::inserter(container&amp;) – to </a:t>
            </a:r>
            <a:r>
              <a:rPr lang="en-US" dirty="0" err="1"/>
              <a:t>sa</a:t>
            </a:r>
            <a:r>
              <a:rPr lang="cs-CZ" dirty="0"/>
              <a:t>mé, ale např. u map</a:t>
            </a:r>
          </a:p>
          <a:p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istream_iterator</a:t>
            </a:r>
            <a:r>
              <a:rPr lang="cs-CZ" dirty="0"/>
              <a:t>&lt;T&gt;</a:t>
            </a:r>
            <a:r>
              <a:rPr lang="en-US" dirty="0"/>
              <a:t>(in)</a:t>
            </a:r>
          </a:p>
          <a:p>
            <a:pPr lvl="1"/>
            <a:r>
              <a:rPr lang="cs-CZ" dirty="0"/>
              <a:t>iteruje vstup, jako bychom dělali</a:t>
            </a:r>
            <a:r>
              <a:rPr lang="en-US" dirty="0"/>
              <a:t>:</a:t>
            </a:r>
            <a:r>
              <a:rPr lang="cs-CZ" dirty="0"/>
              <a:t> </a:t>
            </a:r>
            <a:r>
              <a:rPr lang="en-US" dirty="0"/>
              <a:t>T value; while(in &gt;&gt; value) …</a:t>
            </a:r>
          </a:p>
          <a:p>
            <a:r>
              <a:rPr lang="en-US" dirty="0"/>
              <a:t>std::</a:t>
            </a:r>
            <a:r>
              <a:rPr lang="en-US" dirty="0" err="1"/>
              <a:t>ostream_iterator</a:t>
            </a:r>
            <a:r>
              <a:rPr lang="en-US" dirty="0"/>
              <a:t>&lt;T&gt;(out[, </a:t>
            </a:r>
            <a:r>
              <a:rPr lang="en-US" dirty="0" err="1"/>
              <a:t>delim</a:t>
            </a:r>
            <a:r>
              <a:rPr lang="en-US" dirty="0"/>
              <a:t>])</a:t>
            </a:r>
          </a:p>
          <a:p>
            <a:pPr lvl="1"/>
            <a:r>
              <a:rPr lang="en-US" dirty="0"/>
              <a:t>Do </a:t>
            </a:r>
            <a:r>
              <a:rPr lang="en-US" dirty="0" err="1"/>
              <a:t>streamu</a:t>
            </a:r>
            <a:r>
              <a:rPr lang="en-US" dirty="0"/>
              <a:t> out </a:t>
            </a:r>
            <a:r>
              <a:rPr lang="cs-CZ" dirty="0"/>
              <a:t>píše prvky (oddělené </a:t>
            </a:r>
            <a:r>
              <a:rPr lang="cs-CZ" dirty="0" err="1"/>
              <a:t>delim</a:t>
            </a:r>
            <a:r>
              <a:rPr lang="cs-CZ" dirty="0"/>
              <a:t> – typicky </a:t>
            </a:r>
            <a:r>
              <a:rPr lang="en-US" dirty="0"/>
              <a:t>' ' </a:t>
            </a:r>
            <a:r>
              <a:rPr lang="en-US" dirty="0" err="1"/>
              <a:t>nebo</a:t>
            </a:r>
            <a:r>
              <a:rPr lang="en-US" dirty="0"/>
              <a:t> '\n'</a:t>
            </a:r>
            <a:r>
              <a:rPr lang="cs-CZ" dirty="0"/>
              <a:t>)</a:t>
            </a: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68CA6AA2-1561-5671-9C32-907CBE312383}"/>
              </a:ext>
            </a:extLst>
          </p:cNvPr>
          <p:cNvSpPr/>
          <p:nvPr/>
        </p:nvSpPr>
        <p:spPr>
          <a:xfrm>
            <a:off x="5305647" y="1403509"/>
            <a:ext cx="2352453" cy="28717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#include &lt;</a:t>
            </a:r>
            <a:r>
              <a:rPr lang="cs-CZ" dirty="0" err="1"/>
              <a:t>iterator</a:t>
            </a:r>
            <a:r>
              <a:rPr lang="en-US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53930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66B311-5C60-807D-2AA7-C6E872CED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Feedback k úloze </a:t>
            </a:r>
            <a:r>
              <a:rPr lang="en-US" dirty="0" err="1"/>
              <a:t>Práce</a:t>
            </a:r>
            <a:r>
              <a:rPr lang="en-US" dirty="0"/>
              <a:t> s </a:t>
            </a:r>
            <a:r>
              <a:rPr lang="en-US" dirty="0" err="1"/>
              <a:t>kontejnery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069C8B-B117-C7E1-8880-3CD97A2D9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TODO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5619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1DF6C46-625A-E1FB-5D7E-0EA17A999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Prostor na otázky</a:t>
            </a:r>
            <a:endParaRPr lang="en-US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5A3195D-4B20-6954-3468-62B812477A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526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66B311-5C60-807D-2AA7-C6E872CED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069C8B-B117-C7E1-8880-3CD97A2D9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Čtvrtá úloha: </a:t>
            </a:r>
            <a:r>
              <a:rPr lang="en-US" b="1" dirty="0"/>
              <a:t>P</a:t>
            </a:r>
            <a:r>
              <a:rPr lang="cs-CZ" b="1" dirty="0" err="1"/>
              <a:t>ráce</a:t>
            </a:r>
            <a:r>
              <a:rPr lang="cs-CZ" b="1" dirty="0"/>
              <a:t> se standardními algoritmy</a:t>
            </a:r>
            <a:endParaRPr lang="cs-CZ" dirty="0"/>
          </a:p>
          <a:p>
            <a:pPr lvl="1"/>
            <a:endParaRPr lang="cs-CZ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25467C2-1912-5DCE-0215-A2F49D44CF9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071071" y="325437"/>
            <a:ext cx="2971800" cy="300037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439620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98CD69-FF1C-ECAA-A124-74E69D93B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Adaptéry standardních kontejnerů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B3E063-0E15-3D34-FC21-6A666BBEC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Nejsou</a:t>
            </a:r>
            <a:r>
              <a:rPr lang="en-US" dirty="0"/>
              <a:t> reference, </a:t>
            </a:r>
            <a:r>
              <a:rPr lang="en-US" dirty="0" err="1"/>
              <a:t>obaluj</a:t>
            </a:r>
            <a:r>
              <a:rPr lang="cs-CZ" dirty="0"/>
              <a:t>í nějaký kontejner a nabízí upravený interface</a:t>
            </a:r>
            <a:endParaRPr lang="en-US" dirty="0"/>
          </a:p>
          <a:p>
            <a:r>
              <a:rPr lang="en-US" b="1" dirty="0"/>
              <a:t>std::stack</a:t>
            </a:r>
            <a:r>
              <a:rPr lang="cs-CZ" b="1" dirty="0"/>
              <a:t> </a:t>
            </a:r>
            <a:r>
              <a:rPr lang="cs-CZ" dirty="0"/>
              <a:t>– definuje interface </a:t>
            </a:r>
            <a:r>
              <a:rPr lang="cs-CZ" dirty="0" err="1"/>
              <a:t>stacku</a:t>
            </a:r>
            <a:r>
              <a:rPr lang="cs-CZ" dirty="0"/>
              <a:t> nad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deque</a:t>
            </a:r>
            <a:endParaRPr lang="cs-CZ" dirty="0"/>
          </a:p>
          <a:p>
            <a:pPr lvl="1"/>
            <a:r>
              <a:rPr lang="cs-CZ" dirty="0"/>
              <a:t>Podporuje </a:t>
            </a:r>
            <a:r>
              <a:rPr lang="cs-CZ" dirty="0" err="1"/>
              <a:t>push</a:t>
            </a:r>
            <a:r>
              <a:rPr lang="cs-CZ" dirty="0"/>
              <a:t>(</a:t>
            </a:r>
            <a:r>
              <a:rPr lang="cs-CZ" dirty="0" err="1"/>
              <a:t>item</a:t>
            </a:r>
            <a:r>
              <a:rPr lang="cs-CZ" dirty="0"/>
              <a:t>), </a:t>
            </a:r>
            <a:r>
              <a:rPr lang="cs-CZ" dirty="0" err="1"/>
              <a:t>emplace</a:t>
            </a:r>
            <a:r>
              <a:rPr lang="cs-CZ" dirty="0"/>
              <a:t>(</a:t>
            </a:r>
            <a:r>
              <a:rPr lang="cs-CZ" dirty="0" err="1"/>
              <a:t>args</a:t>
            </a:r>
            <a:r>
              <a:rPr lang="cs-CZ" dirty="0"/>
              <a:t>…) a pop() – odebírá poslední přidaný</a:t>
            </a:r>
          </a:p>
          <a:p>
            <a:pPr lvl="1"/>
            <a:r>
              <a:rPr lang="cs-CZ" dirty="0"/>
              <a:t>Získávání vrchního prvku: top()</a:t>
            </a:r>
          </a:p>
          <a:p>
            <a:r>
              <a:rPr lang="en-US" b="1" dirty="0"/>
              <a:t>std::queue</a:t>
            </a:r>
            <a:r>
              <a:rPr lang="cs-CZ" dirty="0"/>
              <a:t> – definuje interface fronty nad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deque</a:t>
            </a:r>
            <a:endParaRPr lang="cs-CZ" dirty="0"/>
          </a:p>
          <a:p>
            <a:pPr lvl="1"/>
            <a:r>
              <a:rPr lang="cs-CZ" dirty="0"/>
              <a:t>Podporuje </a:t>
            </a:r>
            <a:r>
              <a:rPr lang="cs-CZ" dirty="0" err="1"/>
              <a:t>push</a:t>
            </a:r>
            <a:r>
              <a:rPr lang="cs-CZ" dirty="0"/>
              <a:t>(</a:t>
            </a:r>
            <a:r>
              <a:rPr lang="cs-CZ" dirty="0" err="1"/>
              <a:t>item</a:t>
            </a:r>
            <a:r>
              <a:rPr lang="cs-CZ" dirty="0"/>
              <a:t>), </a:t>
            </a:r>
            <a:r>
              <a:rPr lang="cs-CZ" dirty="0" err="1"/>
              <a:t>emplace</a:t>
            </a:r>
            <a:r>
              <a:rPr lang="cs-CZ" dirty="0"/>
              <a:t>(</a:t>
            </a:r>
            <a:r>
              <a:rPr lang="cs-CZ" dirty="0" err="1"/>
              <a:t>args</a:t>
            </a:r>
            <a:r>
              <a:rPr lang="cs-CZ" dirty="0"/>
              <a:t>…) a pop() – zde odebírá předek</a:t>
            </a:r>
          </a:p>
          <a:p>
            <a:pPr lvl="1"/>
            <a:r>
              <a:rPr lang="cs-CZ" dirty="0"/>
              <a:t>Získávání prvního prvku: front()</a:t>
            </a:r>
            <a:endParaRPr lang="en-US" dirty="0"/>
          </a:p>
          <a:p>
            <a:r>
              <a:rPr lang="en-US" b="1" dirty="0"/>
              <a:t>std::</a:t>
            </a:r>
            <a:r>
              <a:rPr lang="en-US" b="1" dirty="0" err="1"/>
              <a:t>priority_queue</a:t>
            </a:r>
            <a:r>
              <a:rPr lang="cs-CZ" dirty="0"/>
              <a:t> – definuje interface max-haldy nad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vectorem</a:t>
            </a:r>
            <a:endParaRPr lang="cs-CZ" dirty="0"/>
          </a:p>
          <a:p>
            <a:pPr lvl="1"/>
            <a:r>
              <a:rPr lang="cs-CZ" dirty="0" err="1"/>
              <a:t>push</a:t>
            </a:r>
            <a:r>
              <a:rPr lang="cs-CZ" dirty="0"/>
              <a:t>(</a:t>
            </a:r>
            <a:r>
              <a:rPr lang="cs-CZ" dirty="0" err="1"/>
              <a:t>item</a:t>
            </a:r>
            <a:r>
              <a:rPr lang="cs-CZ" dirty="0"/>
              <a:t>), </a:t>
            </a:r>
            <a:r>
              <a:rPr lang="cs-CZ" dirty="0" err="1"/>
              <a:t>emplace</a:t>
            </a:r>
            <a:r>
              <a:rPr lang="cs-CZ" dirty="0"/>
              <a:t>(</a:t>
            </a:r>
            <a:r>
              <a:rPr lang="cs-CZ" dirty="0" err="1"/>
              <a:t>args</a:t>
            </a:r>
            <a:r>
              <a:rPr lang="cs-CZ" dirty="0"/>
              <a:t>…) a pop() – odebírá největší prvek</a:t>
            </a:r>
          </a:p>
          <a:p>
            <a:pPr lvl="1"/>
            <a:r>
              <a:rPr lang="cs-CZ" dirty="0"/>
              <a:t>Získávání nejvyššího prvku: top()</a:t>
            </a:r>
          </a:p>
          <a:p>
            <a:pPr lvl="1"/>
            <a:r>
              <a:rPr lang="cs-CZ" dirty="0"/>
              <a:t>Pořadí prvků jde změnit zadáním jiného komparátoru</a:t>
            </a:r>
            <a:endParaRPr lang="en-US" dirty="0"/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A55D8EA5-81B2-CCB9-48D2-067728C7E60F}"/>
              </a:ext>
            </a:extLst>
          </p:cNvPr>
          <p:cNvSpPr/>
          <p:nvPr/>
        </p:nvSpPr>
        <p:spPr>
          <a:xfrm>
            <a:off x="9429240" y="2317909"/>
            <a:ext cx="2352453" cy="28717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#include &lt;stack&gt;</a:t>
            </a: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76FCB7A2-F177-E3C6-934C-C7534E8E5D10}"/>
              </a:ext>
            </a:extLst>
          </p:cNvPr>
          <p:cNvSpPr/>
          <p:nvPr/>
        </p:nvSpPr>
        <p:spPr>
          <a:xfrm>
            <a:off x="9429240" y="3575209"/>
            <a:ext cx="2352453" cy="28717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#include &lt;queue&gt;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DF023E40-4922-0F3B-C7D7-400BCF548913}"/>
              </a:ext>
            </a:extLst>
          </p:cNvPr>
          <p:cNvSpPr/>
          <p:nvPr/>
        </p:nvSpPr>
        <p:spPr>
          <a:xfrm>
            <a:off x="9613878" y="5017147"/>
            <a:ext cx="2352453" cy="28717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#include &lt;queue&gt;</a:t>
            </a:r>
          </a:p>
        </p:txBody>
      </p:sp>
    </p:spTree>
    <p:extLst>
      <p:ext uri="{BB962C8B-B14F-4D97-AF65-F5344CB8AC3E}">
        <p14:creationId xmlns:p14="http://schemas.microsoft.com/office/powerpoint/2010/main" val="235783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E11416B-535F-BA9F-7CAA-3563EEF5D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Třídění</a:t>
            </a:r>
            <a:endParaRPr lang="en-US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2585B3D-1B5E-A45E-7C26-841A30A882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59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DFA0F4-D46E-8B0A-1F95-CCD98626A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Určení pořadí v set/map:</a:t>
            </a:r>
            <a:br>
              <a:rPr lang="cs-CZ" dirty="0"/>
            </a:br>
            <a:r>
              <a:rPr lang="en-US" dirty="0"/>
              <a:t>operator&lt; </a:t>
            </a:r>
            <a:r>
              <a:rPr lang="cs-CZ" dirty="0"/>
              <a:t>- metod</a:t>
            </a:r>
            <a:r>
              <a:rPr lang="en-US" dirty="0"/>
              <a:t>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F0C0BC-AE16-9373-7FFE-408E2EA3E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934230" cy="4351338"/>
          </a:xfrm>
        </p:spPr>
        <p:txBody>
          <a:bodyPr>
            <a:normAutofit/>
          </a:bodyPr>
          <a:lstStyle/>
          <a:p>
            <a:r>
              <a:rPr lang="cs-CZ" dirty="0"/>
              <a:t>V kontejnerech (</a:t>
            </a:r>
            <a:r>
              <a:rPr lang="cs-CZ" dirty="0" err="1"/>
              <a:t>multi</a:t>
            </a:r>
            <a:r>
              <a:rPr lang="cs-CZ" dirty="0"/>
              <a:t>)map a (</a:t>
            </a:r>
            <a:r>
              <a:rPr lang="cs-CZ" dirty="0" err="1"/>
              <a:t>multi</a:t>
            </a:r>
            <a:r>
              <a:rPr lang="cs-CZ" dirty="0"/>
              <a:t>)set</a:t>
            </a:r>
            <a:br>
              <a:rPr lang="en-US" dirty="0"/>
            </a:br>
            <a:r>
              <a:rPr lang="cs-CZ" dirty="0"/>
              <a:t>třídění defaultně podle operátoru &lt;</a:t>
            </a:r>
          </a:p>
          <a:p>
            <a:pPr lvl="1"/>
            <a:r>
              <a:rPr lang="cs-CZ" dirty="0"/>
              <a:t>Ten Může být definován jako metoda</a:t>
            </a:r>
            <a:br>
              <a:rPr lang="cs-CZ" dirty="0"/>
            </a:br>
            <a:r>
              <a:rPr lang="cs-CZ" b="1" dirty="0" err="1"/>
              <a:t>bool</a:t>
            </a:r>
            <a:r>
              <a:rPr lang="cs-CZ" b="1" dirty="0"/>
              <a:t> </a:t>
            </a:r>
            <a:r>
              <a:rPr lang="cs-CZ" b="1" dirty="0" err="1"/>
              <a:t>operator</a:t>
            </a:r>
            <a:r>
              <a:rPr lang="cs-CZ" b="1" dirty="0"/>
              <a:t>&lt;(</a:t>
            </a:r>
            <a:r>
              <a:rPr lang="en-US" b="1" dirty="0"/>
              <a:t>const T&amp; </a:t>
            </a:r>
            <a:r>
              <a:rPr lang="en-US" b="1" dirty="0" err="1"/>
              <a:t>rhs</a:t>
            </a:r>
            <a:r>
              <a:rPr lang="en-US" b="1" dirty="0"/>
              <a:t>) const</a:t>
            </a:r>
            <a:endParaRPr lang="cs-CZ" b="1" dirty="0"/>
          </a:p>
          <a:p>
            <a:pPr lvl="1"/>
            <a:r>
              <a:rPr lang="cs-CZ" dirty="0"/>
              <a:t>Vrací </a:t>
            </a:r>
            <a:r>
              <a:rPr lang="cs-CZ" dirty="0" err="1"/>
              <a:t>bool</a:t>
            </a:r>
            <a:r>
              <a:rPr lang="cs-CZ" dirty="0"/>
              <a:t> se sémantikou „</a:t>
            </a:r>
            <a:r>
              <a:rPr lang="cs-CZ" dirty="0" err="1"/>
              <a:t>lhs</a:t>
            </a:r>
            <a:r>
              <a:rPr lang="cs-CZ" dirty="0"/>
              <a:t> je menší než </a:t>
            </a:r>
            <a:r>
              <a:rPr lang="cs-CZ" dirty="0" err="1"/>
              <a:t>rhs</a:t>
            </a:r>
            <a:r>
              <a:rPr lang="cs-CZ" dirty="0"/>
              <a:t>“</a:t>
            </a:r>
          </a:p>
          <a:p>
            <a:pPr lvl="1"/>
            <a:r>
              <a:rPr lang="cs-CZ" dirty="0"/>
              <a:t>Pokud </a:t>
            </a:r>
            <a:r>
              <a:rPr lang="cs-CZ" dirty="0" err="1"/>
              <a:t>lhs</a:t>
            </a:r>
            <a:r>
              <a:rPr lang="cs-CZ" dirty="0"/>
              <a:t> == </a:t>
            </a:r>
            <a:r>
              <a:rPr lang="cs-CZ" dirty="0" err="1"/>
              <a:t>rhs</a:t>
            </a:r>
            <a:r>
              <a:rPr lang="cs-CZ" dirty="0"/>
              <a:t>, tak v obou směrech </a:t>
            </a:r>
            <a:r>
              <a:rPr lang="cs-CZ" dirty="0" err="1"/>
              <a:t>false</a:t>
            </a:r>
            <a:endParaRPr lang="cs-CZ" dirty="0"/>
          </a:p>
          <a:p>
            <a:pPr lvl="2"/>
            <a:r>
              <a:rPr lang="cs-CZ" dirty="0"/>
              <a:t>Pak prvkům </a:t>
            </a:r>
            <a:r>
              <a:rPr lang="cs-CZ" dirty="0" err="1"/>
              <a:t>lhs</a:t>
            </a:r>
            <a:r>
              <a:rPr lang="cs-CZ" dirty="0"/>
              <a:t> a </a:t>
            </a:r>
            <a:r>
              <a:rPr lang="cs-CZ" dirty="0" err="1"/>
              <a:t>rhs</a:t>
            </a:r>
            <a:r>
              <a:rPr lang="cs-CZ" dirty="0"/>
              <a:t> říkáme</a:t>
            </a:r>
            <a:r>
              <a:rPr lang="cs-CZ" i="1" dirty="0"/>
              <a:t> ekvivalentní</a:t>
            </a:r>
            <a:endParaRPr lang="en-US" i="1" dirty="0"/>
          </a:p>
        </p:txBody>
      </p:sp>
      <p:sp>
        <p:nvSpPr>
          <p:cNvPr id="12" name="TextovéPole 11">
            <a:hlinkClick r:id="rId2"/>
            <a:extLst>
              <a:ext uri="{FF2B5EF4-FFF2-40B4-BE49-F238E27FC236}">
                <a16:creationId xmlns:a16="http://schemas.microsoft.com/office/drawing/2014/main" id="{66BB279C-AD1B-3677-9007-47F74A12E174}"/>
              </a:ext>
            </a:extLst>
          </p:cNvPr>
          <p:cNvSpPr txBox="1"/>
          <p:nvPr/>
        </p:nvSpPr>
        <p:spPr>
          <a:xfrm>
            <a:off x="7772430" y="122663"/>
            <a:ext cx="4339472" cy="45243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XY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  <a:endParaRPr lang="cs-CZ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bool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cs-CZ" dirty="0">
                <a:solidFill>
                  <a:srgbClr val="AF00DB"/>
                </a:solidFill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XY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cs-CZ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rhs</a:t>
            </a:r>
            <a:r>
              <a:rPr lang="cs-CZ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lang="cs-CZ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</a:br>
            <a:r>
              <a:rPr lang="cs-CZ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              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tie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</a:t>
            </a: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tie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rhs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rhs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cs-CZ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x, y;</a:t>
            </a:r>
            <a:endParaRPr lang="cs-CZ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set&lt;XY&gt;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points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 {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&amp;&amp; [x, y] : points)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x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",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y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30687BF5-471C-F828-9445-17274CFAE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8591" y="4750178"/>
            <a:ext cx="2207150" cy="19851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dirty="0">
                <a:ln>
                  <a:noFill/>
                </a:ln>
                <a:effectLst/>
                <a:latin typeface="Consolas" panose="020B0609020204030204" pitchFamily="49" charset="0"/>
              </a:rPr>
              <a:t>Program output: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dirty="0">
                <a:ln>
                  <a:noFill/>
                </a:ln>
                <a:effectLst/>
                <a:latin typeface="Consolas" panose="020B0609020204030204" pitchFamily="49" charset="0"/>
              </a:rPr>
              <a:t>0, 5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dirty="0">
                <a:ln>
                  <a:noFill/>
                </a:ln>
                <a:effectLst/>
                <a:latin typeface="Consolas" panose="020B0609020204030204" pitchFamily="49" charset="0"/>
              </a:rPr>
              <a:t>1, 4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Consolas" panose="020B0609020204030204" pitchFamily="49" charset="0"/>
              </a:rPr>
              <a:t>2, 2</a:t>
            </a:r>
            <a:endParaRPr kumimoji="0" lang="en-US" altLang="en-US" b="0" i="0" u="none" strike="noStrike" cap="none" normalizeH="0" dirty="0">
              <a:ln>
                <a:noFill/>
              </a:ln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dirty="0">
                <a:ln>
                  <a:noFill/>
                </a:ln>
                <a:effectLst/>
                <a:latin typeface="Consolas" panose="020B0609020204030204" pitchFamily="49" charset="0"/>
              </a:rPr>
              <a:t>3, 4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dirty="0">
                <a:ln>
                  <a:noFill/>
                </a:ln>
                <a:effectLst/>
                <a:latin typeface="Consolas" panose="020B0609020204030204" pitchFamily="49" charset="0"/>
              </a:rPr>
              <a:t>3, 5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dirty="0">
                <a:ln>
                  <a:noFill/>
                </a:ln>
                <a:effectLst/>
                <a:latin typeface="Consolas" panose="020B0609020204030204" pitchFamily="49" charset="0"/>
              </a:rPr>
              <a:t>5, 2</a:t>
            </a:r>
          </a:p>
        </p:txBody>
      </p:sp>
      <p:sp>
        <p:nvSpPr>
          <p:cNvPr id="15" name="Řečová bublina: obdélníkový bublinový popisek se zakulacenými rohy 14">
            <a:extLst>
              <a:ext uri="{FF2B5EF4-FFF2-40B4-BE49-F238E27FC236}">
                <a16:creationId xmlns:a16="http://schemas.microsoft.com/office/drawing/2014/main" id="{74CB5A2B-C86F-2A2F-46E3-0921A5065810}"/>
              </a:ext>
            </a:extLst>
          </p:cNvPr>
          <p:cNvSpPr/>
          <p:nvPr/>
        </p:nvSpPr>
        <p:spPr>
          <a:xfrm>
            <a:off x="5524107" y="1074656"/>
            <a:ext cx="2139885" cy="546753"/>
          </a:xfrm>
          <a:prstGeom prst="wedgeRoundRectCallout">
            <a:avLst>
              <a:gd name="adj1" fmla="val 78557"/>
              <a:gd name="adj2" fmla="val -19501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Zkrácená definice</a:t>
            </a:r>
            <a:br>
              <a:rPr lang="cs-CZ" dirty="0"/>
            </a:br>
            <a:r>
              <a:rPr lang="cs-CZ" dirty="0"/>
              <a:t>pomocí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tie</a:t>
            </a:r>
            <a:endParaRPr lang="en-US" dirty="0"/>
          </a:p>
        </p:txBody>
      </p:sp>
      <p:sp>
        <p:nvSpPr>
          <p:cNvPr id="16" name="Řečová bublina: obdélníkový bublinový popisek se zakulacenými rohy 15">
            <a:extLst>
              <a:ext uri="{FF2B5EF4-FFF2-40B4-BE49-F238E27FC236}">
                <a16:creationId xmlns:a16="http://schemas.microsoft.com/office/drawing/2014/main" id="{24C945B1-3A05-4FB0-4B33-CD5DCC7BC026}"/>
              </a:ext>
            </a:extLst>
          </p:cNvPr>
          <p:cNvSpPr/>
          <p:nvPr/>
        </p:nvSpPr>
        <p:spPr>
          <a:xfrm>
            <a:off x="9387555" y="2009480"/>
            <a:ext cx="2724347" cy="535757"/>
          </a:xfrm>
          <a:prstGeom prst="wedgeRoundRectCallout">
            <a:avLst>
              <a:gd name="adj1" fmla="val -14835"/>
              <a:gd name="adj2" fmla="val 161534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inicializace přímo s prvky</a:t>
            </a:r>
            <a:br>
              <a:rPr lang="cs-CZ" dirty="0"/>
            </a:br>
            <a:r>
              <a:rPr lang="cs-CZ" dirty="0"/>
              <a:t>pomocí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initializer_list</a:t>
            </a:r>
            <a:endParaRPr lang="en-US" dirty="0"/>
          </a:p>
        </p:txBody>
      </p:sp>
      <p:sp>
        <p:nvSpPr>
          <p:cNvPr id="17" name="Řečová bublina: obdélníkový bublinový popisek se zakulacenými rohy 16">
            <a:extLst>
              <a:ext uri="{FF2B5EF4-FFF2-40B4-BE49-F238E27FC236}">
                <a16:creationId xmlns:a16="http://schemas.microsoft.com/office/drawing/2014/main" id="{21148DAA-810B-7AEF-FF2D-3529F466B593}"/>
              </a:ext>
            </a:extLst>
          </p:cNvPr>
          <p:cNvSpPr/>
          <p:nvPr/>
        </p:nvSpPr>
        <p:spPr>
          <a:xfrm>
            <a:off x="5288963" y="4897936"/>
            <a:ext cx="3016548" cy="535757"/>
          </a:xfrm>
          <a:prstGeom prst="wedgeRoundRectCallout">
            <a:avLst>
              <a:gd name="adj1" fmla="val 39480"/>
              <a:gd name="adj2" fmla="val -155181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Implicitně definovaný</a:t>
            </a:r>
            <a:br>
              <a:rPr lang="cs-CZ" dirty="0"/>
            </a:br>
            <a:r>
              <a:rPr lang="cs-CZ" dirty="0" err="1"/>
              <a:t>structured</a:t>
            </a:r>
            <a:r>
              <a:rPr lang="cs-CZ" dirty="0"/>
              <a:t> </a:t>
            </a:r>
            <a:r>
              <a:rPr lang="cs-CZ" dirty="0" err="1"/>
              <a:t>binding</a:t>
            </a:r>
            <a:r>
              <a:rPr lang="cs-CZ" dirty="0"/>
              <a:t> pro </a:t>
            </a:r>
            <a:r>
              <a:rPr lang="cs-CZ" dirty="0" err="1"/>
              <a:t>struct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397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DFA0F4-D46E-8B0A-1F95-CCD98626A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Určení pořadí v set/map:</a:t>
            </a:r>
            <a:br>
              <a:rPr lang="cs-CZ" dirty="0"/>
            </a:br>
            <a:r>
              <a:rPr lang="cs-CZ" dirty="0" err="1"/>
              <a:t>operator</a:t>
            </a:r>
            <a:r>
              <a:rPr lang="cs-CZ" dirty="0"/>
              <a:t>&lt; - přátelská funkce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F0C0BC-AE16-9373-7FFE-408E2EA3E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934230" cy="4351338"/>
          </a:xfrm>
        </p:spPr>
        <p:txBody>
          <a:bodyPr>
            <a:normAutofit/>
          </a:bodyPr>
          <a:lstStyle/>
          <a:p>
            <a:r>
              <a:rPr lang="cs-CZ" dirty="0"/>
              <a:t>Operátor &lt; může být i externí funkce</a:t>
            </a:r>
          </a:p>
          <a:p>
            <a:pPr lvl="1"/>
            <a:r>
              <a:rPr lang="cs-CZ" dirty="0"/>
              <a:t>Hodí se, aby byla deklarovaná jako </a:t>
            </a:r>
            <a:r>
              <a:rPr lang="cs-CZ" b="1" dirty="0" err="1"/>
              <a:t>friend</a:t>
            </a:r>
            <a:r>
              <a:rPr lang="cs-CZ" dirty="0"/>
              <a:t> naší třídy (nemusí)</a:t>
            </a:r>
          </a:p>
          <a:p>
            <a:pPr lvl="2"/>
            <a:r>
              <a:rPr lang="cs-CZ" dirty="0"/>
              <a:t>Pokud je </a:t>
            </a:r>
            <a:r>
              <a:rPr lang="cs-CZ" b="1" dirty="0" err="1"/>
              <a:t>friend</a:t>
            </a:r>
            <a:r>
              <a:rPr lang="cs-CZ" dirty="0"/>
              <a:t>, můžeme ji rovnou i definovat uvnitř</a:t>
            </a:r>
            <a:endParaRPr lang="en-US" dirty="0"/>
          </a:p>
          <a:p>
            <a:pPr lvl="2"/>
            <a:r>
              <a:rPr lang="en-US" dirty="0"/>
              <a:t>Ale </a:t>
            </a:r>
            <a:r>
              <a:rPr lang="en-US" dirty="0" err="1"/>
              <a:t>st</a:t>
            </a:r>
            <a:r>
              <a:rPr lang="cs-CZ" dirty="0" err="1"/>
              <a:t>ále</a:t>
            </a:r>
            <a:r>
              <a:rPr lang="cs-CZ" dirty="0"/>
              <a:t> je vnímána, jako by byla definovaná vedle té třídy</a:t>
            </a:r>
          </a:p>
          <a:p>
            <a:pPr lvl="2"/>
            <a:r>
              <a:rPr lang="cs-CZ" dirty="0"/>
              <a:t>Akorát může libovolně přistupovat k </a:t>
            </a:r>
            <a:r>
              <a:rPr lang="cs-CZ" dirty="0" err="1"/>
              <a:t>private</a:t>
            </a:r>
            <a:r>
              <a:rPr lang="cs-CZ" dirty="0"/>
              <a:t>/</a:t>
            </a:r>
            <a:r>
              <a:rPr lang="cs-CZ" dirty="0" err="1"/>
              <a:t>protected</a:t>
            </a:r>
            <a:endParaRPr lang="cs-CZ" dirty="0"/>
          </a:p>
        </p:txBody>
      </p:sp>
      <p:sp>
        <p:nvSpPr>
          <p:cNvPr id="12" name="TextovéPole 11">
            <a:hlinkClick r:id="rId2"/>
            <a:extLst>
              <a:ext uri="{FF2B5EF4-FFF2-40B4-BE49-F238E27FC236}">
                <a16:creationId xmlns:a16="http://schemas.microsoft.com/office/drawing/2014/main" id="{66BB279C-AD1B-3677-9007-47F74A12E174}"/>
              </a:ext>
            </a:extLst>
          </p:cNvPr>
          <p:cNvSpPr txBox="1"/>
          <p:nvPr/>
        </p:nvSpPr>
        <p:spPr>
          <a:xfrm>
            <a:off x="7772430" y="122663"/>
            <a:ext cx="4339472" cy="45243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XY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  <a:endParaRPr lang="cs-CZ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cs-CZ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lang="cs-CZ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friend</a:t>
            </a:r>
            <a:r>
              <a:rPr lang="cs-CZ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bool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cs-CZ" dirty="0">
                <a:solidFill>
                  <a:srgbClr val="AF00DB"/>
                </a:solidFill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b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XY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cs-CZ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hs</a:t>
            </a:r>
            <a:r>
              <a:rPr lang="cs-CZ" dirty="0">
                <a:solidFill>
                  <a:srgbClr val="001080"/>
                </a:solidFill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XY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cs-CZ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rhs</a:t>
            </a:r>
            <a:r>
              <a:rPr lang="cs-CZ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lang="cs-CZ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cs-CZ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tie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cs-CZ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hs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lang="cs-CZ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hs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tie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rhs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rhs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endParaRPr lang="cs-CZ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cs-CZ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private:</a:t>
            </a:r>
            <a:endParaRPr lang="cs-CZ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cs-CZ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x, y;</a:t>
            </a:r>
            <a:endParaRPr lang="cs-CZ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set&lt;XY&gt;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points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 {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&amp;&amp; [x, y] : points)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x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",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y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30687BF5-471C-F828-9445-17274CFAE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8591" y="4750178"/>
            <a:ext cx="2207150" cy="19851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dirty="0">
                <a:ln>
                  <a:noFill/>
                </a:ln>
                <a:effectLst/>
                <a:latin typeface="Consolas" panose="020B0609020204030204" pitchFamily="49" charset="0"/>
              </a:rPr>
              <a:t>Program output: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dirty="0">
                <a:ln>
                  <a:noFill/>
                </a:ln>
                <a:effectLst/>
                <a:latin typeface="Consolas" panose="020B0609020204030204" pitchFamily="49" charset="0"/>
              </a:rPr>
              <a:t>0, 5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dirty="0">
                <a:ln>
                  <a:noFill/>
                </a:ln>
                <a:effectLst/>
                <a:latin typeface="Consolas" panose="020B0609020204030204" pitchFamily="49" charset="0"/>
              </a:rPr>
              <a:t>1, 4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Consolas" panose="020B0609020204030204" pitchFamily="49" charset="0"/>
              </a:rPr>
              <a:t>2, 2</a:t>
            </a:r>
            <a:endParaRPr kumimoji="0" lang="en-US" altLang="en-US" b="0" i="0" u="none" strike="noStrike" cap="none" normalizeH="0" dirty="0">
              <a:ln>
                <a:noFill/>
              </a:ln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dirty="0">
                <a:ln>
                  <a:noFill/>
                </a:ln>
                <a:effectLst/>
                <a:latin typeface="Consolas" panose="020B0609020204030204" pitchFamily="49" charset="0"/>
              </a:rPr>
              <a:t>3, 4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dirty="0">
                <a:ln>
                  <a:noFill/>
                </a:ln>
                <a:effectLst/>
                <a:latin typeface="Consolas" panose="020B0609020204030204" pitchFamily="49" charset="0"/>
              </a:rPr>
              <a:t>3, 5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dirty="0">
                <a:ln>
                  <a:noFill/>
                </a:ln>
                <a:effectLst/>
                <a:latin typeface="Consolas" panose="020B0609020204030204" pitchFamily="49" charset="0"/>
              </a:rPr>
              <a:t>5, 2</a:t>
            </a:r>
          </a:p>
        </p:txBody>
      </p:sp>
    </p:spTree>
    <p:extLst>
      <p:ext uri="{BB962C8B-B14F-4D97-AF65-F5344CB8AC3E}">
        <p14:creationId xmlns:p14="http://schemas.microsoft.com/office/powerpoint/2010/main" val="3489081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DFA0F4-D46E-8B0A-1F95-CCD98626A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Určení pořadí v set/map:</a:t>
            </a:r>
            <a:br>
              <a:rPr lang="cs-CZ" dirty="0"/>
            </a:br>
            <a:r>
              <a:rPr lang="cs-CZ" dirty="0" err="1"/>
              <a:t>operator</a:t>
            </a:r>
            <a:r>
              <a:rPr lang="cs-CZ" dirty="0"/>
              <a:t>&lt; - přátelská funkce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F0C0BC-AE16-9373-7FFE-408E2EA3E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934230" cy="4351338"/>
          </a:xfrm>
        </p:spPr>
        <p:txBody>
          <a:bodyPr>
            <a:normAutofit/>
          </a:bodyPr>
          <a:lstStyle/>
          <a:p>
            <a:r>
              <a:rPr lang="cs-CZ" dirty="0"/>
              <a:t>Operátor &lt; může být i externí funkce</a:t>
            </a:r>
          </a:p>
          <a:p>
            <a:pPr lvl="1"/>
            <a:r>
              <a:rPr lang="cs-CZ" dirty="0"/>
              <a:t>Hodí se, aby byla deklarovaná jako </a:t>
            </a:r>
            <a:r>
              <a:rPr lang="cs-CZ" b="1" dirty="0" err="1"/>
              <a:t>friend</a:t>
            </a:r>
            <a:r>
              <a:rPr lang="cs-CZ" dirty="0"/>
              <a:t> naší třídy</a:t>
            </a:r>
          </a:p>
          <a:p>
            <a:pPr lvl="2"/>
            <a:r>
              <a:rPr lang="cs-CZ" dirty="0"/>
              <a:t>Pokud je </a:t>
            </a:r>
            <a:r>
              <a:rPr lang="cs-CZ" b="1" dirty="0" err="1"/>
              <a:t>friend</a:t>
            </a:r>
            <a:r>
              <a:rPr lang="cs-CZ" dirty="0"/>
              <a:t>, můžeme ji </a:t>
            </a:r>
            <a:r>
              <a:rPr lang="cs-CZ" dirty="0" err="1"/>
              <a:t>rovou</a:t>
            </a:r>
            <a:r>
              <a:rPr lang="cs-CZ" dirty="0"/>
              <a:t> i definovat uvnitř</a:t>
            </a:r>
            <a:endParaRPr lang="en-US" dirty="0"/>
          </a:p>
          <a:p>
            <a:pPr lvl="2"/>
            <a:r>
              <a:rPr lang="en-US" dirty="0"/>
              <a:t>Ale </a:t>
            </a:r>
            <a:r>
              <a:rPr lang="en-US" dirty="0" err="1"/>
              <a:t>st</a:t>
            </a:r>
            <a:r>
              <a:rPr lang="cs-CZ" dirty="0" err="1"/>
              <a:t>ále</a:t>
            </a:r>
            <a:r>
              <a:rPr lang="cs-CZ" dirty="0"/>
              <a:t> je vnímána, jako by byla definovaná vedle té třídy</a:t>
            </a:r>
          </a:p>
          <a:p>
            <a:pPr lvl="2"/>
            <a:r>
              <a:rPr lang="cs-CZ" dirty="0"/>
              <a:t>Akorát může libovolně přistupovat k </a:t>
            </a:r>
            <a:r>
              <a:rPr lang="cs-CZ" dirty="0" err="1"/>
              <a:t>private</a:t>
            </a:r>
            <a:r>
              <a:rPr lang="cs-CZ" dirty="0"/>
              <a:t>/</a:t>
            </a:r>
            <a:r>
              <a:rPr lang="cs-CZ" dirty="0" err="1"/>
              <a:t>protected</a:t>
            </a:r>
            <a:endParaRPr lang="cs-CZ" dirty="0"/>
          </a:p>
        </p:txBody>
      </p:sp>
      <p:sp>
        <p:nvSpPr>
          <p:cNvPr id="12" name="TextovéPole 11">
            <a:hlinkClick r:id="rId2"/>
            <a:extLst>
              <a:ext uri="{FF2B5EF4-FFF2-40B4-BE49-F238E27FC236}">
                <a16:creationId xmlns:a16="http://schemas.microsoft.com/office/drawing/2014/main" id="{66BB279C-AD1B-3677-9007-47F74A12E174}"/>
              </a:ext>
            </a:extLst>
          </p:cNvPr>
          <p:cNvSpPr txBox="1"/>
          <p:nvPr/>
        </p:nvSpPr>
        <p:spPr>
          <a:xfrm>
            <a:off x="7772430" y="122663"/>
            <a:ext cx="4339472" cy="4801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XY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  <a:endParaRPr lang="cs-CZ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cs-CZ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lang="cs-CZ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friend</a:t>
            </a:r>
            <a:r>
              <a:rPr lang="cs-CZ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bool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cs-CZ" dirty="0">
                <a:solidFill>
                  <a:srgbClr val="AF00DB"/>
                </a:solidFill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b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XY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cs-CZ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hs</a:t>
            </a:r>
            <a:r>
              <a:rPr lang="cs-CZ" dirty="0">
                <a:solidFill>
                  <a:srgbClr val="001080"/>
                </a:solidFill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XY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cs-CZ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rhs</a:t>
            </a:r>
            <a:r>
              <a:rPr lang="cs-CZ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lang="cs-CZ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cs-CZ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tie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cs-CZ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hs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lang="cs-CZ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hs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tie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rhs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rhs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endParaRPr lang="cs-CZ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cs-CZ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private:</a:t>
            </a:r>
            <a:endParaRPr lang="cs-CZ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cs-CZ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x, y;</a:t>
            </a:r>
            <a:endParaRPr lang="cs-CZ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set&lt;XY&gt;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points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 {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&amp;&amp; [x, y] : points)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x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",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y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30687BF5-471C-F828-9445-17274CFAE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8591" y="4761291"/>
            <a:ext cx="2207150" cy="19851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dirty="0">
                <a:ln>
                  <a:noFill/>
                </a:ln>
                <a:effectLst/>
                <a:latin typeface="Consolas" panose="020B0609020204030204" pitchFamily="49" charset="0"/>
              </a:rPr>
              <a:t>Program output: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dirty="0">
                <a:ln>
                  <a:noFill/>
                </a:ln>
                <a:effectLst/>
                <a:latin typeface="Consolas" panose="020B0609020204030204" pitchFamily="49" charset="0"/>
              </a:rPr>
              <a:t>0, 5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dirty="0">
                <a:ln>
                  <a:noFill/>
                </a:ln>
                <a:effectLst/>
                <a:latin typeface="Consolas" panose="020B0609020204030204" pitchFamily="49" charset="0"/>
              </a:rPr>
              <a:t>1, 4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Consolas" panose="020B0609020204030204" pitchFamily="49" charset="0"/>
              </a:rPr>
              <a:t>2, 2</a:t>
            </a:r>
            <a:endParaRPr kumimoji="0" lang="en-US" altLang="en-US" b="0" i="0" u="none" strike="noStrike" cap="none" normalizeH="0" dirty="0">
              <a:ln>
                <a:noFill/>
              </a:ln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dirty="0">
                <a:ln>
                  <a:noFill/>
                </a:ln>
                <a:effectLst/>
                <a:latin typeface="Consolas" panose="020B0609020204030204" pitchFamily="49" charset="0"/>
              </a:rPr>
              <a:t>3, 4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dirty="0">
                <a:ln>
                  <a:noFill/>
                </a:ln>
                <a:effectLst/>
                <a:latin typeface="Consolas" panose="020B0609020204030204" pitchFamily="49" charset="0"/>
              </a:rPr>
              <a:t>3, 5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dirty="0">
                <a:ln>
                  <a:noFill/>
                </a:ln>
                <a:effectLst/>
                <a:latin typeface="Consolas" panose="020B0609020204030204" pitchFamily="49" charset="0"/>
              </a:rPr>
              <a:t>5, 2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BD1C25F-0EA3-91E8-7478-56D3DCA67A32}"/>
              </a:ext>
            </a:extLst>
          </p:cNvPr>
          <p:cNvSpPr txBox="1"/>
          <p:nvPr/>
        </p:nvSpPr>
        <p:spPr>
          <a:xfrm>
            <a:off x="451523" y="2293134"/>
            <a:ext cx="10902277" cy="34163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5400" dirty="0">
                <a:solidFill>
                  <a:srgbClr val="FF0000"/>
                </a:solidFill>
              </a:rPr>
              <a:t>Co když chci jiné pořadí než je default?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cs-CZ" sz="5400" dirty="0">
                <a:solidFill>
                  <a:srgbClr val="FF0000"/>
                </a:solidFill>
              </a:rPr>
              <a:t>Řetězce primárně podle délky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cs-CZ" sz="5400" dirty="0">
                <a:solidFill>
                  <a:srgbClr val="FF0000"/>
                </a:solidFill>
              </a:rPr>
              <a:t>Nejde udělat obecné &lt; pro ten typ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cs-CZ" sz="5400" dirty="0">
                <a:solidFill>
                  <a:srgbClr val="FF0000"/>
                </a:solidFill>
              </a:rPr>
              <a:t>Chci jiné pořadí v různých mapách</a:t>
            </a:r>
          </a:p>
        </p:txBody>
      </p:sp>
    </p:spTree>
    <p:extLst>
      <p:ext uri="{BB962C8B-B14F-4D97-AF65-F5344CB8AC3E}">
        <p14:creationId xmlns:p14="http://schemas.microsoft.com/office/powerpoint/2010/main" val="23845977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2435</TotalTime>
  <Words>2289</Words>
  <Application>Microsoft Office PowerPoint</Application>
  <PresentationFormat>Širokoúhlá obrazovka</PresentationFormat>
  <Paragraphs>227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Consolas</vt:lpstr>
      <vt:lpstr>Motiv Office</vt:lpstr>
      <vt:lpstr>NPRG 041 – cvičení 5 Programování v C++</vt:lpstr>
      <vt:lpstr>Feedback k úloze Práce s kontejnery</vt:lpstr>
      <vt:lpstr>Prostor na otázky</vt:lpstr>
      <vt:lpstr>Agenda</vt:lpstr>
      <vt:lpstr>Adaptéry standardních kontejnerů</vt:lpstr>
      <vt:lpstr>Třídění</vt:lpstr>
      <vt:lpstr>Určení pořadí v set/map: operator&lt; - metoda</vt:lpstr>
      <vt:lpstr>Určení pořadí v set/map: operator&lt; - přátelská funkce</vt:lpstr>
      <vt:lpstr>Určení pořadí v set/map: operator&lt; - přátelská funkce</vt:lpstr>
      <vt:lpstr>Určení pořadí v set/map: Komparátory: funktor</vt:lpstr>
      <vt:lpstr>Určení pořadí v set/map: Komparátory: lambda</vt:lpstr>
      <vt:lpstr>Třídění</vt:lpstr>
      <vt:lpstr>Standardní algoritmy</vt:lpstr>
      <vt:lpstr>Standardní algoritmy</vt:lpstr>
      <vt:lpstr>Lambda</vt:lpstr>
      <vt:lpstr>Lambda přeložena na funktor</vt:lpstr>
      <vt:lpstr>Pokročilé druhy iterátorů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NPRG 041 – cvičení Programování v C++</dc:title>
  <dc:creator>Jiří Klepl</dc:creator>
  <cp:lastModifiedBy>Jiří Klepl</cp:lastModifiedBy>
  <cp:revision>25</cp:revision>
  <dcterms:created xsi:type="dcterms:W3CDTF">2023-10-01T16:50:20Z</dcterms:created>
  <dcterms:modified xsi:type="dcterms:W3CDTF">2023-10-28T23:44:43Z</dcterms:modified>
</cp:coreProperties>
</file>