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322" r:id="rId3"/>
    <p:sldId id="321" r:id="rId4"/>
    <p:sldId id="304" r:id="rId5"/>
    <p:sldId id="331" r:id="rId6"/>
    <p:sldId id="332" r:id="rId7"/>
    <p:sldId id="330" r:id="rId8"/>
    <p:sldId id="333" r:id="rId9"/>
    <p:sldId id="334" r:id="rId10"/>
    <p:sldId id="341" r:id="rId11"/>
    <p:sldId id="342" r:id="rId12"/>
    <p:sldId id="323" r:id="rId13"/>
    <p:sldId id="346" r:id="rId14"/>
    <p:sldId id="345" r:id="rId15"/>
    <p:sldId id="337" r:id="rId16"/>
    <p:sldId id="324" r:id="rId17"/>
    <p:sldId id="325" r:id="rId18"/>
    <p:sldId id="326" r:id="rId19"/>
    <p:sldId id="327" r:id="rId20"/>
    <p:sldId id="328" r:id="rId21"/>
    <p:sldId id="335" r:id="rId22"/>
    <p:sldId id="344" r:id="rId23"/>
    <p:sldId id="339" r:id="rId24"/>
    <p:sldId id="343" r:id="rId25"/>
    <p:sldId id="336" r:id="rId26"/>
    <p:sldId id="340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579AA8D5-EDFA-457D-A2AF-8A55842615ED}">
          <p14:sldIdLst>
            <p14:sldId id="256"/>
            <p14:sldId id="322"/>
            <p14:sldId id="321"/>
            <p14:sldId id="304"/>
          </p14:sldIdLst>
        </p14:section>
        <p14:section name="Souhr úvodních témat" id="{4CADA4C1-AB57-4AEF-A8C3-F4671727A20F}">
          <p14:sldIdLst>
            <p14:sldId id="331"/>
            <p14:sldId id="332"/>
            <p14:sldId id="330"/>
            <p14:sldId id="333"/>
            <p14:sldId id="334"/>
            <p14:sldId id="341"/>
            <p14:sldId id="342"/>
          </p14:sldIdLst>
        </p14:section>
        <p14:section name="Kontejnery" id="{46EB1D4A-12E7-437D-AE0E-4F4098FD73CC}">
          <p14:sldIdLst>
            <p14:sldId id="323"/>
            <p14:sldId id="346"/>
            <p14:sldId id="345"/>
            <p14:sldId id="337"/>
            <p14:sldId id="324"/>
            <p14:sldId id="325"/>
            <p14:sldId id="326"/>
            <p14:sldId id="327"/>
            <p14:sldId id="328"/>
            <p14:sldId id="335"/>
            <p14:sldId id="344"/>
            <p14:sldId id="339"/>
            <p14:sldId id="343"/>
            <p14:sldId id="336"/>
            <p14:sldId id="34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0" d="100"/>
          <a:sy n="150" d="100"/>
        </p:scale>
        <p:origin x="288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180A27-0918-42B4-84DC-C17DCF320EB1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65270A-1E46-45C4-B921-F894462FC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981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65270A-1E46-45C4-B921-F894462FC58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655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65270A-1E46-45C4-B921-F894462FC58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948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65270A-1E46-45C4-B921-F894462FC58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10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2D3F9F-39CD-72F5-CBF8-34C539875B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5FA7542-BFE7-8366-1A21-42D5E8FB82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0C65B15-F898-DE91-DC91-549B02886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D4A19-9D5F-4E10-BB9A-4F4D6690B0E4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D0ABBC5-CB11-5082-E538-9CBD607CE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1922605-5E2F-769C-7B36-2476240D8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48FE5-8D7B-433B-A55D-C27BE207A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768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C2D0C4-455B-FA56-F1C2-0EEF6438A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7FDE793-CE28-4046-C041-DC5B8D367D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DFF14C1-90D4-1FD3-F227-33F2D5609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D4A19-9D5F-4E10-BB9A-4F4D6690B0E4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2C9C5A0-BCB8-AA30-13DF-25FD7D6E8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3CF6D21-A2B4-C554-AF12-E9E1C5452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48FE5-8D7B-433B-A55D-C27BE207A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804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60B9572A-3EDB-4A63-104C-4DCBF9D11E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3175733-9149-6139-6DDC-E161FF3482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D3F7839-C63B-886E-3055-DA2354270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D4A19-9D5F-4E10-BB9A-4F4D6690B0E4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B4E27CA-EC9B-3F85-3D5E-B3C801C21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E1A659E-1485-55D0-C62E-75D2E1150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48FE5-8D7B-433B-A55D-C27BE207A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440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B8B123-6227-ADA3-303C-6B85D1DA5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CCB9425-63E9-084F-99FD-6540DD0A30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B29D525-291E-322C-289E-9BCFCA18D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D4A19-9D5F-4E10-BB9A-4F4D6690B0E4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BD8D94C-6FA2-7978-EA80-8EEBAB9D8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3CA509E-32D4-2E4D-73C2-FEF2737D0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48FE5-8D7B-433B-A55D-C27BE207A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899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31DBC7-EEBF-4C91-4338-D9018FCE5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E8F33D4-EF11-E833-B769-74EAF14A69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5EA66FD-E785-AF1C-15E6-04146ADF6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D4A19-9D5F-4E10-BB9A-4F4D6690B0E4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D53950A-F7FD-4FDE-0578-5FE4F2C5C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B76FE0F-1EB3-3F55-BA22-84D023B91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48FE5-8D7B-433B-A55D-C27BE207A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992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FEF7BC-3A96-4145-CEB0-E4F8E95E3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AE66813-A0BE-2A2C-F7E2-BAA5838601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3DD4B90-A6BD-E3A0-287E-DB00374699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0EB8D8C-CD3E-9564-195A-4888C3062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D4A19-9D5F-4E10-BB9A-4F4D6690B0E4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DB31B73-E435-C064-8BF8-AF56AB6DE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A852F55-0BB9-8BC9-C77E-946A609C2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48FE5-8D7B-433B-A55D-C27BE207A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185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3EA23A-8C2E-8FAD-6ECC-0A6BB61BB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2579C98-7999-8A66-0C22-7189C021FC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BCDF308-151C-1F92-59CE-39F0AF8581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1C7C9F7-C91A-520E-5593-567A4AC717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612B2333-8736-0FB4-DADE-74DF51C1D6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DA78EC1C-D5B5-F291-EC27-77FB440B5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D4A19-9D5F-4E10-BB9A-4F4D6690B0E4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A6FEB685-034F-5719-4E1D-CD654A978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AE3C061C-8E17-0736-5646-4F5AF6E86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48FE5-8D7B-433B-A55D-C27BE207A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058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506B2F-4162-EE0B-70BF-953788912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E0FADDA-657C-6B5C-296E-421A472D9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D4A19-9D5F-4E10-BB9A-4F4D6690B0E4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ABD57F7-ED82-9C38-F409-E6DA02620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E4C7C8F-AAE2-4036-6267-51AC51C37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48FE5-8D7B-433B-A55D-C27BE207A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398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C0128457-C18C-D670-BADD-2CB09C84F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D4A19-9D5F-4E10-BB9A-4F4D6690B0E4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5A675B6-2076-82F6-6175-3B3708395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787E955-192C-1CCE-7195-F4182DFC9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48FE5-8D7B-433B-A55D-C27BE207A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865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AD3CC2-BCC6-BCC4-3E89-628091FAE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D297CF2-797B-C06C-88A1-158FE13F1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611C288-C057-1393-5353-E6C09EE3F6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34B76FD-4274-6091-8FD5-61A2012B6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D4A19-9D5F-4E10-BB9A-4F4D6690B0E4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2BD220C-BBED-DD36-566B-13E479AA3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25C891C-A73A-372D-E7B4-58050FD79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48FE5-8D7B-433B-A55D-C27BE207A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267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5554D1-43AF-D17E-04FF-1DC1EE161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13FE0F69-7FC4-7C86-661B-C3E5971DF4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17AC9C9-BB92-212D-6D6C-078D40237D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BB25EB6-D1D8-A90C-E454-0AC40D111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D4A19-9D5F-4E10-BB9A-4F4D6690B0E4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E60DBC3-B22F-B6F2-7E3D-49D62937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AE7B1B6-FB20-19D9-7E33-07BF98D23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48FE5-8D7B-433B-A55D-C27BE207A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04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49A983C7-A48F-2ED2-DC24-490DA8E17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3BCD6E4-A54E-986C-D12C-948B3FBBF9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F173F2A-ABED-AE89-8F34-5712BD07CF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D4A19-9D5F-4E10-BB9A-4F4D6690B0E4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C32D576-CFD1-49ED-0106-E5EB74866A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8B7205B-E110-73AC-861A-B075450C31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A48FE5-8D7B-433B-A55D-C27BE207A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660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ulita.ms.mff.cuni.cz/mattermost/ar2324zs/channels/nprg041-cpp-klepl" TargetMode="External"/><Relationship Id="rId2" Type="http://schemas.openxmlformats.org/officeDocument/2006/relationships/hyperlink" Target="mailto:klepl@d3s.mff.cuni.cz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raphlinus.github.io/programming/rust/2018/08/17/undefined-behavior.html" TargetMode="External"/><Relationship Id="rId2" Type="http://schemas.openxmlformats.org/officeDocument/2006/relationships/hyperlink" Target="https://godbolt.org/z/re39h7P1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godbolt.org/#g:!((g:!((g:!((h:codeEditor,i:(filename:'1',fontScale:14,fontUsePx:'0',j:1,lang:c%2B%2B,selection:(endColumn:27,endLineNumber:8,positionColumn:27,positionLineNumber:8,selectionStartColumn:27,selectionStartLineNumber:8,startColumn:27,startLineNumber:8),source:'%23include+%3Ciostream%3E%0A%23include+%3Cvector%3E%0A%0Aint+main()+%7B%0A++++char+c_holder%5B%5D+%3D+%7B!'5!',+!'%5C0!'%7D%3B%0A++++char+%26c+%3D+c_holder%5B0%5D%3B%0A%0A++++int+n+%3D+std::atoi(%26c)%3B%0A%0A++++std::cout+%3C%3C+n+%3C%3C+std::endl%3B%0A%7D%0A'),l:'5',n:'0',o:'C%2B%2B+source+%231',t:'0')),k:50,l:'4',n:'0',o:'',s:0,t:'0'),(g:!((g:!((h:compiler,i:(compiler:clang_trunk,deviceViewOpen:'1',filters:(b:'0',binary:'1',binaryObject:'1',commentOnly:'0',debugCalls:'1',demangle:'0',directives:'0',execute:'0',intel:'1',libraryCode:'1',trim:'1'),flagsViewOpen:'1',fontScale:14,fontUsePx:'0',j:3,lang:c%2B%2B,libs:!(),options:'-O2+-Wall+-Wextra+-pedantic+-fsanitize%3Daddress',overrides:!(),selection:(endColumn:1,endLineNumber:1,positionColumn:1,positionLineNumber:1,selectionStartColumn:1,selectionStartLineNumber:1,startColumn:1,startLineNumber:1),source:1),l:'5',n:'0',o:'+x86-64+clang+(trunk)+(Editor+%231)',t:'0')),k:50,l:'4',m:50,n:'0',o:'',s:0,t:'0'),(g:!((h:output,i:(compilerName:'x86-64+clang+(trunk)',editorid:1,fontScale:14,fontUsePx:'0',j:3,wrap:'1'),l:'5',n:'0',o:'Output+of+x86-64+clang+(trunk)+(Compiler+%233)',t:'0')),header:(),l:'4',m:50,n:'0',o:'',s:0,t:'0')),k:50,l:'3',n:'0',o:'',t:'0')),l:'2',n:'0',o:'',t:'0')),version:4" TargetMode="External"/><Relationship Id="rId3" Type="http://schemas.openxmlformats.org/officeDocument/2006/relationships/image" Target="../media/image5.png"/><Relationship Id="rId7" Type="http://schemas.openxmlformats.org/officeDocument/2006/relationships/hyperlink" Target="https://godbolt.org/#g:!((g:!((g:!((h:codeEditor,i:(filename:'1',fontScale:14,fontUsePx:'0',j:1,lang:c%2B%2B,selection:(endColumn:1,endLineNumber:11,positionColumn:1,positionLineNumber:11,selectionStartColumn:1,selectionStartLineNumber:1,startColumn:1,startLineNumber:1),source:'%23include+%3Ciostream%3E%0A%23include+%3Cvector%3E%0A%0Aint+main()+%7B%0A++++char+c+%3D+!'5!'%3B%0A%0A++++int+n+%3D+std::atoi(%26c)%3B%0A%0A++++std::cout+%3C%3C+n+%3C%3C+std::endl%3B%0A%7D%0A'),l:'5',n:'0',o:'C%2B%2B+source+%231',t:'0')),k:50,l:'4',n:'0',o:'',s:0,t:'0'),(g:!((g:!((h:compiler,i:(compiler:clang_trunk,deviceViewOpen:'1',filters:(b:'0',binary:'1',binaryObject:'1',commentOnly:'0',debugCalls:'1',demangle:'0',directives:'0',execute:'0',intel:'1',libraryCode:'1',trim:'1'),flagsViewOpen:'1',fontScale:14,fontUsePx:'0',j:3,lang:c%2B%2B,libs:!(),options:'-O2+-Wall+-Wextra+-pedantic+-fsanitize%3Daddress',overrides:!(),selection:(endColumn:1,endLineNumber:1,positionColumn:1,positionLineNumber:1,selectionStartColumn:1,selectionStartLineNumber:1,startColumn:1,startLineNumber:1),source:1),l:'5',n:'0',o:'+x86-64+clang+(trunk)+(Editor+%231)',t:'0')),k:50,l:'4',m:50,n:'0',o:'',s:0,t:'0'),(g:!((h:output,i:(compilerName:'x86-64+clang+(trunk)',editorid:1,fontScale:14,fontUsePx:'0',j:3,wrap:'1'),l:'5',n:'0',o:'Output+of+x86-64+clang+(trunk)+(Compiler+%233)',t:'0')),header:(),l:'4',m:50,n:'0',o:'',s:0,t:'0')),k:50,l:'3',n:'0',o:'',t:'0')),l:'2',n:'0',o:'',t:'0')),version:4" TargetMode="External"/><Relationship Id="rId2" Type="http://schemas.openxmlformats.org/officeDocument/2006/relationships/hyperlink" Target="https://godbolt.org/#g:!((g:!((g:!((h:codeEditor,i:(filename:'1',fontScale:14,fontUsePx:'0',j:1,lang:c%2B%2B,selection:(endColumn:1,endLineNumber:9,positionColumn:1,positionLineNumber:9,selectionStartColumn:1,selectionStartLineNumber:9,startColumn:1,startLineNumber:9),source:'%23include+%3Ciostream%3E%0A%23include+%3Cvector%3E%0A%0Aint+main()+%7B%0A++++std::vector+vector%7B1,+2,+3,+4,+5%7D%3B%0A%0A++++std::cout+%3C%3C+vector%5Bvector.size()%5D+%3C%3C+std::endl%3B%0A%7D%0A'),l:'5',n:'0',o:'C%2B%2B+source+%231',t:'0')),k:50,l:'4',n:'0',o:'',s:0,t:'0'),(g:!((g:!((h:compiler,i:(compiler:gsnapshot,deviceViewOpen:'1',filters:(b:'0',binary:'1',binaryObject:'1',commentOnly:'0',debugCalls:'1',demangle:'0',directives:'0',execute:'0',intel:'1',libraryCode:'1',trim:'1'),flagsViewOpen:'1',fontScale:14,fontUsePx:'0',j:3,lang:c%2B%2B,libs:!(),options:'-O2+-Wall+-Wextra+-pedantic',overrides:!(),selection:(endColumn:1,endLineNumber:1,positionColumn:1,positionLineNumber:1,selectionStartColumn:1,selectionStartLineNumber:1,startColumn:1,startLineNumber:1),source:1),l:'5',n:'0',o:'+x86-64+gcc+(trunk)+(Editor+%231)',t:'0')),k:50,l:'4',m:50,n:'0',o:'',s:0,t:'0'),(g:!((h:output,i:(compilerName:'x86-64+gcc+(trunk)',editorid:1,fontScale:14,fontUsePx:'0',j:3,wrap:'1'),l:'5',n:'0',o:'Output+of+x86-64+gcc+(trunk)+(Compiler+%233)',t:'0')),l:'4',m:50,n:'0',o:'',s:0,t:'0')),k:50,l:'3',n:'0',o:'',t:'0')),l:'2',n:'0',o:'',t:'0')),version: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odbolt.org/#g:!((g:!((g:!((h:codeEditor,i:(filename:'1',fontScale:14,fontUsePx:'0',j:1,lang:c%2B%2B,selection:(endColumn:1,endLineNumber:11,positionColumn:1,positionLineNumber:11,selectionStartColumn:1,selectionStartLineNumber:11,startColumn:1,startLineNumber:11),source:'%23include+%3Ciostream%3E%0A%23include+%3Cvector%3E%0A%0Aint+main()+%7B%0A++++char+c+%3D+!'5!'%3B%0A%0A++++int+n+%3D+c+-+!'0!'%3B%0A%0A++++std::cout+%3C%3C+n+%3C%3C+std::endl%3B%0A%7D%0A'),l:'5',n:'0',o:'C%2B%2B+source+%231',t:'0')),k:50,l:'4',n:'0',o:'',s:0,t:'0'),(g:!((g:!((h:compiler,i:(compiler:clang_trunk,deviceViewOpen:'1',filters:(b:'0',binary:'1',binaryObject:'1',commentOnly:'0',debugCalls:'1',demangle:'0',directives:'0',execute:'0',intel:'1',libraryCode:'1',trim:'1'),flagsViewOpen:'1',fontScale:14,fontUsePx:'0',j:3,lang:c%2B%2B,libs:!(),options:'-O2+-Wall+-Wextra+-pedantic+-fsanitize%3Dmemory',overrides:!(),selection:(endColumn:1,endLineNumber:1,positionColumn:1,positionLineNumber:1,selectionStartColumn:1,selectionStartLineNumber:1,startColumn:1,startLineNumber:1),source:1),l:'5',n:'0',o:'+x86-64+clang+(trunk)+(Editor+%231)',t:'0')),k:50,l:'4',m:50,n:'0',o:'',s:0,t:'0'),(g:!((h:output,i:(compilerName:'x86-64+clang+(trunk)',editorid:1,fontScale:14,fontUsePx:'0',j:3,wrap:'1'),l:'5',n:'0',o:'Output+of+x86-64+clang+(trunk)+(Compiler+%233)',t:'0')),header:(),l:'4',m:50,n:'0',o:'',s:0,t:'0')),k:50,l:'3',n:'0',o:'',t:'0')),l:'2',n:'0',o:'',t:'0')),version:4" TargetMode="External"/><Relationship Id="rId5" Type="http://schemas.openxmlformats.org/officeDocument/2006/relationships/hyperlink" Target="https://godbolt.org/#g:!((g:!((g:!((h:codeEditor,i:(filename:'1',fontScale:14,fontUsePx:'0',j:1,lang:c%2B%2B,selection:(endColumn:1,endLineNumber:11,positionColumn:1,positionLineNumber:11,selectionStartColumn:1,selectionStartLineNumber:11,startColumn:1,startLineNumber:11),source:'%23include+%3Ciostream%3E%0A%23include+%3Cvector%3E%0A%0Aint+main()+%7B%0A++++std::vector+vector%7B1,+2,+3,+4,+5%7D%3B%0A%0A++++vector.push_back(6)%3B%0A%0A++++std::cout+%3C%3C+vector%5Bvector.size()%5D+%3C%3C+std::endl%3B%0A%7D%0A'),l:'5',n:'0',o:'C%2B%2B+source+%231',t:'0')),k:50,l:'4',n:'0',o:'',s:0,t:'0'),(g:!((g:!((h:compiler,i:(compiler:gsnapshot,deviceViewOpen:'1',filters:(b:'0',binary:'1',binaryObject:'1',commentOnly:'0',debugCalls:'1',demangle:'0',directives:'0',execute:'0',intel:'1',libraryCode:'1',trim:'1'),flagsViewOpen:'1',fontScale:14,fontUsePx:'0',j:3,lang:c%2B%2B,libs:!(),options:'-O2+-Wall+-Wextra+-pedantic',overrides:!(),selection:(endColumn:1,endLineNumber:1,positionColumn:1,positionLineNumber:1,selectionStartColumn:1,selectionStartLineNumber:1,startColumn:1,startLineNumber:1),source:1),l:'5',n:'0',o:'+x86-64+gcc+(trunk)+(Editor+%231)',t:'0')),k:50,l:'4',m:50,n:'0',o:'',s:0,t:'0'),(g:!((h:output,i:(compilerName:'x86-64+gcc+(trunk)',editorid:1,fontScale:14,fontUsePx:'0',j:3,wrap:'1'),l:'5',n:'0',o:'Output+of+x86-64+gcc+(trunk)+(Compiler+%233)',t:'0')),l:'4',m:50,n:'0',o:'',s:0,t:'0')),k:50,l:'3',n:'0',o:'',t:'0')),l:'2',n:'0',o:'',t:'0')),version:4" TargetMode="External"/><Relationship Id="rId4" Type="http://schemas.openxmlformats.org/officeDocument/2006/relationships/hyperlink" Target="https://godbolt.org/#g:!((g:!((g:!((h:codeEditor,i:(filename:'1',fontScale:14,fontUsePx:'0',j:1,lang:c%2B%2B,selection:(endColumn:38,endLineNumber:9,positionColumn:38,positionLineNumber:9,selectionStartColumn:38,selectionStartLineNumber:9,startColumn:38,startLineNumber:9),source:'%23include+%3Ciostream%3E%0A%23include+%3Cvector%3E%0A%0Aint+main()+%7B%0A++++std::vector+vector%7B1,+2,+3,+4,+5%7D%3B%0A%0A++++vector.push_back(6)%3B%0A%0A++++std::cout+%3C%3C+vector%5Bvector.size()%5D+%3C%3C+std::endl%3B%0A%7D%0A'),l:'5',n:'0',o:'C%2B%2B+source+%231',t:'0')),k:50,l:'4',n:'0',o:'',s:0,t:'0'),(g:!((g:!((h:compiler,i:(compiler:clang_trunk,deviceViewOpen:'1',filters:(b:'0',binary:'1',binaryObject:'1',commentOnly:'0',debugCalls:'1',demangle:'0',directives:'0',execute:'0',intel:'1',libraryCode:'1',trim:'1'),flagsViewOpen:'1',fontScale:14,fontUsePx:'0',j:3,lang:c%2B%2B,libs:!(),options:'-O2+-Wall+-Wextra+-pedantic+-fsanitize%3Dmemory',overrides:!(),selection:(endColumn:1,endLineNumber:1,positionColumn:1,positionLineNumber:1,selectionStartColumn:1,selectionStartLineNumber:1,startColumn:1,startLineNumber:1),source:1),l:'5',n:'0',o:'+x86-64+clang+(trunk)+(Editor+%231)',t:'0')),k:50,l:'4',m:50,n:'0',o:'',s:0,t:'0'),(g:!((h:output,i:(compilerName:'x86-64+clang+(trunk)',editorid:1,fontScale:14,fontUsePx:'0',j:3,wrap:'1'),l:'5',n:'0',o:'Output+of+x86-64+clang+(trunk)+(Compiler+%233)',t:'0')),header:(),l:'4',m:50,n:'0',o:'',s:0,t:'0')),k:50,l:'3',n:'0',o:'',t:'0')),l:'2',n:'0',o:'',t:'0')),version:4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si.mff.cuni.cz/teaching/nprg041-klepl-web/data/sources/containers/sequential.cpp" TargetMode="External"/><Relationship Id="rId2" Type="http://schemas.openxmlformats.org/officeDocument/2006/relationships/hyperlink" Target="https://www.ksi.mff.cuni.cz/teaching/nprg041-klepl-web/data/sources/containers/containers.cp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ksi.mff.cuni.cz/teaching/nprg041-klepl-web/data/sources/containers/CMakeLists.txt" TargetMode="External"/><Relationship Id="rId5" Type="http://schemas.openxmlformats.org/officeDocument/2006/relationships/hyperlink" Target="https://www.ksi.mff.cuni.cz/teaching/nprg041-klepl-web/data/sources/containers/map_translations.cpp" TargetMode="External"/><Relationship Id="rId4" Type="http://schemas.openxmlformats.org/officeDocument/2006/relationships/hyperlink" Target="https://www.ksi.mff.cuni.cz/teaching/nprg041-klepl-web/data/sources/containers/multimap.cpp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en.cppreference.com/w/cpp/utility/initializer_lis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en.cppreference.com/w/cpp/container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NPRG 041 – cvi</a:t>
            </a:r>
            <a:r>
              <a:rPr lang="cs-CZ" dirty="0" err="1">
                <a:cs typeface="Calibri Light"/>
              </a:rPr>
              <a:t>čení</a:t>
            </a:r>
            <a:r>
              <a:rPr lang="cs-CZ" dirty="0">
                <a:cs typeface="Calibri Light"/>
              </a:rPr>
              <a:t> 4</a:t>
            </a:r>
            <a:br>
              <a:rPr lang="en-US" dirty="0">
                <a:cs typeface="Calibri Light"/>
              </a:rPr>
            </a:br>
            <a:r>
              <a:rPr lang="en-US" dirty="0" err="1">
                <a:cs typeface="Calibri Light"/>
              </a:rPr>
              <a:t>Programování</a:t>
            </a:r>
            <a:r>
              <a:rPr lang="en-US" dirty="0">
                <a:cs typeface="Calibri Light"/>
              </a:rPr>
              <a:t> v C++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133599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>
                <a:cs typeface="Calibri"/>
              </a:rPr>
              <a:t>Jiří Klepl</a:t>
            </a:r>
          </a:p>
          <a:p>
            <a:r>
              <a:rPr lang="en-US" b="1" dirty="0">
                <a:cs typeface="Calibri"/>
              </a:rPr>
              <a:t>mail</a:t>
            </a:r>
            <a:r>
              <a:rPr lang="en-US" dirty="0">
                <a:cs typeface="Calibri"/>
              </a:rPr>
              <a:t>:</a:t>
            </a:r>
            <a:br>
              <a:rPr lang="en-US" dirty="0">
                <a:cs typeface="Calibri"/>
              </a:rPr>
            </a:br>
            <a:r>
              <a:rPr lang="en-US" dirty="0">
                <a:cs typeface="Calibri"/>
                <a:hlinkClick r:id="rId2"/>
              </a:rPr>
              <a:t>klepl@d3s.mff.cuni.cz</a:t>
            </a:r>
            <a:endParaRPr lang="en-US" dirty="0">
              <a:cs typeface="Calibri"/>
            </a:endParaRPr>
          </a:p>
          <a:p>
            <a:r>
              <a:rPr lang="en-US" b="1" dirty="0" err="1">
                <a:cs typeface="Calibri"/>
              </a:rPr>
              <a:t>mattermost</a:t>
            </a:r>
            <a:r>
              <a:rPr lang="en-US" dirty="0">
                <a:cs typeface="Calibri"/>
              </a:rPr>
              <a:t>:</a:t>
            </a:r>
            <a:br>
              <a:rPr lang="en-US" dirty="0">
                <a:cs typeface="Calibri"/>
              </a:rPr>
            </a:br>
            <a:r>
              <a:rPr lang="en-US" dirty="0">
                <a:cs typeface="Calibri"/>
                <a:hlinkClick r:id="rId3"/>
              </a:rPr>
              <a:t>https://ulita.ms.mff.cuni.cz/mattermost/ar2324zs/channels/nprg041-cpp-klepl</a:t>
            </a:r>
            <a:endParaRPr lang="en-US" dirty="0">
              <a:cs typeface="Calibri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85D87705-CC9C-69E3-4250-20E7EA3B5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Undefined behavior (UB)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7E0A9425-DBAF-B0A2-FD1A-E922EA290E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“</a:t>
            </a:r>
            <a:r>
              <a:rPr lang="en-US" b="1" i="0" dirty="0">
                <a:solidFill>
                  <a:srgbClr val="000000"/>
                </a:solidFill>
                <a:effectLst/>
                <a:latin typeface="DejaVuSans"/>
              </a:rPr>
              <a:t>there are no restrictions on the behavior of the program</a:t>
            </a:r>
            <a:r>
              <a:rPr lang="en-US" b="0" i="0" dirty="0">
                <a:solidFill>
                  <a:srgbClr val="000000"/>
                </a:solidFill>
                <a:effectLst/>
                <a:latin typeface="DejaVuSans"/>
              </a:rPr>
              <a:t>… the compiled program is not required to do anything meaningful”</a:t>
            </a:r>
          </a:p>
          <a:p>
            <a:r>
              <a:rPr lang="cs-CZ" dirty="0"/>
              <a:t>Největší zlo v C a C++; typické příklady UB:</a:t>
            </a:r>
          </a:p>
          <a:p>
            <a:pPr lvl="1"/>
            <a:r>
              <a:rPr lang="cs-CZ" dirty="0"/>
              <a:t>Přístup k prvkům mimo rozsah pole (</a:t>
            </a:r>
            <a:r>
              <a:rPr lang="en-US" dirty="0"/>
              <a:t>outside-bounds memory access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Přetečení </a:t>
            </a:r>
            <a:r>
              <a:rPr lang="cs-CZ" i="1" dirty="0" err="1"/>
              <a:t>signed</a:t>
            </a:r>
            <a:r>
              <a:rPr lang="cs-CZ" dirty="0"/>
              <a:t> </a:t>
            </a:r>
            <a:r>
              <a:rPr lang="cs-CZ" dirty="0" err="1"/>
              <a:t>integeru</a:t>
            </a:r>
            <a:endParaRPr lang="cs-CZ" dirty="0"/>
          </a:p>
          <a:p>
            <a:pPr lvl="1"/>
            <a:r>
              <a:rPr lang="cs-CZ" dirty="0" err="1"/>
              <a:t>nullptr</a:t>
            </a:r>
            <a:r>
              <a:rPr lang="cs-CZ" dirty="0"/>
              <a:t> dereference, </a:t>
            </a:r>
            <a:r>
              <a:rPr lang="cs-CZ" dirty="0" err="1"/>
              <a:t>read</a:t>
            </a:r>
            <a:r>
              <a:rPr lang="cs-CZ" dirty="0"/>
              <a:t> </a:t>
            </a:r>
            <a:r>
              <a:rPr lang="cs-CZ" dirty="0" err="1"/>
              <a:t>after</a:t>
            </a:r>
            <a:r>
              <a:rPr lang="cs-CZ" dirty="0"/>
              <a:t> </a:t>
            </a:r>
            <a:r>
              <a:rPr lang="cs-CZ" dirty="0" err="1"/>
              <a:t>delete</a:t>
            </a:r>
            <a:r>
              <a:rPr lang="cs-CZ" dirty="0"/>
              <a:t>, double </a:t>
            </a:r>
            <a:r>
              <a:rPr lang="cs-CZ" dirty="0" err="1"/>
              <a:t>delete</a:t>
            </a:r>
            <a:r>
              <a:rPr lang="cs-CZ" dirty="0"/>
              <a:t>, …</a:t>
            </a:r>
          </a:p>
          <a:p>
            <a:r>
              <a:rPr lang="cs-CZ" dirty="0"/>
              <a:t>Překladač může předpokládat, že UB nenastane </a:t>
            </a:r>
            <a:r>
              <a:rPr lang="en-US" dirty="0"/>
              <a:t>-&gt; </a:t>
            </a:r>
            <a:r>
              <a:rPr lang="en-US" b="1" dirty="0" err="1"/>
              <a:t>optimalizace</a:t>
            </a:r>
            <a:endParaRPr lang="cs-CZ" b="1" dirty="0"/>
          </a:p>
          <a:p>
            <a:pPr lvl="1"/>
            <a:r>
              <a:rPr lang="en-US" dirty="0"/>
              <a:t>vector[</a:t>
            </a:r>
            <a:r>
              <a:rPr lang="en-US" dirty="0" err="1"/>
              <a:t>idx</a:t>
            </a:r>
            <a:r>
              <a:rPr lang="en-US" dirty="0"/>
              <a:t>] </a:t>
            </a:r>
            <a:r>
              <a:rPr lang="en-US" dirty="0" err="1"/>
              <a:t>nikdy</a:t>
            </a:r>
            <a:r>
              <a:rPr lang="en-US" dirty="0"/>
              <a:t> </a:t>
            </a:r>
            <a:r>
              <a:rPr lang="en-US" dirty="0" err="1"/>
              <a:t>nen</a:t>
            </a:r>
            <a:r>
              <a:rPr lang="cs-CZ" dirty="0"/>
              <a:t>í mimo rozsah</a:t>
            </a:r>
          </a:p>
          <a:p>
            <a:pPr lvl="1"/>
            <a:r>
              <a:rPr lang="cs-CZ" dirty="0" err="1"/>
              <a:t>for</a:t>
            </a:r>
            <a:r>
              <a:rPr lang="cs-CZ" dirty="0"/>
              <a:t>(</a:t>
            </a:r>
            <a:r>
              <a:rPr lang="cs-CZ" dirty="0" err="1"/>
              <a:t>int</a:t>
            </a:r>
            <a:r>
              <a:rPr lang="cs-CZ" dirty="0"/>
              <a:t> i = s; i &lt; e; ++i) </a:t>
            </a:r>
            <a:r>
              <a:rPr lang="en-US" dirty="0"/>
              <a:t>a[</a:t>
            </a:r>
            <a:r>
              <a:rPr lang="en-US" dirty="0" err="1"/>
              <a:t>i</a:t>
            </a:r>
            <a:r>
              <a:rPr lang="en-US" dirty="0"/>
              <a:t>] = a * </a:t>
            </a:r>
            <a:r>
              <a:rPr lang="en-US" dirty="0" err="1"/>
              <a:t>i</a:t>
            </a:r>
            <a:r>
              <a:rPr lang="en-US" dirty="0"/>
              <a:t> + b;</a:t>
            </a:r>
            <a:r>
              <a:rPr lang="cs-CZ" dirty="0"/>
              <a:t> se spočítá bez přetečení</a:t>
            </a:r>
          </a:p>
          <a:p>
            <a:pPr lvl="1"/>
            <a:r>
              <a:rPr lang="cs-CZ" dirty="0" err="1"/>
              <a:t>Dereferencovaný</a:t>
            </a:r>
            <a:r>
              <a:rPr lang="cs-CZ" dirty="0"/>
              <a:t> pointer nebude nikdy </a:t>
            </a:r>
            <a:r>
              <a:rPr lang="cs-CZ" dirty="0" err="1"/>
              <a:t>null</a:t>
            </a:r>
            <a:r>
              <a:rPr lang="cs-CZ" dirty="0"/>
              <a:t>, …</a:t>
            </a:r>
          </a:p>
          <a:p>
            <a:r>
              <a:rPr lang="cs-CZ" dirty="0"/>
              <a:t>Jak je najdeme?</a:t>
            </a:r>
          </a:p>
          <a:p>
            <a:pPr lvl="1"/>
            <a:r>
              <a:rPr lang="cs-CZ" dirty="0"/>
              <a:t>Někdy třeba </a:t>
            </a:r>
            <a:r>
              <a:rPr lang="cs-CZ" dirty="0" err="1"/>
              <a:t>segmentation</a:t>
            </a:r>
            <a:r>
              <a:rPr lang="cs-CZ" dirty="0"/>
              <a:t> </a:t>
            </a:r>
            <a:r>
              <a:rPr lang="cs-CZ" dirty="0" err="1"/>
              <a:t>fault</a:t>
            </a:r>
            <a:r>
              <a:rPr lang="cs-CZ" dirty="0"/>
              <a:t> (např. </a:t>
            </a:r>
            <a:r>
              <a:rPr lang="cs-CZ" dirty="0" err="1"/>
              <a:t>null</a:t>
            </a:r>
            <a:r>
              <a:rPr lang="cs-CZ" dirty="0"/>
              <a:t> dereference) a puštěním v debuggeru</a:t>
            </a:r>
          </a:p>
          <a:p>
            <a:pPr lvl="1"/>
            <a:r>
              <a:rPr lang="cs-CZ" dirty="0"/>
              <a:t>Jindy: nástroje na statickou analýzu, simulátory (</a:t>
            </a:r>
            <a:r>
              <a:rPr lang="cs-CZ" dirty="0" err="1"/>
              <a:t>valgrind</a:t>
            </a:r>
            <a:r>
              <a:rPr lang="cs-CZ" dirty="0"/>
              <a:t>), </a:t>
            </a:r>
            <a:r>
              <a:rPr lang="cs-CZ" dirty="0" err="1"/>
              <a:t>sanitizéry</a:t>
            </a:r>
            <a:r>
              <a:rPr lang="cs-CZ" dirty="0"/>
              <a:t>, …</a:t>
            </a:r>
          </a:p>
        </p:txBody>
      </p:sp>
      <p:sp>
        <p:nvSpPr>
          <p:cNvPr id="9" name="TextovéPole 8">
            <a:hlinkClick r:id="rId2"/>
            <a:extLst>
              <a:ext uri="{FF2B5EF4-FFF2-40B4-BE49-F238E27FC236}">
                <a16:creationId xmlns:a16="http://schemas.microsoft.com/office/drawing/2014/main" id="{01FE5B17-2464-5F98-88E0-284098D5402A}"/>
              </a:ext>
            </a:extLst>
          </p:cNvPr>
          <p:cNvSpPr txBox="1"/>
          <p:nvPr/>
        </p:nvSpPr>
        <p:spPr>
          <a:xfrm>
            <a:off x="6096000" y="4114794"/>
            <a:ext cx="5953874" cy="2975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0" lang="en-US" altLang="en-US" sz="2000" b="0" i="0" u="none" strike="noStrike" cap="none" normalizeH="0" baseline="-25000" dirty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kumimoji="0" lang="en-US" altLang="en-US" sz="2000" b="0" i="0" u="none" strike="noStrike" cap="none" normalizeH="0" baseline="-2500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foo</a:t>
            </a:r>
            <a:r>
              <a:rPr kumimoji="0" lang="en-US" altLang="en-US" sz="2000" b="0" i="0" u="none" strike="noStrike" cap="none" normalizeH="0" baseline="-25000" dirty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en-US" altLang="en-US" sz="2000" b="0" i="0" u="none" strike="noStrike" cap="none" normalizeH="0" baseline="-25000" dirty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kumimoji="0" lang="en-US" altLang="en-US" sz="2000" b="0" i="0" u="none" strike="noStrike" cap="none" normalizeH="0" baseline="-2500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x</a:t>
            </a:r>
            <a:r>
              <a:rPr kumimoji="0" lang="en-US" altLang="en-US" sz="2000" b="0" i="0" u="none" strike="noStrike" cap="none" normalizeH="0" baseline="-25000" dirty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kumimoji="0" lang="en-US" altLang="en-US" sz="2000" b="0" i="0" u="none" strike="noStrike" cap="none" normalizeH="0" baseline="-2500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en-US" altLang="en-US" sz="2000" b="0" i="0" u="none" strike="noStrike" cap="none" normalizeH="0" baseline="-25000" dirty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kumimoji="0" lang="en-US" altLang="en-US" sz="2000" b="0" i="0" u="none" strike="noStrike" cap="none" normalizeH="0" baseline="-2500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en-US" altLang="en-US" sz="2000" b="0" i="0" u="none" strike="noStrike" cap="none" normalizeH="0" baseline="-25000" dirty="0">
                <a:ln>
                  <a:noFill/>
                </a:ln>
                <a:solidFill>
                  <a:srgbClr val="0000DD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kumimoji="0" lang="en-US" altLang="en-US" sz="2000" b="0" i="0" u="none" strike="noStrike" cap="none" normalizeH="0" baseline="-2500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x </a:t>
            </a:r>
            <a:r>
              <a:rPr kumimoji="0" lang="en-US" altLang="en-US" sz="2000" b="0" i="0" u="none" strike="noStrike" cap="none" normalizeH="0" baseline="-25000" dirty="0">
                <a:ln>
                  <a:noFill/>
                </a:ln>
                <a:solidFill>
                  <a:srgbClr val="000040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kumimoji="0" lang="en-US" altLang="en-US" sz="2000" b="0" i="0" u="none" strike="noStrike" cap="none" normalizeH="0" baseline="-2500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en-US" altLang="en-US" sz="2000" b="0" i="0" u="none" strike="noStrike" cap="none" normalizeH="0" baseline="-25000" dirty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kumimoji="0" lang="en-US" altLang="en-US" sz="2000" b="0" i="0" u="none" strike="noStrike" cap="none" normalizeH="0" baseline="-2500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en-US" altLang="en-US" sz="2000" b="0" i="0" u="none" strike="noStrike" cap="none" normalizeH="0" baseline="-25000" dirty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kumimoji="0" lang="en-US" altLang="en-US" sz="2000" b="0" i="0" u="none" strike="noStrike" cap="none" normalizeH="0" baseline="-2500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x</a:t>
            </a:r>
            <a:r>
              <a:rPr kumimoji="0" lang="en-US" altLang="en-US" sz="2000" b="0" i="0" u="none" strike="noStrike" cap="none" normalizeH="0" baseline="-25000" dirty="0">
                <a:ln>
                  <a:noFill/>
                </a:ln>
                <a:solidFill>
                  <a:srgbClr val="008080"/>
                </a:solidFill>
                <a:effectLst/>
                <a:latin typeface="Consolas" panose="020B0609020204030204" pitchFamily="49" charset="0"/>
              </a:rPr>
              <a:t>;</a:t>
            </a:r>
            <a:r>
              <a:rPr kumimoji="0" lang="en-US" altLang="en-US" sz="2000" b="0" i="0" u="none" strike="noStrike" cap="none" normalizeH="0" baseline="-2500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en-US" altLang="en-US" sz="2000" b="0" i="0" u="none" strike="noStrike" cap="none" normalizeH="0" baseline="-25000" dirty="0">
                <a:ln>
                  <a:noFill/>
                </a:ln>
                <a:solidFill>
                  <a:srgbClr val="909090"/>
                </a:solidFill>
                <a:effectLst/>
                <a:latin typeface="Consolas" panose="020B0609020204030204" pitchFamily="49" charset="0"/>
              </a:rPr>
              <a:t>/* either true or UB */</a:t>
            </a:r>
            <a:r>
              <a:rPr kumimoji="0" lang="en-US" altLang="en-US" sz="2000" b="0" i="0" u="none" strike="noStrike" cap="none" normalizeH="0" baseline="-2500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en-US" altLang="en-US" sz="2000" b="0" i="0" u="none" strike="noStrike" cap="none" normalizeH="0" baseline="-25000" dirty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kumimoji="0" lang="en-US" altLang="en-US" sz="20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 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5B47032A-BCA4-FDC1-8FB3-3BBDD3DD0C44}"/>
              </a:ext>
            </a:extLst>
          </p:cNvPr>
          <p:cNvSpPr txBox="1"/>
          <p:nvPr/>
        </p:nvSpPr>
        <p:spPr>
          <a:xfrm>
            <a:off x="10313502" y="4487329"/>
            <a:ext cx="1736373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foo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mov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eax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</a:rPr>
              <a:t>1</a:t>
            </a:r>
            <a:endParaRPr lang="en-US" altLang="en-US" sz="20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ret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 </a:t>
            </a:r>
          </a:p>
        </p:txBody>
      </p:sp>
      <p:cxnSp>
        <p:nvCxnSpPr>
          <p:cNvPr id="15" name="Spojnice: zakřivená 14">
            <a:extLst>
              <a:ext uri="{FF2B5EF4-FFF2-40B4-BE49-F238E27FC236}">
                <a16:creationId xmlns:a16="http://schemas.microsoft.com/office/drawing/2014/main" id="{9C28BCB1-2364-7CD0-7901-9996D13E3A5E}"/>
              </a:ext>
            </a:extLst>
          </p:cNvPr>
          <p:cNvCxnSpPr>
            <a:stCxn id="9" idx="2"/>
            <a:endCxn id="10" idx="1"/>
          </p:cNvCxnSpPr>
          <p:nvPr/>
        </p:nvCxnSpPr>
        <p:spPr>
          <a:xfrm rot="16200000" flipH="1">
            <a:off x="9401794" y="4083453"/>
            <a:ext cx="582850" cy="1240565"/>
          </a:xfrm>
          <a:prstGeom prst="curvedConnector2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268CFC13-B55F-CF47-727C-95AE64FB1ED5}"/>
              </a:ext>
            </a:extLst>
          </p:cNvPr>
          <p:cNvSpPr txBox="1"/>
          <p:nvPr/>
        </p:nvSpPr>
        <p:spPr>
          <a:xfrm rot="982814">
            <a:off x="8584603" y="4810494"/>
            <a:ext cx="1570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Možný překlad</a:t>
            </a:r>
            <a:endParaRPr lang="en-US" dirty="0"/>
          </a:p>
        </p:txBody>
      </p:sp>
      <p:pic>
        <p:nvPicPr>
          <p:cNvPr id="1031" name="Picture 7" descr="With Undefined Behavior, Anything is Possible | Raph Levien's blog">
            <a:hlinkClick r:id="rId3"/>
            <a:extLst>
              <a:ext uri="{FF2B5EF4-FFF2-40B4-BE49-F238E27FC236}">
                <a16:creationId xmlns:a16="http://schemas.microsoft.com/office/drawing/2014/main" id="{98EB669D-785F-2BF2-2F2C-35A19AD792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9810" y="0"/>
            <a:ext cx="3112190" cy="1750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44710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2BFBCA-5AA6-639A-5D67-C1815D1AA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Nástroje na hledání bugů v kódu</a:t>
            </a:r>
            <a:br>
              <a:rPr lang="en-US" dirty="0"/>
            </a:br>
            <a:r>
              <a:rPr lang="en-US" dirty="0" err="1"/>
              <a:t>hle</a:t>
            </a:r>
            <a:r>
              <a:rPr lang="cs-CZ" dirty="0"/>
              <a:t>dání nejen UB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EC96277-FB61-CFAA-5F3F-52B47AB252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err="1"/>
              <a:t>Warningy</a:t>
            </a:r>
            <a:r>
              <a:rPr lang="en-US" dirty="0"/>
              <a:t>: -Wall -</a:t>
            </a:r>
            <a:r>
              <a:rPr lang="en-US" dirty="0" err="1"/>
              <a:t>Wextra</a:t>
            </a:r>
            <a:r>
              <a:rPr lang="en-US" dirty="0"/>
              <a:t> -pedantic (</a:t>
            </a:r>
            <a:r>
              <a:rPr lang="en-US" dirty="0" err="1"/>
              <a:t>gcc</a:t>
            </a:r>
            <a:r>
              <a:rPr lang="en-US" dirty="0"/>
              <a:t>, clang) </a:t>
            </a:r>
            <a:r>
              <a:rPr lang="en-US" dirty="0" err="1"/>
              <a:t>nebo</a:t>
            </a:r>
            <a:r>
              <a:rPr lang="en-US" dirty="0"/>
              <a:t> /W4 (</a:t>
            </a:r>
            <a:r>
              <a:rPr lang="en-US" dirty="0" err="1"/>
              <a:t>msvc</a:t>
            </a:r>
            <a:r>
              <a:rPr lang="en-US" dirty="0"/>
              <a:t>)</a:t>
            </a:r>
          </a:p>
          <a:p>
            <a:r>
              <a:rPr lang="cs-CZ" b="1" dirty="0"/>
              <a:t>Debugger </a:t>
            </a:r>
            <a:r>
              <a:rPr lang="cs-CZ" dirty="0"/>
              <a:t>– máme vestavěný v IDE, nebo např. </a:t>
            </a:r>
            <a:r>
              <a:rPr lang="cs-CZ" dirty="0" err="1"/>
              <a:t>gdb</a:t>
            </a:r>
            <a:r>
              <a:rPr lang="cs-CZ" dirty="0"/>
              <a:t> (na Linuxu)</a:t>
            </a:r>
          </a:p>
          <a:p>
            <a:r>
              <a:rPr lang="cs-CZ" dirty="0" err="1"/>
              <a:t>Valgrind</a:t>
            </a:r>
            <a:endParaRPr lang="cs-CZ" dirty="0"/>
          </a:p>
          <a:p>
            <a:pPr lvl="1"/>
            <a:r>
              <a:rPr lang="cs-CZ" dirty="0"/>
              <a:t>Simulátor, nefunguje jen na debugging, ale umí i </a:t>
            </a:r>
            <a:r>
              <a:rPr lang="cs-CZ" dirty="0" err="1"/>
              <a:t>profiling</a:t>
            </a:r>
            <a:r>
              <a:rPr lang="cs-CZ" dirty="0"/>
              <a:t> </a:t>
            </a:r>
            <a:r>
              <a:rPr lang="cs-CZ" dirty="0" err="1"/>
              <a:t>cache</a:t>
            </a:r>
            <a:r>
              <a:rPr lang="cs-CZ" dirty="0"/>
              <a:t> atd.</a:t>
            </a:r>
          </a:p>
          <a:p>
            <a:pPr lvl="1"/>
            <a:r>
              <a:rPr lang="cs-CZ" dirty="0"/>
              <a:t>Pustíme v něm neupravený program (</a:t>
            </a:r>
            <a:r>
              <a:rPr lang="cs-CZ" dirty="0" err="1"/>
              <a:t>valgrind</a:t>
            </a:r>
            <a:r>
              <a:rPr lang="cs-CZ" dirty="0"/>
              <a:t> ./</a:t>
            </a:r>
            <a:r>
              <a:rPr lang="cs-CZ" dirty="0" err="1"/>
              <a:t>binárka</a:t>
            </a:r>
            <a:r>
              <a:rPr lang="cs-CZ" dirty="0"/>
              <a:t>) s </a:t>
            </a:r>
            <a:r>
              <a:rPr lang="cs-CZ" dirty="0" err="1"/>
              <a:t>debug</a:t>
            </a:r>
            <a:r>
              <a:rPr lang="cs-CZ" dirty="0"/>
              <a:t> flagy (např. zkompilovaný v </a:t>
            </a:r>
            <a:r>
              <a:rPr lang="cs-CZ" dirty="0" err="1"/>
              <a:t>debug</a:t>
            </a:r>
            <a:r>
              <a:rPr lang="cs-CZ" dirty="0"/>
              <a:t> módu nebo stačí –g flag v </a:t>
            </a:r>
            <a:r>
              <a:rPr lang="cs-CZ" dirty="0" err="1"/>
              <a:t>gcc</a:t>
            </a:r>
            <a:r>
              <a:rPr lang="cs-CZ" dirty="0"/>
              <a:t> a </a:t>
            </a:r>
            <a:r>
              <a:rPr lang="cs-CZ" dirty="0" err="1"/>
              <a:t>clangu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Program může být typicky 50x pomalejší</a:t>
            </a:r>
          </a:p>
          <a:p>
            <a:r>
              <a:rPr lang="cs-CZ" dirty="0" err="1"/>
              <a:t>Sanitizéry</a:t>
            </a:r>
            <a:endParaRPr lang="cs-CZ" dirty="0"/>
          </a:p>
          <a:p>
            <a:pPr lvl="1"/>
            <a:r>
              <a:rPr lang="cs-CZ" dirty="0"/>
              <a:t>Vkládají se do programu při překladu: -</a:t>
            </a:r>
            <a:r>
              <a:rPr lang="cs-CZ" dirty="0" err="1"/>
              <a:t>fsanitize</a:t>
            </a:r>
            <a:r>
              <a:rPr lang="cs-CZ" dirty="0"/>
              <a:t>=… (</a:t>
            </a:r>
            <a:r>
              <a:rPr lang="cs-CZ" dirty="0" err="1"/>
              <a:t>gcc</a:t>
            </a:r>
            <a:r>
              <a:rPr lang="cs-CZ" dirty="0"/>
              <a:t>), /</a:t>
            </a:r>
            <a:r>
              <a:rPr lang="cs-CZ" dirty="0" err="1"/>
              <a:t>fsanitize</a:t>
            </a:r>
            <a:r>
              <a:rPr lang="cs-CZ" dirty="0"/>
              <a:t>=… (</a:t>
            </a:r>
            <a:r>
              <a:rPr lang="cs-CZ" dirty="0" err="1"/>
              <a:t>msvc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Při běhu kontrolují různé věci (např </a:t>
            </a:r>
            <a:r>
              <a:rPr lang="cs-CZ" dirty="0" err="1"/>
              <a:t>address</a:t>
            </a:r>
            <a:r>
              <a:rPr lang="cs-CZ" dirty="0"/>
              <a:t> </a:t>
            </a:r>
            <a:r>
              <a:rPr lang="cs-CZ" dirty="0" err="1"/>
              <a:t>sanitizer</a:t>
            </a:r>
            <a:r>
              <a:rPr lang="cs-CZ" dirty="0"/>
              <a:t> kontroluje přístupy mimo rozsahy polí)</a:t>
            </a:r>
          </a:p>
          <a:p>
            <a:pPr lvl="1"/>
            <a:r>
              <a:rPr lang="cs-CZ" dirty="0"/>
              <a:t>Program spustíme úplně normálně: ./</a:t>
            </a:r>
            <a:r>
              <a:rPr lang="cs-CZ" dirty="0" err="1"/>
              <a:t>binárka</a:t>
            </a:r>
            <a:endParaRPr lang="en-US" dirty="0"/>
          </a:p>
        </p:txBody>
      </p:sp>
      <p:pic>
        <p:nvPicPr>
          <p:cNvPr id="9" name="Obrázek 8">
            <a:hlinkClick r:id="rId2"/>
            <a:extLst>
              <a:ext uri="{FF2B5EF4-FFF2-40B4-BE49-F238E27FC236}">
                <a16:creationId xmlns:a16="http://schemas.microsoft.com/office/drawing/2014/main" id="{95DC5CC4-9414-38EF-E404-7231B6EF79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2296" y="1398956"/>
            <a:ext cx="695768" cy="695768"/>
          </a:xfrm>
          <a:prstGeom prst="rect">
            <a:avLst/>
          </a:prstGeom>
        </p:spPr>
      </p:pic>
      <p:pic>
        <p:nvPicPr>
          <p:cNvPr id="10" name="Obrázek 9">
            <a:hlinkClick r:id="rId4"/>
            <a:extLst>
              <a:ext uri="{FF2B5EF4-FFF2-40B4-BE49-F238E27FC236}">
                <a16:creationId xmlns:a16="http://schemas.microsoft.com/office/drawing/2014/main" id="{AA1D43E6-7E40-D07B-6872-F31256F5CA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6422" y="3997980"/>
            <a:ext cx="925919" cy="925919"/>
          </a:xfrm>
          <a:prstGeom prst="rect">
            <a:avLst/>
          </a:prstGeom>
        </p:spPr>
      </p:pic>
      <p:pic>
        <p:nvPicPr>
          <p:cNvPr id="11" name="Obrázek 10">
            <a:hlinkClick r:id="rId5"/>
            <a:extLst>
              <a:ext uri="{FF2B5EF4-FFF2-40B4-BE49-F238E27FC236}">
                <a16:creationId xmlns:a16="http://schemas.microsoft.com/office/drawing/2014/main" id="{60DA2FEA-71A9-D2C4-5902-D96FA842A3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2294" y="2438142"/>
            <a:ext cx="695769" cy="695769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AADF5DAD-170A-2D76-8041-5A01288D140B}"/>
              </a:ext>
            </a:extLst>
          </p:cNvPr>
          <p:cNvSpPr txBox="1"/>
          <p:nvPr/>
        </p:nvSpPr>
        <p:spPr>
          <a:xfrm>
            <a:off x="10648063" y="1449681"/>
            <a:ext cx="4924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</a:rPr>
              <a:t>✓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8F67B214-7F31-F4E6-9B3E-D28E1E42064A}"/>
              </a:ext>
            </a:extLst>
          </p:cNvPr>
          <p:cNvSpPr txBox="1"/>
          <p:nvPr/>
        </p:nvSpPr>
        <p:spPr>
          <a:xfrm>
            <a:off x="10623564" y="2542436"/>
            <a:ext cx="5196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✕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50CABB95-4964-F079-BCE4-889809142E56}"/>
              </a:ext>
            </a:extLst>
          </p:cNvPr>
          <p:cNvSpPr txBox="1"/>
          <p:nvPr/>
        </p:nvSpPr>
        <p:spPr>
          <a:xfrm>
            <a:off x="11543821" y="4168551"/>
            <a:ext cx="4924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</a:rPr>
              <a:t>✓</a:t>
            </a:r>
          </a:p>
        </p:txBody>
      </p:sp>
      <p:cxnSp>
        <p:nvCxnSpPr>
          <p:cNvPr id="16" name="Spojnice: zakřivená 15">
            <a:extLst>
              <a:ext uri="{FF2B5EF4-FFF2-40B4-BE49-F238E27FC236}">
                <a16:creationId xmlns:a16="http://schemas.microsoft.com/office/drawing/2014/main" id="{B7ED7E37-4AA4-15F6-ABD5-940FF7B0DE13}"/>
              </a:ext>
            </a:extLst>
          </p:cNvPr>
          <p:cNvCxnSpPr>
            <a:stCxn id="11" idx="2"/>
            <a:endCxn id="10" idx="0"/>
          </p:cNvCxnSpPr>
          <p:nvPr/>
        </p:nvCxnSpPr>
        <p:spPr>
          <a:xfrm rot="16200000" flipH="1">
            <a:off x="10317746" y="3116343"/>
            <a:ext cx="864069" cy="899203"/>
          </a:xfrm>
          <a:prstGeom prst="curvedConnector3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0A4BA350-1C0C-D90F-1B8C-66747909F930}"/>
              </a:ext>
            </a:extLst>
          </p:cNvPr>
          <p:cNvSpPr txBox="1"/>
          <p:nvPr/>
        </p:nvSpPr>
        <p:spPr>
          <a:xfrm>
            <a:off x="9570162" y="1055538"/>
            <a:ext cx="2333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Compiler </a:t>
            </a:r>
            <a:r>
              <a:rPr lang="cs-CZ" dirty="0"/>
              <a:t>pozná chybu:</a:t>
            </a:r>
            <a:endParaRPr lang="en-US" dirty="0"/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9C06FE8B-FF2A-C14C-ED56-637C80C41824}"/>
              </a:ext>
            </a:extLst>
          </p:cNvPr>
          <p:cNvSpPr txBox="1"/>
          <p:nvPr/>
        </p:nvSpPr>
        <p:spPr>
          <a:xfrm>
            <a:off x="9570162" y="2101424"/>
            <a:ext cx="2570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Compiler </a:t>
            </a:r>
            <a:r>
              <a:rPr lang="cs-CZ" dirty="0"/>
              <a:t>nepozná chybu:</a:t>
            </a:r>
            <a:endParaRPr lang="en-US" dirty="0"/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F0A16EC5-B6CD-2831-995E-AFA6BCF290C1}"/>
              </a:ext>
            </a:extLst>
          </p:cNvPr>
          <p:cNvSpPr txBox="1"/>
          <p:nvPr/>
        </p:nvSpPr>
        <p:spPr>
          <a:xfrm>
            <a:off x="10363486" y="4771304"/>
            <a:ext cx="18285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dirty="0" err="1"/>
              <a:t>Memory</a:t>
            </a:r>
            <a:r>
              <a:rPr lang="cs-CZ" dirty="0"/>
              <a:t> </a:t>
            </a:r>
            <a:r>
              <a:rPr lang="cs-CZ" dirty="0" err="1"/>
              <a:t>sanitizer</a:t>
            </a:r>
            <a:br>
              <a:rPr lang="en-US" dirty="0"/>
            </a:br>
            <a:r>
              <a:rPr lang="en-US" dirty="0" err="1"/>
              <a:t>pozn</a:t>
            </a:r>
            <a:r>
              <a:rPr lang="cs-CZ" dirty="0"/>
              <a:t>á chybu</a:t>
            </a:r>
            <a:endParaRPr lang="en-US" dirty="0"/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56A67316-A250-BF77-6108-EC396540AFAC}"/>
              </a:ext>
            </a:extLst>
          </p:cNvPr>
          <p:cNvSpPr txBox="1"/>
          <p:nvPr/>
        </p:nvSpPr>
        <p:spPr>
          <a:xfrm rot="16200000">
            <a:off x="-988258" y="4007285"/>
            <a:ext cx="31002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/>
              <a:t>Pokročilejší nástroje</a:t>
            </a:r>
            <a:endParaRPr lang="en-US" sz="2800" dirty="0"/>
          </a:p>
        </p:txBody>
      </p:sp>
      <p:pic>
        <p:nvPicPr>
          <p:cNvPr id="23" name="Obrázek 22">
            <a:hlinkClick r:id="rId6"/>
            <a:extLst>
              <a:ext uri="{FF2B5EF4-FFF2-40B4-BE49-F238E27FC236}">
                <a16:creationId xmlns:a16="http://schemas.microsoft.com/office/drawing/2014/main" id="{5B7A289C-3A27-07FD-18FE-C2421DBD9C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8127" y="5955670"/>
            <a:ext cx="925919" cy="925919"/>
          </a:xfrm>
          <a:prstGeom prst="rect">
            <a:avLst/>
          </a:prstGeom>
        </p:spPr>
      </p:pic>
      <p:pic>
        <p:nvPicPr>
          <p:cNvPr id="24" name="Obrázek 23">
            <a:hlinkClick r:id="rId7"/>
            <a:extLst>
              <a:ext uri="{FF2B5EF4-FFF2-40B4-BE49-F238E27FC236}">
                <a16:creationId xmlns:a16="http://schemas.microsoft.com/office/drawing/2014/main" id="{8EB592CF-7137-E032-B560-C2ABC7A835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9292" y="5950649"/>
            <a:ext cx="925919" cy="925919"/>
          </a:xfrm>
          <a:prstGeom prst="rect">
            <a:avLst/>
          </a:prstGeom>
        </p:spPr>
      </p:pic>
      <p:pic>
        <p:nvPicPr>
          <p:cNvPr id="25" name="Obrázek 24">
            <a:hlinkClick r:id="rId8"/>
            <a:extLst>
              <a:ext uri="{FF2B5EF4-FFF2-40B4-BE49-F238E27FC236}">
                <a16:creationId xmlns:a16="http://schemas.microsoft.com/office/drawing/2014/main" id="{C508E4A9-64B4-BA4B-7331-778629883E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0457" y="5951171"/>
            <a:ext cx="925919" cy="925919"/>
          </a:xfrm>
          <a:prstGeom prst="rect">
            <a:avLst/>
          </a:prstGeom>
        </p:spPr>
      </p:pic>
      <p:cxnSp>
        <p:nvCxnSpPr>
          <p:cNvPr id="27" name="Přímá spojnice se šipkou 26">
            <a:extLst>
              <a:ext uri="{FF2B5EF4-FFF2-40B4-BE49-F238E27FC236}">
                <a16:creationId xmlns:a16="http://schemas.microsoft.com/office/drawing/2014/main" id="{022C81ED-EC3D-BCC4-AEC0-C15BF412B011}"/>
              </a:ext>
            </a:extLst>
          </p:cNvPr>
          <p:cNvCxnSpPr>
            <a:stCxn id="23" idx="3"/>
            <a:endCxn id="24" idx="1"/>
          </p:cNvCxnSpPr>
          <p:nvPr/>
        </p:nvCxnSpPr>
        <p:spPr>
          <a:xfrm flipV="1">
            <a:off x="7844046" y="6413609"/>
            <a:ext cx="1115246" cy="502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se šipkou 28">
            <a:extLst>
              <a:ext uri="{FF2B5EF4-FFF2-40B4-BE49-F238E27FC236}">
                <a16:creationId xmlns:a16="http://schemas.microsoft.com/office/drawing/2014/main" id="{F51BFB22-8173-5BCD-4D64-731C61069F4D}"/>
              </a:ext>
            </a:extLst>
          </p:cNvPr>
          <p:cNvCxnSpPr>
            <a:cxnSpLocks/>
            <a:stCxn id="24" idx="3"/>
            <a:endCxn id="25" idx="1"/>
          </p:cNvCxnSpPr>
          <p:nvPr/>
        </p:nvCxnSpPr>
        <p:spPr>
          <a:xfrm>
            <a:off x="9885211" y="6413609"/>
            <a:ext cx="1115246" cy="52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ovéPole 43">
            <a:extLst>
              <a:ext uri="{FF2B5EF4-FFF2-40B4-BE49-F238E27FC236}">
                <a16:creationId xmlns:a16="http://schemas.microsoft.com/office/drawing/2014/main" id="{69A1D203-73E5-B0D9-1C3B-350D1BB0DE18}"/>
              </a:ext>
            </a:extLst>
          </p:cNvPr>
          <p:cNvSpPr txBox="1"/>
          <p:nvPr/>
        </p:nvSpPr>
        <p:spPr>
          <a:xfrm>
            <a:off x="7011093" y="5465415"/>
            <a:ext cx="5118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Uk</a:t>
            </a:r>
            <a:r>
              <a:rPr lang="cs-CZ" dirty="0" err="1"/>
              <a:t>ázka</a:t>
            </a:r>
            <a:r>
              <a:rPr lang="cs-CZ" dirty="0"/>
              <a:t>, kdy </a:t>
            </a:r>
            <a:r>
              <a:rPr lang="cs-CZ" dirty="0" err="1"/>
              <a:t>address</a:t>
            </a:r>
            <a:r>
              <a:rPr lang="cs-CZ" dirty="0"/>
              <a:t> </a:t>
            </a:r>
            <a:r>
              <a:rPr lang="cs-CZ" dirty="0" err="1"/>
              <a:t>sanitizer</a:t>
            </a:r>
            <a:r>
              <a:rPr lang="cs-CZ" dirty="0"/>
              <a:t> objeví UB:</a:t>
            </a:r>
            <a:br>
              <a:rPr lang="cs-CZ" dirty="0"/>
            </a:br>
            <a:r>
              <a:rPr lang="cs-CZ" dirty="0"/>
              <a:t>správný kód, kód s UB, a verze, kde je UB opraveno</a:t>
            </a:r>
            <a:endParaRPr lang="en-US" dirty="0"/>
          </a:p>
        </p:txBody>
      </p:sp>
      <p:sp>
        <p:nvSpPr>
          <p:cNvPr id="45" name="Obdélník 44">
            <a:extLst>
              <a:ext uri="{FF2B5EF4-FFF2-40B4-BE49-F238E27FC236}">
                <a16:creationId xmlns:a16="http://schemas.microsoft.com/office/drawing/2014/main" id="{00EF56E9-56CC-4B64-5939-2F1972E95CE3}"/>
              </a:ext>
            </a:extLst>
          </p:cNvPr>
          <p:cNvSpPr/>
          <p:nvPr/>
        </p:nvSpPr>
        <p:spPr>
          <a:xfrm>
            <a:off x="6918127" y="5465415"/>
            <a:ext cx="5211103" cy="137470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1622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42AAC0-6E6E-BBBF-F51F-F1AF855EC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Dnešní úloha: Práce s kontejnery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45FBA51-782F-0DEF-E0D6-52FCA95255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4 zdrojové soubory (pořadí podle témat) a jeden CMakeLists.txt:</a:t>
            </a:r>
          </a:p>
          <a:p>
            <a:pPr lvl="1"/>
            <a:r>
              <a:rPr lang="cs-CZ" dirty="0">
                <a:hlinkClick r:id="rId2"/>
              </a:rPr>
              <a:t>https://www.ksi.mff.cuni.cz/teaching/nprg041-klepl-web/data/sources/containers/containers.cpp</a:t>
            </a:r>
            <a:endParaRPr lang="cs-CZ" dirty="0"/>
          </a:p>
          <a:p>
            <a:pPr lvl="1"/>
            <a:r>
              <a:rPr lang="cs-CZ" dirty="0">
                <a:hlinkClick r:id="rId3"/>
              </a:rPr>
              <a:t>https://www.ksi.mff.cuni.cz/teaching/nprg041-klepl-web/data/sources/containers/sequential.cpp</a:t>
            </a:r>
            <a:endParaRPr lang="cs-CZ" dirty="0"/>
          </a:p>
          <a:p>
            <a:pPr lvl="1"/>
            <a:r>
              <a:rPr lang="cs-CZ" dirty="0">
                <a:hlinkClick r:id="rId4"/>
              </a:rPr>
              <a:t>https://www.ksi.mff.cuni.cz/teaching/nprg041-klepl-web/data/sources/containers/multimap.cpp</a:t>
            </a:r>
            <a:endParaRPr lang="cs-CZ" dirty="0"/>
          </a:p>
          <a:p>
            <a:pPr lvl="1"/>
            <a:r>
              <a:rPr lang="cs-CZ" dirty="0">
                <a:hlinkClick r:id="rId5"/>
              </a:rPr>
              <a:t>https://www.ksi.mff.cuni.cz/teaching/nprg041-klepl-web/data/sources/containers/map_translations.cpp</a:t>
            </a:r>
            <a:endParaRPr lang="cs-CZ" dirty="0"/>
          </a:p>
          <a:p>
            <a:pPr lvl="1"/>
            <a:r>
              <a:rPr lang="cs-CZ" dirty="0">
                <a:hlinkClick r:id="rId6"/>
              </a:rPr>
              <a:t>https://www.ksi.mff.cuni.cz/teaching/nprg041-klepl-web/data/sources/containers/CMakeLists.txt</a:t>
            </a:r>
            <a:endParaRPr lang="cs-CZ" dirty="0"/>
          </a:p>
          <a:p>
            <a:r>
              <a:rPr lang="cs-CZ" dirty="0"/>
              <a:t>Všechny </a:t>
            </a:r>
            <a:r>
              <a:rPr lang="cs-CZ" dirty="0" err="1"/>
              <a:t>zdrojáky</a:t>
            </a:r>
            <a:r>
              <a:rPr lang="cs-CZ" dirty="0"/>
              <a:t> mají drobná TODO na procvičení přímo v kódu</a:t>
            </a:r>
          </a:p>
        </p:txBody>
      </p:sp>
    </p:spTree>
    <p:extLst>
      <p:ext uri="{BB962C8B-B14F-4D97-AF65-F5344CB8AC3E}">
        <p14:creationId xmlns:p14="http://schemas.microsoft.com/office/powerpoint/2010/main" val="41974275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111405-F971-2D20-496C-EEC28AA2D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Odevzdání Úlohy Práce s kontejnery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ACC6E78-AEA9-3A7E-7BF5-0C55273C64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Soubory úlohy dejte do složky „</a:t>
            </a:r>
            <a:r>
              <a:rPr lang="cs-CZ" dirty="0" err="1"/>
              <a:t>containers</a:t>
            </a:r>
            <a:r>
              <a:rPr lang="cs-CZ" dirty="0"/>
              <a:t>“ (nebo labs-4) v adresáři „</a:t>
            </a:r>
            <a:r>
              <a:rPr lang="cs-CZ" dirty="0" err="1"/>
              <a:t>labs</a:t>
            </a:r>
            <a:r>
              <a:rPr lang="cs-CZ" dirty="0"/>
              <a:t>“ vašeho </a:t>
            </a:r>
            <a:r>
              <a:rPr lang="cs-CZ" dirty="0" err="1"/>
              <a:t>repozitáře</a:t>
            </a:r>
            <a:endParaRPr lang="cs-CZ" dirty="0"/>
          </a:p>
          <a:p>
            <a:pPr lvl="1"/>
            <a:r>
              <a:rPr lang="cs-CZ" dirty="0" err="1"/>
              <a:t>Necommitujte</a:t>
            </a:r>
            <a:r>
              <a:rPr lang="cs-CZ" dirty="0"/>
              <a:t> binární soubory ani žádné jiné vygenerované při sestavování</a:t>
            </a:r>
          </a:p>
          <a:p>
            <a:pPr lvl="1"/>
            <a:r>
              <a:rPr lang="cs-CZ" dirty="0"/>
              <a:t>Úloha předpokládá 4 zdrojové soubory, ale součástí mohou být projektové soubory </a:t>
            </a:r>
            <a:r>
              <a:rPr lang="cs-CZ" dirty="0" err="1"/>
              <a:t>Visual</a:t>
            </a:r>
            <a:r>
              <a:rPr lang="cs-CZ" dirty="0"/>
              <a:t> Studia, CMakeLists.txt a nebo README.md</a:t>
            </a:r>
          </a:p>
          <a:p>
            <a:r>
              <a:rPr lang="cs-CZ" dirty="0"/>
              <a:t>Doma nepovinně dále experimentujte s kontejnery</a:t>
            </a:r>
          </a:p>
        </p:txBody>
      </p:sp>
    </p:spTree>
    <p:extLst>
      <p:ext uri="{BB962C8B-B14F-4D97-AF65-F5344CB8AC3E}">
        <p14:creationId xmlns:p14="http://schemas.microsoft.com/office/powerpoint/2010/main" val="23121476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42AAC0-6E6E-BBBF-F51F-F1AF855EC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Kontejnery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45FBA51-782F-0DEF-E0D6-52FCA95255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err="1"/>
              <a:t>Sekven</a:t>
            </a:r>
            <a:r>
              <a:rPr lang="cs-CZ" b="1" dirty="0"/>
              <a:t>ční kontejnery</a:t>
            </a:r>
          </a:p>
          <a:p>
            <a:pPr lvl="1"/>
            <a:r>
              <a:rPr lang="cs-CZ" b="1" dirty="0" err="1">
                <a:latin typeface="Consolas" panose="020B0609020204030204" pitchFamily="49" charset="0"/>
              </a:rPr>
              <a:t>vector</a:t>
            </a:r>
            <a:r>
              <a:rPr lang="cs-CZ" dirty="0"/>
              <a:t> – pole prvků z přidáváním na konec</a:t>
            </a:r>
          </a:p>
          <a:p>
            <a:pPr lvl="1"/>
            <a:r>
              <a:rPr lang="cs-CZ" b="1" dirty="0" err="1">
                <a:latin typeface="Consolas" panose="020B0609020204030204" pitchFamily="49" charset="0"/>
              </a:rPr>
              <a:t>deque</a:t>
            </a:r>
            <a:r>
              <a:rPr lang="cs-CZ" dirty="0"/>
              <a:t> – pole s přidáváním na oba konce</a:t>
            </a:r>
          </a:p>
          <a:p>
            <a:pPr lvl="1"/>
            <a:r>
              <a:rPr lang="cs-CZ" b="1" dirty="0">
                <a:latin typeface="Consolas" panose="020B0609020204030204" pitchFamily="49" charset="0"/>
              </a:rPr>
              <a:t>list</a:t>
            </a:r>
            <a:r>
              <a:rPr lang="cs-CZ" dirty="0"/>
              <a:t>, </a:t>
            </a:r>
            <a:r>
              <a:rPr lang="cs-CZ" b="1" dirty="0" err="1">
                <a:latin typeface="Consolas" panose="020B0609020204030204" pitchFamily="49" charset="0"/>
              </a:rPr>
              <a:t>forward_list</a:t>
            </a:r>
            <a:r>
              <a:rPr lang="cs-CZ" dirty="0"/>
              <a:t> – obousměrně/jednosměrně vázaný seznam</a:t>
            </a:r>
          </a:p>
          <a:p>
            <a:pPr lvl="1"/>
            <a:r>
              <a:rPr lang="cs-CZ" b="1" dirty="0" err="1">
                <a:latin typeface="Consolas" panose="020B0609020204030204" pitchFamily="49" charset="0"/>
              </a:rPr>
              <a:t>array</a:t>
            </a:r>
            <a:r>
              <a:rPr lang="cs-CZ" dirty="0"/>
              <a:t> – pole pevné velikosti, data žijí přímo v objektu</a:t>
            </a:r>
            <a:br>
              <a:rPr lang="cs-CZ" dirty="0"/>
            </a:br>
            <a:r>
              <a:rPr lang="cs-CZ" dirty="0"/>
              <a:t>                (u VŠECH ostatních na haldě)</a:t>
            </a:r>
          </a:p>
          <a:p>
            <a:r>
              <a:rPr lang="cs-CZ" b="1" dirty="0"/>
              <a:t>Asociativní kontejnery</a:t>
            </a:r>
          </a:p>
          <a:p>
            <a:pPr lvl="1"/>
            <a:r>
              <a:rPr lang="cs-CZ" b="1" dirty="0"/>
              <a:t>Setříděné</a:t>
            </a:r>
            <a:r>
              <a:rPr lang="cs-CZ" dirty="0"/>
              <a:t> – podle operátoru &lt;</a:t>
            </a:r>
          </a:p>
          <a:p>
            <a:pPr lvl="2"/>
            <a:r>
              <a:rPr lang="cs-CZ" b="1" dirty="0">
                <a:latin typeface="Consolas" panose="020B0609020204030204" pitchFamily="49" charset="0"/>
              </a:rPr>
              <a:t>set</a:t>
            </a:r>
            <a:r>
              <a:rPr lang="cs-CZ" b="1" dirty="0"/>
              <a:t>/</a:t>
            </a:r>
            <a:r>
              <a:rPr lang="cs-CZ" b="1" dirty="0" err="1">
                <a:latin typeface="Consolas" panose="020B0609020204030204" pitchFamily="49" charset="0"/>
              </a:rPr>
              <a:t>multiset</a:t>
            </a:r>
            <a:r>
              <a:rPr lang="cs-CZ" dirty="0"/>
              <a:t> – množina (</a:t>
            </a:r>
            <a:r>
              <a:rPr lang="cs-CZ" dirty="0" err="1"/>
              <a:t>multi</a:t>
            </a:r>
            <a:r>
              <a:rPr lang="cs-CZ" dirty="0"/>
              <a:t>: s opakováním)</a:t>
            </a:r>
          </a:p>
          <a:p>
            <a:pPr lvl="2"/>
            <a:r>
              <a:rPr lang="cs-CZ" b="1" dirty="0">
                <a:latin typeface="Consolas" panose="020B0609020204030204" pitchFamily="49" charset="0"/>
              </a:rPr>
              <a:t>map</a:t>
            </a:r>
            <a:r>
              <a:rPr lang="cs-CZ" b="1" dirty="0"/>
              <a:t>/</a:t>
            </a:r>
            <a:r>
              <a:rPr lang="cs-CZ" b="1" dirty="0" err="1">
                <a:latin typeface="Consolas" panose="020B0609020204030204" pitchFamily="49" charset="0"/>
              </a:rPr>
              <a:t>multimap</a:t>
            </a:r>
            <a:r>
              <a:rPr lang="cs-CZ" dirty="0"/>
              <a:t> – asociativní pole</a:t>
            </a:r>
          </a:p>
          <a:p>
            <a:pPr lvl="1"/>
            <a:r>
              <a:rPr lang="cs-CZ" b="1" dirty="0"/>
              <a:t>Nesetříděné</a:t>
            </a:r>
            <a:r>
              <a:rPr lang="cs-CZ" dirty="0"/>
              <a:t> – používají </a:t>
            </a:r>
            <a:r>
              <a:rPr lang="cs-CZ" dirty="0" err="1"/>
              <a:t>hashování</a:t>
            </a:r>
            <a:r>
              <a:rPr lang="cs-CZ" dirty="0"/>
              <a:t>, operátor ==</a:t>
            </a:r>
          </a:p>
          <a:p>
            <a:pPr lvl="2"/>
            <a:r>
              <a:rPr lang="cs-CZ" b="1" dirty="0" err="1">
                <a:latin typeface="Consolas" panose="020B0609020204030204" pitchFamily="49" charset="0"/>
              </a:rPr>
              <a:t>unordered</a:t>
            </a:r>
            <a:r>
              <a:rPr lang="cs-CZ" b="1" dirty="0">
                <a:latin typeface="Consolas" panose="020B0609020204030204" pitchFamily="49" charset="0"/>
              </a:rPr>
              <a:t>_</a:t>
            </a:r>
            <a:r>
              <a:rPr lang="cs-CZ" dirty="0"/>
              <a:t> </a:t>
            </a:r>
            <a:r>
              <a:rPr lang="cs-CZ" b="1" dirty="0">
                <a:latin typeface="Consolas" panose="020B0609020204030204" pitchFamily="49" charset="0"/>
              </a:rPr>
              <a:t>set</a:t>
            </a:r>
            <a:r>
              <a:rPr lang="cs-CZ" dirty="0"/>
              <a:t>/</a:t>
            </a:r>
            <a:r>
              <a:rPr lang="cs-CZ" b="1" dirty="0">
                <a:latin typeface="Consolas" panose="020B0609020204030204" pitchFamily="49" charset="0"/>
              </a:rPr>
              <a:t>map</a:t>
            </a:r>
            <a:r>
              <a:rPr lang="cs-CZ" dirty="0"/>
              <a:t>/</a:t>
            </a:r>
            <a:r>
              <a:rPr lang="cs-CZ" b="1" dirty="0" err="1">
                <a:latin typeface="Consolas" panose="020B0609020204030204" pitchFamily="49" charset="0"/>
              </a:rPr>
              <a:t>multiset</a:t>
            </a:r>
            <a:r>
              <a:rPr lang="cs-CZ" dirty="0"/>
              <a:t>/</a:t>
            </a:r>
            <a:r>
              <a:rPr lang="cs-CZ" b="1" dirty="0" err="1">
                <a:latin typeface="Consolas" panose="020B0609020204030204" pitchFamily="49" charset="0"/>
              </a:rPr>
              <a:t>multimap</a:t>
            </a:r>
            <a:endParaRPr lang="cs-CZ" b="1" dirty="0">
              <a:latin typeface="Consolas" panose="020B0609020204030204" pitchFamily="49" charset="0"/>
            </a:endParaRPr>
          </a:p>
        </p:txBody>
      </p:sp>
      <p:pic>
        <p:nvPicPr>
          <p:cNvPr id="5" name="Picture 2" descr="C++ Standard Library Sequence Containers | hacking C++">
            <a:extLst>
              <a:ext uri="{FF2B5EF4-FFF2-40B4-BE49-F238E27FC236}">
                <a16:creationId xmlns:a16="http://schemas.microsoft.com/office/drawing/2014/main" id="{F4512B0C-D294-F398-5D33-0385F7B85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2987" y="727076"/>
            <a:ext cx="3300091" cy="206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binaryTree.jpeg">
            <a:extLst>
              <a:ext uri="{FF2B5EF4-FFF2-40B4-BE49-F238E27FC236}">
                <a16:creationId xmlns:a16="http://schemas.microsoft.com/office/drawing/2014/main" id="{39CA246F-4007-4A70-95C7-40C8FA8BB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874" y="4136232"/>
            <a:ext cx="1898226" cy="1263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people.cs.uchicago.edu/~amr/122/labs/images/HashTable.jpg">
            <a:extLst>
              <a:ext uri="{FF2B5EF4-FFF2-40B4-BE49-F238E27FC236}">
                <a16:creationId xmlns:a16="http://schemas.microsoft.com/office/drawing/2014/main" id="{6794684C-DE4E-18F2-71FD-2477C0C42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2604" y="4997450"/>
            <a:ext cx="1437357" cy="176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60223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54ED8A-3C93-F2D6-386B-28EB70D72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Konstrukce</a:t>
            </a:r>
            <a:r>
              <a:rPr lang="en-US" dirty="0"/>
              <a:t> s </a:t>
            </a:r>
            <a:r>
              <a:rPr lang="en-US" b="0" i="0" u="none" strike="noStrike" dirty="0">
                <a:solidFill>
                  <a:srgbClr val="003080"/>
                </a:solidFill>
                <a:effectLst/>
                <a:latin typeface="DejaVuSansMono"/>
                <a:hlinkClick r:id="rId3"/>
              </a:rPr>
              <a:t>std::</a:t>
            </a:r>
            <a:r>
              <a:rPr lang="en-US" b="0" i="0" u="none" strike="noStrike" dirty="0" err="1">
                <a:solidFill>
                  <a:srgbClr val="003080"/>
                </a:solidFill>
                <a:effectLst/>
                <a:latin typeface="DejaVuSansMono"/>
                <a:hlinkClick r:id="rId3"/>
              </a:rPr>
              <a:t>initializer_list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B0F88B4-94B9-A977-B2BB-AEEEA66A8A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Už jsme viděli s </a:t>
            </a:r>
            <a:r>
              <a:rPr lang="cs-CZ" dirty="0" err="1"/>
              <a:t>vectorem</a:t>
            </a:r>
            <a:r>
              <a:rPr lang="cs-CZ" dirty="0"/>
              <a:t>, ale použitelné u kontejnerů obecně</a:t>
            </a:r>
          </a:p>
          <a:p>
            <a:r>
              <a:rPr lang="cs-CZ" dirty="0"/>
              <a:t>Vynutit voláním konstruktoru se složenými závorkami, např.:</a:t>
            </a:r>
            <a:br>
              <a:rPr lang="cs-CZ" dirty="0"/>
            </a:br>
            <a:r>
              <a:rPr lang="cs-CZ" dirty="0" err="1"/>
              <a:t>std</a:t>
            </a:r>
            <a:r>
              <a:rPr lang="cs-CZ" dirty="0"/>
              <a:t>::</a:t>
            </a:r>
            <a:r>
              <a:rPr lang="cs-CZ" dirty="0" err="1"/>
              <a:t>vector</a:t>
            </a:r>
            <a:r>
              <a:rPr lang="en-US" dirty="0"/>
              <a:t>{values…}</a:t>
            </a:r>
            <a:endParaRPr lang="cs-CZ" dirty="0"/>
          </a:p>
          <a:p>
            <a:r>
              <a:rPr lang="en-US" dirty="0" err="1"/>
              <a:t>Vyt</a:t>
            </a:r>
            <a:r>
              <a:rPr lang="cs-CZ" dirty="0" err="1"/>
              <a:t>voření</a:t>
            </a:r>
            <a:r>
              <a:rPr lang="cs-CZ" dirty="0"/>
              <a:t> kontejneru přesně s určenými prvky:</a:t>
            </a:r>
            <a:br>
              <a:rPr lang="en-US" dirty="0"/>
            </a:br>
            <a:br>
              <a:rPr lang="en-US" dirty="0"/>
            </a:br>
            <a:r>
              <a:rPr lang="en-US" dirty="0"/>
              <a:t>std::vector&lt;std::string&gt;{"hi", "hello", "howdy", "ciao"};</a:t>
            </a:r>
            <a:br>
              <a:rPr lang="en-US" dirty="0"/>
            </a:br>
            <a:r>
              <a:rPr lang="en-US" dirty="0"/>
              <a:t>std::map&lt;std::string, int&gt;{{"hi", 0}, {"hello", 1}, {"ciao", 2}};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9660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2DE01D-2A2D-B50B-51E9-8CD82A30B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Iterátory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70AD045-03CB-876C-CBA6-E472FA9206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Typické použití: </a:t>
            </a:r>
            <a:r>
              <a:rPr lang="cs-CZ" b="1" dirty="0" err="1"/>
              <a:t>for</a:t>
            </a:r>
            <a:r>
              <a:rPr lang="cs-CZ" b="1" dirty="0"/>
              <a:t> (auto </a:t>
            </a:r>
            <a:r>
              <a:rPr lang="cs-CZ" b="1" dirty="0" err="1"/>
              <a:t>it</a:t>
            </a:r>
            <a:r>
              <a:rPr lang="cs-CZ" b="1" dirty="0"/>
              <a:t> = </a:t>
            </a:r>
            <a:r>
              <a:rPr lang="cs-CZ" b="1" dirty="0" err="1"/>
              <a:t>kontejner.begin</a:t>
            </a:r>
            <a:r>
              <a:rPr lang="cs-CZ" b="1" dirty="0"/>
              <a:t>(); </a:t>
            </a:r>
            <a:r>
              <a:rPr lang="cs-CZ" b="1" dirty="0" err="1"/>
              <a:t>it</a:t>
            </a:r>
            <a:r>
              <a:rPr lang="cs-CZ" b="1" dirty="0"/>
              <a:t> </a:t>
            </a:r>
            <a:r>
              <a:rPr lang="en-US" b="1" dirty="0"/>
              <a:t>!= </a:t>
            </a:r>
            <a:r>
              <a:rPr lang="en-US" b="1" dirty="0" err="1"/>
              <a:t>kontejner.end</a:t>
            </a:r>
            <a:r>
              <a:rPr lang="en-US" b="1" dirty="0"/>
              <a:t>(); ++it)</a:t>
            </a:r>
            <a:endParaRPr lang="cs-CZ" b="1" dirty="0"/>
          </a:p>
          <a:p>
            <a:r>
              <a:rPr lang="cs-CZ" dirty="0"/>
              <a:t>Odkaz na prvek v kontejneru (u map: </a:t>
            </a:r>
            <a:r>
              <a:rPr lang="cs-CZ" b="1" dirty="0" err="1"/>
              <a:t>std</a:t>
            </a:r>
            <a:r>
              <a:rPr lang="cs-CZ" b="1" dirty="0"/>
              <a:t>::pair&lt;</a:t>
            </a:r>
            <a:r>
              <a:rPr lang="cs-CZ" b="1" dirty="0" err="1"/>
              <a:t>key</a:t>
            </a:r>
            <a:r>
              <a:rPr lang="cs-CZ" b="1" dirty="0"/>
              <a:t>, </a:t>
            </a:r>
            <a:r>
              <a:rPr lang="cs-CZ" b="1" dirty="0" err="1"/>
              <a:t>value</a:t>
            </a:r>
            <a:r>
              <a:rPr lang="cs-CZ" b="1" dirty="0"/>
              <a:t>&gt;</a:t>
            </a:r>
            <a:r>
              <a:rPr lang="cs-CZ" dirty="0"/>
              <a:t>)</a:t>
            </a:r>
          </a:p>
          <a:p>
            <a:r>
              <a:rPr lang="cs-CZ" dirty="0"/>
              <a:t>Typ: </a:t>
            </a:r>
            <a:r>
              <a:rPr lang="cs-CZ" b="1" dirty="0"/>
              <a:t>Kontejner&lt;T&gt;::</a:t>
            </a:r>
            <a:r>
              <a:rPr lang="cs-CZ" b="1" dirty="0" err="1"/>
              <a:t>iterator</a:t>
            </a:r>
            <a:r>
              <a:rPr lang="cs-CZ" dirty="0"/>
              <a:t>, </a:t>
            </a:r>
            <a:r>
              <a:rPr lang="cs-CZ" b="1" dirty="0"/>
              <a:t>Kontejner&lt;T&gt;::</a:t>
            </a:r>
            <a:r>
              <a:rPr lang="cs-CZ" b="1" dirty="0" err="1"/>
              <a:t>const_iterator</a:t>
            </a:r>
            <a:endParaRPr lang="cs-CZ" b="1" dirty="0"/>
          </a:p>
          <a:p>
            <a:pPr lvl="1"/>
            <a:r>
              <a:rPr lang="cs-CZ" b="1" dirty="0"/>
              <a:t>Proč dva různé typy </a:t>
            </a:r>
            <a:r>
              <a:rPr lang="cs-CZ" b="1" dirty="0" err="1"/>
              <a:t>iterátorů</a:t>
            </a:r>
            <a:r>
              <a:rPr lang="cs-CZ" b="1" dirty="0"/>
              <a:t>? </a:t>
            </a:r>
            <a:r>
              <a:rPr lang="cs-CZ" dirty="0"/>
              <a:t>– ze stejného důvodu jako </a:t>
            </a:r>
            <a:r>
              <a:rPr lang="cs-CZ" dirty="0" err="1"/>
              <a:t>const</a:t>
            </a:r>
            <a:r>
              <a:rPr lang="cs-CZ" dirty="0"/>
              <a:t> T</a:t>
            </a:r>
            <a:r>
              <a:rPr lang="en-US" dirty="0"/>
              <a:t>* ≢ T* const</a:t>
            </a:r>
          </a:p>
          <a:p>
            <a:pPr lvl="2"/>
            <a:r>
              <a:rPr lang="cs-CZ" b="1" dirty="0" err="1">
                <a:solidFill>
                  <a:srgbClr val="FF0000"/>
                </a:solidFill>
              </a:rPr>
              <a:t>const</a:t>
            </a:r>
            <a:r>
              <a:rPr lang="cs-CZ" b="1" dirty="0">
                <a:solidFill>
                  <a:srgbClr val="FF0000"/>
                </a:solidFill>
              </a:rPr>
              <a:t> Kontejner&lt;T&gt;::</a:t>
            </a:r>
            <a:r>
              <a:rPr lang="cs-CZ" b="1" dirty="0" err="1">
                <a:solidFill>
                  <a:srgbClr val="FF0000"/>
                </a:solidFill>
              </a:rPr>
              <a:t>iterator</a:t>
            </a:r>
            <a:r>
              <a:rPr lang="cs-CZ" b="1" dirty="0">
                <a:solidFill>
                  <a:srgbClr val="FF0000"/>
                </a:solidFill>
              </a:rPr>
              <a:t> je </a:t>
            </a:r>
            <a:r>
              <a:rPr lang="cs-CZ" b="1" dirty="0" err="1">
                <a:solidFill>
                  <a:srgbClr val="FF0000"/>
                </a:solidFill>
              </a:rPr>
              <a:t>neiterovatelný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iterátor</a:t>
            </a:r>
            <a:r>
              <a:rPr lang="cs-CZ" b="1" dirty="0">
                <a:solidFill>
                  <a:srgbClr val="FF0000"/>
                </a:solidFill>
              </a:rPr>
              <a:t> na </a:t>
            </a:r>
            <a:r>
              <a:rPr lang="cs-CZ" b="1" dirty="0" err="1">
                <a:solidFill>
                  <a:srgbClr val="FF0000"/>
                </a:solidFill>
              </a:rPr>
              <a:t>modifiable</a:t>
            </a:r>
            <a:r>
              <a:rPr lang="cs-CZ" b="1" dirty="0">
                <a:solidFill>
                  <a:srgbClr val="FF0000"/>
                </a:solidFill>
              </a:rPr>
              <a:t> hodnotu</a:t>
            </a:r>
          </a:p>
          <a:p>
            <a:pPr lvl="2"/>
            <a:r>
              <a:rPr lang="cs-CZ" b="1" dirty="0">
                <a:solidFill>
                  <a:schemeClr val="accent6"/>
                </a:solidFill>
              </a:rPr>
              <a:t>Kontejner&lt;T&gt;::</a:t>
            </a:r>
            <a:r>
              <a:rPr lang="cs-CZ" b="1" dirty="0" err="1">
                <a:solidFill>
                  <a:schemeClr val="accent6"/>
                </a:solidFill>
              </a:rPr>
              <a:t>const_iterator</a:t>
            </a:r>
            <a:r>
              <a:rPr lang="cs-CZ" b="1" dirty="0">
                <a:solidFill>
                  <a:schemeClr val="accent6"/>
                </a:solidFill>
              </a:rPr>
              <a:t> je </a:t>
            </a:r>
            <a:r>
              <a:rPr lang="cs-CZ" b="1" dirty="0" err="1">
                <a:solidFill>
                  <a:schemeClr val="accent6"/>
                </a:solidFill>
              </a:rPr>
              <a:t>iterátor</a:t>
            </a:r>
            <a:r>
              <a:rPr lang="cs-CZ" b="1" dirty="0">
                <a:solidFill>
                  <a:schemeClr val="accent6"/>
                </a:solidFill>
              </a:rPr>
              <a:t> na </a:t>
            </a:r>
            <a:r>
              <a:rPr lang="cs-CZ" b="1" dirty="0" err="1">
                <a:solidFill>
                  <a:schemeClr val="accent6"/>
                </a:solidFill>
              </a:rPr>
              <a:t>readonly</a:t>
            </a:r>
            <a:r>
              <a:rPr lang="cs-CZ" b="1" dirty="0">
                <a:solidFill>
                  <a:schemeClr val="accent6"/>
                </a:solidFill>
              </a:rPr>
              <a:t> hodnotu</a:t>
            </a:r>
            <a:endParaRPr lang="cs-CZ" dirty="0">
              <a:solidFill>
                <a:schemeClr val="accent6"/>
              </a:solidFill>
            </a:endParaRPr>
          </a:p>
          <a:p>
            <a:r>
              <a:rPr lang="cs-CZ" dirty="0"/>
              <a:t>U </a:t>
            </a:r>
            <a:r>
              <a:rPr lang="cs-CZ" dirty="0" err="1"/>
              <a:t>včech</a:t>
            </a:r>
            <a:r>
              <a:rPr lang="cs-CZ" dirty="0"/>
              <a:t> kontejnerů</a:t>
            </a:r>
            <a:r>
              <a:rPr lang="en-US" dirty="0"/>
              <a:t> k</a:t>
            </a:r>
            <a:r>
              <a:rPr lang="cs-CZ" dirty="0"/>
              <a:t>: </a:t>
            </a:r>
            <a:r>
              <a:rPr lang="en-US" b="1" dirty="0"/>
              <a:t>k</a:t>
            </a:r>
            <a:r>
              <a:rPr lang="cs-CZ" b="1" dirty="0"/>
              <a:t>.</a:t>
            </a:r>
            <a:r>
              <a:rPr lang="cs-CZ" b="1" dirty="0" err="1"/>
              <a:t>begin</a:t>
            </a:r>
            <a:r>
              <a:rPr lang="cs-CZ" b="1" dirty="0"/>
              <a:t>(), </a:t>
            </a:r>
            <a:r>
              <a:rPr lang="en-US" b="1" dirty="0"/>
              <a:t>k</a:t>
            </a:r>
            <a:r>
              <a:rPr lang="cs-CZ" b="1" dirty="0"/>
              <a:t>.end(), </a:t>
            </a:r>
            <a:r>
              <a:rPr lang="en-US" b="1" dirty="0"/>
              <a:t>k</a:t>
            </a:r>
            <a:r>
              <a:rPr lang="cs-CZ" b="1" dirty="0"/>
              <a:t>.</a:t>
            </a:r>
            <a:r>
              <a:rPr lang="cs-CZ" b="1" dirty="0" err="1"/>
              <a:t>cbegin</a:t>
            </a:r>
            <a:r>
              <a:rPr lang="cs-CZ" b="1" dirty="0"/>
              <a:t>(), </a:t>
            </a:r>
            <a:r>
              <a:rPr lang="en-US" b="1" dirty="0"/>
              <a:t>k</a:t>
            </a:r>
            <a:r>
              <a:rPr lang="cs-CZ" b="1" dirty="0"/>
              <a:t>.</a:t>
            </a:r>
            <a:r>
              <a:rPr lang="cs-CZ" b="1" dirty="0" err="1"/>
              <a:t>cend</a:t>
            </a:r>
            <a:r>
              <a:rPr lang="cs-CZ" b="1" dirty="0"/>
              <a:t>()</a:t>
            </a:r>
          </a:p>
          <a:p>
            <a:pPr lvl="1"/>
            <a:r>
              <a:rPr lang="cs-CZ" dirty="0"/>
              <a:t>(c)end odkazuje ZA kontejner (neplatný prvek, proto ve </a:t>
            </a:r>
            <a:r>
              <a:rPr lang="cs-CZ" dirty="0" err="1"/>
              <a:t>for</a:t>
            </a:r>
            <a:r>
              <a:rPr lang="cs-CZ" dirty="0"/>
              <a:t> smyčce: </a:t>
            </a:r>
            <a:r>
              <a:rPr lang="en-US" b="1" dirty="0"/>
              <a:t>it != </a:t>
            </a:r>
            <a:r>
              <a:rPr lang="en-US" b="1" dirty="0" err="1"/>
              <a:t>k.end</a:t>
            </a:r>
            <a:r>
              <a:rPr lang="en-US" b="1" dirty="0"/>
              <a:t>()</a:t>
            </a:r>
            <a:r>
              <a:rPr lang="cs-CZ" dirty="0"/>
              <a:t>)</a:t>
            </a:r>
            <a:endParaRPr lang="en-US" dirty="0"/>
          </a:p>
          <a:p>
            <a:r>
              <a:rPr lang="en-US" dirty="0"/>
              <a:t>Cho</a:t>
            </a:r>
            <a:r>
              <a:rPr lang="cs-CZ" dirty="0" err="1"/>
              <a:t>vají</a:t>
            </a:r>
            <a:r>
              <a:rPr lang="cs-CZ" dirty="0"/>
              <a:t> se jako pointery:</a:t>
            </a:r>
          </a:p>
          <a:p>
            <a:pPr lvl="1"/>
            <a:r>
              <a:rPr lang="cs-CZ" dirty="0"/>
              <a:t>Inkrementace: </a:t>
            </a:r>
            <a:r>
              <a:rPr lang="en-US" b="1" dirty="0"/>
              <a:t>++it</a:t>
            </a:r>
            <a:r>
              <a:rPr lang="en-US" dirty="0"/>
              <a:t> </a:t>
            </a:r>
            <a:r>
              <a:rPr lang="en-US" dirty="0" err="1"/>
              <a:t>ukazuje</a:t>
            </a:r>
            <a:r>
              <a:rPr lang="cs-CZ" dirty="0"/>
              <a:t> na další prvek, </a:t>
            </a:r>
            <a:r>
              <a:rPr lang="cs-CZ" b="1" dirty="0" err="1"/>
              <a:t>it</a:t>
            </a:r>
            <a:r>
              <a:rPr lang="cs-CZ" b="1" dirty="0"/>
              <a:t> += 2</a:t>
            </a:r>
            <a:r>
              <a:rPr lang="cs-CZ" dirty="0"/>
              <a:t> přeskočí následující prvek</a:t>
            </a:r>
          </a:p>
          <a:p>
            <a:pPr lvl="1"/>
            <a:r>
              <a:rPr lang="en-US" dirty="0"/>
              <a:t>*it </a:t>
            </a:r>
            <a:r>
              <a:rPr lang="cs-CZ" dirty="0"/>
              <a:t>– získání prvku; </a:t>
            </a:r>
            <a:r>
              <a:rPr lang="en-US" dirty="0"/>
              <a:t>it-&gt;field, it-&gt;</a:t>
            </a:r>
            <a:r>
              <a:rPr lang="en-US" dirty="0" err="1"/>
              <a:t>metoda</a:t>
            </a:r>
            <a:r>
              <a:rPr lang="cs-CZ" dirty="0"/>
              <a:t>()</a:t>
            </a:r>
            <a:r>
              <a:rPr lang="en-US" dirty="0"/>
              <a:t> – </a:t>
            </a:r>
            <a:r>
              <a:rPr lang="cs-CZ" dirty="0"/>
              <a:t>získání </a:t>
            </a:r>
            <a:r>
              <a:rPr lang="cs-CZ" dirty="0" err="1"/>
              <a:t>fieldu</a:t>
            </a:r>
            <a:r>
              <a:rPr lang="cs-CZ" dirty="0"/>
              <a:t> a volání metody</a:t>
            </a:r>
          </a:p>
          <a:p>
            <a:pPr lvl="1"/>
            <a:r>
              <a:rPr lang="cs-CZ" dirty="0"/>
              <a:t>Pozor: </a:t>
            </a:r>
            <a:r>
              <a:rPr lang="en-US" dirty="0"/>
              <a:t>it++ (post-increment)</a:t>
            </a:r>
            <a:r>
              <a:rPr lang="cs-CZ" dirty="0"/>
              <a:t> vrátí kopii </a:t>
            </a:r>
            <a:r>
              <a:rPr lang="cs-CZ" dirty="0" err="1"/>
              <a:t>iterátoru</a:t>
            </a:r>
            <a:r>
              <a:rPr lang="cs-CZ" dirty="0"/>
              <a:t>, ne </a:t>
            </a:r>
            <a:r>
              <a:rPr lang="cs-CZ" dirty="0" err="1"/>
              <a:t>it</a:t>
            </a:r>
            <a:endParaRPr lang="cs-CZ" dirty="0"/>
          </a:p>
        </p:txBody>
      </p:sp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4BABD512-F1B4-8092-A10A-D9016DB371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08775" y="195263"/>
            <a:ext cx="5200650" cy="14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4555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EE93F9-ABD7-C7DC-A97E-28ADEE818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Procházení kontejnerů</a:t>
            </a:r>
            <a:br>
              <a:rPr lang="cs-CZ" dirty="0"/>
            </a:br>
            <a:r>
              <a:rPr lang="cs-CZ" dirty="0"/>
              <a:t>(všechny kontejnery)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B2F95A6-508E-94A9-980D-3EB2394B4F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Pomocí </a:t>
            </a:r>
            <a:r>
              <a:rPr lang="cs-CZ" dirty="0" err="1"/>
              <a:t>iterátorů</a:t>
            </a:r>
            <a:r>
              <a:rPr lang="cs-CZ" dirty="0"/>
              <a:t> (Kontejner::</a:t>
            </a:r>
            <a:r>
              <a:rPr lang="cs-CZ" dirty="0" err="1"/>
              <a:t>iterator</a:t>
            </a:r>
            <a:r>
              <a:rPr lang="cs-CZ" dirty="0"/>
              <a:t> a Kontejner::</a:t>
            </a:r>
            <a:r>
              <a:rPr lang="cs-CZ" dirty="0" err="1"/>
              <a:t>const_iterator</a:t>
            </a:r>
            <a:r>
              <a:rPr lang="cs-CZ" dirty="0"/>
              <a:t>):</a:t>
            </a:r>
          </a:p>
          <a:p>
            <a:pPr lvl="1"/>
            <a:r>
              <a:rPr lang="cs-CZ" dirty="0"/>
              <a:t>Odkazované prvky jsou </a:t>
            </a:r>
            <a:r>
              <a:rPr lang="cs-CZ" dirty="0" err="1"/>
              <a:t>const</a:t>
            </a:r>
            <a:r>
              <a:rPr lang="cs-CZ" dirty="0"/>
              <a:t> právě když kontejner je </a:t>
            </a:r>
            <a:r>
              <a:rPr lang="cs-CZ" dirty="0" err="1"/>
              <a:t>const</a:t>
            </a:r>
            <a:br>
              <a:rPr lang="en-US" dirty="0"/>
            </a:br>
            <a:r>
              <a:rPr lang="cs-CZ" b="1" dirty="0" err="1"/>
              <a:t>for</a:t>
            </a:r>
            <a:r>
              <a:rPr lang="cs-CZ" b="1" dirty="0"/>
              <a:t> (auto </a:t>
            </a:r>
            <a:r>
              <a:rPr lang="cs-CZ" b="1" dirty="0" err="1"/>
              <a:t>it</a:t>
            </a:r>
            <a:r>
              <a:rPr lang="cs-CZ" b="1" dirty="0"/>
              <a:t> = </a:t>
            </a:r>
            <a:r>
              <a:rPr lang="cs-CZ" b="1" dirty="0" err="1"/>
              <a:t>k.begin</a:t>
            </a:r>
            <a:r>
              <a:rPr lang="cs-CZ" b="1" dirty="0"/>
              <a:t>(); </a:t>
            </a:r>
            <a:r>
              <a:rPr lang="cs-CZ" b="1" dirty="0" err="1"/>
              <a:t>it</a:t>
            </a:r>
            <a:r>
              <a:rPr lang="cs-CZ" b="1" dirty="0"/>
              <a:t> </a:t>
            </a:r>
            <a:r>
              <a:rPr lang="en-US" b="1" dirty="0"/>
              <a:t>!=</a:t>
            </a:r>
            <a:r>
              <a:rPr lang="cs-CZ" b="1" dirty="0"/>
              <a:t> k</a:t>
            </a:r>
            <a:r>
              <a:rPr lang="en-US" b="1" dirty="0"/>
              <a:t>.end(); ++it)</a:t>
            </a:r>
            <a:r>
              <a:rPr lang="cs-CZ" b="1" dirty="0"/>
              <a:t> </a:t>
            </a:r>
            <a:r>
              <a:rPr lang="en-US" b="1" dirty="0"/>
              <a:t>*it = </a:t>
            </a:r>
            <a:r>
              <a:rPr lang="en-US" b="1" dirty="0" err="1"/>
              <a:t>new_value</a:t>
            </a:r>
            <a:r>
              <a:rPr lang="en-US" b="1" dirty="0"/>
              <a:t>;</a:t>
            </a:r>
            <a:endParaRPr lang="cs-CZ" b="1" dirty="0"/>
          </a:p>
          <a:p>
            <a:pPr lvl="1"/>
            <a:r>
              <a:rPr lang="cs-CZ" dirty="0"/>
              <a:t>Pokud chceme vždy </a:t>
            </a:r>
            <a:r>
              <a:rPr lang="cs-CZ" dirty="0" err="1"/>
              <a:t>const</a:t>
            </a:r>
            <a:r>
              <a:rPr lang="cs-CZ" dirty="0"/>
              <a:t> hodnotu (</a:t>
            </a:r>
            <a:r>
              <a:rPr lang="cs-CZ" b="1" dirty="0"/>
              <a:t>když jen čteme</a:t>
            </a:r>
            <a:r>
              <a:rPr lang="cs-CZ" dirty="0"/>
              <a:t>):</a:t>
            </a:r>
            <a:br>
              <a:rPr lang="en-US" dirty="0"/>
            </a:br>
            <a:r>
              <a:rPr lang="cs-CZ" b="1" dirty="0" err="1"/>
              <a:t>for</a:t>
            </a:r>
            <a:r>
              <a:rPr lang="cs-CZ" b="1" dirty="0"/>
              <a:t> (auto </a:t>
            </a:r>
            <a:r>
              <a:rPr lang="cs-CZ" b="1" dirty="0" err="1"/>
              <a:t>it</a:t>
            </a:r>
            <a:r>
              <a:rPr lang="cs-CZ" b="1" dirty="0"/>
              <a:t> = k.</a:t>
            </a:r>
            <a:r>
              <a:rPr lang="en-US" b="1" dirty="0"/>
              <a:t>c</a:t>
            </a:r>
            <a:r>
              <a:rPr lang="cs-CZ" b="1" dirty="0" err="1"/>
              <a:t>begin</a:t>
            </a:r>
            <a:r>
              <a:rPr lang="cs-CZ" b="1" dirty="0"/>
              <a:t>(); </a:t>
            </a:r>
            <a:r>
              <a:rPr lang="cs-CZ" b="1" dirty="0" err="1"/>
              <a:t>it</a:t>
            </a:r>
            <a:r>
              <a:rPr lang="cs-CZ" b="1" dirty="0"/>
              <a:t> </a:t>
            </a:r>
            <a:r>
              <a:rPr lang="en-US" b="1" dirty="0"/>
              <a:t>!=</a:t>
            </a:r>
            <a:r>
              <a:rPr lang="cs-CZ" b="1" dirty="0"/>
              <a:t> k</a:t>
            </a:r>
            <a:r>
              <a:rPr lang="en-US" b="1" dirty="0"/>
              <a:t>.</a:t>
            </a:r>
            <a:r>
              <a:rPr lang="en-US" b="1" dirty="0" err="1"/>
              <a:t>cend</a:t>
            </a:r>
            <a:r>
              <a:rPr lang="en-US" b="1" dirty="0"/>
              <a:t>(); ++it)</a:t>
            </a:r>
            <a:r>
              <a:rPr lang="cs-CZ" b="1" dirty="0"/>
              <a:t> </a:t>
            </a:r>
            <a:r>
              <a:rPr lang="en-US" b="1" dirty="0"/>
              <a:t>std::</a:t>
            </a:r>
            <a:r>
              <a:rPr lang="en-US" b="1" dirty="0" err="1"/>
              <a:t>cout</a:t>
            </a:r>
            <a:r>
              <a:rPr lang="en-US" b="1" dirty="0"/>
              <a:t> &lt;&lt; *it;</a:t>
            </a:r>
            <a:endParaRPr lang="cs-CZ" b="1" dirty="0"/>
          </a:p>
          <a:p>
            <a:pPr lvl="1"/>
            <a:r>
              <a:rPr lang="cs-CZ" dirty="0"/>
              <a:t>Máme varianty s</a:t>
            </a:r>
            <a:r>
              <a:rPr lang="cs-CZ" b="1" dirty="0"/>
              <a:t> (c)</a:t>
            </a:r>
            <a:r>
              <a:rPr lang="cs-CZ" b="1" dirty="0" err="1"/>
              <a:t>rbegin</a:t>
            </a:r>
            <a:r>
              <a:rPr lang="cs-CZ" b="1" dirty="0"/>
              <a:t> </a:t>
            </a:r>
            <a:r>
              <a:rPr lang="cs-CZ" dirty="0"/>
              <a:t>a</a:t>
            </a:r>
            <a:r>
              <a:rPr lang="cs-CZ" b="1" dirty="0"/>
              <a:t> (c)</a:t>
            </a:r>
            <a:r>
              <a:rPr lang="cs-CZ" b="1" dirty="0" err="1"/>
              <a:t>rend</a:t>
            </a:r>
            <a:r>
              <a:rPr lang="cs-CZ" dirty="0"/>
              <a:t>: procházení pozpátku (a opět: (c) = </a:t>
            </a:r>
            <a:r>
              <a:rPr lang="cs-CZ" dirty="0" err="1"/>
              <a:t>const</a:t>
            </a:r>
            <a:r>
              <a:rPr lang="cs-CZ" dirty="0"/>
              <a:t>)</a:t>
            </a:r>
            <a:endParaRPr lang="en-US" dirty="0"/>
          </a:p>
          <a:p>
            <a:r>
              <a:rPr lang="en-US" dirty="0" err="1"/>
              <a:t>Pomoc</a:t>
            </a:r>
            <a:r>
              <a:rPr lang="cs-CZ" dirty="0"/>
              <a:t>í </a:t>
            </a:r>
            <a:r>
              <a:rPr lang="cs-CZ" dirty="0" err="1"/>
              <a:t>range-based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:</a:t>
            </a:r>
          </a:p>
          <a:p>
            <a:pPr lvl="1"/>
            <a:r>
              <a:rPr lang="cs-CZ" dirty="0"/>
              <a:t>Pro sekvenční a sety (jakékoliv) typicky: </a:t>
            </a:r>
            <a:r>
              <a:rPr lang="cs-CZ" b="1" dirty="0" err="1"/>
              <a:t>for</a:t>
            </a:r>
            <a:r>
              <a:rPr lang="cs-CZ" b="1" dirty="0"/>
              <a:t> (auto</a:t>
            </a:r>
            <a:r>
              <a:rPr lang="en-US" b="1" dirty="0"/>
              <a:t>&amp;&amp;</a:t>
            </a:r>
            <a:r>
              <a:rPr lang="cs-CZ" b="1" dirty="0"/>
              <a:t> </a:t>
            </a:r>
            <a:r>
              <a:rPr lang="cs-CZ" b="1" dirty="0" err="1"/>
              <a:t>value</a:t>
            </a:r>
            <a:r>
              <a:rPr lang="en-US" b="1" dirty="0"/>
              <a:t> : k</a:t>
            </a:r>
            <a:r>
              <a:rPr lang="cs-CZ" b="1" dirty="0" err="1"/>
              <a:t>ontejner</a:t>
            </a:r>
            <a:r>
              <a:rPr lang="en-US" b="1" dirty="0"/>
              <a:t>)</a:t>
            </a:r>
            <a:endParaRPr lang="cs-CZ" b="1" dirty="0"/>
          </a:p>
          <a:p>
            <a:pPr lvl="1"/>
            <a:r>
              <a:rPr lang="cs-CZ" dirty="0"/>
              <a:t>Pro mapy (jakékoliv) typicky: </a:t>
            </a:r>
            <a:r>
              <a:rPr lang="cs-CZ" b="1" dirty="0" err="1"/>
              <a:t>for</a:t>
            </a:r>
            <a:r>
              <a:rPr lang="cs-CZ" b="1" dirty="0"/>
              <a:t> (auto</a:t>
            </a:r>
            <a:r>
              <a:rPr lang="en-US" b="1" dirty="0"/>
              <a:t>&amp;&amp; [key, value] : map)</a:t>
            </a:r>
            <a:endParaRPr lang="cs-CZ" b="1" dirty="0"/>
          </a:p>
        </p:txBody>
      </p:sp>
      <p:pic>
        <p:nvPicPr>
          <p:cNvPr id="8" name="Grafický objekt 7">
            <a:extLst>
              <a:ext uri="{FF2B5EF4-FFF2-40B4-BE49-F238E27FC236}">
                <a16:creationId xmlns:a16="http://schemas.microsoft.com/office/drawing/2014/main" id="{46F3715C-D273-5808-2EA9-DF84AC4BF0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21475" y="280193"/>
            <a:ext cx="5200650" cy="14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899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99353C-DAE8-7A99-7FAA-590BC812E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Sekven</a:t>
            </a:r>
            <a:r>
              <a:rPr lang="cs-CZ" dirty="0"/>
              <a:t>ční kontejnery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2CCCE8F-DD81-4073-7CB4-B7AB878B80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 err="1"/>
              <a:t>vector</a:t>
            </a:r>
            <a:r>
              <a:rPr lang="cs-CZ" dirty="0"/>
              <a:t> – souvislé pole prvků na haldě s přidáváním zprava</a:t>
            </a:r>
          </a:p>
          <a:p>
            <a:pPr lvl="1"/>
            <a:r>
              <a:rPr lang="cs-CZ" dirty="0"/>
              <a:t>Podpora indexace</a:t>
            </a:r>
          </a:p>
          <a:p>
            <a:pPr lvl="1"/>
            <a:r>
              <a:rPr lang="cs-CZ" dirty="0"/>
              <a:t>Přidávání prvků může způsobit relokaci – zneplatní všechny reference</a:t>
            </a:r>
          </a:p>
          <a:p>
            <a:r>
              <a:rPr lang="cs-CZ" b="1" dirty="0" err="1"/>
              <a:t>deque</a:t>
            </a:r>
            <a:r>
              <a:rPr lang="cs-CZ" dirty="0"/>
              <a:t> – double-</a:t>
            </a:r>
            <a:r>
              <a:rPr lang="cs-CZ" dirty="0" err="1"/>
              <a:t>ended</a:t>
            </a:r>
            <a:r>
              <a:rPr lang="cs-CZ" dirty="0"/>
              <a:t> </a:t>
            </a:r>
            <a:r>
              <a:rPr lang="cs-CZ" dirty="0" err="1"/>
              <a:t>queue</a:t>
            </a:r>
            <a:r>
              <a:rPr lang="cs-CZ" dirty="0"/>
              <a:t>, podporuje přidávání z obou stran</a:t>
            </a:r>
          </a:p>
          <a:p>
            <a:pPr lvl="1"/>
            <a:r>
              <a:rPr lang="cs-CZ" dirty="0"/>
              <a:t>Podobně efektivní jako </a:t>
            </a:r>
            <a:r>
              <a:rPr lang="cs-CZ" dirty="0" err="1"/>
              <a:t>vector</a:t>
            </a:r>
            <a:r>
              <a:rPr lang="cs-CZ" dirty="0"/>
              <a:t>, ale prvky nemusí být souvisle za sebou</a:t>
            </a:r>
          </a:p>
          <a:p>
            <a:pPr lvl="2"/>
            <a:r>
              <a:rPr lang="cs-CZ" dirty="0"/>
              <a:t>Přidávání nikdy </a:t>
            </a:r>
            <a:r>
              <a:rPr lang="cs-CZ" dirty="0" err="1"/>
              <a:t>neinvaliduje</a:t>
            </a:r>
            <a:r>
              <a:rPr lang="cs-CZ" dirty="0"/>
              <a:t> reference</a:t>
            </a:r>
          </a:p>
          <a:p>
            <a:r>
              <a:rPr lang="cs-CZ" b="1" dirty="0" err="1"/>
              <a:t>forward_list</a:t>
            </a:r>
            <a:r>
              <a:rPr lang="en-US" dirty="0"/>
              <a:t>, </a:t>
            </a:r>
            <a:r>
              <a:rPr lang="cs-CZ" b="1" dirty="0"/>
              <a:t>list</a:t>
            </a:r>
            <a:endParaRPr lang="en-US" b="1" dirty="0"/>
          </a:p>
          <a:p>
            <a:pPr lvl="1"/>
            <a:r>
              <a:rPr lang="en-US" dirty="0" err="1"/>
              <a:t>Zachov</a:t>
            </a:r>
            <a:r>
              <a:rPr lang="cs-CZ" dirty="0" err="1"/>
              <a:t>ávají</a:t>
            </a:r>
            <a:r>
              <a:rPr lang="cs-CZ" dirty="0"/>
              <a:t> umístění prvků (dokud není smazaný, reference na něj je platná)</a:t>
            </a:r>
          </a:p>
          <a:p>
            <a:pPr lvl="1"/>
            <a:r>
              <a:rPr lang="cs-CZ" dirty="0"/>
              <a:t>Nepodporuje </a:t>
            </a:r>
            <a:r>
              <a:rPr lang="en-US" dirty="0" err="1"/>
              <a:t>indexaci</a:t>
            </a:r>
            <a:r>
              <a:rPr lang="en-US" dirty="0"/>
              <a:t> p</a:t>
            </a:r>
            <a:r>
              <a:rPr lang="cs-CZ" dirty="0" err="1"/>
              <a:t>řes</a:t>
            </a:r>
            <a:r>
              <a:rPr lang="cs-CZ" dirty="0"/>
              <a:t> </a:t>
            </a:r>
            <a:r>
              <a:rPr lang="en-US" dirty="0"/>
              <a:t>[]</a:t>
            </a:r>
            <a:r>
              <a:rPr lang="cs-CZ" dirty="0"/>
              <a:t>, ale podporuje vkládání doprostřed</a:t>
            </a:r>
          </a:p>
          <a:p>
            <a:r>
              <a:rPr lang="cs-CZ" b="1" dirty="0" err="1"/>
              <a:t>array</a:t>
            </a:r>
            <a:r>
              <a:rPr lang="cs-CZ" dirty="0"/>
              <a:t> – pole pevné velikosti, data jsou součástí </a:t>
            </a:r>
            <a:r>
              <a:rPr lang="cs-CZ" dirty="0" err="1"/>
              <a:t>arraye</a:t>
            </a:r>
            <a:r>
              <a:rPr lang="cs-CZ" dirty="0"/>
              <a:t> (žádná </a:t>
            </a:r>
            <a:r>
              <a:rPr lang="cs-CZ" dirty="0" err="1"/>
              <a:t>indirekce</a:t>
            </a:r>
            <a:r>
              <a:rPr lang="cs-CZ" dirty="0"/>
              <a:t>)</a:t>
            </a:r>
          </a:p>
          <a:p>
            <a:r>
              <a:rPr lang="cs-CZ" b="1" dirty="0" err="1"/>
              <a:t>basic_string</a:t>
            </a:r>
            <a:r>
              <a:rPr lang="cs-CZ" dirty="0"/>
              <a:t> – </a:t>
            </a:r>
            <a:r>
              <a:rPr lang="cs-CZ" dirty="0" err="1"/>
              <a:t>string</a:t>
            </a:r>
            <a:r>
              <a:rPr lang="cs-CZ" dirty="0"/>
              <a:t>, </a:t>
            </a:r>
            <a:r>
              <a:rPr lang="cs-CZ" dirty="0" err="1"/>
              <a:t>wstring</a:t>
            </a:r>
            <a:endParaRPr lang="en-US" dirty="0"/>
          </a:p>
        </p:txBody>
      </p:sp>
      <p:pic>
        <p:nvPicPr>
          <p:cNvPr id="1026" name="Picture 2" descr="C++ Standard Library Sequence Containers | hacking C++">
            <a:extLst>
              <a:ext uri="{FF2B5EF4-FFF2-40B4-BE49-F238E27FC236}">
                <a16:creationId xmlns:a16="http://schemas.microsoft.com/office/drawing/2014/main" id="{DDAF74E8-1E22-1C0F-6ED3-13A9309239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1909" y="153989"/>
            <a:ext cx="3300091" cy="206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88046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4D7F70-BB11-3762-587A-57603616C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Asociativní kontejnery - setříděné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E3E083F-5E0D-88CB-9362-6ECBE88E89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Třídění podle operátoru &lt; (pro vlastní třídy je potřeba dodefinovat)</a:t>
            </a:r>
          </a:p>
          <a:p>
            <a:r>
              <a:rPr lang="cs-CZ" b="1" dirty="0"/>
              <a:t>set&lt;V&gt;</a:t>
            </a:r>
            <a:r>
              <a:rPr lang="cs-CZ" dirty="0"/>
              <a:t> - množina</a:t>
            </a:r>
          </a:p>
          <a:p>
            <a:r>
              <a:rPr lang="cs-CZ" b="1" dirty="0" err="1"/>
              <a:t>multiset</a:t>
            </a:r>
            <a:r>
              <a:rPr lang="cs-CZ" b="1" dirty="0"/>
              <a:t>&lt;V&gt;</a:t>
            </a:r>
            <a:r>
              <a:rPr lang="cs-CZ" dirty="0"/>
              <a:t> - množina s opakováním</a:t>
            </a:r>
          </a:p>
          <a:p>
            <a:r>
              <a:rPr lang="cs-CZ" b="1" dirty="0"/>
              <a:t>map&lt;K, V&gt;</a:t>
            </a:r>
            <a:r>
              <a:rPr lang="cs-CZ" dirty="0"/>
              <a:t> - asociativní pole</a:t>
            </a:r>
          </a:p>
          <a:p>
            <a:pPr lvl="1"/>
            <a:r>
              <a:rPr lang="cs-CZ" dirty="0"/>
              <a:t>Hledání/čtení prvku přes </a:t>
            </a:r>
            <a:r>
              <a:rPr lang="cs-CZ" b="1" dirty="0" err="1"/>
              <a:t>it</a:t>
            </a:r>
            <a:r>
              <a:rPr lang="cs-CZ" b="1" dirty="0"/>
              <a:t> = </a:t>
            </a:r>
            <a:r>
              <a:rPr lang="cs-CZ" b="1" dirty="0" err="1"/>
              <a:t>find</a:t>
            </a:r>
            <a:r>
              <a:rPr lang="cs-CZ" b="1" dirty="0"/>
              <a:t>(K)</a:t>
            </a:r>
            <a:r>
              <a:rPr lang="cs-CZ" dirty="0"/>
              <a:t> – vrátí </a:t>
            </a:r>
            <a:r>
              <a:rPr lang="cs-CZ" b="1" dirty="0" err="1"/>
              <a:t>map.end</a:t>
            </a:r>
            <a:r>
              <a:rPr lang="cs-CZ" b="1" dirty="0"/>
              <a:t>(), pokud prvek nenalezne</a:t>
            </a:r>
          </a:p>
          <a:p>
            <a:pPr lvl="1"/>
            <a:r>
              <a:rPr lang="en-US" b="1" dirty="0"/>
              <a:t>it = </a:t>
            </a:r>
            <a:r>
              <a:rPr lang="cs-CZ" b="1" dirty="0" err="1"/>
              <a:t>lower_bound</a:t>
            </a:r>
            <a:r>
              <a:rPr lang="cs-CZ" b="1" dirty="0"/>
              <a:t>(K)</a:t>
            </a:r>
            <a:r>
              <a:rPr lang="cs-CZ" dirty="0"/>
              <a:t>, </a:t>
            </a:r>
            <a:r>
              <a:rPr lang="en-US" b="1" dirty="0"/>
              <a:t>it = </a:t>
            </a:r>
            <a:r>
              <a:rPr lang="cs-CZ" b="1" dirty="0" err="1"/>
              <a:t>upper_bound</a:t>
            </a:r>
            <a:r>
              <a:rPr lang="cs-CZ" b="1" dirty="0"/>
              <a:t>(K)</a:t>
            </a:r>
            <a:r>
              <a:rPr lang="cs-CZ" dirty="0"/>
              <a:t> – vrátí </a:t>
            </a:r>
            <a:r>
              <a:rPr lang="cs-CZ" dirty="0" err="1"/>
              <a:t>iterátor</a:t>
            </a:r>
            <a:r>
              <a:rPr lang="cs-CZ" dirty="0"/>
              <a:t> na první klíč &gt;= K, resp. &gt; K</a:t>
            </a:r>
          </a:p>
          <a:p>
            <a:pPr lvl="2"/>
            <a:r>
              <a:rPr lang="cs-CZ" dirty="0"/>
              <a:t>K čemu to je? Klíč by mohl být třeba </a:t>
            </a:r>
            <a:r>
              <a:rPr lang="cs-CZ" dirty="0" err="1"/>
              <a:t>floating</a:t>
            </a:r>
            <a:r>
              <a:rPr lang="cs-CZ" dirty="0"/>
              <a:t> point číslo, pak se přesná shoda hledá blbě</a:t>
            </a:r>
          </a:p>
          <a:p>
            <a:r>
              <a:rPr lang="cs-CZ" b="1" dirty="0" err="1"/>
              <a:t>multimap</a:t>
            </a:r>
            <a:r>
              <a:rPr lang="cs-CZ" b="1" dirty="0"/>
              <a:t>&lt;K, V&gt;</a:t>
            </a:r>
            <a:r>
              <a:rPr lang="cs-CZ" dirty="0"/>
              <a:t> - relace s rychlým hledáním podle K</a:t>
            </a:r>
          </a:p>
          <a:p>
            <a:pPr lvl="1"/>
            <a:r>
              <a:rPr lang="cs-CZ" dirty="0"/>
              <a:t>Opět </a:t>
            </a:r>
            <a:r>
              <a:rPr lang="cs-CZ" b="1" dirty="0" err="1"/>
              <a:t>lower_bound</a:t>
            </a:r>
            <a:r>
              <a:rPr lang="cs-CZ" b="1" dirty="0"/>
              <a:t>(K), </a:t>
            </a:r>
            <a:r>
              <a:rPr lang="cs-CZ" b="1" dirty="0" err="1"/>
              <a:t>upper_bound</a:t>
            </a:r>
            <a:r>
              <a:rPr lang="cs-CZ" b="1" dirty="0"/>
              <a:t>(K)</a:t>
            </a:r>
          </a:p>
          <a:p>
            <a:pPr lvl="1"/>
            <a:r>
              <a:rPr lang="cs-CZ" dirty="0"/>
              <a:t>Také </a:t>
            </a:r>
            <a:r>
              <a:rPr lang="cs-CZ" b="1" dirty="0" err="1"/>
              <a:t>equal_range</a:t>
            </a:r>
            <a:r>
              <a:rPr lang="cs-CZ" b="1" dirty="0"/>
              <a:t>(K)</a:t>
            </a:r>
            <a:r>
              <a:rPr lang="cs-CZ" dirty="0"/>
              <a:t> – vrátí dvojici </a:t>
            </a:r>
            <a:r>
              <a:rPr lang="cs-CZ" dirty="0" err="1"/>
              <a:t>iterátorů</a:t>
            </a:r>
            <a:r>
              <a:rPr lang="cs-CZ" dirty="0"/>
              <a:t> </a:t>
            </a:r>
            <a:r>
              <a:rPr lang="en-US" dirty="0"/>
              <a:t>[</a:t>
            </a:r>
            <a:r>
              <a:rPr lang="cs-CZ" dirty="0"/>
              <a:t>začátek</a:t>
            </a:r>
            <a:r>
              <a:rPr lang="en-US" dirty="0"/>
              <a:t>, </a:t>
            </a:r>
            <a:r>
              <a:rPr lang="en-US" dirty="0" err="1"/>
              <a:t>konec</a:t>
            </a:r>
            <a:r>
              <a:rPr lang="en-US" dirty="0"/>
              <a:t>) </a:t>
            </a:r>
            <a:r>
              <a:rPr lang="en-US" dirty="0" err="1"/>
              <a:t>repre</a:t>
            </a:r>
            <a:r>
              <a:rPr lang="cs-CZ" dirty="0" err="1"/>
              <a:t>zentující</a:t>
            </a:r>
            <a:r>
              <a:rPr lang="cs-CZ" dirty="0"/>
              <a:t> všechny hodnoty s ekvivalentním klíčem (rovné nebo neporovnatelné)</a:t>
            </a:r>
          </a:p>
          <a:p>
            <a:r>
              <a:rPr lang="cs-CZ" dirty="0"/>
              <a:t>Všechny hodnoty </a:t>
            </a:r>
            <a:r>
              <a:rPr lang="en-US" dirty="0"/>
              <a:t>(multi)map </a:t>
            </a:r>
            <a:r>
              <a:rPr lang="cs-CZ" dirty="0"/>
              <a:t>uloženy v </a:t>
            </a:r>
            <a:r>
              <a:rPr lang="cs-CZ" b="1" dirty="0" err="1"/>
              <a:t>std</a:t>
            </a:r>
            <a:r>
              <a:rPr lang="cs-CZ" b="1" dirty="0"/>
              <a:t>::pair&lt;K, V&gt;</a:t>
            </a:r>
            <a:r>
              <a:rPr lang="cs-CZ" dirty="0"/>
              <a:t> s </a:t>
            </a:r>
            <a:r>
              <a:rPr lang="cs-CZ" dirty="0" err="1"/>
              <a:t>fieldy</a:t>
            </a:r>
            <a:r>
              <a:rPr lang="cs-CZ" dirty="0"/>
              <a:t> </a:t>
            </a:r>
            <a:r>
              <a:rPr lang="cs-CZ" b="1" dirty="0"/>
              <a:t>.</a:t>
            </a:r>
            <a:r>
              <a:rPr lang="cs-CZ" b="1" dirty="0" err="1"/>
              <a:t>first</a:t>
            </a:r>
            <a:r>
              <a:rPr lang="cs-CZ" dirty="0"/>
              <a:t> a </a:t>
            </a:r>
            <a:r>
              <a:rPr lang="cs-CZ" b="1" dirty="0"/>
              <a:t>.second</a:t>
            </a:r>
          </a:p>
          <a:p>
            <a:pPr lvl="1"/>
            <a:r>
              <a:rPr lang="cs-CZ" dirty="0"/>
              <a:t>Ale často bývá pohodlnější: </a:t>
            </a:r>
            <a:r>
              <a:rPr lang="cs-CZ" b="1" dirty="0" err="1"/>
              <a:t>for</a:t>
            </a:r>
            <a:r>
              <a:rPr lang="en-US" b="1" dirty="0"/>
              <a:t> (auto&amp;&amp; [k, v] : map)</a:t>
            </a:r>
            <a:r>
              <a:rPr lang="en-US" dirty="0"/>
              <a:t> </a:t>
            </a:r>
            <a:r>
              <a:rPr lang="en-US" dirty="0" err="1"/>
              <a:t>nebo</a:t>
            </a:r>
            <a:r>
              <a:rPr lang="en-US" dirty="0"/>
              <a:t> </a:t>
            </a:r>
            <a:r>
              <a:rPr lang="en-US" b="1" dirty="0"/>
              <a:t>auto&amp;&amp; [k, v] = *it</a:t>
            </a:r>
            <a:r>
              <a:rPr lang="en-US" dirty="0"/>
              <a:t>;</a:t>
            </a:r>
            <a:endParaRPr lang="cs-CZ" dirty="0"/>
          </a:p>
        </p:txBody>
      </p:sp>
      <p:pic>
        <p:nvPicPr>
          <p:cNvPr id="4" name="Picture 4" descr="binaryTree.jpeg">
            <a:extLst>
              <a:ext uri="{FF2B5EF4-FFF2-40B4-BE49-F238E27FC236}">
                <a16:creationId xmlns:a16="http://schemas.microsoft.com/office/drawing/2014/main" id="{C42B88C9-AF1F-1462-09A3-A52805CB2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8874" y="189706"/>
            <a:ext cx="2519294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7308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66B311-5C60-807D-2AA7-C6E872CED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Feedback k úloze </a:t>
            </a:r>
            <a:r>
              <a:rPr lang="en-US" dirty="0"/>
              <a:t>BST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7069C8B-B117-C7E1-8880-3CD97A2D97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TODO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56194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28BBB1-962D-457B-2AD0-30D6981C0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Asociativn</a:t>
            </a:r>
            <a:r>
              <a:rPr lang="cs-CZ" dirty="0"/>
              <a:t>í kontejnery - nesetříděné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D0D1A38-30B0-B7F5-4393-32BF3155C3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 err="1"/>
              <a:t>std</a:t>
            </a:r>
            <a:r>
              <a:rPr lang="cs-CZ" b="1" dirty="0"/>
              <a:t>::</a:t>
            </a:r>
            <a:r>
              <a:rPr lang="cs-CZ" b="1" dirty="0" err="1"/>
              <a:t>unordered</a:t>
            </a:r>
            <a:r>
              <a:rPr lang="cs-CZ" b="1" dirty="0"/>
              <a:t>_(</a:t>
            </a:r>
            <a:r>
              <a:rPr lang="cs-CZ" b="1" dirty="0" err="1"/>
              <a:t>multi</a:t>
            </a:r>
            <a:r>
              <a:rPr lang="cs-CZ" b="1" dirty="0"/>
              <a:t>)set</a:t>
            </a:r>
            <a:r>
              <a:rPr lang="cs-CZ" dirty="0"/>
              <a:t>, </a:t>
            </a:r>
            <a:r>
              <a:rPr lang="cs-CZ" b="1" dirty="0" err="1"/>
              <a:t>std</a:t>
            </a:r>
            <a:r>
              <a:rPr lang="cs-CZ" b="1" dirty="0"/>
              <a:t>::</a:t>
            </a:r>
            <a:r>
              <a:rPr lang="cs-CZ" b="1" dirty="0" err="1"/>
              <a:t>unordered</a:t>
            </a:r>
            <a:r>
              <a:rPr lang="cs-CZ" b="1" dirty="0"/>
              <a:t>_(</a:t>
            </a:r>
            <a:r>
              <a:rPr lang="cs-CZ" b="1" dirty="0" err="1"/>
              <a:t>multi</a:t>
            </a:r>
            <a:r>
              <a:rPr lang="cs-CZ" b="1" dirty="0"/>
              <a:t>)map</a:t>
            </a:r>
          </a:p>
          <a:p>
            <a:r>
              <a:rPr lang="cs-CZ" dirty="0"/>
              <a:t>Opět hledání/čtení přes </a:t>
            </a:r>
            <a:r>
              <a:rPr lang="cs-CZ" b="1" dirty="0" err="1"/>
              <a:t>it</a:t>
            </a:r>
            <a:r>
              <a:rPr lang="cs-CZ" b="1" dirty="0"/>
              <a:t> = </a:t>
            </a:r>
            <a:r>
              <a:rPr lang="cs-CZ" b="1" dirty="0" err="1"/>
              <a:t>find</a:t>
            </a:r>
            <a:r>
              <a:rPr lang="cs-CZ" b="1" dirty="0"/>
              <a:t>(K)</a:t>
            </a:r>
            <a:r>
              <a:rPr lang="cs-CZ" dirty="0"/>
              <a:t>, porovnání s</a:t>
            </a:r>
            <a:r>
              <a:rPr lang="cs-CZ" b="1" dirty="0"/>
              <a:t> .end()</a:t>
            </a:r>
          </a:p>
          <a:p>
            <a:r>
              <a:rPr lang="cs-CZ" dirty="0"/>
              <a:t>Implementace přes </a:t>
            </a:r>
            <a:r>
              <a:rPr lang="cs-CZ" dirty="0" err="1"/>
              <a:t>hash</a:t>
            </a:r>
            <a:r>
              <a:rPr lang="cs-CZ" dirty="0"/>
              <a:t> tabulku – do </a:t>
            </a:r>
            <a:r>
              <a:rPr lang="cs-CZ" dirty="0" err="1"/>
              <a:t>binů</a:t>
            </a:r>
            <a:r>
              <a:rPr lang="cs-CZ" dirty="0"/>
              <a:t> podle jejich </a:t>
            </a:r>
            <a:r>
              <a:rPr lang="cs-CZ" dirty="0" err="1"/>
              <a:t>hashe</a:t>
            </a:r>
            <a:endParaRPr lang="cs-CZ" dirty="0"/>
          </a:p>
          <a:p>
            <a:pPr lvl="1"/>
            <a:r>
              <a:rPr lang="cs-CZ" dirty="0"/>
              <a:t>U vlastních tříd je potřeba (dobře) dodefinovat:</a:t>
            </a:r>
            <a:br>
              <a:rPr lang="cs-CZ" dirty="0"/>
            </a:br>
            <a:r>
              <a:rPr lang="cs-CZ" dirty="0" err="1"/>
              <a:t>std</a:t>
            </a:r>
            <a:r>
              <a:rPr lang="cs-CZ" dirty="0"/>
              <a:t>::</a:t>
            </a:r>
            <a:r>
              <a:rPr lang="cs-CZ" dirty="0" err="1"/>
              <a:t>size_t</a:t>
            </a:r>
            <a:r>
              <a:rPr lang="cs-CZ" dirty="0"/>
              <a:t> </a:t>
            </a:r>
            <a:r>
              <a:rPr lang="en-US" dirty="0"/>
              <a:t>std::</a:t>
            </a:r>
            <a:r>
              <a:rPr lang="cs-CZ" dirty="0" err="1"/>
              <a:t>hash</a:t>
            </a:r>
            <a:r>
              <a:rPr lang="cs-CZ" dirty="0"/>
              <a:t>&lt;X&gt;(</a:t>
            </a:r>
            <a:r>
              <a:rPr lang="cs-CZ" dirty="0" err="1"/>
              <a:t>const</a:t>
            </a:r>
            <a:r>
              <a:rPr lang="cs-CZ" dirty="0"/>
              <a:t> X</a:t>
            </a:r>
            <a:r>
              <a:rPr lang="en-US" dirty="0"/>
              <a:t>&amp;)</a:t>
            </a:r>
            <a:endParaRPr lang="cs-CZ" dirty="0"/>
          </a:p>
          <a:p>
            <a:pPr lvl="2"/>
            <a:r>
              <a:rPr lang="cs-CZ" dirty="0"/>
              <a:t>Například u</a:t>
            </a:r>
            <a:r>
              <a:rPr lang="en-US" dirty="0"/>
              <a:t> struct </a:t>
            </a:r>
            <a:r>
              <a:rPr lang="cs-CZ" dirty="0"/>
              <a:t>X </a:t>
            </a:r>
            <a:r>
              <a:rPr lang="en-US" dirty="0"/>
              <a:t>{ std::string name, surname; } </a:t>
            </a:r>
            <a:r>
              <a:rPr lang="en-US" dirty="0" err="1"/>
              <a:t>nen</a:t>
            </a:r>
            <a:r>
              <a:rPr lang="cs-CZ" dirty="0"/>
              <a:t>í vhodný </a:t>
            </a:r>
            <a:r>
              <a:rPr lang="cs-CZ" dirty="0" err="1"/>
              <a:t>hash</a:t>
            </a:r>
            <a:r>
              <a:rPr lang="cs-CZ" dirty="0"/>
              <a:t>:</a:t>
            </a:r>
            <a:br>
              <a:rPr lang="cs-CZ" dirty="0"/>
            </a:br>
            <a:r>
              <a:rPr lang="cs-CZ" dirty="0" err="1"/>
              <a:t>std</a:t>
            </a:r>
            <a:r>
              <a:rPr lang="cs-CZ" dirty="0"/>
              <a:t>::</a:t>
            </a:r>
            <a:r>
              <a:rPr lang="cs-CZ" dirty="0" err="1"/>
              <a:t>hash</a:t>
            </a:r>
            <a:r>
              <a:rPr lang="cs-CZ" dirty="0"/>
              <a:t>(</a:t>
            </a:r>
            <a:r>
              <a:rPr lang="cs-CZ" dirty="0" err="1"/>
              <a:t>name</a:t>
            </a:r>
            <a:r>
              <a:rPr lang="cs-CZ" dirty="0"/>
              <a:t>) + </a:t>
            </a:r>
            <a:r>
              <a:rPr lang="cs-CZ" dirty="0" err="1"/>
              <a:t>std</a:t>
            </a:r>
            <a:r>
              <a:rPr lang="cs-CZ" dirty="0"/>
              <a:t>::</a:t>
            </a:r>
            <a:r>
              <a:rPr lang="cs-CZ" dirty="0" err="1"/>
              <a:t>hash</a:t>
            </a:r>
            <a:r>
              <a:rPr lang="cs-CZ" dirty="0"/>
              <a:t>(</a:t>
            </a:r>
            <a:r>
              <a:rPr lang="cs-CZ" dirty="0" err="1"/>
              <a:t>surname</a:t>
            </a:r>
            <a:r>
              <a:rPr lang="cs-CZ" dirty="0"/>
              <a:t>) ani </a:t>
            </a:r>
            <a:r>
              <a:rPr lang="cs-CZ" dirty="0" err="1"/>
              <a:t>std</a:t>
            </a:r>
            <a:r>
              <a:rPr lang="cs-CZ" dirty="0"/>
              <a:t>::</a:t>
            </a:r>
            <a:r>
              <a:rPr lang="cs-CZ" dirty="0" err="1"/>
              <a:t>hash</a:t>
            </a:r>
            <a:r>
              <a:rPr lang="cs-CZ" dirty="0"/>
              <a:t>(</a:t>
            </a:r>
            <a:r>
              <a:rPr lang="cs-CZ" dirty="0" err="1"/>
              <a:t>name</a:t>
            </a:r>
            <a:r>
              <a:rPr lang="cs-CZ" dirty="0"/>
              <a:t>) </a:t>
            </a:r>
            <a:r>
              <a:rPr lang="en-US" dirty="0"/>
              <a:t>^</a:t>
            </a:r>
            <a:r>
              <a:rPr lang="cs-CZ" dirty="0"/>
              <a:t> </a:t>
            </a:r>
            <a:r>
              <a:rPr lang="cs-CZ" dirty="0" err="1"/>
              <a:t>std</a:t>
            </a:r>
            <a:r>
              <a:rPr lang="cs-CZ" dirty="0"/>
              <a:t>::</a:t>
            </a:r>
            <a:r>
              <a:rPr lang="cs-CZ" dirty="0" err="1"/>
              <a:t>hash</a:t>
            </a:r>
            <a:r>
              <a:rPr lang="cs-CZ" dirty="0"/>
              <a:t>(</a:t>
            </a:r>
            <a:r>
              <a:rPr lang="cs-CZ" dirty="0" err="1"/>
              <a:t>surname</a:t>
            </a:r>
            <a:r>
              <a:rPr lang="cs-CZ" dirty="0"/>
              <a:t>)</a:t>
            </a:r>
            <a:endParaRPr lang="en-US" dirty="0"/>
          </a:p>
          <a:p>
            <a:pPr lvl="3"/>
            <a:r>
              <a:rPr lang="en-US" dirty="0" err="1"/>
              <a:t>Cpp</a:t>
            </a:r>
            <a:r>
              <a:rPr lang="cs-CZ" dirty="0"/>
              <a:t>R</a:t>
            </a:r>
            <a:r>
              <a:rPr lang="en-US" dirty="0" err="1"/>
              <a:t>eference</a:t>
            </a:r>
            <a:r>
              <a:rPr lang="en-US" dirty="0"/>
              <a:t> rad</a:t>
            </a:r>
            <a:r>
              <a:rPr lang="cs-CZ" dirty="0"/>
              <a:t>í kombinovat </a:t>
            </a:r>
            <a:r>
              <a:rPr lang="cs-CZ" dirty="0" err="1"/>
              <a:t>hashe</a:t>
            </a:r>
            <a:r>
              <a:rPr lang="cs-CZ" dirty="0"/>
              <a:t> alespoň přes hash1 ^ (hash2 &lt;&lt; 1)</a:t>
            </a:r>
          </a:p>
          <a:p>
            <a:pPr lvl="2"/>
            <a:r>
              <a:rPr lang="cs-CZ" dirty="0"/>
              <a:t>Špatná </a:t>
            </a:r>
            <a:r>
              <a:rPr lang="cs-CZ" dirty="0" err="1"/>
              <a:t>hash</a:t>
            </a:r>
            <a:r>
              <a:rPr lang="cs-CZ" dirty="0"/>
              <a:t> funkce znamená pomalý </a:t>
            </a:r>
            <a:r>
              <a:rPr lang="cs-CZ" dirty="0" err="1"/>
              <a:t>lookup</a:t>
            </a:r>
            <a:endParaRPr lang="cs-CZ" dirty="0"/>
          </a:p>
          <a:p>
            <a:pPr lvl="1"/>
            <a:r>
              <a:rPr lang="cs-CZ" dirty="0"/>
              <a:t>Pro naše potřeby není nutné umět správně </a:t>
            </a:r>
            <a:r>
              <a:rPr lang="cs-CZ" dirty="0" err="1"/>
              <a:t>hashovat</a:t>
            </a:r>
            <a:r>
              <a:rPr lang="cs-CZ" dirty="0"/>
              <a:t>, ale dávejte si pozor</a:t>
            </a:r>
          </a:p>
          <a:p>
            <a:r>
              <a:rPr lang="cs-CZ" dirty="0"/>
              <a:t>Ekvivalence prvků podle operátoru ==</a:t>
            </a:r>
            <a:endParaRPr lang="en-US" dirty="0"/>
          </a:p>
          <a:p>
            <a:pPr lvl="1"/>
            <a:r>
              <a:rPr lang="en-US" dirty="0"/>
              <a:t>Op</a:t>
            </a:r>
            <a:r>
              <a:rPr lang="cs-CZ" dirty="0" err="1"/>
              <a:t>ět</a:t>
            </a:r>
            <a:r>
              <a:rPr lang="cs-CZ" dirty="0"/>
              <a:t>, u vlastních tříd potřeba dodefinovat</a:t>
            </a:r>
          </a:p>
        </p:txBody>
      </p:sp>
      <p:pic>
        <p:nvPicPr>
          <p:cNvPr id="4" name="Picture 2" descr="http://people.cs.uchicago.edu/~amr/122/labs/images/HashTable.jpg">
            <a:extLst>
              <a:ext uri="{FF2B5EF4-FFF2-40B4-BE49-F238E27FC236}">
                <a16:creationId xmlns:a16="http://schemas.microsoft.com/office/drawing/2014/main" id="{543B5669-8D51-04F5-89F6-7E32EE1663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5565" y="711200"/>
            <a:ext cx="1814792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52644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096938-E7E1-2F16-19D2-1D5BA282D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Jednotné API (ne každý kontejner splňuje vše)</a:t>
            </a:r>
            <a:br>
              <a:rPr lang="cs-CZ" dirty="0"/>
            </a:br>
            <a:r>
              <a:rPr lang="cs-CZ" dirty="0"/>
              <a:t>Ty nejdůležitější funkce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785B65-792E-BE0B-C417-EA57F58382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Vkládání</a:t>
            </a:r>
          </a:p>
          <a:p>
            <a:pPr lvl="1">
              <a:tabLst>
                <a:tab pos="5486400" algn="l"/>
              </a:tabLst>
            </a:pPr>
            <a:r>
              <a:rPr lang="cs-CZ" dirty="0" err="1"/>
              <a:t>push_back</a:t>
            </a:r>
            <a:r>
              <a:rPr lang="cs-CZ" dirty="0"/>
              <a:t>, </a:t>
            </a:r>
            <a:r>
              <a:rPr lang="cs-CZ" dirty="0" err="1"/>
              <a:t>push_front</a:t>
            </a:r>
            <a:r>
              <a:rPr lang="cs-CZ" dirty="0"/>
              <a:t>	přidání na konec/začátek, podporuje </a:t>
            </a:r>
            <a:r>
              <a:rPr lang="cs-CZ" dirty="0" err="1"/>
              <a:t>move</a:t>
            </a:r>
            <a:endParaRPr lang="cs-CZ" dirty="0"/>
          </a:p>
          <a:p>
            <a:pPr lvl="1">
              <a:tabLst>
                <a:tab pos="5486400" algn="l"/>
              </a:tabLst>
            </a:pPr>
            <a:r>
              <a:rPr lang="cs-CZ" dirty="0" err="1"/>
              <a:t>emplace_back</a:t>
            </a:r>
            <a:r>
              <a:rPr lang="cs-CZ" dirty="0"/>
              <a:t>, </a:t>
            </a:r>
            <a:r>
              <a:rPr lang="cs-CZ" dirty="0" err="1"/>
              <a:t>emplace</a:t>
            </a:r>
            <a:r>
              <a:rPr lang="en-US" dirty="0"/>
              <a:t>, </a:t>
            </a:r>
            <a:r>
              <a:rPr lang="en-US" dirty="0" err="1"/>
              <a:t>try_emplace</a:t>
            </a:r>
            <a:r>
              <a:rPr lang="cs-CZ" dirty="0"/>
              <a:t>	vytvoření na místě (najde místo, vytvoří prvek)</a:t>
            </a:r>
          </a:p>
          <a:p>
            <a:pPr lvl="1">
              <a:tabLst>
                <a:tab pos="5486400" algn="l"/>
              </a:tabLst>
            </a:pPr>
            <a:r>
              <a:rPr lang="cs-CZ" dirty="0"/>
              <a:t>insert(V), insert(V, </a:t>
            </a:r>
            <a:r>
              <a:rPr lang="cs-CZ" dirty="0" err="1"/>
              <a:t>it</a:t>
            </a:r>
            <a:r>
              <a:rPr lang="cs-CZ" dirty="0"/>
              <a:t>)	vložení prvku (před prvek </a:t>
            </a:r>
            <a:r>
              <a:rPr lang="cs-CZ" dirty="0" err="1"/>
              <a:t>it</a:t>
            </a:r>
            <a:r>
              <a:rPr lang="cs-CZ" dirty="0"/>
              <a:t>)</a:t>
            </a:r>
          </a:p>
          <a:p>
            <a:pPr lvl="1">
              <a:tabLst>
                <a:tab pos="5486400" algn="l"/>
              </a:tabLst>
            </a:pPr>
            <a:r>
              <a:rPr lang="cs-CZ" dirty="0"/>
              <a:t>insert(pair</a:t>
            </a:r>
            <a:r>
              <a:rPr lang="en-US" dirty="0"/>
              <a:t>{K, V})</a:t>
            </a:r>
            <a:r>
              <a:rPr lang="cs-CZ" dirty="0"/>
              <a:t>	vložení do mapy</a:t>
            </a:r>
          </a:p>
          <a:p>
            <a:r>
              <a:rPr lang="cs-CZ" dirty="0"/>
              <a:t>Přístup</a:t>
            </a:r>
          </a:p>
          <a:p>
            <a:pPr lvl="1">
              <a:tabLst>
                <a:tab pos="5486400" algn="l"/>
              </a:tabLst>
            </a:pPr>
            <a:r>
              <a:rPr lang="en-US" dirty="0"/>
              <a:t>front(), back()</a:t>
            </a:r>
            <a:r>
              <a:rPr lang="cs-CZ" dirty="0"/>
              <a:t>	reference na prvek na začátku/konci</a:t>
            </a:r>
            <a:endParaRPr lang="en-US" dirty="0"/>
          </a:p>
          <a:p>
            <a:pPr lvl="1">
              <a:tabLst>
                <a:tab pos="5486400" algn="l"/>
              </a:tabLst>
            </a:pPr>
            <a:r>
              <a:rPr lang="en-US" dirty="0"/>
              <a:t>operator[</a:t>
            </a:r>
            <a:r>
              <a:rPr lang="en-US" dirty="0" err="1"/>
              <a:t>idx</a:t>
            </a:r>
            <a:r>
              <a:rPr lang="en-US" dirty="0"/>
              <a:t>], .at(</a:t>
            </a:r>
            <a:r>
              <a:rPr lang="en-US" dirty="0" err="1"/>
              <a:t>idx</a:t>
            </a:r>
            <a:r>
              <a:rPr lang="en-US" dirty="0"/>
              <a:t>)</a:t>
            </a:r>
            <a:r>
              <a:rPr lang="cs-CZ" dirty="0"/>
              <a:t>	indexace (</a:t>
            </a:r>
            <a:r>
              <a:rPr lang="cs-CZ" dirty="0" err="1"/>
              <a:t>at</a:t>
            </a:r>
            <a:r>
              <a:rPr lang="cs-CZ" dirty="0"/>
              <a:t>: s kontrolou + výjimkou)</a:t>
            </a:r>
            <a:endParaRPr lang="en-US" dirty="0"/>
          </a:p>
          <a:p>
            <a:pPr lvl="1">
              <a:tabLst>
                <a:tab pos="5486400" algn="l"/>
              </a:tabLst>
            </a:pPr>
            <a:r>
              <a:rPr lang="en-US" dirty="0"/>
              <a:t>find(V), </a:t>
            </a:r>
            <a:r>
              <a:rPr lang="en-US" dirty="0" err="1"/>
              <a:t>lower_bound</a:t>
            </a:r>
            <a:r>
              <a:rPr lang="en-US" dirty="0"/>
              <a:t>, </a:t>
            </a:r>
            <a:r>
              <a:rPr lang="en-US" dirty="0" err="1"/>
              <a:t>upper_bound</a:t>
            </a:r>
            <a:r>
              <a:rPr lang="cs-CZ" dirty="0"/>
              <a:t>	hledání prvku (přesné; první alespoň, větší)</a:t>
            </a:r>
            <a:endParaRPr lang="en-US" dirty="0"/>
          </a:p>
          <a:p>
            <a:r>
              <a:rPr lang="en-US" dirty="0"/>
              <a:t>Dal</a:t>
            </a:r>
            <a:r>
              <a:rPr lang="cs-CZ" dirty="0" err="1"/>
              <a:t>ší</a:t>
            </a:r>
            <a:endParaRPr lang="cs-CZ" dirty="0"/>
          </a:p>
          <a:p>
            <a:pPr lvl="1">
              <a:tabLst>
                <a:tab pos="5486400" algn="l"/>
              </a:tabLst>
            </a:pPr>
            <a:r>
              <a:rPr lang="cs-CZ" dirty="0"/>
              <a:t>size(), </a:t>
            </a:r>
            <a:r>
              <a:rPr lang="cs-CZ" dirty="0" err="1"/>
              <a:t>empty</a:t>
            </a:r>
            <a:r>
              <a:rPr lang="cs-CZ" dirty="0"/>
              <a:t>()	velikost, </a:t>
            </a:r>
            <a:r>
              <a:rPr lang="cs-CZ" dirty="0" err="1"/>
              <a:t>nepráznost</a:t>
            </a:r>
            <a:endParaRPr lang="cs-CZ" dirty="0"/>
          </a:p>
          <a:p>
            <a:pPr lvl="1">
              <a:tabLst>
                <a:tab pos="5486400" algn="l"/>
              </a:tabLst>
            </a:pPr>
            <a:r>
              <a:rPr lang="cs-CZ" dirty="0" err="1"/>
              <a:t>pop_back</a:t>
            </a:r>
            <a:r>
              <a:rPr lang="cs-CZ" dirty="0"/>
              <a:t>(), </a:t>
            </a:r>
            <a:r>
              <a:rPr lang="cs-CZ" dirty="0" err="1"/>
              <a:t>pop_front</a:t>
            </a:r>
            <a:r>
              <a:rPr lang="cs-CZ" dirty="0"/>
              <a:t>()	odebrání</a:t>
            </a:r>
          </a:p>
          <a:p>
            <a:pPr lvl="1">
              <a:tabLst>
                <a:tab pos="5486400" algn="l"/>
              </a:tabLst>
            </a:pPr>
            <a:r>
              <a:rPr lang="cs-CZ" dirty="0" err="1"/>
              <a:t>erase</a:t>
            </a:r>
            <a:r>
              <a:rPr lang="cs-CZ" dirty="0"/>
              <a:t>(</a:t>
            </a:r>
            <a:r>
              <a:rPr lang="cs-CZ" dirty="0" err="1"/>
              <a:t>it</a:t>
            </a:r>
            <a:r>
              <a:rPr lang="cs-CZ" dirty="0"/>
              <a:t>)	odstranění prvku</a:t>
            </a:r>
          </a:p>
          <a:p>
            <a:pPr lvl="1">
              <a:tabLst>
                <a:tab pos="5486400" algn="l"/>
              </a:tabLst>
            </a:pPr>
            <a:r>
              <a:rPr lang="cs-CZ" dirty="0" err="1"/>
              <a:t>clear</a:t>
            </a:r>
            <a:r>
              <a:rPr lang="cs-CZ" dirty="0"/>
              <a:t>()	vymazání všech prvků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8D3C7F21-5076-C0D4-E5C9-7F67A9C924BC}"/>
              </a:ext>
            </a:extLst>
          </p:cNvPr>
          <p:cNvSpPr txBox="1"/>
          <p:nvPr/>
        </p:nvSpPr>
        <p:spPr>
          <a:xfrm>
            <a:off x="3638775" y="6388256"/>
            <a:ext cx="60942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b="1" i="1" dirty="0"/>
              <a:t>Další: </a:t>
            </a:r>
            <a:r>
              <a:rPr lang="cs-CZ" sz="1800" b="1" i="1" dirty="0">
                <a:hlinkClick r:id="rId2"/>
              </a:rPr>
              <a:t>https://en.cppreference.com/w/cpp/container</a:t>
            </a:r>
            <a:r>
              <a:rPr lang="cs-CZ" sz="1800" b="1" i="1" dirty="0"/>
              <a:t>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699734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134">
            <a:extLst>
              <a:ext uri="{FF2B5EF4-FFF2-40B4-BE49-F238E27FC236}">
                <a16:creationId xmlns:a16="http://schemas.microsoft.com/office/drawing/2014/main" id="{1AD3A6CC-B968-E32F-CCB4-0DF7DCD4DDC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5378020"/>
              </p:ext>
            </p:extLst>
          </p:nvPr>
        </p:nvGraphicFramePr>
        <p:xfrm>
          <a:off x="1762133" y="869444"/>
          <a:ext cx="8667734" cy="4680857"/>
        </p:xfrm>
        <a:graphic>
          <a:graphicData uri="http://schemas.openxmlformats.org/drawingml/2006/table">
            <a:tbl>
              <a:tblPr/>
              <a:tblGrid>
                <a:gridCol w="9721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65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51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51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35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516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277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složitost</a:t>
                      </a:r>
                      <a:r>
                        <a:rPr kumimoji="0" lang="en-US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endParaRPr kumimoji="0" lang="cs-CZ" sz="14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</a:t>
                      </a:r>
                      <a:r>
                        <a:rPr kumimoji="0" lang="cs-CZ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řidání </a:t>
                      </a:r>
                      <a:r>
                        <a:rPr kumimoji="0" lang="en-US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/</a:t>
                      </a:r>
                      <a:r>
                        <a:rPr kumimoji="0" lang="cs-CZ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odebrání na začátku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</a:t>
                      </a:r>
                      <a:r>
                        <a:rPr kumimoji="0" lang="cs-CZ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řídání </a:t>
                      </a:r>
                      <a:r>
                        <a:rPr kumimoji="0" lang="en-US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/</a:t>
                      </a:r>
                      <a:r>
                        <a:rPr kumimoji="0" lang="cs-CZ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odebrání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 </a:t>
                      </a:r>
                      <a:r>
                        <a:rPr kumimoji="0" lang="en-US" sz="1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</a:t>
                      </a:r>
                      <a:r>
                        <a:rPr kumimoji="0" lang="en-US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-t</a:t>
                      </a:r>
                      <a:r>
                        <a:rPr kumimoji="0" lang="cs-CZ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é pozici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</a:t>
                      </a:r>
                      <a:r>
                        <a:rPr kumimoji="0" lang="cs-CZ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řídání </a:t>
                      </a:r>
                      <a:r>
                        <a:rPr kumimoji="0" lang="en-US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/</a:t>
                      </a:r>
                      <a:r>
                        <a:rPr kumimoji="0" lang="cs-CZ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odebrání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 prvků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</a:t>
                      </a:r>
                      <a:r>
                        <a:rPr kumimoji="0" lang="cs-CZ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řídání </a:t>
                      </a:r>
                      <a:r>
                        <a:rPr kumimoji="0" lang="en-US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/</a:t>
                      </a:r>
                      <a:r>
                        <a:rPr kumimoji="0" lang="cs-CZ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odebrání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</a:t>
                      </a:r>
                      <a:r>
                        <a:rPr kumimoji="0" lang="en-US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konci</a:t>
                      </a:r>
                      <a:endParaRPr kumimoji="0" lang="cs-CZ" sz="14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přístup k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i-tému prvku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28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funkce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 </a:t>
                      </a:r>
                      <a:endParaRPr kumimoji="0" lang="cs-CZ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pu</a:t>
                      </a: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sh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_front</a:t>
                      </a: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pop_front</a:t>
                      </a: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insert</a:t>
                      </a: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erase</a:t>
                      </a: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insert</a:t>
                      </a: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erase</a:t>
                      </a: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push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_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back</a:t>
                      </a: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pop</a:t>
                      </a: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_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back</a:t>
                      </a: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begin()</a:t>
                      </a: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+</a:t>
                      </a: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i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[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i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]</a:t>
                      </a: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,at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(</a:t>
                      </a: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i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)</a:t>
                      </a: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7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list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endParaRPr kumimoji="0" 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</a:rPr>
                        <a:t>konst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konst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latin typeface="Arial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cs-CZ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konst</a:t>
                      </a:r>
                      <a:b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přesuny mezi sezn. (splice)</a:t>
                      </a:r>
                      <a:endParaRPr kumimoji="0" lang="cs-CZ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konst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 </a:t>
                      </a: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neex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 </a:t>
                      </a: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30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deque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endParaRPr kumimoji="0" 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konst</a:t>
                      </a: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latin typeface="Arial" charset="0"/>
                        </a:rPr>
                        <a:t>min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latin typeface="Arial" charset="0"/>
                        </a:rPr>
                        <a:t>(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latin typeface="Arial" charset="0"/>
                        </a:rPr>
                        <a:t>i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latin typeface="Arial" charset="0"/>
                        </a:rPr>
                        <a:t>n - i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993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latin typeface="Arial" charset="0"/>
                        </a:rPr>
                        <a:t>m +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latin typeface="Arial" charset="0"/>
                        </a:rPr>
                        <a:t>min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latin typeface="Arial" charset="0"/>
                        </a:rPr>
                        <a:t>(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latin typeface="Arial" charset="0"/>
                        </a:rPr>
                        <a:t>i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latin typeface="Arial" charset="0"/>
                        </a:rPr>
                        <a:t>n - i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993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konst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konst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10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vector</a:t>
                      </a:r>
                      <a:endParaRPr kumimoji="0" lang="cs-CZ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neex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latin typeface="Arial" charset="0"/>
                        </a:rPr>
                        <a:t>n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latin typeface="Arial" charset="0"/>
                        </a:rPr>
                        <a:t> -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latin typeface="Arial" charset="0"/>
                        </a:rPr>
                        <a:t>i</a:t>
                      </a: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993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latin typeface="Arial" charset="0"/>
                        </a:rPr>
                        <a:t>m + n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latin typeface="Arial" charset="0"/>
                        </a:rPr>
                        <a:t> -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latin typeface="Arial" charset="0"/>
                        </a:rPr>
                        <a:t>i</a:t>
                      </a: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993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konst</a:t>
                      </a: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(*)</a:t>
                      </a:r>
                      <a:endParaRPr kumimoji="0" lang="cs-CZ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9933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konst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7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asocia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tivní</a:t>
                      </a:r>
                      <a:endParaRPr kumimoji="0" 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latin typeface="Arial" charset="0"/>
                        </a:rPr>
                        <a:t>ln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latin typeface="Arial" charset="0"/>
                        </a:rPr>
                        <a:t> </a:t>
                      </a: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993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 klicem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b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latin typeface="Arial" charset="0"/>
                        </a:rPr>
                        <a:t>ln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 klicem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latin typeface="Arial" charset="0"/>
                        </a:rPr>
                        <a:t>ln + 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latin typeface="Arial" charset="0"/>
                        </a:rPr>
                        <a:t>ln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nalezení podle hodnoty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latin typeface="Arial" charset="0"/>
                        </a:rPr>
                        <a:t>ln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10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unsorted</a:t>
                      </a:r>
                      <a:endParaRPr kumimoji="0" lang="cs-CZ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konst</a:t>
                      </a: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993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konst</a:t>
                      </a: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993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latin typeface="Arial" charset="0"/>
                        </a:rPr>
                        <a:t>m</a:t>
                      </a: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993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konst</a:t>
                      </a: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993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konst</a:t>
                      </a: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993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Rounded Rectangular Callout 3">
            <a:extLst>
              <a:ext uri="{FF2B5EF4-FFF2-40B4-BE49-F238E27FC236}">
                <a16:creationId xmlns:a16="http://schemas.microsoft.com/office/drawing/2014/main" id="{2DA6E506-46AF-AAED-E87A-C5BC983117FF}"/>
              </a:ext>
            </a:extLst>
          </p:cNvPr>
          <p:cNvSpPr/>
          <p:nvPr/>
        </p:nvSpPr>
        <p:spPr>
          <a:xfrm>
            <a:off x="7895355" y="6027869"/>
            <a:ext cx="2534513" cy="581644"/>
          </a:xfrm>
          <a:prstGeom prst="wedgeRoundRectCallout">
            <a:avLst>
              <a:gd name="adj1" fmla="val -30538"/>
              <a:gd name="adj2" fmla="val -323619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456A1C"/>
                </a:solidFill>
                <a:latin typeface="+mj-lt"/>
              </a:rPr>
              <a:t>p</a:t>
            </a:r>
            <a:r>
              <a:rPr lang="cs-CZ" sz="1400" dirty="0">
                <a:solidFill>
                  <a:srgbClr val="456A1C"/>
                </a:solidFill>
                <a:latin typeface="+mj-lt"/>
              </a:rPr>
              <a:t>ři překročení kapacity rozšíření</a:t>
            </a:r>
            <a:br>
              <a:rPr lang="cs-CZ" sz="1400" dirty="0">
                <a:solidFill>
                  <a:srgbClr val="456A1C"/>
                </a:solidFill>
                <a:latin typeface="+mj-lt"/>
              </a:rPr>
            </a:br>
            <a:r>
              <a:rPr lang="cs-CZ" sz="1400" dirty="0">
                <a:solidFill>
                  <a:srgbClr val="456A1C"/>
                </a:solidFill>
                <a:latin typeface="+mj-lt"/>
              </a:rPr>
              <a:t>a kopie stávajících prvků</a:t>
            </a:r>
          </a:p>
        </p:txBody>
      </p:sp>
      <p:sp>
        <p:nvSpPr>
          <p:cNvPr id="6" name="Rounded Rectangular Callout 4">
            <a:extLst>
              <a:ext uri="{FF2B5EF4-FFF2-40B4-BE49-F238E27FC236}">
                <a16:creationId xmlns:a16="http://schemas.microsoft.com/office/drawing/2014/main" id="{1C098EF5-10D1-40C1-2648-66A673346885}"/>
              </a:ext>
            </a:extLst>
          </p:cNvPr>
          <p:cNvSpPr/>
          <p:nvPr/>
        </p:nvSpPr>
        <p:spPr>
          <a:xfrm>
            <a:off x="2679693" y="6027869"/>
            <a:ext cx="3782961" cy="581644"/>
          </a:xfrm>
          <a:prstGeom prst="wedgeRoundRectCallout">
            <a:avLst>
              <a:gd name="adj1" fmla="val 23149"/>
              <a:gd name="adj2" fmla="val -48936"/>
              <a:gd name="adj3" fmla="val 166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err="1">
                <a:solidFill>
                  <a:srgbClr val="456A1C"/>
                </a:solidFill>
                <a:latin typeface="+mj-lt"/>
              </a:rPr>
              <a:t>fyzick</a:t>
            </a:r>
            <a:r>
              <a:rPr lang="cs-CZ" sz="1400" dirty="0">
                <a:solidFill>
                  <a:srgbClr val="456A1C"/>
                </a:solidFill>
                <a:latin typeface="+mj-lt"/>
              </a:rPr>
              <a:t>á velikost:	capacity</a:t>
            </a:r>
            <a:r>
              <a:rPr lang="en-US" sz="1400" dirty="0">
                <a:solidFill>
                  <a:srgbClr val="456A1C"/>
                </a:solidFill>
                <a:latin typeface="+mj-lt"/>
              </a:rPr>
              <a:t>() ↭ reserve()</a:t>
            </a:r>
            <a:endParaRPr lang="cs-CZ" sz="1400" dirty="0">
              <a:solidFill>
                <a:srgbClr val="456A1C"/>
              </a:solidFill>
              <a:latin typeface="+mj-lt"/>
            </a:endParaRPr>
          </a:p>
          <a:p>
            <a:r>
              <a:rPr lang="cs-CZ" sz="1400" dirty="0">
                <a:solidFill>
                  <a:srgbClr val="456A1C"/>
                </a:solidFill>
                <a:latin typeface="+mj-lt"/>
              </a:rPr>
              <a:t>logická obsazenost:	</a:t>
            </a:r>
            <a:r>
              <a:rPr lang="en-US" sz="1400" dirty="0">
                <a:solidFill>
                  <a:srgbClr val="456A1C"/>
                </a:solidFill>
                <a:latin typeface="+mj-lt"/>
              </a:rPr>
              <a:t>size() ↭ resize()</a:t>
            </a:r>
            <a:endParaRPr lang="cs-CZ" sz="1400" dirty="0">
              <a:solidFill>
                <a:srgbClr val="456A1C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412386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56DE65-D563-8923-3BA8-F329B31DB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Insertování</a:t>
            </a:r>
            <a:r>
              <a:rPr lang="cs-CZ" dirty="0"/>
              <a:t> (insert, </a:t>
            </a:r>
            <a:r>
              <a:rPr lang="cs-CZ" dirty="0" err="1"/>
              <a:t>emplace</a:t>
            </a:r>
            <a:r>
              <a:rPr lang="cs-CZ" dirty="0"/>
              <a:t>, </a:t>
            </a:r>
            <a:r>
              <a:rPr lang="cs-CZ" dirty="0" err="1"/>
              <a:t>emplace_back</a:t>
            </a:r>
            <a:r>
              <a:rPr lang="cs-CZ" dirty="0"/>
              <a:t> , </a:t>
            </a:r>
            <a:r>
              <a:rPr lang="cs-CZ" dirty="0" err="1"/>
              <a:t>emplace_front</a:t>
            </a:r>
            <a:r>
              <a:rPr lang="cs-CZ" dirty="0"/>
              <a:t>, </a:t>
            </a:r>
            <a:r>
              <a:rPr lang="cs-CZ" dirty="0" err="1"/>
              <a:t>try_emplace</a:t>
            </a:r>
            <a:r>
              <a:rPr lang="cs-CZ" dirty="0"/>
              <a:t>)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D4701EC-A763-EC51-5E1D-53B26AFEA7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dirty="0"/>
              <a:t>Varianty s _front a _</a:t>
            </a:r>
            <a:r>
              <a:rPr lang="cs-CZ" dirty="0" err="1"/>
              <a:t>back</a:t>
            </a:r>
            <a:r>
              <a:rPr lang="cs-CZ" dirty="0"/>
              <a:t> vracejí referenci na přidaný prvek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Jinak, u sekvenčních a </a:t>
            </a:r>
            <a:r>
              <a:rPr lang="cs-CZ" dirty="0" err="1"/>
              <a:t>multiset</a:t>
            </a:r>
            <a:r>
              <a:rPr lang="cs-CZ" dirty="0"/>
              <a:t>/</a:t>
            </a:r>
            <a:r>
              <a:rPr lang="cs-CZ" dirty="0" err="1"/>
              <a:t>multimap</a:t>
            </a:r>
            <a:r>
              <a:rPr lang="cs-CZ" dirty="0"/>
              <a:t> vracejí </a:t>
            </a:r>
            <a:r>
              <a:rPr lang="cs-CZ" dirty="0" err="1"/>
              <a:t>iterátor</a:t>
            </a:r>
            <a:r>
              <a:rPr lang="cs-CZ" dirty="0"/>
              <a:t> na přidaný prvek – protože vždy uspějí (oproti následujícím)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U asociativních bez </a:t>
            </a:r>
            <a:r>
              <a:rPr lang="cs-CZ" i="1" dirty="0" err="1"/>
              <a:t>multi</a:t>
            </a:r>
            <a:r>
              <a:rPr lang="cs-CZ" dirty="0"/>
              <a:t> vracejí </a:t>
            </a:r>
            <a:r>
              <a:rPr lang="cs-CZ" dirty="0" err="1"/>
              <a:t>std</a:t>
            </a:r>
            <a:r>
              <a:rPr lang="cs-CZ" dirty="0"/>
              <a:t>::pair&lt;</a:t>
            </a:r>
            <a:r>
              <a:rPr lang="cs-CZ" dirty="0" err="1"/>
              <a:t>iterátor</a:t>
            </a:r>
            <a:r>
              <a:rPr lang="cs-CZ" dirty="0"/>
              <a:t>, </a:t>
            </a:r>
            <a:r>
              <a:rPr lang="cs-CZ" dirty="0" err="1"/>
              <a:t>bool</a:t>
            </a:r>
            <a:r>
              <a:rPr lang="cs-CZ" dirty="0"/>
              <a:t>&gt;</a:t>
            </a:r>
            <a:br>
              <a:rPr lang="cs-CZ" dirty="0"/>
            </a:br>
            <a:r>
              <a:rPr lang="cs-CZ" dirty="0"/>
              <a:t>(prvek stejného klíče už existuje -&gt; žádný prvek se nepřidá)</a:t>
            </a:r>
          </a:p>
          <a:p>
            <a:pPr lvl="1"/>
            <a:r>
              <a:rPr lang="cs-CZ" dirty="0"/>
              <a:t>.</a:t>
            </a:r>
            <a:r>
              <a:rPr lang="cs-CZ" dirty="0" err="1"/>
              <a:t>first</a:t>
            </a:r>
            <a:r>
              <a:rPr lang="cs-CZ" dirty="0"/>
              <a:t> je </a:t>
            </a:r>
            <a:r>
              <a:rPr lang="cs-CZ" dirty="0" err="1"/>
              <a:t>iterátor</a:t>
            </a:r>
            <a:r>
              <a:rPr lang="cs-CZ" dirty="0"/>
              <a:t> na (přidaný/nalezený) prvek</a:t>
            </a:r>
          </a:p>
          <a:p>
            <a:pPr lvl="1"/>
            <a:r>
              <a:rPr lang="cs-CZ" dirty="0"/>
              <a:t>.second řekne, jestli byl prvek skutečně přidaný (nebo jsme našli už existující)</a:t>
            </a:r>
          </a:p>
          <a:p>
            <a:pPr lvl="1"/>
            <a:r>
              <a:rPr lang="cs-CZ" dirty="0"/>
              <a:t>Pokud prvek už existoval, tak ta metoda funguje prakticky jako </a:t>
            </a:r>
            <a:r>
              <a:rPr lang="cs-CZ" dirty="0" err="1"/>
              <a:t>find</a:t>
            </a:r>
            <a:endParaRPr lang="cs-CZ" dirty="0"/>
          </a:p>
          <a:p>
            <a:pPr lvl="1"/>
            <a:r>
              <a:rPr lang="en-US" dirty="0" err="1"/>
              <a:t>Jde</a:t>
            </a:r>
            <a:r>
              <a:rPr lang="en-US" dirty="0"/>
              <a:t> </a:t>
            </a:r>
            <a:r>
              <a:rPr lang="cs-CZ" dirty="0" err="1"/>
              <a:t>použí</a:t>
            </a:r>
            <a:r>
              <a:rPr lang="en-US" dirty="0"/>
              <a:t>t</a:t>
            </a:r>
            <a:r>
              <a:rPr lang="cs-CZ" dirty="0"/>
              <a:t> se </a:t>
            </a:r>
            <a:r>
              <a:rPr lang="cs-CZ" dirty="0" err="1"/>
              <a:t>structured</a:t>
            </a:r>
            <a:r>
              <a:rPr lang="cs-CZ" dirty="0"/>
              <a:t> </a:t>
            </a:r>
            <a:r>
              <a:rPr lang="cs-CZ" dirty="0" err="1"/>
              <a:t>binding</a:t>
            </a:r>
            <a:r>
              <a:rPr lang="en-US" dirty="0" err="1"/>
              <a:t>em</a:t>
            </a:r>
            <a:r>
              <a:rPr lang="cs-CZ" dirty="0"/>
              <a:t>: </a:t>
            </a:r>
            <a:r>
              <a:rPr lang="cs-CZ" b="1" dirty="0"/>
              <a:t>auto </a:t>
            </a:r>
            <a:r>
              <a:rPr lang="en-US" b="1" dirty="0"/>
              <a:t>[it, success] = </a:t>
            </a:r>
            <a:r>
              <a:rPr lang="en-US" b="1" dirty="0" err="1"/>
              <a:t>map.emplace</a:t>
            </a:r>
            <a:r>
              <a:rPr lang="en-US" b="1" dirty="0"/>
              <a:t>(…)</a:t>
            </a:r>
          </a:p>
        </p:txBody>
      </p:sp>
    </p:spTree>
    <p:extLst>
      <p:ext uri="{BB962C8B-B14F-4D97-AF65-F5344CB8AC3E}">
        <p14:creationId xmlns:p14="http://schemas.microsoft.com/office/powerpoint/2010/main" val="40790527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56DE65-D563-8923-3BA8-F329B31DB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Pozor na .</a:t>
            </a:r>
            <a:r>
              <a:rPr lang="cs-CZ" dirty="0" err="1"/>
              <a:t>find</a:t>
            </a:r>
            <a:r>
              <a:rPr lang="cs-CZ" dirty="0"/>
              <a:t>(</a:t>
            </a:r>
            <a:r>
              <a:rPr lang="cs-CZ" dirty="0" err="1"/>
              <a:t>value</a:t>
            </a:r>
            <a:r>
              <a:rPr lang="cs-CZ" dirty="0"/>
              <a:t>) </a:t>
            </a:r>
            <a:r>
              <a:rPr lang="en-US" dirty="0"/>
              <a:t>-&gt; </a:t>
            </a:r>
            <a:r>
              <a:rPr lang="cs-CZ" dirty="0"/>
              <a:t>.</a:t>
            </a:r>
            <a:r>
              <a:rPr lang="cs-CZ" dirty="0" err="1"/>
              <a:t>emplace</a:t>
            </a:r>
            <a:r>
              <a:rPr lang="cs-CZ" dirty="0"/>
              <a:t>(</a:t>
            </a:r>
            <a:r>
              <a:rPr lang="cs-CZ" dirty="0" err="1"/>
              <a:t>value</a:t>
            </a:r>
            <a:r>
              <a:rPr lang="cs-CZ" dirty="0"/>
              <a:t>)</a:t>
            </a:r>
            <a:endParaRPr lang="en-US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6CCE244-E8ED-5170-2DC6-E6EE34BE1E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Špatně</a:t>
            </a:r>
            <a:r>
              <a:rPr lang="en-US" dirty="0"/>
              <a:t> (2x hl</a:t>
            </a:r>
            <a:r>
              <a:rPr lang="cs-CZ" dirty="0" err="1"/>
              <a:t>edáme</a:t>
            </a:r>
            <a:r>
              <a:rPr lang="cs-CZ" dirty="0"/>
              <a:t>)</a:t>
            </a:r>
            <a:endParaRPr lang="en-US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BF630305-33EE-60D4-9F10-33AD77859F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Dobře</a:t>
            </a:r>
            <a:endParaRPr lang="en-US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624DD06A-382F-0663-D4F2-F6B4BD8AB42E}"/>
              </a:ext>
            </a:extLst>
          </p:cNvPr>
          <p:cNvSpPr txBox="1"/>
          <p:nvPr/>
        </p:nvSpPr>
        <p:spPr>
          <a:xfrm>
            <a:off x="425570" y="2593043"/>
            <a:ext cx="5394317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auto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it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map</a:t>
            </a:r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find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5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cs-CZ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it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!=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map</a:t>
            </a:r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end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()) {</a:t>
            </a:r>
            <a:r>
              <a:rPr lang="cs-CZ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</a:t>
            </a:r>
            <a:r>
              <a:rPr lang="cs-CZ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already</a:t>
            </a:r>
            <a:r>
              <a:rPr lang="cs-CZ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present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    // do something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else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map</a:t>
            </a:r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emplace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5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577B6567-E0AF-80A2-F42C-C3ECB3A75DF1}"/>
              </a:ext>
            </a:extLst>
          </p:cNvPr>
          <p:cNvSpPr txBox="1"/>
          <p:nvPr/>
        </p:nvSpPr>
        <p:spPr>
          <a:xfrm>
            <a:off x="6372115" y="2593043"/>
            <a:ext cx="5183188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auto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[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it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success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 =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map</a:t>
            </a:r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emplace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5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cs-CZ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(!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success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{</a:t>
            </a:r>
            <a:r>
              <a:rPr 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 //</a:t>
            </a:r>
            <a:r>
              <a:rPr lang="cs-CZ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already</a:t>
            </a:r>
            <a:r>
              <a:rPr lang="cs-CZ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present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    // do something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347277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EE05AF-7FEC-EDC1-B867-07C9CE49F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emplace_back</a:t>
            </a:r>
            <a:r>
              <a:rPr lang="cs-CZ" dirty="0"/>
              <a:t>, </a:t>
            </a:r>
            <a:r>
              <a:rPr lang="cs-CZ" dirty="0" err="1"/>
              <a:t>emplace</a:t>
            </a:r>
            <a:r>
              <a:rPr lang="cs-CZ" dirty="0"/>
              <a:t>, </a:t>
            </a:r>
            <a:r>
              <a:rPr lang="cs-CZ" dirty="0" err="1"/>
              <a:t>try_emplace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A0B23D2-5237-28D8-272E-FD45D94E6B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Vytvoření prvku na místě </a:t>
            </a:r>
            <a:r>
              <a:rPr lang="cs-CZ" dirty="0"/>
              <a:t>– bere argumenty konstruktoru objektu</a:t>
            </a:r>
          </a:p>
          <a:p>
            <a:pPr lvl="1"/>
            <a:r>
              <a:rPr lang="cs-CZ" dirty="0"/>
              <a:t>Něco podobného už jsme viděli u </a:t>
            </a:r>
            <a:r>
              <a:rPr lang="cs-CZ" dirty="0" err="1"/>
              <a:t>std</a:t>
            </a:r>
            <a:r>
              <a:rPr lang="cs-CZ" dirty="0"/>
              <a:t>::</a:t>
            </a:r>
            <a:r>
              <a:rPr lang="cs-CZ" dirty="0" err="1"/>
              <a:t>make_unique</a:t>
            </a:r>
            <a:r>
              <a:rPr lang="cs-CZ" dirty="0"/>
              <a:t>&lt;</a:t>
            </a:r>
            <a:r>
              <a:rPr lang="cs-CZ" dirty="0" err="1"/>
              <a:t>Object</a:t>
            </a:r>
            <a:r>
              <a:rPr lang="cs-CZ" dirty="0"/>
              <a:t>&gt;(</a:t>
            </a:r>
            <a:r>
              <a:rPr lang="cs-CZ" dirty="0" err="1"/>
              <a:t>args</a:t>
            </a:r>
            <a:r>
              <a:rPr lang="cs-CZ" dirty="0"/>
              <a:t>…)</a:t>
            </a:r>
          </a:p>
          <a:p>
            <a:r>
              <a:rPr lang="en-US" b="1" dirty="0"/>
              <a:t>N</a:t>
            </a:r>
            <a:r>
              <a:rPr lang="cs-CZ" b="1" dirty="0" err="1"/>
              <a:t>ěkdy</a:t>
            </a:r>
            <a:r>
              <a:rPr lang="cs-CZ" b="1" dirty="0"/>
              <a:t> mohou být efektivnější</a:t>
            </a:r>
            <a:r>
              <a:rPr lang="cs-CZ" dirty="0"/>
              <a:t> než ekvivalentní </a:t>
            </a:r>
            <a:r>
              <a:rPr lang="cs-CZ" dirty="0" err="1"/>
              <a:t>push</a:t>
            </a:r>
            <a:r>
              <a:rPr lang="cs-CZ" dirty="0"/>
              <a:t>/insert</a:t>
            </a:r>
          </a:p>
          <a:p>
            <a:pPr lvl="1"/>
            <a:r>
              <a:rPr lang="cs-CZ" dirty="0"/>
              <a:t>Vytvoření objektu tam, kde má být, namísto toho, aby se kopíroval/přesouval</a:t>
            </a:r>
          </a:p>
          <a:p>
            <a:pPr lvl="1"/>
            <a:r>
              <a:rPr lang="cs-CZ" dirty="0"/>
              <a:t>Můžeme </a:t>
            </a:r>
            <a:r>
              <a:rPr lang="cs-CZ" dirty="0" err="1"/>
              <a:t>emplacovat</a:t>
            </a:r>
            <a:r>
              <a:rPr lang="cs-CZ" dirty="0"/>
              <a:t> přímo </a:t>
            </a:r>
            <a:r>
              <a:rPr lang="cs-CZ" dirty="0" err="1"/>
              <a:t>předvyrobený</a:t>
            </a:r>
            <a:r>
              <a:rPr lang="cs-CZ" dirty="0"/>
              <a:t> prvek – pak se chová jako insert</a:t>
            </a:r>
          </a:p>
          <a:p>
            <a:pPr lvl="2"/>
            <a:r>
              <a:rPr lang="en-US" dirty="0"/>
              <a:t>V c</a:t>
            </a:r>
            <a:r>
              <a:rPr lang="cs-CZ" dirty="0"/>
              <a:t>opy </a:t>
            </a:r>
            <a:r>
              <a:rPr lang="en-US" dirty="0"/>
              <a:t>variant</a:t>
            </a:r>
            <a:r>
              <a:rPr lang="cs-CZ" dirty="0"/>
              <a:t>ě i </a:t>
            </a:r>
            <a:r>
              <a:rPr lang="cs-CZ" dirty="0" err="1"/>
              <a:t>move</a:t>
            </a:r>
            <a:r>
              <a:rPr lang="cs-CZ" dirty="0"/>
              <a:t> variantě (nezapomeňte na </a:t>
            </a:r>
            <a:r>
              <a:rPr lang="cs-CZ" dirty="0" err="1"/>
              <a:t>std</a:t>
            </a:r>
            <a:r>
              <a:rPr lang="cs-CZ" dirty="0"/>
              <a:t>::</a:t>
            </a:r>
            <a:r>
              <a:rPr lang="cs-CZ" dirty="0" err="1"/>
              <a:t>move</a:t>
            </a:r>
            <a:r>
              <a:rPr lang="cs-CZ" dirty="0"/>
              <a:t>)</a:t>
            </a:r>
          </a:p>
          <a:p>
            <a:r>
              <a:rPr lang="cs-CZ" b="1" dirty="0"/>
              <a:t>U map pozor </a:t>
            </a:r>
            <a:r>
              <a:rPr lang="cs-CZ" dirty="0"/>
              <a:t>– </a:t>
            </a:r>
            <a:r>
              <a:rPr lang="cs-CZ" dirty="0" err="1"/>
              <a:t>emplace</a:t>
            </a:r>
            <a:r>
              <a:rPr lang="cs-CZ" dirty="0"/>
              <a:t> vyrábí </a:t>
            </a:r>
            <a:r>
              <a:rPr lang="cs-CZ" dirty="0" err="1"/>
              <a:t>std</a:t>
            </a:r>
            <a:r>
              <a:rPr lang="cs-CZ" dirty="0"/>
              <a:t>::pair&lt;</a:t>
            </a:r>
            <a:r>
              <a:rPr lang="cs-CZ" dirty="0" err="1"/>
              <a:t>Key</a:t>
            </a:r>
            <a:r>
              <a:rPr lang="cs-CZ" dirty="0"/>
              <a:t>, </a:t>
            </a:r>
            <a:r>
              <a:rPr lang="cs-CZ" dirty="0" err="1"/>
              <a:t>Value</a:t>
            </a:r>
            <a:r>
              <a:rPr lang="cs-CZ" dirty="0"/>
              <a:t>&gt;</a:t>
            </a:r>
          </a:p>
          <a:p>
            <a:pPr lvl="1"/>
            <a:r>
              <a:rPr lang="cs-CZ" b="1" dirty="0" err="1"/>
              <a:t>try_emplace</a:t>
            </a:r>
            <a:r>
              <a:rPr lang="cs-CZ" dirty="0"/>
              <a:t> je u map </a:t>
            </a:r>
            <a:r>
              <a:rPr lang="cs-CZ" b="1" dirty="0"/>
              <a:t>hezčí a bezpečnější</a:t>
            </a:r>
            <a:r>
              <a:rPr lang="cs-CZ" dirty="0"/>
              <a:t> – </a:t>
            </a:r>
            <a:r>
              <a:rPr lang="cs-CZ" b="1" dirty="0"/>
              <a:t>striktně odděluje klíče a hodnoty</a:t>
            </a:r>
            <a:r>
              <a:rPr lang="cs-CZ" dirty="0"/>
              <a:t> – takže třeba nezahodí omylem </a:t>
            </a:r>
            <a:r>
              <a:rPr lang="cs-CZ" dirty="0" err="1"/>
              <a:t>std</a:t>
            </a:r>
            <a:r>
              <a:rPr lang="cs-CZ" dirty="0"/>
              <a:t>::</a:t>
            </a:r>
            <a:r>
              <a:rPr lang="cs-CZ" dirty="0" err="1"/>
              <a:t>unique_ptr</a:t>
            </a:r>
            <a:r>
              <a:rPr lang="cs-CZ" dirty="0"/>
              <a:t>, který se snažíme přidat do mapy </a:t>
            </a:r>
            <a:r>
              <a:rPr lang="cs-CZ"/>
              <a:t>jako hodnotu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08762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EE348C-B437-2E39-40BB-ED65115B8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cs-CZ" dirty="0" err="1"/>
              <a:t>ozor</a:t>
            </a:r>
            <a:r>
              <a:rPr lang="cs-CZ" dirty="0"/>
              <a:t> na </a:t>
            </a:r>
            <a:r>
              <a:rPr lang="cs-CZ" dirty="0" err="1"/>
              <a:t>operator</a:t>
            </a:r>
            <a:r>
              <a:rPr lang="en-US" dirty="0"/>
              <a:t>[] u map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8805D95-76B2-C3D6-C38B-25DBF2C6DD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 </a:t>
            </a:r>
            <a:r>
              <a:rPr lang="en-US" dirty="0" err="1"/>
              <a:t>ve</a:t>
            </a:r>
            <a:r>
              <a:rPr lang="cs-CZ" dirty="0" err="1"/>
              <a:t>ctorů</a:t>
            </a:r>
            <a:r>
              <a:rPr lang="cs-CZ" dirty="0"/>
              <a:t>, když prvek neexistuje, tak </a:t>
            </a:r>
            <a:r>
              <a:rPr lang="en-US" dirty="0"/>
              <a:t>vector[</a:t>
            </a:r>
            <a:r>
              <a:rPr lang="en-US" dirty="0" err="1"/>
              <a:t>idx</a:t>
            </a:r>
            <a:r>
              <a:rPr lang="en-US" dirty="0"/>
              <a:t>] je UB (</a:t>
            </a:r>
            <a:r>
              <a:rPr lang="cs-CZ" dirty="0"/>
              <a:t>nedefinované chování, </a:t>
            </a:r>
            <a:r>
              <a:rPr lang="cs-CZ" dirty="0" err="1"/>
              <a:t>compiler</a:t>
            </a:r>
            <a:r>
              <a:rPr lang="cs-CZ" dirty="0"/>
              <a:t> má právo dělat co chce)</a:t>
            </a:r>
          </a:p>
          <a:p>
            <a:pPr lvl="1"/>
            <a:r>
              <a:rPr lang="en-US" dirty="0"/>
              <a:t>P</a:t>
            </a:r>
            <a:r>
              <a:rPr lang="cs-CZ" dirty="0" err="1"/>
              <a:t>okud</a:t>
            </a:r>
            <a:r>
              <a:rPr lang="cs-CZ" dirty="0"/>
              <a:t> to hrozí, můžeme použít .</a:t>
            </a:r>
            <a:r>
              <a:rPr lang="cs-CZ" dirty="0" err="1"/>
              <a:t>at</a:t>
            </a:r>
            <a:r>
              <a:rPr lang="cs-CZ" dirty="0"/>
              <a:t>(</a:t>
            </a:r>
            <a:r>
              <a:rPr lang="cs-CZ" dirty="0" err="1"/>
              <a:t>idx</a:t>
            </a:r>
            <a:r>
              <a:rPr lang="cs-CZ" dirty="0"/>
              <a:t>) –</a:t>
            </a:r>
            <a:r>
              <a:rPr lang="en-US" dirty="0"/>
              <a:t> </a:t>
            </a:r>
            <a:r>
              <a:rPr lang="cs-CZ" dirty="0"/>
              <a:t>často nechceme </a:t>
            </a:r>
            <a:r>
              <a:rPr lang="en-US" dirty="0"/>
              <a:t>&lt;- </a:t>
            </a:r>
            <a:r>
              <a:rPr lang="cs-CZ" dirty="0"/>
              <a:t>málo efektivní</a:t>
            </a:r>
          </a:p>
          <a:p>
            <a:r>
              <a:rPr lang="cs-CZ" dirty="0"/>
              <a:t>U map, když prvek neexistuje, tak si ho mapa vymyslí</a:t>
            </a:r>
          </a:p>
          <a:p>
            <a:pPr lvl="1"/>
            <a:r>
              <a:rPr lang="cs-CZ" dirty="0"/>
              <a:t>Pak má defaultní hodnotu pro ten daný typ (třeba 0)</a:t>
            </a:r>
          </a:p>
          <a:p>
            <a:r>
              <a:rPr lang="cs-CZ" dirty="0"/>
              <a:t>Nelze používat na </a:t>
            </a:r>
            <a:r>
              <a:rPr lang="cs-CZ" dirty="0" err="1"/>
              <a:t>const</a:t>
            </a:r>
            <a:r>
              <a:rPr lang="cs-CZ" dirty="0"/>
              <a:t> mapě</a:t>
            </a:r>
          </a:p>
          <a:p>
            <a:pPr lvl="1"/>
            <a:r>
              <a:rPr lang="cs-CZ" dirty="0"/>
              <a:t>Proč? Viz výše</a:t>
            </a:r>
          </a:p>
          <a:p>
            <a:r>
              <a:rPr lang="cs-CZ" dirty="0"/>
              <a:t>Často chceme nahradit (</a:t>
            </a:r>
            <a:r>
              <a:rPr lang="cs-CZ" dirty="0" err="1"/>
              <a:t>try</a:t>
            </a:r>
            <a:r>
              <a:rPr lang="cs-CZ" dirty="0"/>
              <a:t>_)</a:t>
            </a:r>
            <a:r>
              <a:rPr lang="cs-CZ" dirty="0" err="1"/>
              <a:t>emplacem</a:t>
            </a:r>
            <a:r>
              <a:rPr lang="cs-CZ" dirty="0"/>
              <a:t> nebo </a:t>
            </a:r>
            <a:r>
              <a:rPr lang="cs-CZ" dirty="0" err="1"/>
              <a:t>findem</a:t>
            </a:r>
            <a:endParaRPr lang="en-US" dirty="0"/>
          </a:p>
          <a:p>
            <a:pPr lvl="1"/>
            <a:r>
              <a:rPr lang="en-US" dirty="0"/>
              <a:t>Ale: </a:t>
            </a:r>
            <a:r>
              <a:rPr lang="en-US" b="1" dirty="0"/>
              <a:t>map[key] = </a:t>
            </a:r>
            <a:r>
              <a:rPr lang="en-US" b="1" dirty="0" err="1"/>
              <a:t>val</a:t>
            </a:r>
            <a:r>
              <a:rPr lang="en-US" dirty="0"/>
              <a:t> je </a:t>
            </a:r>
            <a:r>
              <a:rPr lang="en-US" dirty="0" err="1"/>
              <a:t>krat</a:t>
            </a:r>
            <a:r>
              <a:rPr lang="cs-CZ" dirty="0" err="1"/>
              <a:t>ší</a:t>
            </a:r>
            <a:r>
              <a:rPr lang="cs-CZ" dirty="0"/>
              <a:t> než </a:t>
            </a:r>
            <a:r>
              <a:rPr lang="cs-CZ" b="1" dirty="0"/>
              <a:t>map</a:t>
            </a:r>
            <a:r>
              <a:rPr lang="en-US" b="1" dirty="0"/>
              <a:t>.</a:t>
            </a:r>
            <a:r>
              <a:rPr lang="en-US" b="1" dirty="0" err="1"/>
              <a:t>try_emplace</a:t>
            </a:r>
            <a:r>
              <a:rPr lang="en-US" b="1" dirty="0"/>
              <a:t>(key).first-&gt;second = </a:t>
            </a:r>
            <a:r>
              <a:rPr lang="en-US" b="1" dirty="0" err="1"/>
              <a:t>val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44262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E1DF6C46-625A-E1FB-5D7E-0EA17A999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Prostor na otázky z přednášky</a:t>
            </a:r>
            <a:endParaRPr lang="en-US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65A3195D-4B20-6954-3468-62B812477A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526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66B311-5C60-807D-2AA7-C6E872CED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7069C8B-B117-C7E1-8880-3CD97A2D97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/>
              <a:t>Shrnut</a:t>
            </a:r>
            <a:r>
              <a:rPr lang="cs-CZ" b="1" dirty="0"/>
              <a:t>í úvodních témat</a:t>
            </a:r>
          </a:p>
          <a:p>
            <a:pPr lvl="1"/>
            <a:endParaRPr lang="en-US" b="1" dirty="0"/>
          </a:p>
          <a:p>
            <a:r>
              <a:rPr lang="cs-CZ" b="1" dirty="0"/>
              <a:t>Třetí úloha: Práce s kontejnery</a:t>
            </a:r>
          </a:p>
          <a:p>
            <a:pPr lvl="1"/>
            <a:r>
              <a:rPr lang="cs-CZ" dirty="0"/>
              <a:t>Úvod do kontejnerů</a:t>
            </a:r>
          </a:p>
          <a:p>
            <a:pPr lvl="1"/>
            <a:r>
              <a:rPr lang="cs-CZ" dirty="0"/>
              <a:t>Sekvenční kontejnery</a:t>
            </a:r>
          </a:p>
          <a:p>
            <a:pPr lvl="1"/>
            <a:r>
              <a:rPr lang="cs-CZ" dirty="0"/>
              <a:t>Asociativní kontejnery</a:t>
            </a:r>
          </a:p>
          <a:p>
            <a:pPr lvl="1"/>
            <a:endParaRPr lang="cs-CZ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25467C2-1912-5DCE-0215-A2F49D44CF9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071071" y="325437"/>
            <a:ext cx="2971800" cy="3000375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439620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3CC4C3-3297-2E7B-837C-46E0B665D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Typický use-case pro </a:t>
            </a:r>
            <a:r>
              <a:rPr lang="cs-CZ" dirty="0" err="1"/>
              <a:t>unique_ptr</a:t>
            </a:r>
            <a:r>
              <a:rPr lang="cs-CZ" dirty="0"/>
              <a:t>: stromy</a:t>
            </a:r>
            <a:endParaRPr lang="en-US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0B14D07-FDB5-C37C-31A1-2FFC33899F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Viděli jsme např. v úloze BST</a:t>
            </a:r>
          </a:p>
          <a:p>
            <a:r>
              <a:rPr lang="cs-CZ" dirty="0"/>
              <a:t>Nedovolí kopírování</a:t>
            </a:r>
          </a:p>
          <a:p>
            <a:pPr lvl="1"/>
            <a:r>
              <a:rPr lang="cs-CZ" dirty="0"/>
              <a:t>Žádné zdvojování větví</a:t>
            </a:r>
            <a:r>
              <a:rPr lang="en-US" dirty="0"/>
              <a:t>!</a:t>
            </a:r>
            <a:endParaRPr lang="cs-CZ" dirty="0"/>
          </a:p>
          <a:p>
            <a:r>
              <a:rPr lang="en-US" dirty="0" err="1"/>
              <a:t>Jednoduch</a:t>
            </a:r>
            <a:r>
              <a:rPr lang="cs-CZ" dirty="0"/>
              <a:t>é </a:t>
            </a:r>
            <a:r>
              <a:rPr lang="cs-CZ" dirty="0" err="1"/>
              <a:t>přelinkovávání</a:t>
            </a:r>
            <a:endParaRPr lang="cs-CZ" dirty="0"/>
          </a:p>
          <a:p>
            <a:r>
              <a:rPr lang="cs-CZ" dirty="0"/>
              <a:t>Děti umřou s rodičem</a:t>
            </a:r>
          </a:p>
          <a:p>
            <a:pPr lvl="1"/>
            <a:r>
              <a:rPr lang="cs-CZ" dirty="0"/>
              <a:t>Snadno smažeme (pod)strom</a:t>
            </a:r>
            <a:endParaRPr lang="en-US" dirty="0"/>
          </a:p>
        </p:txBody>
      </p:sp>
      <p:pic>
        <p:nvPicPr>
          <p:cNvPr id="5" name="Picture 2" descr="Tree in Data Structures - javatpoint">
            <a:extLst>
              <a:ext uri="{FF2B5EF4-FFF2-40B4-BE49-F238E27FC236}">
                <a16:creationId xmlns:a16="http://schemas.microsoft.com/office/drawing/2014/main" id="{233AC16C-E89F-997B-BDA0-36176B5175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39959" y="1825625"/>
            <a:ext cx="4286250" cy="433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0249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3CC4C3-3297-2E7B-837C-46E0B665D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Typický use-case pro </a:t>
            </a:r>
            <a:r>
              <a:rPr lang="cs-CZ" dirty="0" err="1"/>
              <a:t>shared_ptr</a:t>
            </a:r>
            <a:r>
              <a:rPr lang="cs-CZ" dirty="0"/>
              <a:t>: </a:t>
            </a:r>
            <a:r>
              <a:rPr lang="cs-CZ" dirty="0" err="1"/>
              <a:t>DAGy</a:t>
            </a:r>
            <a:endParaRPr lang="en-US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0B14D07-FDB5-C37C-31A1-2FFC33899F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Kde najdeme </a:t>
            </a:r>
            <a:r>
              <a:rPr lang="cs-CZ" dirty="0" err="1"/>
              <a:t>DAGy</a:t>
            </a:r>
            <a:r>
              <a:rPr lang="cs-CZ" dirty="0"/>
              <a:t>? Příklady:</a:t>
            </a:r>
          </a:p>
          <a:p>
            <a:pPr lvl="1"/>
            <a:r>
              <a:rPr lang="cs-CZ" dirty="0"/>
              <a:t>Grafy dependencí</a:t>
            </a:r>
          </a:p>
          <a:p>
            <a:pPr lvl="1"/>
            <a:r>
              <a:rPr lang="cs-CZ" dirty="0"/>
              <a:t>Rozdělení výrazu na podvýrazy</a:t>
            </a:r>
          </a:p>
          <a:p>
            <a:pPr lvl="2"/>
            <a:r>
              <a:rPr lang="cs-CZ" dirty="0"/>
              <a:t>U dosazování hodně pomohou, mějme:</a:t>
            </a:r>
            <a:br>
              <a:rPr lang="cs-CZ" dirty="0"/>
            </a:br>
            <a:r>
              <a:rPr lang="cs-CZ" dirty="0"/>
              <a:t>x = 3a + b</a:t>
            </a:r>
            <a:br>
              <a:rPr lang="cs-CZ" dirty="0"/>
            </a:br>
            <a:r>
              <a:rPr lang="cs-CZ" dirty="0"/>
              <a:t>můžeme dosadit do:</a:t>
            </a:r>
            <a:br>
              <a:rPr lang="cs-CZ" dirty="0"/>
            </a:br>
            <a:r>
              <a:rPr lang="cs-CZ" dirty="0"/>
              <a:t>x</a:t>
            </a:r>
            <a:r>
              <a:rPr lang="en-US" dirty="0"/>
              <a:t>^2 + 3x</a:t>
            </a:r>
            <a:br>
              <a:rPr lang="cs-CZ" dirty="0"/>
            </a:br>
            <a:r>
              <a:rPr lang="en-US" dirty="0"/>
              <a:t>-&gt; (3a + b)^2 + 3 (3a + b)</a:t>
            </a:r>
            <a:br>
              <a:rPr lang="en-US" dirty="0"/>
            </a:br>
            <a:r>
              <a:rPr lang="en-US" dirty="0"/>
              <a:t>m</a:t>
            </a:r>
            <a:r>
              <a:rPr lang="cs-CZ" dirty="0" err="1"/>
              <a:t>áme</a:t>
            </a:r>
            <a:r>
              <a:rPr lang="cs-CZ" dirty="0"/>
              <a:t> dva podvýrazy (3a + b)</a:t>
            </a:r>
          </a:p>
          <a:p>
            <a:r>
              <a:rPr lang="cs-CZ" dirty="0"/>
              <a:t>Počítají si počet referencí</a:t>
            </a:r>
          </a:p>
          <a:p>
            <a:pPr lvl="1"/>
            <a:r>
              <a:rPr lang="cs-CZ" dirty="0" err="1"/>
              <a:t>Dealokování</a:t>
            </a:r>
            <a:r>
              <a:rPr lang="cs-CZ" dirty="0"/>
              <a:t>, </a:t>
            </a:r>
            <a:r>
              <a:rPr lang="en-US" dirty="0"/>
              <a:t>a</a:t>
            </a:r>
            <a:r>
              <a:rPr lang="cs-CZ" dirty="0"/>
              <a:t>ž když objekt nikdo nepotřebuje</a:t>
            </a:r>
          </a:p>
        </p:txBody>
      </p:sp>
      <p:pic>
        <p:nvPicPr>
          <p:cNvPr id="2054" name="Picture 6" descr="Directed acyclic graph - Wikipedia">
            <a:extLst>
              <a:ext uri="{FF2B5EF4-FFF2-40B4-BE49-F238E27FC236}">
                <a16:creationId xmlns:a16="http://schemas.microsoft.com/office/drawing/2014/main" id="{D2F4DD22-6E27-3EE9-2B4D-6FAB757F9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2762" y="1690688"/>
            <a:ext cx="3588746" cy="4927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41657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B768CB-EA49-706E-1493-223541D5B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std</a:t>
            </a:r>
            <a:r>
              <a:rPr lang="cs-CZ" dirty="0"/>
              <a:t>::</a:t>
            </a:r>
            <a:r>
              <a:rPr lang="cs-CZ" dirty="0" err="1"/>
              <a:t>unique_ptr</a:t>
            </a:r>
            <a:r>
              <a:rPr lang="en-US" dirty="0"/>
              <a:t>&lt;T[]&gt;</a:t>
            </a:r>
            <a:r>
              <a:rPr lang="cs-CZ" dirty="0"/>
              <a:t> a </a:t>
            </a:r>
            <a:r>
              <a:rPr lang="cs-CZ" dirty="0" err="1"/>
              <a:t>std</a:t>
            </a:r>
            <a:r>
              <a:rPr lang="cs-CZ" dirty="0"/>
              <a:t>::</a:t>
            </a:r>
            <a:r>
              <a:rPr lang="en-US" dirty="0"/>
              <a:t>shared</a:t>
            </a:r>
            <a:r>
              <a:rPr lang="cs-CZ" dirty="0"/>
              <a:t>_</a:t>
            </a:r>
            <a:r>
              <a:rPr lang="cs-CZ" dirty="0" err="1"/>
              <a:t>ptr</a:t>
            </a:r>
            <a:r>
              <a:rPr lang="en-US" dirty="0"/>
              <a:t>&lt;T[]&gt;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0A9BAE6-E76D-3C5F-15F3-B029490498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Specializace pro </a:t>
            </a:r>
            <a:r>
              <a:rPr lang="cs-CZ" b="1" dirty="0"/>
              <a:t>statické</a:t>
            </a:r>
            <a:r>
              <a:rPr lang="cs-CZ" dirty="0"/>
              <a:t> pole (jako </a:t>
            </a:r>
            <a:r>
              <a:rPr lang="cs-CZ" dirty="0" err="1"/>
              <a:t>std</a:t>
            </a:r>
            <a:r>
              <a:rPr lang="cs-CZ" dirty="0"/>
              <a:t>::</a:t>
            </a:r>
            <a:r>
              <a:rPr lang="cs-CZ" dirty="0" err="1"/>
              <a:t>array</a:t>
            </a:r>
            <a:r>
              <a:rPr lang="cs-CZ" dirty="0"/>
              <a:t>&lt;T, N&gt;, ale velikost určena v run-</a:t>
            </a:r>
            <a:r>
              <a:rPr lang="cs-CZ" dirty="0" err="1"/>
              <a:t>time</a:t>
            </a:r>
            <a:r>
              <a:rPr lang="cs-CZ" dirty="0"/>
              <a:t>)</a:t>
            </a:r>
          </a:p>
          <a:p>
            <a:r>
              <a:rPr lang="cs-CZ" dirty="0"/>
              <a:t>Vytvoření: </a:t>
            </a:r>
            <a:r>
              <a:rPr lang="cs-CZ" b="1" dirty="0" err="1"/>
              <a:t>std</a:t>
            </a:r>
            <a:r>
              <a:rPr lang="cs-CZ" b="1" dirty="0"/>
              <a:t>::</a:t>
            </a:r>
            <a:r>
              <a:rPr lang="cs-CZ" b="1" dirty="0" err="1"/>
              <a:t>make_unique</a:t>
            </a:r>
            <a:r>
              <a:rPr lang="cs-CZ" b="1" dirty="0"/>
              <a:t>&lt;T</a:t>
            </a:r>
            <a:r>
              <a:rPr lang="en-US" b="1" dirty="0"/>
              <a:t>[]&gt;(n)</a:t>
            </a:r>
            <a:r>
              <a:rPr lang="cs-CZ" dirty="0"/>
              <a:t> a</a:t>
            </a:r>
            <a:r>
              <a:rPr lang="en-US" dirty="0"/>
              <a:t> </a:t>
            </a:r>
            <a:r>
              <a:rPr lang="cs-CZ" b="1" dirty="0" err="1"/>
              <a:t>std</a:t>
            </a:r>
            <a:r>
              <a:rPr lang="cs-CZ" b="1" dirty="0"/>
              <a:t>::make_</a:t>
            </a:r>
            <a:r>
              <a:rPr lang="en-US" b="1" dirty="0"/>
              <a:t>shared</a:t>
            </a:r>
            <a:r>
              <a:rPr lang="cs-CZ" b="1" dirty="0"/>
              <a:t>&lt;T</a:t>
            </a:r>
            <a:r>
              <a:rPr lang="en-US" b="1" dirty="0"/>
              <a:t>[]&gt;(n)</a:t>
            </a:r>
          </a:p>
          <a:p>
            <a:r>
              <a:rPr lang="en-US" dirty="0"/>
              <a:t>S</a:t>
            </a:r>
            <a:r>
              <a:rPr lang="cs-CZ" dirty="0" err="1"/>
              <a:t>amy</a:t>
            </a:r>
            <a:r>
              <a:rPr lang="cs-CZ" dirty="0"/>
              <a:t> vytvoří pole n objektů (volají jejich konstruktory jako </a:t>
            </a:r>
            <a:r>
              <a:rPr lang="cs-CZ" dirty="0" err="1"/>
              <a:t>new</a:t>
            </a:r>
            <a:r>
              <a:rPr lang="en-US" dirty="0"/>
              <a:t> T[n])</a:t>
            </a:r>
          </a:p>
          <a:p>
            <a:pPr lvl="1"/>
            <a:r>
              <a:rPr lang="cs-CZ" dirty="0"/>
              <a:t>Samy je pak zničí (jako </a:t>
            </a:r>
            <a:r>
              <a:rPr lang="cs-CZ" dirty="0" err="1"/>
              <a:t>delete</a:t>
            </a:r>
            <a:r>
              <a:rPr lang="en-US" dirty="0"/>
              <a:t>[])</a:t>
            </a:r>
            <a:endParaRPr lang="cs-CZ" dirty="0"/>
          </a:p>
          <a:p>
            <a:r>
              <a:rPr lang="en-US" b="1" dirty="0"/>
              <a:t>! </a:t>
            </a:r>
            <a:r>
              <a:rPr lang="cs-CZ" b="1" dirty="0"/>
              <a:t>Pozor:</a:t>
            </a:r>
            <a:r>
              <a:rPr lang="cs-CZ" dirty="0"/>
              <a:t> nepamatují si délku</a:t>
            </a:r>
            <a:endParaRPr lang="en-US" dirty="0"/>
          </a:p>
          <a:p>
            <a:r>
              <a:rPr lang="en-US" dirty="0"/>
              <a:t>M</a:t>
            </a:r>
            <a:r>
              <a:rPr lang="cs-CZ" dirty="0" err="1"/>
              <a:t>álokdy</a:t>
            </a:r>
            <a:r>
              <a:rPr lang="cs-CZ" dirty="0"/>
              <a:t> užitečnější než </a:t>
            </a:r>
            <a:r>
              <a:rPr lang="cs-CZ" b="1" dirty="0" err="1"/>
              <a:t>std</a:t>
            </a:r>
            <a:r>
              <a:rPr lang="cs-CZ" b="1" dirty="0"/>
              <a:t>::</a:t>
            </a:r>
            <a:r>
              <a:rPr lang="cs-CZ" b="1" dirty="0" err="1"/>
              <a:t>vector</a:t>
            </a:r>
            <a:r>
              <a:rPr lang="cs-CZ" b="1" dirty="0"/>
              <a:t>&lt;T&gt;</a:t>
            </a:r>
            <a:r>
              <a:rPr lang="cs-CZ" dirty="0"/>
              <a:t> - ten navíc umí </a:t>
            </a:r>
            <a:r>
              <a:rPr lang="cs-CZ" dirty="0" err="1"/>
              <a:t>push_back</a:t>
            </a:r>
            <a:endParaRPr lang="en-US" dirty="0"/>
          </a:p>
          <a:p>
            <a:pPr lvl="1"/>
            <a:r>
              <a:rPr lang="en-US" dirty="0"/>
              <a:t>Proto</a:t>
            </a:r>
            <a:r>
              <a:rPr lang="cs-CZ" dirty="0"/>
              <a:t>že často stejně musíme znát délku</a:t>
            </a:r>
          </a:p>
          <a:p>
            <a:r>
              <a:rPr lang="cs-CZ" dirty="0"/>
              <a:t>Podporují operátor indexace </a:t>
            </a:r>
            <a:r>
              <a:rPr lang="en-US" dirty="0"/>
              <a:t>[]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12726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D5FD5D-2AC1-74A2-E9A6-8EDE5DD3C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Shrnut</a:t>
            </a:r>
            <a:r>
              <a:rPr lang="cs-CZ" dirty="0"/>
              <a:t>í úvodních témat – hlavní body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9407496-33EF-2C24-64F6-D73F10C061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Stringy</a:t>
            </a:r>
            <a:endParaRPr lang="cs-CZ" dirty="0"/>
          </a:p>
          <a:p>
            <a:pPr lvl="1"/>
            <a:r>
              <a:rPr lang="cs-CZ" dirty="0"/>
              <a:t>C-</a:t>
            </a:r>
            <a:r>
              <a:rPr lang="cs-CZ" dirty="0" err="1"/>
              <a:t>stringy</a:t>
            </a:r>
            <a:r>
              <a:rPr lang="en-US" dirty="0"/>
              <a:t> – char*, C++-stringy – std::string</a:t>
            </a:r>
            <a:endParaRPr lang="cs-CZ" dirty="0"/>
          </a:p>
          <a:p>
            <a:pPr lvl="1"/>
            <a:r>
              <a:rPr lang="cs-CZ" dirty="0"/>
              <a:t>Práce s </a:t>
            </a:r>
            <a:r>
              <a:rPr lang="cs-CZ" dirty="0" err="1"/>
              <a:t>chary</a:t>
            </a:r>
            <a:r>
              <a:rPr lang="cs-CZ" dirty="0"/>
              <a:t>: </a:t>
            </a:r>
            <a:r>
              <a:rPr lang="cs-CZ" dirty="0" err="1"/>
              <a:t>isdigit</a:t>
            </a:r>
            <a:r>
              <a:rPr lang="cs-CZ" dirty="0"/>
              <a:t>, </a:t>
            </a:r>
            <a:r>
              <a:rPr lang="cs-CZ" dirty="0" err="1"/>
              <a:t>isalpha</a:t>
            </a:r>
            <a:r>
              <a:rPr lang="cs-CZ" dirty="0"/>
              <a:t>, </a:t>
            </a:r>
            <a:r>
              <a:rPr lang="cs-CZ" dirty="0" err="1"/>
              <a:t>isalnum</a:t>
            </a:r>
            <a:r>
              <a:rPr lang="cs-CZ" dirty="0"/>
              <a:t>, …</a:t>
            </a:r>
            <a:endParaRPr lang="en-US" dirty="0"/>
          </a:p>
          <a:p>
            <a:r>
              <a:rPr lang="en-US" dirty="0"/>
              <a:t>Streamy</a:t>
            </a:r>
          </a:p>
          <a:p>
            <a:pPr lvl="1"/>
            <a:r>
              <a:rPr lang="en-US" dirty="0"/>
              <a:t>Input streamy (</a:t>
            </a:r>
            <a:r>
              <a:rPr lang="en-US" dirty="0" err="1"/>
              <a:t>podporuj</a:t>
            </a:r>
            <a:r>
              <a:rPr lang="cs-CZ" dirty="0"/>
              <a:t>í &gt;&gt;) </a:t>
            </a:r>
            <a:r>
              <a:rPr lang="en-US" dirty="0"/>
              <a:t>a output streamy</a:t>
            </a:r>
            <a:r>
              <a:rPr lang="cs-CZ" dirty="0"/>
              <a:t> (podporují &lt;&lt;)</a:t>
            </a:r>
          </a:p>
          <a:p>
            <a:pPr lvl="1"/>
            <a:r>
              <a:rPr lang="cs-CZ" dirty="0" err="1"/>
              <a:t>fstreamy</a:t>
            </a:r>
            <a:r>
              <a:rPr lang="cs-CZ" dirty="0"/>
              <a:t>, </a:t>
            </a:r>
            <a:r>
              <a:rPr lang="cs-CZ" dirty="0" err="1"/>
              <a:t>stringstreamy</a:t>
            </a:r>
            <a:endParaRPr lang="cs-CZ" dirty="0"/>
          </a:p>
          <a:p>
            <a:r>
              <a:rPr lang="cs-CZ" dirty="0"/>
              <a:t>RAII – </a:t>
            </a:r>
            <a:r>
              <a:rPr lang="cs-CZ" dirty="0" err="1"/>
              <a:t>resource</a:t>
            </a:r>
            <a:r>
              <a:rPr lang="cs-CZ" dirty="0"/>
              <a:t>(vlastnictví) representován objektem, zahození =&gt; úklid</a:t>
            </a:r>
          </a:p>
          <a:p>
            <a:pPr lvl="1"/>
            <a:r>
              <a:rPr lang="cs-CZ" dirty="0" err="1"/>
              <a:t>std</a:t>
            </a:r>
            <a:r>
              <a:rPr lang="cs-CZ" dirty="0"/>
              <a:t>::</a:t>
            </a:r>
            <a:r>
              <a:rPr lang="cs-CZ" dirty="0" err="1"/>
              <a:t>move</a:t>
            </a:r>
            <a:r>
              <a:rPr lang="cs-CZ" dirty="0"/>
              <a:t> – povolení k převzetí vlastnictví, </a:t>
            </a:r>
            <a:r>
              <a:rPr lang="cs-CZ" dirty="0" err="1"/>
              <a:t>std</a:t>
            </a:r>
            <a:r>
              <a:rPr lang="cs-CZ" dirty="0"/>
              <a:t>::swap</a:t>
            </a:r>
          </a:p>
          <a:p>
            <a:r>
              <a:rPr lang="cs-CZ" dirty="0"/>
              <a:t>Pointery: </a:t>
            </a:r>
            <a:r>
              <a:rPr lang="cs-CZ" dirty="0" err="1"/>
              <a:t>raw</a:t>
            </a:r>
            <a:r>
              <a:rPr lang="cs-CZ" dirty="0"/>
              <a:t> pointery a </a:t>
            </a:r>
            <a:r>
              <a:rPr lang="cs-CZ" dirty="0" err="1"/>
              <a:t>smart</a:t>
            </a:r>
            <a:r>
              <a:rPr lang="cs-CZ" dirty="0"/>
              <a:t> pointery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535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BE94F9-55BD-AD65-CDBA-FE6EAB851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Vlastníci a jejich (chytré) reference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386C2B1-7266-9956-0AB8-C56CC8DC06A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Jed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cs-CZ" dirty="0"/>
              <a:t>objekt:</a:t>
            </a:r>
          </a:p>
          <a:p>
            <a:pPr lvl="1"/>
            <a:r>
              <a:rPr lang="cs-CZ" b="1" dirty="0"/>
              <a:t>T </a:t>
            </a:r>
            <a:r>
              <a:rPr lang="cs-CZ" b="1" dirty="0" err="1"/>
              <a:t>obj</a:t>
            </a:r>
            <a:r>
              <a:rPr lang="cs-CZ" dirty="0"/>
              <a:t> – na </a:t>
            </a:r>
            <a:r>
              <a:rPr lang="cs-CZ" dirty="0" err="1"/>
              <a:t>stacku</a:t>
            </a:r>
            <a:r>
              <a:rPr lang="cs-CZ" dirty="0"/>
              <a:t> (preferováno)</a:t>
            </a:r>
          </a:p>
          <a:p>
            <a:pPr lvl="2"/>
            <a:r>
              <a:rPr lang="cs-CZ" dirty="0"/>
              <a:t>auto </a:t>
            </a:r>
            <a:r>
              <a:rPr lang="cs-CZ" dirty="0" err="1"/>
              <a:t>obj</a:t>
            </a:r>
            <a:r>
              <a:rPr lang="cs-CZ" dirty="0"/>
              <a:t> = výraz</a:t>
            </a:r>
          </a:p>
          <a:p>
            <a:pPr lvl="1"/>
            <a:r>
              <a:rPr lang="cs-CZ" b="1" dirty="0" err="1"/>
              <a:t>unique_ptr</a:t>
            </a:r>
            <a:r>
              <a:rPr lang="cs-CZ" b="1" dirty="0"/>
              <a:t>&lt;T&gt;</a:t>
            </a:r>
            <a:r>
              <a:rPr lang="cs-CZ" dirty="0"/>
              <a:t> </a:t>
            </a:r>
            <a:r>
              <a:rPr lang="cs-CZ" dirty="0" err="1"/>
              <a:t>ptr</a:t>
            </a:r>
            <a:r>
              <a:rPr lang="cs-CZ" dirty="0"/>
              <a:t> – na haldě</a:t>
            </a:r>
          </a:p>
          <a:p>
            <a:pPr lvl="1"/>
            <a:r>
              <a:rPr lang="cs-CZ" b="1" dirty="0" err="1"/>
              <a:t>shared_ptr</a:t>
            </a:r>
            <a:r>
              <a:rPr lang="cs-CZ" b="1" dirty="0"/>
              <a:t>&lt;T&gt;</a:t>
            </a:r>
            <a:r>
              <a:rPr lang="cs-CZ" dirty="0"/>
              <a:t> </a:t>
            </a:r>
            <a:r>
              <a:rPr lang="cs-CZ" dirty="0" err="1"/>
              <a:t>ptr</a:t>
            </a:r>
            <a:r>
              <a:rPr lang="cs-CZ" dirty="0"/>
              <a:t> – </a:t>
            </a:r>
            <a:r>
              <a:rPr lang="cs-CZ" dirty="0" err="1"/>
              <a:t>shared</a:t>
            </a:r>
            <a:r>
              <a:rPr lang="cs-CZ" dirty="0"/>
              <a:t>, halda</a:t>
            </a:r>
          </a:p>
          <a:p>
            <a:r>
              <a:rPr lang="cs-CZ" dirty="0"/>
              <a:t>Více objektů:</a:t>
            </a:r>
          </a:p>
          <a:p>
            <a:pPr lvl="1"/>
            <a:r>
              <a:rPr lang="cs-CZ" b="1" dirty="0" err="1"/>
              <a:t>std</a:t>
            </a:r>
            <a:r>
              <a:rPr lang="cs-CZ" b="1" dirty="0"/>
              <a:t>::pair</a:t>
            </a:r>
            <a:r>
              <a:rPr lang="en-US" dirty="0"/>
              <a:t> (</a:t>
            </a:r>
            <a:r>
              <a:rPr lang="en-US" dirty="0" err="1"/>
              <a:t>dva</a:t>
            </a:r>
            <a:r>
              <a:rPr lang="en-US" dirty="0"/>
              <a:t> </a:t>
            </a:r>
            <a:r>
              <a:rPr lang="en-US" dirty="0" err="1"/>
              <a:t>objekty</a:t>
            </a:r>
            <a:r>
              <a:rPr lang="en-US" dirty="0"/>
              <a:t>)</a:t>
            </a:r>
            <a:endParaRPr lang="cs-CZ" dirty="0"/>
          </a:p>
          <a:p>
            <a:pPr lvl="1"/>
            <a:r>
              <a:rPr lang="en-US" b="1" dirty="0"/>
              <a:t>s</a:t>
            </a:r>
            <a:r>
              <a:rPr lang="cs-CZ" b="1" dirty="0" err="1"/>
              <a:t>td</a:t>
            </a:r>
            <a:r>
              <a:rPr lang="cs-CZ" b="1" dirty="0"/>
              <a:t>::</a:t>
            </a:r>
            <a:r>
              <a:rPr lang="cs-CZ" b="1" dirty="0" err="1"/>
              <a:t>tuple</a:t>
            </a:r>
            <a:r>
              <a:rPr lang="en-US" dirty="0"/>
              <a:t> (</a:t>
            </a:r>
            <a:r>
              <a:rPr lang="cs-CZ" dirty="0"/>
              <a:t>libovolný počet objektů)</a:t>
            </a:r>
            <a:endParaRPr lang="en-US" dirty="0"/>
          </a:p>
          <a:p>
            <a:r>
              <a:rPr lang="cs-CZ" dirty="0"/>
              <a:t>Statické pole:</a:t>
            </a:r>
          </a:p>
          <a:p>
            <a:pPr lvl="1"/>
            <a:r>
              <a:rPr lang="cs-CZ" dirty="0"/>
              <a:t>Na </a:t>
            </a:r>
            <a:r>
              <a:rPr lang="cs-CZ" dirty="0" err="1"/>
              <a:t>stacku</a:t>
            </a:r>
            <a:r>
              <a:rPr lang="cs-CZ" dirty="0"/>
              <a:t>: </a:t>
            </a:r>
            <a:r>
              <a:rPr lang="cs-CZ" b="1" dirty="0" err="1"/>
              <a:t>std</a:t>
            </a:r>
            <a:r>
              <a:rPr lang="cs-CZ" b="1" dirty="0"/>
              <a:t>::</a:t>
            </a:r>
            <a:r>
              <a:rPr lang="cs-CZ" b="1" dirty="0" err="1"/>
              <a:t>array</a:t>
            </a:r>
            <a:r>
              <a:rPr lang="cs-CZ" b="1" dirty="0"/>
              <a:t>&lt;T, N&gt;</a:t>
            </a:r>
            <a:endParaRPr lang="en-US" b="1" dirty="0"/>
          </a:p>
          <a:p>
            <a:pPr lvl="1"/>
            <a:r>
              <a:rPr lang="en-US" dirty="0"/>
              <a:t>Na </a:t>
            </a:r>
            <a:r>
              <a:rPr lang="en-US" dirty="0" err="1"/>
              <a:t>hald</a:t>
            </a:r>
            <a:r>
              <a:rPr lang="cs-CZ" dirty="0"/>
              <a:t>ě</a:t>
            </a:r>
            <a:r>
              <a:rPr lang="en-US" dirty="0"/>
              <a:t> (</a:t>
            </a:r>
            <a:r>
              <a:rPr lang="cs-CZ" dirty="0"/>
              <a:t>ale neví délku – pozor):</a:t>
            </a:r>
            <a:br>
              <a:rPr lang="cs-CZ" dirty="0"/>
            </a:br>
            <a:r>
              <a:rPr lang="cs-CZ" dirty="0" err="1"/>
              <a:t>std</a:t>
            </a:r>
            <a:r>
              <a:rPr lang="cs-CZ" dirty="0"/>
              <a:t>::</a:t>
            </a:r>
            <a:r>
              <a:rPr lang="cs-CZ" dirty="0" err="1"/>
              <a:t>unique_ptr</a:t>
            </a:r>
            <a:r>
              <a:rPr lang="cs-CZ" dirty="0"/>
              <a:t>&lt;T</a:t>
            </a:r>
            <a:r>
              <a:rPr lang="en-US" dirty="0"/>
              <a:t>[]&gt;</a:t>
            </a:r>
            <a:br>
              <a:rPr lang="en-US" dirty="0"/>
            </a:br>
            <a:r>
              <a:rPr lang="cs-CZ" dirty="0" err="1"/>
              <a:t>std</a:t>
            </a:r>
            <a:r>
              <a:rPr lang="cs-CZ" dirty="0"/>
              <a:t>::</a:t>
            </a:r>
            <a:r>
              <a:rPr lang="en-US" dirty="0"/>
              <a:t>shared</a:t>
            </a:r>
            <a:r>
              <a:rPr lang="cs-CZ" dirty="0"/>
              <a:t>_</a:t>
            </a:r>
            <a:r>
              <a:rPr lang="cs-CZ" dirty="0" err="1"/>
              <a:t>ptr</a:t>
            </a:r>
            <a:r>
              <a:rPr lang="cs-CZ" dirty="0"/>
              <a:t>&lt;T</a:t>
            </a:r>
            <a:r>
              <a:rPr lang="en-US" dirty="0"/>
              <a:t>[]&gt;</a:t>
            </a:r>
          </a:p>
          <a:p>
            <a:r>
              <a:rPr lang="en-US" dirty="0" err="1"/>
              <a:t>Dynam</a:t>
            </a:r>
            <a:r>
              <a:rPr lang="cs-CZ" dirty="0" err="1"/>
              <a:t>ické</a:t>
            </a:r>
            <a:r>
              <a:rPr lang="cs-CZ" dirty="0"/>
              <a:t> pole: </a:t>
            </a:r>
            <a:r>
              <a:rPr lang="cs-CZ" b="1" dirty="0" err="1"/>
              <a:t>std</a:t>
            </a:r>
            <a:r>
              <a:rPr lang="cs-CZ" b="1" dirty="0"/>
              <a:t>::</a:t>
            </a:r>
            <a:r>
              <a:rPr lang="cs-CZ" b="1" dirty="0" err="1"/>
              <a:t>vector</a:t>
            </a:r>
            <a:r>
              <a:rPr lang="cs-CZ" b="1" dirty="0"/>
              <a:t>&lt;T&gt;</a:t>
            </a:r>
          </a:p>
          <a:p>
            <a:r>
              <a:rPr lang="cs-CZ" dirty="0"/>
              <a:t>Řetězec: </a:t>
            </a:r>
            <a:r>
              <a:rPr lang="cs-CZ" b="1" dirty="0" err="1"/>
              <a:t>std</a:t>
            </a:r>
            <a:r>
              <a:rPr lang="cs-CZ" b="1" dirty="0"/>
              <a:t>::</a:t>
            </a:r>
            <a:r>
              <a:rPr lang="cs-CZ" b="1" dirty="0" err="1"/>
              <a:t>string</a:t>
            </a:r>
            <a:endParaRPr lang="cs-CZ" b="1" dirty="0"/>
          </a:p>
          <a:p>
            <a:endParaRPr lang="en-US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32FD01CE-430A-169D-5C73-B98C98654E0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Reference na </a:t>
            </a:r>
            <a:r>
              <a:rPr lang="cs-CZ" dirty="0" err="1"/>
              <a:t>obje</a:t>
            </a:r>
            <a:r>
              <a:rPr lang="en-US" dirty="0"/>
              <a:t>k</a:t>
            </a:r>
            <a:r>
              <a:rPr lang="cs-CZ" dirty="0"/>
              <a:t>t</a:t>
            </a:r>
            <a:r>
              <a:rPr lang="en-US" dirty="0"/>
              <a:t>:</a:t>
            </a:r>
            <a:endParaRPr lang="cs-CZ" dirty="0"/>
          </a:p>
          <a:p>
            <a:pPr lvl="1"/>
            <a:r>
              <a:rPr lang="en-US" b="1" dirty="0"/>
              <a:t>T&amp; obj</a:t>
            </a:r>
            <a:r>
              <a:rPr lang="en-US" dirty="0"/>
              <a:t> – </a:t>
            </a:r>
            <a:r>
              <a:rPr lang="en-US" dirty="0" err="1"/>
              <a:t>read+write</a:t>
            </a:r>
            <a:r>
              <a:rPr lang="en-US" dirty="0"/>
              <a:t> reference</a:t>
            </a:r>
          </a:p>
          <a:p>
            <a:pPr lvl="1"/>
            <a:r>
              <a:rPr lang="en-US" b="1" dirty="0"/>
              <a:t>const T&amp; obj </a:t>
            </a:r>
            <a:r>
              <a:rPr lang="en-US" dirty="0"/>
              <a:t>– read</a:t>
            </a:r>
            <a:r>
              <a:rPr lang="cs-CZ" dirty="0"/>
              <a:t>-</a:t>
            </a:r>
            <a:r>
              <a:rPr lang="en-US" dirty="0"/>
              <a:t>only ref.</a:t>
            </a:r>
          </a:p>
          <a:p>
            <a:pPr lvl="1"/>
            <a:r>
              <a:rPr lang="en-US" b="1" dirty="0"/>
              <a:t>T&amp;&amp; obj</a:t>
            </a:r>
            <a:r>
              <a:rPr lang="en-US" dirty="0"/>
              <a:t> – </a:t>
            </a:r>
            <a:r>
              <a:rPr lang="cs-CZ" dirty="0" err="1"/>
              <a:t>ref</a:t>
            </a:r>
            <a:r>
              <a:rPr lang="cs-CZ" dirty="0"/>
              <a:t>. na </a:t>
            </a:r>
            <a:r>
              <a:rPr lang="cs-CZ" dirty="0" err="1"/>
              <a:t>temporary</a:t>
            </a:r>
            <a:r>
              <a:rPr lang="cs-CZ" dirty="0"/>
              <a:t> (nebo </a:t>
            </a:r>
            <a:r>
              <a:rPr lang="cs-CZ" dirty="0" err="1"/>
              <a:t>move</a:t>
            </a:r>
            <a:r>
              <a:rPr lang="cs-CZ" dirty="0"/>
              <a:t>)</a:t>
            </a:r>
          </a:p>
          <a:p>
            <a:pPr lvl="1"/>
            <a:r>
              <a:rPr lang="cs-CZ" b="1" dirty="0"/>
              <a:t>auto</a:t>
            </a:r>
            <a:r>
              <a:rPr lang="en-US" b="1" dirty="0"/>
              <a:t>&amp;&amp; obj</a:t>
            </a:r>
            <a:r>
              <a:rPr lang="en-US" dirty="0"/>
              <a:t> – automatic</a:t>
            </a:r>
            <a:r>
              <a:rPr lang="cs-CZ" dirty="0" err="1"/>
              <a:t>ká</a:t>
            </a:r>
            <a:r>
              <a:rPr lang="cs-CZ" dirty="0"/>
              <a:t> reference</a:t>
            </a:r>
          </a:p>
          <a:p>
            <a:pPr lvl="1"/>
            <a:r>
              <a:rPr lang="cs-CZ" b="1" dirty="0"/>
              <a:t>T</a:t>
            </a:r>
            <a:r>
              <a:rPr lang="en-US" b="1" dirty="0"/>
              <a:t>* </a:t>
            </a:r>
            <a:r>
              <a:rPr lang="cs-CZ" b="1" dirty="0" err="1"/>
              <a:t>ptr</a:t>
            </a:r>
            <a:r>
              <a:rPr lang="en-US" dirty="0"/>
              <a:t> – observer pointer </a:t>
            </a:r>
            <a:r>
              <a:rPr lang="en-US" dirty="0" err="1"/>
              <a:t>na</a:t>
            </a:r>
            <a:r>
              <a:rPr lang="en-US" dirty="0"/>
              <a:t> obj</a:t>
            </a:r>
            <a:endParaRPr lang="cs-CZ" dirty="0"/>
          </a:p>
          <a:p>
            <a:r>
              <a:rPr lang="cs-CZ" dirty="0"/>
              <a:t>Reference na hodnoty v pair/</a:t>
            </a:r>
            <a:r>
              <a:rPr lang="cs-CZ" dirty="0" err="1"/>
              <a:t>tuple</a:t>
            </a:r>
            <a:r>
              <a:rPr lang="cs-CZ" dirty="0"/>
              <a:t>:</a:t>
            </a:r>
            <a:endParaRPr lang="en-US" dirty="0"/>
          </a:p>
          <a:p>
            <a:pPr lvl="1"/>
            <a:r>
              <a:rPr lang="cs-CZ" b="1" dirty="0"/>
              <a:t>auto</a:t>
            </a:r>
            <a:r>
              <a:rPr lang="en-US" b="1" dirty="0"/>
              <a:t>&amp;&amp; [v1, …, </a:t>
            </a:r>
            <a:r>
              <a:rPr lang="en-US" b="1" dirty="0" err="1"/>
              <a:t>vn</a:t>
            </a:r>
            <a:r>
              <a:rPr lang="en-US" b="1" dirty="0"/>
              <a:t>] = </a:t>
            </a:r>
            <a:r>
              <a:rPr lang="cs-CZ" b="1" dirty="0"/>
              <a:t>pair/</a:t>
            </a:r>
            <a:r>
              <a:rPr lang="en-US" b="1" dirty="0"/>
              <a:t>tuple</a:t>
            </a:r>
          </a:p>
          <a:p>
            <a:r>
              <a:rPr lang="en-US" dirty="0"/>
              <a:t>Reference </a:t>
            </a:r>
            <a:r>
              <a:rPr lang="en-US" dirty="0" err="1"/>
              <a:t>na</a:t>
            </a:r>
            <a:r>
              <a:rPr lang="en-US" dirty="0"/>
              <a:t> pole</a:t>
            </a:r>
            <a:r>
              <a:rPr lang="cs-CZ" dirty="0"/>
              <a:t> (pro všechny)</a:t>
            </a:r>
            <a:r>
              <a:rPr lang="en-US" dirty="0"/>
              <a:t>:</a:t>
            </a:r>
          </a:p>
          <a:p>
            <a:pPr lvl="1"/>
            <a:r>
              <a:rPr lang="en-US" b="1" dirty="0"/>
              <a:t>std::span&lt;T&gt;, std::span&lt;const T&gt;</a:t>
            </a:r>
            <a:endParaRPr lang="cs-CZ" b="1" dirty="0"/>
          </a:p>
          <a:p>
            <a:pPr marL="457200" lvl="1" indent="0">
              <a:buNone/>
            </a:pPr>
            <a:endParaRPr lang="en-US" dirty="0"/>
          </a:p>
          <a:p>
            <a:r>
              <a:rPr lang="cs-CZ" dirty="0"/>
              <a:t>Reference na řetězec:</a:t>
            </a:r>
            <a:br>
              <a:rPr lang="cs-CZ" dirty="0"/>
            </a:br>
            <a:r>
              <a:rPr lang="cs-CZ" b="1" dirty="0" err="1"/>
              <a:t>std</a:t>
            </a:r>
            <a:r>
              <a:rPr lang="cs-CZ" b="1" dirty="0"/>
              <a:t>::</a:t>
            </a:r>
            <a:r>
              <a:rPr lang="cs-CZ" b="1" dirty="0" err="1"/>
              <a:t>string_view</a:t>
            </a:r>
            <a:r>
              <a:rPr lang="en-US" dirty="0"/>
              <a:t>(std::string from)</a:t>
            </a:r>
            <a:br>
              <a:rPr lang="en-US" dirty="0"/>
            </a:br>
            <a:r>
              <a:rPr lang="en-US" b="1" dirty="0"/>
              <a:t>std::</a:t>
            </a:r>
            <a:r>
              <a:rPr lang="en-US" b="1" dirty="0" err="1"/>
              <a:t>string_view</a:t>
            </a:r>
            <a:r>
              <a:rPr lang="en-US" dirty="0"/>
              <a:t>(</a:t>
            </a:r>
            <a:r>
              <a:rPr lang="cs-CZ" dirty="0" err="1"/>
              <a:t>const</a:t>
            </a:r>
            <a:r>
              <a:rPr lang="cs-CZ" dirty="0"/>
              <a:t> </a:t>
            </a:r>
            <a:r>
              <a:rPr lang="en-US" dirty="0"/>
              <a:t>char *from) </a:t>
            </a:r>
            <a:r>
              <a:rPr lang="en-US" b="1" dirty="0"/>
              <a:t>std::</a:t>
            </a:r>
            <a:r>
              <a:rPr lang="en-US" b="1" dirty="0" err="1"/>
              <a:t>string_view</a:t>
            </a:r>
            <a:r>
              <a:rPr lang="en-US" dirty="0"/>
              <a:t>(</a:t>
            </a:r>
            <a:r>
              <a:rPr lang="cs-CZ" dirty="0"/>
              <a:t>c. </a:t>
            </a:r>
            <a:r>
              <a:rPr lang="en-US" dirty="0"/>
              <a:t>char *from, </a:t>
            </a:r>
            <a:r>
              <a:rPr lang="en-US" dirty="0" err="1"/>
              <a:t>size_t</a:t>
            </a:r>
            <a:r>
              <a:rPr lang="en-US" dirty="0"/>
              <a:t> </a:t>
            </a:r>
            <a:r>
              <a:rPr lang="en-US" dirty="0" err="1"/>
              <a:t>len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0666764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2056</TotalTime>
  <Words>3065</Words>
  <Application>Microsoft Office PowerPoint</Application>
  <PresentationFormat>Širokoúhlá obrazovka</PresentationFormat>
  <Paragraphs>311</Paragraphs>
  <Slides>26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4" baseType="lpstr">
      <vt:lpstr>Arial</vt:lpstr>
      <vt:lpstr>Calibri</vt:lpstr>
      <vt:lpstr>Calibri Light</vt:lpstr>
      <vt:lpstr>Consolas</vt:lpstr>
      <vt:lpstr>Courier New</vt:lpstr>
      <vt:lpstr>DejaVuSans</vt:lpstr>
      <vt:lpstr>DejaVuSansMono</vt:lpstr>
      <vt:lpstr>Motiv Office</vt:lpstr>
      <vt:lpstr>NPRG 041 – cvičení 4 Programování v C++</vt:lpstr>
      <vt:lpstr>Feedback k úloze BST</vt:lpstr>
      <vt:lpstr>Prostor na otázky z přednášky</vt:lpstr>
      <vt:lpstr>Agenda</vt:lpstr>
      <vt:lpstr>Typický use-case pro unique_ptr: stromy</vt:lpstr>
      <vt:lpstr>Typický use-case pro shared_ptr: DAGy</vt:lpstr>
      <vt:lpstr>std::unique_ptr&lt;T[]&gt; a std::shared_ptr&lt;T[]&gt;</vt:lpstr>
      <vt:lpstr>Shrnutí úvodních témat – hlavní body</vt:lpstr>
      <vt:lpstr>Vlastníci a jejich (chytré) reference</vt:lpstr>
      <vt:lpstr>Undefined behavior (UB)</vt:lpstr>
      <vt:lpstr>Nástroje na hledání bugů v kódu hledání nejen UB</vt:lpstr>
      <vt:lpstr>Dnešní úloha: Práce s kontejnery</vt:lpstr>
      <vt:lpstr>Odevzdání Úlohy Práce s kontejnery</vt:lpstr>
      <vt:lpstr>Kontejnery</vt:lpstr>
      <vt:lpstr>Konstrukce s std::initializer_list</vt:lpstr>
      <vt:lpstr>Iterátory</vt:lpstr>
      <vt:lpstr>Procházení kontejnerů (všechny kontejnery)</vt:lpstr>
      <vt:lpstr>Sekvenční kontejnery</vt:lpstr>
      <vt:lpstr>Asociativní kontejnery - setříděné</vt:lpstr>
      <vt:lpstr>Asociativní kontejnery - nesetříděné</vt:lpstr>
      <vt:lpstr>Jednotné API (ne každý kontejner splňuje vše) Ty nejdůležitější funkce</vt:lpstr>
      <vt:lpstr>Prezentace aplikace PowerPoint</vt:lpstr>
      <vt:lpstr>Insertování (insert, emplace, emplace_back , emplace_front, try_emplace)</vt:lpstr>
      <vt:lpstr>Pozor na .find(value) -&gt; .emplace(value)</vt:lpstr>
      <vt:lpstr>emplace_back, emplace, try_emplace</vt:lpstr>
      <vt:lpstr>Pozor na operator[] u map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NPRG 041 – cvičení Programování v C++</dc:title>
  <dc:creator>Jiří Klepl</dc:creator>
  <cp:lastModifiedBy>Jiří Klepl</cp:lastModifiedBy>
  <cp:revision>34</cp:revision>
  <dcterms:created xsi:type="dcterms:W3CDTF">2023-10-01T16:50:20Z</dcterms:created>
  <dcterms:modified xsi:type="dcterms:W3CDTF">2023-10-23T10:22:07Z</dcterms:modified>
</cp:coreProperties>
</file>