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0"/>
  </p:notesMasterIdLst>
  <p:sldIdLst>
    <p:sldId id="256" r:id="rId3"/>
    <p:sldId id="322" r:id="rId4"/>
    <p:sldId id="321" r:id="rId5"/>
    <p:sldId id="304" r:id="rId6"/>
    <p:sldId id="318" r:id="rId7"/>
    <p:sldId id="324" r:id="rId8"/>
    <p:sldId id="330" r:id="rId9"/>
    <p:sldId id="327" r:id="rId10"/>
    <p:sldId id="336" r:id="rId11"/>
    <p:sldId id="337" r:id="rId12"/>
    <p:sldId id="328" r:id="rId13"/>
    <p:sldId id="338" r:id="rId14"/>
    <p:sldId id="339" r:id="rId15"/>
    <p:sldId id="329" r:id="rId16"/>
    <p:sldId id="340" r:id="rId17"/>
    <p:sldId id="341" r:id="rId18"/>
    <p:sldId id="284" r:id="rId19"/>
    <p:sldId id="289" r:id="rId20"/>
    <p:sldId id="305" r:id="rId21"/>
    <p:sldId id="296" r:id="rId22"/>
    <p:sldId id="334" r:id="rId23"/>
    <p:sldId id="319" r:id="rId24"/>
    <p:sldId id="326" r:id="rId25"/>
    <p:sldId id="332" r:id="rId26"/>
    <p:sldId id="333" r:id="rId27"/>
    <p:sldId id="285" r:id="rId28"/>
    <p:sldId id="343" r:id="rId29"/>
    <p:sldId id="288" r:id="rId30"/>
    <p:sldId id="297" r:id="rId31"/>
    <p:sldId id="298" r:id="rId32"/>
    <p:sldId id="342" r:id="rId33"/>
    <p:sldId id="300" r:id="rId34"/>
    <p:sldId id="301" r:id="rId35"/>
    <p:sldId id="320" r:id="rId36"/>
    <p:sldId id="325" r:id="rId37"/>
    <p:sldId id="335" r:id="rId38"/>
    <p:sldId id="331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579AA8D5-EDFA-457D-A2AF-8A55842615ED}">
          <p14:sldIdLst>
            <p14:sldId id="256"/>
            <p14:sldId id="322"/>
            <p14:sldId id="321"/>
            <p14:sldId id="304"/>
          </p14:sldIdLst>
        </p14:section>
        <p14:section name="BST" id="{9DF7438E-F587-4E78-B7CE-FBCA5975A54F}">
          <p14:sldIdLst>
            <p14:sldId id="318"/>
            <p14:sldId id="324"/>
            <p14:sldId id="330"/>
            <p14:sldId id="327"/>
            <p14:sldId id="336"/>
            <p14:sldId id="337"/>
            <p14:sldId id="328"/>
            <p14:sldId id="338"/>
            <p14:sldId id="339"/>
            <p14:sldId id="329"/>
            <p14:sldId id="340"/>
            <p14:sldId id="341"/>
          </p14:sldIdLst>
        </p14:section>
        <p14:section name="Stringy a streamy" id="{FEF8ABCA-9746-4A55-A281-554518142B38}">
          <p14:sldIdLst>
            <p14:sldId id="284"/>
            <p14:sldId id="289"/>
            <p14:sldId id="305"/>
            <p14:sldId id="296"/>
            <p14:sldId id="334"/>
            <p14:sldId id="319"/>
          </p14:sldIdLst>
        </p14:section>
        <p14:section name="Domácí Úkol" id="{3C991C3A-F8A2-4BFF-BF10-C987D15EF77A}">
          <p14:sldIdLst>
            <p14:sldId id="326"/>
            <p14:sldId id="332"/>
            <p14:sldId id="333"/>
            <p14:sldId id="285"/>
          </p14:sldIdLst>
        </p14:section>
        <p14:section name="Pointery, správa paměti" id="{7F40BF51-5CA7-414A-87FE-56613F46B467}">
          <p14:sldIdLst>
            <p14:sldId id="343"/>
            <p14:sldId id="288"/>
            <p14:sldId id="297"/>
            <p14:sldId id="298"/>
            <p14:sldId id="342"/>
            <p14:sldId id="300"/>
            <p14:sldId id="301"/>
          </p14:sldIdLst>
        </p14:section>
        <p14:section name="rvalue reference, move, swap" id="{A6E94806-EF4C-48D6-A89B-FD80DF18702D}">
          <p14:sldIdLst>
            <p14:sldId id="320"/>
            <p14:sldId id="325"/>
            <p14:sldId id="335"/>
          </p14:sldIdLst>
        </p14:section>
        <p14:section name="tuple, pair a structured binding" id="{42939325-2F9F-4F6F-8A98-1DD4940AD300}">
          <p14:sldIdLst>
            <p14:sldId id="33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34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80A27-0918-42B4-84DC-C17DCF320EB1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5270A-1E46-45C4-B921-F894462FC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81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2D3F9F-39CD-72F5-CBF8-34C539875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5FA7542-BFE7-8366-1A21-42D5E8FB82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C65B15-F898-DE91-DC91-549B02886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4A19-9D5F-4E10-BB9A-4F4D6690B0E4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0ABBC5-CB11-5082-E538-9CBD607CE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1922605-5E2F-769C-7B36-2476240D8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8FE5-8D7B-433B-A55D-C27BE207A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68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C2D0C4-455B-FA56-F1C2-0EEF6438A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7FDE793-CE28-4046-C041-DC5B8D367D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FF14C1-90D4-1FD3-F227-33F2D5609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4A19-9D5F-4E10-BB9A-4F4D6690B0E4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2C9C5A0-BCB8-AA30-13DF-25FD7D6E8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CF6D21-A2B4-C554-AF12-E9E1C5452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8FE5-8D7B-433B-A55D-C27BE207A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0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0B9572A-3EDB-4A63-104C-4DCBF9D11E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3175733-9149-6139-6DDC-E161FF3482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D3F7839-C63B-886E-3055-DA2354270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4A19-9D5F-4E10-BB9A-4F4D6690B0E4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4E27CA-EC9B-3F85-3D5E-B3C801C21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E1A659E-1485-55D0-C62E-75D2E1150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8FE5-8D7B-433B-A55D-C27BE207A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40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gradFill>
          <a:gsLst>
            <a:gs pos="55000">
              <a:schemeClr val="accent1">
                <a:lumMod val="5000"/>
                <a:lumOff val="95000"/>
              </a:schemeClr>
            </a:gs>
            <a:gs pos="25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60099" y="2375462"/>
            <a:ext cx="7517501" cy="890124"/>
          </a:xfrm>
        </p:spPr>
        <p:txBody>
          <a:bodyPr anchor="b">
            <a:normAutofit/>
          </a:bodyPr>
          <a:lstStyle>
            <a:lvl1pPr algn="l">
              <a:defRPr sz="4400">
                <a:latin typeface="+mj-lt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60099" y="3399692"/>
            <a:ext cx="7517501" cy="1465644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760100" y="3155894"/>
            <a:ext cx="5648241" cy="8092"/>
          </a:xfrm>
          <a:prstGeom prst="line">
            <a:avLst/>
          </a:prstGeom>
          <a:ln w="25400">
            <a:solidFill>
              <a:srgbClr val="E6A2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694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123606" y="577294"/>
            <a:ext cx="11961644" cy="6202750"/>
          </a:xfrm>
        </p:spPr>
        <p:txBody>
          <a:bodyPr/>
          <a:lstStyle>
            <a:lvl1pPr marL="180975" indent="-180975">
              <a:defRPr sz="2000"/>
            </a:lvl1pPr>
            <a:lvl2pPr marL="358775" indent="-177800">
              <a:defRPr/>
            </a:lvl2pPr>
            <a:lvl3pPr marL="539750" indent="-180975">
              <a:defRPr/>
            </a:lvl3pPr>
            <a:lvl4pPr marL="715963" indent="-176213">
              <a:defRPr/>
            </a:lvl4pPr>
            <a:lvl5pPr marL="896938" indent="-180975"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T</a:t>
            </a:r>
            <a:r>
              <a:rPr lang="en-US" dirty="0" err="1"/>
              <a:t>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108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11582400" cy="586740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274638"/>
            <a:ext cx="11582400" cy="563562"/>
          </a:xfrm>
        </p:spPr>
        <p:txBody>
          <a:bodyPr rtlCol="0">
            <a:normAutofit/>
          </a:bodyPr>
          <a:lstStyle>
            <a:lvl1pPr>
              <a:defRPr sz="3600" baseline="0"/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5951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5619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836614"/>
            <a:ext cx="11247967" cy="5832475"/>
          </a:xfrm>
        </p:spPr>
        <p:txBody>
          <a:bodyPr/>
          <a:lstStyle/>
          <a:p>
            <a:pPr lvl="0"/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4236065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33401"/>
            <a:ext cx="10390717" cy="5191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6400" y="1196976"/>
            <a:ext cx="5664200" cy="5400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3800" y="1196976"/>
            <a:ext cx="5666317" cy="5400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7639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33401"/>
            <a:ext cx="10390717" cy="5191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6400" y="1196976"/>
            <a:ext cx="5664200" cy="5400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73800" y="1196975"/>
            <a:ext cx="5666317" cy="2624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73800" y="3973514"/>
            <a:ext cx="5666317" cy="2624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8169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B8B123-6227-ADA3-303C-6B85D1DA5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CB9425-63E9-084F-99FD-6540DD0A3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29D525-291E-322C-289E-9BCFCA18D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4A19-9D5F-4E10-BB9A-4F4D6690B0E4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D8D94C-6FA2-7978-EA80-8EEBAB9D8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3CA509E-32D4-2E4D-73C2-FEF2737D0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8FE5-8D7B-433B-A55D-C27BE207A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9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31DBC7-EEBF-4C91-4338-D9018FCE5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E8F33D4-EF11-E833-B769-74EAF14A6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5EA66FD-E785-AF1C-15E6-04146ADF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4A19-9D5F-4E10-BB9A-4F4D6690B0E4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53950A-F7FD-4FDE-0578-5FE4F2C5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B76FE0F-1EB3-3F55-BA22-84D023B91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8FE5-8D7B-433B-A55D-C27BE207A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92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FEF7BC-3A96-4145-CEB0-E4F8E95E3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E66813-A0BE-2A2C-F7E2-BAA5838601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3DD4B90-A6BD-E3A0-287E-DB00374699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0EB8D8C-CD3E-9564-195A-4888C3062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4A19-9D5F-4E10-BB9A-4F4D6690B0E4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DB31B73-E435-C064-8BF8-AF56AB6DE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A852F55-0BB9-8BC9-C77E-946A609C2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8FE5-8D7B-433B-A55D-C27BE207A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185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3EA23A-8C2E-8FAD-6ECC-0A6BB61BB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2579C98-7999-8A66-0C22-7189C021F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BCDF308-151C-1F92-59CE-39F0AF8581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1C7C9F7-C91A-520E-5593-567A4AC717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12B2333-8736-0FB4-DADE-74DF51C1D6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A78EC1C-D5B5-F291-EC27-77FB440B5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4A19-9D5F-4E10-BB9A-4F4D6690B0E4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6FEB685-034F-5719-4E1D-CD654A978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E3C061C-8E17-0736-5646-4F5AF6E86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8FE5-8D7B-433B-A55D-C27BE207A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58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506B2F-4162-EE0B-70BF-953788912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E0FADDA-657C-6B5C-296E-421A472D9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4A19-9D5F-4E10-BB9A-4F4D6690B0E4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ABD57F7-ED82-9C38-F409-E6DA02620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E4C7C8F-AAE2-4036-6267-51AC51C37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8FE5-8D7B-433B-A55D-C27BE207A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98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0128457-C18C-D670-BADD-2CB09C84F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4A19-9D5F-4E10-BB9A-4F4D6690B0E4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5A675B6-2076-82F6-6175-3B3708395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787E955-192C-1CCE-7195-F4182DFC9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8FE5-8D7B-433B-A55D-C27BE207A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65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AD3CC2-BCC6-BCC4-3E89-628091FAE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297CF2-797B-C06C-88A1-158FE13F1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611C288-C057-1393-5353-E6C09EE3F6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34B76FD-4274-6091-8FD5-61A2012B6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4A19-9D5F-4E10-BB9A-4F4D6690B0E4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2BD220C-BBED-DD36-566B-13E479AA3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25C891C-A73A-372D-E7B4-58050FD79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8FE5-8D7B-433B-A55D-C27BE207A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67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5554D1-43AF-D17E-04FF-1DC1EE161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3FE0F69-7FC4-7C86-661B-C3E5971DF4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17AC9C9-BB92-212D-6D6C-078D40237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BB25EB6-D1D8-A90C-E454-0AC40D111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4A19-9D5F-4E10-BB9A-4F4D6690B0E4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E60DBC3-B22F-B6F2-7E3D-49D62937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AE7B1B6-FB20-19D9-7E33-07BF98D23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8FE5-8D7B-433B-A55D-C27BE207A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4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9A983C7-A48F-2ED2-DC24-490DA8E17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3BCD6E4-A54E-986C-D12C-948B3FBBF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F173F2A-ABED-AE89-8F34-5712BD07CF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D4A19-9D5F-4E10-BB9A-4F4D6690B0E4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C32D576-CFD1-49ED-0106-E5EB74866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8B7205B-E110-73AC-861A-B075450C31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48FE5-8D7B-433B-A55D-C27BE207A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66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8000">
              <a:schemeClr val="accent1">
                <a:lumMod val="5000"/>
                <a:lumOff val="95000"/>
              </a:schemeClr>
            </a:gs>
            <a:gs pos="4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64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668978"/>
            <a:ext cx="12192000" cy="6189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4634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lita.ms.mff.cuni.cz/mattermost/ar2324zs/channels/nprg041-cpp-klepl" TargetMode="External"/><Relationship Id="rId2" Type="http://schemas.openxmlformats.org/officeDocument/2006/relationships/hyperlink" Target="mailto:klepl@d3s.mff.c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en.cppreference.com/w/cpp/string/basic_string/sto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recodex.mff.cuni.cz/app/assignment/306d253a-980c-4614-a4a6-1ab93802a53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recodex.mff.cuni.cz/app/assignment/306d253a-980c-4614-a4a6-1ab93802a53f" TargetMode="Externa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godbolt.org/#g:!((g:!((g:!((h:codeEditor,i:(filename:'1',fontScale:14,fontUsePx:'0',j:1,lang:c%2B%2B,selection:(endColumn:1,endLineNumber:12,positionColumn:1,positionLineNumber:12,selectionStartColumn:1,selectionStartLineNumber:12,startColumn:1,startLineNumber:12),source:'%23include+%3Cvector%3E%0A%0Astruct+Obj+%7B%0A++++int+a,+b%3B%0A%7D%3B%0A%0Aint+main()+%7B%0A++++const+Obj+x%7B42,+7%7D%3B%0A++++x.a+%3D+5%3B%0A++++x.b+%3D+3%3B%0A%7D%0A'),l:'5',n:'0',o:'C%2B%2B+source+%231',t:'0')),k:49.01178117496498,l:'4',n:'0',o:'',s:0,t:'0'),(g:!((g:!((h:compiler,i:(compiler:gsnapshot,deviceViewOpen:'1',filters:(b:'0',binary:'1',binaryObject:'1',commentOnly:'0',debugCalls:'1',demangle:'0',directives:'0',execute:'0',intel:'0',libraryCode:'0',trim:'0'),flagsViewOpen:'1',fontScale:14,fontUsePx:'0',j:1,lang:c%2B%2B,libs:!(),options:'-std%3Dc%2B%2B20',overrides:!(),selection:(endColumn:1,endLineNumber:1,positionColumn:1,positionLineNumber:1,selectionStartColumn:1,selectionStartLineNumber:1,startColumn:1,startLineNumber:1),source:1),l:'5',n:'0',o:'+x86-64+gcc+(trunk)+(Editor+%231)',t:'0')),k:50.988218825035034,l:'4',m:50,n:'0',o:'',s:0,t:'0'),(g:!((h:output,i:(compilerName:'x86-64+gcc+(trunk)',editorid:1,fontScale:14,fontUsePx:'0',j:1,wrap:'1'),l:'5',n:'0',o:'Output+of+x86-64+gcc+(trunk)+(Compiler+%231)',t:'0')),header:(),l:'4',m:50,n:'0',o:'',s:0,t:'0')),k:50.988218825035034,l:'3',n:'0',o:'',t:'0')),l:'2',m:100,n:'0',o:'',t:'0')),version:4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godbolt.org/#z:OYLghAFBqd5QCxAYwPYBMCmBRdBLAF1QCcAaPECAMzwBtMA7AQwFtMQByARg9KtQYEAysib0QXACx8BBAKoBnTAAUAHpwAMvAFYTStJg1DIApACYAQuYukl9ZATwDKjdAGFUtAK4sGe1wAyeAyYAHI%2BAEaYxCBmZqQADqgKhE4MHt6%2BekkpjgJBIeEsUTFxtpj2eQxCBEzEBBk%2BflzllWk1dQQFYZHRsfEKtfWNWS2Dnd1FJf0AlLaoXsTI7BzmAMzByN5YANQma25Og8SYrPvYJhoAguub25h7B8fBwOeXN9fHXg47APIR2kwPxMAHYrNcdpCdoN0CAQM8jDtmGwAPr7cFXKF/AFAggQGFwhHAJGsTAzHYgEmoiDIsl7MHvLFYgkoBYER5ufZuPZxf6A4FxDlcqmYFFCg48sw7ZAnJgETDocxSrnClmuWjoxlQ0EAES1kIAfnzcRByaCMUyoSy0F52SqJUrjQLlQdhbSxfbuUqdlhjqgAJ4K72e6EEWEgdWaiHakF6666qMfK7BdksJjBU30i1Qp3spgQJVMJUzRNY3M7CIFuIRYulmPZy3l5BVsymOIltYN%2Bk6nYAel70p2eAUPswfsD6B2CGimH12P57PQLcV7cTur7A99BGIAYVQ4YOxOADdokodiQsDEfaQKzei9cOHNaJwAKy8PwcLSkVCcTmWazQgsSwPOsPCkAQmiPnMADWICSAAnAAdBoXBcCCAAcqEgghABsCHofonCSO%2BkHfpwvAKCAGjgZBcxwLAMCIKyLAJHQ0TkJQaAsWxMTAAozAJAoCCoAQpBYEeeDLAAangmAAO6/AkjCcGBNC0PKxCURAESkREwR1P6Km8HpzDEP6uZGaQXFsIIvwMLQhmfrwWARF4wBuGItCUdwzmYGmRjiE5Yl4CcDh4Ce3lfpgqhAraKxfimFSkbQeARMQBkeFgpHbngLC0XwBh8TJ8mKcpPkyIIIhiOwUgVfIShqKRugtAYRgoNY1j6KllGQHMqAJFU3kALQwvsOptlYlhmF%2BqAnsQxB4L68BzHYuJpC4DDuJ4TT%2BJtky9DELQ5KkAgjM0iTJCdDD7cUfRjBUa0CB0wzbaMrSPdUQxdMEPS3YdthfWdejjPUN3TFwK1AcsEhPq%2BJFBT%2BHA7Ko6E4UNeE7MAyDIDsEDbl4DDQeSEC4IQJA8msEO8BBTkzDBIAvhoiHweh6FmFwrNmIzazc9Iz4cMRpB5YzpAfjN5G2FRNG06Q9FMWyCS2hxEBcax9DEKEpKcCjaMY1jON48QBNE7wCpkwtsItPwlWiOItXW/VKjqEFzWkHJ6UJEZsMcG%2BoukYjvy2or7KoFQyOo%2BjkiY9juP44TxMeNx6sU1T0taHTpDTkwl6UN7gvC9RYu8IjFFSzT6f04zzOcxzbPc7zhEcGs8Pixw1O0d7Zi8HlXAaIX/sS%2BXUGkHNKTOJIQA%3D%3D%3D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en.cppreference.com/w/cpp/language/rai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jpeg"/><Relationship Id="rId4" Type="http://schemas.openxmlformats.org/officeDocument/2006/relationships/hyperlink" Target="https://dev.to/10xlearner/memory-management-and-raii-4f20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godbolt.org/#z:OYLghAFBqd5QCxAYwPYBMCmBRdBLAF1QCcAaPECAMzwBtMA7AQwFtMQByARg9KtQYEAysib0QXACx8BBAKoBnTAAUAHpwAMvAFYTStJg1DIApACYAQuYukl9ZATwDKjdAGFUtAK4sGIAOxmpK4AMngMmAByPgBGmMQgAMxBAA6oCoRODB7evgGp6ZkCYRHRLHEJybaY9o4CQgRMxAQ5Pn6B1bVZDU0EJVGx8UlBCo3NrXkdo739ZRXDAJS2qF7EyOwc5onhyN5YANQmiW5Oo8SYrEfYJhoAgls7e5iHx2wsJACeVzf3dwD0f32BAQeAU%2BwUKzWmDQB3QqEwCgYYA4BHBCFQAHdREp9ngsGJ9oxgOFMPFwsAfj8zl4HPtIhhniZ/FY7vs2fsAH70rAQBaHZn7AH7LDUhwkH7syXggjoEAoFaoo5uJWHMxmbnPDGEBD7ABuYi8jIArMq1eYzC9lcc9QbMAB9S0q80mE3m/ZxYkMMG7C4MLwpN1KlWjWUgVy0I4s26SpkAEQl7JDcrO5Jt3ntkYTbKTIC8DDwAEdDXaUgRiEqNVd9hFVAQ7Zm7nGG79buFUSwmOFefyo5KhVh0DSEdLQ3nC8XS%2BXjpXEthSFnBYCgSCwVraLR9ucUuclIJl88EBd0PtUFR9kxwXgWCl6PtaOEANaYdAAWnvowXTC8RH2h6Yx6OWMRzlDsnztMci0wCsGSuCBzRoYgPzVUhqy8ddJwWZsFyFDFnlGEhnmBUEFw1AAqO8mFGF4gL/dAADpgEwAheSw1l2Rw55/2PKhMAxfZ3nONNDQUbDARffZcPPWgMSYD4wXeXVCMPE8MQiRCQRSE8z2QVZzlpWigVQfdq143EBCgti2QMwDgJAUD7Qgw1oKwWDzSUNAGHQc0UJzBTMAgWiFkwxJe3ZazEiA3ymDAxyoOnGDZzgtUiOILzkNsvyAqPILm0lcLIplEDooc/NIOcuLsCSsx%2BFWYFvIy1BFKy/8cpChd8oy4rwNKpz4pcxL4LwKg6vS3zGv8wLgqjUTCSYZAdQYBl3UwT1vXoQx/X2CBwlxAgwRFMsaSIYg%2BUMY9gUYYU8ARSlLMXfY8zQFg2D3IiFBAGaDFGF8rhrOtqIaprAsje71offaERSQhni8DIjAenr7UnSl/HjO4OCWWhOCNXg/A4LRSFQThTSsSxwUhdZVUSHhSAITQMaWB8QEkABOOiNC4Lh/AADk5/xWYANlZ7n9E4SRcfpwnOF4d6NFp%2BmljgWAYEQeVrzoeJyEoJ6ofoBJgERJgUgUdECFILBdTwdYADVroxAB5FJGE4GmaFoAh4neiAYklmJwiaD4Xd4P3mGID57ZibRoTp7heCel6CHthhaED/HeCwGIvGANwxFod7Y/NzAOyMcQ0/NvA9McRT84JzBVGhb8NgJtsakl%2B8YmIAOPCwSWyyvBW%2BAMA3bd4x3nYL/hBBEMR2CkGRBEUFR1DL3QuH0QxjGsax9DwGJ3sgJZUFLLJ85fENANMSxrDMAnxuIYg8QReAljsaOshcTyJj8NfQhJOYhjXmkDIdRsieDaHoIBRQGCzEGAkNer8HDdDGC0MBeR4E1DfvUZBMDygANsMgr%2BehpjNBwfMLgL8Kaz0xtjCWZciYcH2KobmAsXxC32MAZAyAtqHQYA%2BPkEBcCEBIFTchvAY5aCCqQJmRoNB0RZtzbmZguAKLMDIxIajpBYw4OLUgLAQAyNIHjW%2B0tbAgDluIjGpAlaqwVCkb8WsIA6w1sQSIrANhMJYWwjhXCIA8L4bwZ8QiH6yjXpPYQohxBzzCYvNQktV6kAxJ3FIQdqEcBxoYyW9D7bfjsaiU8jDmGsMkOwzh3DiB5j4VtDw6s9YiIWGIhWSxaJDF5KLbRvA9EGKMbwehMszHyzTpI6Rsj5GKOUYotRGi2mJFocYjgDTBmpLMB0iQGg5bdKlvMgZEiliKUQu/SQQA%3D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si.mff.cuni.cz/teaching/nprg041-klepl-web/data/sources/bst.cpp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NPRG 041 – cvi</a:t>
            </a:r>
            <a:r>
              <a:rPr lang="cs-CZ" dirty="0" err="1">
                <a:cs typeface="Calibri Light"/>
              </a:rPr>
              <a:t>čení</a:t>
            </a:r>
            <a:r>
              <a:rPr lang="cs-CZ" dirty="0">
                <a:cs typeface="Calibri Light"/>
              </a:rPr>
              <a:t> 3</a:t>
            </a:r>
            <a:br>
              <a:rPr lang="en-US" dirty="0">
                <a:cs typeface="Calibri Light"/>
              </a:rPr>
            </a:br>
            <a:r>
              <a:rPr lang="en-US" dirty="0" err="1">
                <a:cs typeface="Calibri Light"/>
              </a:rPr>
              <a:t>Programování</a:t>
            </a:r>
            <a:r>
              <a:rPr lang="en-US" dirty="0">
                <a:cs typeface="Calibri Light"/>
              </a:rPr>
              <a:t> v C++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3359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cs typeface="Calibri"/>
              </a:rPr>
              <a:t>Jiří Klepl</a:t>
            </a:r>
          </a:p>
          <a:p>
            <a:r>
              <a:rPr lang="en-US" b="1" dirty="0">
                <a:cs typeface="Calibri"/>
              </a:rPr>
              <a:t>mail</a:t>
            </a:r>
            <a:r>
              <a:rPr lang="en-US" dirty="0">
                <a:cs typeface="Calibri"/>
              </a:rPr>
              <a:t>:</a:t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  <a:hlinkClick r:id="rId2"/>
              </a:rPr>
              <a:t>klepl@d3s.mff.cuni.cz</a:t>
            </a:r>
            <a:endParaRPr lang="en-US" dirty="0">
              <a:cs typeface="Calibri"/>
            </a:endParaRPr>
          </a:p>
          <a:p>
            <a:r>
              <a:rPr lang="en-US" b="1" dirty="0" err="1">
                <a:cs typeface="Calibri"/>
              </a:rPr>
              <a:t>mattermost</a:t>
            </a:r>
            <a:r>
              <a:rPr lang="en-US" dirty="0">
                <a:cs typeface="Calibri"/>
              </a:rPr>
              <a:t>:</a:t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  <a:hlinkClick r:id="rId3"/>
              </a:rPr>
              <a:t>https://ulita.ms.mff.cuni.cz/mattermost/ar2324zs/channels/nprg041-cpp-klepl</a:t>
            </a:r>
            <a:endParaRPr lang="en-US" dirty="0"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DA52FB-BADA-6671-0134-F68470E64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 Node – first two easy cases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F8F6FB-E6EF-107F-22F3-65A5F78CC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deleted node has at most 1 child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è"/>
            </a:pPr>
            <a:r>
              <a:rPr lang="en-US" dirty="0"/>
              <a:t>Just replace the node with the child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en-US" dirty="0"/>
              <a:t>Or </a:t>
            </a:r>
            <a:r>
              <a:rPr lang="en-US" dirty="0" err="1">
                <a:latin typeface="Consolas" panose="020B0609020204030204" pitchFamily="49" charset="0"/>
              </a:rPr>
              <a:t>nullptr</a:t>
            </a:r>
            <a:r>
              <a:rPr lang="en-US" dirty="0"/>
              <a:t> if it has none</a:t>
            </a: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7118F221-BECD-CD05-D325-BD53B0A21176}"/>
              </a:ext>
            </a:extLst>
          </p:cNvPr>
          <p:cNvSpPr/>
          <p:nvPr/>
        </p:nvSpPr>
        <p:spPr>
          <a:xfrm>
            <a:off x="6988901" y="4190419"/>
            <a:ext cx="819150" cy="781050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5" name="Ovál 34">
            <a:extLst>
              <a:ext uri="{FF2B5EF4-FFF2-40B4-BE49-F238E27FC236}">
                <a16:creationId xmlns:a16="http://schemas.microsoft.com/office/drawing/2014/main" id="{445A9679-E049-D4D6-47FA-FE0183864EA1}"/>
              </a:ext>
            </a:extLst>
          </p:cNvPr>
          <p:cNvSpPr/>
          <p:nvPr/>
        </p:nvSpPr>
        <p:spPr>
          <a:xfrm>
            <a:off x="10065521" y="4326020"/>
            <a:ext cx="819150" cy="781050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100</a:t>
            </a:r>
          </a:p>
        </p:txBody>
      </p:sp>
      <p:sp>
        <p:nvSpPr>
          <p:cNvPr id="63" name="Ovál 62">
            <a:extLst>
              <a:ext uri="{FF2B5EF4-FFF2-40B4-BE49-F238E27FC236}">
                <a16:creationId xmlns:a16="http://schemas.microsoft.com/office/drawing/2014/main" id="{CA0DC1D4-5965-472A-D32D-ECD6C9C04ACF}"/>
              </a:ext>
            </a:extLst>
          </p:cNvPr>
          <p:cNvSpPr/>
          <p:nvPr/>
        </p:nvSpPr>
        <p:spPr>
          <a:xfrm>
            <a:off x="8626029" y="2235200"/>
            <a:ext cx="0" cy="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ál 64">
            <a:extLst>
              <a:ext uri="{FF2B5EF4-FFF2-40B4-BE49-F238E27FC236}">
                <a16:creationId xmlns:a16="http://schemas.microsoft.com/office/drawing/2014/main" id="{303C2AC9-E273-1AA7-367A-62C00EC8FF6B}"/>
              </a:ext>
            </a:extLst>
          </p:cNvPr>
          <p:cNvSpPr/>
          <p:nvPr/>
        </p:nvSpPr>
        <p:spPr>
          <a:xfrm>
            <a:off x="9544050" y="2235200"/>
            <a:ext cx="0" cy="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1" name="Spojnice: zakřivená 70">
            <a:extLst>
              <a:ext uri="{FF2B5EF4-FFF2-40B4-BE49-F238E27FC236}">
                <a16:creationId xmlns:a16="http://schemas.microsoft.com/office/drawing/2014/main" id="{1968FBEB-92B4-780A-304C-511CD6C72A7C}"/>
              </a:ext>
            </a:extLst>
          </p:cNvPr>
          <p:cNvCxnSpPr>
            <a:cxnSpLocks/>
            <a:stCxn id="63" idx="5"/>
            <a:endCxn id="5" idx="0"/>
          </p:cNvCxnSpPr>
          <p:nvPr/>
        </p:nvCxnSpPr>
        <p:spPr>
          <a:xfrm flipH="1">
            <a:off x="7398476" y="2235201"/>
            <a:ext cx="1227554" cy="1955218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pojnice: zakřivená 75">
            <a:extLst>
              <a:ext uri="{FF2B5EF4-FFF2-40B4-BE49-F238E27FC236}">
                <a16:creationId xmlns:a16="http://schemas.microsoft.com/office/drawing/2014/main" id="{48B2BB3C-4D01-4D26-51C0-6393EEA0533F}"/>
              </a:ext>
            </a:extLst>
          </p:cNvPr>
          <p:cNvCxnSpPr>
            <a:cxnSpLocks/>
            <a:stCxn id="65" idx="6"/>
            <a:endCxn id="35" idx="0"/>
          </p:cNvCxnSpPr>
          <p:nvPr/>
        </p:nvCxnSpPr>
        <p:spPr>
          <a:xfrm>
            <a:off x="9544051" y="2235201"/>
            <a:ext cx="931045" cy="2090819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ECD4814E-6C72-3E51-BD01-DCF0352170C4}"/>
              </a:ext>
            </a:extLst>
          </p:cNvPr>
          <p:cNvGrpSpPr/>
          <p:nvPr/>
        </p:nvGrpSpPr>
        <p:grpSpPr>
          <a:xfrm>
            <a:off x="1228640" y="5113194"/>
            <a:ext cx="4605744" cy="1477328"/>
            <a:chOff x="1228640" y="5113194"/>
            <a:chExt cx="4605744" cy="1477328"/>
          </a:xfrm>
        </p:grpSpPr>
        <p:cxnSp>
          <p:nvCxnSpPr>
            <p:cNvPr id="6" name="Přímá spojnice se šipkou 5">
              <a:extLst>
                <a:ext uri="{FF2B5EF4-FFF2-40B4-BE49-F238E27FC236}">
                  <a16:creationId xmlns:a16="http://schemas.microsoft.com/office/drawing/2014/main" id="{B6E4AE9A-E834-7158-866C-0CE01E1F30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28641" y="6458240"/>
              <a:ext cx="797009" cy="0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se šipkou 8">
              <a:extLst>
                <a:ext uri="{FF2B5EF4-FFF2-40B4-BE49-F238E27FC236}">
                  <a16:creationId xmlns:a16="http://schemas.microsoft.com/office/drawing/2014/main" id="{A3337C02-203F-CABD-2C1C-A8D499D958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28641" y="6128330"/>
              <a:ext cx="797009" cy="0"/>
            </a:xfrm>
            <a:prstGeom prst="straightConnector1">
              <a:avLst/>
            </a:prstGeom>
            <a:ln w="76200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se šipkou 9">
              <a:extLst>
                <a:ext uri="{FF2B5EF4-FFF2-40B4-BE49-F238E27FC236}">
                  <a16:creationId xmlns:a16="http://schemas.microsoft.com/office/drawing/2014/main" id="{5DCC8114-49CF-FC54-C624-CCE68FB82B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28640" y="5823240"/>
              <a:ext cx="797009" cy="0"/>
            </a:xfrm>
            <a:prstGeom prst="straightConnector1">
              <a:avLst/>
            </a:prstGeom>
            <a:ln w="762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ál 13">
              <a:extLst>
                <a:ext uri="{FF2B5EF4-FFF2-40B4-BE49-F238E27FC236}">
                  <a16:creationId xmlns:a16="http://schemas.microsoft.com/office/drawing/2014/main" id="{98217FC2-3DCD-B66B-AEB0-6AE307FAFDDB}"/>
                </a:ext>
              </a:extLst>
            </p:cNvPr>
            <p:cNvSpPr/>
            <p:nvPr/>
          </p:nvSpPr>
          <p:spPr>
            <a:xfrm>
              <a:off x="1627144" y="5153254"/>
              <a:ext cx="246888" cy="24688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id="{4BCD02A6-797E-8190-629F-3F1A71B6C610}"/>
                </a:ext>
              </a:extLst>
            </p:cNvPr>
            <p:cNvSpPr txBox="1"/>
            <p:nvPr/>
          </p:nvSpPr>
          <p:spPr>
            <a:xfrm>
              <a:off x="2025649" y="5113194"/>
              <a:ext cx="3808735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 deleted node</a:t>
              </a:r>
            </a:p>
            <a:p>
              <a:r>
                <a:rPr lang="en-US" dirty="0"/>
                <a:t>The replacement for the deleted node</a:t>
              </a:r>
            </a:p>
            <a:p>
              <a:r>
                <a:rPr lang="en-US" dirty="0"/>
                <a:t>Parent-child connection that stays</a:t>
              </a:r>
            </a:p>
            <a:p>
              <a:r>
                <a:rPr lang="en-US" dirty="0"/>
                <a:t>Parent-child connection that changes</a:t>
              </a:r>
            </a:p>
            <a:p>
              <a:r>
                <a:rPr lang="en-US" dirty="0"/>
                <a:t>New parent-child connection</a:t>
              </a:r>
            </a:p>
          </p:txBody>
        </p:sp>
        <p:sp>
          <p:nvSpPr>
            <p:cNvPr id="13" name="Ovál 12">
              <a:extLst>
                <a:ext uri="{FF2B5EF4-FFF2-40B4-BE49-F238E27FC236}">
                  <a16:creationId xmlns:a16="http://schemas.microsoft.com/office/drawing/2014/main" id="{3B8FCF1B-24B4-EBC0-C7CC-288742A4DA77}"/>
                </a:ext>
              </a:extLst>
            </p:cNvPr>
            <p:cNvSpPr/>
            <p:nvPr/>
          </p:nvSpPr>
          <p:spPr>
            <a:xfrm>
              <a:off x="1627144" y="5441415"/>
              <a:ext cx="246888" cy="246888"/>
            </a:xfrm>
            <a:prstGeom prst="ellips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ovéPole 6">
            <a:extLst>
              <a:ext uri="{FF2B5EF4-FFF2-40B4-BE49-F238E27FC236}">
                <a16:creationId xmlns:a16="http://schemas.microsoft.com/office/drawing/2014/main" id="{EC937498-12ED-4BDA-6EEF-F284246180CB}"/>
              </a:ext>
            </a:extLst>
          </p:cNvPr>
          <p:cNvSpPr txBox="1"/>
          <p:nvPr/>
        </p:nvSpPr>
        <p:spPr>
          <a:xfrm>
            <a:off x="8439344" y="4611687"/>
            <a:ext cx="123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 smazání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263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DA52FB-BADA-6671-0134-F68470E64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 Node – the second case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F8F6FB-E6EF-107F-22F3-65A5F78CC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deleted node has two children</a:t>
            </a:r>
          </a:p>
          <a:p>
            <a:pPr lvl="1"/>
            <a:r>
              <a:rPr lang="en-US" dirty="0"/>
              <a:t>And the right child is the successor</a:t>
            </a:r>
            <a:br>
              <a:rPr lang="en-US" dirty="0"/>
            </a:br>
            <a:r>
              <a:rPr lang="en-US" dirty="0"/>
              <a:t>  (has no left child)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è"/>
            </a:pPr>
            <a:r>
              <a:rPr lang="en-US" dirty="0"/>
              <a:t>Give the deleted node’s left child to the successor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US" dirty="0"/>
              <a:t>Replace the node with the successor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81339560-E768-F5C0-5CC2-DAEC24D76AB8}"/>
              </a:ext>
            </a:extLst>
          </p:cNvPr>
          <p:cNvSpPr/>
          <p:nvPr/>
        </p:nvSpPr>
        <p:spPr>
          <a:xfrm>
            <a:off x="9357068" y="2707399"/>
            <a:ext cx="819150" cy="7810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42</a:t>
            </a: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7118F221-BECD-CD05-D325-BD53B0A21176}"/>
              </a:ext>
            </a:extLst>
          </p:cNvPr>
          <p:cNvSpPr/>
          <p:nvPr/>
        </p:nvSpPr>
        <p:spPr>
          <a:xfrm>
            <a:off x="8657880" y="3966369"/>
            <a:ext cx="819150" cy="78105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F7904FC1-6A61-0B53-56A4-E322CAF19909}"/>
              </a:ext>
            </a:extLst>
          </p:cNvPr>
          <p:cNvSpPr/>
          <p:nvPr/>
        </p:nvSpPr>
        <p:spPr>
          <a:xfrm>
            <a:off x="9944100" y="3979698"/>
            <a:ext cx="819150" cy="781050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100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774D5238-8752-E8CB-4D33-6904B11BECDC}"/>
              </a:ext>
            </a:extLst>
          </p:cNvPr>
          <p:cNvSpPr/>
          <p:nvPr/>
        </p:nvSpPr>
        <p:spPr>
          <a:xfrm>
            <a:off x="10534650" y="5298390"/>
            <a:ext cx="819150" cy="78105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123</a:t>
            </a:r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FF185203-22B6-E862-4F12-A3A3C4CB3C42}"/>
              </a:ext>
            </a:extLst>
          </p:cNvPr>
          <p:cNvCxnSpPr>
            <a:cxnSpLocks/>
            <a:stCxn id="4" idx="3"/>
            <a:endCxn id="5" idx="0"/>
          </p:cNvCxnSpPr>
          <p:nvPr/>
        </p:nvCxnSpPr>
        <p:spPr>
          <a:xfrm flipH="1">
            <a:off x="9067455" y="3374067"/>
            <a:ext cx="409575" cy="592302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179929CB-62A2-30FB-A0A1-0FE92259D38C}"/>
              </a:ext>
            </a:extLst>
          </p:cNvPr>
          <p:cNvCxnSpPr>
            <a:cxnSpLocks/>
            <a:stCxn id="4" idx="5"/>
            <a:endCxn id="6" idx="0"/>
          </p:cNvCxnSpPr>
          <p:nvPr/>
        </p:nvCxnSpPr>
        <p:spPr>
          <a:xfrm>
            <a:off x="10056256" y="3374067"/>
            <a:ext cx="297419" cy="605631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CB0855AA-4FE4-3872-44F1-0FC0F46F197C}"/>
              </a:ext>
            </a:extLst>
          </p:cNvPr>
          <p:cNvCxnSpPr>
            <a:stCxn id="6" idx="5"/>
            <a:endCxn id="8" idx="0"/>
          </p:cNvCxnSpPr>
          <p:nvPr/>
        </p:nvCxnSpPr>
        <p:spPr>
          <a:xfrm>
            <a:off x="10643288" y="4646366"/>
            <a:ext cx="300937" cy="65202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9F017742-9BBF-4E24-427E-8E95476297B4}"/>
              </a:ext>
            </a:extLst>
          </p:cNvPr>
          <p:cNvCxnSpPr>
            <a:cxnSpLocks/>
            <a:stCxn id="12" idx="4"/>
            <a:endCxn id="4" idx="0"/>
          </p:cNvCxnSpPr>
          <p:nvPr/>
        </p:nvCxnSpPr>
        <p:spPr>
          <a:xfrm flipH="1">
            <a:off x="9766643" y="2088198"/>
            <a:ext cx="720383" cy="619201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ál 11">
            <a:extLst>
              <a:ext uri="{FF2B5EF4-FFF2-40B4-BE49-F238E27FC236}">
                <a16:creationId xmlns:a16="http://schemas.microsoft.com/office/drawing/2014/main" id="{58983914-57EC-DB88-3D97-4453C51087F8}"/>
              </a:ext>
            </a:extLst>
          </p:cNvPr>
          <p:cNvSpPr/>
          <p:nvPr/>
        </p:nvSpPr>
        <p:spPr>
          <a:xfrm>
            <a:off x="10487025" y="2088197"/>
            <a:ext cx="0" cy="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1FAF4406-1B55-12C6-9574-22D30A9BAB95}"/>
              </a:ext>
            </a:extLst>
          </p:cNvPr>
          <p:cNvGrpSpPr/>
          <p:nvPr/>
        </p:nvGrpSpPr>
        <p:grpSpPr>
          <a:xfrm>
            <a:off x="1228640" y="5113194"/>
            <a:ext cx="4605744" cy="1477328"/>
            <a:chOff x="1228640" y="5113194"/>
            <a:chExt cx="4605744" cy="1477328"/>
          </a:xfrm>
        </p:grpSpPr>
        <p:cxnSp>
          <p:nvCxnSpPr>
            <p:cNvPr id="9" name="Přímá spojnice se šipkou 8">
              <a:extLst>
                <a:ext uri="{FF2B5EF4-FFF2-40B4-BE49-F238E27FC236}">
                  <a16:creationId xmlns:a16="http://schemas.microsoft.com/office/drawing/2014/main" id="{F728B4C9-1499-6D31-A3E6-0A1731B4BB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28641" y="6458240"/>
              <a:ext cx="797009" cy="0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se šipkou 13">
              <a:extLst>
                <a:ext uri="{FF2B5EF4-FFF2-40B4-BE49-F238E27FC236}">
                  <a16:creationId xmlns:a16="http://schemas.microsoft.com/office/drawing/2014/main" id="{27D49702-7AF1-3517-AA27-2A2647312F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28641" y="6128330"/>
              <a:ext cx="797009" cy="0"/>
            </a:xfrm>
            <a:prstGeom prst="straightConnector1">
              <a:avLst/>
            </a:prstGeom>
            <a:ln w="76200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se šipkou 14">
              <a:extLst>
                <a:ext uri="{FF2B5EF4-FFF2-40B4-BE49-F238E27FC236}">
                  <a16:creationId xmlns:a16="http://schemas.microsoft.com/office/drawing/2014/main" id="{989BCA67-64A7-CBFE-7042-06CB501F73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28640" y="5823240"/>
              <a:ext cx="797009" cy="0"/>
            </a:xfrm>
            <a:prstGeom prst="straightConnector1">
              <a:avLst/>
            </a:prstGeom>
            <a:ln w="762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ál 15">
              <a:extLst>
                <a:ext uri="{FF2B5EF4-FFF2-40B4-BE49-F238E27FC236}">
                  <a16:creationId xmlns:a16="http://schemas.microsoft.com/office/drawing/2014/main" id="{ECF1BE66-7C87-DDC9-2A2A-60E559595B76}"/>
                </a:ext>
              </a:extLst>
            </p:cNvPr>
            <p:cNvSpPr/>
            <p:nvPr/>
          </p:nvSpPr>
          <p:spPr>
            <a:xfrm>
              <a:off x="1627144" y="5153254"/>
              <a:ext cx="246888" cy="24688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18" name="TextovéPole 17">
              <a:extLst>
                <a:ext uri="{FF2B5EF4-FFF2-40B4-BE49-F238E27FC236}">
                  <a16:creationId xmlns:a16="http://schemas.microsoft.com/office/drawing/2014/main" id="{89822BD1-7B49-33EB-3D85-64AA314F2D7E}"/>
                </a:ext>
              </a:extLst>
            </p:cNvPr>
            <p:cNvSpPr txBox="1"/>
            <p:nvPr/>
          </p:nvSpPr>
          <p:spPr>
            <a:xfrm>
              <a:off x="2025649" y="5113194"/>
              <a:ext cx="3808735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 deleted node</a:t>
              </a:r>
            </a:p>
            <a:p>
              <a:r>
                <a:rPr lang="en-US" dirty="0"/>
                <a:t>The replacement for the deleted node</a:t>
              </a:r>
            </a:p>
            <a:p>
              <a:r>
                <a:rPr lang="en-US" dirty="0"/>
                <a:t>Parent-child connection that stays</a:t>
              </a:r>
            </a:p>
            <a:p>
              <a:r>
                <a:rPr lang="en-US" dirty="0"/>
                <a:t>Parent-child connection that changes</a:t>
              </a:r>
            </a:p>
            <a:p>
              <a:r>
                <a:rPr lang="en-US" dirty="0"/>
                <a:t>New parent-child connection</a:t>
              </a:r>
            </a:p>
          </p:txBody>
        </p:sp>
        <p:sp>
          <p:nvSpPr>
            <p:cNvPr id="20" name="Ovál 19">
              <a:extLst>
                <a:ext uri="{FF2B5EF4-FFF2-40B4-BE49-F238E27FC236}">
                  <a16:creationId xmlns:a16="http://schemas.microsoft.com/office/drawing/2014/main" id="{C34B87BC-1A3C-A210-8F27-993543A4AEAF}"/>
                </a:ext>
              </a:extLst>
            </p:cNvPr>
            <p:cNvSpPr/>
            <p:nvPr/>
          </p:nvSpPr>
          <p:spPr>
            <a:xfrm>
              <a:off x="1627144" y="5441415"/>
              <a:ext cx="246888" cy="246888"/>
            </a:xfrm>
            <a:prstGeom prst="ellips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95D3F37C-5F42-6536-6E01-ABD0E47130B3}"/>
              </a:ext>
            </a:extLst>
          </p:cNvPr>
          <p:cNvSpPr txBox="1"/>
          <p:nvPr/>
        </p:nvSpPr>
        <p:spPr>
          <a:xfrm>
            <a:off x="8465995" y="5277525"/>
            <a:ext cx="1612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Před smazáním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604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DA52FB-BADA-6671-0134-F68470E64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 Node – the second case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F8F6FB-E6EF-107F-22F3-65A5F78CC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deleted node has two children</a:t>
            </a:r>
          </a:p>
          <a:p>
            <a:pPr lvl="1"/>
            <a:r>
              <a:rPr lang="en-US" dirty="0"/>
              <a:t>And the right child is the successor</a:t>
            </a:r>
            <a:br>
              <a:rPr lang="en-US" dirty="0"/>
            </a:br>
            <a:r>
              <a:rPr lang="en-US" dirty="0"/>
              <a:t>  (has no left child)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è"/>
            </a:pPr>
            <a:r>
              <a:rPr lang="en-US" dirty="0"/>
              <a:t>Give the deleted node’s left child to the successor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US" dirty="0"/>
              <a:t>Replace the node with the successor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81339560-E768-F5C0-5CC2-DAEC24D76AB8}"/>
              </a:ext>
            </a:extLst>
          </p:cNvPr>
          <p:cNvSpPr/>
          <p:nvPr/>
        </p:nvSpPr>
        <p:spPr>
          <a:xfrm>
            <a:off x="9357068" y="2707399"/>
            <a:ext cx="819150" cy="7810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42</a:t>
            </a: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7118F221-BECD-CD05-D325-BD53B0A21176}"/>
              </a:ext>
            </a:extLst>
          </p:cNvPr>
          <p:cNvSpPr/>
          <p:nvPr/>
        </p:nvSpPr>
        <p:spPr>
          <a:xfrm>
            <a:off x="8657880" y="3966369"/>
            <a:ext cx="819150" cy="78105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F7904FC1-6A61-0B53-56A4-E322CAF19909}"/>
              </a:ext>
            </a:extLst>
          </p:cNvPr>
          <p:cNvSpPr/>
          <p:nvPr/>
        </p:nvSpPr>
        <p:spPr>
          <a:xfrm>
            <a:off x="9944100" y="3979698"/>
            <a:ext cx="819150" cy="781050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100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774D5238-8752-E8CB-4D33-6904B11BECDC}"/>
              </a:ext>
            </a:extLst>
          </p:cNvPr>
          <p:cNvSpPr/>
          <p:nvPr/>
        </p:nvSpPr>
        <p:spPr>
          <a:xfrm>
            <a:off x="10534650" y="5298390"/>
            <a:ext cx="819150" cy="78105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123</a:t>
            </a:r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FF185203-22B6-E862-4F12-A3A3C4CB3C42}"/>
              </a:ext>
            </a:extLst>
          </p:cNvPr>
          <p:cNvCxnSpPr>
            <a:cxnSpLocks/>
            <a:stCxn id="4" idx="3"/>
            <a:endCxn id="5" idx="0"/>
          </p:cNvCxnSpPr>
          <p:nvPr/>
        </p:nvCxnSpPr>
        <p:spPr>
          <a:xfrm flipH="1">
            <a:off x="9067455" y="3374067"/>
            <a:ext cx="409575" cy="592302"/>
          </a:xfrm>
          <a:prstGeom prst="straightConnector1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179929CB-62A2-30FB-A0A1-0FE92259D38C}"/>
              </a:ext>
            </a:extLst>
          </p:cNvPr>
          <p:cNvCxnSpPr>
            <a:cxnSpLocks/>
            <a:stCxn id="4" idx="5"/>
            <a:endCxn id="6" idx="0"/>
          </p:cNvCxnSpPr>
          <p:nvPr/>
        </p:nvCxnSpPr>
        <p:spPr>
          <a:xfrm>
            <a:off x="10056256" y="3374067"/>
            <a:ext cx="297419" cy="605631"/>
          </a:xfrm>
          <a:prstGeom prst="straightConnector1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CB0855AA-4FE4-3872-44F1-0FC0F46F197C}"/>
              </a:ext>
            </a:extLst>
          </p:cNvPr>
          <p:cNvCxnSpPr>
            <a:stCxn id="6" idx="5"/>
            <a:endCxn id="8" idx="0"/>
          </p:cNvCxnSpPr>
          <p:nvPr/>
        </p:nvCxnSpPr>
        <p:spPr>
          <a:xfrm>
            <a:off x="10643288" y="4646366"/>
            <a:ext cx="300937" cy="65202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9F017742-9BBF-4E24-427E-8E95476297B4}"/>
              </a:ext>
            </a:extLst>
          </p:cNvPr>
          <p:cNvCxnSpPr>
            <a:cxnSpLocks/>
            <a:stCxn id="12" idx="4"/>
            <a:endCxn id="4" idx="0"/>
          </p:cNvCxnSpPr>
          <p:nvPr/>
        </p:nvCxnSpPr>
        <p:spPr>
          <a:xfrm flipH="1">
            <a:off x="9766643" y="2088198"/>
            <a:ext cx="720383" cy="619201"/>
          </a:xfrm>
          <a:prstGeom prst="straightConnector1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ál 11">
            <a:extLst>
              <a:ext uri="{FF2B5EF4-FFF2-40B4-BE49-F238E27FC236}">
                <a16:creationId xmlns:a16="http://schemas.microsoft.com/office/drawing/2014/main" id="{58983914-57EC-DB88-3D97-4453C51087F8}"/>
              </a:ext>
            </a:extLst>
          </p:cNvPr>
          <p:cNvSpPr/>
          <p:nvPr/>
        </p:nvSpPr>
        <p:spPr>
          <a:xfrm>
            <a:off x="10487025" y="2088197"/>
            <a:ext cx="0" cy="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pojnice: zakřivená 18">
            <a:extLst>
              <a:ext uri="{FF2B5EF4-FFF2-40B4-BE49-F238E27FC236}">
                <a16:creationId xmlns:a16="http://schemas.microsoft.com/office/drawing/2014/main" id="{902C1062-8502-5E98-A365-178CC9446158}"/>
              </a:ext>
            </a:extLst>
          </p:cNvPr>
          <p:cNvCxnSpPr>
            <a:cxnSpLocks/>
            <a:stCxn id="12" idx="5"/>
            <a:endCxn id="6" idx="0"/>
          </p:cNvCxnSpPr>
          <p:nvPr/>
        </p:nvCxnSpPr>
        <p:spPr>
          <a:xfrm rot="5400000">
            <a:off x="9474601" y="2967273"/>
            <a:ext cx="1891500" cy="133351"/>
          </a:xfrm>
          <a:prstGeom prst="curvedConnector3">
            <a:avLst>
              <a:gd name="adj1" fmla="val 96328"/>
            </a:avLst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pojnice: zakřivená 40">
            <a:extLst>
              <a:ext uri="{FF2B5EF4-FFF2-40B4-BE49-F238E27FC236}">
                <a16:creationId xmlns:a16="http://schemas.microsoft.com/office/drawing/2014/main" id="{AC31B058-9423-A0E7-CE1A-15415F187E21}"/>
              </a:ext>
            </a:extLst>
          </p:cNvPr>
          <p:cNvCxnSpPr>
            <a:cxnSpLocks/>
            <a:stCxn id="6" idx="3"/>
            <a:endCxn id="5" idx="7"/>
          </p:cNvCxnSpPr>
          <p:nvPr/>
        </p:nvCxnSpPr>
        <p:spPr>
          <a:xfrm rot="5400000" flipH="1">
            <a:off x="9427757" y="4010062"/>
            <a:ext cx="565615" cy="706994"/>
          </a:xfrm>
          <a:prstGeom prst="curvedConnector5">
            <a:avLst>
              <a:gd name="adj1" fmla="val -40416"/>
              <a:gd name="adj2" fmla="val 50000"/>
              <a:gd name="adj3" fmla="val 140416"/>
            </a:avLst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Skupina 6">
            <a:extLst>
              <a:ext uri="{FF2B5EF4-FFF2-40B4-BE49-F238E27FC236}">
                <a16:creationId xmlns:a16="http://schemas.microsoft.com/office/drawing/2014/main" id="{1FAF4406-1B55-12C6-9574-22D30A9BAB95}"/>
              </a:ext>
            </a:extLst>
          </p:cNvPr>
          <p:cNvGrpSpPr/>
          <p:nvPr/>
        </p:nvGrpSpPr>
        <p:grpSpPr>
          <a:xfrm>
            <a:off x="1228640" y="5113194"/>
            <a:ext cx="4605744" cy="1477328"/>
            <a:chOff x="1228640" y="5113194"/>
            <a:chExt cx="4605744" cy="1477328"/>
          </a:xfrm>
        </p:grpSpPr>
        <p:cxnSp>
          <p:nvCxnSpPr>
            <p:cNvPr id="9" name="Přímá spojnice se šipkou 8">
              <a:extLst>
                <a:ext uri="{FF2B5EF4-FFF2-40B4-BE49-F238E27FC236}">
                  <a16:creationId xmlns:a16="http://schemas.microsoft.com/office/drawing/2014/main" id="{F728B4C9-1499-6D31-A3E6-0A1731B4BB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28641" y="6458240"/>
              <a:ext cx="797009" cy="0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se šipkou 13">
              <a:extLst>
                <a:ext uri="{FF2B5EF4-FFF2-40B4-BE49-F238E27FC236}">
                  <a16:creationId xmlns:a16="http://schemas.microsoft.com/office/drawing/2014/main" id="{27D49702-7AF1-3517-AA27-2A2647312F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28641" y="6128330"/>
              <a:ext cx="797009" cy="0"/>
            </a:xfrm>
            <a:prstGeom prst="straightConnector1">
              <a:avLst/>
            </a:prstGeom>
            <a:ln w="76200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se šipkou 14">
              <a:extLst>
                <a:ext uri="{FF2B5EF4-FFF2-40B4-BE49-F238E27FC236}">
                  <a16:creationId xmlns:a16="http://schemas.microsoft.com/office/drawing/2014/main" id="{989BCA67-64A7-CBFE-7042-06CB501F73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28640" y="5823240"/>
              <a:ext cx="797009" cy="0"/>
            </a:xfrm>
            <a:prstGeom prst="straightConnector1">
              <a:avLst/>
            </a:prstGeom>
            <a:ln w="762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ál 15">
              <a:extLst>
                <a:ext uri="{FF2B5EF4-FFF2-40B4-BE49-F238E27FC236}">
                  <a16:creationId xmlns:a16="http://schemas.microsoft.com/office/drawing/2014/main" id="{ECF1BE66-7C87-DDC9-2A2A-60E559595B76}"/>
                </a:ext>
              </a:extLst>
            </p:cNvPr>
            <p:cNvSpPr/>
            <p:nvPr/>
          </p:nvSpPr>
          <p:spPr>
            <a:xfrm>
              <a:off x="1627144" y="5153254"/>
              <a:ext cx="246888" cy="24688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18" name="TextovéPole 17">
              <a:extLst>
                <a:ext uri="{FF2B5EF4-FFF2-40B4-BE49-F238E27FC236}">
                  <a16:creationId xmlns:a16="http://schemas.microsoft.com/office/drawing/2014/main" id="{89822BD1-7B49-33EB-3D85-64AA314F2D7E}"/>
                </a:ext>
              </a:extLst>
            </p:cNvPr>
            <p:cNvSpPr txBox="1"/>
            <p:nvPr/>
          </p:nvSpPr>
          <p:spPr>
            <a:xfrm>
              <a:off x="2025649" y="5113194"/>
              <a:ext cx="3808735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 deleted node</a:t>
              </a:r>
            </a:p>
            <a:p>
              <a:r>
                <a:rPr lang="en-US" dirty="0"/>
                <a:t>The replacement for the deleted node</a:t>
              </a:r>
            </a:p>
            <a:p>
              <a:r>
                <a:rPr lang="en-US" dirty="0"/>
                <a:t>Parent-child connection that stays</a:t>
              </a:r>
            </a:p>
            <a:p>
              <a:r>
                <a:rPr lang="en-US" dirty="0"/>
                <a:t>Parent-child connection that changes</a:t>
              </a:r>
            </a:p>
            <a:p>
              <a:r>
                <a:rPr lang="en-US" dirty="0"/>
                <a:t>New parent-child connection</a:t>
              </a:r>
            </a:p>
          </p:txBody>
        </p:sp>
        <p:sp>
          <p:nvSpPr>
            <p:cNvPr id="20" name="Ovál 19">
              <a:extLst>
                <a:ext uri="{FF2B5EF4-FFF2-40B4-BE49-F238E27FC236}">
                  <a16:creationId xmlns:a16="http://schemas.microsoft.com/office/drawing/2014/main" id="{C34B87BC-1A3C-A210-8F27-993543A4AEAF}"/>
                </a:ext>
              </a:extLst>
            </p:cNvPr>
            <p:cNvSpPr/>
            <p:nvPr/>
          </p:nvSpPr>
          <p:spPr>
            <a:xfrm>
              <a:off x="1627144" y="5441415"/>
              <a:ext cx="246888" cy="246888"/>
            </a:xfrm>
            <a:prstGeom prst="ellips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4EECE296-469C-064B-CF66-504B95D7F929}"/>
              </a:ext>
            </a:extLst>
          </p:cNvPr>
          <p:cNvSpPr txBox="1"/>
          <p:nvPr/>
        </p:nvSpPr>
        <p:spPr>
          <a:xfrm>
            <a:off x="8778543" y="5195527"/>
            <a:ext cx="1157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Při mazání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843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DA52FB-BADA-6671-0134-F68470E64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 Node – the second case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F8F6FB-E6EF-107F-22F3-65A5F78CC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deleted node has two children</a:t>
            </a:r>
          </a:p>
          <a:p>
            <a:pPr lvl="1"/>
            <a:r>
              <a:rPr lang="en-US" dirty="0"/>
              <a:t>And the right child is the successor</a:t>
            </a:r>
            <a:br>
              <a:rPr lang="en-US" dirty="0"/>
            </a:br>
            <a:r>
              <a:rPr lang="en-US" dirty="0"/>
              <a:t>  (has no left child)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è"/>
            </a:pPr>
            <a:r>
              <a:rPr lang="en-US" dirty="0"/>
              <a:t>Give the deleted node’s left child to the successor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US" dirty="0"/>
              <a:t>Replace the node with the successor</a:t>
            </a: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7118F221-BECD-CD05-D325-BD53B0A21176}"/>
              </a:ext>
            </a:extLst>
          </p:cNvPr>
          <p:cNvSpPr/>
          <p:nvPr/>
        </p:nvSpPr>
        <p:spPr>
          <a:xfrm>
            <a:off x="9495670" y="4655119"/>
            <a:ext cx="819150" cy="78105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F7904FC1-6A61-0B53-56A4-E322CAF19909}"/>
              </a:ext>
            </a:extLst>
          </p:cNvPr>
          <p:cNvSpPr/>
          <p:nvPr/>
        </p:nvSpPr>
        <p:spPr>
          <a:xfrm>
            <a:off x="10063334" y="3221522"/>
            <a:ext cx="819150" cy="781050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100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774D5238-8752-E8CB-4D33-6904B11BECDC}"/>
              </a:ext>
            </a:extLst>
          </p:cNvPr>
          <p:cNvSpPr/>
          <p:nvPr/>
        </p:nvSpPr>
        <p:spPr>
          <a:xfrm>
            <a:off x="10686267" y="4660365"/>
            <a:ext cx="819150" cy="78105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123</a:t>
            </a:r>
          </a:p>
        </p:txBody>
      </p: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CB0855AA-4FE4-3872-44F1-0FC0F46F197C}"/>
              </a:ext>
            </a:extLst>
          </p:cNvPr>
          <p:cNvCxnSpPr>
            <a:stCxn id="6" idx="5"/>
            <a:endCxn id="8" idx="0"/>
          </p:cNvCxnSpPr>
          <p:nvPr/>
        </p:nvCxnSpPr>
        <p:spPr>
          <a:xfrm>
            <a:off x="10762522" y="3888190"/>
            <a:ext cx="333320" cy="7721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ál 11">
            <a:extLst>
              <a:ext uri="{FF2B5EF4-FFF2-40B4-BE49-F238E27FC236}">
                <a16:creationId xmlns:a16="http://schemas.microsoft.com/office/drawing/2014/main" id="{58983914-57EC-DB88-3D97-4453C51087F8}"/>
              </a:ext>
            </a:extLst>
          </p:cNvPr>
          <p:cNvSpPr/>
          <p:nvPr/>
        </p:nvSpPr>
        <p:spPr>
          <a:xfrm>
            <a:off x="10487025" y="2088197"/>
            <a:ext cx="0" cy="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pojnice: zakřivená 18">
            <a:extLst>
              <a:ext uri="{FF2B5EF4-FFF2-40B4-BE49-F238E27FC236}">
                <a16:creationId xmlns:a16="http://schemas.microsoft.com/office/drawing/2014/main" id="{902C1062-8502-5E98-A365-178CC9446158}"/>
              </a:ext>
            </a:extLst>
          </p:cNvPr>
          <p:cNvCxnSpPr>
            <a:cxnSpLocks/>
            <a:stCxn id="12" idx="5"/>
            <a:endCxn id="6" idx="0"/>
          </p:cNvCxnSpPr>
          <p:nvPr/>
        </p:nvCxnSpPr>
        <p:spPr>
          <a:xfrm flipH="1">
            <a:off x="10472909" y="2088198"/>
            <a:ext cx="14117" cy="113332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pojnice: zakřivená 40">
            <a:extLst>
              <a:ext uri="{FF2B5EF4-FFF2-40B4-BE49-F238E27FC236}">
                <a16:creationId xmlns:a16="http://schemas.microsoft.com/office/drawing/2014/main" id="{AC31B058-9423-A0E7-CE1A-15415F187E21}"/>
              </a:ext>
            </a:extLst>
          </p:cNvPr>
          <p:cNvCxnSpPr>
            <a:cxnSpLocks/>
            <a:stCxn id="6" idx="3"/>
            <a:endCxn id="5" idx="0"/>
          </p:cNvCxnSpPr>
          <p:nvPr/>
        </p:nvCxnSpPr>
        <p:spPr>
          <a:xfrm flipH="1">
            <a:off x="9905245" y="3888190"/>
            <a:ext cx="278051" cy="766929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Skupina 6">
            <a:extLst>
              <a:ext uri="{FF2B5EF4-FFF2-40B4-BE49-F238E27FC236}">
                <a16:creationId xmlns:a16="http://schemas.microsoft.com/office/drawing/2014/main" id="{1FAF4406-1B55-12C6-9574-22D30A9BAB95}"/>
              </a:ext>
            </a:extLst>
          </p:cNvPr>
          <p:cNvGrpSpPr/>
          <p:nvPr/>
        </p:nvGrpSpPr>
        <p:grpSpPr>
          <a:xfrm>
            <a:off x="1228640" y="5113194"/>
            <a:ext cx="4605744" cy="1477328"/>
            <a:chOff x="1228640" y="5113194"/>
            <a:chExt cx="4605744" cy="1477328"/>
          </a:xfrm>
        </p:grpSpPr>
        <p:cxnSp>
          <p:nvCxnSpPr>
            <p:cNvPr id="9" name="Přímá spojnice se šipkou 8">
              <a:extLst>
                <a:ext uri="{FF2B5EF4-FFF2-40B4-BE49-F238E27FC236}">
                  <a16:creationId xmlns:a16="http://schemas.microsoft.com/office/drawing/2014/main" id="{F728B4C9-1499-6D31-A3E6-0A1731B4BB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28641" y="6458240"/>
              <a:ext cx="797009" cy="0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se šipkou 13">
              <a:extLst>
                <a:ext uri="{FF2B5EF4-FFF2-40B4-BE49-F238E27FC236}">
                  <a16:creationId xmlns:a16="http://schemas.microsoft.com/office/drawing/2014/main" id="{27D49702-7AF1-3517-AA27-2A2647312F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28641" y="6128330"/>
              <a:ext cx="797009" cy="0"/>
            </a:xfrm>
            <a:prstGeom prst="straightConnector1">
              <a:avLst/>
            </a:prstGeom>
            <a:ln w="76200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se šipkou 14">
              <a:extLst>
                <a:ext uri="{FF2B5EF4-FFF2-40B4-BE49-F238E27FC236}">
                  <a16:creationId xmlns:a16="http://schemas.microsoft.com/office/drawing/2014/main" id="{989BCA67-64A7-CBFE-7042-06CB501F73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28640" y="5823240"/>
              <a:ext cx="797009" cy="0"/>
            </a:xfrm>
            <a:prstGeom prst="straightConnector1">
              <a:avLst/>
            </a:prstGeom>
            <a:ln w="762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ál 15">
              <a:extLst>
                <a:ext uri="{FF2B5EF4-FFF2-40B4-BE49-F238E27FC236}">
                  <a16:creationId xmlns:a16="http://schemas.microsoft.com/office/drawing/2014/main" id="{ECF1BE66-7C87-DDC9-2A2A-60E559595B76}"/>
                </a:ext>
              </a:extLst>
            </p:cNvPr>
            <p:cNvSpPr/>
            <p:nvPr/>
          </p:nvSpPr>
          <p:spPr>
            <a:xfrm>
              <a:off x="1627144" y="5153254"/>
              <a:ext cx="246888" cy="24688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18" name="TextovéPole 17">
              <a:extLst>
                <a:ext uri="{FF2B5EF4-FFF2-40B4-BE49-F238E27FC236}">
                  <a16:creationId xmlns:a16="http://schemas.microsoft.com/office/drawing/2014/main" id="{89822BD1-7B49-33EB-3D85-64AA314F2D7E}"/>
                </a:ext>
              </a:extLst>
            </p:cNvPr>
            <p:cNvSpPr txBox="1"/>
            <p:nvPr/>
          </p:nvSpPr>
          <p:spPr>
            <a:xfrm>
              <a:off x="2025649" y="5113194"/>
              <a:ext cx="3808735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 deleted node</a:t>
              </a:r>
            </a:p>
            <a:p>
              <a:r>
                <a:rPr lang="en-US" dirty="0"/>
                <a:t>The replacement for the deleted node</a:t>
              </a:r>
            </a:p>
            <a:p>
              <a:r>
                <a:rPr lang="en-US" dirty="0"/>
                <a:t>Parent-child connection that stays</a:t>
              </a:r>
            </a:p>
            <a:p>
              <a:r>
                <a:rPr lang="en-US" dirty="0"/>
                <a:t>Parent-child connection that changes</a:t>
              </a:r>
            </a:p>
            <a:p>
              <a:r>
                <a:rPr lang="en-US" dirty="0"/>
                <a:t>New parent-child connection</a:t>
              </a:r>
            </a:p>
          </p:txBody>
        </p:sp>
        <p:sp>
          <p:nvSpPr>
            <p:cNvPr id="20" name="Ovál 19">
              <a:extLst>
                <a:ext uri="{FF2B5EF4-FFF2-40B4-BE49-F238E27FC236}">
                  <a16:creationId xmlns:a16="http://schemas.microsoft.com/office/drawing/2014/main" id="{C34B87BC-1A3C-A210-8F27-993543A4AEAF}"/>
                </a:ext>
              </a:extLst>
            </p:cNvPr>
            <p:cNvSpPr/>
            <p:nvPr/>
          </p:nvSpPr>
          <p:spPr>
            <a:xfrm>
              <a:off x="1627144" y="5441415"/>
              <a:ext cx="246888" cy="246888"/>
            </a:xfrm>
            <a:prstGeom prst="ellips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BB6D0918-DE63-29C1-62DB-B616AA5FD17F}"/>
              </a:ext>
            </a:extLst>
          </p:cNvPr>
          <p:cNvSpPr txBox="1"/>
          <p:nvPr/>
        </p:nvSpPr>
        <p:spPr>
          <a:xfrm>
            <a:off x="9998652" y="5619277"/>
            <a:ext cx="123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 smazání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446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DA52FB-BADA-6671-0134-F68470E64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 Node – the scary case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F8F6FB-E6EF-107F-22F3-65A5F78CC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deleted node has two children</a:t>
            </a:r>
          </a:p>
          <a:p>
            <a:pPr lvl="1"/>
            <a:r>
              <a:rPr lang="en-US" dirty="0"/>
              <a:t>And the right child is not the successor</a:t>
            </a:r>
          </a:p>
          <a:p>
            <a:pPr marL="0" indent="0">
              <a:buNone/>
            </a:pPr>
            <a:r>
              <a:rPr lang="en-US" dirty="0"/>
              <a:t>One solution is: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US" dirty="0"/>
              <a:t>Store the successor in a new </a:t>
            </a:r>
            <a:r>
              <a:rPr lang="en-US" dirty="0" err="1"/>
              <a:t>unique_ptr</a:t>
            </a:r>
            <a:endParaRPr lang="en-US" dirty="0"/>
          </a:p>
          <a:p>
            <a:pPr lvl="1">
              <a:buFont typeface="Wingdings" panose="05000000000000000000" pitchFamily="2" charset="2"/>
              <a:buChar char="è"/>
            </a:pPr>
            <a:r>
              <a:rPr lang="en-US" dirty="0"/>
              <a:t>Give its right child to its parent as a replacement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US" dirty="0"/>
              <a:t>Then, give it the deleted node’s children</a:t>
            </a:r>
          </a:p>
          <a:p>
            <a:pPr marL="457200" lvl="1" indent="0">
              <a:buNone/>
            </a:pPr>
            <a:r>
              <a:rPr lang="en-US" dirty="0"/>
              <a:t>(it didn’t have left child and we moved the right one)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US" dirty="0"/>
              <a:t>Finally, replace the original node with the successor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81339560-E768-F5C0-5CC2-DAEC24D76AB8}"/>
              </a:ext>
            </a:extLst>
          </p:cNvPr>
          <p:cNvSpPr/>
          <p:nvPr/>
        </p:nvSpPr>
        <p:spPr>
          <a:xfrm>
            <a:off x="9128468" y="2256549"/>
            <a:ext cx="819150" cy="7810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42</a:t>
            </a: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7118F221-BECD-CD05-D325-BD53B0A21176}"/>
              </a:ext>
            </a:extLst>
          </p:cNvPr>
          <p:cNvSpPr/>
          <p:nvPr/>
        </p:nvSpPr>
        <p:spPr>
          <a:xfrm>
            <a:off x="8429280" y="3515519"/>
            <a:ext cx="819150" cy="78105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F7904FC1-6A61-0B53-56A4-E322CAF19909}"/>
              </a:ext>
            </a:extLst>
          </p:cNvPr>
          <p:cNvSpPr/>
          <p:nvPr/>
        </p:nvSpPr>
        <p:spPr>
          <a:xfrm>
            <a:off x="10042207" y="3670300"/>
            <a:ext cx="819150" cy="78105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100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166AA426-6AC1-C935-B359-0AC853ADDEE8}"/>
              </a:ext>
            </a:extLst>
          </p:cNvPr>
          <p:cNvSpPr/>
          <p:nvPr/>
        </p:nvSpPr>
        <p:spPr>
          <a:xfrm>
            <a:off x="8890076" y="4842751"/>
            <a:ext cx="819150" cy="781050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69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774D5238-8752-E8CB-4D33-6904B11BECDC}"/>
              </a:ext>
            </a:extLst>
          </p:cNvPr>
          <p:cNvSpPr/>
          <p:nvPr/>
        </p:nvSpPr>
        <p:spPr>
          <a:xfrm>
            <a:off x="11104510" y="4899983"/>
            <a:ext cx="819150" cy="78105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123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337880B5-12F7-51FF-DFD9-A5AB67A58F1A}"/>
              </a:ext>
            </a:extLst>
          </p:cNvPr>
          <p:cNvSpPr/>
          <p:nvPr/>
        </p:nvSpPr>
        <p:spPr>
          <a:xfrm>
            <a:off x="9439276" y="5948090"/>
            <a:ext cx="819150" cy="78105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74</a:t>
            </a:r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FF185203-22B6-E862-4F12-A3A3C4CB3C42}"/>
              </a:ext>
            </a:extLst>
          </p:cNvPr>
          <p:cNvCxnSpPr>
            <a:cxnSpLocks/>
            <a:stCxn id="4" idx="3"/>
            <a:endCxn id="5" idx="0"/>
          </p:cNvCxnSpPr>
          <p:nvPr/>
        </p:nvCxnSpPr>
        <p:spPr>
          <a:xfrm flipH="1">
            <a:off x="8838855" y="2923217"/>
            <a:ext cx="409575" cy="592302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179929CB-62A2-30FB-A0A1-0FE92259D38C}"/>
              </a:ext>
            </a:extLst>
          </p:cNvPr>
          <p:cNvCxnSpPr>
            <a:cxnSpLocks/>
            <a:stCxn id="4" idx="5"/>
            <a:endCxn id="6" idx="0"/>
          </p:cNvCxnSpPr>
          <p:nvPr/>
        </p:nvCxnSpPr>
        <p:spPr>
          <a:xfrm>
            <a:off x="9827656" y="2923217"/>
            <a:ext cx="624126" cy="747083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3BAE77B0-0FA1-6F6D-8D31-D984770000DB}"/>
              </a:ext>
            </a:extLst>
          </p:cNvPr>
          <p:cNvCxnSpPr>
            <a:cxnSpLocks/>
            <a:stCxn id="6" idx="3"/>
            <a:endCxn id="7" idx="7"/>
          </p:cNvCxnSpPr>
          <p:nvPr/>
        </p:nvCxnSpPr>
        <p:spPr>
          <a:xfrm flipH="1">
            <a:off x="9589264" y="4336968"/>
            <a:ext cx="572905" cy="620165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CB0855AA-4FE4-3872-44F1-0FC0F46F197C}"/>
              </a:ext>
            </a:extLst>
          </p:cNvPr>
          <p:cNvCxnSpPr>
            <a:cxnSpLocks/>
            <a:stCxn id="6" idx="5"/>
            <a:endCxn id="8" idx="1"/>
          </p:cNvCxnSpPr>
          <p:nvPr/>
        </p:nvCxnSpPr>
        <p:spPr>
          <a:xfrm>
            <a:off x="10741395" y="4336968"/>
            <a:ext cx="483077" cy="67739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>
            <a:extLst>
              <a:ext uri="{FF2B5EF4-FFF2-40B4-BE49-F238E27FC236}">
                <a16:creationId xmlns:a16="http://schemas.microsoft.com/office/drawing/2014/main" id="{0F50ED9A-6DC9-EE0E-8632-83B2309FA668}"/>
              </a:ext>
            </a:extLst>
          </p:cNvPr>
          <p:cNvCxnSpPr>
            <a:cxnSpLocks/>
            <a:stCxn id="7" idx="4"/>
            <a:endCxn id="9" idx="1"/>
          </p:cNvCxnSpPr>
          <p:nvPr/>
        </p:nvCxnSpPr>
        <p:spPr>
          <a:xfrm>
            <a:off x="9299651" y="5623801"/>
            <a:ext cx="259587" cy="43867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052C433F-813A-44E9-0836-D75E6A429591}"/>
              </a:ext>
            </a:extLst>
          </p:cNvPr>
          <p:cNvCxnSpPr>
            <a:cxnSpLocks/>
            <a:stCxn id="12" idx="4"/>
            <a:endCxn id="4" idx="0"/>
          </p:cNvCxnSpPr>
          <p:nvPr/>
        </p:nvCxnSpPr>
        <p:spPr>
          <a:xfrm flipH="1">
            <a:off x="9538043" y="1662748"/>
            <a:ext cx="720383" cy="593801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ál 11">
            <a:extLst>
              <a:ext uri="{FF2B5EF4-FFF2-40B4-BE49-F238E27FC236}">
                <a16:creationId xmlns:a16="http://schemas.microsoft.com/office/drawing/2014/main" id="{559C384C-A7BC-E210-7699-7728BCAC2F2D}"/>
              </a:ext>
            </a:extLst>
          </p:cNvPr>
          <p:cNvSpPr/>
          <p:nvPr/>
        </p:nvSpPr>
        <p:spPr>
          <a:xfrm>
            <a:off x="10258425" y="1662747"/>
            <a:ext cx="0" cy="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B0F64553-D5E0-EEC1-7E70-2ABDD7D1B1BD}"/>
              </a:ext>
            </a:extLst>
          </p:cNvPr>
          <p:cNvGrpSpPr/>
          <p:nvPr/>
        </p:nvGrpSpPr>
        <p:grpSpPr>
          <a:xfrm>
            <a:off x="2534828" y="5380672"/>
            <a:ext cx="4605744" cy="1477328"/>
            <a:chOff x="1228640" y="5113194"/>
            <a:chExt cx="4605744" cy="1477328"/>
          </a:xfrm>
        </p:grpSpPr>
        <p:cxnSp>
          <p:nvCxnSpPr>
            <p:cNvPr id="18" name="Přímá spojnice se šipkou 17">
              <a:extLst>
                <a:ext uri="{FF2B5EF4-FFF2-40B4-BE49-F238E27FC236}">
                  <a16:creationId xmlns:a16="http://schemas.microsoft.com/office/drawing/2014/main" id="{14814DD3-E1A9-2394-955B-7B44D37939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28641" y="6458240"/>
              <a:ext cx="797009" cy="0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se šipkou 18">
              <a:extLst>
                <a:ext uri="{FF2B5EF4-FFF2-40B4-BE49-F238E27FC236}">
                  <a16:creationId xmlns:a16="http://schemas.microsoft.com/office/drawing/2014/main" id="{D16B5A7E-BACC-02D1-908F-20DC67B22B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28641" y="6128330"/>
              <a:ext cx="797009" cy="0"/>
            </a:xfrm>
            <a:prstGeom prst="straightConnector1">
              <a:avLst/>
            </a:prstGeom>
            <a:ln w="76200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se šipkou 19">
              <a:extLst>
                <a:ext uri="{FF2B5EF4-FFF2-40B4-BE49-F238E27FC236}">
                  <a16:creationId xmlns:a16="http://schemas.microsoft.com/office/drawing/2014/main" id="{3D27CCFA-1BBE-CC89-6D65-9147AC4E10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28640" y="5823240"/>
              <a:ext cx="797009" cy="0"/>
            </a:xfrm>
            <a:prstGeom prst="straightConnector1">
              <a:avLst/>
            </a:prstGeom>
            <a:ln w="762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ál 20">
              <a:extLst>
                <a:ext uri="{FF2B5EF4-FFF2-40B4-BE49-F238E27FC236}">
                  <a16:creationId xmlns:a16="http://schemas.microsoft.com/office/drawing/2014/main" id="{D8EBC924-F0F5-99FE-67D7-4DE379436CCF}"/>
                </a:ext>
              </a:extLst>
            </p:cNvPr>
            <p:cNvSpPr/>
            <p:nvPr/>
          </p:nvSpPr>
          <p:spPr>
            <a:xfrm>
              <a:off x="1627144" y="5153254"/>
              <a:ext cx="246888" cy="24688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22" name="TextovéPole 21">
              <a:extLst>
                <a:ext uri="{FF2B5EF4-FFF2-40B4-BE49-F238E27FC236}">
                  <a16:creationId xmlns:a16="http://schemas.microsoft.com/office/drawing/2014/main" id="{73ED8597-75FB-4DA1-A805-5A20D044C0F9}"/>
                </a:ext>
              </a:extLst>
            </p:cNvPr>
            <p:cNvSpPr txBox="1"/>
            <p:nvPr/>
          </p:nvSpPr>
          <p:spPr>
            <a:xfrm>
              <a:off x="2025649" y="5113194"/>
              <a:ext cx="3808735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 deleted node</a:t>
              </a:r>
            </a:p>
            <a:p>
              <a:r>
                <a:rPr lang="en-US" dirty="0"/>
                <a:t>The replacement for the deleted node</a:t>
              </a:r>
            </a:p>
            <a:p>
              <a:r>
                <a:rPr lang="en-US" dirty="0"/>
                <a:t>Parent-child connection that stays</a:t>
              </a:r>
            </a:p>
            <a:p>
              <a:r>
                <a:rPr lang="en-US" dirty="0"/>
                <a:t>Parent-child connection that changes</a:t>
              </a:r>
            </a:p>
            <a:p>
              <a:r>
                <a:rPr lang="en-US" dirty="0"/>
                <a:t>New parent-child connection</a:t>
              </a:r>
            </a:p>
          </p:txBody>
        </p:sp>
        <p:sp>
          <p:nvSpPr>
            <p:cNvPr id="23" name="Ovál 22">
              <a:extLst>
                <a:ext uri="{FF2B5EF4-FFF2-40B4-BE49-F238E27FC236}">
                  <a16:creationId xmlns:a16="http://schemas.microsoft.com/office/drawing/2014/main" id="{49674ED2-129B-26D4-7568-1924EF7EC9A0}"/>
                </a:ext>
              </a:extLst>
            </p:cNvPr>
            <p:cNvSpPr/>
            <p:nvPr/>
          </p:nvSpPr>
          <p:spPr>
            <a:xfrm>
              <a:off x="1627144" y="5441415"/>
              <a:ext cx="246888" cy="246888"/>
            </a:xfrm>
            <a:prstGeom prst="ellips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20153FC4-0E87-52CA-66EA-3F7D40E9D92E}"/>
              </a:ext>
            </a:extLst>
          </p:cNvPr>
          <p:cNvSpPr txBox="1"/>
          <p:nvPr/>
        </p:nvSpPr>
        <p:spPr>
          <a:xfrm>
            <a:off x="10224761" y="2803645"/>
            <a:ext cx="1612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Před smazáním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424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DA52FB-BADA-6671-0134-F68470E64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 Node – the scary case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F8F6FB-E6EF-107F-22F3-65A5F78CC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deleted node has two children</a:t>
            </a:r>
          </a:p>
          <a:p>
            <a:pPr lvl="1"/>
            <a:r>
              <a:rPr lang="en-US" dirty="0"/>
              <a:t>And the right child is not the successor</a:t>
            </a:r>
          </a:p>
          <a:p>
            <a:pPr marL="0" indent="0">
              <a:buNone/>
            </a:pPr>
            <a:r>
              <a:rPr lang="en-US" dirty="0"/>
              <a:t>One solution is: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US" dirty="0"/>
              <a:t>Store the successor in a new </a:t>
            </a:r>
            <a:r>
              <a:rPr lang="en-US" dirty="0" err="1"/>
              <a:t>unique_ptr</a:t>
            </a:r>
            <a:endParaRPr lang="en-US" dirty="0"/>
          </a:p>
          <a:p>
            <a:pPr lvl="1">
              <a:buFont typeface="Wingdings" panose="05000000000000000000" pitchFamily="2" charset="2"/>
              <a:buChar char="è"/>
            </a:pPr>
            <a:r>
              <a:rPr lang="en-US" dirty="0"/>
              <a:t>Give its right child to its parent as a replacement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US" dirty="0"/>
              <a:t>Then, give it the deleted node’s children</a:t>
            </a:r>
          </a:p>
          <a:p>
            <a:pPr marL="457200" lvl="1" indent="0">
              <a:buNone/>
            </a:pPr>
            <a:r>
              <a:rPr lang="en-US" dirty="0"/>
              <a:t>(it didn’t have left child and we moved the right one)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US" dirty="0"/>
              <a:t>Finally, replace the original node with the successor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81339560-E768-F5C0-5CC2-DAEC24D76AB8}"/>
              </a:ext>
            </a:extLst>
          </p:cNvPr>
          <p:cNvSpPr/>
          <p:nvPr/>
        </p:nvSpPr>
        <p:spPr>
          <a:xfrm>
            <a:off x="9128468" y="2256549"/>
            <a:ext cx="819150" cy="7810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42</a:t>
            </a: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7118F221-BECD-CD05-D325-BD53B0A21176}"/>
              </a:ext>
            </a:extLst>
          </p:cNvPr>
          <p:cNvSpPr/>
          <p:nvPr/>
        </p:nvSpPr>
        <p:spPr>
          <a:xfrm>
            <a:off x="8429280" y="3515519"/>
            <a:ext cx="819150" cy="78105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F7904FC1-6A61-0B53-56A4-E322CAF19909}"/>
              </a:ext>
            </a:extLst>
          </p:cNvPr>
          <p:cNvSpPr/>
          <p:nvPr/>
        </p:nvSpPr>
        <p:spPr>
          <a:xfrm>
            <a:off x="10042207" y="3670300"/>
            <a:ext cx="819150" cy="78105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100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166AA426-6AC1-C935-B359-0AC853ADDEE8}"/>
              </a:ext>
            </a:extLst>
          </p:cNvPr>
          <p:cNvSpPr/>
          <p:nvPr/>
        </p:nvSpPr>
        <p:spPr>
          <a:xfrm>
            <a:off x="8890076" y="4842751"/>
            <a:ext cx="819150" cy="781050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69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774D5238-8752-E8CB-4D33-6904B11BECDC}"/>
              </a:ext>
            </a:extLst>
          </p:cNvPr>
          <p:cNvSpPr/>
          <p:nvPr/>
        </p:nvSpPr>
        <p:spPr>
          <a:xfrm>
            <a:off x="11104510" y="4899983"/>
            <a:ext cx="819150" cy="78105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123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337880B5-12F7-51FF-DFD9-A5AB67A58F1A}"/>
              </a:ext>
            </a:extLst>
          </p:cNvPr>
          <p:cNvSpPr/>
          <p:nvPr/>
        </p:nvSpPr>
        <p:spPr>
          <a:xfrm>
            <a:off x="9439276" y="5948090"/>
            <a:ext cx="819150" cy="78105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74</a:t>
            </a:r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FF185203-22B6-E862-4F12-A3A3C4CB3C42}"/>
              </a:ext>
            </a:extLst>
          </p:cNvPr>
          <p:cNvCxnSpPr>
            <a:cxnSpLocks/>
            <a:stCxn id="4" idx="3"/>
            <a:endCxn id="5" idx="0"/>
          </p:cNvCxnSpPr>
          <p:nvPr/>
        </p:nvCxnSpPr>
        <p:spPr>
          <a:xfrm flipH="1">
            <a:off x="8838855" y="2923217"/>
            <a:ext cx="409575" cy="592302"/>
          </a:xfrm>
          <a:prstGeom prst="straightConnector1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179929CB-62A2-30FB-A0A1-0FE92259D38C}"/>
              </a:ext>
            </a:extLst>
          </p:cNvPr>
          <p:cNvCxnSpPr>
            <a:cxnSpLocks/>
            <a:stCxn id="4" idx="5"/>
            <a:endCxn id="6" idx="0"/>
          </p:cNvCxnSpPr>
          <p:nvPr/>
        </p:nvCxnSpPr>
        <p:spPr>
          <a:xfrm>
            <a:off x="9827656" y="2923217"/>
            <a:ext cx="624126" cy="747083"/>
          </a:xfrm>
          <a:prstGeom prst="straightConnector1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3BAE77B0-0FA1-6F6D-8D31-D984770000DB}"/>
              </a:ext>
            </a:extLst>
          </p:cNvPr>
          <p:cNvCxnSpPr>
            <a:cxnSpLocks/>
            <a:stCxn id="6" idx="3"/>
            <a:endCxn id="7" idx="7"/>
          </p:cNvCxnSpPr>
          <p:nvPr/>
        </p:nvCxnSpPr>
        <p:spPr>
          <a:xfrm flipH="1">
            <a:off x="9589264" y="4336968"/>
            <a:ext cx="572905" cy="620165"/>
          </a:xfrm>
          <a:prstGeom prst="straightConnector1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CB0855AA-4FE4-3872-44F1-0FC0F46F197C}"/>
              </a:ext>
            </a:extLst>
          </p:cNvPr>
          <p:cNvCxnSpPr>
            <a:cxnSpLocks/>
            <a:stCxn id="6" idx="5"/>
            <a:endCxn id="8" idx="1"/>
          </p:cNvCxnSpPr>
          <p:nvPr/>
        </p:nvCxnSpPr>
        <p:spPr>
          <a:xfrm>
            <a:off x="10741395" y="4336968"/>
            <a:ext cx="483077" cy="67739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>
            <a:extLst>
              <a:ext uri="{FF2B5EF4-FFF2-40B4-BE49-F238E27FC236}">
                <a16:creationId xmlns:a16="http://schemas.microsoft.com/office/drawing/2014/main" id="{0F50ED9A-6DC9-EE0E-8632-83B2309FA668}"/>
              </a:ext>
            </a:extLst>
          </p:cNvPr>
          <p:cNvCxnSpPr>
            <a:cxnSpLocks/>
            <a:stCxn id="7" idx="4"/>
            <a:endCxn id="9" idx="1"/>
          </p:cNvCxnSpPr>
          <p:nvPr/>
        </p:nvCxnSpPr>
        <p:spPr>
          <a:xfrm>
            <a:off x="9299651" y="5623801"/>
            <a:ext cx="259587" cy="438671"/>
          </a:xfrm>
          <a:prstGeom prst="straightConnector1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052C433F-813A-44E9-0836-D75E6A429591}"/>
              </a:ext>
            </a:extLst>
          </p:cNvPr>
          <p:cNvCxnSpPr>
            <a:cxnSpLocks/>
            <a:stCxn id="12" idx="4"/>
            <a:endCxn id="4" idx="0"/>
          </p:cNvCxnSpPr>
          <p:nvPr/>
        </p:nvCxnSpPr>
        <p:spPr>
          <a:xfrm flipH="1">
            <a:off x="9538043" y="1662748"/>
            <a:ext cx="720383" cy="593801"/>
          </a:xfrm>
          <a:prstGeom prst="straightConnector1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ál 11">
            <a:extLst>
              <a:ext uri="{FF2B5EF4-FFF2-40B4-BE49-F238E27FC236}">
                <a16:creationId xmlns:a16="http://schemas.microsoft.com/office/drawing/2014/main" id="{559C384C-A7BC-E210-7699-7728BCAC2F2D}"/>
              </a:ext>
            </a:extLst>
          </p:cNvPr>
          <p:cNvSpPr/>
          <p:nvPr/>
        </p:nvSpPr>
        <p:spPr>
          <a:xfrm>
            <a:off x="10258425" y="1662747"/>
            <a:ext cx="0" cy="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pojnice: zakřivená 13">
            <a:extLst>
              <a:ext uri="{FF2B5EF4-FFF2-40B4-BE49-F238E27FC236}">
                <a16:creationId xmlns:a16="http://schemas.microsoft.com/office/drawing/2014/main" id="{EE701461-FF01-066F-BC59-24C393032688}"/>
              </a:ext>
            </a:extLst>
          </p:cNvPr>
          <p:cNvCxnSpPr>
            <a:cxnSpLocks/>
            <a:stCxn id="12" idx="4"/>
            <a:endCxn id="7" idx="0"/>
          </p:cNvCxnSpPr>
          <p:nvPr/>
        </p:nvCxnSpPr>
        <p:spPr>
          <a:xfrm rot="5400000">
            <a:off x="8189038" y="2773362"/>
            <a:ext cx="3180003" cy="958775"/>
          </a:xfrm>
          <a:prstGeom prst="curvedConnector3">
            <a:avLst>
              <a:gd name="adj1" fmla="val 50000"/>
            </a:avLst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pojnice: zakřivená 25">
            <a:extLst>
              <a:ext uri="{FF2B5EF4-FFF2-40B4-BE49-F238E27FC236}">
                <a16:creationId xmlns:a16="http://schemas.microsoft.com/office/drawing/2014/main" id="{FEF9F75D-1370-04EA-FC67-9B39AC132E34}"/>
              </a:ext>
            </a:extLst>
          </p:cNvPr>
          <p:cNvCxnSpPr>
            <a:cxnSpLocks/>
            <a:stCxn id="6" idx="4"/>
            <a:endCxn id="9" idx="7"/>
          </p:cNvCxnSpPr>
          <p:nvPr/>
        </p:nvCxnSpPr>
        <p:spPr>
          <a:xfrm rot="5400000">
            <a:off x="9489562" y="5100252"/>
            <a:ext cx="1611122" cy="313318"/>
          </a:xfrm>
          <a:prstGeom prst="curvedConnector3">
            <a:avLst>
              <a:gd name="adj1" fmla="val 89414"/>
            </a:avLst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pojnice: zakřivená 42">
            <a:extLst>
              <a:ext uri="{FF2B5EF4-FFF2-40B4-BE49-F238E27FC236}">
                <a16:creationId xmlns:a16="http://schemas.microsoft.com/office/drawing/2014/main" id="{CB6B63EC-BAC6-9F2A-F01B-9F1A77FB4E9E}"/>
              </a:ext>
            </a:extLst>
          </p:cNvPr>
          <p:cNvCxnSpPr>
            <a:cxnSpLocks/>
            <a:stCxn id="7" idx="5"/>
            <a:endCxn id="6" idx="1"/>
          </p:cNvCxnSpPr>
          <p:nvPr/>
        </p:nvCxnSpPr>
        <p:spPr>
          <a:xfrm rot="5400000" flipH="1" flipV="1">
            <a:off x="9013347" y="4360598"/>
            <a:ext cx="1724737" cy="572905"/>
          </a:xfrm>
          <a:prstGeom prst="curvedConnector5">
            <a:avLst>
              <a:gd name="adj1" fmla="val -13254"/>
              <a:gd name="adj2" fmla="val 50000"/>
              <a:gd name="adj3" fmla="val 113254"/>
            </a:avLst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pojnice: zakřivená 61">
            <a:extLst>
              <a:ext uri="{FF2B5EF4-FFF2-40B4-BE49-F238E27FC236}">
                <a16:creationId xmlns:a16="http://schemas.microsoft.com/office/drawing/2014/main" id="{1DA6F9C2-E05D-9E89-A719-2DEB66D566F5}"/>
              </a:ext>
            </a:extLst>
          </p:cNvPr>
          <p:cNvCxnSpPr>
            <a:cxnSpLocks/>
            <a:stCxn id="7" idx="3"/>
            <a:endCxn id="5" idx="0"/>
          </p:cNvCxnSpPr>
          <p:nvPr/>
        </p:nvCxnSpPr>
        <p:spPr>
          <a:xfrm rot="5400000" flipH="1">
            <a:off x="7927497" y="4426878"/>
            <a:ext cx="1993900" cy="171183"/>
          </a:xfrm>
          <a:prstGeom prst="curvedConnector5">
            <a:avLst>
              <a:gd name="adj1" fmla="val -11465"/>
              <a:gd name="adj2" fmla="val 472803"/>
              <a:gd name="adj3" fmla="val 111465"/>
            </a:avLst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B0F64553-D5E0-EEC1-7E70-2ABDD7D1B1BD}"/>
              </a:ext>
            </a:extLst>
          </p:cNvPr>
          <p:cNvGrpSpPr/>
          <p:nvPr/>
        </p:nvGrpSpPr>
        <p:grpSpPr>
          <a:xfrm>
            <a:off x="2534828" y="5380672"/>
            <a:ext cx="4605744" cy="1477328"/>
            <a:chOff x="1228640" y="5113194"/>
            <a:chExt cx="4605744" cy="1477328"/>
          </a:xfrm>
        </p:grpSpPr>
        <p:cxnSp>
          <p:nvCxnSpPr>
            <p:cNvPr id="18" name="Přímá spojnice se šipkou 17">
              <a:extLst>
                <a:ext uri="{FF2B5EF4-FFF2-40B4-BE49-F238E27FC236}">
                  <a16:creationId xmlns:a16="http://schemas.microsoft.com/office/drawing/2014/main" id="{14814DD3-E1A9-2394-955B-7B44D37939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28641" y="6458240"/>
              <a:ext cx="797009" cy="0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se šipkou 18">
              <a:extLst>
                <a:ext uri="{FF2B5EF4-FFF2-40B4-BE49-F238E27FC236}">
                  <a16:creationId xmlns:a16="http://schemas.microsoft.com/office/drawing/2014/main" id="{D16B5A7E-BACC-02D1-908F-20DC67B22B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28641" y="6128330"/>
              <a:ext cx="797009" cy="0"/>
            </a:xfrm>
            <a:prstGeom prst="straightConnector1">
              <a:avLst/>
            </a:prstGeom>
            <a:ln w="76200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se šipkou 19">
              <a:extLst>
                <a:ext uri="{FF2B5EF4-FFF2-40B4-BE49-F238E27FC236}">
                  <a16:creationId xmlns:a16="http://schemas.microsoft.com/office/drawing/2014/main" id="{3D27CCFA-1BBE-CC89-6D65-9147AC4E10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28640" y="5823240"/>
              <a:ext cx="797009" cy="0"/>
            </a:xfrm>
            <a:prstGeom prst="straightConnector1">
              <a:avLst/>
            </a:prstGeom>
            <a:ln w="762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ál 20">
              <a:extLst>
                <a:ext uri="{FF2B5EF4-FFF2-40B4-BE49-F238E27FC236}">
                  <a16:creationId xmlns:a16="http://schemas.microsoft.com/office/drawing/2014/main" id="{D8EBC924-F0F5-99FE-67D7-4DE379436CCF}"/>
                </a:ext>
              </a:extLst>
            </p:cNvPr>
            <p:cNvSpPr/>
            <p:nvPr/>
          </p:nvSpPr>
          <p:spPr>
            <a:xfrm>
              <a:off x="1627144" y="5153254"/>
              <a:ext cx="246888" cy="24688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22" name="TextovéPole 21">
              <a:extLst>
                <a:ext uri="{FF2B5EF4-FFF2-40B4-BE49-F238E27FC236}">
                  <a16:creationId xmlns:a16="http://schemas.microsoft.com/office/drawing/2014/main" id="{73ED8597-75FB-4DA1-A805-5A20D044C0F9}"/>
                </a:ext>
              </a:extLst>
            </p:cNvPr>
            <p:cNvSpPr txBox="1"/>
            <p:nvPr/>
          </p:nvSpPr>
          <p:spPr>
            <a:xfrm>
              <a:off x="2025649" y="5113194"/>
              <a:ext cx="3808735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 deleted node</a:t>
              </a:r>
            </a:p>
            <a:p>
              <a:r>
                <a:rPr lang="en-US" dirty="0"/>
                <a:t>The replacement for the deleted node</a:t>
              </a:r>
            </a:p>
            <a:p>
              <a:r>
                <a:rPr lang="en-US" dirty="0"/>
                <a:t>Parent-child connection that stays</a:t>
              </a:r>
            </a:p>
            <a:p>
              <a:r>
                <a:rPr lang="en-US" dirty="0"/>
                <a:t>Parent-child connection that changes</a:t>
              </a:r>
            </a:p>
            <a:p>
              <a:r>
                <a:rPr lang="en-US" dirty="0"/>
                <a:t>New parent-child connection</a:t>
              </a:r>
            </a:p>
          </p:txBody>
        </p:sp>
        <p:sp>
          <p:nvSpPr>
            <p:cNvPr id="23" name="Ovál 22">
              <a:extLst>
                <a:ext uri="{FF2B5EF4-FFF2-40B4-BE49-F238E27FC236}">
                  <a16:creationId xmlns:a16="http://schemas.microsoft.com/office/drawing/2014/main" id="{49674ED2-129B-26D4-7568-1924EF7EC9A0}"/>
                </a:ext>
              </a:extLst>
            </p:cNvPr>
            <p:cNvSpPr/>
            <p:nvPr/>
          </p:nvSpPr>
          <p:spPr>
            <a:xfrm>
              <a:off x="1627144" y="5441415"/>
              <a:ext cx="246888" cy="246888"/>
            </a:xfrm>
            <a:prstGeom prst="ellips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63E40796-7A89-544D-B228-336153866362}"/>
              </a:ext>
            </a:extLst>
          </p:cNvPr>
          <p:cNvSpPr txBox="1"/>
          <p:nvPr/>
        </p:nvSpPr>
        <p:spPr>
          <a:xfrm>
            <a:off x="10367936" y="2852933"/>
            <a:ext cx="1157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Při mazání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488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DA52FB-BADA-6671-0134-F68470E64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 Node – the scary case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F8F6FB-E6EF-107F-22F3-65A5F78CC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deleted node has two children</a:t>
            </a:r>
          </a:p>
          <a:p>
            <a:pPr lvl="1"/>
            <a:r>
              <a:rPr lang="en-US" dirty="0"/>
              <a:t>And the right child is not the successor</a:t>
            </a:r>
          </a:p>
          <a:p>
            <a:pPr marL="0" indent="0">
              <a:buNone/>
            </a:pPr>
            <a:r>
              <a:rPr lang="en-US" dirty="0"/>
              <a:t>One solution is: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US" dirty="0"/>
              <a:t>Store the successor in a new </a:t>
            </a:r>
            <a:r>
              <a:rPr lang="en-US" dirty="0" err="1"/>
              <a:t>unique_ptr</a:t>
            </a:r>
            <a:endParaRPr lang="en-US" dirty="0"/>
          </a:p>
          <a:p>
            <a:pPr lvl="1">
              <a:buFont typeface="Wingdings" panose="05000000000000000000" pitchFamily="2" charset="2"/>
              <a:buChar char="è"/>
            </a:pPr>
            <a:r>
              <a:rPr lang="en-US" dirty="0"/>
              <a:t>Give its right child to its parent as a replacement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US" dirty="0"/>
              <a:t>Then, give it the deleted node’s children</a:t>
            </a:r>
          </a:p>
          <a:p>
            <a:pPr marL="457200" lvl="1" indent="0">
              <a:buNone/>
            </a:pPr>
            <a:r>
              <a:rPr lang="en-US" dirty="0"/>
              <a:t>(it didn’t have left child and we moved the right one)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US" dirty="0"/>
              <a:t>Finally, replace the original node with the successor</a:t>
            </a: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7118F221-BECD-CD05-D325-BD53B0A21176}"/>
              </a:ext>
            </a:extLst>
          </p:cNvPr>
          <p:cNvSpPr/>
          <p:nvPr/>
        </p:nvSpPr>
        <p:spPr>
          <a:xfrm>
            <a:off x="8429280" y="3515519"/>
            <a:ext cx="819150" cy="78105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F7904FC1-6A61-0B53-56A4-E322CAF19909}"/>
              </a:ext>
            </a:extLst>
          </p:cNvPr>
          <p:cNvSpPr/>
          <p:nvPr/>
        </p:nvSpPr>
        <p:spPr>
          <a:xfrm>
            <a:off x="10054909" y="3515519"/>
            <a:ext cx="819150" cy="78105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100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166AA426-6AC1-C935-B359-0AC853ADDEE8}"/>
              </a:ext>
            </a:extLst>
          </p:cNvPr>
          <p:cNvSpPr/>
          <p:nvPr/>
        </p:nvSpPr>
        <p:spPr>
          <a:xfrm>
            <a:off x="9219883" y="2390940"/>
            <a:ext cx="819150" cy="781050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69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774D5238-8752-E8CB-4D33-6904B11BECDC}"/>
              </a:ext>
            </a:extLst>
          </p:cNvPr>
          <p:cNvSpPr/>
          <p:nvPr/>
        </p:nvSpPr>
        <p:spPr>
          <a:xfrm>
            <a:off x="10739362" y="4648948"/>
            <a:ext cx="819150" cy="78105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123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337880B5-12F7-51FF-DFD9-A5AB67A58F1A}"/>
              </a:ext>
            </a:extLst>
          </p:cNvPr>
          <p:cNvSpPr/>
          <p:nvPr/>
        </p:nvSpPr>
        <p:spPr>
          <a:xfrm>
            <a:off x="9403346" y="4648948"/>
            <a:ext cx="819150" cy="78105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74</a:t>
            </a:r>
          </a:p>
        </p:txBody>
      </p: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CB0855AA-4FE4-3872-44F1-0FC0F46F197C}"/>
              </a:ext>
            </a:extLst>
          </p:cNvPr>
          <p:cNvCxnSpPr>
            <a:cxnSpLocks/>
            <a:stCxn id="6" idx="5"/>
            <a:endCxn id="8" idx="0"/>
          </p:cNvCxnSpPr>
          <p:nvPr/>
        </p:nvCxnSpPr>
        <p:spPr>
          <a:xfrm>
            <a:off x="10754097" y="4182187"/>
            <a:ext cx="394840" cy="46676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ál 11">
            <a:extLst>
              <a:ext uri="{FF2B5EF4-FFF2-40B4-BE49-F238E27FC236}">
                <a16:creationId xmlns:a16="http://schemas.microsoft.com/office/drawing/2014/main" id="{559C384C-A7BC-E210-7699-7728BCAC2F2D}"/>
              </a:ext>
            </a:extLst>
          </p:cNvPr>
          <p:cNvSpPr/>
          <p:nvPr/>
        </p:nvSpPr>
        <p:spPr>
          <a:xfrm>
            <a:off x="10258425" y="1662747"/>
            <a:ext cx="0" cy="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pojnice: zakřivená 13">
            <a:extLst>
              <a:ext uri="{FF2B5EF4-FFF2-40B4-BE49-F238E27FC236}">
                <a16:creationId xmlns:a16="http://schemas.microsoft.com/office/drawing/2014/main" id="{EE701461-FF01-066F-BC59-24C393032688}"/>
              </a:ext>
            </a:extLst>
          </p:cNvPr>
          <p:cNvCxnSpPr>
            <a:cxnSpLocks/>
            <a:stCxn id="12" idx="4"/>
            <a:endCxn id="7" idx="0"/>
          </p:cNvCxnSpPr>
          <p:nvPr/>
        </p:nvCxnSpPr>
        <p:spPr>
          <a:xfrm flipH="1">
            <a:off x="9629458" y="1662748"/>
            <a:ext cx="628968" cy="728192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pojnice: zakřivená 25">
            <a:extLst>
              <a:ext uri="{FF2B5EF4-FFF2-40B4-BE49-F238E27FC236}">
                <a16:creationId xmlns:a16="http://schemas.microsoft.com/office/drawing/2014/main" id="{FEF9F75D-1370-04EA-FC67-9B39AC132E34}"/>
              </a:ext>
            </a:extLst>
          </p:cNvPr>
          <p:cNvCxnSpPr>
            <a:cxnSpLocks/>
            <a:stCxn id="6" idx="3"/>
            <a:endCxn id="9" idx="0"/>
          </p:cNvCxnSpPr>
          <p:nvPr/>
        </p:nvCxnSpPr>
        <p:spPr>
          <a:xfrm flipH="1">
            <a:off x="9812921" y="4182187"/>
            <a:ext cx="361950" cy="466761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pojnice: zakřivená 42">
            <a:extLst>
              <a:ext uri="{FF2B5EF4-FFF2-40B4-BE49-F238E27FC236}">
                <a16:creationId xmlns:a16="http://schemas.microsoft.com/office/drawing/2014/main" id="{CB6B63EC-BAC6-9F2A-F01B-9F1A77FB4E9E}"/>
              </a:ext>
            </a:extLst>
          </p:cNvPr>
          <p:cNvCxnSpPr>
            <a:cxnSpLocks/>
            <a:stCxn id="7" idx="5"/>
            <a:endCxn id="6" idx="0"/>
          </p:cNvCxnSpPr>
          <p:nvPr/>
        </p:nvCxnSpPr>
        <p:spPr>
          <a:xfrm>
            <a:off x="9919071" y="3057608"/>
            <a:ext cx="545413" cy="457911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pojnice: zakřivená 61">
            <a:extLst>
              <a:ext uri="{FF2B5EF4-FFF2-40B4-BE49-F238E27FC236}">
                <a16:creationId xmlns:a16="http://schemas.microsoft.com/office/drawing/2014/main" id="{1DA6F9C2-E05D-9E89-A719-2DEB66D566F5}"/>
              </a:ext>
            </a:extLst>
          </p:cNvPr>
          <p:cNvCxnSpPr>
            <a:cxnSpLocks/>
            <a:stCxn id="7" idx="3"/>
            <a:endCxn id="5" idx="0"/>
          </p:cNvCxnSpPr>
          <p:nvPr/>
        </p:nvCxnSpPr>
        <p:spPr>
          <a:xfrm flipH="1">
            <a:off x="8838855" y="3057608"/>
            <a:ext cx="500990" cy="457911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B0F64553-D5E0-EEC1-7E70-2ABDD7D1B1BD}"/>
              </a:ext>
            </a:extLst>
          </p:cNvPr>
          <p:cNvGrpSpPr/>
          <p:nvPr/>
        </p:nvGrpSpPr>
        <p:grpSpPr>
          <a:xfrm>
            <a:off x="2534828" y="5380672"/>
            <a:ext cx="4605744" cy="1477328"/>
            <a:chOff x="1228640" y="5113194"/>
            <a:chExt cx="4605744" cy="1477328"/>
          </a:xfrm>
        </p:grpSpPr>
        <p:cxnSp>
          <p:nvCxnSpPr>
            <p:cNvPr id="18" name="Přímá spojnice se šipkou 17">
              <a:extLst>
                <a:ext uri="{FF2B5EF4-FFF2-40B4-BE49-F238E27FC236}">
                  <a16:creationId xmlns:a16="http://schemas.microsoft.com/office/drawing/2014/main" id="{14814DD3-E1A9-2394-955B-7B44D37939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28641" y="6458240"/>
              <a:ext cx="797009" cy="0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se šipkou 18">
              <a:extLst>
                <a:ext uri="{FF2B5EF4-FFF2-40B4-BE49-F238E27FC236}">
                  <a16:creationId xmlns:a16="http://schemas.microsoft.com/office/drawing/2014/main" id="{D16B5A7E-BACC-02D1-908F-20DC67B22B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28641" y="6128330"/>
              <a:ext cx="797009" cy="0"/>
            </a:xfrm>
            <a:prstGeom prst="straightConnector1">
              <a:avLst/>
            </a:prstGeom>
            <a:ln w="76200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se šipkou 19">
              <a:extLst>
                <a:ext uri="{FF2B5EF4-FFF2-40B4-BE49-F238E27FC236}">
                  <a16:creationId xmlns:a16="http://schemas.microsoft.com/office/drawing/2014/main" id="{3D27CCFA-1BBE-CC89-6D65-9147AC4E10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28640" y="5823240"/>
              <a:ext cx="797009" cy="0"/>
            </a:xfrm>
            <a:prstGeom prst="straightConnector1">
              <a:avLst/>
            </a:prstGeom>
            <a:ln w="762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ál 20">
              <a:extLst>
                <a:ext uri="{FF2B5EF4-FFF2-40B4-BE49-F238E27FC236}">
                  <a16:creationId xmlns:a16="http://schemas.microsoft.com/office/drawing/2014/main" id="{D8EBC924-F0F5-99FE-67D7-4DE379436CCF}"/>
                </a:ext>
              </a:extLst>
            </p:cNvPr>
            <p:cNvSpPr/>
            <p:nvPr/>
          </p:nvSpPr>
          <p:spPr>
            <a:xfrm>
              <a:off x="1627144" y="5153254"/>
              <a:ext cx="246888" cy="24688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22" name="TextovéPole 21">
              <a:extLst>
                <a:ext uri="{FF2B5EF4-FFF2-40B4-BE49-F238E27FC236}">
                  <a16:creationId xmlns:a16="http://schemas.microsoft.com/office/drawing/2014/main" id="{73ED8597-75FB-4DA1-A805-5A20D044C0F9}"/>
                </a:ext>
              </a:extLst>
            </p:cNvPr>
            <p:cNvSpPr txBox="1"/>
            <p:nvPr/>
          </p:nvSpPr>
          <p:spPr>
            <a:xfrm>
              <a:off x="2025649" y="5113194"/>
              <a:ext cx="3808735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 deleted node</a:t>
              </a:r>
            </a:p>
            <a:p>
              <a:r>
                <a:rPr lang="en-US" dirty="0"/>
                <a:t>The replacement for the deleted node</a:t>
              </a:r>
            </a:p>
            <a:p>
              <a:r>
                <a:rPr lang="en-US" dirty="0"/>
                <a:t>Parent-child connection that stays</a:t>
              </a:r>
            </a:p>
            <a:p>
              <a:r>
                <a:rPr lang="en-US" dirty="0"/>
                <a:t>Parent-child connection that changes</a:t>
              </a:r>
            </a:p>
            <a:p>
              <a:r>
                <a:rPr lang="en-US" dirty="0"/>
                <a:t>New parent-child connection</a:t>
              </a:r>
            </a:p>
          </p:txBody>
        </p:sp>
        <p:sp>
          <p:nvSpPr>
            <p:cNvPr id="23" name="Ovál 22">
              <a:extLst>
                <a:ext uri="{FF2B5EF4-FFF2-40B4-BE49-F238E27FC236}">
                  <a16:creationId xmlns:a16="http://schemas.microsoft.com/office/drawing/2014/main" id="{49674ED2-129B-26D4-7568-1924EF7EC9A0}"/>
                </a:ext>
              </a:extLst>
            </p:cNvPr>
            <p:cNvSpPr/>
            <p:nvPr/>
          </p:nvSpPr>
          <p:spPr>
            <a:xfrm>
              <a:off x="1627144" y="5441415"/>
              <a:ext cx="246888" cy="246888"/>
            </a:xfrm>
            <a:prstGeom prst="ellips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D4CAF8F1-B565-3EFA-1116-AA7DB558AAAD}"/>
              </a:ext>
            </a:extLst>
          </p:cNvPr>
          <p:cNvSpPr txBox="1"/>
          <p:nvPr/>
        </p:nvSpPr>
        <p:spPr>
          <a:xfrm>
            <a:off x="9998652" y="5619277"/>
            <a:ext cx="123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 smazání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926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30522-F4E3-932A-5F62-DBE197682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C-string vs std::string vs std::</a:t>
            </a:r>
            <a:r>
              <a:rPr lang="en-US" dirty="0" err="1">
                <a:ea typeface="Calibri Light"/>
                <a:cs typeface="Calibri Light"/>
              </a:rPr>
              <a:t>string_view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DB6EE-6B43-3207-7CA6-F40E6E329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ea typeface="Calibri"/>
                <a:cs typeface="Calibri"/>
              </a:rPr>
              <a:t>C-stringy </a:t>
            </a:r>
            <a:r>
              <a:rPr lang="en-US" dirty="0" err="1">
                <a:ea typeface="Calibri"/>
                <a:cs typeface="Calibri"/>
              </a:rPr>
              <a:t>jsou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jen</a:t>
            </a:r>
            <a:r>
              <a:rPr lang="en-US" dirty="0">
                <a:ea typeface="Calibri"/>
                <a:cs typeface="Calibri"/>
              </a:rPr>
              <a:t> pole </a:t>
            </a:r>
            <a:r>
              <a:rPr lang="en-US" dirty="0" err="1">
                <a:ea typeface="Calibri"/>
                <a:cs typeface="Calibri"/>
              </a:rPr>
              <a:t>bajtů</a:t>
            </a:r>
            <a:r>
              <a:rPr lang="en-US" dirty="0">
                <a:ea typeface="Calibri"/>
                <a:cs typeface="Calibri"/>
              </a:rPr>
              <a:t> (</a:t>
            </a:r>
            <a:r>
              <a:rPr lang="cs-CZ" dirty="0">
                <a:ea typeface="Calibri"/>
                <a:cs typeface="Calibri"/>
              </a:rPr>
              <a:t>psáno </a:t>
            </a:r>
            <a:r>
              <a:rPr lang="en-US" b="1" dirty="0">
                <a:ea typeface="Calibri"/>
                <a:cs typeface="Calibri"/>
              </a:rPr>
              <a:t>char*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nebo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b="1" dirty="0">
                <a:ea typeface="Calibri"/>
                <a:cs typeface="Calibri"/>
              </a:rPr>
              <a:t>char</a:t>
            </a:r>
            <a:r>
              <a:rPr lang="cs-CZ" b="1" dirty="0">
                <a:ea typeface="Calibri"/>
                <a:cs typeface="Calibri"/>
              </a:rPr>
              <a:t> </a:t>
            </a:r>
            <a:r>
              <a:rPr lang="en-US" b="1" dirty="0">
                <a:ea typeface="Calibri"/>
                <a:cs typeface="Calibri"/>
              </a:rPr>
              <a:t>[]</a:t>
            </a:r>
            <a:r>
              <a:rPr lang="en-US" dirty="0">
                <a:ea typeface="Calibri"/>
                <a:cs typeface="Calibri"/>
              </a:rPr>
              <a:t>)</a:t>
            </a:r>
          </a:p>
          <a:p>
            <a:pPr lvl="1"/>
            <a:r>
              <a:rPr lang="en-US" dirty="0" err="1">
                <a:ea typeface="Calibri"/>
                <a:cs typeface="Calibri"/>
              </a:rPr>
              <a:t>Jsou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zakončeny</a:t>
            </a:r>
            <a:r>
              <a:rPr lang="en-US" dirty="0">
                <a:ea typeface="Calibri"/>
                <a:cs typeface="Calibri"/>
              </a:rPr>
              <a:t> \0 (</a:t>
            </a:r>
            <a:r>
              <a:rPr lang="en-US" dirty="0" err="1">
                <a:ea typeface="Calibri"/>
                <a:cs typeface="Calibri"/>
              </a:rPr>
              <a:t>většina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funkcí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brající</a:t>
            </a:r>
            <a:r>
              <a:rPr lang="en-US" dirty="0">
                <a:ea typeface="Calibri"/>
                <a:cs typeface="Calibri"/>
              </a:rPr>
              <a:t> C-stringy </a:t>
            </a:r>
            <a:r>
              <a:rPr lang="en-US" dirty="0" err="1">
                <a:ea typeface="Calibri"/>
                <a:cs typeface="Calibri"/>
              </a:rPr>
              <a:t>vypisuje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dokud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nepřečte</a:t>
            </a:r>
            <a:r>
              <a:rPr lang="en-US" dirty="0">
                <a:ea typeface="Calibri"/>
                <a:cs typeface="Calibri"/>
              </a:rPr>
              <a:t> \0)</a:t>
            </a:r>
          </a:p>
          <a:p>
            <a:pPr lvl="1"/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String </a:t>
            </a:r>
            <a:r>
              <a:rPr lang="en-US" dirty="0" err="1">
                <a:solidFill>
                  <a:srgbClr val="000000"/>
                </a:solidFill>
                <a:ea typeface="Calibri"/>
                <a:cs typeface="Calibri"/>
              </a:rPr>
              <a:t>literály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: </a:t>
            </a:r>
            <a:r>
              <a:rPr lang="en-US" dirty="0" err="1">
                <a:solidFill>
                  <a:srgbClr val="000000"/>
                </a:solidFill>
                <a:ea typeface="Calibri"/>
                <a:cs typeface="Calibri"/>
              </a:rPr>
              <a:t>např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. </a:t>
            </a:r>
            <a:r>
              <a:rPr lang="en-US" dirty="0" err="1">
                <a:solidFill>
                  <a:srgbClr val="000000"/>
                </a:solidFill>
                <a:ea typeface="Calibri"/>
                <a:cs typeface="Calibri"/>
              </a:rPr>
              <a:t>když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 v </a:t>
            </a:r>
            <a:r>
              <a:rPr lang="en-US" dirty="0" err="1">
                <a:solidFill>
                  <a:srgbClr val="000000"/>
                </a:solidFill>
                <a:ea typeface="Calibri"/>
                <a:cs typeface="Calibri"/>
              </a:rPr>
              <a:t>kódu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 </a:t>
            </a:r>
            <a:r>
              <a:rPr lang="en-US" dirty="0" err="1">
                <a:solidFill>
                  <a:srgbClr val="000000"/>
                </a:solidFill>
                <a:ea typeface="Calibri"/>
                <a:cs typeface="Calibri"/>
              </a:rPr>
              <a:t>napíšeme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 </a:t>
            </a:r>
            <a:r>
              <a:rPr lang="en-US" dirty="0" err="1">
                <a:solidFill>
                  <a:srgbClr val="000000"/>
                </a:solidFill>
                <a:ea typeface="Calibri"/>
                <a:cs typeface="Calibri"/>
              </a:rPr>
              <a:t>jen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 </a:t>
            </a:r>
            <a:r>
              <a:rPr lang="en-US" dirty="0" err="1">
                <a:solidFill>
                  <a:srgbClr val="000000"/>
                </a:solidFill>
                <a:ea typeface="Calibri"/>
                <a:cs typeface="Calibri"/>
              </a:rPr>
              <a:t>tak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 "</a:t>
            </a:r>
            <a:r>
              <a:rPr lang="en-US" dirty="0" err="1">
                <a:solidFill>
                  <a:srgbClr val="000000"/>
                </a:solidFill>
                <a:ea typeface="Calibri"/>
                <a:cs typeface="Calibri"/>
              </a:rPr>
              <a:t>ahoj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", </a:t>
            </a:r>
            <a:r>
              <a:rPr lang="en-US" dirty="0" err="1">
                <a:solidFill>
                  <a:srgbClr val="000000"/>
                </a:solidFill>
                <a:ea typeface="Calibri"/>
                <a:cs typeface="Calibri"/>
              </a:rPr>
              <a:t>pointery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 do r</a:t>
            </a:r>
            <a:r>
              <a:rPr lang="cs-CZ" dirty="0" err="1">
                <a:solidFill>
                  <a:srgbClr val="000000"/>
                </a:solidFill>
                <a:ea typeface="Calibri"/>
                <a:cs typeface="Calibri"/>
              </a:rPr>
              <a:t>ead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-o</a:t>
            </a:r>
            <a:r>
              <a:rPr lang="cs-CZ" dirty="0" err="1">
                <a:solidFill>
                  <a:srgbClr val="000000"/>
                </a:solidFill>
                <a:ea typeface="Calibri"/>
                <a:cs typeface="Calibri"/>
              </a:rPr>
              <a:t>nly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 </a:t>
            </a:r>
            <a:r>
              <a:rPr lang="en-US" dirty="0" err="1">
                <a:solidFill>
                  <a:srgbClr val="000000"/>
                </a:solidFill>
                <a:ea typeface="Calibri"/>
                <a:cs typeface="Calibri"/>
              </a:rPr>
              <a:t>paměti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 (</a:t>
            </a:r>
            <a:r>
              <a:rPr lang="en-US" dirty="0" err="1">
                <a:solidFill>
                  <a:srgbClr val="000000"/>
                </a:solidFill>
                <a:ea typeface="Calibri"/>
                <a:cs typeface="Calibri"/>
              </a:rPr>
              <a:t>vždy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 const char*)</a:t>
            </a:r>
            <a:endParaRPr lang="en-US" dirty="0"/>
          </a:p>
          <a:p>
            <a:pPr lvl="1"/>
            <a:r>
              <a:rPr lang="en-US" dirty="0" err="1">
                <a:ea typeface="Calibri"/>
                <a:cs typeface="Calibri"/>
              </a:rPr>
              <a:t>Chovají</a:t>
            </a:r>
            <a:r>
              <a:rPr lang="en-US" dirty="0">
                <a:ea typeface="Calibri"/>
                <a:cs typeface="Calibri"/>
              </a:rPr>
              <a:t> se </a:t>
            </a:r>
            <a:r>
              <a:rPr lang="en-US" dirty="0" err="1">
                <a:ea typeface="Calibri"/>
                <a:cs typeface="Calibri"/>
              </a:rPr>
              <a:t>jako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pointery</a:t>
            </a:r>
            <a:r>
              <a:rPr lang="en-US" dirty="0">
                <a:ea typeface="Calibri"/>
                <a:cs typeface="Calibri"/>
              </a:rPr>
              <a:t> (</a:t>
            </a:r>
            <a:r>
              <a:rPr lang="en-US" dirty="0" err="1">
                <a:ea typeface="Calibri"/>
                <a:cs typeface="Calibri"/>
              </a:rPr>
              <a:t>operátor</a:t>
            </a:r>
            <a:r>
              <a:rPr lang="en-US" dirty="0">
                <a:ea typeface="Calibri"/>
                <a:cs typeface="Calibri"/>
              </a:rPr>
              <a:t> == </a:t>
            </a:r>
            <a:r>
              <a:rPr lang="en-US" dirty="0" err="1">
                <a:ea typeface="Calibri"/>
                <a:cs typeface="Calibri"/>
              </a:rPr>
              <a:t>ověří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jestli</a:t>
            </a:r>
            <a:r>
              <a:rPr lang="en-US" dirty="0">
                <a:ea typeface="Calibri"/>
                <a:cs typeface="Calibri"/>
              </a:rPr>
              <a:t> to je </a:t>
            </a:r>
            <a:r>
              <a:rPr lang="en-US" dirty="0" err="1">
                <a:ea typeface="Calibri"/>
                <a:cs typeface="Calibri"/>
              </a:rPr>
              <a:t>totožný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objekt</a:t>
            </a:r>
            <a:r>
              <a:rPr lang="en-US" dirty="0">
                <a:ea typeface="Calibri"/>
                <a:cs typeface="Calibri"/>
              </a:rPr>
              <a:t>)</a:t>
            </a:r>
          </a:p>
          <a:p>
            <a:pPr lvl="1"/>
            <a:r>
              <a:rPr lang="en-US" dirty="0" err="1">
                <a:ea typeface="Calibri"/>
                <a:cs typeface="Calibri"/>
              </a:rPr>
              <a:t>Při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předávání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není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jasné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vlastnictví</a:t>
            </a:r>
            <a:r>
              <a:rPr lang="en-US" dirty="0">
                <a:ea typeface="Calibri"/>
                <a:cs typeface="Calibri"/>
              </a:rPr>
              <a:t> (</a:t>
            </a:r>
            <a:r>
              <a:rPr lang="en-US" dirty="0" err="1">
                <a:ea typeface="Calibri"/>
                <a:cs typeface="Calibri"/>
              </a:rPr>
              <a:t>kdo</a:t>
            </a:r>
            <a:r>
              <a:rPr lang="cs-CZ" dirty="0">
                <a:ea typeface="Calibri"/>
                <a:cs typeface="Calibri"/>
              </a:rPr>
              <a:t>/jestli vůbec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má</a:t>
            </a:r>
            <a:r>
              <a:rPr lang="en-US" dirty="0">
                <a:ea typeface="Calibri"/>
                <a:cs typeface="Calibri"/>
              </a:rPr>
              <a:t> to pole </a:t>
            </a:r>
            <a:r>
              <a:rPr lang="en-US" dirty="0" err="1">
                <a:ea typeface="Calibri"/>
                <a:cs typeface="Calibri"/>
              </a:rPr>
              <a:t>uklidit</a:t>
            </a:r>
            <a:r>
              <a:rPr lang="en-US" dirty="0">
                <a:ea typeface="Calibri"/>
                <a:cs typeface="Calibri"/>
              </a:rPr>
              <a:t>)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C++ stringy (std::string)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jsou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třída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reprezentující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 pole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znaků</a:t>
            </a:r>
            <a:endParaRPr lang="en-US" dirty="0">
              <a:solidFill>
                <a:schemeClr val="bg1">
                  <a:lumMod val="65000"/>
                </a:schemeClr>
              </a:solidFill>
              <a:ea typeface="Calibri"/>
              <a:cs typeface="Calibri"/>
            </a:endParaRPr>
          </a:p>
          <a:p>
            <a:pPr lvl="1"/>
            <a:r>
              <a:rPr lang="en-US" sz="2800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Vlastnictví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dáno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objektem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: 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předání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hodnotou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 = 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vytvoření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 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kopie</a:t>
            </a:r>
            <a:endParaRPr lang="en-US" sz="2800" dirty="0">
              <a:solidFill>
                <a:schemeClr val="bg1">
                  <a:lumMod val="65000"/>
                </a:schemeClr>
              </a:solidFill>
              <a:ea typeface="Calibri"/>
              <a:cs typeface="Calibri"/>
            </a:endParaRPr>
          </a:p>
          <a:p>
            <a:pPr lvl="1"/>
            <a:r>
              <a:rPr lang="en-US" sz="2800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Podporují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appendování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, operator + (ten 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udělá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kopii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!), 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atd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.</a:t>
            </a:r>
          </a:p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std::</a:t>
            </a:r>
            <a:r>
              <a:rPr lang="en-US" sz="3200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string_view</a:t>
            </a:r>
            <a:r>
              <a:rPr lang="en-US" sz="3200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3200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reprezentuje</a:t>
            </a:r>
            <a:r>
              <a:rPr lang="en-US" sz="3200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 "</a:t>
            </a:r>
            <a:r>
              <a:rPr lang="en-US" sz="3200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pohled</a:t>
            </a:r>
            <a:r>
              <a:rPr lang="en-US" sz="3200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" </a:t>
            </a:r>
            <a:r>
              <a:rPr lang="en-US" sz="3200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na</a:t>
            </a:r>
            <a:r>
              <a:rPr lang="en-US" sz="3200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3200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část</a:t>
            </a:r>
            <a:r>
              <a:rPr lang="en-US" sz="3200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3200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stringu</a:t>
            </a:r>
            <a:r>
              <a:rPr lang="en-US" sz="3200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 (</a:t>
            </a:r>
            <a:r>
              <a:rPr lang="en-US" sz="3200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ať</a:t>
            </a:r>
            <a:r>
              <a:rPr lang="en-US" sz="3200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3200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už</a:t>
            </a:r>
            <a:r>
              <a:rPr lang="en-US" sz="3200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 C-</a:t>
            </a:r>
            <a:r>
              <a:rPr lang="en-US" sz="3200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stringu</a:t>
            </a:r>
            <a:r>
              <a:rPr lang="en-US" sz="3200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3200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nebo</a:t>
            </a:r>
            <a:r>
              <a:rPr lang="en-US" sz="3200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 C++ </a:t>
            </a:r>
            <a:r>
              <a:rPr lang="en-US" sz="3200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stringu</a:t>
            </a:r>
            <a:r>
              <a:rPr lang="en-US" sz="3200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), </a:t>
            </a:r>
            <a:r>
              <a:rPr lang="en-US" sz="3200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nevlastní</a:t>
            </a:r>
            <a:r>
              <a:rPr lang="en-US" sz="3200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 ho</a:t>
            </a:r>
          </a:p>
          <a:p>
            <a:pPr lvl="1"/>
            <a:endParaRPr lang="en-US" sz="2800" dirty="0">
              <a:ea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9270A7-38CE-EA66-BB00-7D926EF15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551" y="4006353"/>
            <a:ext cx="5920596" cy="2655291"/>
          </a:xfrm>
          <a:prstGeom prst="rect">
            <a:avLst/>
          </a:prstGeom>
        </p:spPr>
      </p:pic>
      <p:sp>
        <p:nvSpPr>
          <p:cNvPr id="6" name="TextovéPole 4">
            <a:extLst>
              <a:ext uri="{FF2B5EF4-FFF2-40B4-BE49-F238E27FC236}">
                <a16:creationId xmlns:a16="http://schemas.microsoft.com/office/drawing/2014/main" id="{2A468B77-E5D4-F4B9-7B93-3EDF952DAAAB}"/>
              </a:ext>
            </a:extLst>
          </p:cNvPr>
          <p:cNvSpPr txBox="1"/>
          <p:nvPr/>
        </p:nvSpPr>
        <p:spPr>
          <a:xfrm>
            <a:off x="488626" y="3881419"/>
            <a:ext cx="4351409" cy="20313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/>
              </a:rPr>
              <a:t>// string literal (pointer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nsolas"/>
              </a:rPr>
              <a:t>na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/>
              </a:rPr>
              <a:t> pole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nsolas"/>
              </a:rPr>
              <a:t>bajtů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/>
              </a:rPr>
              <a:t>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nsolas"/>
              </a:rPr>
              <a:t>neviditelné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/>
              </a:rPr>
              <a:t> \0)</a:t>
            </a:r>
          </a:p>
          <a:p>
            <a:r>
              <a:rPr lang="en-US" dirty="0">
                <a:latin typeface="Consolas"/>
              </a:rPr>
              <a:t>const char *</a:t>
            </a:r>
            <a:r>
              <a:rPr lang="en-US" dirty="0" err="1">
                <a:latin typeface="Consolas"/>
              </a:rPr>
              <a:t>c_string</a:t>
            </a:r>
            <a:r>
              <a:rPr lang="en-US" dirty="0">
                <a:latin typeface="Consolas"/>
              </a:rPr>
              <a:t> =</a:t>
            </a:r>
            <a:r>
              <a:rPr lang="en-US" dirty="0">
                <a:solidFill>
                  <a:srgbClr val="E21F1F"/>
                </a:solidFill>
                <a:latin typeface="Consolas"/>
              </a:rPr>
              <a:t> "hello"</a:t>
            </a:r>
            <a:r>
              <a:rPr lang="en-US" dirty="0">
                <a:latin typeface="Consolas"/>
              </a:rPr>
              <a:t>;</a:t>
            </a:r>
            <a:endParaRPr lang="en-US" dirty="0"/>
          </a:p>
          <a:p>
            <a:endParaRPr lang="en-US" dirty="0">
              <a:solidFill>
                <a:srgbClr val="000000"/>
              </a:solidFill>
              <a:latin typeface="Consolas"/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/>
              </a:rPr>
              <a:t>// c-string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nsolas"/>
              </a:rPr>
              <a:t>na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nsolas"/>
              </a:rPr>
              <a:t>stacku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/>
              </a:rPr>
              <a:t> (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nsolas"/>
              </a:rPr>
              <a:t>opět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nsolas"/>
              </a:rPr>
              <a:t>končí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/>
              </a:rPr>
              <a:t> \0)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char c_string2[] = </a:t>
            </a:r>
            <a:r>
              <a:rPr lang="en-US" dirty="0">
                <a:solidFill>
                  <a:srgbClr val="E21F1F"/>
                </a:solidFill>
                <a:latin typeface="Consolas"/>
              </a:rPr>
              <a:t>"hello"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;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337F13-3FDF-EE26-60C9-5837F7DBF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660" y="1944639"/>
            <a:ext cx="1484361" cy="148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13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30522-F4E3-932A-5F62-DBE197682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C-string vs std::string vs std::</a:t>
            </a:r>
            <a:r>
              <a:rPr lang="en-US" dirty="0" err="1">
                <a:ea typeface="Calibri Light"/>
                <a:cs typeface="Calibri Light"/>
              </a:rPr>
              <a:t>string_view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DB6EE-6B43-3207-7CA6-F40E6E329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C-stringy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jsou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jen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 pole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bajtů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 (char*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nebo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 char[], const char*)</a:t>
            </a:r>
          </a:p>
          <a:p>
            <a:pPr lvl="1"/>
            <a:r>
              <a:rPr lang="en-US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Jsou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zakončeny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 \0 (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většina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funkcí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brající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 C-stringy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vypisuje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dokud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nepřečte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 \0)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String 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literály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: 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např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. 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když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 v 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kódu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 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napíšeme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 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jen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 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tak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 "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ahoj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", 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pointery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 do r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ead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-o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nly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 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paměti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 (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vždy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 const char*)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Chovají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 se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jako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pointery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 (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operátor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 ==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ověří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jestli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 to je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totožný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objekt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)</a:t>
            </a:r>
          </a:p>
          <a:p>
            <a:pPr lvl="1"/>
            <a:r>
              <a:rPr lang="en-US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Při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předávání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není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jasné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vlastnictví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 (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kdo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má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 to pole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uklidit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)</a:t>
            </a:r>
          </a:p>
          <a:p>
            <a:r>
              <a:rPr lang="en-US" dirty="0">
                <a:ea typeface="Calibri"/>
                <a:cs typeface="Calibri"/>
              </a:rPr>
              <a:t>C++ stringy (std::string) </a:t>
            </a:r>
            <a:r>
              <a:rPr lang="en-US" dirty="0" err="1">
                <a:ea typeface="Calibri"/>
                <a:cs typeface="Calibri"/>
              </a:rPr>
              <a:t>jsou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třída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reprezentující</a:t>
            </a:r>
            <a:r>
              <a:rPr lang="en-US" dirty="0">
                <a:ea typeface="Calibri"/>
                <a:cs typeface="Calibri"/>
              </a:rPr>
              <a:t> pole </a:t>
            </a:r>
            <a:r>
              <a:rPr lang="en-US" dirty="0" err="1">
                <a:ea typeface="Calibri"/>
                <a:cs typeface="Calibri"/>
              </a:rPr>
              <a:t>znaků</a:t>
            </a:r>
            <a:endParaRPr lang="en-US" dirty="0">
              <a:ea typeface="Calibri"/>
              <a:cs typeface="Calibri"/>
            </a:endParaRPr>
          </a:p>
          <a:p>
            <a:pPr lvl="1"/>
            <a:r>
              <a:rPr lang="en-US" sz="2800" dirty="0" err="1">
                <a:ea typeface="Calibri"/>
                <a:cs typeface="Calibri"/>
              </a:rPr>
              <a:t>Vlastnictví</a:t>
            </a:r>
            <a:r>
              <a:rPr lang="en-US" sz="2800" dirty="0">
                <a:ea typeface="Calibri"/>
                <a:cs typeface="Calibri"/>
              </a:rPr>
              <a:t> </a:t>
            </a:r>
            <a:r>
              <a:rPr lang="en-US" sz="2800" dirty="0" err="1">
                <a:ea typeface="Calibri"/>
                <a:cs typeface="Calibri"/>
              </a:rPr>
              <a:t>dáno</a:t>
            </a:r>
            <a:r>
              <a:rPr lang="en-US" sz="2800" dirty="0">
                <a:ea typeface="Calibri"/>
                <a:cs typeface="Calibri"/>
              </a:rPr>
              <a:t> </a:t>
            </a:r>
            <a:r>
              <a:rPr lang="en-US" sz="2800" dirty="0" err="1">
                <a:ea typeface="Calibri"/>
                <a:cs typeface="Calibri"/>
              </a:rPr>
              <a:t>objektem</a:t>
            </a:r>
            <a:r>
              <a:rPr lang="en-US" sz="2800" dirty="0">
                <a:ea typeface="Calibri"/>
                <a:cs typeface="Calibri"/>
              </a:rPr>
              <a:t> = </a:t>
            </a:r>
            <a:r>
              <a:rPr lang="cs-CZ" sz="2800" dirty="0">
                <a:ea typeface="Calibri"/>
                <a:cs typeface="Calibri"/>
              </a:rPr>
              <a:t>když </a:t>
            </a:r>
            <a:r>
              <a:rPr lang="en-US" sz="2800" dirty="0" err="1">
                <a:ea typeface="Calibri"/>
                <a:cs typeface="Calibri"/>
              </a:rPr>
              <a:t>zahodíme</a:t>
            </a:r>
            <a:r>
              <a:rPr lang="en-US" sz="2800" dirty="0">
                <a:ea typeface="Calibri"/>
                <a:cs typeface="Calibri"/>
              </a:rPr>
              <a:t> string, </a:t>
            </a:r>
            <a:r>
              <a:rPr lang="en-US" sz="2800" dirty="0" err="1">
                <a:ea typeface="Calibri"/>
                <a:cs typeface="Calibri"/>
              </a:rPr>
              <a:t>sám</a:t>
            </a:r>
            <a:r>
              <a:rPr lang="en-US" sz="2800" dirty="0">
                <a:ea typeface="Calibri"/>
                <a:cs typeface="Calibri"/>
              </a:rPr>
              <a:t> se </a:t>
            </a:r>
            <a:r>
              <a:rPr lang="en-US" sz="2800" dirty="0" err="1">
                <a:ea typeface="Calibri"/>
                <a:cs typeface="Calibri"/>
              </a:rPr>
              <a:t>uklidí</a:t>
            </a:r>
            <a:endParaRPr lang="en-US" sz="2800" dirty="0">
              <a:ea typeface="Calibri"/>
              <a:cs typeface="Calibri"/>
            </a:endParaRPr>
          </a:p>
          <a:p>
            <a:pPr lvl="1"/>
            <a:r>
              <a:rPr lang="en-US" sz="2800" dirty="0" err="1">
                <a:ea typeface="Calibri"/>
                <a:cs typeface="Calibri"/>
              </a:rPr>
              <a:t>Podporují</a:t>
            </a:r>
            <a:r>
              <a:rPr lang="en-US" sz="2800" dirty="0">
                <a:ea typeface="Calibri"/>
                <a:cs typeface="Calibri"/>
              </a:rPr>
              <a:t> </a:t>
            </a:r>
            <a:r>
              <a:rPr lang="en-US" sz="2800" dirty="0" err="1">
                <a:ea typeface="Calibri"/>
                <a:cs typeface="Calibri"/>
              </a:rPr>
              <a:t>appendování</a:t>
            </a:r>
            <a:r>
              <a:rPr lang="en-US" sz="2800" dirty="0">
                <a:ea typeface="Calibri"/>
                <a:cs typeface="Calibri"/>
              </a:rPr>
              <a:t>, operator + (ten </a:t>
            </a:r>
            <a:r>
              <a:rPr lang="en-US" sz="2800" dirty="0" err="1">
                <a:ea typeface="Calibri"/>
                <a:cs typeface="Calibri"/>
              </a:rPr>
              <a:t>udělá</a:t>
            </a:r>
            <a:r>
              <a:rPr lang="en-US" sz="2800" dirty="0">
                <a:ea typeface="Calibri"/>
                <a:cs typeface="Calibri"/>
              </a:rPr>
              <a:t> </a:t>
            </a:r>
            <a:r>
              <a:rPr lang="en-US" sz="2800" dirty="0" err="1">
                <a:ea typeface="Calibri"/>
                <a:cs typeface="Calibri"/>
              </a:rPr>
              <a:t>kopii</a:t>
            </a:r>
            <a:r>
              <a:rPr lang="en-US" sz="2800" dirty="0">
                <a:ea typeface="Calibri"/>
                <a:cs typeface="Calibri"/>
              </a:rPr>
              <a:t>!), </a:t>
            </a:r>
            <a:r>
              <a:rPr lang="en-US" sz="2800" dirty="0" err="1">
                <a:ea typeface="Calibri"/>
                <a:cs typeface="Calibri"/>
              </a:rPr>
              <a:t>atd</a:t>
            </a:r>
            <a:r>
              <a:rPr lang="en-US" sz="2800" dirty="0">
                <a:ea typeface="Calibri"/>
                <a:cs typeface="Calibri"/>
              </a:rPr>
              <a:t>.</a:t>
            </a:r>
          </a:p>
          <a:p>
            <a:r>
              <a:rPr lang="en-US" sz="3200" dirty="0">
                <a:ea typeface="Calibri"/>
                <a:cs typeface="Calibri"/>
              </a:rPr>
              <a:t>std::</a:t>
            </a:r>
            <a:r>
              <a:rPr lang="en-US" sz="3200" dirty="0" err="1">
                <a:ea typeface="Calibri"/>
                <a:cs typeface="Calibri"/>
              </a:rPr>
              <a:t>string_view</a:t>
            </a:r>
            <a:r>
              <a:rPr lang="en-US" sz="3200" dirty="0">
                <a:ea typeface="Calibri"/>
                <a:cs typeface="Calibri"/>
              </a:rPr>
              <a:t>: </a:t>
            </a:r>
            <a:r>
              <a:rPr lang="en-US" sz="3200" dirty="0" err="1">
                <a:ea typeface="Calibri"/>
                <a:cs typeface="Calibri"/>
              </a:rPr>
              <a:t>třída</a:t>
            </a:r>
            <a:r>
              <a:rPr lang="en-US" sz="3200" dirty="0">
                <a:ea typeface="Calibri"/>
                <a:cs typeface="Calibri"/>
              </a:rPr>
              <a:t> </a:t>
            </a:r>
            <a:r>
              <a:rPr lang="en-US" sz="3200" dirty="0" err="1">
                <a:ea typeface="Calibri"/>
                <a:cs typeface="Calibri"/>
              </a:rPr>
              <a:t>reprezentující</a:t>
            </a:r>
            <a:r>
              <a:rPr lang="en-US" sz="3200" dirty="0">
                <a:ea typeface="Calibri"/>
                <a:cs typeface="Calibri"/>
              </a:rPr>
              <a:t> "</a:t>
            </a:r>
            <a:r>
              <a:rPr lang="en-US" sz="3200" dirty="0" err="1">
                <a:ea typeface="Calibri"/>
                <a:cs typeface="Calibri"/>
              </a:rPr>
              <a:t>pohled</a:t>
            </a:r>
            <a:r>
              <a:rPr lang="en-US" sz="3200" dirty="0">
                <a:ea typeface="Calibri"/>
                <a:cs typeface="Calibri"/>
              </a:rPr>
              <a:t>" </a:t>
            </a:r>
            <a:r>
              <a:rPr lang="en-US" sz="3200" dirty="0" err="1">
                <a:ea typeface="Calibri"/>
                <a:cs typeface="Calibri"/>
              </a:rPr>
              <a:t>na</a:t>
            </a:r>
            <a:r>
              <a:rPr lang="en-US" sz="3200" dirty="0">
                <a:ea typeface="Calibri"/>
                <a:cs typeface="Calibri"/>
              </a:rPr>
              <a:t> </a:t>
            </a:r>
            <a:r>
              <a:rPr lang="en-US" sz="3200" dirty="0" err="1">
                <a:ea typeface="Calibri"/>
                <a:cs typeface="Calibri"/>
              </a:rPr>
              <a:t>část</a:t>
            </a:r>
            <a:r>
              <a:rPr lang="en-US" sz="3200" dirty="0">
                <a:ea typeface="Calibri"/>
                <a:cs typeface="Calibri"/>
              </a:rPr>
              <a:t> </a:t>
            </a:r>
            <a:r>
              <a:rPr lang="en-US" sz="3200" dirty="0" err="1">
                <a:ea typeface="Calibri"/>
                <a:cs typeface="Calibri"/>
              </a:rPr>
              <a:t>stringu</a:t>
            </a:r>
            <a:r>
              <a:rPr lang="en-US" sz="3200" dirty="0">
                <a:ea typeface="Calibri"/>
                <a:cs typeface="Calibri"/>
              </a:rPr>
              <a:t> (</a:t>
            </a:r>
            <a:r>
              <a:rPr lang="en-US" sz="3200" dirty="0" err="1">
                <a:ea typeface="Calibri"/>
                <a:cs typeface="Calibri"/>
              </a:rPr>
              <a:t>ať</a:t>
            </a:r>
            <a:r>
              <a:rPr lang="en-US" sz="3200" dirty="0">
                <a:ea typeface="Calibri"/>
                <a:cs typeface="Calibri"/>
              </a:rPr>
              <a:t> </a:t>
            </a:r>
            <a:r>
              <a:rPr lang="en-US" sz="3200" dirty="0" err="1">
                <a:ea typeface="Calibri"/>
                <a:cs typeface="Calibri"/>
              </a:rPr>
              <a:t>už</a:t>
            </a:r>
            <a:r>
              <a:rPr lang="en-US" sz="3200" dirty="0">
                <a:ea typeface="Calibri"/>
                <a:cs typeface="Calibri"/>
              </a:rPr>
              <a:t> C-</a:t>
            </a:r>
            <a:r>
              <a:rPr lang="en-US" sz="3200" dirty="0" err="1">
                <a:ea typeface="Calibri"/>
                <a:cs typeface="Calibri"/>
              </a:rPr>
              <a:t>stringu</a:t>
            </a:r>
            <a:r>
              <a:rPr lang="en-US" sz="3200" dirty="0">
                <a:ea typeface="Calibri"/>
                <a:cs typeface="Calibri"/>
              </a:rPr>
              <a:t> </a:t>
            </a:r>
            <a:r>
              <a:rPr lang="en-US" sz="3200" dirty="0" err="1">
                <a:ea typeface="Calibri"/>
                <a:cs typeface="Calibri"/>
              </a:rPr>
              <a:t>nebo</a:t>
            </a:r>
            <a:r>
              <a:rPr lang="en-US" sz="3200" dirty="0">
                <a:ea typeface="Calibri"/>
                <a:cs typeface="Calibri"/>
              </a:rPr>
              <a:t> C++ </a:t>
            </a:r>
            <a:r>
              <a:rPr lang="en-US" sz="3200" dirty="0" err="1">
                <a:ea typeface="Calibri"/>
                <a:cs typeface="Calibri"/>
              </a:rPr>
              <a:t>stringu</a:t>
            </a:r>
            <a:r>
              <a:rPr lang="en-US" sz="3200" dirty="0">
                <a:ea typeface="Calibri"/>
                <a:cs typeface="Calibri"/>
              </a:rPr>
              <a:t>), </a:t>
            </a:r>
            <a:r>
              <a:rPr lang="en-US" sz="3200" dirty="0" err="1">
                <a:ea typeface="Calibri"/>
                <a:cs typeface="Calibri"/>
              </a:rPr>
              <a:t>nevlastní</a:t>
            </a:r>
            <a:r>
              <a:rPr lang="en-US" sz="3200" dirty="0">
                <a:ea typeface="Calibri"/>
                <a:cs typeface="Calibri"/>
              </a:rPr>
              <a:t> ho</a:t>
            </a:r>
          </a:p>
          <a:p>
            <a:pPr lvl="1"/>
            <a:endParaRPr lang="en-US" sz="2800" dirty="0">
              <a:ea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3FB7E2-0060-A309-427E-61EAB61BF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2109"/>
            <a:ext cx="999122" cy="999122"/>
          </a:xfrm>
          <a:prstGeom prst="rect">
            <a:avLst/>
          </a:prstGeom>
        </p:spPr>
      </p:pic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AC02B143-B675-EE26-BE47-29FD6849FE81}"/>
              </a:ext>
            </a:extLst>
          </p:cNvPr>
          <p:cNvSpPr/>
          <p:nvPr/>
        </p:nvSpPr>
        <p:spPr>
          <a:xfrm>
            <a:off x="9002894" y="5701584"/>
            <a:ext cx="2455985" cy="3545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#include &lt;</a:t>
            </a:r>
            <a:r>
              <a:rPr lang="cs-CZ" dirty="0" err="1"/>
              <a:t>string_view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578747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08CA9B-541B-A280-EC29-5D8A1F662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získat ze jména a příjmení celé jméno</a:t>
            </a:r>
            <a:br>
              <a:rPr lang="cs-CZ" dirty="0"/>
            </a:br>
            <a:r>
              <a:rPr lang="cs-CZ" dirty="0"/>
              <a:t>C++ </a:t>
            </a:r>
            <a:r>
              <a:rPr lang="cs-CZ" dirty="0" err="1"/>
              <a:t>string</a:t>
            </a:r>
            <a:r>
              <a:rPr lang="cs-CZ" dirty="0"/>
              <a:t> vs C </a:t>
            </a:r>
            <a:r>
              <a:rPr lang="cs-CZ" dirty="0" err="1"/>
              <a:t>string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0F10C8-349D-D4D3-ECD8-A21C72115F80}"/>
              </a:ext>
            </a:extLst>
          </p:cNvPr>
          <p:cNvSpPr txBox="1"/>
          <p:nvPr/>
        </p:nvSpPr>
        <p:spPr>
          <a:xfrm>
            <a:off x="6256839" y="2113568"/>
            <a:ext cx="4190605" cy="29854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cs-CZ" altLang="cs-CZ" dirty="0"/>
              <a:t>int cele_jmeno( char * buf, size_t bufsize, </a:t>
            </a:r>
            <a:endParaRPr lang="en-US" altLang="cs-CZ" dirty="0"/>
          </a:p>
          <a:p>
            <a:r>
              <a:rPr lang="en-US" altLang="cs-CZ" dirty="0"/>
              <a:t>		</a:t>
            </a:r>
            <a:r>
              <a:rPr lang="cs-CZ" altLang="cs-CZ" dirty="0"/>
              <a:t>const char * jm,</a:t>
            </a:r>
            <a:endParaRPr lang="en-US" altLang="cs-CZ" dirty="0"/>
          </a:p>
          <a:p>
            <a:r>
              <a:rPr lang="en-US" altLang="cs-CZ" dirty="0"/>
              <a:t>		</a:t>
            </a:r>
            <a:r>
              <a:rPr lang="cs-CZ" altLang="cs-CZ" dirty="0"/>
              <a:t>const char * prijm)</a:t>
            </a:r>
          </a:p>
          <a:p>
            <a:r>
              <a:rPr lang="cs-CZ" altLang="cs-CZ" dirty="0"/>
              <a:t>{</a:t>
            </a:r>
          </a:p>
          <a:p>
            <a:r>
              <a:rPr lang="cs-CZ" altLang="cs-CZ" dirty="0"/>
              <a:t>  size_t </a:t>
            </a:r>
            <a:r>
              <a:rPr lang="en-US" altLang="cs-CZ" dirty="0"/>
              <a:t>l</a:t>
            </a:r>
            <a:r>
              <a:rPr lang="cs-CZ" altLang="cs-CZ" dirty="0"/>
              <a:t>j = strlen( jm);</a:t>
            </a:r>
          </a:p>
          <a:p>
            <a:r>
              <a:rPr lang="cs-CZ" altLang="cs-CZ" dirty="0"/>
              <a:t>  size_t </a:t>
            </a:r>
            <a:r>
              <a:rPr lang="en-US" altLang="cs-CZ" dirty="0"/>
              <a:t>l</a:t>
            </a:r>
            <a:r>
              <a:rPr lang="cs-CZ" altLang="cs-CZ" dirty="0"/>
              <a:t>p</a:t>
            </a:r>
            <a:r>
              <a:rPr lang="en-US" altLang="cs-CZ" dirty="0"/>
              <a:t> </a:t>
            </a:r>
            <a:r>
              <a:rPr lang="cs-CZ" altLang="cs-CZ" dirty="0"/>
              <a:t>= strlen( prijm);</a:t>
            </a:r>
          </a:p>
          <a:p>
            <a:r>
              <a:rPr lang="cs-CZ" altLang="cs-CZ" dirty="0"/>
              <a:t>  if ( </a:t>
            </a:r>
            <a:r>
              <a:rPr lang="en-US" altLang="cs-CZ" dirty="0"/>
              <a:t>l</a:t>
            </a:r>
            <a:r>
              <a:rPr lang="cs-CZ" altLang="cs-CZ" dirty="0"/>
              <a:t>j + </a:t>
            </a:r>
            <a:r>
              <a:rPr lang="en-US" altLang="cs-CZ" dirty="0"/>
              <a:t>l</a:t>
            </a:r>
            <a:r>
              <a:rPr lang="cs-CZ" altLang="cs-CZ" dirty="0"/>
              <a:t>p + 2 &gt; bufsize )</a:t>
            </a:r>
          </a:p>
          <a:p>
            <a:r>
              <a:rPr lang="cs-CZ" altLang="cs-CZ" dirty="0"/>
              <a:t>  { /* error */ return -1; }</a:t>
            </a:r>
          </a:p>
          <a:p>
            <a:r>
              <a:rPr lang="cs-CZ" altLang="cs-CZ" dirty="0"/>
              <a:t>  memcpy( buf, jm, </a:t>
            </a:r>
            <a:r>
              <a:rPr lang="en-US" altLang="cs-CZ" dirty="0"/>
              <a:t>l</a:t>
            </a:r>
            <a:r>
              <a:rPr lang="cs-CZ" altLang="cs-CZ" dirty="0"/>
              <a:t>j);</a:t>
            </a:r>
          </a:p>
          <a:p>
            <a:r>
              <a:rPr lang="cs-CZ" altLang="cs-CZ" dirty="0"/>
              <a:t>  buf[ </a:t>
            </a:r>
            <a:r>
              <a:rPr lang="en-US" altLang="cs-CZ" dirty="0"/>
              <a:t>l</a:t>
            </a:r>
            <a:r>
              <a:rPr lang="cs-CZ" altLang="cs-CZ" dirty="0"/>
              <a:t>j] = ' ';</a:t>
            </a:r>
          </a:p>
          <a:p>
            <a:r>
              <a:rPr lang="cs-CZ" altLang="cs-CZ" dirty="0"/>
              <a:t>  memcpy( buf + </a:t>
            </a:r>
            <a:r>
              <a:rPr lang="en-US" altLang="cs-CZ" dirty="0"/>
              <a:t>l</a:t>
            </a:r>
            <a:r>
              <a:rPr lang="cs-CZ" altLang="cs-CZ" dirty="0"/>
              <a:t>j + 1, prijm, lp);</a:t>
            </a:r>
          </a:p>
          <a:p>
            <a:r>
              <a:rPr lang="cs-CZ" altLang="cs-CZ" dirty="0"/>
              <a:t>  buf[ lj + lp + 1] = 0;</a:t>
            </a:r>
          </a:p>
          <a:p>
            <a:r>
              <a:rPr lang="cs-CZ" altLang="cs-CZ" dirty="0"/>
              <a:t>  return lj + lp + 1;</a:t>
            </a:r>
          </a:p>
          <a:p>
            <a:r>
              <a:rPr lang="cs-CZ" altLang="cs-CZ" dirty="0"/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3F427D-E78C-470E-C2E7-11666337C6F4}"/>
              </a:ext>
            </a:extLst>
          </p:cNvPr>
          <p:cNvSpPr txBox="1"/>
          <p:nvPr/>
        </p:nvSpPr>
        <p:spPr>
          <a:xfrm>
            <a:off x="559707" y="2113568"/>
            <a:ext cx="5375456" cy="8925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altLang="cs-CZ" dirty="0"/>
              <a:t>string </a:t>
            </a:r>
            <a:r>
              <a:rPr lang="cs-CZ" altLang="cs-CZ" dirty="0"/>
              <a:t>cele_jmeno( </a:t>
            </a:r>
            <a:r>
              <a:rPr lang="en-US" altLang="cs-CZ" dirty="0" err="1"/>
              <a:t>const</a:t>
            </a:r>
            <a:r>
              <a:rPr lang="en-US" altLang="cs-CZ" dirty="0"/>
              <a:t> string&amp; </a:t>
            </a:r>
            <a:r>
              <a:rPr lang="en-US" altLang="cs-CZ" dirty="0" err="1"/>
              <a:t>jm</a:t>
            </a:r>
            <a:r>
              <a:rPr lang="en-US" altLang="cs-CZ" dirty="0"/>
              <a:t>, </a:t>
            </a:r>
            <a:r>
              <a:rPr lang="en-US" altLang="cs-CZ" dirty="0" err="1"/>
              <a:t>const</a:t>
            </a:r>
            <a:r>
              <a:rPr lang="en-US" altLang="cs-CZ" dirty="0"/>
              <a:t> string&amp; </a:t>
            </a:r>
            <a:r>
              <a:rPr lang="en-US" altLang="cs-CZ" dirty="0" err="1"/>
              <a:t>prijm</a:t>
            </a:r>
            <a:r>
              <a:rPr lang="cs-CZ" altLang="cs-CZ" dirty="0"/>
              <a:t>)</a:t>
            </a:r>
          </a:p>
          <a:p>
            <a:r>
              <a:rPr lang="cs-CZ" altLang="cs-CZ" dirty="0"/>
              <a:t>{</a:t>
            </a:r>
            <a:endParaRPr lang="en-US" altLang="cs-CZ" dirty="0"/>
          </a:p>
          <a:p>
            <a:r>
              <a:rPr lang="en-US" altLang="cs-CZ" dirty="0"/>
              <a:t>  return </a:t>
            </a:r>
            <a:r>
              <a:rPr lang="en-US" altLang="cs-CZ" dirty="0" err="1"/>
              <a:t>jm</a:t>
            </a:r>
            <a:r>
              <a:rPr lang="en-US" altLang="cs-CZ" dirty="0"/>
              <a:t> + " " + </a:t>
            </a:r>
            <a:r>
              <a:rPr lang="en-US" altLang="cs-CZ" dirty="0" err="1"/>
              <a:t>prijm</a:t>
            </a:r>
            <a:r>
              <a:rPr lang="en-US" altLang="cs-CZ" dirty="0"/>
              <a:t>;</a:t>
            </a:r>
            <a:endParaRPr lang="cs-CZ" altLang="cs-CZ" dirty="0"/>
          </a:p>
          <a:p>
            <a:r>
              <a:rPr lang="cs-CZ" altLang="cs-CZ" dirty="0"/>
              <a:t>}</a:t>
            </a:r>
          </a:p>
        </p:txBody>
      </p:sp>
      <p:pic>
        <p:nvPicPr>
          <p:cNvPr id="3074" name="Picture 2" descr="THE MEME DILEMMA: How Memes Help to Destroy Creative Thought and Popularize  Ignorance | by Jake Aaron Ward | Medium">
            <a:extLst>
              <a:ext uri="{FF2B5EF4-FFF2-40B4-BE49-F238E27FC236}">
                <a16:creationId xmlns:a16="http://schemas.microsoft.com/office/drawing/2014/main" id="{7D3C1AB3-9255-1ECE-1E25-AD7B877C9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701" y="4502246"/>
            <a:ext cx="1187450" cy="101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54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66B311-5C60-807D-2AA7-C6E872CED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Feedback k úloze Násobilka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069C8B-B117-C7E1-8880-3CD97A2D9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Viz nahrávky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5619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A9954-9CF5-138A-827F-DD951D363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ea typeface="Calibri Light"/>
                <a:cs typeface="Calibri Light"/>
              </a:rPr>
              <a:t>Pitfally</a:t>
            </a:r>
            <a:r>
              <a:rPr lang="cs-CZ" dirty="0">
                <a:ea typeface="Calibri Light"/>
                <a:cs typeface="Calibri Light"/>
              </a:rPr>
              <a:t> při práci se </a:t>
            </a:r>
            <a:r>
              <a:rPr lang="cs-CZ" dirty="0" err="1">
                <a:ea typeface="Calibri Light"/>
                <a:cs typeface="Calibri Light"/>
              </a:rPr>
              <a:t>stringy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9E02A-5814-08AB-2EC3-DABF960E1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ea typeface="Calibri"/>
                <a:cs typeface="Calibri"/>
              </a:rPr>
              <a:t>Definice funkce: </a:t>
            </a:r>
            <a:r>
              <a:rPr lang="cs-CZ" dirty="0" err="1">
                <a:ea typeface="Calibri"/>
                <a:cs typeface="Calibri"/>
              </a:rPr>
              <a:t>void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foo</a:t>
            </a:r>
            <a:r>
              <a:rPr lang="cs-CZ" dirty="0">
                <a:ea typeface="Calibri"/>
                <a:cs typeface="Calibri"/>
              </a:rPr>
              <a:t>(</a:t>
            </a:r>
            <a:r>
              <a:rPr lang="cs-CZ" dirty="0" err="1">
                <a:ea typeface="Calibri"/>
                <a:cs typeface="Calibri"/>
              </a:rPr>
              <a:t>const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std</a:t>
            </a:r>
            <a:r>
              <a:rPr lang="cs-CZ" dirty="0">
                <a:ea typeface="Calibri"/>
                <a:cs typeface="Calibri"/>
              </a:rPr>
              <a:t>::</a:t>
            </a:r>
            <a:r>
              <a:rPr lang="cs-CZ" dirty="0" err="1">
                <a:ea typeface="Calibri"/>
                <a:cs typeface="Calibri"/>
              </a:rPr>
              <a:t>string</a:t>
            </a:r>
            <a:r>
              <a:rPr lang="cs-CZ" dirty="0">
                <a:ea typeface="Calibri"/>
                <a:cs typeface="Calibri"/>
              </a:rPr>
              <a:t> &amp;text) { … }</a:t>
            </a:r>
            <a:br>
              <a:rPr lang="cs-CZ" dirty="0">
                <a:ea typeface="Calibri"/>
                <a:cs typeface="Calibri"/>
              </a:rPr>
            </a:br>
            <a:r>
              <a:rPr lang="cs-CZ" dirty="0">
                <a:ea typeface="Calibri"/>
                <a:cs typeface="Calibri"/>
              </a:rPr>
              <a:t>Volání: </a:t>
            </a:r>
            <a:r>
              <a:rPr lang="cs-CZ" dirty="0" err="1">
                <a:ea typeface="Calibri"/>
                <a:cs typeface="Calibri"/>
              </a:rPr>
              <a:t>foo</a:t>
            </a:r>
            <a:r>
              <a:rPr lang="cs-CZ" dirty="0">
                <a:ea typeface="Calibri"/>
                <a:cs typeface="Calibri"/>
              </a:rPr>
              <a:t>("Hello")</a:t>
            </a:r>
          </a:p>
          <a:p>
            <a:pPr lvl="1"/>
            <a:r>
              <a:rPr lang="cs-CZ" dirty="0">
                <a:ea typeface="Calibri"/>
                <a:cs typeface="Calibri"/>
              </a:rPr>
              <a:t>Tohle vypadá nevinně a bude to fungovat (</a:t>
            </a:r>
            <a:r>
              <a:rPr lang="cs-CZ" dirty="0" err="1">
                <a:ea typeface="Calibri"/>
                <a:cs typeface="Calibri"/>
              </a:rPr>
              <a:t>compiler</a:t>
            </a:r>
            <a:r>
              <a:rPr lang="cs-CZ" dirty="0">
                <a:ea typeface="Calibri"/>
                <a:cs typeface="Calibri"/>
              </a:rPr>
              <a:t> si nebude stěžovat)</a:t>
            </a:r>
          </a:p>
          <a:p>
            <a:pPr lvl="1"/>
            <a:r>
              <a:rPr lang="cs-CZ" b="1" dirty="0">
                <a:ea typeface="Calibri"/>
                <a:cs typeface="Calibri"/>
              </a:rPr>
              <a:t>SKRYTÁ KOPIE</a:t>
            </a:r>
            <a:r>
              <a:rPr lang="cs-CZ" dirty="0">
                <a:ea typeface="Calibri"/>
                <a:cs typeface="Calibri"/>
              </a:rPr>
              <a:t>: z </a:t>
            </a:r>
            <a:r>
              <a:rPr lang="cs-CZ" dirty="0" err="1">
                <a:ea typeface="Calibri"/>
                <a:cs typeface="Calibri"/>
              </a:rPr>
              <a:t>literálu</a:t>
            </a:r>
            <a:r>
              <a:rPr lang="cs-CZ" dirty="0">
                <a:ea typeface="Calibri"/>
                <a:cs typeface="Calibri"/>
              </a:rPr>
              <a:t> "Hello" vyrobí </a:t>
            </a:r>
            <a:r>
              <a:rPr lang="cs-CZ" dirty="0" err="1">
                <a:ea typeface="Calibri"/>
                <a:cs typeface="Calibri"/>
              </a:rPr>
              <a:t>std</a:t>
            </a:r>
            <a:r>
              <a:rPr lang="cs-CZ" dirty="0">
                <a:ea typeface="Calibri"/>
                <a:cs typeface="Calibri"/>
              </a:rPr>
              <a:t>::</a:t>
            </a:r>
            <a:r>
              <a:rPr lang="cs-CZ" dirty="0" err="1">
                <a:ea typeface="Calibri"/>
                <a:cs typeface="Calibri"/>
              </a:rPr>
              <a:t>string</a:t>
            </a:r>
            <a:r>
              <a:rPr lang="cs-CZ" dirty="0">
                <a:ea typeface="Calibri"/>
                <a:cs typeface="Calibri"/>
              </a:rPr>
              <a:t> a ten až předá</a:t>
            </a:r>
          </a:p>
          <a:p>
            <a:pPr lvl="1"/>
            <a:r>
              <a:rPr lang="cs-CZ" b="1" dirty="0">
                <a:ea typeface="Calibri"/>
                <a:cs typeface="Calibri"/>
              </a:rPr>
              <a:t>Řešení: používat </a:t>
            </a:r>
            <a:r>
              <a:rPr lang="cs-CZ" b="1" dirty="0" err="1">
                <a:ea typeface="Calibri"/>
                <a:cs typeface="Calibri"/>
              </a:rPr>
              <a:t>foo</a:t>
            </a:r>
            <a:r>
              <a:rPr lang="cs-CZ" b="1" dirty="0">
                <a:ea typeface="Calibri"/>
                <a:cs typeface="Calibri"/>
              </a:rPr>
              <a:t>(</a:t>
            </a:r>
            <a:r>
              <a:rPr lang="cs-CZ" b="1" dirty="0" err="1">
                <a:ea typeface="Calibri"/>
                <a:cs typeface="Calibri"/>
              </a:rPr>
              <a:t>std</a:t>
            </a:r>
            <a:r>
              <a:rPr lang="cs-CZ" b="1" dirty="0">
                <a:ea typeface="Calibri"/>
                <a:cs typeface="Calibri"/>
              </a:rPr>
              <a:t>::</a:t>
            </a:r>
            <a:r>
              <a:rPr lang="cs-CZ" b="1" dirty="0" err="1">
                <a:ea typeface="Calibri"/>
                <a:cs typeface="Calibri"/>
              </a:rPr>
              <a:t>string_view</a:t>
            </a:r>
            <a:r>
              <a:rPr lang="cs-CZ" b="1" dirty="0">
                <a:ea typeface="Calibri"/>
                <a:cs typeface="Calibri"/>
              </a:rPr>
              <a:t> text)</a:t>
            </a:r>
          </a:p>
          <a:p>
            <a:pPr lvl="2"/>
            <a:r>
              <a:rPr lang="cs-CZ" dirty="0">
                <a:ea typeface="Calibri"/>
                <a:cs typeface="Calibri"/>
              </a:rPr>
              <a:t>Tohle je důvod, proč se </a:t>
            </a:r>
            <a:r>
              <a:rPr lang="cs-CZ" dirty="0" err="1">
                <a:ea typeface="Calibri"/>
                <a:cs typeface="Calibri"/>
              </a:rPr>
              <a:t>string_view</a:t>
            </a:r>
            <a:r>
              <a:rPr lang="cs-CZ" dirty="0">
                <a:ea typeface="Calibri"/>
                <a:cs typeface="Calibri"/>
              </a:rPr>
              <a:t> zavedly – </a:t>
            </a:r>
            <a:r>
              <a:rPr lang="en-US" dirty="0">
                <a:ea typeface="Calibri"/>
                <a:cs typeface="Calibri"/>
              </a:rPr>
              <a:t>p</a:t>
            </a:r>
            <a:r>
              <a:rPr lang="cs-CZ" dirty="0" err="1">
                <a:ea typeface="Calibri"/>
                <a:cs typeface="Calibri"/>
              </a:rPr>
              <a:t>ředá</a:t>
            </a:r>
            <a:r>
              <a:rPr lang="cs-CZ" dirty="0">
                <a:ea typeface="Calibri"/>
                <a:cs typeface="Calibri"/>
              </a:rPr>
              <a:t> se jen pohled, </a:t>
            </a:r>
            <a:r>
              <a:rPr lang="cs-CZ" b="1" dirty="0">
                <a:ea typeface="Calibri"/>
                <a:cs typeface="Calibri"/>
              </a:rPr>
              <a:t>žádná kopie</a:t>
            </a:r>
          </a:p>
          <a:p>
            <a:r>
              <a:rPr lang="cs-CZ" dirty="0">
                <a:ea typeface="Calibri"/>
                <a:cs typeface="Calibri"/>
              </a:rPr>
              <a:t>Porovnávání C-</a:t>
            </a:r>
            <a:r>
              <a:rPr lang="cs-CZ" dirty="0" err="1">
                <a:ea typeface="Calibri"/>
                <a:cs typeface="Calibri"/>
              </a:rPr>
              <a:t>stringů</a:t>
            </a:r>
            <a:endParaRPr lang="cs-CZ" dirty="0">
              <a:ea typeface="Calibri"/>
              <a:cs typeface="Calibri"/>
            </a:endParaRPr>
          </a:p>
          <a:p>
            <a:pPr lvl="1"/>
            <a:r>
              <a:rPr lang="cs-CZ" dirty="0">
                <a:ea typeface="Calibri"/>
                <a:cs typeface="Calibri"/>
              </a:rPr>
              <a:t>Už jsme viděli </a:t>
            </a:r>
            <a:r>
              <a:rPr lang="en-US" dirty="0">
                <a:ea typeface="Calibri"/>
                <a:cs typeface="Calibri"/>
              </a:rPr>
              <a:t>d</a:t>
            </a:r>
            <a:r>
              <a:rPr lang="cs-CZ" dirty="0" err="1">
                <a:ea typeface="Calibri"/>
                <a:cs typeface="Calibri"/>
              </a:rPr>
              <a:t>říve</a:t>
            </a:r>
            <a:r>
              <a:rPr lang="cs-CZ" dirty="0">
                <a:ea typeface="Calibri"/>
                <a:cs typeface="Calibri"/>
              </a:rPr>
              <a:t>, porovnáme je na </a:t>
            </a:r>
            <a:r>
              <a:rPr lang="cs-CZ" b="1" dirty="0">
                <a:ea typeface="Calibri"/>
                <a:cs typeface="Calibri"/>
              </a:rPr>
              <a:t>úplnou (referenční) totožnost</a:t>
            </a:r>
          </a:p>
          <a:p>
            <a:pPr lvl="2"/>
            <a:r>
              <a:rPr lang="cs-CZ" dirty="0">
                <a:ea typeface="Calibri"/>
                <a:cs typeface="Calibri"/>
              </a:rPr>
              <a:t>Rovnost pointerů</a:t>
            </a:r>
          </a:p>
          <a:p>
            <a:pPr lvl="1"/>
            <a:r>
              <a:rPr lang="cs-CZ" dirty="0">
                <a:ea typeface="Calibri"/>
                <a:cs typeface="Calibri"/>
              </a:rPr>
              <a:t>Proto je </a:t>
            </a:r>
            <a:r>
              <a:rPr lang="cs-CZ" b="1" dirty="0">
                <a:ea typeface="Calibri"/>
                <a:cs typeface="Calibri"/>
              </a:rPr>
              <a:t>lepší se C-</a:t>
            </a:r>
            <a:r>
              <a:rPr lang="cs-CZ" b="1" dirty="0" err="1">
                <a:ea typeface="Calibri"/>
                <a:cs typeface="Calibri"/>
              </a:rPr>
              <a:t>stringům</a:t>
            </a:r>
            <a:r>
              <a:rPr lang="cs-CZ" b="1" dirty="0">
                <a:ea typeface="Calibri"/>
                <a:cs typeface="Calibri"/>
              </a:rPr>
              <a:t> vyhýbat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2448A25E-E72F-12C3-30E2-C57175B2B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004" y="2181111"/>
            <a:ext cx="598098" cy="598098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457AAC97-09A7-1934-5787-0806E271A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2192" y="4230102"/>
            <a:ext cx="1431608" cy="143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988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999241-7499-822A-D28C-46EB82A7E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Užitečné funkce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F3C0C8-185D-C9D7-57AE-C5F48ADFC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/>
              <a:t>isdigit</a:t>
            </a:r>
            <a:r>
              <a:rPr lang="cs-CZ" dirty="0"/>
              <a:t>(c) – rozpozná, zda je znak číslo</a:t>
            </a:r>
          </a:p>
          <a:p>
            <a:pPr lvl="1"/>
            <a:r>
              <a:rPr lang="cs-CZ" dirty="0"/>
              <a:t>Dále: </a:t>
            </a:r>
            <a:r>
              <a:rPr lang="en-US" dirty="0" err="1"/>
              <a:t>isalpha</a:t>
            </a:r>
            <a:r>
              <a:rPr lang="cs-CZ" dirty="0"/>
              <a:t>, </a:t>
            </a:r>
            <a:r>
              <a:rPr lang="en-US" dirty="0" err="1"/>
              <a:t>isalnu</a:t>
            </a:r>
            <a:r>
              <a:rPr lang="cs-CZ" dirty="0"/>
              <a:t>m, </a:t>
            </a:r>
            <a:r>
              <a:rPr lang="cs-CZ" dirty="0" err="1"/>
              <a:t>islower</a:t>
            </a:r>
            <a:r>
              <a:rPr lang="cs-CZ" dirty="0"/>
              <a:t>, </a:t>
            </a:r>
            <a:r>
              <a:rPr lang="cs-CZ" dirty="0" err="1"/>
              <a:t>isupper</a:t>
            </a:r>
            <a:endParaRPr lang="cs-CZ" dirty="0"/>
          </a:p>
          <a:p>
            <a:pPr lvl="1"/>
            <a:r>
              <a:rPr lang="cs-CZ" dirty="0"/>
              <a:t>Pro převody: </a:t>
            </a:r>
            <a:r>
              <a:rPr lang="cs-CZ" dirty="0" err="1"/>
              <a:t>tolower</a:t>
            </a:r>
            <a:r>
              <a:rPr lang="cs-CZ" dirty="0"/>
              <a:t>, </a:t>
            </a:r>
            <a:r>
              <a:rPr lang="cs-CZ" dirty="0" err="1"/>
              <a:t>toupper</a:t>
            </a:r>
            <a:endParaRPr lang="cs-CZ" dirty="0"/>
          </a:p>
          <a:p>
            <a:r>
              <a:rPr lang="cs-CZ" dirty="0"/>
              <a:t>Nikdy nepředpokládejte uspořádání znaků: </a:t>
            </a:r>
            <a:r>
              <a:rPr lang="en-US" dirty="0"/>
              <a:t>if (c &gt;= 'a' &amp;&amp; c &lt;= 'z’)</a:t>
            </a:r>
          </a:p>
          <a:p>
            <a:pPr lvl="1"/>
            <a:r>
              <a:rPr lang="en-US" dirty="0" err="1"/>
              <a:t>Naproti</a:t>
            </a:r>
            <a:r>
              <a:rPr lang="en-US" dirty="0"/>
              <a:t> </a:t>
            </a:r>
            <a:r>
              <a:rPr lang="en-US" dirty="0" err="1"/>
              <a:t>tomu</a:t>
            </a:r>
            <a:r>
              <a:rPr lang="en-US" dirty="0"/>
              <a:t>, </a:t>
            </a:r>
            <a:r>
              <a:rPr lang="cs-CZ" dirty="0"/>
              <a:t>čísla uspořádaná jsou:</a:t>
            </a:r>
            <a:endParaRPr lang="en-US" dirty="0"/>
          </a:p>
          <a:p>
            <a:pPr lvl="2"/>
            <a:r>
              <a:rPr lang="en-US" dirty="0"/>
              <a:t>If (c &gt;= '0' &amp;&amp; c &lt;= '9’) je </a:t>
            </a:r>
            <a:r>
              <a:rPr lang="en-US" dirty="0" err="1"/>
              <a:t>povoleno</a:t>
            </a:r>
            <a:r>
              <a:rPr lang="en-US" dirty="0"/>
              <a:t> (ale std::</a:t>
            </a:r>
            <a:r>
              <a:rPr lang="en-US" dirty="0" err="1"/>
              <a:t>isdigit</a:t>
            </a:r>
            <a:r>
              <a:rPr lang="en-US" dirty="0"/>
              <a:t> je le</a:t>
            </a:r>
            <a:r>
              <a:rPr lang="cs-CZ" dirty="0" err="1"/>
              <a:t>pší</a:t>
            </a:r>
            <a:r>
              <a:rPr lang="cs-CZ" dirty="0"/>
              <a:t>)</a:t>
            </a:r>
          </a:p>
          <a:p>
            <a:pPr lvl="2"/>
            <a:r>
              <a:rPr lang="cs-CZ" dirty="0" err="1"/>
              <a:t>int</a:t>
            </a:r>
            <a:r>
              <a:rPr lang="cs-CZ" dirty="0"/>
              <a:t> cifra = c - </a:t>
            </a:r>
            <a:r>
              <a:rPr lang="en-US" dirty="0"/>
              <a:t>'0' je </a:t>
            </a:r>
            <a:r>
              <a:rPr lang="en-US" dirty="0" err="1"/>
              <a:t>povoleno</a:t>
            </a:r>
            <a:endParaRPr lang="cs-CZ" dirty="0"/>
          </a:p>
          <a:p>
            <a:r>
              <a:rPr lang="cs-CZ" dirty="0"/>
              <a:t>Nezapomeňte na starý známý </a:t>
            </a:r>
            <a:r>
              <a:rPr lang="cs-CZ" dirty="0" err="1"/>
              <a:t>int</a:t>
            </a:r>
            <a:r>
              <a:rPr lang="cs-CZ" dirty="0"/>
              <a:t> </a:t>
            </a:r>
            <a:r>
              <a:rPr lang="cs-CZ" dirty="0" err="1"/>
              <a:t>number</a:t>
            </a:r>
            <a:r>
              <a:rPr lang="cs-CZ" dirty="0"/>
              <a:t> = </a:t>
            </a:r>
            <a:r>
              <a:rPr lang="cs-CZ" dirty="0" err="1"/>
              <a:t>std</a:t>
            </a:r>
            <a:r>
              <a:rPr lang="cs-CZ" dirty="0"/>
              <a:t>::stoi(</a:t>
            </a:r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/>
              <a:t>string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Lze experimentovat s: </a:t>
            </a:r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/>
              <a:t>size_t</a:t>
            </a:r>
            <a:r>
              <a:rPr lang="cs-CZ" dirty="0"/>
              <a:t> </a:t>
            </a:r>
            <a:r>
              <a:rPr lang="cs-CZ" dirty="0" err="1"/>
              <a:t>first_nondigit</a:t>
            </a:r>
            <a:r>
              <a:rPr lang="cs-CZ" dirty="0"/>
              <a:t>; </a:t>
            </a:r>
            <a:r>
              <a:rPr lang="cs-CZ" dirty="0" err="1"/>
              <a:t>std</a:t>
            </a:r>
            <a:r>
              <a:rPr lang="cs-CZ" dirty="0"/>
              <a:t>::stoi(s, </a:t>
            </a:r>
            <a:r>
              <a:rPr lang="en-US" dirty="0"/>
              <a:t>&amp;</a:t>
            </a:r>
            <a:r>
              <a:rPr lang="en-US" dirty="0" err="1"/>
              <a:t>first_nondigit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Dal</a:t>
            </a:r>
            <a:r>
              <a:rPr lang="cs-CZ" dirty="0" err="1"/>
              <a:t>ší</a:t>
            </a:r>
            <a:r>
              <a:rPr lang="cs-CZ" dirty="0"/>
              <a:t> varianty: stol, </a:t>
            </a:r>
            <a:r>
              <a:rPr lang="cs-CZ" dirty="0" err="1"/>
              <a:t>stoul</a:t>
            </a:r>
            <a:r>
              <a:rPr lang="cs-CZ" dirty="0"/>
              <a:t>, </a:t>
            </a:r>
            <a:r>
              <a:rPr lang="cs-CZ" dirty="0" err="1"/>
              <a:t>stoll</a:t>
            </a:r>
            <a:r>
              <a:rPr lang="cs-CZ" dirty="0"/>
              <a:t>, </a:t>
            </a:r>
            <a:r>
              <a:rPr lang="cs-CZ" dirty="0" err="1"/>
              <a:t>stof</a:t>
            </a:r>
            <a:r>
              <a:rPr lang="cs-CZ" dirty="0"/>
              <a:t>, </a:t>
            </a:r>
            <a:r>
              <a:rPr lang="cs-CZ" dirty="0" err="1"/>
              <a:t>stod</a:t>
            </a:r>
            <a:r>
              <a:rPr lang="cs-CZ" dirty="0"/>
              <a:t> (podle typu </a:t>
            </a:r>
            <a:r>
              <a:rPr lang="cs-CZ" dirty="0" err="1"/>
              <a:t>parsovaného</a:t>
            </a:r>
            <a:r>
              <a:rPr lang="cs-CZ" dirty="0"/>
              <a:t> čísla)</a:t>
            </a:r>
          </a:p>
          <a:p>
            <a:endParaRPr lang="cs-CZ" dirty="0"/>
          </a:p>
        </p:txBody>
      </p:sp>
      <p:grpSp>
        <p:nvGrpSpPr>
          <p:cNvPr id="4" name="Group 17">
            <a:extLst>
              <a:ext uri="{FF2B5EF4-FFF2-40B4-BE49-F238E27FC236}">
                <a16:creationId xmlns:a16="http://schemas.microsoft.com/office/drawing/2014/main" id="{B7509DCE-8BE7-A393-AF4D-65D4D7FA4D19}"/>
              </a:ext>
            </a:extLst>
          </p:cNvPr>
          <p:cNvGrpSpPr/>
          <p:nvPr/>
        </p:nvGrpSpPr>
        <p:grpSpPr>
          <a:xfrm>
            <a:off x="7680961" y="2961939"/>
            <a:ext cx="2872291" cy="762000"/>
            <a:chOff x="3352800" y="3962400"/>
            <a:chExt cx="990600" cy="1066800"/>
          </a:xfrm>
        </p:grpSpPr>
        <p:cxnSp>
          <p:nvCxnSpPr>
            <p:cNvPr id="5" name="Straight Connector 13">
              <a:extLst>
                <a:ext uri="{FF2B5EF4-FFF2-40B4-BE49-F238E27FC236}">
                  <a16:creationId xmlns:a16="http://schemas.microsoft.com/office/drawing/2014/main" id="{93948AF9-DB02-797D-A504-1DE1C522ADA4}"/>
                </a:ext>
              </a:extLst>
            </p:cNvPr>
            <p:cNvCxnSpPr/>
            <p:nvPr/>
          </p:nvCxnSpPr>
          <p:spPr>
            <a:xfrm flipH="1">
              <a:off x="3429000" y="3962400"/>
              <a:ext cx="914400" cy="1066800"/>
            </a:xfrm>
            <a:prstGeom prst="line">
              <a:avLst/>
            </a:prstGeom>
            <a:ln w="76200" cmpd="dbl">
              <a:solidFill>
                <a:schemeClr val="accent2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4">
              <a:extLst>
                <a:ext uri="{FF2B5EF4-FFF2-40B4-BE49-F238E27FC236}">
                  <a16:creationId xmlns:a16="http://schemas.microsoft.com/office/drawing/2014/main" id="{5D9DB3DB-3727-E794-AFBA-BA2F2B37B272}"/>
                </a:ext>
              </a:extLst>
            </p:cNvPr>
            <p:cNvCxnSpPr/>
            <p:nvPr/>
          </p:nvCxnSpPr>
          <p:spPr>
            <a:xfrm flipH="1" flipV="1">
              <a:off x="3352800" y="3962400"/>
              <a:ext cx="990600" cy="1066800"/>
            </a:xfrm>
            <a:prstGeom prst="line">
              <a:avLst/>
            </a:prstGeom>
            <a:ln w="76200" cmpd="dbl">
              <a:solidFill>
                <a:schemeClr val="accent2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ovéPole 7">
            <a:extLst>
              <a:ext uri="{FF2B5EF4-FFF2-40B4-BE49-F238E27FC236}">
                <a16:creationId xmlns:a16="http://schemas.microsoft.com/office/drawing/2014/main" id="{F0129F99-4FE6-5DCE-3C58-0B53F575DB3F}"/>
              </a:ext>
            </a:extLst>
          </p:cNvPr>
          <p:cNvSpPr txBox="1"/>
          <p:nvPr/>
        </p:nvSpPr>
        <p:spPr>
          <a:xfrm>
            <a:off x="5456817" y="888136"/>
            <a:ext cx="6094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https://en.cppreference.com/w/cpp/string/basic_string/stol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237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6F4186-80BE-752D-52F9-A68553485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Streamy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0179A2-16A3-594F-27F6-DF2AC1D26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Už známe základní streamy: </a:t>
            </a:r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/>
              <a:t>cin</a:t>
            </a:r>
            <a:r>
              <a:rPr lang="cs-CZ" dirty="0"/>
              <a:t>, </a:t>
            </a:r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/>
              <a:t>cout</a:t>
            </a:r>
            <a:r>
              <a:rPr lang="cs-CZ" dirty="0"/>
              <a:t>, </a:t>
            </a:r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/>
              <a:t>cerr</a:t>
            </a:r>
            <a:endParaRPr lang="cs-CZ" dirty="0"/>
          </a:p>
          <a:p>
            <a:r>
              <a:rPr lang="cs-CZ" dirty="0"/>
              <a:t>Další často používané jsou:</a:t>
            </a:r>
          </a:p>
          <a:p>
            <a:pPr lvl="1"/>
            <a:r>
              <a:rPr lang="cs-CZ" b="1" dirty="0" err="1"/>
              <a:t>File</a:t>
            </a:r>
            <a:r>
              <a:rPr lang="cs-CZ" b="1" dirty="0"/>
              <a:t> streamy</a:t>
            </a:r>
            <a:r>
              <a:rPr lang="cs-CZ" dirty="0"/>
              <a:t>: </a:t>
            </a:r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/>
              <a:t>ifstream</a:t>
            </a:r>
            <a:r>
              <a:rPr lang="cs-CZ" dirty="0"/>
              <a:t>, </a:t>
            </a:r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/>
              <a:t>ofstream</a:t>
            </a:r>
            <a:r>
              <a:rPr lang="cs-CZ" dirty="0"/>
              <a:t>, </a:t>
            </a:r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/>
              <a:t>fstream</a:t>
            </a:r>
            <a:endParaRPr lang="cs-CZ" dirty="0"/>
          </a:p>
          <a:p>
            <a:pPr lvl="2"/>
            <a:r>
              <a:rPr lang="cs-CZ" dirty="0"/>
              <a:t>Konstruktorem nebo metodou open se otevře soubor (umí různé flagy na nastavení módu, práv)</a:t>
            </a:r>
          </a:p>
          <a:p>
            <a:pPr lvl="2"/>
            <a:r>
              <a:rPr lang="cs-CZ" dirty="0"/>
              <a:t>Zavření metodou </a:t>
            </a:r>
            <a:r>
              <a:rPr lang="cs-CZ" dirty="0" err="1"/>
              <a:t>close</a:t>
            </a:r>
            <a:r>
              <a:rPr lang="cs-CZ" dirty="0"/>
              <a:t> nebo zahozením objektu (destruktor)</a:t>
            </a:r>
          </a:p>
          <a:p>
            <a:pPr lvl="1"/>
            <a:r>
              <a:rPr lang="cs-CZ" b="1" dirty="0" err="1"/>
              <a:t>String</a:t>
            </a:r>
            <a:r>
              <a:rPr lang="cs-CZ" b="1" dirty="0"/>
              <a:t> streamy</a:t>
            </a:r>
            <a:r>
              <a:rPr lang="cs-CZ" dirty="0"/>
              <a:t>: </a:t>
            </a:r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/>
              <a:t>istringstream</a:t>
            </a:r>
            <a:r>
              <a:rPr lang="cs-CZ" dirty="0"/>
              <a:t>, </a:t>
            </a:r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/>
              <a:t>ostringstream</a:t>
            </a:r>
            <a:r>
              <a:rPr lang="cs-CZ" dirty="0"/>
              <a:t>, </a:t>
            </a:r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/>
              <a:t>stringstream</a:t>
            </a:r>
            <a:endParaRPr lang="cs-CZ" dirty="0"/>
          </a:p>
          <a:p>
            <a:pPr lvl="2"/>
            <a:r>
              <a:rPr lang="cs-CZ" dirty="0"/>
              <a:t>Umí číst ze </a:t>
            </a:r>
            <a:r>
              <a:rPr lang="cs-CZ" dirty="0" err="1"/>
              <a:t>stringu</a:t>
            </a:r>
            <a:r>
              <a:rPr lang="cs-CZ" dirty="0"/>
              <a:t>, zapisovat do </a:t>
            </a:r>
            <a:r>
              <a:rPr lang="cs-CZ" dirty="0" err="1"/>
              <a:t>stringu</a:t>
            </a:r>
            <a:r>
              <a:rPr lang="cs-CZ" dirty="0"/>
              <a:t>, nebo obojí  &lt;- podle typu</a:t>
            </a:r>
          </a:p>
          <a:p>
            <a:pPr lvl="2"/>
            <a:r>
              <a:rPr lang="cs-CZ" dirty="0" err="1"/>
              <a:t>Stringy</a:t>
            </a:r>
            <a:r>
              <a:rPr lang="cs-CZ" dirty="0"/>
              <a:t> předávejte přes </a:t>
            </a:r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/>
              <a:t>move</a:t>
            </a:r>
            <a:r>
              <a:rPr lang="cs-CZ" dirty="0"/>
              <a:t>, abyste předešli kopírování</a:t>
            </a:r>
            <a:endParaRPr lang="en-US" dirty="0"/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32F39842-B976-316B-A28B-5959C43D0F7C}"/>
              </a:ext>
            </a:extLst>
          </p:cNvPr>
          <p:cNvSpPr/>
          <p:nvPr/>
        </p:nvSpPr>
        <p:spPr>
          <a:xfrm>
            <a:off x="6892740" y="2470255"/>
            <a:ext cx="2455985" cy="3545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#include &lt;</a:t>
            </a:r>
            <a:r>
              <a:rPr lang="cs-CZ" dirty="0" err="1"/>
              <a:t>fstream</a:t>
            </a:r>
            <a:r>
              <a:rPr lang="en-US" dirty="0"/>
              <a:t>&gt;</a:t>
            </a:r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3634A18B-20CD-730F-3827-51B3490FF897}"/>
              </a:ext>
            </a:extLst>
          </p:cNvPr>
          <p:cNvSpPr/>
          <p:nvPr/>
        </p:nvSpPr>
        <p:spPr>
          <a:xfrm>
            <a:off x="8771792" y="3824012"/>
            <a:ext cx="2177133" cy="3545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#include &lt;</a:t>
            </a:r>
            <a:r>
              <a:rPr lang="cs-CZ" dirty="0" err="1"/>
              <a:t>sstream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8216881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AC63A7-E440-015B-AE13-050A4AB08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</a:t>
            </a:r>
            <a:r>
              <a:rPr lang="cs-CZ" dirty="0"/>
              <a:t>čítání Oveček</a:t>
            </a:r>
            <a:br>
              <a:rPr lang="cs-CZ" dirty="0"/>
            </a:br>
            <a:r>
              <a:rPr lang="cs-CZ" sz="4000" i="1" dirty="0"/>
              <a:t>počítání znaků, řádek, slov a vět v textu; součet</a:t>
            </a:r>
            <a:endParaRPr lang="en-US" i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B3A2E5-E08A-E425-27FB-770C68EAC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Program čte </a:t>
            </a:r>
            <a:r>
              <a:rPr lang="cs-CZ" dirty="0" err="1"/>
              <a:t>stdin</a:t>
            </a:r>
            <a:r>
              <a:rPr lang="cs-CZ" dirty="0"/>
              <a:t> (</a:t>
            </a:r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/>
              <a:t>cin</a:t>
            </a:r>
            <a:r>
              <a:rPr lang="cs-CZ" dirty="0"/>
              <a:t>), pokud nedostane </a:t>
            </a:r>
            <a:r>
              <a:rPr lang="cs-CZ" dirty="0" err="1"/>
              <a:t>cmd</a:t>
            </a:r>
            <a:r>
              <a:rPr lang="cs-CZ" dirty="0"/>
              <a:t> argumenty; jinak pro každý </a:t>
            </a:r>
            <a:r>
              <a:rPr lang="cs-CZ" dirty="0" err="1"/>
              <a:t>atgument</a:t>
            </a:r>
            <a:r>
              <a:rPr lang="cs-CZ" dirty="0"/>
              <a:t> otevře soubor s danou cestou</a:t>
            </a:r>
          </a:p>
          <a:p>
            <a:r>
              <a:rPr lang="en-US" dirty="0" err="1"/>
              <a:t>Nej</a:t>
            </a:r>
            <a:r>
              <a:rPr lang="cs-CZ" dirty="0"/>
              <a:t>spíš využijeme čtení znak po znaku: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4BB7AC7-B915-B551-3D00-9E2011441796}"/>
              </a:ext>
            </a:extLst>
          </p:cNvPr>
          <p:cNvSpPr txBox="1"/>
          <p:nvPr/>
        </p:nvSpPr>
        <p:spPr>
          <a:xfrm>
            <a:off x="6952130" y="2785836"/>
            <a:ext cx="4401669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func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istream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(;;) {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c =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get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        // could be EOF or error: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fail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()) </a:t>
            </a:r>
            <a:r>
              <a:rPr lang="cs-CZ" b="0" dirty="0" err="1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break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process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(c);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7B4226B-B294-4F84-656D-89EC1383223A}"/>
              </a:ext>
            </a:extLst>
          </p:cNvPr>
          <p:cNvSpPr txBox="1"/>
          <p:nvPr/>
        </p:nvSpPr>
        <p:spPr>
          <a:xfrm>
            <a:off x="982532" y="4461550"/>
            <a:ext cx="4257338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vector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&gt;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argv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argv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argc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  <a:endParaRPr lang="cs-CZ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func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cs-CZ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in);</a:t>
            </a:r>
          </a:p>
          <a:p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&amp;&amp;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arg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: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cs-CZ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stream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arg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(!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good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()) ...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func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(in);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Řečová bublina: obdélníkový bublinový popisek se zakulacenými rohy 7">
            <a:extLst>
              <a:ext uri="{FF2B5EF4-FFF2-40B4-BE49-F238E27FC236}">
                <a16:creationId xmlns:a16="http://schemas.microsoft.com/office/drawing/2014/main" id="{E3A2C46A-1F33-F210-679E-A5ECF33FD989}"/>
              </a:ext>
            </a:extLst>
          </p:cNvPr>
          <p:cNvSpPr/>
          <p:nvPr/>
        </p:nvSpPr>
        <p:spPr>
          <a:xfrm>
            <a:off x="3711388" y="3289151"/>
            <a:ext cx="2384612" cy="626633"/>
          </a:xfrm>
          <a:prstGeom prst="wedgeRoundRectCallout">
            <a:avLst>
              <a:gd name="adj1" fmla="val 127583"/>
              <a:gd name="adj2" fmla="val -17967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Pokus </a:t>
            </a:r>
            <a:r>
              <a:rPr lang="cs-CZ" dirty="0"/>
              <a:t>o načtení znaku</a:t>
            </a:r>
            <a:br>
              <a:rPr lang="cs-CZ" dirty="0"/>
            </a:br>
            <a:r>
              <a:rPr lang="cs-CZ" dirty="0"/>
              <a:t>(nemuselo načíst nic)</a:t>
            </a:r>
            <a:endParaRPr lang="en-US" dirty="0"/>
          </a:p>
        </p:txBody>
      </p:sp>
      <p:sp>
        <p:nvSpPr>
          <p:cNvPr id="9" name="Řečová bublina: obdélníkový bublinový popisek se zakulacenými rohy 8">
            <a:extLst>
              <a:ext uri="{FF2B5EF4-FFF2-40B4-BE49-F238E27FC236}">
                <a16:creationId xmlns:a16="http://schemas.microsoft.com/office/drawing/2014/main" id="{35578F8E-02B0-14CD-F07D-7096922BDBDA}"/>
              </a:ext>
            </a:extLst>
          </p:cNvPr>
          <p:cNvSpPr/>
          <p:nvPr/>
        </p:nvSpPr>
        <p:spPr>
          <a:xfrm>
            <a:off x="8637492" y="2314563"/>
            <a:ext cx="2384612" cy="310721"/>
          </a:xfrm>
          <a:prstGeom prst="wedgeRoundRectCallout">
            <a:avLst>
              <a:gd name="adj1" fmla="val -45650"/>
              <a:gd name="adj2" fmla="val 123982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/>
              <a:t>cin</a:t>
            </a:r>
            <a:r>
              <a:rPr lang="cs-CZ" dirty="0"/>
              <a:t>, </a:t>
            </a:r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/>
              <a:t>ifstream</a:t>
            </a:r>
            <a:r>
              <a:rPr lang="cs-CZ" dirty="0"/>
              <a:t>,…</a:t>
            </a:r>
            <a:endParaRPr lang="en-US" dirty="0"/>
          </a:p>
        </p:txBody>
      </p:sp>
      <p:sp>
        <p:nvSpPr>
          <p:cNvPr id="10" name="Řečová bublina: obdélníkový bublinový popisek se zakulacenými rohy 9">
            <a:extLst>
              <a:ext uri="{FF2B5EF4-FFF2-40B4-BE49-F238E27FC236}">
                <a16:creationId xmlns:a16="http://schemas.microsoft.com/office/drawing/2014/main" id="{0BD668DB-4DD7-5137-6F18-04AFCBB9984F}"/>
              </a:ext>
            </a:extLst>
          </p:cNvPr>
          <p:cNvSpPr/>
          <p:nvPr/>
        </p:nvSpPr>
        <p:spPr>
          <a:xfrm>
            <a:off x="4903694" y="3990277"/>
            <a:ext cx="2384612" cy="471273"/>
          </a:xfrm>
          <a:prstGeom prst="wedgeRoundRectCallout">
            <a:avLst>
              <a:gd name="adj1" fmla="val 79312"/>
              <a:gd name="adj2" fmla="val -35277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Detekce chyb</a:t>
            </a:r>
            <a:br>
              <a:rPr lang="cs-CZ" dirty="0"/>
            </a:br>
            <a:r>
              <a:rPr lang="cs-CZ" dirty="0"/>
              <a:t>(včetně EOF)</a:t>
            </a:r>
            <a:endParaRPr lang="en-US" dirty="0"/>
          </a:p>
        </p:txBody>
      </p:sp>
      <p:sp>
        <p:nvSpPr>
          <p:cNvPr id="11" name="Řečová bublina: obdélníkový bublinový popisek se zakulacenými rohy 10">
            <a:extLst>
              <a:ext uri="{FF2B5EF4-FFF2-40B4-BE49-F238E27FC236}">
                <a16:creationId xmlns:a16="http://schemas.microsoft.com/office/drawing/2014/main" id="{77973EF7-AE11-3464-58FA-4C2BC6D8CCB7}"/>
              </a:ext>
            </a:extLst>
          </p:cNvPr>
          <p:cNvSpPr/>
          <p:nvPr/>
        </p:nvSpPr>
        <p:spPr>
          <a:xfrm>
            <a:off x="9112623" y="4667956"/>
            <a:ext cx="2384612" cy="471273"/>
          </a:xfrm>
          <a:prstGeom prst="wedgeRoundRectCallout">
            <a:avLst>
              <a:gd name="adj1" fmla="val -63696"/>
              <a:gd name="adj2" fmla="val -94627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Teď už víme, že c je platný znak</a:t>
            </a:r>
            <a:endParaRPr lang="en-US" dirty="0"/>
          </a:p>
        </p:txBody>
      </p:sp>
      <p:sp>
        <p:nvSpPr>
          <p:cNvPr id="12" name="Řečová bublina: obdélníkový bublinový popisek se zakulacenými rohy 11">
            <a:extLst>
              <a:ext uri="{FF2B5EF4-FFF2-40B4-BE49-F238E27FC236}">
                <a16:creationId xmlns:a16="http://schemas.microsoft.com/office/drawing/2014/main" id="{76C8D4CF-C9F3-A30F-779A-4111FA263879}"/>
              </a:ext>
            </a:extLst>
          </p:cNvPr>
          <p:cNvSpPr/>
          <p:nvPr/>
        </p:nvSpPr>
        <p:spPr>
          <a:xfrm>
            <a:off x="4903694" y="5780183"/>
            <a:ext cx="1552688" cy="471273"/>
          </a:xfrm>
          <a:prstGeom prst="wedgeRoundRectCallout">
            <a:avLst>
              <a:gd name="adj1" fmla="val -108357"/>
              <a:gd name="adj2" fmla="val 8094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Detekce chyb</a:t>
            </a:r>
            <a:endParaRPr lang="en-US" dirty="0"/>
          </a:p>
        </p:txBody>
      </p:sp>
      <p:sp>
        <p:nvSpPr>
          <p:cNvPr id="13" name="Řečová bublina: obdélníkový bublinový popisek se zakulacenými rohy 12">
            <a:extLst>
              <a:ext uri="{FF2B5EF4-FFF2-40B4-BE49-F238E27FC236}">
                <a16:creationId xmlns:a16="http://schemas.microsoft.com/office/drawing/2014/main" id="{FCF40D3F-3AF0-FBA5-19ED-A92FB60FD4B2}"/>
              </a:ext>
            </a:extLst>
          </p:cNvPr>
          <p:cNvSpPr/>
          <p:nvPr/>
        </p:nvSpPr>
        <p:spPr>
          <a:xfrm>
            <a:off x="5319656" y="5120225"/>
            <a:ext cx="1552688" cy="471273"/>
          </a:xfrm>
          <a:prstGeom prst="wedgeRoundRectCallout">
            <a:avLst>
              <a:gd name="adj1" fmla="val -111129"/>
              <a:gd name="adj2" fmla="val 78857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Otevření souboru</a:t>
            </a:r>
            <a:endParaRPr lang="en-US" dirty="0"/>
          </a:p>
        </p:txBody>
      </p:sp>
      <p:sp>
        <p:nvSpPr>
          <p:cNvPr id="14" name="Řečová bublina: obdélníkový bublinový popisek se zakulacenými rohy 13">
            <a:extLst>
              <a:ext uri="{FF2B5EF4-FFF2-40B4-BE49-F238E27FC236}">
                <a16:creationId xmlns:a16="http://schemas.microsoft.com/office/drawing/2014/main" id="{14D16EE7-0A42-2D0A-6155-80DF7F15A8A9}"/>
              </a:ext>
            </a:extLst>
          </p:cNvPr>
          <p:cNvSpPr/>
          <p:nvPr/>
        </p:nvSpPr>
        <p:spPr>
          <a:xfrm>
            <a:off x="3111201" y="6298601"/>
            <a:ext cx="2503845" cy="471273"/>
          </a:xfrm>
          <a:prstGeom prst="wedgeRoundRectCallout">
            <a:avLst>
              <a:gd name="adj1" fmla="val -122343"/>
              <a:gd name="adj2" fmla="val 12659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Zde se soubor sám zavře</a:t>
            </a:r>
            <a:endParaRPr lang="en-US" dirty="0"/>
          </a:p>
        </p:txBody>
      </p:sp>
      <p:pic>
        <p:nvPicPr>
          <p:cNvPr id="18" name="Obrázek 17" descr="Obsah obrázku čtverec, Barevnost, řada/pruh, pixel&#10;&#10;Popis byl vytvořen automaticky">
            <a:hlinkClick r:id="rId2"/>
            <a:extLst>
              <a:ext uri="{FF2B5EF4-FFF2-40B4-BE49-F238E27FC236}">
                <a16:creationId xmlns:a16="http://schemas.microsoft.com/office/drawing/2014/main" id="{F3A30554-DB22-14DC-3EB2-FFE1EA0ACB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970" y="468576"/>
            <a:ext cx="549447" cy="549447"/>
          </a:xfrm>
          <a:prstGeom prst="rect">
            <a:avLst/>
          </a:prstGeom>
        </p:spPr>
      </p:pic>
      <p:sp>
        <p:nvSpPr>
          <p:cNvPr id="19" name="Obdélník: se zakulacenými rohy 18">
            <a:extLst>
              <a:ext uri="{FF2B5EF4-FFF2-40B4-BE49-F238E27FC236}">
                <a16:creationId xmlns:a16="http://schemas.microsoft.com/office/drawing/2014/main" id="{25C06391-05F7-265E-259E-93AC29119BCC}"/>
              </a:ext>
            </a:extLst>
          </p:cNvPr>
          <p:cNvSpPr/>
          <p:nvPr/>
        </p:nvSpPr>
        <p:spPr>
          <a:xfrm>
            <a:off x="982532" y="4032494"/>
            <a:ext cx="2455985" cy="3545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#include &lt;</a:t>
            </a:r>
            <a:r>
              <a:rPr lang="cs-CZ" dirty="0" err="1"/>
              <a:t>fstream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371475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FABBFA-BF65-261A-229C-894B39AFB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Požadované kvality kódu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CD8D32-20AC-AF99-622A-E516CFB39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err="1"/>
              <a:t>Enkapsulace</a:t>
            </a:r>
            <a:r>
              <a:rPr lang="cs-CZ" b="1" dirty="0"/>
              <a:t> stavu programu v objektech, rozdělení na .</a:t>
            </a:r>
            <a:r>
              <a:rPr lang="cs-CZ" b="1" dirty="0" err="1"/>
              <a:t>cpp</a:t>
            </a:r>
            <a:r>
              <a:rPr lang="cs-CZ" b="1" dirty="0"/>
              <a:t> moduly</a:t>
            </a:r>
          </a:p>
          <a:p>
            <a:pPr lvl="1"/>
            <a:r>
              <a:rPr lang="cs-CZ" b="1" dirty="0"/>
              <a:t>Přehledné rozhraní (API) v .</a:t>
            </a:r>
            <a:r>
              <a:rPr lang="cs-CZ" b="1" dirty="0" err="1"/>
              <a:t>hpp</a:t>
            </a:r>
            <a:r>
              <a:rPr lang="cs-CZ" dirty="0"/>
              <a:t>, </a:t>
            </a:r>
          </a:p>
          <a:p>
            <a:pPr lvl="1"/>
            <a:r>
              <a:rPr lang="cs-CZ" dirty="0"/>
              <a:t>Žádné globální proměnné</a:t>
            </a:r>
            <a:r>
              <a:rPr lang="en-US" dirty="0"/>
              <a:t>!</a:t>
            </a:r>
            <a:r>
              <a:rPr lang="cs-CZ" dirty="0"/>
              <a:t> – konstanty můžete, ale jen s využitím </a:t>
            </a:r>
            <a:r>
              <a:rPr lang="cs-CZ" b="1" dirty="0" err="1"/>
              <a:t>constexpr</a:t>
            </a:r>
            <a:endParaRPr lang="cs-CZ" dirty="0"/>
          </a:p>
          <a:p>
            <a:r>
              <a:rPr lang="cs-CZ" dirty="0"/>
              <a:t>Rozdělení tak, </a:t>
            </a:r>
            <a:r>
              <a:rPr lang="cs-CZ" b="1" dirty="0"/>
              <a:t>aby každá funkce (metoda) řešila jeden jasný úkon</a:t>
            </a:r>
          </a:p>
          <a:p>
            <a:pPr lvl="2"/>
            <a:r>
              <a:rPr lang="cs-CZ" dirty="0"/>
              <a:t>Např.: </a:t>
            </a:r>
            <a:r>
              <a:rPr lang="cs-CZ" dirty="0" err="1"/>
              <a:t>process_char</a:t>
            </a:r>
            <a:r>
              <a:rPr lang="cs-CZ" dirty="0"/>
              <a:t>(c), </a:t>
            </a:r>
            <a:r>
              <a:rPr lang="cs-CZ" dirty="0" err="1"/>
              <a:t>print_results</a:t>
            </a:r>
            <a:r>
              <a:rPr lang="cs-CZ" dirty="0"/>
              <a:t>(), </a:t>
            </a:r>
            <a:r>
              <a:rPr lang="cs-CZ" dirty="0" err="1"/>
              <a:t>read_input</a:t>
            </a:r>
            <a:r>
              <a:rPr lang="cs-CZ" dirty="0"/>
              <a:t>(in)</a:t>
            </a:r>
          </a:p>
          <a:p>
            <a:r>
              <a:rPr lang="cs-CZ" dirty="0"/>
              <a:t>Pokud má </a:t>
            </a:r>
            <a:r>
              <a:rPr lang="cs-CZ" b="1" dirty="0"/>
              <a:t>třída nejasnou zodpovědnost</a:t>
            </a:r>
            <a:r>
              <a:rPr lang="cs-CZ" dirty="0"/>
              <a:t> -&gt; </a:t>
            </a:r>
            <a:r>
              <a:rPr lang="cs-CZ" b="1" dirty="0"/>
              <a:t>rozdělení na více tříd</a:t>
            </a:r>
          </a:p>
          <a:p>
            <a:r>
              <a:rPr lang="cs-CZ" b="1" dirty="0"/>
              <a:t>Přehledná implementace</a:t>
            </a:r>
            <a:r>
              <a:rPr lang="cs-CZ" dirty="0"/>
              <a:t>, neopakování výpočtů (nebo kusů kódu)</a:t>
            </a:r>
          </a:p>
          <a:p>
            <a:r>
              <a:rPr lang="cs-CZ" b="1" dirty="0"/>
              <a:t>Ladění</a:t>
            </a:r>
            <a:r>
              <a:rPr lang="cs-CZ" dirty="0"/>
              <a:t>: dejte si pozor na okrajové případy</a:t>
            </a:r>
          </a:p>
          <a:p>
            <a:r>
              <a:rPr lang="cs-CZ" b="1" dirty="0"/>
              <a:t>Program se zkompiluje bez </a:t>
            </a:r>
            <a:r>
              <a:rPr lang="cs-CZ" b="1" dirty="0" err="1"/>
              <a:t>warningů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451814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66508E-69A5-DAF1-DA4B-9BF815FA5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co si dát pozor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0DE6BA-D364-146E-3216-02267504B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Složité funkce</a:t>
            </a:r>
            <a:r>
              <a:rPr lang="cs-CZ" dirty="0"/>
              <a:t> (nejsou </a:t>
            </a:r>
            <a:r>
              <a:rPr lang="cs-CZ" dirty="0" err="1"/>
              <a:t>one-linery</a:t>
            </a:r>
            <a:r>
              <a:rPr lang="cs-CZ" dirty="0"/>
              <a:t>) implementované </a:t>
            </a:r>
            <a:r>
              <a:rPr lang="cs-CZ" b="1" dirty="0"/>
              <a:t>v .</a:t>
            </a:r>
            <a:r>
              <a:rPr lang="cs-CZ" b="1" dirty="0" err="1"/>
              <a:t>cpp</a:t>
            </a:r>
            <a:r>
              <a:rPr lang="cs-CZ" b="1" dirty="0"/>
              <a:t> souboru</a:t>
            </a:r>
          </a:p>
          <a:p>
            <a:pPr lvl="1"/>
            <a:r>
              <a:rPr lang="cs-CZ" dirty="0"/>
              <a:t>Jednoduché mohou být přímo ve třídě v .</a:t>
            </a:r>
            <a:r>
              <a:rPr lang="cs-CZ" dirty="0" err="1"/>
              <a:t>hpp</a:t>
            </a:r>
            <a:r>
              <a:rPr lang="cs-CZ" dirty="0"/>
              <a:t> hlavičce</a:t>
            </a:r>
          </a:p>
          <a:p>
            <a:r>
              <a:rPr lang="cs-CZ" dirty="0"/>
              <a:t>Každý </a:t>
            </a:r>
            <a:r>
              <a:rPr lang="cs-CZ" dirty="0" err="1"/>
              <a:t>header</a:t>
            </a:r>
            <a:r>
              <a:rPr lang="cs-CZ" dirty="0"/>
              <a:t> (nejspíš bude jen jeden) musí mít </a:t>
            </a:r>
            <a:r>
              <a:rPr lang="cs-CZ" b="1" dirty="0" err="1"/>
              <a:t>header-guard</a:t>
            </a:r>
            <a:endParaRPr lang="cs-CZ" b="1" dirty="0"/>
          </a:p>
          <a:p>
            <a:r>
              <a:rPr lang="cs-CZ" b="1" dirty="0"/>
              <a:t>V </a:t>
            </a:r>
            <a:r>
              <a:rPr lang="cs-CZ" b="1" dirty="0" err="1"/>
              <a:t>headeru</a:t>
            </a:r>
            <a:r>
              <a:rPr lang="cs-CZ" b="1" dirty="0"/>
              <a:t> nepoužívejte „</a:t>
            </a:r>
            <a:r>
              <a:rPr lang="cs-CZ" b="1" dirty="0" err="1"/>
              <a:t>using</a:t>
            </a:r>
            <a:r>
              <a:rPr lang="cs-CZ" b="1" dirty="0"/>
              <a:t> </a:t>
            </a:r>
            <a:r>
              <a:rPr lang="cs-CZ" b="1" dirty="0" err="1"/>
              <a:t>namespace</a:t>
            </a:r>
            <a:r>
              <a:rPr lang="cs-CZ" b="1" dirty="0"/>
              <a:t> </a:t>
            </a:r>
            <a:r>
              <a:rPr lang="cs-CZ" b="1" dirty="0" err="1"/>
              <a:t>std</a:t>
            </a:r>
            <a:r>
              <a:rPr lang="cs-CZ" b="1" dirty="0"/>
              <a:t>;“</a:t>
            </a:r>
            <a:r>
              <a:rPr lang="cs-CZ" dirty="0"/>
              <a:t> (ani jiný podobný)</a:t>
            </a:r>
          </a:p>
          <a:p>
            <a:pPr lvl="1"/>
            <a:r>
              <a:rPr lang="cs-CZ" dirty="0"/>
              <a:t>V .</a:t>
            </a:r>
            <a:r>
              <a:rPr lang="cs-CZ" dirty="0" err="1"/>
              <a:t>cpp</a:t>
            </a:r>
            <a:r>
              <a:rPr lang="cs-CZ" dirty="0"/>
              <a:t> souborech můžete podle svého uvážení</a:t>
            </a:r>
          </a:p>
          <a:p>
            <a:pPr lvl="1"/>
            <a:r>
              <a:rPr lang="cs-CZ" dirty="0"/>
              <a:t>Můžete použít i přímo v těle funkce (pak platí jen v ní) – ale to doporučuju jen u „</a:t>
            </a:r>
            <a:r>
              <a:rPr lang="cs-CZ" b="1" dirty="0" err="1"/>
              <a:t>using</a:t>
            </a:r>
            <a:r>
              <a:rPr lang="cs-CZ" b="1" dirty="0"/>
              <a:t> </a:t>
            </a:r>
            <a:r>
              <a:rPr lang="cs-CZ" b="1" dirty="0" err="1"/>
              <a:t>namespace</a:t>
            </a:r>
            <a:r>
              <a:rPr lang="cs-CZ" b="1" dirty="0"/>
              <a:t> </a:t>
            </a:r>
            <a:r>
              <a:rPr lang="cs-CZ" b="1" dirty="0" err="1"/>
              <a:t>std</a:t>
            </a:r>
            <a:r>
              <a:rPr lang="cs-CZ" b="1" dirty="0"/>
              <a:t>::</a:t>
            </a:r>
            <a:r>
              <a:rPr lang="cs-CZ" b="1" dirty="0" err="1"/>
              <a:t>string_literals</a:t>
            </a:r>
            <a:r>
              <a:rPr lang="cs-CZ" dirty="0"/>
              <a:t>“ – pak je </a:t>
            </a:r>
            <a:r>
              <a:rPr lang="cs-CZ" b="1" dirty="0"/>
              <a:t>"</a:t>
            </a:r>
            <a:r>
              <a:rPr lang="cs-CZ" b="1" dirty="0" err="1"/>
              <a:t>hello"s</a:t>
            </a:r>
            <a:r>
              <a:rPr lang="cs-CZ" dirty="0"/>
              <a:t> typu </a:t>
            </a:r>
            <a:r>
              <a:rPr lang="cs-CZ" b="1" dirty="0" err="1"/>
              <a:t>std</a:t>
            </a:r>
            <a:r>
              <a:rPr lang="cs-CZ" b="1" dirty="0"/>
              <a:t>::</a:t>
            </a:r>
            <a:r>
              <a:rPr lang="cs-CZ" b="1" dirty="0" err="1"/>
              <a:t>string</a:t>
            </a:r>
            <a:endParaRPr lang="cs-CZ" b="1" dirty="0"/>
          </a:p>
          <a:p>
            <a:r>
              <a:rPr lang="cs-CZ" b="1" dirty="0"/>
              <a:t>Inicializace data </a:t>
            </a:r>
            <a:r>
              <a:rPr lang="cs-CZ" b="1" dirty="0" err="1"/>
              <a:t>fieldů</a:t>
            </a:r>
            <a:r>
              <a:rPr lang="cs-CZ" b="1" dirty="0"/>
              <a:t> ve třídách pomocí </a:t>
            </a:r>
            <a:r>
              <a:rPr lang="cs-CZ" b="1" dirty="0" err="1"/>
              <a:t>initializer</a:t>
            </a:r>
            <a:r>
              <a:rPr lang="cs-CZ" b="1" dirty="0"/>
              <a:t>-listů </a:t>
            </a:r>
            <a:r>
              <a:rPr lang="cs-CZ" dirty="0"/>
              <a:t>(ten následuje dvojtečku v konstruktoru; před samotným tělem konstruktoru)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0384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1"/>
            <a:r>
              <a:rPr lang="cs-CZ" dirty="0"/>
              <a:t>počet </a:t>
            </a:r>
            <a:r>
              <a:rPr lang="cs-CZ" b="1" dirty="0"/>
              <a:t>znaků</a:t>
            </a:r>
            <a:r>
              <a:rPr lang="cs-CZ" dirty="0"/>
              <a:t>, </a:t>
            </a:r>
            <a:r>
              <a:rPr lang="cs-CZ" b="1" dirty="0"/>
              <a:t>řádek</a:t>
            </a:r>
            <a:r>
              <a:rPr lang="cs-CZ" dirty="0"/>
              <a:t>, </a:t>
            </a:r>
            <a:r>
              <a:rPr lang="cs-CZ" b="1" dirty="0"/>
              <a:t>slov</a:t>
            </a:r>
            <a:r>
              <a:rPr lang="cs-CZ" dirty="0"/>
              <a:t>, </a:t>
            </a:r>
            <a:r>
              <a:rPr lang="cs-CZ" b="1" dirty="0"/>
              <a:t>vět</a:t>
            </a:r>
            <a:r>
              <a:rPr lang="en-US" dirty="0"/>
              <a:t>, </a:t>
            </a:r>
            <a:r>
              <a:rPr lang="en-US" b="1" dirty="0" err="1"/>
              <a:t>po</a:t>
            </a:r>
            <a:r>
              <a:rPr lang="cs-CZ" b="1" dirty="0"/>
              <a:t>čet</a:t>
            </a:r>
            <a:r>
              <a:rPr lang="cs-CZ" dirty="0"/>
              <a:t> a </a:t>
            </a:r>
            <a:r>
              <a:rPr lang="cs-CZ" b="1" dirty="0"/>
              <a:t>součet</a:t>
            </a:r>
            <a:r>
              <a:rPr lang="cs-CZ" dirty="0"/>
              <a:t> čísel</a:t>
            </a:r>
          </a:p>
          <a:p>
            <a:pPr lvl="1"/>
            <a:r>
              <a:rPr lang="en-US" b="1" dirty="0" err="1"/>
              <a:t>znaky</a:t>
            </a:r>
            <a:r>
              <a:rPr lang="cs-CZ" dirty="0"/>
              <a:t>:</a:t>
            </a:r>
            <a:r>
              <a:rPr lang="en-US" dirty="0"/>
              <a:t> </a:t>
            </a:r>
            <a:r>
              <a:rPr lang="en-US" dirty="0" err="1"/>
              <a:t>vše</a:t>
            </a:r>
            <a:r>
              <a:rPr lang="en-US" dirty="0"/>
              <a:t> </a:t>
            </a:r>
            <a:r>
              <a:rPr lang="en-US" dirty="0" err="1"/>
              <a:t>včetně</a:t>
            </a:r>
            <a:r>
              <a:rPr lang="en-US" dirty="0"/>
              <a:t> </a:t>
            </a:r>
            <a:r>
              <a:rPr lang="en-US" dirty="0" err="1"/>
              <a:t>mezer</a:t>
            </a:r>
            <a:r>
              <a:rPr lang="en-US" dirty="0"/>
              <a:t>, </a:t>
            </a:r>
            <a:r>
              <a:rPr lang="en-US" dirty="0" err="1"/>
              <a:t>konců</a:t>
            </a:r>
            <a:r>
              <a:rPr lang="en-US" dirty="0"/>
              <a:t> </a:t>
            </a:r>
            <a:r>
              <a:rPr lang="en-US" dirty="0" err="1"/>
              <a:t>řádek</a:t>
            </a:r>
            <a:r>
              <a:rPr lang="en-US" dirty="0"/>
              <a:t> </a:t>
            </a:r>
            <a:r>
              <a:rPr lang="en-US" dirty="0" err="1"/>
              <a:t>apod</a:t>
            </a:r>
            <a:r>
              <a:rPr lang="en-US" dirty="0"/>
              <a:t>.</a:t>
            </a:r>
          </a:p>
          <a:p>
            <a:pPr lvl="1"/>
            <a:r>
              <a:rPr lang="en-US" b="1" dirty="0" err="1"/>
              <a:t>slovo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cs-CZ" dirty="0"/>
              <a:t>nejdelší </a:t>
            </a:r>
            <a:r>
              <a:rPr lang="en-US" dirty="0" err="1"/>
              <a:t>posloupnost</a:t>
            </a:r>
            <a:r>
              <a:rPr lang="en-US" dirty="0"/>
              <a:t> </a:t>
            </a:r>
            <a:r>
              <a:rPr lang="cs-CZ" dirty="0"/>
              <a:t>alfanumerických znaků nezačínající číslicí</a:t>
            </a:r>
          </a:p>
          <a:p>
            <a:pPr lvl="2"/>
            <a:r>
              <a:rPr lang="cs-CZ" dirty="0"/>
              <a:t>n</a:t>
            </a:r>
            <a:r>
              <a:rPr lang="en-US" dirty="0" err="1"/>
              <a:t>euva</a:t>
            </a:r>
            <a:r>
              <a:rPr lang="cs-CZ" dirty="0"/>
              <a:t>žujte diakritiku</a:t>
            </a:r>
            <a:r>
              <a:rPr lang="en-US" dirty="0"/>
              <a:t>, </a:t>
            </a:r>
            <a:r>
              <a:rPr lang="en-US" dirty="0" err="1"/>
              <a:t>resp</a:t>
            </a:r>
            <a:r>
              <a:rPr lang="cs-CZ" dirty="0"/>
              <a:t>.</a:t>
            </a:r>
            <a:r>
              <a:rPr lang="en-US" dirty="0"/>
              <a:t> v</a:t>
            </a:r>
            <a:r>
              <a:rPr lang="cs-CZ" dirty="0"/>
              <a:t>šechny speciální</a:t>
            </a:r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(ne-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isalnum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())</a:t>
            </a:r>
            <a:r>
              <a:rPr lang="en-US" dirty="0"/>
              <a:t> </a:t>
            </a:r>
            <a:r>
              <a:rPr lang="en-US" dirty="0" err="1"/>
              <a:t>znaky</a:t>
            </a:r>
            <a:r>
              <a:rPr lang="en-US" dirty="0"/>
              <a:t> </a:t>
            </a:r>
            <a:r>
              <a:rPr lang="cs-CZ" dirty="0"/>
              <a:t>považujte za nepísmena</a:t>
            </a:r>
            <a:endParaRPr lang="en-US" dirty="0"/>
          </a:p>
          <a:p>
            <a:pPr lvl="1"/>
            <a:r>
              <a:rPr lang="cs-CZ" b="1" dirty="0"/>
              <a:t>číslo</a:t>
            </a:r>
            <a:r>
              <a:rPr lang="en-US" dirty="0"/>
              <a:t>: </a:t>
            </a:r>
            <a:r>
              <a:rPr lang="cs-CZ" dirty="0"/>
              <a:t>posloupnost číslic následující za nealfanumerickým znakem</a:t>
            </a:r>
          </a:p>
          <a:p>
            <a:pPr lvl="2"/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'.12ab.' </a:t>
            </a:r>
            <a:r>
              <a:rPr lang="en-US" dirty="0"/>
              <a:t>je </a:t>
            </a:r>
            <a:r>
              <a:rPr lang="en-US" dirty="0" err="1"/>
              <a:t>jedno</a:t>
            </a:r>
            <a:r>
              <a:rPr lang="en-US" dirty="0"/>
              <a:t> </a:t>
            </a:r>
            <a:r>
              <a:rPr lang="cs-CZ" dirty="0"/>
              <a:t>číslo a žádné slovo</a:t>
            </a:r>
          </a:p>
          <a:p>
            <a:pPr lvl="1"/>
            <a:r>
              <a:rPr lang="cs-CZ" b="1" dirty="0"/>
              <a:t>řádky: </a:t>
            </a:r>
            <a:r>
              <a:rPr lang="cs-CZ" dirty="0"/>
              <a:t>započítat jen ty, kde je alespoň jedno slovo nebo číslo</a:t>
            </a:r>
            <a:endParaRPr lang="en-US" dirty="0"/>
          </a:p>
          <a:p>
            <a:pPr lvl="2"/>
            <a:r>
              <a:rPr lang="cs-CZ" dirty="0"/>
              <a:t>poslední řádka nemusí být ukončená </a:t>
            </a:r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'\n'</a:t>
            </a:r>
          </a:p>
          <a:p>
            <a:pPr lvl="1"/>
            <a:r>
              <a:rPr lang="cs-CZ" b="1" dirty="0"/>
              <a:t>věta:</a:t>
            </a:r>
            <a:r>
              <a:rPr lang="cs-CZ" dirty="0"/>
              <a:t> neprázdná posloupnost </a:t>
            </a:r>
            <a:r>
              <a:rPr lang="cs-CZ" b="1" dirty="0"/>
              <a:t>slov</a:t>
            </a:r>
            <a:r>
              <a:rPr lang="cs-CZ" dirty="0"/>
              <a:t> ukončená oddělovačem</a:t>
            </a:r>
          </a:p>
          <a:p>
            <a:pPr lvl="2"/>
            <a:r>
              <a:rPr lang="cs-CZ" sz="1800" dirty="0"/>
              <a:t>oddělovače </a:t>
            </a:r>
            <a:r>
              <a:rPr lang="en-US" sz="1800" dirty="0"/>
              <a:t>v</a:t>
            </a:r>
            <a:r>
              <a:rPr lang="cs-CZ" sz="1800" dirty="0"/>
              <a:t>ět jsou </a:t>
            </a:r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'.'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'!'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'?'</a:t>
            </a:r>
          </a:p>
          <a:p>
            <a:pPr lvl="2"/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cs-CZ" sz="18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cs-CZ" sz="18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/>
              <a:t>ani </a:t>
            </a:r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'31.12.2049'</a:t>
            </a:r>
            <a:r>
              <a:rPr lang="en-US" dirty="0"/>
              <a:t> ne</a:t>
            </a:r>
            <a:r>
              <a:rPr lang="cs-CZ" dirty="0"/>
              <a:t>ní několik vět</a:t>
            </a:r>
          </a:p>
          <a:p>
            <a:pPr lvl="1"/>
            <a:r>
              <a:rPr lang="cs-CZ" dirty="0"/>
              <a:t>spočítat z </a:t>
            </a:r>
            <a:r>
              <a:rPr lang="cs-CZ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cs-CZ" dirty="0"/>
              <a:t> nebo ze </a:t>
            </a:r>
            <a:r>
              <a:rPr lang="cs-CZ" b="1" dirty="0"/>
              <a:t>všech</a:t>
            </a:r>
            <a:r>
              <a:rPr lang="cs-CZ" dirty="0"/>
              <a:t> souborů uvedených na příkazové řádce</a:t>
            </a:r>
            <a:endParaRPr lang="cs-CZ" sz="700" dirty="0"/>
          </a:p>
          <a:p>
            <a:pPr lvl="2"/>
            <a:r>
              <a:rPr lang="cs-CZ" dirty="0"/>
              <a:t>žádné číslo/slovo/věta/řádek nejde přes hranici souboru</a:t>
            </a:r>
            <a:endParaRPr lang="en-US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cs-CZ" dirty="0"/>
              <a:t>dekompozice, objektovost, modularita, efektivita</a:t>
            </a:r>
          </a:p>
          <a:p>
            <a:pPr lvl="2"/>
            <a:r>
              <a:rPr lang="cs-CZ" dirty="0"/>
              <a:t>elegantní a efektivní rozhraní třídy pro vstup (data) a výstup (výsledky)</a:t>
            </a:r>
          </a:p>
          <a:p>
            <a:pPr lvl="2"/>
            <a:r>
              <a:rPr lang="cs-CZ" dirty="0"/>
              <a:t>separace výpočtu a I/O</a:t>
            </a:r>
            <a:endParaRPr lang="en-US" dirty="0"/>
          </a:p>
          <a:p>
            <a:pPr lvl="1"/>
            <a:r>
              <a:rPr lang="cs-CZ" dirty="0"/>
              <a:t>DÚ - </a:t>
            </a:r>
            <a:r>
              <a:rPr lang="cs-CZ" b="1" dirty="0"/>
              <a:t>Recodex</a:t>
            </a:r>
            <a:endParaRPr lang="cs-CZ" i="1" dirty="0"/>
          </a:p>
          <a:p>
            <a:pPr lvl="2"/>
            <a:r>
              <a:rPr lang="cs-CZ" dirty="0"/>
              <a:t>opět do půlnoci před následujícím cvičením</a:t>
            </a:r>
            <a:endParaRPr lang="en-US" dirty="0"/>
          </a:p>
          <a:p>
            <a:pPr lvl="2"/>
            <a:r>
              <a:rPr lang="en-US" dirty="0"/>
              <a:t>d</a:t>
            </a:r>
            <a:r>
              <a:rPr lang="cs-CZ" dirty="0"/>
              <a:t>ůkladně otestujte vč. okrajových případů</a:t>
            </a:r>
            <a:endParaRPr lang="en-US" dirty="0"/>
          </a:p>
          <a:p>
            <a:pPr lvl="2"/>
            <a:r>
              <a:rPr lang="en-US" dirty="0"/>
              <a:t>bez warning</a:t>
            </a:r>
            <a:r>
              <a:rPr lang="cs-CZ" dirty="0"/>
              <a:t>ů</a:t>
            </a:r>
          </a:p>
          <a:p>
            <a:pPr lvl="2"/>
            <a:endParaRPr lang="cs-C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</a:t>
            </a:r>
            <a:r>
              <a:rPr lang="cs-CZ" dirty="0"/>
              <a:t>čítání oveček </a:t>
            </a:r>
            <a:r>
              <a:rPr lang="en-US" dirty="0"/>
              <a:t>– up</a:t>
            </a:r>
            <a:r>
              <a:rPr lang="cs-CZ" dirty="0" err="1"/>
              <a:t>řesnění</a:t>
            </a:r>
            <a:r>
              <a:rPr lang="cs-CZ" dirty="0"/>
              <a:t> (okopírováno)</a:t>
            </a:r>
            <a:endParaRPr lang="en-US" dirty="0"/>
          </a:p>
        </p:txBody>
      </p:sp>
      <p:sp>
        <p:nvSpPr>
          <p:cNvPr id="4" name="AutoShape 28"/>
          <p:cNvSpPr>
            <a:spLocks noChangeArrowheads="1"/>
          </p:cNvSpPr>
          <p:nvPr/>
        </p:nvSpPr>
        <p:spPr bwMode="auto">
          <a:xfrm>
            <a:off x="9112900" y="3865117"/>
            <a:ext cx="1270419" cy="1459611"/>
          </a:xfrm>
          <a:prstGeom prst="wedgeRoundRectCallout">
            <a:avLst>
              <a:gd name="adj1" fmla="val 16801"/>
              <a:gd name="adj2" fmla="val -49533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400" dirty="0">
                <a:solidFill>
                  <a:srgbClr val="456A1C"/>
                </a:solidFill>
                <a:latin typeface="Calibri Light" panose="020F0302020204030204"/>
              </a:rPr>
              <a:t>znaku: 999</a:t>
            </a:r>
            <a:endParaRPr lang="cs-CZ" sz="1400" dirty="0">
              <a:solidFill>
                <a:srgbClr val="456A1C"/>
              </a:solidFill>
              <a:latin typeface="Calibri Light" panose="020F0302020204030204"/>
            </a:endParaRPr>
          </a:p>
          <a:p>
            <a:r>
              <a:rPr lang="nb-NO" sz="1400" dirty="0">
                <a:solidFill>
                  <a:srgbClr val="456A1C"/>
                </a:solidFill>
                <a:latin typeface="Calibri Light" panose="020F0302020204030204"/>
              </a:rPr>
              <a:t>slov: 999</a:t>
            </a:r>
            <a:endParaRPr lang="cs-CZ" sz="1400" dirty="0">
              <a:solidFill>
                <a:srgbClr val="456A1C"/>
              </a:solidFill>
              <a:latin typeface="Calibri Light" panose="020F0302020204030204"/>
            </a:endParaRPr>
          </a:p>
          <a:p>
            <a:r>
              <a:rPr lang="nb-NO" sz="1400" dirty="0">
                <a:solidFill>
                  <a:srgbClr val="456A1C"/>
                </a:solidFill>
                <a:latin typeface="Calibri Light" panose="020F0302020204030204"/>
              </a:rPr>
              <a:t>vet: 999</a:t>
            </a:r>
            <a:endParaRPr lang="cs-CZ" sz="1400" dirty="0">
              <a:solidFill>
                <a:srgbClr val="456A1C"/>
              </a:solidFill>
              <a:latin typeface="Calibri Light" panose="020F0302020204030204"/>
            </a:endParaRPr>
          </a:p>
          <a:p>
            <a:r>
              <a:rPr lang="nb-NO" sz="1400" dirty="0">
                <a:solidFill>
                  <a:srgbClr val="456A1C"/>
                </a:solidFill>
                <a:latin typeface="Calibri Light" panose="020F0302020204030204"/>
              </a:rPr>
              <a:t>radku: 999</a:t>
            </a:r>
            <a:endParaRPr lang="cs-CZ" sz="1400" dirty="0">
              <a:solidFill>
                <a:srgbClr val="456A1C"/>
              </a:solidFill>
              <a:latin typeface="Calibri Light" panose="020F0302020204030204"/>
            </a:endParaRPr>
          </a:p>
          <a:p>
            <a:r>
              <a:rPr lang="nb-NO" sz="1400" dirty="0">
                <a:solidFill>
                  <a:srgbClr val="456A1C"/>
                </a:solidFill>
                <a:latin typeface="Calibri Light" panose="020F0302020204030204"/>
              </a:rPr>
              <a:t>cisel: 999</a:t>
            </a:r>
            <a:endParaRPr lang="cs-CZ" sz="1400" dirty="0">
              <a:solidFill>
                <a:srgbClr val="456A1C"/>
              </a:solidFill>
              <a:latin typeface="Calibri Light" panose="020F0302020204030204"/>
            </a:endParaRPr>
          </a:p>
          <a:p>
            <a:r>
              <a:rPr lang="nb-NO" sz="1400" dirty="0">
                <a:solidFill>
                  <a:srgbClr val="456A1C"/>
                </a:solidFill>
                <a:latin typeface="Calibri Light" panose="020F0302020204030204"/>
              </a:rPr>
              <a:t>soucet: 999</a:t>
            </a:r>
          </a:p>
        </p:txBody>
      </p:sp>
      <p:sp>
        <p:nvSpPr>
          <p:cNvPr id="5" name="AutoShape 28"/>
          <p:cNvSpPr>
            <a:spLocks noChangeArrowheads="1"/>
          </p:cNvSpPr>
          <p:nvPr/>
        </p:nvSpPr>
        <p:spPr bwMode="auto">
          <a:xfrm>
            <a:off x="8566228" y="5765714"/>
            <a:ext cx="1817090" cy="665870"/>
          </a:xfrm>
          <a:prstGeom prst="wedgeRoundRectCallout">
            <a:avLst>
              <a:gd name="adj1" fmla="val 16801"/>
              <a:gd name="adj2" fmla="val -49533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>
                <a:solidFill>
                  <a:srgbClr val="456A1C"/>
                </a:solidFill>
                <a:latin typeface="Calibri Light" panose="020F0302020204030204"/>
              </a:rPr>
              <a:t>multiplatformnost</a:t>
            </a:r>
            <a:endParaRPr lang="en-US" sz="1400" dirty="0">
              <a:solidFill>
                <a:srgbClr val="456A1C"/>
              </a:solidFill>
              <a:latin typeface="Calibri Light" panose="020F0302020204030204"/>
            </a:endParaRPr>
          </a:p>
        </p:txBody>
      </p:sp>
      <p:pic>
        <p:nvPicPr>
          <p:cNvPr id="6" name="Obrázek 5" descr="Obsah obrázku čtverec, Barevnost, řada/pruh, pixel&#10;&#10;Popis byl vytvořen automaticky">
            <a:hlinkClick r:id="rId2"/>
            <a:extLst>
              <a:ext uri="{FF2B5EF4-FFF2-40B4-BE49-F238E27FC236}">
                <a16:creationId xmlns:a16="http://schemas.microsoft.com/office/drawing/2014/main" id="{8A793007-EB15-479A-5F96-F896415C65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801" y="5399454"/>
            <a:ext cx="366260" cy="36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0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11E4C9-8128-9685-4BDB-8D05396A6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Objekty</a:t>
            </a:r>
            <a:r>
              <a:rPr lang="en-US" dirty="0"/>
              <a:t> </a:t>
            </a:r>
            <a:r>
              <a:rPr lang="cs-CZ" i="1" dirty="0"/>
              <a:t>reprezentující</a:t>
            </a:r>
            <a:r>
              <a:rPr lang="cs-CZ" dirty="0"/>
              <a:t> </a:t>
            </a:r>
            <a:r>
              <a:rPr lang="en-US" dirty="0" err="1"/>
              <a:t>referen</a:t>
            </a:r>
            <a:r>
              <a:rPr lang="cs-CZ" dirty="0"/>
              <a:t>ční sémantiku:</a:t>
            </a:r>
            <a:br>
              <a:rPr lang="cs-CZ" dirty="0"/>
            </a:br>
            <a:r>
              <a:rPr lang="cs-CZ" dirty="0"/>
              <a:t>Pointery a chytré reference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7C4C06-DB0C-D1C2-F112-2720CF89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Mají </a:t>
            </a:r>
            <a:r>
              <a:rPr lang="cs-CZ" dirty="0" err="1"/>
              <a:t>value</a:t>
            </a:r>
            <a:r>
              <a:rPr lang="cs-CZ" dirty="0"/>
              <a:t> sémantiku jako ostatní věci (bez </a:t>
            </a:r>
            <a:r>
              <a:rPr lang="en-US" dirty="0"/>
              <a:t>&amp; v </a:t>
            </a:r>
            <a:r>
              <a:rPr lang="en-US" dirty="0" err="1"/>
              <a:t>argumentu</a:t>
            </a:r>
            <a:r>
              <a:rPr lang="en-US" dirty="0"/>
              <a:t> </a:t>
            </a:r>
            <a:r>
              <a:rPr lang="cs-CZ" dirty="0"/>
              <a:t>je kopírujeme)</a:t>
            </a:r>
          </a:p>
          <a:p>
            <a:pPr lvl="1"/>
            <a:r>
              <a:rPr lang="cs-CZ" dirty="0"/>
              <a:t>Ale dovolují přístup do hodnot uložených jinde (přes indexace, dereference, atd.)</a:t>
            </a:r>
          </a:p>
          <a:p>
            <a:r>
              <a:rPr lang="cs-CZ" dirty="0"/>
              <a:t>Chytré reference na pole</a:t>
            </a:r>
          </a:p>
          <a:p>
            <a:pPr lvl="1"/>
            <a:r>
              <a:rPr lang="cs-CZ" dirty="0"/>
              <a:t>Minule jsme viděli </a:t>
            </a:r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/>
              <a:t>span</a:t>
            </a:r>
            <a:r>
              <a:rPr lang="cs-CZ" dirty="0"/>
              <a:t>, dnes </a:t>
            </a:r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/>
              <a:t>string_view</a:t>
            </a:r>
            <a:endParaRPr lang="cs-CZ" dirty="0"/>
          </a:p>
          <a:p>
            <a:pPr lvl="1"/>
            <a:r>
              <a:rPr lang="cs-CZ" dirty="0"/>
              <a:t>Mají API blízké tomu, co sledují: </a:t>
            </a:r>
            <a:r>
              <a:rPr lang="cs-CZ" dirty="0" err="1"/>
              <a:t>span</a:t>
            </a:r>
            <a:r>
              <a:rPr lang="cs-CZ" dirty="0"/>
              <a:t> jako </a:t>
            </a:r>
            <a:r>
              <a:rPr lang="cs-CZ" dirty="0" err="1"/>
              <a:t>array</a:t>
            </a:r>
            <a:r>
              <a:rPr lang="cs-CZ" dirty="0"/>
              <a:t>, </a:t>
            </a:r>
            <a:r>
              <a:rPr lang="cs-CZ" dirty="0" err="1"/>
              <a:t>string_view</a:t>
            </a:r>
            <a:r>
              <a:rPr lang="cs-CZ" dirty="0"/>
              <a:t> jako </a:t>
            </a:r>
            <a:r>
              <a:rPr lang="cs-CZ" dirty="0" err="1"/>
              <a:t>string</a:t>
            </a:r>
            <a:endParaRPr lang="cs-CZ" dirty="0"/>
          </a:p>
          <a:p>
            <a:r>
              <a:rPr lang="cs-CZ" dirty="0"/>
              <a:t>Pointery a </a:t>
            </a:r>
            <a:r>
              <a:rPr lang="cs-CZ" dirty="0" err="1"/>
              <a:t>iterátory</a:t>
            </a:r>
            <a:r>
              <a:rPr lang="cs-CZ" dirty="0"/>
              <a:t> (nejčastější objekty reprezentující reference)</a:t>
            </a:r>
          </a:p>
          <a:p>
            <a:pPr lvl="1"/>
            <a:r>
              <a:rPr lang="cs-CZ" dirty="0"/>
              <a:t>Lze je </a:t>
            </a:r>
            <a:r>
              <a:rPr lang="cs-CZ" dirty="0" err="1"/>
              <a:t>dereferencovat</a:t>
            </a:r>
            <a:r>
              <a:rPr lang="cs-CZ" dirty="0"/>
              <a:t> </a:t>
            </a:r>
            <a:r>
              <a:rPr lang="en-US" dirty="0"/>
              <a:t>(</a:t>
            </a:r>
            <a:r>
              <a:rPr lang="cs-CZ" dirty="0"/>
              <a:t>operátor </a:t>
            </a:r>
            <a:r>
              <a:rPr lang="en-US" dirty="0"/>
              <a:t>*, u</a:t>
            </a:r>
            <a:r>
              <a:rPr lang="cs-CZ" dirty="0"/>
              <a:t> metod -&gt;), inkrementovat, odečítat, …</a:t>
            </a:r>
          </a:p>
          <a:p>
            <a:pPr lvl="2"/>
            <a:r>
              <a:rPr lang="cs-CZ" dirty="0"/>
              <a:t>Některé </a:t>
            </a:r>
            <a:r>
              <a:rPr lang="cs-CZ" dirty="0" err="1"/>
              <a:t>iterátory</a:t>
            </a:r>
            <a:r>
              <a:rPr lang="cs-CZ" dirty="0"/>
              <a:t> podporují jen část těchto věcí (nebo s různými časovými složitostmi)</a:t>
            </a:r>
          </a:p>
          <a:p>
            <a:r>
              <a:rPr lang="cs-CZ" dirty="0"/>
              <a:t>Když před ně napíšeme </a:t>
            </a:r>
            <a:r>
              <a:rPr lang="cs-CZ" dirty="0" err="1"/>
              <a:t>const</a:t>
            </a:r>
            <a:r>
              <a:rPr lang="cs-CZ" dirty="0"/>
              <a:t>, tak ovlivníme jen tu referenci, ne sledovaný objekt (pozor, u pointerů opticky naopak: </a:t>
            </a:r>
            <a:r>
              <a:rPr lang="cs-CZ" dirty="0" err="1"/>
              <a:t>const</a:t>
            </a:r>
            <a:r>
              <a:rPr lang="cs-CZ" dirty="0"/>
              <a:t> T</a:t>
            </a:r>
            <a:r>
              <a:rPr lang="en-US" dirty="0"/>
              <a:t>* vs T* const)</a:t>
            </a:r>
            <a:r>
              <a:rPr lang="cs-CZ" dirty="0"/>
              <a:t>.</a:t>
            </a:r>
            <a:br>
              <a:rPr lang="en-US" dirty="0"/>
            </a:br>
            <a:br>
              <a:rPr lang="cs-CZ" dirty="0"/>
            </a:br>
            <a:r>
              <a:rPr lang="cs-CZ" dirty="0"/>
              <a:t>Typicky v C++, pro objekty </a:t>
            </a:r>
            <a:r>
              <a:rPr lang="cs-CZ" i="1" dirty="0"/>
              <a:t>nereprezentující</a:t>
            </a:r>
            <a:r>
              <a:rPr lang="cs-CZ" dirty="0"/>
              <a:t> reference, se </a:t>
            </a:r>
            <a:r>
              <a:rPr lang="cs-CZ" dirty="0" err="1"/>
              <a:t>const</a:t>
            </a:r>
            <a:r>
              <a:rPr lang="cs-CZ" dirty="0"/>
              <a:t> propaguje dál:</a:t>
            </a:r>
            <a:br>
              <a:rPr lang="cs-CZ" dirty="0"/>
            </a:br>
            <a:r>
              <a:rPr lang="cs-CZ" dirty="0"/>
              <a:t>	mějme: </a:t>
            </a:r>
            <a:r>
              <a:rPr lang="cs-CZ" dirty="0" err="1">
                <a:latin typeface="Consolas" panose="020B0609020204030204" pitchFamily="49" charset="0"/>
              </a:rPr>
              <a:t>struct</a:t>
            </a:r>
            <a:r>
              <a:rPr lang="cs-CZ" dirty="0">
                <a:latin typeface="Consolas" panose="020B0609020204030204" pitchFamily="49" charset="0"/>
              </a:rPr>
              <a:t> </a:t>
            </a:r>
            <a:r>
              <a:rPr lang="cs-CZ" dirty="0" err="1">
                <a:latin typeface="Consolas" panose="020B0609020204030204" pitchFamily="49" charset="0"/>
              </a:rPr>
              <a:t>Obj</a:t>
            </a:r>
            <a:r>
              <a:rPr lang="cs-CZ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{ int a, b; }; const Obj x{42, 7}</a:t>
            </a:r>
            <a:r>
              <a:rPr lang="cs-CZ" dirty="0">
                <a:latin typeface="Consolas" panose="020B0609020204030204" pitchFamily="49" charset="0"/>
              </a:rPr>
              <a:t>;</a:t>
            </a:r>
            <a:br>
              <a:rPr lang="cs-CZ" dirty="0">
                <a:latin typeface="Consolas" panose="020B0609020204030204" pitchFamily="49" charset="0"/>
              </a:rPr>
            </a:br>
            <a:r>
              <a:rPr lang="cs-CZ" dirty="0"/>
              <a:t>	pak: </a:t>
            </a:r>
            <a:r>
              <a:rPr lang="en-US" dirty="0" err="1">
                <a:hlinkClick r:id="rId2"/>
              </a:rPr>
              <a:t>x.a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i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x.b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js</a:t>
            </a:r>
            <a:r>
              <a:rPr lang="cs-CZ" dirty="0">
                <a:hlinkClick r:id="rId2"/>
              </a:rPr>
              <a:t>ou také </a:t>
            </a:r>
            <a:r>
              <a:rPr lang="cs-CZ" dirty="0" err="1">
                <a:hlinkClick r:id="rId2"/>
              </a:rPr>
              <a:t>const</a:t>
            </a:r>
            <a:r>
              <a:rPr lang="cs-CZ" dirty="0"/>
              <a:t>. (stejně by to bylo u </a:t>
            </a:r>
            <a:r>
              <a:rPr lang="cs-CZ" dirty="0" err="1"/>
              <a:t>vectoru</a:t>
            </a:r>
            <a:r>
              <a:rPr lang="cs-CZ" dirty="0"/>
              <a:t> a jeho prvků)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0907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7966A-5058-3628-135C-5C3B78AEB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Calibri Light"/>
                <a:cs typeface="Calibri Light"/>
              </a:rPr>
              <a:t>Pointery</a:t>
            </a:r>
            <a:r>
              <a:rPr lang="en-US" dirty="0">
                <a:ea typeface="Calibri Light"/>
                <a:cs typeface="Calibri Light"/>
              </a:rPr>
              <a:t> (raw vs smart)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729B8-0366-939A-3CDD-6C6206B0F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ea typeface="Calibri"/>
                <a:cs typeface="Calibri"/>
              </a:rPr>
              <a:t>Obecně</a:t>
            </a:r>
            <a:r>
              <a:rPr lang="en-US" dirty="0">
                <a:ea typeface="Calibri"/>
                <a:cs typeface="Calibri"/>
              </a:rPr>
              <a:t> je </a:t>
            </a:r>
            <a:r>
              <a:rPr lang="en-US" dirty="0" err="1">
                <a:ea typeface="Calibri"/>
                <a:cs typeface="Calibri"/>
              </a:rPr>
              <a:t>dělíme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</a:t>
            </a:r>
            <a:r>
              <a:rPr lang="en-US" dirty="0">
                <a:ea typeface="Calibri"/>
                <a:cs typeface="Calibri"/>
              </a:rPr>
              <a:t> raw </a:t>
            </a:r>
            <a:r>
              <a:rPr lang="en-US" dirty="0" err="1">
                <a:ea typeface="Calibri"/>
                <a:cs typeface="Calibri"/>
              </a:rPr>
              <a:t>pointery</a:t>
            </a:r>
            <a:r>
              <a:rPr lang="en-US" dirty="0">
                <a:ea typeface="Calibri"/>
                <a:cs typeface="Calibri"/>
              </a:rPr>
              <a:t> (observer </a:t>
            </a:r>
            <a:r>
              <a:rPr lang="en-US" dirty="0" err="1">
                <a:ea typeface="Calibri"/>
                <a:cs typeface="Calibri"/>
              </a:rPr>
              <a:t>pointery</a:t>
            </a:r>
            <a:r>
              <a:rPr lang="en-US" dirty="0">
                <a:ea typeface="Calibri"/>
                <a:cs typeface="Calibri"/>
              </a:rPr>
              <a:t>) a smart </a:t>
            </a:r>
            <a:r>
              <a:rPr lang="en-US" dirty="0" err="1">
                <a:ea typeface="Calibri"/>
                <a:cs typeface="Calibri"/>
              </a:rPr>
              <a:t>pointery</a:t>
            </a:r>
            <a:endParaRPr lang="en-US" dirty="0">
              <a:ea typeface="Calibri"/>
              <a:cs typeface="Calibri"/>
            </a:endParaRPr>
          </a:p>
          <a:p>
            <a:pPr lvl="1"/>
            <a:r>
              <a:rPr lang="en-US" dirty="0">
                <a:ea typeface="Calibri"/>
                <a:cs typeface="Calibri"/>
              </a:rPr>
              <a:t>Raw pointer = </a:t>
            </a:r>
            <a:r>
              <a:rPr lang="en-US" dirty="0" err="1">
                <a:ea typeface="Calibri"/>
                <a:cs typeface="Calibri"/>
              </a:rPr>
              <a:t>např</a:t>
            </a:r>
            <a:r>
              <a:rPr lang="en-US" dirty="0">
                <a:ea typeface="Calibri"/>
                <a:cs typeface="Calibri"/>
              </a:rPr>
              <a:t> int*, </a:t>
            </a:r>
            <a:r>
              <a:rPr lang="en-US" dirty="0" err="1">
                <a:ea typeface="Calibri"/>
                <a:cs typeface="Calibri"/>
              </a:rPr>
              <a:t>přejato</a:t>
            </a:r>
            <a:r>
              <a:rPr lang="en-US" dirty="0">
                <a:ea typeface="Calibri"/>
                <a:cs typeface="Calibri"/>
              </a:rPr>
              <a:t> z C</a:t>
            </a:r>
          </a:p>
          <a:p>
            <a:pPr lvl="2"/>
            <a:r>
              <a:rPr lang="en-US" dirty="0" err="1">
                <a:ea typeface="Calibri"/>
                <a:cs typeface="Calibri"/>
              </a:rPr>
              <a:t>Neměly</a:t>
            </a:r>
            <a:r>
              <a:rPr lang="en-US" dirty="0">
                <a:ea typeface="Calibri"/>
                <a:cs typeface="Calibri"/>
              </a:rPr>
              <a:t> by </a:t>
            </a:r>
            <a:r>
              <a:rPr lang="en-US" dirty="0" err="1">
                <a:ea typeface="Calibri"/>
                <a:cs typeface="Calibri"/>
              </a:rPr>
              <a:t>reprezentovat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vlastnictví</a:t>
            </a:r>
            <a:r>
              <a:rPr lang="en-US" dirty="0">
                <a:ea typeface="Calibri"/>
                <a:cs typeface="Calibri"/>
              </a:rPr>
              <a:t> (</a:t>
            </a:r>
            <a:r>
              <a:rPr lang="en-US" dirty="0" err="1">
                <a:ea typeface="Calibri"/>
                <a:cs typeface="Calibri"/>
              </a:rPr>
              <a:t>používat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jen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pozorování</a:t>
            </a:r>
            <a:r>
              <a:rPr lang="en-US" dirty="0">
                <a:ea typeface="Calibri"/>
                <a:cs typeface="Calibri"/>
              </a:rPr>
              <a:t>)</a:t>
            </a:r>
          </a:p>
          <a:p>
            <a:pPr lvl="3"/>
            <a:r>
              <a:rPr lang="en-US" dirty="0" err="1">
                <a:ea typeface="Calibri"/>
                <a:cs typeface="Calibri"/>
              </a:rPr>
              <a:t>Pokud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reprezentují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vlastnictví</a:t>
            </a:r>
            <a:r>
              <a:rPr lang="en-US" dirty="0">
                <a:ea typeface="Calibri"/>
                <a:cs typeface="Calibri"/>
              </a:rPr>
              <a:t>, je </a:t>
            </a:r>
            <a:r>
              <a:rPr lang="en-US" dirty="0" err="1">
                <a:ea typeface="Calibri"/>
                <a:cs typeface="Calibri"/>
              </a:rPr>
              <a:t>potřeba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ručně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uklidit</a:t>
            </a:r>
            <a:r>
              <a:rPr lang="en-US" dirty="0">
                <a:ea typeface="Calibri"/>
                <a:cs typeface="Calibri"/>
              </a:rPr>
              <a:t> (free), </a:t>
            </a:r>
            <a:r>
              <a:rPr lang="en-US" dirty="0" err="1">
                <a:ea typeface="Calibri"/>
                <a:cs typeface="Calibri"/>
              </a:rPr>
              <a:t>lze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zapomentou</a:t>
            </a:r>
            <a:r>
              <a:rPr lang="en-US" dirty="0">
                <a:ea typeface="Calibri"/>
                <a:cs typeface="Calibri"/>
              </a:rPr>
              <a:t>/</a:t>
            </a:r>
            <a:r>
              <a:rPr lang="en-US" dirty="0" err="1">
                <a:ea typeface="Calibri"/>
                <a:cs typeface="Calibri"/>
              </a:rPr>
              <a:t>udělat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dvakrát</a:t>
            </a:r>
            <a:endParaRPr lang="en-US" dirty="0">
              <a:ea typeface="Calibri"/>
              <a:cs typeface="Calibri"/>
            </a:endParaRPr>
          </a:p>
          <a:p>
            <a:pPr lvl="4"/>
            <a:r>
              <a:rPr lang="en-US" dirty="0">
                <a:ea typeface="Calibri"/>
                <a:cs typeface="Calibri"/>
              </a:rPr>
              <a:t>Proto je </a:t>
            </a:r>
            <a:r>
              <a:rPr lang="en-US" dirty="0" err="1">
                <a:ea typeface="Calibri"/>
                <a:cs typeface="Calibri"/>
              </a:rPr>
              <a:t>nepoužívejte</a:t>
            </a:r>
            <a:endParaRPr lang="en-US" dirty="0">
              <a:ea typeface="Calibri"/>
              <a:cs typeface="Calibri"/>
            </a:endParaRPr>
          </a:p>
          <a:p>
            <a:pPr lvl="2"/>
            <a:r>
              <a:rPr lang="en-US" dirty="0" err="1">
                <a:ea typeface="Calibri"/>
                <a:cs typeface="Calibri"/>
              </a:rPr>
              <a:t>Příklad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definice</a:t>
            </a:r>
            <a:r>
              <a:rPr lang="en-US" dirty="0">
                <a:ea typeface="Calibri"/>
                <a:cs typeface="Calibri"/>
              </a:rPr>
              <a:t>: int* pointer = &amp;</a:t>
            </a:r>
            <a:r>
              <a:rPr lang="en-US" dirty="0" err="1">
                <a:ea typeface="Calibri"/>
                <a:cs typeface="Calibri"/>
              </a:rPr>
              <a:t>ukazovaná_hodnota</a:t>
            </a:r>
            <a:endParaRPr lang="en-US" dirty="0">
              <a:ea typeface="Calibri"/>
              <a:cs typeface="Calibri"/>
            </a:endParaRPr>
          </a:p>
          <a:p>
            <a:pPr lvl="2"/>
            <a:r>
              <a:rPr lang="en-US" dirty="0" err="1">
                <a:ea typeface="Calibri"/>
                <a:cs typeface="Calibri"/>
              </a:rPr>
              <a:t>Nejsou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třída</a:t>
            </a:r>
            <a:r>
              <a:rPr lang="en-US" dirty="0">
                <a:ea typeface="Calibri"/>
                <a:cs typeface="Calibri"/>
              </a:rPr>
              <a:t> -&gt; </a:t>
            </a:r>
            <a:r>
              <a:rPr lang="en-US" dirty="0" err="1">
                <a:ea typeface="Calibri"/>
                <a:cs typeface="Calibri"/>
              </a:rPr>
              <a:t>nemají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metody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nemají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destruktor</a:t>
            </a:r>
            <a:r>
              <a:rPr lang="en-US" dirty="0">
                <a:ea typeface="Calibri"/>
                <a:cs typeface="Calibri"/>
              </a:rPr>
              <a:t>, co by je </a:t>
            </a:r>
            <a:r>
              <a:rPr lang="en-US" dirty="0" err="1">
                <a:ea typeface="Calibri"/>
                <a:cs typeface="Calibri"/>
              </a:rPr>
              <a:t>uklidil</a:t>
            </a:r>
            <a:endParaRPr lang="en-US" dirty="0">
              <a:ea typeface="Calibri"/>
              <a:cs typeface="Calibri"/>
            </a:endParaRPr>
          </a:p>
          <a:p>
            <a:pPr lvl="1"/>
            <a:r>
              <a:rPr lang="en-US" dirty="0">
                <a:ea typeface="Calibri"/>
                <a:cs typeface="Calibri"/>
              </a:rPr>
              <a:t>Smart pointer = </a:t>
            </a:r>
            <a:r>
              <a:rPr lang="en-US" dirty="0" err="1">
                <a:ea typeface="Calibri"/>
                <a:cs typeface="Calibri"/>
              </a:rPr>
              <a:t>např</a:t>
            </a:r>
            <a:r>
              <a:rPr lang="en-US" dirty="0">
                <a:ea typeface="Calibri"/>
                <a:cs typeface="Calibri"/>
              </a:rPr>
              <a:t>. </a:t>
            </a:r>
            <a:r>
              <a:rPr lang="en-US" dirty="0" err="1">
                <a:ea typeface="Calibri"/>
                <a:cs typeface="Calibri"/>
              </a:rPr>
              <a:t>unique_ptr</a:t>
            </a:r>
            <a:r>
              <a:rPr lang="en-US" dirty="0">
                <a:ea typeface="Calibri"/>
                <a:cs typeface="Calibri"/>
              </a:rPr>
              <a:t>&lt;int&gt;</a:t>
            </a:r>
          </a:p>
          <a:p>
            <a:pPr lvl="2"/>
            <a:r>
              <a:rPr lang="en-US" dirty="0" err="1">
                <a:ea typeface="Calibri"/>
                <a:cs typeface="Calibri"/>
              </a:rPr>
              <a:t>Reprezentují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vlastnictví</a:t>
            </a:r>
            <a:r>
              <a:rPr lang="en-US" dirty="0">
                <a:ea typeface="Calibri"/>
                <a:cs typeface="Calibri"/>
              </a:rPr>
              <a:t> = </a:t>
            </a:r>
            <a:r>
              <a:rPr lang="en-US" dirty="0" err="1">
                <a:ea typeface="Calibri"/>
                <a:cs typeface="Calibri"/>
              </a:rPr>
              <a:t>zahození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pointeru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dirty="0" err="1">
                <a:ea typeface="Calibri"/>
                <a:cs typeface="Calibri"/>
              </a:rPr>
              <a:t>způsobí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úklid</a:t>
            </a:r>
            <a:endParaRPr lang="en-US" dirty="0">
              <a:ea typeface="Calibri"/>
              <a:cs typeface="Calibri"/>
            </a:endParaRPr>
          </a:p>
          <a:p>
            <a:pPr lvl="3"/>
            <a:r>
              <a:rPr lang="en-US" dirty="0" err="1">
                <a:ea typeface="Calibri"/>
                <a:cs typeface="Calibri"/>
              </a:rPr>
              <a:t>Automatický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úklid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předchází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chybám</a:t>
            </a:r>
            <a:r>
              <a:rPr lang="en-US" dirty="0">
                <a:ea typeface="Calibri"/>
                <a:cs typeface="Calibri"/>
              </a:rPr>
              <a:t> a </a:t>
            </a:r>
            <a:r>
              <a:rPr lang="en-US" dirty="0" err="1">
                <a:ea typeface="Calibri"/>
                <a:cs typeface="Calibri"/>
              </a:rPr>
              <a:t>usnadňuje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programování</a:t>
            </a:r>
            <a:endParaRPr lang="en-US" dirty="0">
              <a:ea typeface="Calibri"/>
              <a:cs typeface="Calibri"/>
            </a:endParaRPr>
          </a:p>
          <a:p>
            <a:pPr lvl="2"/>
            <a:r>
              <a:rPr lang="en-US" dirty="0">
                <a:ea typeface="Calibri"/>
                <a:cs typeface="Calibri"/>
              </a:rPr>
              <a:t>Oproti raw </a:t>
            </a:r>
            <a:r>
              <a:rPr lang="en-US" dirty="0" err="1">
                <a:ea typeface="Calibri"/>
                <a:cs typeface="Calibri"/>
              </a:rPr>
              <a:t>pointerům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nepřidávají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významný</a:t>
            </a:r>
            <a:r>
              <a:rPr lang="en-US" dirty="0">
                <a:ea typeface="Calibri"/>
                <a:cs typeface="Calibri"/>
              </a:rPr>
              <a:t> overhead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716B00-8282-1964-4911-A1395DFD5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0928" y="1180380"/>
            <a:ext cx="1880559" cy="19093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24F832-2BF8-B6AA-5215-71E22986B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7004" y="4657470"/>
            <a:ext cx="2743200" cy="182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339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01374-9E95-A88E-0C1A-26BACB34D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Raw </a:t>
            </a:r>
            <a:r>
              <a:rPr lang="en-US" dirty="0" err="1">
                <a:ea typeface="Calibri Light"/>
                <a:cs typeface="Calibri Light"/>
              </a:rPr>
              <a:t>pointery</a:t>
            </a:r>
            <a:r>
              <a:rPr lang="en-US" dirty="0">
                <a:ea typeface="Calibri Light"/>
                <a:cs typeface="Calibri Light"/>
              </a:rPr>
              <a:t> a </a:t>
            </a:r>
            <a:r>
              <a:rPr lang="en-US" dirty="0" err="1">
                <a:ea typeface="Calibri Light"/>
                <a:cs typeface="Calibri Light"/>
              </a:rPr>
              <a:t>jejich</a:t>
            </a:r>
            <a:r>
              <a:rPr lang="en-US" dirty="0">
                <a:ea typeface="Calibri Light"/>
                <a:cs typeface="Calibri Light"/>
              </a:rPr>
              <a:t> </a:t>
            </a:r>
            <a:r>
              <a:rPr lang="en-US" dirty="0" err="1">
                <a:ea typeface="Calibri Light"/>
                <a:cs typeface="Calibri Light"/>
              </a:rPr>
              <a:t>použití</a:t>
            </a:r>
            <a:r>
              <a:rPr lang="en-US" dirty="0">
                <a:ea typeface="Calibri Light"/>
                <a:cs typeface="Calibri Light"/>
              </a:rPr>
              <a:t> pro </a:t>
            </a:r>
            <a:r>
              <a:rPr lang="en-US" dirty="0" err="1">
                <a:ea typeface="Calibri Light"/>
                <a:cs typeface="Calibri Light"/>
              </a:rPr>
              <a:t>observování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2DC69-B177-FD36-436D-50F1A5713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ea typeface="Calibri"/>
                <a:cs typeface="Calibri"/>
              </a:rPr>
              <a:t>Definice</a:t>
            </a:r>
            <a:r>
              <a:rPr lang="en-US" dirty="0">
                <a:ea typeface="Calibri"/>
                <a:cs typeface="Calibri"/>
              </a:rPr>
              <a:t>: int* pointer = &amp;number; (</a:t>
            </a:r>
            <a:r>
              <a:rPr lang="en-US" dirty="0" err="1">
                <a:ea typeface="Calibri"/>
                <a:cs typeface="Calibri"/>
              </a:rPr>
              <a:t>operátor</a:t>
            </a:r>
            <a:r>
              <a:rPr lang="en-US" dirty="0">
                <a:ea typeface="Calibri"/>
                <a:cs typeface="Calibri"/>
              </a:rPr>
              <a:t> &amp; </a:t>
            </a:r>
            <a:r>
              <a:rPr lang="en-US" dirty="0" err="1">
                <a:ea typeface="Calibri"/>
                <a:cs typeface="Calibri"/>
              </a:rPr>
              <a:t>veme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adresu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čísla</a:t>
            </a:r>
            <a:r>
              <a:rPr lang="en-US" dirty="0">
                <a:ea typeface="Calibri"/>
                <a:cs typeface="Calibri"/>
              </a:rPr>
              <a:t>)</a:t>
            </a:r>
          </a:p>
          <a:p>
            <a:r>
              <a:rPr lang="en-US" dirty="0" err="1">
                <a:ea typeface="Calibri"/>
                <a:cs typeface="Calibri"/>
              </a:rPr>
              <a:t>Použití</a:t>
            </a:r>
            <a:r>
              <a:rPr lang="en-US" dirty="0">
                <a:ea typeface="Calibri"/>
                <a:cs typeface="Calibri"/>
              </a:rPr>
              <a:t>: *pointer = 5; (</a:t>
            </a:r>
            <a:r>
              <a:rPr lang="en-US" dirty="0" err="1">
                <a:ea typeface="Calibri"/>
                <a:cs typeface="Calibri"/>
              </a:rPr>
              <a:t>zapíšeme</a:t>
            </a:r>
            <a:r>
              <a:rPr lang="en-US" dirty="0">
                <a:ea typeface="Calibri"/>
                <a:cs typeface="Calibri"/>
              </a:rPr>
              <a:t> do </a:t>
            </a:r>
            <a:r>
              <a:rPr lang="en-US" dirty="0" err="1">
                <a:ea typeface="Calibri"/>
                <a:cs typeface="Calibri"/>
              </a:rPr>
              <a:t>ukazovaného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čísla</a:t>
            </a:r>
            <a:r>
              <a:rPr lang="en-US" dirty="0">
                <a:ea typeface="Calibri"/>
                <a:cs typeface="Calibri"/>
              </a:rPr>
              <a:t>)</a:t>
            </a:r>
          </a:p>
          <a:p>
            <a:pPr lvl="1"/>
            <a:r>
              <a:rPr lang="en-US" dirty="0" err="1">
                <a:ea typeface="Calibri"/>
                <a:cs typeface="Calibri"/>
              </a:rPr>
              <a:t>Operátoru</a:t>
            </a:r>
            <a:r>
              <a:rPr lang="en-US" dirty="0">
                <a:ea typeface="Calibri"/>
                <a:cs typeface="Calibri"/>
              </a:rPr>
              <a:t> * se </a:t>
            </a:r>
            <a:r>
              <a:rPr lang="en-US" dirty="0" err="1">
                <a:ea typeface="Calibri"/>
                <a:cs typeface="Calibri"/>
              </a:rPr>
              <a:t>zde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říká</a:t>
            </a:r>
            <a:r>
              <a:rPr lang="en-US" dirty="0">
                <a:ea typeface="Calibri"/>
                <a:cs typeface="Calibri"/>
              </a:rPr>
              <a:t> dereference, pro </a:t>
            </a:r>
            <a:r>
              <a:rPr lang="en-US" dirty="0" err="1">
                <a:ea typeface="Calibri"/>
                <a:cs typeface="Calibri"/>
              </a:rPr>
              <a:t>metody</a:t>
            </a:r>
            <a:r>
              <a:rPr lang="en-US" dirty="0">
                <a:ea typeface="Calibri"/>
                <a:cs typeface="Calibri"/>
              </a:rPr>
              <a:t> se </a:t>
            </a:r>
            <a:r>
              <a:rPr lang="en-US" dirty="0" err="1">
                <a:ea typeface="Calibri"/>
                <a:cs typeface="Calibri"/>
              </a:rPr>
              <a:t>používá</a:t>
            </a:r>
            <a:r>
              <a:rPr lang="en-US" dirty="0">
                <a:ea typeface="Calibri"/>
                <a:cs typeface="Calibri"/>
              </a:rPr>
              <a:t> -&gt;</a:t>
            </a:r>
          </a:p>
          <a:p>
            <a:pPr lvl="2"/>
            <a:r>
              <a:rPr lang="en-US" dirty="0" err="1">
                <a:ea typeface="Calibri"/>
                <a:cs typeface="Calibri"/>
              </a:rPr>
              <a:t>Příklad</a:t>
            </a:r>
            <a:r>
              <a:rPr lang="en-US" dirty="0">
                <a:ea typeface="Calibri"/>
                <a:cs typeface="Calibri"/>
              </a:rPr>
              <a:t> s </a:t>
            </a:r>
            <a:r>
              <a:rPr lang="en-US" dirty="0" err="1">
                <a:ea typeface="Calibri"/>
                <a:cs typeface="Calibri"/>
              </a:rPr>
              <a:t>metodou</a:t>
            </a:r>
            <a:r>
              <a:rPr lang="en-US" dirty="0">
                <a:ea typeface="Calibri"/>
                <a:cs typeface="Calibri"/>
              </a:rPr>
              <a:t>: </a:t>
            </a:r>
            <a:r>
              <a:rPr lang="en-US" dirty="0" err="1">
                <a:ea typeface="Calibri"/>
                <a:cs typeface="Calibri"/>
              </a:rPr>
              <a:t>object_pointer</a:t>
            </a:r>
            <a:r>
              <a:rPr lang="en-US" dirty="0">
                <a:ea typeface="Calibri"/>
                <a:cs typeface="Calibri"/>
              </a:rPr>
              <a:t>-&gt;</a:t>
            </a:r>
            <a:r>
              <a:rPr lang="en-US" dirty="0" err="1">
                <a:ea typeface="Calibri"/>
                <a:cs typeface="Calibri"/>
              </a:rPr>
              <a:t>do_cool_stuff</a:t>
            </a:r>
            <a:r>
              <a:rPr lang="en-US" dirty="0">
                <a:ea typeface="Calibri"/>
                <a:cs typeface="Calibri"/>
              </a:rPr>
              <a:t>()</a:t>
            </a:r>
          </a:p>
          <a:p>
            <a:r>
              <a:rPr lang="en-US" b="1" dirty="0" err="1">
                <a:ea typeface="Calibri"/>
                <a:cs typeface="Calibri"/>
              </a:rPr>
              <a:t>Pointerová</a:t>
            </a:r>
            <a:r>
              <a:rPr lang="en-US" b="1" dirty="0">
                <a:ea typeface="Calibri"/>
                <a:cs typeface="Calibri"/>
              </a:rPr>
              <a:t> </a:t>
            </a:r>
            <a:r>
              <a:rPr lang="en-US" b="1" dirty="0" err="1">
                <a:ea typeface="Calibri"/>
                <a:cs typeface="Calibri"/>
              </a:rPr>
              <a:t>aritmetika</a:t>
            </a:r>
            <a:r>
              <a:rPr lang="en-US" b="1" dirty="0">
                <a:ea typeface="Calibri"/>
                <a:cs typeface="Calibri"/>
              </a:rPr>
              <a:t>:</a:t>
            </a:r>
          </a:p>
          <a:p>
            <a:pPr lvl="1"/>
            <a:r>
              <a:rPr lang="en-US" dirty="0">
                <a:ea typeface="Calibri"/>
                <a:cs typeface="Calibri"/>
              </a:rPr>
              <a:t>std::vector&lt;int&gt; numbers = {1, 2, 3, 4, 5};</a:t>
            </a:r>
            <a:br>
              <a:rPr lang="cs-CZ" dirty="0">
                <a:ea typeface="Calibri"/>
                <a:cs typeface="Calibri"/>
              </a:rPr>
            </a:br>
            <a:r>
              <a:rPr lang="en-US" dirty="0">
                <a:ea typeface="Calibri"/>
                <a:cs typeface="Calibri"/>
              </a:rPr>
              <a:t>int *pointer1 = &amp;numbers[0], *pointer2 = &amp;numbers[4];</a:t>
            </a:r>
            <a:br>
              <a:rPr lang="cs-CZ" dirty="0">
                <a:ea typeface="Calibri"/>
                <a:cs typeface="Calibri"/>
              </a:rPr>
            </a:br>
            <a:r>
              <a:rPr lang="en-US" dirty="0">
                <a:ea typeface="Calibri"/>
                <a:cs typeface="Calibri"/>
              </a:rPr>
              <a:t>(pointer2 - pointer1) </a:t>
            </a:r>
            <a:r>
              <a:rPr lang="en-US" dirty="0" err="1">
                <a:ea typeface="Calibri"/>
                <a:cs typeface="Calibri"/>
              </a:rPr>
              <a:t>bude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mít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hodnotu</a:t>
            </a:r>
            <a:r>
              <a:rPr lang="en-US" dirty="0">
                <a:ea typeface="Calibri"/>
                <a:cs typeface="Calibri"/>
              </a:rPr>
              <a:t> 4, </a:t>
            </a:r>
            <a:r>
              <a:rPr lang="en-US" dirty="0" err="1">
                <a:ea typeface="Calibri"/>
                <a:cs typeface="Calibri"/>
              </a:rPr>
              <a:t>jde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používat</a:t>
            </a:r>
            <a:r>
              <a:rPr lang="en-US" dirty="0">
                <a:ea typeface="Calibri"/>
                <a:cs typeface="Calibri"/>
              </a:rPr>
              <a:t> ++, </a:t>
            </a:r>
            <a:r>
              <a:rPr lang="en-US" dirty="0" err="1">
                <a:ea typeface="Calibri"/>
                <a:cs typeface="Calibri"/>
              </a:rPr>
              <a:t>sčítat</a:t>
            </a:r>
            <a:r>
              <a:rPr lang="en-US" dirty="0">
                <a:ea typeface="Calibri"/>
                <a:cs typeface="Calibri"/>
              </a:rPr>
              <a:t> s </a:t>
            </a:r>
            <a:r>
              <a:rPr lang="en-US" dirty="0" err="1">
                <a:ea typeface="Calibri"/>
                <a:cs typeface="Calibri"/>
              </a:rPr>
              <a:t>čísly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atd</a:t>
            </a:r>
            <a:r>
              <a:rPr lang="en-US" dirty="0">
                <a:ea typeface="Calibri"/>
                <a:cs typeface="Calibri"/>
              </a:rPr>
              <a:t>.</a:t>
            </a:r>
          </a:p>
          <a:p>
            <a:pPr lvl="1"/>
            <a:r>
              <a:rPr lang="en-US" dirty="0" err="1">
                <a:ea typeface="Calibri"/>
                <a:cs typeface="Calibri"/>
              </a:rPr>
              <a:t>Snažte</a:t>
            </a:r>
            <a:r>
              <a:rPr lang="en-US" dirty="0">
                <a:ea typeface="Calibri"/>
                <a:cs typeface="Calibri"/>
              </a:rPr>
              <a:t> se </a:t>
            </a:r>
            <a:r>
              <a:rPr lang="en-US" dirty="0" err="1">
                <a:ea typeface="Calibri"/>
                <a:cs typeface="Calibri"/>
              </a:rPr>
              <a:t>jí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vyhnout</a:t>
            </a:r>
            <a:r>
              <a:rPr lang="en-US" dirty="0">
                <a:ea typeface="Calibri"/>
                <a:cs typeface="Calibri"/>
              </a:rPr>
              <a:t>, jak to </a:t>
            </a:r>
            <a:r>
              <a:rPr lang="en-US" dirty="0" err="1">
                <a:ea typeface="Calibri"/>
                <a:cs typeface="Calibri"/>
              </a:rPr>
              <a:t>jen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jde</a:t>
            </a:r>
            <a:r>
              <a:rPr lang="en-US" dirty="0">
                <a:ea typeface="Calibri"/>
                <a:cs typeface="Calibri"/>
              </a:rPr>
              <a:t>; ale je </a:t>
            </a:r>
            <a:r>
              <a:rPr lang="en-US" dirty="0" err="1">
                <a:ea typeface="Calibri"/>
                <a:cs typeface="Calibri"/>
              </a:rPr>
              <a:t>dobré</a:t>
            </a:r>
            <a:r>
              <a:rPr lang="en-US" dirty="0">
                <a:ea typeface="Calibri"/>
                <a:cs typeface="Calibri"/>
              </a:rPr>
              <a:t> o </a:t>
            </a:r>
            <a:r>
              <a:rPr lang="en-US" dirty="0" err="1">
                <a:ea typeface="Calibri"/>
                <a:cs typeface="Calibri"/>
              </a:rPr>
              <a:t>ní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vědět</a:t>
            </a:r>
            <a:endParaRPr lang="en-US" dirty="0">
              <a:ea typeface="Calibri"/>
              <a:cs typeface="Calibri"/>
            </a:endParaRPr>
          </a:p>
          <a:p>
            <a:pPr lvl="2"/>
            <a:r>
              <a:rPr lang="en-US" dirty="0" err="1">
                <a:ea typeface="Calibri"/>
                <a:cs typeface="Calibri"/>
              </a:rPr>
              <a:t>Pointerová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aritmetika</a:t>
            </a:r>
            <a:r>
              <a:rPr lang="en-US" dirty="0">
                <a:ea typeface="Calibri"/>
                <a:cs typeface="Calibri"/>
              </a:rPr>
              <a:t> je </a:t>
            </a:r>
            <a:r>
              <a:rPr lang="en-US" dirty="0" err="1">
                <a:ea typeface="Calibri"/>
                <a:cs typeface="Calibri"/>
              </a:rPr>
              <a:t>totiž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inspirací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iterátorů</a:t>
            </a:r>
            <a:r>
              <a:rPr lang="en-US" dirty="0">
                <a:ea typeface="Calibri"/>
                <a:cs typeface="Calibri"/>
              </a:rPr>
              <a:t> (to </a:t>
            </a:r>
            <a:r>
              <a:rPr lang="en-US" dirty="0" err="1">
                <a:ea typeface="Calibri"/>
                <a:cs typeface="Calibri"/>
              </a:rPr>
              <a:t>jsou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dirty="0" err="1">
                <a:ea typeface="Calibri"/>
                <a:cs typeface="Calibri"/>
              </a:rPr>
              <a:t>pseudoukazatele</a:t>
            </a:r>
            <a:r>
              <a:rPr lang="en-US" dirty="0">
                <a:ea typeface="Calibri"/>
                <a:cs typeface="Calibri"/>
              </a:rPr>
              <a:t> do </a:t>
            </a:r>
            <a:r>
              <a:rPr lang="en-US" dirty="0" err="1">
                <a:ea typeface="Calibri"/>
                <a:cs typeface="Calibri"/>
              </a:rPr>
              <a:t>kontejnerů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např</a:t>
            </a:r>
            <a:r>
              <a:rPr lang="en-US" dirty="0">
                <a:ea typeface="Calibri"/>
                <a:cs typeface="Calibri"/>
              </a:rPr>
              <a:t>. do </a:t>
            </a:r>
            <a:r>
              <a:rPr lang="en-US" dirty="0" err="1">
                <a:ea typeface="Calibri"/>
                <a:cs typeface="Calibri"/>
              </a:rPr>
              <a:t>vectoru</a:t>
            </a:r>
            <a:r>
              <a:rPr lang="en-US" dirty="0">
                <a:ea typeface="Calibri"/>
                <a:cs typeface="Calibri"/>
              </a:rPr>
              <a:t>) - o </a:t>
            </a:r>
            <a:r>
              <a:rPr lang="en-US" dirty="0" err="1">
                <a:ea typeface="Calibri"/>
                <a:cs typeface="Calibri"/>
              </a:rPr>
              <a:t>iterátorech</a:t>
            </a:r>
            <a:r>
              <a:rPr lang="en-US" dirty="0">
                <a:ea typeface="Calibri"/>
                <a:cs typeface="Calibri"/>
              </a:rPr>
              <a:t>, a </a:t>
            </a:r>
            <a:r>
              <a:rPr lang="en-US" dirty="0" err="1">
                <a:ea typeface="Calibri"/>
                <a:cs typeface="Calibri"/>
              </a:rPr>
              <a:t>různých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kontejnerech</a:t>
            </a:r>
            <a:r>
              <a:rPr lang="en-US" dirty="0">
                <a:ea typeface="Calibri"/>
                <a:cs typeface="Calibri"/>
              </a:rPr>
              <a:t>, se </a:t>
            </a:r>
            <a:r>
              <a:rPr lang="en-US" dirty="0" err="1">
                <a:ea typeface="Calibri"/>
                <a:cs typeface="Calibri"/>
              </a:rPr>
              <a:t>budeme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bavit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jindy</a:t>
            </a:r>
            <a:endParaRPr lang="en-US" dirty="0">
              <a:ea typeface="Calibri"/>
              <a:cs typeface="Calibri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D9715D27-900E-96CF-223D-E8CCA9225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67" y="4112807"/>
            <a:ext cx="1097667" cy="109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575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1DF6C46-625A-E1FB-5D7E-0EA17A999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Prostor na otázky z přednášky</a:t>
            </a:r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5A3195D-4B20-6954-3468-62B812477A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269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30FCF-0D6A-FC7C-E4DF-4B8B633F1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Raw </a:t>
            </a:r>
            <a:r>
              <a:rPr lang="en-US" dirty="0" err="1">
                <a:ea typeface="Calibri Light"/>
                <a:cs typeface="Calibri Light"/>
              </a:rPr>
              <a:t>pointery</a:t>
            </a:r>
            <a:r>
              <a:rPr lang="en-US" dirty="0">
                <a:ea typeface="Calibri Light"/>
                <a:cs typeface="Calibri Light"/>
              </a:rPr>
              <a:t> v </a:t>
            </a:r>
            <a:r>
              <a:rPr lang="en-US" dirty="0" err="1">
                <a:ea typeface="Calibri Light"/>
                <a:cs typeface="Calibri Light"/>
              </a:rPr>
              <a:t>archaické</a:t>
            </a:r>
            <a:r>
              <a:rPr lang="en-US" dirty="0">
                <a:ea typeface="Calibri Light"/>
                <a:cs typeface="Calibri Light"/>
              </a:rPr>
              <a:t> </a:t>
            </a:r>
            <a:r>
              <a:rPr lang="en-US" dirty="0" err="1">
                <a:ea typeface="Calibri Light"/>
                <a:cs typeface="Calibri Light"/>
              </a:rPr>
              <a:t>správě</a:t>
            </a:r>
            <a:r>
              <a:rPr lang="en-US" dirty="0">
                <a:ea typeface="Calibri Light"/>
                <a:cs typeface="Calibri Light"/>
              </a:rPr>
              <a:t> </a:t>
            </a:r>
            <a:r>
              <a:rPr lang="en-US" dirty="0" err="1">
                <a:ea typeface="Calibri Light"/>
                <a:cs typeface="Calibri Light"/>
              </a:rPr>
              <a:t>paměti</a:t>
            </a:r>
            <a:br>
              <a:rPr lang="en-US" dirty="0">
                <a:ea typeface="Calibri Light"/>
                <a:cs typeface="Calibri Light"/>
              </a:rPr>
            </a:br>
            <a:r>
              <a:rPr lang="en-US" dirty="0">
                <a:ea typeface="Calibri Light"/>
                <a:cs typeface="Calibri Light"/>
              </a:rPr>
              <a:t>(a </a:t>
            </a:r>
            <a:r>
              <a:rPr lang="en-US" dirty="0" err="1">
                <a:ea typeface="Calibri Light"/>
                <a:cs typeface="Calibri Light"/>
              </a:rPr>
              <a:t>jejich</a:t>
            </a:r>
            <a:r>
              <a:rPr lang="en-US" dirty="0">
                <a:ea typeface="Calibri Light"/>
                <a:cs typeface="Calibri Light"/>
              </a:rPr>
              <a:t> </a:t>
            </a:r>
            <a:r>
              <a:rPr lang="en-US" dirty="0" err="1">
                <a:ea typeface="Calibri Light"/>
                <a:cs typeface="Calibri Light"/>
              </a:rPr>
              <a:t>probémy</a:t>
            </a:r>
            <a:r>
              <a:rPr lang="en-US" dirty="0">
                <a:ea typeface="Calibri Light"/>
                <a:cs typeface="Calibri Light"/>
              </a:rPr>
              <a:t>)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2B7BB-5704-47C8-AD6E-5DD7A4C23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 err="1">
                <a:ea typeface="Calibri"/>
                <a:cs typeface="Calibri"/>
              </a:rPr>
              <a:t>Vyrobení</a:t>
            </a:r>
            <a:r>
              <a:rPr lang="en-US" dirty="0">
                <a:ea typeface="Calibri"/>
                <a:cs typeface="Calibri"/>
              </a:rPr>
              <a:t> a </a:t>
            </a:r>
            <a:r>
              <a:rPr lang="en-US" dirty="0" err="1">
                <a:ea typeface="Calibri"/>
                <a:cs typeface="Calibri"/>
              </a:rPr>
              <a:t>úklid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dirty="0" err="1">
                <a:ea typeface="Calibri"/>
                <a:cs typeface="Calibri"/>
              </a:rPr>
              <a:t>objektu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haldě</a:t>
            </a:r>
            <a:r>
              <a:rPr lang="en-US" dirty="0">
                <a:ea typeface="Calibri"/>
                <a:cs typeface="Calibri"/>
              </a:rPr>
              <a:t>:</a:t>
            </a:r>
          </a:p>
          <a:p>
            <a:pPr lvl="1"/>
            <a:r>
              <a:rPr lang="en-US" dirty="0">
                <a:ea typeface="Calibri"/>
                <a:cs typeface="Calibri"/>
              </a:rPr>
              <a:t>Object* object = new Object(</a:t>
            </a:r>
            <a:r>
              <a:rPr lang="en-US" dirty="0" err="1">
                <a:ea typeface="Calibri"/>
                <a:cs typeface="Calibri"/>
              </a:rPr>
              <a:t>parametry</a:t>
            </a:r>
            <a:r>
              <a:rPr lang="en-US" dirty="0">
                <a:ea typeface="Calibri"/>
                <a:cs typeface="Calibri"/>
              </a:rPr>
              <a:t>);</a:t>
            </a:r>
          </a:p>
          <a:p>
            <a:pPr lvl="1"/>
            <a:r>
              <a:rPr lang="en-US" dirty="0">
                <a:ea typeface="Calibri"/>
                <a:cs typeface="Calibri"/>
              </a:rPr>
              <a:t>delete object; (</a:t>
            </a:r>
            <a:r>
              <a:rPr lang="en-US" dirty="0" err="1">
                <a:ea typeface="Calibri"/>
                <a:cs typeface="Calibri"/>
              </a:rPr>
              <a:t>volání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destruktoru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objektu</a:t>
            </a:r>
            <a:r>
              <a:rPr lang="en-US" dirty="0">
                <a:ea typeface="Calibri"/>
                <a:cs typeface="Calibri"/>
              </a:rPr>
              <a:t> = </a:t>
            </a:r>
            <a:r>
              <a:rPr lang="en-US" dirty="0" err="1">
                <a:ea typeface="Calibri"/>
                <a:cs typeface="Calibri"/>
              </a:rPr>
              <a:t>uklizení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podobjektů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atd</a:t>
            </a:r>
            <a:r>
              <a:rPr lang="en-US" dirty="0">
                <a:ea typeface="Calibri"/>
                <a:cs typeface="Calibri"/>
              </a:rPr>
              <a:t>; a </a:t>
            </a:r>
            <a:r>
              <a:rPr lang="en-US" dirty="0" err="1">
                <a:ea typeface="Calibri"/>
                <a:cs typeface="Calibri"/>
              </a:rPr>
              <a:t>pak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naváže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samotná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dirty="0" err="1">
                <a:ea typeface="Calibri"/>
                <a:cs typeface="Calibri"/>
              </a:rPr>
              <a:t>dealokace</a:t>
            </a:r>
            <a:r>
              <a:rPr lang="en-US" dirty="0">
                <a:ea typeface="Calibri"/>
                <a:cs typeface="Calibri"/>
              </a:rPr>
              <a:t>)</a:t>
            </a:r>
          </a:p>
          <a:p>
            <a:r>
              <a:rPr lang="en-US" dirty="0" err="1">
                <a:ea typeface="Calibri"/>
                <a:cs typeface="Calibri"/>
              </a:rPr>
              <a:t>Vyrobení</a:t>
            </a:r>
            <a:r>
              <a:rPr lang="en-US" dirty="0">
                <a:ea typeface="Calibri"/>
                <a:cs typeface="Calibri"/>
              </a:rPr>
              <a:t> a </a:t>
            </a:r>
            <a:r>
              <a:rPr lang="en-US" dirty="0" err="1">
                <a:ea typeface="Calibri"/>
                <a:cs typeface="Calibri"/>
              </a:rPr>
              <a:t>úklid</a:t>
            </a:r>
            <a:r>
              <a:rPr lang="en-US" dirty="0">
                <a:ea typeface="Calibri"/>
                <a:cs typeface="Calibri"/>
              </a:rPr>
              <a:t> pole </a:t>
            </a:r>
            <a:r>
              <a:rPr lang="en-US" dirty="0" err="1">
                <a:ea typeface="Calibri"/>
                <a:cs typeface="Calibri"/>
              </a:rPr>
              <a:t>objektů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haldě</a:t>
            </a:r>
            <a:r>
              <a:rPr lang="en-US" dirty="0">
                <a:ea typeface="Calibri"/>
                <a:cs typeface="Calibri"/>
              </a:rPr>
              <a:t>:</a:t>
            </a:r>
          </a:p>
          <a:p>
            <a:pPr lvl="1"/>
            <a:r>
              <a:rPr lang="en-US" dirty="0">
                <a:ea typeface="Calibri"/>
                <a:cs typeface="Calibri"/>
              </a:rPr>
              <a:t>Object* objects = new Object[10]; </a:t>
            </a:r>
            <a:r>
              <a:rPr lang="en-US" dirty="0" err="1">
                <a:ea typeface="Calibri"/>
                <a:cs typeface="Calibri"/>
              </a:rPr>
              <a:t>nebo</a:t>
            </a:r>
            <a:r>
              <a:rPr lang="en-US" dirty="0">
                <a:ea typeface="Calibri"/>
                <a:cs typeface="Calibri"/>
              </a:rPr>
              <a:t> new Object[10](</a:t>
            </a:r>
            <a:r>
              <a:rPr lang="en-US" dirty="0" err="1">
                <a:ea typeface="Calibri"/>
                <a:cs typeface="Calibri"/>
              </a:rPr>
              <a:t>parametry</a:t>
            </a:r>
            <a:r>
              <a:rPr lang="en-US" dirty="0">
                <a:ea typeface="Calibri"/>
                <a:cs typeface="Calibri"/>
              </a:rPr>
              <a:t>);</a:t>
            </a:r>
          </a:p>
          <a:p>
            <a:pPr lvl="1"/>
            <a:r>
              <a:rPr lang="en-US" dirty="0">
                <a:ea typeface="Calibri"/>
                <a:cs typeface="Calibri"/>
              </a:rPr>
              <a:t>delete[] objects; (to </a:t>
            </a:r>
            <a:r>
              <a:rPr lang="en-US" dirty="0" err="1">
                <a:ea typeface="Calibri"/>
                <a:cs typeface="Calibri"/>
              </a:rPr>
              <a:t>samé</a:t>
            </a:r>
            <a:r>
              <a:rPr lang="en-US" dirty="0">
                <a:ea typeface="Calibri"/>
                <a:cs typeface="Calibri"/>
              </a:rPr>
              <a:t>, ale </a:t>
            </a:r>
            <a:r>
              <a:rPr lang="en-US" dirty="0" err="1">
                <a:ea typeface="Calibri"/>
                <a:cs typeface="Calibri"/>
              </a:rPr>
              <a:t>naznačujeme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že</a:t>
            </a:r>
            <a:r>
              <a:rPr lang="en-US" dirty="0">
                <a:ea typeface="Calibri"/>
                <a:cs typeface="Calibri"/>
              </a:rPr>
              <a:t> je </a:t>
            </a:r>
            <a:r>
              <a:rPr lang="en-US" dirty="0" err="1">
                <a:ea typeface="Calibri"/>
                <a:cs typeface="Calibri"/>
              </a:rPr>
              <a:t>těch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objektů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víc</a:t>
            </a:r>
            <a:r>
              <a:rPr lang="en-US" dirty="0">
                <a:ea typeface="Calibri"/>
                <a:cs typeface="Calibri"/>
              </a:rPr>
              <a:t>)</a:t>
            </a:r>
          </a:p>
          <a:p>
            <a:r>
              <a:rPr lang="en-US" b="1" dirty="0">
                <a:ea typeface="Calibri"/>
                <a:cs typeface="Calibri"/>
              </a:rPr>
              <a:t>Problémy:</a:t>
            </a:r>
          </a:p>
          <a:p>
            <a:pPr lvl="1"/>
            <a:r>
              <a:rPr lang="en-US" dirty="0">
                <a:ea typeface="Calibri"/>
                <a:cs typeface="Calibri"/>
              </a:rPr>
              <a:t>je </a:t>
            </a:r>
            <a:r>
              <a:rPr lang="en-US" dirty="0" err="1">
                <a:ea typeface="Calibri"/>
                <a:cs typeface="Calibri"/>
              </a:rPr>
              <a:t>možné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zapomenout</a:t>
            </a:r>
            <a:r>
              <a:rPr lang="en-US" dirty="0">
                <a:ea typeface="Calibri"/>
                <a:cs typeface="Calibri"/>
              </a:rPr>
              <a:t> delete (</a:t>
            </a:r>
            <a:r>
              <a:rPr lang="en-US" dirty="0" err="1">
                <a:ea typeface="Calibri"/>
                <a:cs typeface="Calibri"/>
              </a:rPr>
              <a:t>nebo</a:t>
            </a:r>
            <a:r>
              <a:rPr lang="en-US" dirty="0">
                <a:ea typeface="Calibri"/>
                <a:cs typeface="Calibri"/>
              </a:rPr>
              <a:t> ho </a:t>
            </a:r>
            <a:r>
              <a:rPr lang="en-US" dirty="0" err="1">
                <a:ea typeface="Calibri"/>
                <a:cs typeface="Calibri"/>
              </a:rPr>
              <a:t>zavolat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víckrát</a:t>
            </a:r>
            <a:r>
              <a:rPr lang="en-US" dirty="0">
                <a:ea typeface="Calibri"/>
                <a:cs typeface="Calibri"/>
              </a:rPr>
              <a:t>)</a:t>
            </a:r>
          </a:p>
          <a:p>
            <a:pPr lvl="1"/>
            <a:r>
              <a:rPr lang="en-US" dirty="0" err="1">
                <a:ea typeface="Calibri"/>
                <a:cs typeface="Calibri"/>
              </a:rPr>
              <a:t>jde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splést</a:t>
            </a:r>
            <a:r>
              <a:rPr lang="en-US" dirty="0">
                <a:ea typeface="Calibri"/>
                <a:cs typeface="Calibri"/>
              </a:rPr>
              <a:t> delete (pro </a:t>
            </a:r>
            <a:r>
              <a:rPr lang="en-US" dirty="0" err="1">
                <a:ea typeface="Calibri"/>
                <a:cs typeface="Calibri"/>
              </a:rPr>
              <a:t>jednotlivé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objekty</a:t>
            </a:r>
            <a:r>
              <a:rPr lang="en-US" dirty="0">
                <a:ea typeface="Calibri"/>
                <a:cs typeface="Calibri"/>
              </a:rPr>
              <a:t>) a delete[] (pro pole </a:t>
            </a:r>
            <a:r>
              <a:rPr lang="en-US" dirty="0" err="1">
                <a:ea typeface="Calibri"/>
                <a:cs typeface="Calibri"/>
              </a:rPr>
              <a:t>objektů</a:t>
            </a:r>
            <a:r>
              <a:rPr lang="en-US" dirty="0">
                <a:ea typeface="Calibri"/>
                <a:cs typeface="Calibri"/>
              </a:rPr>
              <a:t>)</a:t>
            </a:r>
          </a:p>
          <a:p>
            <a:pPr lvl="1"/>
            <a:r>
              <a:rPr lang="en-US" dirty="0" err="1">
                <a:ea typeface="Calibri"/>
                <a:cs typeface="Calibri"/>
              </a:rPr>
              <a:t>Není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jasné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jestli</a:t>
            </a:r>
            <a:r>
              <a:rPr lang="en-US" dirty="0">
                <a:ea typeface="Calibri"/>
                <a:cs typeface="Calibri"/>
              </a:rPr>
              <a:t> pointer </a:t>
            </a:r>
            <a:r>
              <a:rPr lang="en-US" dirty="0" err="1">
                <a:ea typeface="Calibri"/>
                <a:cs typeface="Calibri"/>
              </a:rPr>
              <a:t>reprezentuje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vlastnictví</a:t>
            </a:r>
            <a:r>
              <a:rPr lang="en-US" dirty="0">
                <a:ea typeface="Calibri"/>
                <a:cs typeface="Calibri"/>
              </a:rPr>
              <a:t> (ani </a:t>
            </a:r>
            <a:r>
              <a:rPr lang="en-US" dirty="0" err="1">
                <a:ea typeface="Calibri"/>
                <a:cs typeface="Calibri"/>
              </a:rPr>
              <a:t>jestli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jednoho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nebo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více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objektů</a:t>
            </a:r>
            <a:r>
              <a:rPr lang="en-US" dirty="0">
                <a:ea typeface="Calibri"/>
                <a:cs typeface="Calibri"/>
              </a:rPr>
              <a:t>)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699BCE84-0B87-A13B-5234-50C1F9AF5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4966" y="132203"/>
            <a:ext cx="1097667" cy="109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3968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F3F118-C26A-2D50-5296-AD5E3EBC7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Správa paměti dnes: RAII (zjednodušeně)</a:t>
            </a:r>
            <a:br>
              <a:rPr lang="cs-CZ" dirty="0"/>
            </a:br>
            <a:r>
              <a:rPr lang="cs-CZ" dirty="0">
                <a:hlinkClick r:id="rId2"/>
              </a:rPr>
              <a:t>https://en.cppreference.com/w/cpp/language/raii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7FADDF-CBBA-0BC0-6696-0A5DDED06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Spousta </a:t>
            </a:r>
            <a:r>
              <a:rPr lang="cs-CZ" i="1" dirty="0" err="1"/>
              <a:t>technoblábolu</a:t>
            </a:r>
            <a:r>
              <a:rPr lang="cs-CZ" dirty="0"/>
              <a:t>, ale princip je jasný:</a:t>
            </a:r>
            <a:br>
              <a:rPr lang="cs-CZ" dirty="0"/>
            </a:br>
            <a:r>
              <a:rPr lang="cs-CZ" b="1" dirty="0"/>
              <a:t>každý </a:t>
            </a:r>
            <a:r>
              <a:rPr lang="cs-CZ" b="1" dirty="0" err="1"/>
              <a:t>resource</a:t>
            </a:r>
            <a:r>
              <a:rPr lang="cs-CZ" b="1" dirty="0"/>
              <a:t> reprezentován </a:t>
            </a:r>
            <a:r>
              <a:rPr lang="cs-CZ" b="1" dirty="0" err="1"/>
              <a:t>objektem,s</a:t>
            </a:r>
            <a:r>
              <a:rPr lang="cs-CZ" b="1" dirty="0"/>
              <a:t> jeho zánikem se </a:t>
            </a:r>
            <a:r>
              <a:rPr lang="cs-CZ" b="1" dirty="0" err="1"/>
              <a:t>resource</a:t>
            </a:r>
            <a:r>
              <a:rPr lang="cs-CZ" b="1" dirty="0"/>
              <a:t> automaticky uvolní</a:t>
            </a:r>
          </a:p>
          <a:p>
            <a:r>
              <a:rPr lang="cs-CZ" dirty="0"/>
              <a:t>Objekty se vytváří konstruktorem a zanikají po zavolání destruktoru</a:t>
            </a:r>
          </a:p>
          <a:p>
            <a:pPr lvl="1"/>
            <a:r>
              <a:rPr lang="cs-CZ" b="1" dirty="0"/>
              <a:t>Kdy? </a:t>
            </a:r>
            <a:r>
              <a:rPr lang="cs-CZ" dirty="0"/>
              <a:t>Na konci </a:t>
            </a:r>
            <a:r>
              <a:rPr lang="cs-CZ" dirty="0" err="1"/>
              <a:t>scopu</a:t>
            </a:r>
            <a:r>
              <a:rPr lang="cs-CZ" dirty="0"/>
              <a:t>, který je definuje:</a:t>
            </a:r>
            <a:endParaRPr lang="en-US" dirty="0"/>
          </a:p>
          <a:p>
            <a:pPr lvl="2"/>
            <a:r>
              <a:rPr lang="en-US" dirty="0"/>
              <a:t>Zano</a:t>
            </a:r>
            <a:r>
              <a:rPr lang="cs-CZ" dirty="0" err="1"/>
              <a:t>řené</a:t>
            </a:r>
            <a:r>
              <a:rPr lang="cs-CZ" dirty="0"/>
              <a:t> </a:t>
            </a:r>
            <a:r>
              <a:rPr lang="cs-CZ" dirty="0" err="1"/>
              <a:t>scopy</a:t>
            </a:r>
            <a:r>
              <a:rPr lang="cs-CZ" dirty="0"/>
              <a:t> ve funkcích</a:t>
            </a:r>
          </a:p>
          <a:p>
            <a:pPr lvl="2"/>
            <a:r>
              <a:rPr lang="cs-CZ" dirty="0"/>
              <a:t>Data </a:t>
            </a:r>
            <a:r>
              <a:rPr lang="cs-CZ" dirty="0" err="1"/>
              <a:t>member</a:t>
            </a:r>
            <a:r>
              <a:rPr lang="cs-CZ" dirty="0"/>
              <a:t> (</a:t>
            </a:r>
            <a:r>
              <a:rPr lang="cs-CZ" dirty="0" err="1"/>
              <a:t>subobject</a:t>
            </a:r>
            <a:r>
              <a:rPr lang="cs-CZ" dirty="0"/>
              <a:t>) umírá s rodičem</a:t>
            </a:r>
          </a:p>
          <a:p>
            <a:pPr marL="1714500" lvl="3" indent="-342900">
              <a:buFont typeface="+mj-lt"/>
              <a:buAutoNum type="arabicPeriod"/>
            </a:pPr>
            <a:r>
              <a:rPr lang="cs-CZ" dirty="0"/>
              <a:t>Rodič uklidí: zavolá se tělo  </a:t>
            </a:r>
            <a:r>
              <a:rPr lang="en-US" dirty="0"/>
              <a:t>~Ro</a:t>
            </a:r>
            <a:r>
              <a:rPr lang="cs-CZ" dirty="0" err="1"/>
              <a:t>dič</a:t>
            </a:r>
            <a:r>
              <a:rPr lang="cs-CZ" dirty="0"/>
              <a:t>()</a:t>
            </a:r>
          </a:p>
          <a:p>
            <a:pPr marL="1714500" lvl="3" indent="-342900">
              <a:buFont typeface="+mj-lt"/>
              <a:buAutoNum type="arabicPeriod"/>
            </a:pPr>
            <a:r>
              <a:rPr lang="cs-CZ" dirty="0"/>
              <a:t>Zavolají se destruktory jeho dětí (pozpátku)</a:t>
            </a:r>
          </a:p>
          <a:p>
            <a:pPr lvl="4"/>
            <a:r>
              <a:rPr lang="cs-CZ" dirty="0"/>
              <a:t>Jako objekty v top </a:t>
            </a:r>
            <a:r>
              <a:rPr lang="cs-CZ" dirty="0" err="1"/>
              <a:t>scopu</a:t>
            </a:r>
            <a:r>
              <a:rPr lang="cs-CZ" dirty="0"/>
              <a:t> </a:t>
            </a:r>
            <a:r>
              <a:rPr lang="cs-CZ" dirty="0" err="1"/>
              <a:t>mainu</a:t>
            </a:r>
            <a:r>
              <a:rPr lang="cs-CZ" dirty="0"/>
              <a:t> v ukázce:</a:t>
            </a:r>
          </a:p>
          <a:p>
            <a:pPr marL="1714500" lvl="3" indent="-342900">
              <a:buFont typeface="+mj-lt"/>
              <a:buAutoNum type="arabicPeriod"/>
            </a:pPr>
            <a:r>
              <a:rPr lang="cs-CZ" dirty="0"/>
              <a:t>Zavolají se destruktory tříd, od kterých dědí</a:t>
            </a:r>
            <a:br>
              <a:rPr lang="cs-CZ" dirty="0"/>
            </a:br>
            <a:r>
              <a:rPr lang="cs-CZ" dirty="0"/>
              <a:t>(opět pozpátku)</a:t>
            </a:r>
          </a:p>
          <a:p>
            <a:pPr lvl="4"/>
            <a:r>
              <a:rPr lang="cs-CZ" dirty="0" err="1"/>
              <a:t>class</a:t>
            </a:r>
            <a:r>
              <a:rPr lang="cs-CZ" dirty="0"/>
              <a:t> A: B, C </a:t>
            </a:r>
            <a:r>
              <a:rPr lang="en-US" dirty="0"/>
              <a:t>{}</a:t>
            </a:r>
            <a:r>
              <a:rPr lang="cs-CZ" dirty="0"/>
              <a:t> zavolá</a:t>
            </a:r>
            <a:r>
              <a:rPr lang="en-US" dirty="0"/>
              <a:t> ~C() a </a:t>
            </a:r>
            <a:r>
              <a:rPr lang="en-US" dirty="0" err="1"/>
              <a:t>pak</a:t>
            </a:r>
            <a:r>
              <a:rPr lang="en-US" dirty="0"/>
              <a:t> ~B()</a:t>
            </a:r>
            <a:endParaRPr lang="cs-CZ" dirty="0"/>
          </a:p>
          <a:p>
            <a:r>
              <a:rPr lang="cs-CZ" dirty="0"/>
              <a:t>Použití (pár typických příkladů):</a:t>
            </a:r>
          </a:p>
          <a:p>
            <a:pPr lvl="1"/>
            <a:r>
              <a:rPr lang="cs-CZ" dirty="0"/>
              <a:t>Kontejnery (známe aspoň </a:t>
            </a:r>
            <a:r>
              <a:rPr lang="cs-CZ" dirty="0" err="1"/>
              <a:t>vector</a:t>
            </a:r>
            <a:r>
              <a:rPr lang="cs-CZ" dirty="0"/>
              <a:t>, </a:t>
            </a:r>
            <a:r>
              <a:rPr lang="cs-CZ" dirty="0" err="1"/>
              <a:t>array</a:t>
            </a:r>
            <a:r>
              <a:rPr lang="cs-CZ" dirty="0"/>
              <a:t>)</a:t>
            </a:r>
          </a:p>
          <a:p>
            <a:pPr lvl="2"/>
            <a:r>
              <a:rPr lang="cs-CZ" dirty="0"/>
              <a:t>Zahodíme kontejner </a:t>
            </a:r>
            <a:r>
              <a:rPr lang="en-US" dirty="0"/>
              <a:t>-&gt; </a:t>
            </a:r>
            <a:r>
              <a:rPr lang="cs-CZ" dirty="0"/>
              <a:t>uklidí prvky</a:t>
            </a:r>
          </a:p>
          <a:p>
            <a:pPr lvl="1"/>
            <a:r>
              <a:rPr lang="cs-CZ" dirty="0"/>
              <a:t>Smart pointery (řekneme si dnes)</a:t>
            </a:r>
          </a:p>
          <a:p>
            <a:pPr lvl="1"/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/>
              <a:t>fstream</a:t>
            </a:r>
            <a:r>
              <a:rPr lang="cs-CZ" dirty="0"/>
              <a:t>: </a:t>
            </a:r>
            <a:r>
              <a:rPr lang="cs-CZ" dirty="0" err="1"/>
              <a:t>resourcem</a:t>
            </a:r>
            <a:r>
              <a:rPr lang="cs-CZ" dirty="0"/>
              <a:t> je otevřený soubor</a:t>
            </a:r>
          </a:p>
        </p:txBody>
      </p:sp>
      <p:sp>
        <p:nvSpPr>
          <p:cNvPr id="7" name="TextovéPole 6">
            <a:hlinkClick r:id="rId3"/>
            <a:extLst>
              <a:ext uri="{FF2B5EF4-FFF2-40B4-BE49-F238E27FC236}">
                <a16:creationId xmlns:a16="http://schemas.microsoft.com/office/drawing/2014/main" id="{DB1D26A2-36E3-F5FB-FFD2-C7D1C161FB90}"/>
              </a:ext>
            </a:extLst>
          </p:cNvPr>
          <p:cNvSpPr txBox="1"/>
          <p:nvPr/>
        </p:nvSpPr>
        <p:spPr>
          <a:xfrm>
            <a:off x="6153150" y="2760643"/>
            <a:ext cx="534035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Object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::string name_;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Object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: </a:t>
            </a:r>
            <a:r>
              <a:rPr lang="en-US" sz="1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name_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(name) {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&lt;&lt; </a:t>
            </a:r>
            <a:r>
              <a:rPr lang="en-US" sz="1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"Object "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&lt;&lt; name_ &lt;&lt; </a:t>
            </a:r>
            <a:r>
              <a:rPr lang="en-US" sz="1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 created"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&lt;&lt; 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endl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~Object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&lt;&lt; </a:t>
            </a:r>
            <a:r>
              <a:rPr lang="en-US" sz="1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"Object "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&lt;&lt; name_ &lt;&lt; </a:t>
            </a:r>
            <a:r>
              <a:rPr lang="en-US" sz="1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 destroyed"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&lt;&lt; 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endl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};</a:t>
            </a:r>
          </a:p>
          <a:p>
            <a:b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Object </a:t>
            </a:r>
            <a:r>
              <a:rPr lang="en-US" sz="1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Object </a:t>
            </a:r>
            <a:r>
              <a:rPr lang="en-US" sz="1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"b"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{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Object </a:t>
            </a:r>
            <a:r>
              <a:rPr lang="en-US" sz="1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"c"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}</a:t>
            </a: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// c is destroyed here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Object </a:t>
            </a:r>
            <a:r>
              <a:rPr lang="en-US" sz="1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d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"d"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cs-CZ" sz="1200" dirty="0">
                <a:solidFill>
                  <a:srgbClr val="008000"/>
                </a:solidFill>
                <a:latin typeface="Consolas" panose="020B0609020204030204" pitchFamily="49" charset="0"/>
              </a:rPr>
            </a:b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destroyed in reverse order:</a:t>
            </a:r>
            <a:br>
              <a:rPr lang="cs-CZ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</a:br>
            <a:r>
              <a:rPr lang="cs-CZ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  </a:t>
            </a: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d, b, a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2050" name="Picture 2">
            <a:hlinkClick r:id="rId4"/>
            <a:extLst>
              <a:ext uri="{FF2B5EF4-FFF2-40B4-BE49-F238E27FC236}">
                <a16:creationId xmlns:a16="http://schemas.microsoft.com/office/drawing/2014/main" id="{754BA785-84D7-9C98-C8E7-25F6E108C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095" y="4133850"/>
            <a:ext cx="3444328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FF7955D5-7A84-F474-064E-433091A84E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9021" y="4391438"/>
            <a:ext cx="446408" cy="446408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9C120EB2-12C7-DBDB-EB63-7D21D36E9F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6119" y="5478491"/>
            <a:ext cx="429310" cy="429310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6D72DD39-0B27-781F-8E9F-697AD46825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44721" y="4327938"/>
            <a:ext cx="446408" cy="446408"/>
          </a:xfrm>
          <a:prstGeom prst="rect">
            <a:avLst/>
          </a:prstGeom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AD3F10F1-60DC-7A68-6ACE-58CB74BE0C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08445" y="4330198"/>
            <a:ext cx="446408" cy="446408"/>
          </a:xfrm>
          <a:prstGeom prst="rect">
            <a:avLst/>
          </a:prstGeom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024FBB01-5381-BEB5-E293-5CA2E038AC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1478" y="5478491"/>
            <a:ext cx="429310" cy="42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8134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7C00F-BFCE-F042-355E-E186B5F27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Calibri Light"/>
                <a:cs typeface="Calibri Light"/>
              </a:rPr>
              <a:t>Správa</a:t>
            </a:r>
            <a:r>
              <a:rPr lang="en-US" dirty="0">
                <a:ea typeface="Calibri Light"/>
                <a:cs typeface="Calibri Light"/>
              </a:rPr>
              <a:t> </a:t>
            </a:r>
            <a:r>
              <a:rPr lang="en-US" dirty="0" err="1">
                <a:ea typeface="Calibri Light"/>
                <a:cs typeface="Calibri Light"/>
              </a:rPr>
              <a:t>paměti</a:t>
            </a:r>
            <a:r>
              <a:rPr lang="en-US" dirty="0">
                <a:ea typeface="Calibri Light"/>
                <a:cs typeface="Calibri Light"/>
              </a:rPr>
              <a:t> </a:t>
            </a:r>
            <a:r>
              <a:rPr lang="en-US" dirty="0" err="1">
                <a:ea typeface="Calibri Light"/>
                <a:cs typeface="Calibri Light"/>
              </a:rPr>
              <a:t>dnes</a:t>
            </a:r>
            <a:r>
              <a:rPr lang="en-US" dirty="0">
                <a:ea typeface="Calibri Light"/>
                <a:cs typeface="Calibri Light"/>
              </a:rPr>
              <a:t>:</a:t>
            </a:r>
            <a:r>
              <a:rPr lang="cs-CZ" dirty="0">
                <a:ea typeface="Calibri Light"/>
                <a:cs typeface="Calibri Light"/>
              </a:rPr>
              <a:t> </a:t>
            </a:r>
            <a:r>
              <a:rPr lang="en-US" dirty="0">
                <a:ea typeface="Calibri Light"/>
                <a:cs typeface="Calibri Light"/>
              </a:rPr>
              <a:t>smart </a:t>
            </a:r>
            <a:r>
              <a:rPr lang="en-US" dirty="0" err="1">
                <a:ea typeface="Calibri Light"/>
                <a:cs typeface="Calibri Light"/>
              </a:rPr>
              <a:t>pointery</a:t>
            </a:r>
            <a:endParaRPr lang="en-US" dirty="0"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72BE6-C663-01B0-143B-B40445F4E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 err="1">
                <a:latin typeface="Consolas" panose="020B0609020204030204" pitchFamily="49" charset="0"/>
                <a:ea typeface="Calibri"/>
                <a:cs typeface="Calibri"/>
              </a:rPr>
              <a:t>unique_ptr</a:t>
            </a:r>
            <a:r>
              <a:rPr lang="en-US" b="1" dirty="0">
                <a:latin typeface="Consolas" panose="020B0609020204030204" pitchFamily="49" charset="0"/>
                <a:ea typeface="Calibri"/>
                <a:cs typeface="Calibri"/>
              </a:rPr>
              <a:t>&lt;Object&gt;</a:t>
            </a:r>
          </a:p>
          <a:p>
            <a:pPr lvl="1"/>
            <a:r>
              <a:rPr lang="en-US" dirty="0" err="1">
                <a:ea typeface="Calibri"/>
                <a:cs typeface="Calibri"/>
              </a:rPr>
              <a:t>Vyrobení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objektu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haldě</a:t>
            </a:r>
            <a:r>
              <a:rPr lang="en-US" dirty="0">
                <a:ea typeface="Calibri"/>
                <a:cs typeface="Calibri"/>
              </a:rPr>
              <a:t>: </a:t>
            </a:r>
            <a:r>
              <a:rPr lang="en-US" b="1" dirty="0">
                <a:ea typeface="Calibri"/>
                <a:cs typeface="Calibri"/>
              </a:rPr>
              <a:t>pointer = std::</a:t>
            </a:r>
            <a:r>
              <a:rPr lang="en-US" b="1" dirty="0" err="1">
                <a:ea typeface="Calibri"/>
                <a:cs typeface="Calibri"/>
              </a:rPr>
              <a:t>make_unique</a:t>
            </a:r>
            <a:r>
              <a:rPr lang="en-US" b="1" dirty="0">
                <a:ea typeface="Calibri"/>
                <a:cs typeface="Calibri"/>
              </a:rPr>
              <a:t>&lt;Object&gt;(</a:t>
            </a:r>
            <a:r>
              <a:rPr lang="en-US" b="1" dirty="0" err="1">
                <a:ea typeface="Calibri"/>
                <a:cs typeface="Calibri"/>
              </a:rPr>
              <a:t>parametry</a:t>
            </a:r>
            <a:r>
              <a:rPr lang="en-US" b="1" dirty="0">
                <a:ea typeface="Calibri"/>
                <a:cs typeface="Calibri"/>
              </a:rPr>
              <a:t>);</a:t>
            </a:r>
          </a:p>
          <a:p>
            <a:pPr lvl="1"/>
            <a:r>
              <a:rPr lang="en-US" dirty="0" err="1">
                <a:ea typeface="Calibri"/>
                <a:cs typeface="Calibri"/>
              </a:rPr>
              <a:t>Podporuje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dereferenci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jako</a:t>
            </a:r>
            <a:r>
              <a:rPr lang="en-US" dirty="0">
                <a:ea typeface="Calibri"/>
                <a:cs typeface="Calibri"/>
              </a:rPr>
              <a:t> raw pointer, </a:t>
            </a:r>
            <a:r>
              <a:rPr lang="en-US" dirty="0" err="1">
                <a:ea typeface="Calibri"/>
                <a:cs typeface="Calibri"/>
              </a:rPr>
              <a:t>i</a:t>
            </a:r>
            <a:r>
              <a:rPr lang="en-US" dirty="0">
                <a:ea typeface="Calibri"/>
                <a:cs typeface="Calibri"/>
              </a:rPr>
              <a:t> pro </a:t>
            </a:r>
            <a:r>
              <a:rPr lang="en-US" dirty="0" err="1">
                <a:ea typeface="Calibri"/>
                <a:cs typeface="Calibri"/>
              </a:rPr>
              <a:t>metody</a:t>
            </a:r>
            <a:r>
              <a:rPr lang="en-US" dirty="0">
                <a:ea typeface="Calibri"/>
                <a:cs typeface="Calibri"/>
              </a:rPr>
              <a:t> (</a:t>
            </a:r>
            <a:r>
              <a:rPr lang="en-US" dirty="0" err="1">
                <a:ea typeface="Calibri"/>
                <a:cs typeface="Calibri"/>
              </a:rPr>
              <a:t>operátory</a:t>
            </a:r>
            <a:r>
              <a:rPr lang="en-US" dirty="0">
                <a:ea typeface="Calibri"/>
                <a:cs typeface="Calibri"/>
              </a:rPr>
              <a:t> * a -&gt;)</a:t>
            </a:r>
          </a:p>
          <a:p>
            <a:pPr lvl="1"/>
            <a:r>
              <a:rPr lang="en-US" dirty="0" err="1">
                <a:ea typeface="Calibri"/>
                <a:cs typeface="Calibri"/>
              </a:rPr>
              <a:t>Když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b="1" dirty="0" err="1">
                <a:ea typeface="Calibri"/>
                <a:cs typeface="Calibri"/>
              </a:rPr>
              <a:t>vlastníme</a:t>
            </a:r>
            <a:r>
              <a:rPr lang="en-US" b="1" dirty="0">
                <a:ea typeface="Calibri"/>
                <a:cs typeface="Calibri"/>
              </a:rPr>
              <a:t> </a:t>
            </a:r>
            <a:r>
              <a:rPr lang="en-US" b="1" dirty="0" err="1">
                <a:ea typeface="Calibri"/>
                <a:cs typeface="Calibri"/>
              </a:rPr>
              <a:t>tento</a:t>
            </a:r>
            <a:r>
              <a:rPr lang="en-US" b="1" dirty="0">
                <a:ea typeface="Calibri"/>
                <a:cs typeface="Calibri"/>
              </a:rPr>
              <a:t> pointer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tak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víme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že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b="1" dirty="0" err="1">
                <a:ea typeface="Calibri"/>
                <a:cs typeface="Calibri"/>
              </a:rPr>
              <a:t>vlastníme</a:t>
            </a:r>
            <a:r>
              <a:rPr lang="en-US" b="1" dirty="0">
                <a:ea typeface="Calibri"/>
                <a:cs typeface="Calibri"/>
              </a:rPr>
              <a:t> </a:t>
            </a:r>
            <a:r>
              <a:rPr lang="cs-CZ" b="1" dirty="0">
                <a:ea typeface="Calibri"/>
                <a:cs typeface="Calibri"/>
              </a:rPr>
              <a:t>i </a:t>
            </a:r>
            <a:r>
              <a:rPr lang="en-US" b="1" dirty="0">
                <a:ea typeface="Calibri"/>
                <a:cs typeface="Calibri"/>
              </a:rPr>
              <a:t>Object</a:t>
            </a:r>
          </a:p>
          <a:p>
            <a:pPr lvl="2"/>
            <a:r>
              <a:rPr lang="en-US" b="1" dirty="0">
                <a:ea typeface="Calibri"/>
                <a:cs typeface="Calibri"/>
              </a:rPr>
              <a:t>Compiler </a:t>
            </a:r>
            <a:r>
              <a:rPr lang="en-US" b="1" dirty="0" err="1">
                <a:ea typeface="Calibri"/>
                <a:cs typeface="Calibri"/>
              </a:rPr>
              <a:t>nám</a:t>
            </a:r>
            <a:r>
              <a:rPr lang="en-US" b="1" dirty="0">
                <a:ea typeface="Calibri"/>
                <a:cs typeface="Calibri"/>
              </a:rPr>
              <a:t> </a:t>
            </a:r>
            <a:r>
              <a:rPr lang="en-US" b="1" dirty="0" err="1">
                <a:ea typeface="Calibri"/>
                <a:cs typeface="Calibri"/>
              </a:rPr>
              <a:t>zakáže</a:t>
            </a:r>
            <a:r>
              <a:rPr lang="en-US" b="1" dirty="0">
                <a:ea typeface="Calibri"/>
                <a:cs typeface="Calibri"/>
              </a:rPr>
              <a:t> ten pointer </a:t>
            </a:r>
            <a:r>
              <a:rPr lang="en-US" b="1" dirty="0" err="1">
                <a:ea typeface="Calibri"/>
                <a:cs typeface="Calibri"/>
              </a:rPr>
              <a:t>omylem</a:t>
            </a:r>
            <a:r>
              <a:rPr lang="en-US" b="1" dirty="0">
                <a:ea typeface="Calibri"/>
                <a:cs typeface="Calibri"/>
              </a:rPr>
              <a:t> </a:t>
            </a:r>
            <a:r>
              <a:rPr lang="en-US" b="1" dirty="0" err="1">
                <a:ea typeface="Calibri"/>
                <a:cs typeface="Calibri"/>
              </a:rPr>
              <a:t>okopírovat</a:t>
            </a:r>
            <a:r>
              <a:rPr lang="cs-CZ" b="1" dirty="0">
                <a:ea typeface="Calibri"/>
                <a:cs typeface="Calibri"/>
              </a:rPr>
              <a:t>, musíme: </a:t>
            </a:r>
            <a:r>
              <a:rPr lang="cs-CZ" b="1" dirty="0" err="1">
                <a:ea typeface="Calibri"/>
                <a:cs typeface="Calibri"/>
              </a:rPr>
              <a:t>std</a:t>
            </a:r>
            <a:r>
              <a:rPr lang="cs-CZ" b="1" dirty="0">
                <a:ea typeface="Calibri"/>
                <a:cs typeface="Calibri"/>
              </a:rPr>
              <a:t>::</a:t>
            </a:r>
            <a:r>
              <a:rPr lang="cs-CZ" b="1" dirty="0" err="1">
                <a:ea typeface="Calibri"/>
                <a:cs typeface="Calibri"/>
              </a:rPr>
              <a:t>move</a:t>
            </a:r>
            <a:r>
              <a:rPr lang="cs-CZ" b="1" dirty="0">
                <a:ea typeface="Calibri"/>
                <a:cs typeface="Calibri"/>
              </a:rPr>
              <a:t>(pointer)</a:t>
            </a:r>
            <a:endParaRPr lang="en-US" b="1" dirty="0">
              <a:ea typeface="Calibri"/>
              <a:cs typeface="Calibri"/>
            </a:endParaRPr>
          </a:p>
          <a:p>
            <a:pPr lvl="1"/>
            <a:r>
              <a:rPr lang="en-US" dirty="0" err="1">
                <a:ea typeface="Calibri"/>
                <a:cs typeface="Calibri"/>
              </a:rPr>
              <a:t>Úklid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Objectu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vyvoláme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zahozením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pointeru</a:t>
            </a:r>
            <a:r>
              <a:rPr lang="en-US" dirty="0">
                <a:ea typeface="Calibri"/>
                <a:cs typeface="Calibri"/>
              </a:rPr>
              <a:t> (</a:t>
            </a:r>
            <a:r>
              <a:rPr lang="en-US" dirty="0" err="1">
                <a:ea typeface="Calibri"/>
                <a:cs typeface="Calibri"/>
              </a:rPr>
              <a:t>nebo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přiřazením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b="1" dirty="0" err="1">
                <a:ea typeface="Calibri"/>
                <a:cs typeface="Calibri"/>
              </a:rPr>
              <a:t>nullptr</a:t>
            </a:r>
            <a:r>
              <a:rPr lang="en-US" dirty="0">
                <a:ea typeface="Calibri"/>
                <a:cs typeface="Calibri"/>
              </a:rPr>
              <a:t>)</a:t>
            </a:r>
          </a:p>
          <a:p>
            <a:r>
              <a:rPr lang="en-US" b="1" dirty="0" err="1">
                <a:latin typeface="Consolas" panose="020B0609020204030204" pitchFamily="49" charset="0"/>
                <a:ea typeface="Calibri"/>
                <a:cs typeface="Calibri"/>
              </a:rPr>
              <a:t>shared_ptr</a:t>
            </a:r>
            <a:r>
              <a:rPr lang="en-US" b="1" dirty="0">
                <a:latin typeface="Consolas" panose="020B0609020204030204" pitchFamily="49" charset="0"/>
                <a:ea typeface="Calibri"/>
                <a:cs typeface="Calibri"/>
              </a:rPr>
              <a:t>&lt;Object&gt;</a:t>
            </a:r>
          </a:p>
          <a:p>
            <a:pPr lvl="1"/>
            <a:r>
              <a:rPr lang="en-US" dirty="0" err="1">
                <a:ea typeface="Calibri"/>
                <a:cs typeface="Calibri"/>
              </a:rPr>
              <a:t>Vyrobení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objektu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haldě</a:t>
            </a:r>
            <a:r>
              <a:rPr lang="en-US" dirty="0">
                <a:ea typeface="Calibri"/>
                <a:cs typeface="Calibri"/>
              </a:rPr>
              <a:t>: </a:t>
            </a:r>
            <a:r>
              <a:rPr lang="en-US" b="1" dirty="0">
                <a:ea typeface="Calibri"/>
                <a:cs typeface="Calibri"/>
              </a:rPr>
              <a:t>pointer = std::</a:t>
            </a:r>
            <a:r>
              <a:rPr lang="en-US" b="1" dirty="0" err="1">
                <a:ea typeface="Calibri"/>
                <a:cs typeface="Calibri"/>
              </a:rPr>
              <a:t>make_shared</a:t>
            </a:r>
            <a:r>
              <a:rPr lang="en-US" b="1" dirty="0">
                <a:ea typeface="Calibri"/>
                <a:cs typeface="Calibri"/>
              </a:rPr>
              <a:t>&lt;Object&gt;(</a:t>
            </a:r>
            <a:r>
              <a:rPr lang="en-US" b="1" dirty="0" err="1">
                <a:ea typeface="Calibri"/>
                <a:cs typeface="Calibri"/>
              </a:rPr>
              <a:t>parametry</a:t>
            </a:r>
            <a:r>
              <a:rPr lang="en-US" b="1" dirty="0">
                <a:ea typeface="Calibri"/>
                <a:cs typeface="Calibri"/>
              </a:rPr>
              <a:t>)</a:t>
            </a:r>
          </a:p>
          <a:p>
            <a:pPr lvl="1"/>
            <a:r>
              <a:rPr lang="en-US" dirty="0" err="1">
                <a:ea typeface="Calibri"/>
                <a:cs typeface="Calibri"/>
              </a:rPr>
              <a:t>Jako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unique_ptr</a:t>
            </a:r>
            <a:r>
              <a:rPr lang="en-US" dirty="0">
                <a:ea typeface="Calibri"/>
                <a:cs typeface="Calibri"/>
              </a:rPr>
              <a:t>, ale </a:t>
            </a:r>
            <a:r>
              <a:rPr lang="en-US" dirty="0" err="1">
                <a:ea typeface="Calibri"/>
                <a:cs typeface="Calibri"/>
              </a:rPr>
              <a:t>reprezentuje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b="1" dirty="0" err="1">
                <a:ea typeface="Calibri"/>
                <a:cs typeface="Calibri"/>
              </a:rPr>
              <a:t>sdílené</a:t>
            </a:r>
            <a:r>
              <a:rPr lang="en-US" b="1" dirty="0">
                <a:ea typeface="Calibri"/>
                <a:cs typeface="Calibri"/>
              </a:rPr>
              <a:t> </a:t>
            </a:r>
            <a:r>
              <a:rPr lang="en-US" b="1" dirty="0" err="1">
                <a:ea typeface="Calibri"/>
                <a:cs typeface="Calibri"/>
              </a:rPr>
              <a:t>vlastnictví</a:t>
            </a:r>
            <a:r>
              <a:rPr lang="en-US" dirty="0">
                <a:ea typeface="Calibri"/>
                <a:cs typeface="Calibri"/>
              </a:rPr>
              <a:t> = ten pointer </a:t>
            </a:r>
            <a:r>
              <a:rPr lang="en-US" dirty="0" err="1">
                <a:ea typeface="Calibri"/>
                <a:cs typeface="Calibri"/>
              </a:rPr>
              <a:t>může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mít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víc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vlastníků</a:t>
            </a:r>
            <a:r>
              <a:rPr lang="en-US" dirty="0">
                <a:ea typeface="Calibri"/>
                <a:cs typeface="Calibri"/>
              </a:rPr>
              <a:t> a Object </a:t>
            </a:r>
            <a:r>
              <a:rPr lang="en-US" b="1" dirty="0">
                <a:ea typeface="Calibri"/>
                <a:cs typeface="Calibri"/>
              </a:rPr>
              <a:t>se </a:t>
            </a:r>
            <a:r>
              <a:rPr lang="en-US" b="1" dirty="0" err="1">
                <a:ea typeface="Calibri"/>
                <a:cs typeface="Calibri"/>
              </a:rPr>
              <a:t>uklidí</a:t>
            </a:r>
            <a:r>
              <a:rPr lang="en-US" b="1" dirty="0">
                <a:ea typeface="Calibri"/>
                <a:cs typeface="Calibri"/>
              </a:rPr>
              <a:t> </a:t>
            </a:r>
            <a:r>
              <a:rPr lang="en-US" b="1" dirty="0" err="1">
                <a:ea typeface="Calibri"/>
                <a:cs typeface="Calibri"/>
              </a:rPr>
              <a:t>až</a:t>
            </a:r>
            <a:r>
              <a:rPr lang="en-US" b="1" dirty="0">
                <a:ea typeface="Calibri"/>
                <a:cs typeface="Calibri"/>
              </a:rPr>
              <a:t>, </a:t>
            </a:r>
            <a:r>
              <a:rPr lang="en-US" b="1" dirty="0" err="1">
                <a:ea typeface="Calibri"/>
                <a:cs typeface="Calibri"/>
              </a:rPr>
              <a:t>když</a:t>
            </a:r>
            <a:r>
              <a:rPr lang="en-US" b="1" dirty="0">
                <a:ea typeface="Calibri"/>
                <a:cs typeface="Calibri"/>
              </a:rPr>
              <a:t> ho </a:t>
            </a:r>
            <a:r>
              <a:rPr lang="en-US" b="1" dirty="0" err="1">
                <a:ea typeface="Calibri"/>
                <a:cs typeface="Calibri"/>
              </a:rPr>
              <a:t>všichni</a:t>
            </a:r>
            <a:r>
              <a:rPr lang="en-US" b="1" dirty="0">
                <a:ea typeface="Calibri"/>
                <a:cs typeface="Calibri"/>
              </a:rPr>
              <a:t> </a:t>
            </a:r>
            <a:r>
              <a:rPr lang="en-US" b="1" dirty="0" err="1">
                <a:ea typeface="Calibri"/>
                <a:cs typeface="Calibri"/>
              </a:rPr>
              <a:t>zahodí</a:t>
            </a:r>
            <a:r>
              <a:rPr lang="en-US" dirty="0">
                <a:ea typeface="Calibri"/>
                <a:cs typeface="Calibri"/>
              </a:rPr>
              <a:t> (</a:t>
            </a:r>
            <a:r>
              <a:rPr lang="en-US" dirty="0" err="1">
                <a:ea typeface="Calibri"/>
                <a:cs typeface="Calibri"/>
              </a:rPr>
              <a:t>jde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volně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kopírovat</a:t>
            </a:r>
            <a:r>
              <a:rPr lang="en-US" dirty="0">
                <a:ea typeface="Calibri"/>
                <a:cs typeface="Calibri"/>
              </a:rPr>
              <a:t>)</a:t>
            </a:r>
            <a:endParaRPr lang="cs-CZ" dirty="0">
              <a:ea typeface="Calibri"/>
              <a:cs typeface="Calibri"/>
            </a:endParaRPr>
          </a:p>
          <a:p>
            <a:pPr lvl="2"/>
            <a:r>
              <a:rPr lang="cs-CZ" b="1" dirty="0">
                <a:ea typeface="Calibri"/>
                <a:cs typeface="Calibri"/>
              </a:rPr>
              <a:t>Hlídá si počet referencí</a:t>
            </a:r>
            <a:r>
              <a:rPr lang="cs-CZ" dirty="0">
                <a:ea typeface="Calibri"/>
                <a:cs typeface="Calibri"/>
              </a:rPr>
              <a:t> při každém předání/zahození – když je 0, tak spustí úklid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4A47C905-2468-5C38-6280-346F4D2A9075}"/>
              </a:ext>
            </a:extLst>
          </p:cNvPr>
          <p:cNvSpPr/>
          <p:nvPr/>
        </p:nvSpPr>
        <p:spPr>
          <a:xfrm>
            <a:off x="9937101" y="1690688"/>
            <a:ext cx="2099389" cy="3545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#include &lt;memory&gt;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52ADA2D-CB7E-4520-E97C-6F7571BAB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6137" y="681037"/>
            <a:ext cx="941316" cy="941316"/>
          </a:xfrm>
          <a:prstGeom prst="rect">
            <a:avLst/>
          </a:prstGeom>
        </p:spPr>
      </p:pic>
      <p:pic>
        <p:nvPicPr>
          <p:cNvPr id="1026" name="Picture 2" descr="Socialist publisher asserts private ownership of Marxist writings that were  free online - The Maine Wire">
            <a:extLst>
              <a:ext uri="{FF2B5EF4-FFF2-40B4-BE49-F238E27FC236}">
                <a16:creationId xmlns:a16="http://schemas.microsoft.com/office/drawing/2014/main" id="{B3C85CFD-CB6D-BFB4-8C64-54037F1BC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1" y="4701732"/>
            <a:ext cx="1301750" cy="142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Bored Ape NFT craze is all about ego and money, not art | Art and  design | The Guardian">
            <a:extLst>
              <a:ext uri="{FF2B5EF4-FFF2-40B4-BE49-F238E27FC236}">
                <a16:creationId xmlns:a16="http://schemas.microsoft.com/office/drawing/2014/main" id="{5884B479-482A-5F48-53BA-3F361706D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1" y="2374900"/>
            <a:ext cx="1301750" cy="130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3195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7C00F-BFCE-F042-355E-E186B5F27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Calibri Light"/>
                <a:cs typeface="Calibri Light"/>
              </a:rPr>
              <a:t>Správa</a:t>
            </a:r>
            <a:r>
              <a:rPr lang="en-US" dirty="0">
                <a:ea typeface="Calibri Light"/>
                <a:cs typeface="Calibri Light"/>
              </a:rPr>
              <a:t> </a:t>
            </a:r>
            <a:r>
              <a:rPr lang="en-US" dirty="0" err="1">
                <a:ea typeface="Calibri Light"/>
                <a:cs typeface="Calibri Light"/>
              </a:rPr>
              <a:t>paměti</a:t>
            </a:r>
            <a:r>
              <a:rPr lang="en-US" dirty="0">
                <a:ea typeface="Calibri Light"/>
                <a:cs typeface="Calibri Light"/>
              </a:rPr>
              <a:t> </a:t>
            </a:r>
            <a:r>
              <a:rPr lang="en-US" dirty="0" err="1">
                <a:ea typeface="Calibri Light"/>
                <a:cs typeface="Calibri Light"/>
              </a:rPr>
              <a:t>dnes</a:t>
            </a:r>
            <a:r>
              <a:rPr lang="en-US" dirty="0">
                <a:ea typeface="Calibri Light"/>
                <a:cs typeface="Calibri Light"/>
              </a:rPr>
              <a:t>:</a:t>
            </a:r>
            <a:r>
              <a:rPr lang="cs-CZ" dirty="0">
                <a:ea typeface="Calibri Light"/>
                <a:cs typeface="Calibri Light"/>
              </a:rPr>
              <a:t> </a:t>
            </a:r>
            <a:r>
              <a:rPr lang="en-US" dirty="0">
                <a:ea typeface="Calibri Light"/>
                <a:cs typeface="Calibri Light"/>
              </a:rPr>
              <a:t>smart </a:t>
            </a:r>
            <a:r>
              <a:rPr lang="en-US" dirty="0" err="1">
                <a:ea typeface="Calibri Light"/>
                <a:cs typeface="Calibri Light"/>
              </a:rPr>
              <a:t>pointery</a:t>
            </a:r>
            <a:endParaRPr lang="en-US" dirty="0"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72BE6-C663-01B0-143B-B40445F4E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 err="1">
                <a:ea typeface="Calibri"/>
                <a:cs typeface="Calibri"/>
              </a:rPr>
              <a:t>Výhody</a:t>
            </a:r>
            <a:r>
              <a:rPr lang="en-US" dirty="0">
                <a:ea typeface="Calibri"/>
                <a:cs typeface="Calibri"/>
              </a:rPr>
              <a:t> smart </a:t>
            </a:r>
            <a:r>
              <a:rPr lang="en-US" dirty="0" err="1">
                <a:ea typeface="Calibri"/>
                <a:cs typeface="Calibri"/>
              </a:rPr>
              <a:t>pointerů</a:t>
            </a:r>
            <a:r>
              <a:rPr lang="en-US" dirty="0">
                <a:ea typeface="Calibri"/>
                <a:cs typeface="Calibri"/>
              </a:rPr>
              <a:t>:</a:t>
            </a:r>
          </a:p>
          <a:p>
            <a:pPr lvl="1"/>
            <a:r>
              <a:rPr lang="en-US" b="1" dirty="0" err="1">
                <a:ea typeface="Calibri"/>
                <a:cs typeface="Calibri"/>
              </a:rPr>
              <a:t>Nehrozí</a:t>
            </a:r>
            <a:r>
              <a:rPr lang="en-US" b="1" dirty="0">
                <a:ea typeface="Calibri"/>
                <a:cs typeface="Calibri"/>
              </a:rPr>
              <a:t> double-free, </a:t>
            </a:r>
            <a:r>
              <a:rPr lang="en-US" b="1" dirty="0" err="1">
                <a:ea typeface="Calibri"/>
                <a:cs typeface="Calibri"/>
              </a:rPr>
              <a:t>nejde</a:t>
            </a:r>
            <a:r>
              <a:rPr lang="en-US" b="1" dirty="0">
                <a:ea typeface="Calibri"/>
                <a:cs typeface="Calibri"/>
              </a:rPr>
              <a:t> </a:t>
            </a:r>
            <a:r>
              <a:rPr lang="en-US" b="1" dirty="0" err="1">
                <a:ea typeface="Calibri"/>
                <a:cs typeface="Calibri"/>
              </a:rPr>
              <a:t>zapomenout</a:t>
            </a:r>
            <a:r>
              <a:rPr lang="en-US" b="1" dirty="0">
                <a:ea typeface="Calibri"/>
                <a:cs typeface="Calibri"/>
              </a:rPr>
              <a:t> </a:t>
            </a:r>
            <a:r>
              <a:rPr lang="en-US" b="1" dirty="0" err="1">
                <a:ea typeface="Calibri"/>
                <a:cs typeface="Calibri"/>
              </a:rPr>
              <a:t>na</a:t>
            </a:r>
            <a:r>
              <a:rPr lang="en-US" b="1" dirty="0">
                <a:ea typeface="Calibri"/>
                <a:cs typeface="Calibri"/>
              </a:rPr>
              <a:t> </a:t>
            </a:r>
            <a:r>
              <a:rPr lang="en-US" b="1" dirty="0" err="1">
                <a:ea typeface="Calibri"/>
                <a:cs typeface="Calibri"/>
              </a:rPr>
              <a:t>zavolání</a:t>
            </a:r>
            <a:r>
              <a:rPr lang="en-US" b="1" dirty="0">
                <a:ea typeface="Calibri"/>
                <a:cs typeface="Calibri"/>
              </a:rPr>
              <a:t> delete</a:t>
            </a:r>
          </a:p>
          <a:p>
            <a:pPr lvl="1"/>
            <a:r>
              <a:rPr lang="en-US" b="1" dirty="0">
                <a:ea typeface="Calibri"/>
                <a:cs typeface="Calibri"/>
              </a:rPr>
              <a:t>Je </a:t>
            </a:r>
            <a:r>
              <a:rPr lang="en-US" b="1" dirty="0" err="1">
                <a:ea typeface="Calibri"/>
                <a:cs typeface="Calibri"/>
              </a:rPr>
              <a:t>jasné</a:t>
            </a:r>
            <a:r>
              <a:rPr lang="en-US" b="1" dirty="0">
                <a:ea typeface="Calibri"/>
                <a:cs typeface="Calibri"/>
              </a:rPr>
              <a:t> </a:t>
            </a:r>
            <a:r>
              <a:rPr lang="en-US" b="1" dirty="0" err="1">
                <a:ea typeface="Calibri"/>
                <a:cs typeface="Calibri"/>
              </a:rPr>
              <a:t>vlastnictví</a:t>
            </a:r>
          </a:p>
          <a:p>
            <a:r>
              <a:rPr lang="en-US" dirty="0">
                <a:ea typeface="Calibri"/>
                <a:cs typeface="Calibri"/>
              </a:rPr>
              <a:t>Kdy </a:t>
            </a:r>
            <a:r>
              <a:rPr lang="en-US" dirty="0" err="1">
                <a:ea typeface="Calibri"/>
                <a:cs typeface="Calibri"/>
              </a:rPr>
              <a:t>použít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cs-CZ" dirty="0" err="1">
                <a:latin typeface="Consolas" panose="020B0609020204030204" pitchFamily="49" charset="0"/>
                <a:ea typeface="Calibri"/>
                <a:cs typeface="Calibri"/>
              </a:rPr>
              <a:t>unique</a:t>
            </a:r>
            <a:r>
              <a:rPr lang="en-US" dirty="0">
                <a:latin typeface="Consolas" panose="020B0609020204030204" pitchFamily="49" charset="0"/>
                <a:ea typeface="Calibri"/>
                <a:cs typeface="Calibri"/>
              </a:rPr>
              <a:t>_</a:t>
            </a:r>
            <a:r>
              <a:rPr lang="en-US" dirty="0" err="1">
                <a:latin typeface="Consolas" panose="020B0609020204030204" pitchFamily="49" charset="0"/>
                <a:ea typeface="Calibri"/>
                <a:cs typeface="Calibri"/>
              </a:rPr>
              <a:t>ptr</a:t>
            </a:r>
            <a:r>
              <a:rPr lang="en-US" dirty="0">
                <a:ea typeface="Calibri"/>
                <a:cs typeface="Calibri"/>
              </a:rPr>
              <a:t> a </a:t>
            </a:r>
            <a:r>
              <a:rPr lang="en-US" dirty="0" err="1">
                <a:ea typeface="Calibri"/>
                <a:cs typeface="Calibri"/>
              </a:rPr>
              <a:t>kdy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latin typeface="Consolas" panose="020B0609020204030204" pitchFamily="49" charset="0"/>
                <a:ea typeface="Calibri"/>
                <a:cs typeface="Calibri"/>
              </a:rPr>
              <a:t>shared_ptr</a:t>
            </a:r>
            <a:endParaRPr lang="en-US" dirty="0">
              <a:latin typeface="Consolas" panose="020B0609020204030204" pitchFamily="49" charset="0"/>
              <a:ea typeface="Calibri"/>
              <a:cs typeface="Calibri"/>
            </a:endParaRPr>
          </a:p>
          <a:p>
            <a:pPr lvl="1"/>
            <a:r>
              <a:rPr lang="en-US" dirty="0" err="1">
                <a:ea typeface="Calibri"/>
                <a:cs typeface="Calibri"/>
              </a:rPr>
              <a:t>Použijte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unique_ptr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vždy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pokud</a:t>
            </a:r>
            <a:r>
              <a:rPr lang="en-US" dirty="0">
                <a:ea typeface="Calibri"/>
                <a:cs typeface="Calibri"/>
              </a:rPr>
              <a:t> to </a:t>
            </a:r>
            <a:r>
              <a:rPr lang="en-US" dirty="0" err="1">
                <a:ea typeface="Calibri"/>
                <a:cs typeface="Calibri"/>
              </a:rPr>
              <a:t>jde</a:t>
            </a:r>
            <a:r>
              <a:rPr lang="en-US" dirty="0">
                <a:ea typeface="Calibri"/>
                <a:cs typeface="Calibri"/>
              </a:rPr>
              <a:t> a </a:t>
            </a:r>
            <a:r>
              <a:rPr lang="en-US" dirty="0" err="1">
                <a:ea typeface="Calibri"/>
                <a:cs typeface="Calibri"/>
              </a:rPr>
              <a:t>víte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že</a:t>
            </a:r>
            <a:r>
              <a:rPr lang="en-US" dirty="0">
                <a:ea typeface="Calibri"/>
                <a:cs typeface="Calibri"/>
              </a:rPr>
              <a:t> ten object </a:t>
            </a:r>
            <a:r>
              <a:rPr lang="en-US" dirty="0" err="1">
                <a:ea typeface="Calibri"/>
                <a:cs typeface="Calibri"/>
              </a:rPr>
              <a:t>musí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být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haldě</a:t>
            </a:r>
            <a:endParaRPr lang="en-US" dirty="0">
              <a:ea typeface="Calibri"/>
              <a:cs typeface="Calibri"/>
            </a:endParaRPr>
          </a:p>
          <a:p>
            <a:pPr lvl="2"/>
            <a:r>
              <a:rPr lang="en-US" dirty="0">
                <a:ea typeface="Calibri"/>
                <a:cs typeface="Calibri"/>
              </a:rPr>
              <a:t>U </a:t>
            </a:r>
            <a:r>
              <a:rPr lang="en-US" dirty="0" err="1">
                <a:ea typeface="Calibri"/>
                <a:cs typeface="Calibri"/>
              </a:rPr>
              <a:t>malých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objectů</a:t>
            </a:r>
            <a:r>
              <a:rPr lang="en-US" dirty="0">
                <a:ea typeface="Calibri"/>
                <a:cs typeface="Calibri"/>
              </a:rPr>
              <a:t> a u </a:t>
            </a:r>
            <a:r>
              <a:rPr lang="en-US" dirty="0" err="1">
                <a:ea typeface="Calibri"/>
                <a:cs typeface="Calibri"/>
              </a:rPr>
              <a:t>těch</a:t>
            </a:r>
            <a:r>
              <a:rPr lang="en-US" dirty="0">
                <a:ea typeface="Calibri"/>
                <a:cs typeface="Calibri"/>
              </a:rPr>
              <a:t>, co </a:t>
            </a:r>
            <a:r>
              <a:rPr lang="en-US" dirty="0" err="1">
                <a:ea typeface="Calibri"/>
                <a:cs typeface="Calibri"/>
              </a:rPr>
              <a:t>samy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odkládají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věci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haldu</a:t>
            </a:r>
            <a:r>
              <a:rPr lang="en-US" dirty="0">
                <a:ea typeface="Calibri"/>
                <a:cs typeface="Calibri"/>
              </a:rPr>
              <a:t> (</a:t>
            </a:r>
            <a:r>
              <a:rPr lang="en-US" dirty="0" err="1">
                <a:ea typeface="Calibri"/>
                <a:cs typeface="Calibri"/>
              </a:rPr>
              <a:t>třeba</a:t>
            </a:r>
            <a:r>
              <a:rPr lang="en-US" dirty="0">
                <a:ea typeface="Calibri"/>
                <a:cs typeface="Calibri"/>
              </a:rPr>
              <a:t> vector) </a:t>
            </a:r>
            <a:r>
              <a:rPr lang="en-US" dirty="0" err="1">
                <a:ea typeface="Calibri"/>
                <a:cs typeface="Calibri"/>
              </a:rPr>
              <a:t>dávejte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věci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</a:t>
            </a:r>
            <a:r>
              <a:rPr lang="en-US" dirty="0">
                <a:ea typeface="Calibri"/>
                <a:cs typeface="Calibri"/>
              </a:rPr>
              <a:t> stack (</a:t>
            </a:r>
            <a:r>
              <a:rPr lang="en-US" b="1" dirty="0" err="1">
                <a:ea typeface="Calibri"/>
                <a:cs typeface="Calibri"/>
              </a:rPr>
              <a:t>prostě</a:t>
            </a:r>
            <a:r>
              <a:rPr lang="en-US" b="1" dirty="0">
                <a:ea typeface="Calibri"/>
                <a:cs typeface="Calibri"/>
              </a:rPr>
              <a:t> Object </a:t>
            </a:r>
            <a:r>
              <a:rPr lang="en-US" b="1" dirty="0" err="1">
                <a:ea typeface="Calibri"/>
                <a:cs typeface="Calibri"/>
              </a:rPr>
              <a:t>object</a:t>
            </a:r>
            <a:r>
              <a:rPr lang="en-US" dirty="0">
                <a:ea typeface="Calibri"/>
                <a:cs typeface="Calibri"/>
              </a:rPr>
              <a:t>, bez </a:t>
            </a:r>
            <a:r>
              <a:rPr lang="en-US" dirty="0" err="1">
                <a:ea typeface="Calibri"/>
                <a:cs typeface="Calibri"/>
              </a:rPr>
              <a:t>pointerů</a:t>
            </a:r>
            <a:r>
              <a:rPr lang="en-US" dirty="0">
                <a:ea typeface="Calibri"/>
                <a:cs typeface="Calibri"/>
              </a:rPr>
              <a:t>)</a:t>
            </a:r>
            <a:r>
              <a:rPr lang="cs-CZ" dirty="0">
                <a:ea typeface="Calibri"/>
                <a:cs typeface="Calibri"/>
              </a:rPr>
              <a:t> – nebo prostě tam, kde je definujete</a:t>
            </a:r>
          </a:p>
          <a:p>
            <a:pPr lvl="2"/>
            <a:r>
              <a:rPr lang="cs-CZ" b="1" dirty="0" err="1">
                <a:ea typeface="Calibri"/>
                <a:cs typeface="Calibri"/>
              </a:rPr>
              <a:t>shared_ptr</a:t>
            </a:r>
            <a:r>
              <a:rPr lang="cs-CZ" b="1" dirty="0">
                <a:ea typeface="Calibri"/>
                <a:cs typeface="Calibri"/>
              </a:rPr>
              <a:t> je malinko dražší a méně bezpečný</a:t>
            </a:r>
          </a:p>
          <a:p>
            <a:pPr lvl="3"/>
            <a:r>
              <a:rPr lang="cs-CZ" b="1" dirty="0">
                <a:ea typeface="Calibri"/>
                <a:cs typeface="Calibri"/>
              </a:rPr>
              <a:t>V čem je nebezpečný?</a:t>
            </a:r>
            <a:r>
              <a:rPr lang="cs-CZ" dirty="0">
                <a:ea typeface="Calibri"/>
                <a:cs typeface="Calibri"/>
              </a:rPr>
              <a:t> – Můžeme omylem převést vlastnictví na někoho jiného a pak mylně očekávat úklid… (viz další bod, ale zde i obecněji)</a:t>
            </a:r>
          </a:p>
          <a:p>
            <a:r>
              <a:rPr lang="en-US" dirty="0" err="1">
                <a:ea typeface="Calibri"/>
                <a:cs typeface="Calibri"/>
              </a:rPr>
              <a:t>Chytr</a:t>
            </a:r>
            <a:r>
              <a:rPr lang="cs-CZ" dirty="0">
                <a:ea typeface="Calibri"/>
                <a:cs typeface="Calibri"/>
              </a:rPr>
              <a:t>é pointery nejsou stříbrná kulka, stále může nastat </a:t>
            </a:r>
            <a:r>
              <a:rPr lang="cs-CZ" dirty="0" err="1">
                <a:ea typeface="Calibri"/>
                <a:cs typeface="Calibri"/>
              </a:rPr>
              <a:t>leak</a:t>
            </a:r>
            <a:endParaRPr lang="cs-CZ" dirty="0">
              <a:ea typeface="Calibri"/>
              <a:cs typeface="Calibri"/>
            </a:endParaRPr>
          </a:p>
          <a:p>
            <a:pPr lvl="1"/>
            <a:r>
              <a:rPr lang="cs-CZ" dirty="0">
                <a:ea typeface="Calibri"/>
                <a:cs typeface="Calibri"/>
              </a:rPr>
              <a:t>Link na </a:t>
            </a:r>
            <a:r>
              <a:rPr lang="cs-CZ" dirty="0" err="1">
                <a:ea typeface="Calibri"/>
                <a:cs typeface="Calibri"/>
                <a:hlinkClick r:id="rId2"/>
              </a:rPr>
              <a:t>Compiler</a:t>
            </a:r>
            <a:r>
              <a:rPr lang="cs-CZ" dirty="0">
                <a:ea typeface="Calibri"/>
                <a:cs typeface="Calibri"/>
                <a:hlinkClick r:id="rId2"/>
              </a:rPr>
              <a:t> Explorer</a:t>
            </a:r>
            <a:r>
              <a:rPr lang="cs-CZ" dirty="0">
                <a:ea typeface="Calibri"/>
                <a:cs typeface="Calibri"/>
              </a:rPr>
              <a:t>, kde „omylem“ vznikne cyklus </a:t>
            </a:r>
            <a:r>
              <a:rPr lang="cs-CZ" dirty="0" err="1">
                <a:ea typeface="Calibri"/>
                <a:cs typeface="Calibri"/>
              </a:rPr>
              <a:t>unique</a:t>
            </a:r>
            <a:r>
              <a:rPr lang="cs-CZ" dirty="0">
                <a:ea typeface="Calibri"/>
                <a:cs typeface="Calibri"/>
              </a:rPr>
              <a:t> pointerů</a:t>
            </a:r>
          </a:p>
          <a:p>
            <a:pPr lvl="1"/>
            <a:r>
              <a:rPr lang="cs-CZ" b="1" dirty="0">
                <a:ea typeface="Calibri"/>
                <a:cs typeface="Calibri"/>
              </a:rPr>
              <a:t>A hrozba je o to větší se </a:t>
            </a:r>
            <a:r>
              <a:rPr lang="cs-CZ" b="1" dirty="0" err="1">
                <a:ea typeface="Calibri"/>
                <a:cs typeface="Calibri"/>
              </a:rPr>
              <a:t>shared</a:t>
            </a:r>
            <a:r>
              <a:rPr lang="cs-CZ" b="1" dirty="0">
                <a:ea typeface="Calibri"/>
                <a:cs typeface="Calibri"/>
              </a:rPr>
              <a:t> pointery</a:t>
            </a:r>
            <a:r>
              <a:rPr lang="cs-CZ" dirty="0">
                <a:ea typeface="Calibri"/>
                <a:cs typeface="Calibri"/>
              </a:rPr>
              <a:t>, např. pokud se s nimi pokusíme implementovat obecný graf (proto třeba Java a C</a:t>
            </a:r>
            <a:r>
              <a:rPr lang="en-US" dirty="0">
                <a:ea typeface="Calibri"/>
                <a:cs typeface="Calibri"/>
              </a:rPr>
              <a:t># </a:t>
            </a:r>
            <a:r>
              <a:rPr lang="cs-CZ" dirty="0">
                <a:ea typeface="Calibri"/>
                <a:cs typeface="Calibri"/>
              </a:rPr>
              <a:t>mají GC)</a:t>
            </a:r>
            <a:endParaRPr lang="cs-CZ" b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19253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ABA8FC-0E3E-4A56-AEA7-CA033D88A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/>
              <a:t>move</a:t>
            </a:r>
            <a:r>
              <a:rPr lang="cs-CZ" dirty="0"/>
              <a:t>(objekt)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91BB10-93E5-692B-D12E-778C8945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Tato funkce nic nedělá, jen objekt </a:t>
            </a:r>
            <a:r>
              <a:rPr lang="cs-CZ" dirty="0" err="1"/>
              <a:t>castne</a:t>
            </a:r>
            <a:r>
              <a:rPr lang="cs-CZ" dirty="0"/>
              <a:t> na </a:t>
            </a:r>
            <a:r>
              <a:rPr lang="en-US" b="1" dirty="0"/>
              <a:t>T&amp;&amp;</a:t>
            </a:r>
            <a:r>
              <a:rPr lang="en-US" dirty="0"/>
              <a:t> </a:t>
            </a:r>
            <a:r>
              <a:rPr lang="en-US" dirty="0" err="1"/>
              <a:t>referenci</a:t>
            </a:r>
            <a:endParaRPr lang="en-US" dirty="0"/>
          </a:p>
          <a:p>
            <a:pPr lvl="1"/>
            <a:r>
              <a:rPr lang="cs-CZ" dirty="0"/>
              <a:t>Oficiálně: </a:t>
            </a:r>
            <a:r>
              <a:rPr lang="en-US" dirty="0"/>
              <a:t>T&amp;&amp; je </a:t>
            </a:r>
            <a:r>
              <a:rPr lang="cs-CZ" dirty="0" err="1"/>
              <a:t>rvalue</a:t>
            </a:r>
            <a:r>
              <a:rPr lang="cs-CZ" dirty="0"/>
              <a:t> reference (</a:t>
            </a:r>
            <a:r>
              <a:rPr lang="en-US" dirty="0"/>
              <a:t>T&amp; je </a:t>
            </a:r>
            <a:r>
              <a:rPr lang="en-US" dirty="0" err="1"/>
              <a:t>lvalue</a:t>
            </a:r>
            <a:r>
              <a:rPr lang="en-US" dirty="0"/>
              <a:t> reference)</a:t>
            </a:r>
          </a:p>
          <a:p>
            <a:pPr lvl="2"/>
            <a:r>
              <a:rPr lang="cs-CZ" i="1" dirty="0"/>
              <a:t>Vzniklo z </a:t>
            </a:r>
            <a:r>
              <a:rPr lang="cs-CZ" i="1" dirty="0" err="1"/>
              <a:t>left</a:t>
            </a:r>
            <a:r>
              <a:rPr lang="en-US" i="1" dirty="0"/>
              <a:t>&amp;right</a:t>
            </a:r>
            <a:r>
              <a:rPr lang="cs-CZ" i="1" dirty="0"/>
              <a:t>, protože</a:t>
            </a:r>
            <a:r>
              <a:rPr lang="en-US" i="1" dirty="0"/>
              <a:t> v</a:t>
            </a:r>
            <a:r>
              <a:rPr lang="cs-CZ" i="1" dirty="0"/>
              <a:t> </a:t>
            </a:r>
            <a:r>
              <a:rPr lang="cs-CZ" i="1" dirty="0" err="1"/>
              <a:t>lvalue</a:t>
            </a:r>
            <a:r>
              <a:rPr lang="cs-CZ" i="1" dirty="0"/>
              <a:t>=</a:t>
            </a:r>
            <a:r>
              <a:rPr lang="cs-CZ" i="1" dirty="0" err="1"/>
              <a:t>rvalue</a:t>
            </a:r>
            <a:r>
              <a:rPr lang="cs-CZ" i="1" dirty="0"/>
              <a:t> nedává smysl, aby hodnota nalevo byla </a:t>
            </a:r>
            <a:r>
              <a:rPr lang="cs-CZ" i="1" dirty="0" err="1"/>
              <a:t>temporary</a:t>
            </a:r>
            <a:r>
              <a:rPr lang="en-US" dirty="0"/>
              <a:t>; </a:t>
            </a:r>
            <a:r>
              <a:rPr lang="cs-CZ" dirty="0"/>
              <a:t>zároveň: </a:t>
            </a:r>
            <a:r>
              <a:rPr lang="cs-CZ" dirty="0" err="1"/>
              <a:t>rvalue</a:t>
            </a:r>
            <a:r>
              <a:rPr lang="cs-CZ" dirty="0"/>
              <a:t> jakože </a:t>
            </a:r>
            <a:r>
              <a:rPr lang="cs-CZ" i="1" dirty="0" err="1"/>
              <a:t>returned</a:t>
            </a:r>
            <a:r>
              <a:rPr lang="cs-CZ" i="1" dirty="0"/>
              <a:t> </a:t>
            </a:r>
            <a:r>
              <a:rPr lang="cs-CZ" i="1" dirty="0" err="1"/>
              <a:t>value</a:t>
            </a:r>
            <a:r>
              <a:rPr lang="cs-CZ" dirty="0"/>
              <a:t> (často vracíme </a:t>
            </a:r>
            <a:r>
              <a:rPr lang="cs-CZ" dirty="0" err="1"/>
              <a:t>temporary</a:t>
            </a:r>
            <a:r>
              <a:rPr lang="cs-CZ" dirty="0"/>
              <a:t>, např u </a:t>
            </a:r>
            <a:r>
              <a:rPr lang="cs-CZ" dirty="0" err="1"/>
              <a:t>a+b</a:t>
            </a:r>
            <a:r>
              <a:rPr lang="cs-CZ" dirty="0"/>
              <a:t>)</a:t>
            </a:r>
          </a:p>
          <a:p>
            <a:r>
              <a:rPr lang="en-US" dirty="0"/>
              <a:t>Z</a:t>
            </a:r>
            <a:r>
              <a:rPr lang="cs-CZ" dirty="0" err="1"/>
              <a:t>načí</a:t>
            </a:r>
            <a:r>
              <a:rPr lang="cs-CZ" dirty="0"/>
              <a:t>, že objekt má být chápán jako </a:t>
            </a:r>
            <a:r>
              <a:rPr lang="cs-CZ" i="1" dirty="0" err="1"/>
              <a:t>temporary</a:t>
            </a:r>
            <a:endParaRPr lang="cs-CZ" i="1" dirty="0"/>
          </a:p>
          <a:p>
            <a:pPr lvl="1"/>
            <a:r>
              <a:rPr lang="cs-CZ" dirty="0"/>
              <a:t>Funkce, co jej přijme, ho může volně „vykrást“ – pokud to je vektor, tak přebrat jeho data, u </a:t>
            </a:r>
            <a:r>
              <a:rPr lang="cs-CZ" dirty="0" err="1"/>
              <a:t>unique_ptr</a:t>
            </a:r>
            <a:r>
              <a:rPr lang="cs-CZ" dirty="0"/>
              <a:t> přebrat vlastnictví cílového objektu, atd.</a:t>
            </a:r>
          </a:p>
          <a:p>
            <a:r>
              <a:rPr lang="cs-CZ" dirty="0"/>
              <a:t>Díky </a:t>
            </a:r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/>
              <a:t>move</a:t>
            </a:r>
            <a:r>
              <a:rPr lang="cs-CZ" dirty="0"/>
              <a:t> můžeme rozlišovat </a:t>
            </a:r>
            <a:r>
              <a:rPr lang="cs-CZ" dirty="0" err="1"/>
              <a:t>overloady</a:t>
            </a:r>
            <a:r>
              <a:rPr lang="cs-CZ" dirty="0"/>
              <a:t> funkcí b</a:t>
            </a:r>
            <a:r>
              <a:rPr lang="en-US" dirty="0" err="1"/>
              <a:t>ra</a:t>
            </a:r>
            <a:r>
              <a:rPr lang="cs-CZ" dirty="0" err="1"/>
              <a:t>jící</a:t>
            </a:r>
            <a:r>
              <a:rPr lang="cs-CZ" dirty="0"/>
              <a:t> </a:t>
            </a:r>
            <a:r>
              <a:rPr lang="en-US" dirty="0"/>
              <a:t>T&amp; </a:t>
            </a:r>
            <a:r>
              <a:rPr lang="cs-CZ" dirty="0"/>
              <a:t>a</a:t>
            </a:r>
            <a:r>
              <a:rPr lang="en-US" dirty="0"/>
              <a:t> T&amp;&amp;</a:t>
            </a:r>
            <a:endParaRPr lang="cs-CZ" dirty="0"/>
          </a:p>
          <a:p>
            <a:pPr lvl="1"/>
            <a:r>
              <a:rPr lang="cs-CZ" dirty="0" err="1"/>
              <a:t>Overload</a:t>
            </a:r>
            <a:r>
              <a:rPr lang="cs-CZ" dirty="0"/>
              <a:t> s </a:t>
            </a:r>
            <a:r>
              <a:rPr lang="en-US" dirty="0"/>
              <a:t>T&amp; </a:t>
            </a:r>
            <a:r>
              <a:rPr lang="cs-CZ" dirty="0"/>
              <a:t>bude typicky data kopírovat</a:t>
            </a:r>
          </a:p>
          <a:p>
            <a:pPr lvl="1"/>
            <a:r>
              <a:rPr lang="cs-CZ" dirty="0" err="1"/>
              <a:t>Overload</a:t>
            </a:r>
            <a:r>
              <a:rPr lang="cs-CZ" dirty="0"/>
              <a:t> s T</a:t>
            </a:r>
            <a:r>
              <a:rPr lang="en-US" dirty="0"/>
              <a:t>&amp;&amp;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cs-CZ" dirty="0"/>
              <a:t>typicky </a:t>
            </a:r>
            <a:r>
              <a:rPr lang="en-US" dirty="0"/>
              <a:t>data </a:t>
            </a:r>
            <a:r>
              <a:rPr lang="cs-CZ" dirty="0" err="1"/>
              <a:t>move</a:t>
            </a:r>
            <a:r>
              <a:rPr lang="cs-CZ" dirty="0"/>
              <a:t>-ovat, zabráníme kopírování</a:t>
            </a:r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48C3F260-C36D-AD93-93F3-5B66ED486629}"/>
              </a:ext>
            </a:extLst>
          </p:cNvPr>
          <p:cNvSpPr/>
          <p:nvPr/>
        </p:nvSpPr>
        <p:spPr>
          <a:xfrm>
            <a:off x="8897815" y="721761"/>
            <a:ext cx="2455985" cy="3545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#include &lt;</a:t>
            </a:r>
            <a:r>
              <a:rPr lang="cs-CZ" dirty="0"/>
              <a:t>utility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6889607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3AC137-3F99-34A9-54C2-9A058F9EA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Rvalue</a:t>
            </a:r>
            <a:r>
              <a:rPr lang="en-US" dirty="0"/>
              <a:t> reference: </a:t>
            </a:r>
            <a:r>
              <a:rPr lang="cs-CZ" dirty="0" err="1"/>
              <a:t>Object</a:t>
            </a:r>
            <a:r>
              <a:rPr lang="en-US" dirty="0"/>
              <a:t>&amp;&amp;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AE3535-10FA-EF8F-E0E2-79E28514A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Reference </a:t>
            </a:r>
            <a:r>
              <a:rPr lang="en-US" dirty="0" err="1"/>
              <a:t>na</a:t>
            </a:r>
            <a:r>
              <a:rPr lang="en-US" dirty="0"/>
              <a:t> temporary </a:t>
            </a:r>
            <a:r>
              <a:rPr lang="en-US" dirty="0" err="1"/>
              <a:t>objekty</a:t>
            </a:r>
            <a:endParaRPr lang="en-US" dirty="0"/>
          </a:p>
          <a:p>
            <a:pPr lvl="1"/>
            <a:r>
              <a:rPr lang="cs-CZ" dirty="0"/>
              <a:t>Čerstvě vyrobené objekty: </a:t>
            </a:r>
            <a:r>
              <a:rPr lang="cs-CZ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std</a:t>
            </a:r>
            <a:r>
              <a:rPr lang="en-US" dirty="0">
                <a:latin typeface="Cascadia Code" panose="020B0609020000020004" pitchFamily="49" charset="0"/>
                <a:cs typeface="Cascadia Code" panose="020B0609020000020004" pitchFamily="49" charset="0"/>
              </a:rPr>
              <a:t>::vector&lt;int&gt;{1, 2, 3}</a:t>
            </a:r>
          </a:p>
          <a:p>
            <a:pPr lvl="1"/>
            <a:r>
              <a:rPr lang="en-US" dirty="0"/>
              <a:t>V</a:t>
            </a:r>
            <a:r>
              <a:rPr lang="cs-CZ" dirty="0" err="1"/>
              <a:t>ýsledky</a:t>
            </a:r>
            <a:r>
              <a:rPr lang="cs-CZ" dirty="0"/>
              <a:t> různých operací: </a:t>
            </a:r>
            <a:r>
              <a:rPr lang="cs-CZ" dirty="0">
                <a:latin typeface="Cascadia Code" panose="020B0609020000020004" pitchFamily="49" charset="0"/>
                <a:cs typeface="Cascadia Code" panose="020B0609020000020004" pitchFamily="49" charset="0"/>
              </a:rPr>
              <a:t>string1 + string2</a:t>
            </a:r>
          </a:p>
          <a:p>
            <a:pPr lvl="1"/>
            <a:r>
              <a:rPr lang="cs-CZ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std</a:t>
            </a:r>
            <a:r>
              <a:rPr lang="cs-CZ" dirty="0">
                <a:latin typeface="Cascadia Code" panose="020B0609020000020004" pitchFamily="49" charset="0"/>
                <a:cs typeface="Cascadia Code" panose="020B0609020000020004" pitchFamily="49" charset="0"/>
              </a:rPr>
              <a:t>::</a:t>
            </a:r>
            <a:r>
              <a:rPr lang="cs-CZ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move</a:t>
            </a:r>
            <a:r>
              <a:rPr lang="cs-CZ" dirty="0">
                <a:latin typeface="Cascadia Code" panose="020B0609020000020004" pitchFamily="49" charset="0"/>
                <a:cs typeface="Cascadia Code" panose="020B0609020000020004" pitchFamily="49" charset="0"/>
              </a:rPr>
              <a:t>(objekt)</a:t>
            </a:r>
            <a:r>
              <a:rPr lang="cs-CZ" dirty="0"/>
              <a:t> &lt;- tímhle naznačíme, že data objektu předáváme pryč</a:t>
            </a:r>
          </a:p>
          <a:p>
            <a:r>
              <a:rPr lang="cs-CZ" b="1" dirty="0"/>
              <a:t>Velký chyták:</a:t>
            </a:r>
            <a:r>
              <a:rPr lang="cs-CZ" dirty="0"/>
              <a:t> </a:t>
            </a:r>
            <a:r>
              <a:rPr lang="cs-CZ" dirty="0">
                <a:latin typeface="Cascadia Code" panose="020B0609020000020004" pitchFamily="49" charset="0"/>
                <a:cs typeface="Cascadia Code" panose="020B0609020000020004" pitchFamily="49" charset="0"/>
              </a:rPr>
              <a:t>auto</a:t>
            </a:r>
            <a:r>
              <a:rPr lang="en-US" dirty="0">
                <a:latin typeface="Cascadia Code" panose="020B0609020000020004" pitchFamily="49" charset="0"/>
                <a:cs typeface="Cascadia Code" panose="020B0609020000020004" pitchFamily="49" charset="0"/>
              </a:rPr>
              <a:t>&amp;&amp;</a:t>
            </a:r>
            <a:r>
              <a:rPr lang="en-US" dirty="0"/>
              <a:t> </a:t>
            </a:r>
            <a:r>
              <a:rPr lang="en-US" dirty="0" err="1"/>
              <a:t>nen</a:t>
            </a:r>
            <a:r>
              <a:rPr lang="cs-CZ" dirty="0"/>
              <a:t>í nutně </a:t>
            </a:r>
            <a:r>
              <a:rPr lang="cs-CZ" dirty="0" err="1"/>
              <a:t>rvalue</a:t>
            </a:r>
            <a:r>
              <a:rPr lang="cs-CZ" dirty="0"/>
              <a:t> reference – je </a:t>
            </a:r>
            <a:r>
              <a:rPr lang="cs-CZ" dirty="0" err="1"/>
              <a:t>forwarding</a:t>
            </a:r>
            <a:endParaRPr lang="cs-CZ" dirty="0"/>
          </a:p>
          <a:p>
            <a:pPr lvl="1"/>
            <a:r>
              <a:rPr lang="cs-CZ" dirty="0"/>
              <a:t>Pokud do </a:t>
            </a:r>
            <a:r>
              <a:rPr lang="cs-CZ" dirty="0">
                <a:latin typeface="Cascadia Code" panose="020B0609020000020004" pitchFamily="49" charset="0"/>
                <a:cs typeface="Cascadia Code" panose="020B0609020000020004" pitchFamily="49" charset="0"/>
              </a:rPr>
              <a:t>auto</a:t>
            </a:r>
            <a:r>
              <a:rPr lang="en-US" dirty="0">
                <a:latin typeface="Cascadia Code" panose="020B0609020000020004" pitchFamily="49" charset="0"/>
                <a:cs typeface="Cascadia Code" panose="020B0609020000020004" pitchFamily="49" charset="0"/>
              </a:rPr>
              <a:t>&amp;&amp;</a:t>
            </a:r>
            <a:r>
              <a:rPr lang="cs-CZ" dirty="0"/>
              <a:t> přiřadíme </a:t>
            </a:r>
            <a:r>
              <a:rPr lang="cs-CZ" dirty="0" err="1"/>
              <a:t>temporary</a:t>
            </a:r>
            <a:r>
              <a:rPr lang="cs-CZ" dirty="0"/>
              <a:t> (</a:t>
            </a:r>
            <a:r>
              <a:rPr lang="cs-CZ" dirty="0" err="1"/>
              <a:t>rvalue</a:t>
            </a:r>
            <a:r>
              <a:rPr lang="cs-CZ" dirty="0"/>
              <a:t>), tak to opravdu je </a:t>
            </a:r>
            <a:r>
              <a:rPr lang="cs-CZ" dirty="0" err="1"/>
              <a:t>rvalue</a:t>
            </a:r>
            <a:r>
              <a:rPr lang="cs-CZ" dirty="0"/>
              <a:t> reference</a:t>
            </a:r>
          </a:p>
          <a:p>
            <a:pPr lvl="1"/>
            <a:r>
              <a:rPr lang="cs-CZ" dirty="0"/>
              <a:t>Pokud přiřadíme třeba pojmenovaný objekt (</a:t>
            </a:r>
            <a:r>
              <a:rPr lang="cs-CZ" dirty="0" err="1"/>
              <a:t>lvalue</a:t>
            </a:r>
            <a:r>
              <a:rPr lang="cs-CZ" dirty="0"/>
              <a:t>), tak se </a:t>
            </a:r>
            <a:r>
              <a:rPr lang="cs-CZ" dirty="0">
                <a:latin typeface="Cascadia Code" panose="020B0609020000020004" pitchFamily="49" charset="0"/>
                <a:cs typeface="Cascadia Code" panose="020B0609020000020004" pitchFamily="49" charset="0"/>
              </a:rPr>
              <a:t>auto</a:t>
            </a:r>
            <a:r>
              <a:rPr lang="en-US" dirty="0">
                <a:latin typeface="Cascadia Code" panose="020B0609020000020004" pitchFamily="49" charset="0"/>
                <a:cs typeface="Cascadia Code" panose="020B0609020000020004" pitchFamily="49" charset="0"/>
              </a:rPr>
              <a:t>&amp;&amp;</a:t>
            </a:r>
            <a:r>
              <a:rPr lang="en-US" dirty="0"/>
              <a:t> </a:t>
            </a:r>
            <a:r>
              <a:rPr lang="cs-CZ" dirty="0"/>
              <a:t>převede na správnou referenci buďto </a:t>
            </a:r>
            <a:r>
              <a:rPr lang="cs-CZ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const</a:t>
            </a:r>
            <a:r>
              <a:rPr lang="cs-CZ" dirty="0"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dirty="0">
                <a:latin typeface="Cascadia Code" panose="020B0609020000020004" pitchFamily="49" charset="0"/>
                <a:cs typeface="Cascadia Code" panose="020B0609020000020004" pitchFamily="49" charset="0"/>
              </a:rPr>
              <a:t>T&amp;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jen</a:t>
            </a:r>
            <a:r>
              <a:rPr lang="en-US" dirty="0"/>
              <a:t> </a:t>
            </a:r>
            <a:r>
              <a:rPr lang="en-US" dirty="0">
                <a:latin typeface="Cascadia Code" panose="020B0609020000020004" pitchFamily="49" charset="0"/>
                <a:cs typeface="Cascadia Code" panose="020B0609020000020004" pitchFamily="49" charset="0"/>
              </a:rPr>
              <a:t>T&amp;</a:t>
            </a:r>
            <a:r>
              <a:rPr lang="en-US" dirty="0"/>
              <a:t> </a:t>
            </a:r>
            <a:r>
              <a:rPr lang="en-US" dirty="0" err="1"/>
              <a:t>podle</a:t>
            </a:r>
            <a:r>
              <a:rPr lang="en-US" dirty="0"/>
              <a:t> toho, </a:t>
            </a:r>
            <a:r>
              <a:rPr lang="en-US" dirty="0" err="1"/>
              <a:t>jestli</a:t>
            </a:r>
            <a:r>
              <a:rPr lang="en-US" dirty="0"/>
              <a:t> </a:t>
            </a:r>
            <a:r>
              <a:rPr lang="en-US" dirty="0" err="1"/>
              <a:t>objekt</a:t>
            </a:r>
            <a:r>
              <a:rPr lang="en-US" dirty="0"/>
              <a:t> je </a:t>
            </a:r>
            <a:r>
              <a:rPr lang="en-US" dirty="0">
                <a:latin typeface="Cascadia Code" panose="020B0609020000020004" pitchFamily="49" charset="0"/>
                <a:cs typeface="Cascadia Code" panose="020B0609020000020004" pitchFamily="49" charset="0"/>
              </a:rPr>
              <a:t>const</a:t>
            </a:r>
          </a:p>
          <a:p>
            <a:pPr lvl="1"/>
            <a:r>
              <a:rPr lang="en-US" dirty="0"/>
              <a:t>To </a:t>
            </a:r>
            <a:r>
              <a:rPr lang="en-US" dirty="0" err="1"/>
              <a:t>sam</a:t>
            </a:r>
            <a:r>
              <a:rPr lang="cs-CZ" dirty="0"/>
              <a:t>é pak bude platit u </a:t>
            </a:r>
            <a:r>
              <a:rPr lang="cs-CZ" dirty="0" err="1"/>
              <a:t>templatů</a:t>
            </a:r>
            <a:r>
              <a:rPr lang="cs-CZ" dirty="0"/>
              <a:t>:</a:t>
            </a:r>
            <a:br>
              <a:rPr lang="en-US" dirty="0"/>
            </a:br>
            <a:r>
              <a:rPr lang="cs-CZ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template</a:t>
            </a:r>
            <a:r>
              <a:rPr lang="cs-CZ" dirty="0">
                <a:latin typeface="Cascadia Code" panose="020B0609020000020004" pitchFamily="49" charset="0"/>
                <a:cs typeface="Cascadia Code" panose="020B0609020000020004" pitchFamily="49" charset="0"/>
              </a:rPr>
              <a:t>&lt;</a:t>
            </a:r>
            <a:r>
              <a:rPr lang="cs-CZ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class</a:t>
            </a:r>
            <a:r>
              <a:rPr lang="cs-CZ" dirty="0">
                <a:latin typeface="Cascadia Code" panose="020B0609020000020004" pitchFamily="49" charset="0"/>
                <a:cs typeface="Cascadia Code" panose="020B0609020000020004" pitchFamily="49" charset="0"/>
              </a:rPr>
              <a:t> T&gt; </a:t>
            </a:r>
            <a:r>
              <a:rPr lang="cs-CZ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void</a:t>
            </a:r>
            <a:r>
              <a:rPr lang="cs-CZ" dirty="0"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cs-CZ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foo</a:t>
            </a:r>
            <a:r>
              <a:rPr lang="cs-CZ" dirty="0">
                <a:latin typeface="Cascadia Code" panose="020B0609020000020004" pitchFamily="49" charset="0"/>
                <a:cs typeface="Cascadia Code" panose="020B0609020000020004" pitchFamily="49" charset="0"/>
              </a:rPr>
              <a:t>(T</a:t>
            </a:r>
            <a:r>
              <a:rPr lang="en-US" dirty="0">
                <a:latin typeface="Cascadia Code" panose="020B0609020000020004" pitchFamily="49" charset="0"/>
                <a:cs typeface="Cascadia Code" panose="020B0609020000020004" pitchFamily="49" charset="0"/>
              </a:rPr>
              <a:t>&amp;&amp; </a:t>
            </a:r>
            <a:r>
              <a:rPr lang="en-US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fwd_ref</a:t>
            </a:r>
            <a:r>
              <a:rPr lang="en-US" dirty="0">
                <a:latin typeface="Cascadia Code" panose="020B0609020000020004" pitchFamily="49" charset="0"/>
                <a:cs typeface="Cascadia Code" panose="020B0609020000020004" pitchFamily="49" charset="0"/>
              </a:rPr>
              <a:t>) { … }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0D9D9FB6-333B-75D3-7BB5-489546425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67" y="4112807"/>
            <a:ext cx="1097667" cy="109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3968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EACF60-F681-0DAD-5F5E-883989300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void</a:t>
            </a:r>
            <a:r>
              <a:rPr lang="cs-CZ" dirty="0"/>
              <a:t> (</a:t>
            </a:r>
            <a:r>
              <a:rPr lang="cs-CZ" dirty="0" err="1"/>
              <a:t>std</a:t>
            </a:r>
            <a:r>
              <a:rPr lang="cs-CZ" dirty="0"/>
              <a:t>::)swap(T </a:t>
            </a:r>
            <a:r>
              <a:rPr lang="en-US" dirty="0"/>
              <a:t>&amp;</a:t>
            </a:r>
            <a:r>
              <a:rPr lang="cs-CZ" dirty="0"/>
              <a:t>a, </a:t>
            </a:r>
            <a:r>
              <a:rPr lang="en-US" dirty="0"/>
              <a:t>T &amp;</a:t>
            </a:r>
            <a:r>
              <a:rPr lang="cs-CZ" dirty="0"/>
              <a:t>b)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F3C793-C608-9E82-8786-793648CBA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Prohodí hodnoty a, b – využívá k tomu </a:t>
            </a:r>
            <a:r>
              <a:rPr lang="cs-CZ" dirty="0" err="1"/>
              <a:t>move</a:t>
            </a:r>
            <a:r>
              <a:rPr lang="cs-CZ" dirty="0"/>
              <a:t> a nebo specializaci swap</a:t>
            </a:r>
          </a:p>
          <a:p>
            <a:pPr lvl="1"/>
            <a:r>
              <a:rPr lang="cs-CZ" dirty="0"/>
              <a:t>Specializaci swap definujte jako non-</a:t>
            </a:r>
            <a:r>
              <a:rPr lang="cs-CZ" dirty="0" err="1"/>
              <a:t>member</a:t>
            </a:r>
            <a:r>
              <a:rPr lang="cs-CZ" dirty="0"/>
              <a:t> funkci ve stejným </a:t>
            </a:r>
            <a:r>
              <a:rPr lang="cs-CZ" dirty="0" err="1"/>
              <a:t>namespacu</a:t>
            </a:r>
            <a:r>
              <a:rPr lang="cs-CZ" dirty="0"/>
              <a:t> (prostě vedle té třídy nebo jako </a:t>
            </a:r>
            <a:r>
              <a:rPr lang="cs-CZ" dirty="0" err="1"/>
              <a:t>frienda</a:t>
            </a:r>
            <a:r>
              <a:rPr lang="cs-CZ" dirty="0"/>
              <a:t>)</a:t>
            </a:r>
          </a:p>
          <a:p>
            <a:pPr lvl="2"/>
            <a:r>
              <a:rPr lang="cs-CZ" dirty="0"/>
              <a:t>Standardně se společně s ní definuje metoda swap (ta vnější swap pak typicky jen volá tuto metodu)</a:t>
            </a:r>
          </a:p>
          <a:p>
            <a:r>
              <a:rPr lang="cs-CZ" dirty="0"/>
              <a:t>Nejbezpečnější použití </a:t>
            </a:r>
            <a:r>
              <a:rPr lang="cs-CZ" dirty="0" err="1"/>
              <a:t>weirdly-enough</a:t>
            </a:r>
            <a:r>
              <a:rPr lang="cs-CZ" dirty="0"/>
              <a:t> není </a:t>
            </a:r>
            <a:r>
              <a:rPr lang="cs-CZ" dirty="0" err="1"/>
              <a:t>std</a:t>
            </a:r>
            <a:r>
              <a:rPr lang="cs-CZ" dirty="0"/>
              <a:t>::swap(a, b), ale:</a:t>
            </a:r>
            <a:br>
              <a:rPr lang="cs-CZ" dirty="0"/>
            </a:b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std</a:t>
            </a:r>
            <a:r>
              <a:rPr lang="cs-CZ" dirty="0"/>
              <a:t>::swap; // </a:t>
            </a:r>
            <a:r>
              <a:rPr lang="cs-CZ" dirty="0" err="1"/>
              <a:t>note</a:t>
            </a:r>
            <a:r>
              <a:rPr lang="cs-CZ" dirty="0"/>
              <a:t>: </a:t>
            </a:r>
            <a:r>
              <a:rPr lang="cs-CZ" dirty="0" err="1"/>
              <a:t>using</a:t>
            </a:r>
            <a:r>
              <a:rPr lang="cs-CZ" dirty="0"/>
              <a:t> v lokálním </a:t>
            </a:r>
            <a:r>
              <a:rPr lang="cs-CZ" dirty="0" err="1"/>
              <a:t>scopu</a:t>
            </a:r>
            <a:br>
              <a:rPr lang="cs-CZ" dirty="0"/>
            </a:br>
            <a:r>
              <a:rPr lang="cs-CZ" dirty="0"/>
              <a:t>swap(a, b);</a:t>
            </a:r>
          </a:p>
          <a:p>
            <a:pPr lvl="1"/>
            <a:r>
              <a:rPr lang="cs-CZ" b="1" dirty="0"/>
              <a:t>Proč?</a:t>
            </a:r>
            <a:r>
              <a:rPr lang="cs-CZ" dirty="0"/>
              <a:t> Protože swap(a, b) mohlo mít specializaci definovanou u jejich třídy</a:t>
            </a:r>
            <a:endParaRPr lang="en-US" dirty="0"/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1F31F122-3FA5-A706-1DE5-360C03A8BFFD}"/>
              </a:ext>
            </a:extLst>
          </p:cNvPr>
          <p:cNvSpPr/>
          <p:nvPr/>
        </p:nvSpPr>
        <p:spPr>
          <a:xfrm>
            <a:off x="8897815" y="721761"/>
            <a:ext cx="2455985" cy="3545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#include &lt;</a:t>
            </a:r>
            <a:r>
              <a:rPr lang="cs-CZ" dirty="0"/>
              <a:t>utility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41900076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233C3D-E1C4-EFFC-9935-52E49C63F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Tuply</a:t>
            </a:r>
            <a:r>
              <a:rPr lang="cs-CZ" dirty="0"/>
              <a:t>, pairy</a:t>
            </a:r>
            <a:r>
              <a:rPr lang="en-US" dirty="0"/>
              <a:t> a structured binding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A94CA5-9172-874E-2BE8-6EBCE6FB0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Dv</a:t>
            </a:r>
            <a:r>
              <a:rPr lang="cs-CZ" dirty="0"/>
              <a:t>ě</a:t>
            </a:r>
            <a:r>
              <a:rPr lang="en-US" dirty="0"/>
              <a:t> C++ </a:t>
            </a:r>
            <a:r>
              <a:rPr lang="cs-CZ" dirty="0"/>
              <a:t>třídy pro uspořádané n-</a:t>
            </a:r>
            <a:r>
              <a:rPr lang="cs-CZ" dirty="0" err="1"/>
              <a:t>tice</a:t>
            </a:r>
            <a:r>
              <a:rPr lang="cs-CZ" dirty="0"/>
              <a:t> prvků</a:t>
            </a:r>
          </a:p>
          <a:p>
            <a:pPr lvl="1"/>
            <a:r>
              <a:rPr lang="cs-CZ" dirty="0"/>
              <a:t>n = 2: </a:t>
            </a:r>
            <a:r>
              <a:rPr lang="cs-CZ" dirty="0" err="1"/>
              <a:t>std</a:t>
            </a:r>
            <a:r>
              <a:rPr lang="cs-CZ" dirty="0"/>
              <a:t>::pair&lt;</a:t>
            </a:r>
            <a:r>
              <a:rPr lang="cs-CZ" dirty="0" err="1"/>
              <a:t>First</a:t>
            </a:r>
            <a:r>
              <a:rPr lang="cs-CZ" dirty="0"/>
              <a:t>, Second&gt; - lze vytvořit pomocí </a:t>
            </a:r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/>
              <a:t>make_pair</a:t>
            </a:r>
            <a:endParaRPr lang="cs-CZ" dirty="0"/>
          </a:p>
          <a:p>
            <a:pPr lvl="1"/>
            <a:r>
              <a:rPr lang="cs-CZ" dirty="0"/>
              <a:t>n bez omezení: </a:t>
            </a:r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/>
              <a:t>tuple</a:t>
            </a:r>
            <a:r>
              <a:rPr lang="cs-CZ" dirty="0"/>
              <a:t>&lt;T1, T2, …&gt; - lze vytvořit pomocí </a:t>
            </a:r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/>
              <a:t>make_tuple</a:t>
            </a:r>
            <a:endParaRPr lang="cs-CZ" dirty="0"/>
          </a:p>
          <a:p>
            <a:pPr lvl="1"/>
            <a:r>
              <a:rPr lang="cs-CZ" dirty="0"/>
              <a:t>Obě třídy podporují vytváření pomocí </a:t>
            </a:r>
            <a:r>
              <a:rPr lang="en-US" dirty="0"/>
              <a:t>{</a:t>
            </a:r>
            <a:r>
              <a:rPr lang="cs-CZ" dirty="0"/>
              <a:t>v1, v2, …, </a:t>
            </a:r>
            <a:r>
              <a:rPr lang="cs-CZ" dirty="0" err="1"/>
              <a:t>vn</a:t>
            </a:r>
            <a:r>
              <a:rPr lang="en-US" dirty="0"/>
              <a:t>}</a:t>
            </a:r>
          </a:p>
          <a:p>
            <a:r>
              <a:rPr lang="cs-CZ" dirty="0"/>
              <a:t>Operátory &lt;, &gt;, ==, … definovány lexikograficky</a:t>
            </a:r>
            <a:endParaRPr lang="en-US" dirty="0"/>
          </a:p>
          <a:p>
            <a:r>
              <a:rPr lang="en-US" dirty="0"/>
              <a:t>Structured binding:</a:t>
            </a:r>
            <a:endParaRPr lang="cs-CZ" dirty="0"/>
          </a:p>
          <a:p>
            <a:pPr lvl="1"/>
            <a:r>
              <a:rPr lang="cs-CZ" dirty="0"/>
              <a:t>Kopírování hodnot z </a:t>
            </a:r>
            <a:r>
              <a:rPr lang="cs-CZ" dirty="0" err="1"/>
              <a:t>tuplu</a:t>
            </a:r>
            <a:r>
              <a:rPr lang="en-US" dirty="0"/>
              <a:t>/pair</a:t>
            </a:r>
            <a:r>
              <a:rPr lang="cs-CZ" dirty="0"/>
              <a:t>: auto </a:t>
            </a:r>
            <a:r>
              <a:rPr lang="en-US" dirty="0"/>
              <a:t>[v1, v2, …, </a:t>
            </a:r>
            <a:r>
              <a:rPr lang="en-US" dirty="0" err="1"/>
              <a:t>vn</a:t>
            </a:r>
            <a:r>
              <a:rPr lang="en-US" dirty="0"/>
              <a:t>] = </a:t>
            </a:r>
            <a:r>
              <a:rPr lang="en-US" dirty="0" err="1"/>
              <a:t>tuple_n</a:t>
            </a:r>
            <a:r>
              <a:rPr lang="en-US" dirty="0"/>
              <a:t>;</a:t>
            </a:r>
          </a:p>
          <a:p>
            <a:pPr lvl="1"/>
            <a:r>
              <a:rPr lang="en-US" dirty="0"/>
              <a:t>Reference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hodnoty</a:t>
            </a:r>
            <a:r>
              <a:rPr lang="en-US" dirty="0"/>
              <a:t> z </a:t>
            </a:r>
            <a:r>
              <a:rPr lang="en-US" dirty="0" err="1"/>
              <a:t>tuplu</a:t>
            </a:r>
            <a:r>
              <a:rPr lang="en-US" dirty="0"/>
              <a:t>/pair: auto&amp;&amp; [v1, v2, …, </a:t>
            </a:r>
            <a:r>
              <a:rPr lang="en-US" dirty="0" err="1"/>
              <a:t>vn</a:t>
            </a:r>
            <a:r>
              <a:rPr lang="en-US" dirty="0"/>
              <a:t>] = </a:t>
            </a:r>
            <a:r>
              <a:rPr lang="en-US" dirty="0" err="1"/>
              <a:t>tuple_n</a:t>
            </a:r>
            <a:r>
              <a:rPr lang="en-US" dirty="0"/>
              <a:t>;</a:t>
            </a:r>
          </a:p>
          <a:p>
            <a:r>
              <a:rPr lang="en-US" dirty="0"/>
              <a:t>To </a:t>
            </a:r>
            <a:r>
              <a:rPr lang="en-US" dirty="0" err="1"/>
              <a:t>sam</a:t>
            </a:r>
            <a:r>
              <a:rPr lang="cs-CZ" dirty="0"/>
              <a:t>é, ale s již existujícími objekty: </a:t>
            </a:r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/>
              <a:t>tie</a:t>
            </a:r>
            <a:r>
              <a:rPr lang="cs-CZ" dirty="0"/>
              <a:t>(a, b, …, x) = </a:t>
            </a:r>
            <a:r>
              <a:rPr lang="cs-CZ" dirty="0" err="1"/>
              <a:t>tuple_n</a:t>
            </a:r>
            <a:endParaRPr lang="cs-CZ" dirty="0"/>
          </a:p>
          <a:p>
            <a:pPr lvl="1"/>
            <a:r>
              <a:rPr lang="cs-CZ" dirty="0"/>
              <a:t>Lze využít na definici operátorů ve třídě:</a:t>
            </a:r>
            <a:br>
              <a:rPr lang="en-US" dirty="0"/>
            </a:br>
            <a:r>
              <a:rPr lang="cs-CZ" dirty="0" err="1"/>
              <a:t>bool</a:t>
            </a:r>
            <a:r>
              <a:rPr lang="cs-CZ" dirty="0"/>
              <a:t> </a:t>
            </a:r>
            <a:r>
              <a:rPr lang="cs-CZ" dirty="0" err="1"/>
              <a:t>operator</a:t>
            </a:r>
            <a:r>
              <a:rPr lang="cs-CZ" dirty="0"/>
              <a:t>==(</a:t>
            </a:r>
            <a:r>
              <a:rPr lang="en-US" dirty="0"/>
              <a:t>const X&amp; </a:t>
            </a:r>
            <a:r>
              <a:rPr lang="en-US" dirty="0" err="1"/>
              <a:t>othr</a:t>
            </a:r>
            <a:r>
              <a:rPr lang="en-US" dirty="0"/>
              <a:t>) const {</a:t>
            </a:r>
            <a:br>
              <a:rPr lang="en-US" dirty="0"/>
            </a:br>
            <a:r>
              <a:rPr lang="en-US" dirty="0"/>
              <a:t>    return tie(f1_, std::f2_) == tie(othr.f1_, othr.f2));</a:t>
            </a:r>
            <a:br>
              <a:rPr lang="en-US" dirty="0"/>
            </a:br>
            <a:r>
              <a:rPr lang="en-US" dirty="0"/>
              <a:t>}</a:t>
            </a:r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C93569FE-A499-8F07-F7E3-FF27802A8138}"/>
              </a:ext>
            </a:extLst>
          </p:cNvPr>
          <p:cNvSpPr/>
          <p:nvPr/>
        </p:nvSpPr>
        <p:spPr>
          <a:xfrm>
            <a:off x="10121900" y="2436261"/>
            <a:ext cx="1981200" cy="3545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#include &lt;tuple&gt;</a:t>
            </a:r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233E7920-A29A-7DCD-36C1-EAF6452A5574}"/>
              </a:ext>
            </a:extLst>
          </p:cNvPr>
          <p:cNvSpPr/>
          <p:nvPr/>
        </p:nvSpPr>
        <p:spPr>
          <a:xfrm>
            <a:off x="9131300" y="2037248"/>
            <a:ext cx="1981200" cy="3545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#include &lt;</a:t>
            </a:r>
            <a:r>
              <a:rPr lang="cs-CZ" dirty="0"/>
              <a:t>utility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80952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66B311-5C60-807D-2AA7-C6E872CED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069C8B-B117-C7E1-8880-3CD97A2D9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Druhá úloha: BST</a:t>
            </a:r>
          </a:p>
          <a:p>
            <a:pPr lvl="1"/>
            <a:r>
              <a:rPr lang="cs-CZ" dirty="0"/>
              <a:t>C-</a:t>
            </a:r>
            <a:r>
              <a:rPr lang="cs-CZ" dirty="0" err="1"/>
              <a:t>stringy</a:t>
            </a:r>
            <a:r>
              <a:rPr lang="cs-CZ" dirty="0"/>
              <a:t>, C++ </a:t>
            </a:r>
            <a:r>
              <a:rPr lang="cs-CZ" dirty="0" err="1"/>
              <a:t>stringy</a:t>
            </a:r>
            <a:r>
              <a:rPr lang="cs-CZ" dirty="0"/>
              <a:t>, </a:t>
            </a:r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/>
              <a:t>string_view</a:t>
            </a:r>
            <a:endParaRPr lang="cs-CZ" dirty="0"/>
          </a:p>
          <a:p>
            <a:pPr lvl="1"/>
            <a:r>
              <a:rPr lang="cs-CZ" dirty="0"/>
              <a:t>Streamy (</a:t>
            </a:r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/>
              <a:t>fstream</a:t>
            </a:r>
            <a:r>
              <a:rPr lang="cs-CZ" dirty="0"/>
              <a:t> a </a:t>
            </a:r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/>
              <a:t>stringstream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Memory</a:t>
            </a:r>
            <a:r>
              <a:rPr lang="cs-CZ" dirty="0"/>
              <a:t> management a pointery, reference</a:t>
            </a:r>
          </a:p>
          <a:p>
            <a:pPr lvl="1"/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/>
              <a:t>move</a:t>
            </a:r>
            <a:r>
              <a:rPr lang="cs-CZ" dirty="0"/>
              <a:t>, swap</a:t>
            </a:r>
          </a:p>
          <a:p>
            <a:pPr lvl="1"/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/>
              <a:t>tuple</a:t>
            </a:r>
            <a:r>
              <a:rPr lang="cs-CZ" dirty="0"/>
              <a:t>, </a:t>
            </a:r>
            <a:r>
              <a:rPr lang="cs-CZ" dirty="0" err="1"/>
              <a:t>std</a:t>
            </a:r>
            <a:r>
              <a:rPr lang="cs-CZ" dirty="0"/>
              <a:t>::pair, </a:t>
            </a:r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/>
              <a:t>tie</a:t>
            </a:r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25467C2-1912-5DCE-0215-A2F49D44CF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071071" y="325437"/>
            <a:ext cx="2971800" cy="300037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439620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BC8915-DC51-368D-38A3-2C4E4B28F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cs-CZ" dirty="0" err="1"/>
              <a:t>inární</a:t>
            </a:r>
            <a:r>
              <a:rPr lang="cs-CZ" dirty="0"/>
              <a:t> vyhledávací strom (B</a:t>
            </a:r>
            <a:r>
              <a:rPr lang="en-US" dirty="0"/>
              <a:t>S</a:t>
            </a:r>
            <a:r>
              <a:rPr lang="cs-CZ" dirty="0"/>
              <a:t>T)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C68A98-C648-B2AE-98EA-2A4CD8730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 err="1"/>
              <a:t>Cílem</a:t>
            </a:r>
            <a:r>
              <a:rPr lang="en-US" dirty="0"/>
              <a:t> </a:t>
            </a:r>
            <a:r>
              <a:rPr lang="en-US" dirty="0" err="1"/>
              <a:t>úkolu</a:t>
            </a:r>
            <a:r>
              <a:rPr lang="en-US" dirty="0"/>
              <a:t> je </a:t>
            </a:r>
            <a:r>
              <a:rPr lang="en-US" dirty="0" err="1"/>
              <a:t>naprogramovat</a:t>
            </a:r>
            <a:r>
              <a:rPr lang="en-US" dirty="0"/>
              <a:t> </a:t>
            </a:r>
            <a:r>
              <a:rPr lang="en-US" dirty="0" err="1"/>
              <a:t>primitivní</a:t>
            </a:r>
            <a:r>
              <a:rPr lang="en-US" dirty="0"/>
              <a:t> </a:t>
            </a:r>
            <a:r>
              <a:rPr lang="en-US" dirty="0" err="1"/>
              <a:t>ekvivalent</a:t>
            </a:r>
            <a:r>
              <a:rPr lang="en-US" dirty="0"/>
              <a:t> set&lt;string&gt;</a:t>
            </a:r>
            <a:endParaRPr lang="cs-CZ" dirty="0"/>
          </a:p>
          <a:p>
            <a:pPr lvl="1"/>
            <a:r>
              <a:rPr lang="en-US" dirty="0"/>
              <a:t>to je </a:t>
            </a:r>
            <a:r>
              <a:rPr lang="en-US" dirty="0" err="1"/>
              <a:t>kontejner</a:t>
            </a:r>
            <a:r>
              <a:rPr lang="en-US" dirty="0"/>
              <a:t>, </a:t>
            </a:r>
            <a:r>
              <a:rPr lang="en-US" dirty="0" err="1"/>
              <a:t>který</a:t>
            </a:r>
            <a:r>
              <a:rPr lang="en-US" dirty="0"/>
              <a:t> </a:t>
            </a:r>
            <a:r>
              <a:rPr lang="en-US" dirty="0" err="1"/>
              <a:t>má</a:t>
            </a:r>
            <a:r>
              <a:rPr lang="en-US" dirty="0"/>
              <a:t> v </a:t>
            </a:r>
            <a:r>
              <a:rPr lang="en-US" dirty="0" err="1"/>
              <a:t>sobě</a:t>
            </a:r>
            <a:r>
              <a:rPr lang="en-US" dirty="0"/>
              <a:t> </a:t>
            </a:r>
            <a:r>
              <a:rPr lang="en-US" dirty="0" err="1"/>
              <a:t>uložený</a:t>
            </a:r>
            <a:r>
              <a:rPr lang="en-US" dirty="0"/>
              <a:t> </a:t>
            </a:r>
            <a:r>
              <a:rPr lang="en-US" dirty="0" err="1"/>
              <a:t>uspořádaný</a:t>
            </a:r>
            <a:r>
              <a:rPr lang="en-US" dirty="0"/>
              <a:t> </a:t>
            </a:r>
            <a:r>
              <a:rPr lang="en-US" dirty="0" err="1"/>
              <a:t>seznam</a:t>
            </a:r>
            <a:r>
              <a:rPr lang="en-US" dirty="0"/>
              <a:t> </a:t>
            </a:r>
            <a:r>
              <a:rPr lang="en-US" dirty="0" err="1"/>
              <a:t>stringů</a:t>
            </a:r>
            <a:endParaRPr lang="cs-CZ" dirty="0"/>
          </a:p>
          <a:p>
            <a:pPr lvl="1"/>
            <a:r>
              <a:rPr lang="cs-CZ" dirty="0"/>
              <a:t>A zachovává reference na hodnoty: když si vyrobíme pointer/</a:t>
            </a:r>
            <a:r>
              <a:rPr lang="cs-CZ" dirty="0" err="1"/>
              <a:t>iterátor</a:t>
            </a:r>
            <a:r>
              <a:rPr lang="cs-CZ" dirty="0"/>
              <a:t> na prvek, tak platí do jeho faktického smazání (pozor, toto např. u </a:t>
            </a:r>
            <a:r>
              <a:rPr lang="cs-CZ" dirty="0" err="1"/>
              <a:t>vectoru</a:t>
            </a:r>
            <a:r>
              <a:rPr lang="cs-CZ" dirty="0"/>
              <a:t> neplatí – dělá realokace)</a:t>
            </a:r>
            <a:endParaRPr lang="en-US" dirty="0"/>
          </a:p>
          <a:p>
            <a:r>
              <a:rPr lang="en-US" dirty="0" err="1"/>
              <a:t>Vych</a:t>
            </a:r>
            <a:r>
              <a:rPr lang="cs-CZ" dirty="0" err="1"/>
              <a:t>ázejte</a:t>
            </a:r>
            <a:r>
              <a:rPr lang="cs-CZ" dirty="0"/>
              <a:t> z kódu: </a:t>
            </a:r>
            <a:r>
              <a:rPr lang="cs-CZ" dirty="0">
                <a:hlinkClick r:id="rId2"/>
              </a:rPr>
              <a:t>https://www.ksi.mff.cuni.cz/teaching/nprg041-klepl-web/data/sources/bst.cpp</a:t>
            </a:r>
            <a:endParaRPr lang="en-US" dirty="0"/>
          </a:p>
          <a:p>
            <a:r>
              <a:rPr lang="cs-CZ" b="1" dirty="0"/>
              <a:t>Zadání</a:t>
            </a:r>
            <a:r>
              <a:rPr lang="cs-CZ" dirty="0"/>
              <a:t>: </a:t>
            </a:r>
            <a:r>
              <a:rPr lang="en-US" dirty="0"/>
              <a:t>Program </a:t>
            </a:r>
            <a:r>
              <a:rPr lang="cs-CZ" dirty="0"/>
              <a:t>čte </a:t>
            </a:r>
            <a:r>
              <a:rPr lang="cs-CZ" dirty="0" err="1"/>
              <a:t>stdin</a:t>
            </a:r>
            <a:r>
              <a:rPr lang="cs-CZ" dirty="0"/>
              <a:t>/soubor a odpovídá na následující příkazy:</a:t>
            </a:r>
          </a:p>
          <a:p>
            <a:pPr lvl="1"/>
            <a:r>
              <a:rPr lang="cs-CZ" dirty="0">
                <a:latin typeface="Consolas" panose="020B0609020204030204" pitchFamily="49" charset="0"/>
              </a:rPr>
              <a:t>Přidání nového nodu: insert &lt;</a:t>
            </a:r>
            <a:r>
              <a:rPr lang="cs-CZ" dirty="0" err="1">
                <a:latin typeface="Consolas" panose="020B0609020204030204" pitchFamily="49" charset="0"/>
              </a:rPr>
              <a:t>string</a:t>
            </a:r>
            <a:r>
              <a:rPr lang="cs-CZ" dirty="0">
                <a:latin typeface="Consolas" panose="020B0609020204030204" pitchFamily="49" charset="0"/>
              </a:rPr>
              <a:t>&gt;</a:t>
            </a:r>
          </a:p>
          <a:p>
            <a:pPr lvl="1"/>
            <a:r>
              <a:rPr lang="cs-CZ" dirty="0">
                <a:latin typeface="Consolas" panose="020B0609020204030204" pitchFamily="49" charset="0"/>
              </a:rPr>
              <a:t>Odebrání nodu: </a:t>
            </a:r>
            <a:r>
              <a:rPr lang="cs-CZ" dirty="0" err="1">
                <a:latin typeface="Consolas" panose="020B0609020204030204" pitchFamily="49" charset="0"/>
              </a:rPr>
              <a:t>remove</a:t>
            </a:r>
            <a:r>
              <a:rPr lang="cs-CZ" dirty="0">
                <a:latin typeface="Consolas" panose="020B0609020204030204" pitchFamily="49" charset="0"/>
              </a:rPr>
              <a:t> &lt;</a:t>
            </a:r>
            <a:r>
              <a:rPr lang="cs-CZ" dirty="0" err="1">
                <a:latin typeface="Consolas" panose="020B0609020204030204" pitchFamily="49" charset="0"/>
              </a:rPr>
              <a:t>string</a:t>
            </a:r>
            <a:r>
              <a:rPr lang="cs-CZ" dirty="0">
                <a:latin typeface="Consolas" panose="020B0609020204030204" pitchFamily="49" charset="0"/>
              </a:rPr>
              <a:t>&gt;</a:t>
            </a:r>
          </a:p>
          <a:p>
            <a:pPr lvl="1"/>
            <a:r>
              <a:rPr lang="cs-CZ" dirty="0">
                <a:latin typeface="Consolas" panose="020B0609020204030204" pitchFamily="49" charset="0"/>
              </a:rPr>
              <a:t>Vytištění stromu: </a:t>
            </a:r>
            <a:r>
              <a:rPr lang="cs-CZ" dirty="0" err="1">
                <a:latin typeface="Consolas" panose="020B0609020204030204" pitchFamily="49" charset="0"/>
              </a:rPr>
              <a:t>print</a:t>
            </a:r>
            <a:endParaRPr lang="cs-CZ" dirty="0">
              <a:latin typeface="Consolas" panose="020B0609020204030204" pitchFamily="49" charset="0"/>
            </a:endParaRPr>
          </a:p>
          <a:p>
            <a:pPr lvl="1"/>
            <a:r>
              <a:rPr lang="cs-CZ" dirty="0">
                <a:latin typeface="Consolas" panose="020B0609020204030204" pitchFamily="49" charset="0"/>
              </a:rPr>
              <a:t>Vyčištění stromu: </a:t>
            </a:r>
            <a:r>
              <a:rPr lang="cs-CZ" dirty="0" err="1">
                <a:latin typeface="Consolas" panose="020B0609020204030204" pitchFamily="49" charset="0"/>
              </a:rPr>
              <a:t>clear</a:t>
            </a:r>
            <a:endParaRPr lang="cs-CZ" dirty="0">
              <a:latin typeface="Consolas" panose="020B0609020204030204" pitchFamily="49" charset="0"/>
            </a:endParaRPr>
          </a:p>
          <a:p>
            <a:r>
              <a:rPr lang="cs-CZ" dirty="0">
                <a:latin typeface="Calibri" panose="020F0502020204030204"/>
                <a:ea typeface="Calibri" panose="020F0502020204030204"/>
                <a:cs typeface="Calibri" panose="020F0502020204030204"/>
              </a:rPr>
              <a:t>Další detaily v kódu</a:t>
            </a:r>
          </a:p>
        </p:txBody>
      </p:sp>
    </p:spTree>
    <p:extLst>
      <p:ext uri="{BB962C8B-B14F-4D97-AF65-F5344CB8AC3E}">
        <p14:creationId xmlns:p14="http://schemas.microsoft.com/office/powerpoint/2010/main" val="1015734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111405-F971-2D20-496C-EEC28AA2D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Odevzdání BST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CC6E78-AEA9-3A7E-7BF5-0C55273C6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Soubory úlohy dejte do složky „</a:t>
            </a:r>
            <a:r>
              <a:rPr lang="cs-CZ" dirty="0" err="1"/>
              <a:t>bst</a:t>
            </a:r>
            <a:r>
              <a:rPr lang="cs-CZ" dirty="0"/>
              <a:t>“ v adresáři „</a:t>
            </a:r>
            <a:r>
              <a:rPr lang="cs-CZ" dirty="0" err="1"/>
              <a:t>labs</a:t>
            </a:r>
            <a:r>
              <a:rPr lang="cs-CZ" dirty="0"/>
              <a:t>“ vašeho </a:t>
            </a:r>
            <a:r>
              <a:rPr lang="cs-CZ" dirty="0" err="1"/>
              <a:t>repozitáře</a:t>
            </a:r>
            <a:endParaRPr lang="cs-CZ" dirty="0"/>
          </a:p>
          <a:p>
            <a:pPr lvl="1"/>
            <a:r>
              <a:rPr lang="cs-CZ" dirty="0" err="1"/>
              <a:t>Necommitujte</a:t>
            </a:r>
            <a:r>
              <a:rPr lang="cs-CZ" dirty="0"/>
              <a:t> binární soubory ani žádné jiné vygenerované při sestavování</a:t>
            </a:r>
          </a:p>
          <a:p>
            <a:pPr lvl="1"/>
            <a:r>
              <a:rPr lang="cs-CZ" dirty="0"/>
              <a:t>Úloha předpokládá 3 zdrojové soubory, ale součástí mohou být projektové soubory </a:t>
            </a:r>
            <a:r>
              <a:rPr lang="cs-CZ" dirty="0" err="1"/>
              <a:t>Visual</a:t>
            </a:r>
            <a:r>
              <a:rPr lang="cs-CZ" dirty="0"/>
              <a:t> Studia</a:t>
            </a:r>
            <a:r>
              <a:rPr lang="cs-CZ"/>
              <a:t>, CMakeLists.</a:t>
            </a:r>
            <a:r>
              <a:rPr lang="cs-CZ" dirty="0"/>
              <a:t>txt a nebo README.md</a:t>
            </a:r>
          </a:p>
          <a:p>
            <a:r>
              <a:rPr lang="cs-CZ" dirty="0"/>
              <a:t>Doma si nepovinně vypracujte EXTRA </a:t>
            </a:r>
            <a:r>
              <a:rPr lang="cs-CZ" dirty="0" err="1"/>
              <a:t>TODOs</a:t>
            </a:r>
            <a:r>
              <a:rPr lang="cs-CZ" dirty="0"/>
              <a:t> a dále experimentujte</a:t>
            </a:r>
          </a:p>
          <a:p>
            <a:pPr lvl="1"/>
            <a:r>
              <a:rPr lang="cs-CZ" dirty="0"/>
              <a:t>Příště se na EXTRA TODO podíváme společně</a:t>
            </a:r>
          </a:p>
        </p:txBody>
      </p:sp>
    </p:spTree>
    <p:extLst>
      <p:ext uri="{BB962C8B-B14F-4D97-AF65-F5344CB8AC3E}">
        <p14:creationId xmlns:p14="http://schemas.microsoft.com/office/powerpoint/2010/main" val="2312147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41427F-2367-6280-83FB-CBD5793CD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 Node</a:t>
            </a:r>
            <a:r>
              <a:rPr lang="cs-CZ" dirty="0"/>
              <a:t> – </a:t>
            </a:r>
            <a:r>
              <a:rPr lang="cs-CZ" dirty="0" err="1"/>
              <a:t>the</a:t>
            </a:r>
            <a:r>
              <a:rPr lang="cs-CZ" dirty="0"/>
              <a:t> most </a:t>
            </a:r>
            <a:r>
              <a:rPr lang="cs-CZ" dirty="0" err="1"/>
              <a:t>difficult</a:t>
            </a:r>
            <a:r>
              <a:rPr lang="cs-CZ" dirty="0"/>
              <a:t> </a:t>
            </a:r>
            <a:r>
              <a:rPr lang="cs-CZ" dirty="0" err="1"/>
              <a:t>method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57499E-91B7-A37E-D762-B29085951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First, </a:t>
            </a:r>
            <a:r>
              <a:rPr lang="en-US" b="1" dirty="0"/>
              <a:t>find the deleted node </a:t>
            </a:r>
          </a:p>
          <a:p>
            <a:pPr lvl="1"/>
            <a:r>
              <a:rPr lang="en-US" dirty="0"/>
              <a:t>If it already doesn’t exist, we are done</a:t>
            </a:r>
          </a:p>
          <a:p>
            <a:r>
              <a:rPr lang="en-US" dirty="0"/>
              <a:t>Otherwise, perform changes to the tree according to the following three cases</a:t>
            </a:r>
          </a:p>
          <a:p>
            <a:pPr marL="914400" lvl="1" indent="-457200">
              <a:buAutoNum type="arabicParenR"/>
            </a:pPr>
            <a:r>
              <a:rPr lang="en-US" dirty="0"/>
              <a:t>The node has up to one child</a:t>
            </a:r>
          </a:p>
          <a:p>
            <a:pPr marL="914400" lvl="1" indent="-457200">
              <a:buAutoNum type="arabicParenR"/>
            </a:pPr>
            <a:r>
              <a:rPr lang="en-US" dirty="0"/>
              <a:t>The node has two children, and its right child is also its successor</a:t>
            </a:r>
          </a:p>
          <a:p>
            <a:pPr marL="914400" lvl="1" indent="-457200">
              <a:buAutoNum type="arabicParenR"/>
            </a:pPr>
            <a:r>
              <a:rPr lang="en-US" dirty="0"/>
              <a:t>The node has two children, and its right child is not its successor</a:t>
            </a:r>
          </a:p>
          <a:p>
            <a:pPr marL="457200" lvl="1" indent="0">
              <a:buNone/>
            </a:pPr>
            <a:r>
              <a:rPr lang="en-US" dirty="0"/>
              <a:t>All three cases are discussed in detail on the following three slides</a:t>
            </a:r>
          </a:p>
          <a:p>
            <a:pPr marL="914400" lvl="1" indent="-457200"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714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DA52FB-BADA-6671-0134-F68470E64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 Node – first two easy cases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F8F6FB-E6EF-107F-22F3-65A5F78CC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deleted node has at most 1 child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è"/>
            </a:pPr>
            <a:r>
              <a:rPr lang="en-US" dirty="0"/>
              <a:t>Just replace the node with the child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en-US" dirty="0"/>
              <a:t>Or </a:t>
            </a:r>
            <a:r>
              <a:rPr lang="en-US" dirty="0" err="1">
                <a:latin typeface="Consolas" panose="020B0609020204030204" pitchFamily="49" charset="0"/>
              </a:rPr>
              <a:t>nullptr</a:t>
            </a:r>
            <a:r>
              <a:rPr lang="en-US" dirty="0"/>
              <a:t> if it has none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81339560-E768-F5C0-5CC2-DAEC24D76AB8}"/>
              </a:ext>
            </a:extLst>
          </p:cNvPr>
          <p:cNvSpPr/>
          <p:nvPr/>
        </p:nvSpPr>
        <p:spPr>
          <a:xfrm>
            <a:off x="7533746" y="2902240"/>
            <a:ext cx="819150" cy="7810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42</a:t>
            </a: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7118F221-BECD-CD05-D325-BD53B0A21176}"/>
              </a:ext>
            </a:extLst>
          </p:cNvPr>
          <p:cNvSpPr/>
          <p:nvPr/>
        </p:nvSpPr>
        <p:spPr>
          <a:xfrm>
            <a:off x="6988901" y="4190419"/>
            <a:ext cx="819150" cy="781050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FF185203-22B6-E862-4F12-A3A3C4CB3C42}"/>
              </a:ext>
            </a:extLst>
          </p:cNvPr>
          <p:cNvCxnSpPr>
            <a:cxnSpLocks/>
            <a:stCxn id="4" idx="3"/>
            <a:endCxn id="5" idx="0"/>
          </p:cNvCxnSpPr>
          <p:nvPr/>
        </p:nvCxnSpPr>
        <p:spPr>
          <a:xfrm flipH="1">
            <a:off x="7398476" y="3568908"/>
            <a:ext cx="255232" cy="621511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ál 32">
            <a:extLst>
              <a:ext uri="{FF2B5EF4-FFF2-40B4-BE49-F238E27FC236}">
                <a16:creationId xmlns:a16="http://schemas.microsoft.com/office/drawing/2014/main" id="{C5C1FE63-3F51-E010-70A3-89E9BBA424B7}"/>
              </a:ext>
            </a:extLst>
          </p:cNvPr>
          <p:cNvSpPr/>
          <p:nvPr/>
        </p:nvSpPr>
        <p:spPr>
          <a:xfrm>
            <a:off x="9345139" y="3032919"/>
            <a:ext cx="819150" cy="7810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42</a:t>
            </a:r>
          </a:p>
        </p:txBody>
      </p:sp>
      <p:sp>
        <p:nvSpPr>
          <p:cNvPr id="35" name="Ovál 34">
            <a:extLst>
              <a:ext uri="{FF2B5EF4-FFF2-40B4-BE49-F238E27FC236}">
                <a16:creationId xmlns:a16="http://schemas.microsoft.com/office/drawing/2014/main" id="{445A9679-E049-D4D6-47FA-FE0183864EA1}"/>
              </a:ext>
            </a:extLst>
          </p:cNvPr>
          <p:cNvSpPr/>
          <p:nvPr/>
        </p:nvSpPr>
        <p:spPr>
          <a:xfrm>
            <a:off x="10065521" y="4326020"/>
            <a:ext cx="819150" cy="781050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100</a:t>
            </a:r>
          </a:p>
        </p:txBody>
      </p:sp>
      <p:cxnSp>
        <p:nvCxnSpPr>
          <p:cNvPr id="40" name="Přímá spojnice se šipkou 39">
            <a:extLst>
              <a:ext uri="{FF2B5EF4-FFF2-40B4-BE49-F238E27FC236}">
                <a16:creationId xmlns:a16="http://schemas.microsoft.com/office/drawing/2014/main" id="{5E8E4D5C-8E62-5B24-5EC4-474107E6AB7F}"/>
              </a:ext>
            </a:extLst>
          </p:cNvPr>
          <p:cNvCxnSpPr>
            <a:cxnSpLocks/>
            <a:stCxn id="33" idx="5"/>
            <a:endCxn id="35" idx="0"/>
          </p:cNvCxnSpPr>
          <p:nvPr/>
        </p:nvCxnSpPr>
        <p:spPr>
          <a:xfrm>
            <a:off x="10044327" y="3699587"/>
            <a:ext cx="430769" cy="626433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se šipkou 43">
            <a:extLst>
              <a:ext uri="{FF2B5EF4-FFF2-40B4-BE49-F238E27FC236}">
                <a16:creationId xmlns:a16="http://schemas.microsoft.com/office/drawing/2014/main" id="{80F40A19-E564-914D-CA0E-DAD4A2DCB8D4}"/>
              </a:ext>
            </a:extLst>
          </p:cNvPr>
          <p:cNvCxnSpPr>
            <a:cxnSpLocks/>
            <a:stCxn id="63" idx="4"/>
            <a:endCxn id="4" idx="0"/>
          </p:cNvCxnSpPr>
          <p:nvPr/>
        </p:nvCxnSpPr>
        <p:spPr>
          <a:xfrm flipH="1">
            <a:off x="7943321" y="2235201"/>
            <a:ext cx="682709" cy="667039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se šipkou 45">
            <a:extLst>
              <a:ext uri="{FF2B5EF4-FFF2-40B4-BE49-F238E27FC236}">
                <a16:creationId xmlns:a16="http://schemas.microsoft.com/office/drawing/2014/main" id="{C3584D37-24C9-D6EE-575D-37E8B63233D1}"/>
              </a:ext>
            </a:extLst>
          </p:cNvPr>
          <p:cNvCxnSpPr>
            <a:cxnSpLocks/>
            <a:stCxn id="65" idx="5"/>
            <a:endCxn id="33" idx="0"/>
          </p:cNvCxnSpPr>
          <p:nvPr/>
        </p:nvCxnSpPr>
        <p:spPr>
          <a:xfrm>
            <a:off x="9544051" y="2235201"/>
            <a:ext cx="210663" cy="797718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ál 62">
            <a:extLst>
              <a:ext uri="{FF2B5EF4-FFF2-40B4-BE49-F238E27FC236}">
                <a16:creationId xmlns:a16="http://schemas.microsoft.com/office/drawing/2014/main" id="{CA0DC1D4-5965-472A-D32D-ECD6C9C04ACF}"/>
              </a:ext>
            </a:extLst>
          </p:cNvPr>
          <p:cNvSpPr/>
          <p:nvPr/>
        </p:nvSpPr>
        <p:spPr>
          <a:xfrm>
            <a:off x="8626029" y="2235200"/>
            <a:ext cx="0" cy="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ál 64">
            <a:extLst>
              <a:ext uri="{FF2B5EF4-FFF2-40B4-BE49-F238E27FC236}">
                <a16:creationId xmlns:a16="http://schemas.microsoft.com/office/drawing/2014/main" id="{303C2AC9-E273-1AA7-367A-62C00EC8FF6B}"/>
              </a:ext>
            </a:extLst>
          </p:cNvPr>
          <p:cNvSpPr/>
          <p:nvPr/>
        </p:nvSpPr>
        <p:spPr>
          <a:xfrm>
            <a:off x="9544050" y="2235200"/>
            <a:ext cx="0" cy="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ECD4814E-6C72-3E51-BD01-DCF0352170C4}"/>
              </a:ext>
            </a:extLst>
          </p:cNvPr>
          <p:cNvGrpSpPr/>
          <p:nvPr/>
        </p:nvGrpSpPr>
        <p:grpSpPr>
          <a:xfrm>
            <a:off x="1228640" y="5113194"/>
            <a:ext cx="4605744" cy="1477328"/>
            <a:chOff x="1228640" y="5113194"/>
            <a:chExt cx="4605744" cy="1477328"/>
          </a:xfrm>
        </p:grpSpPr>
        <p:cxnSp>
          <p:nvCxnSpPr>
            <p:cNvPr id="6" name="Přímá spojnice se šipkou 5">
              <a:extLst>
                <a:ext uri="{FF2B5EF4-FFF2-40B4-BE49-F238E27FC236}">
                  <a16:creationId xmlns:a16="http://schemas.microsoft.com/office/drawing/2014/main" id="{B6E4AE9A-E834-7158-866C-0CE01E1F30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28641" y="6458240"/>
              <a:ext cx="797009" cy="0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se šipkou 8">
              <a:extLst>
                <a:ext uri="{FF2B5EF4-FFF2-40B4-BE49-F238E27FC236}">
                  <a16:creationId xmlns:a16="http://schemas.microsoft.com/office/drawing/2014/main" id="{A3337C02-203F-CABD-2C1C-A8D499D958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28641" y="6128330"/>
              <a:ext cx="797009" cy="0"/>
            </a:xfrm>
            <a:prstGeom prst="straightConnector1">
              <a:avLst/>
            </a:prstGeom>
            <a:ln w="76200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se šipkou 9">
              <a:extLst>
                <a:ext uri="{FF2B5EF4-FFF2-40B4-BE49-F238E27FC236}">
                  <a16:creationId xmlns:a16="http://schemas.microsoft.com/office/drawing/2014/main" id="{5DCC8114-49CF-FC54-C624-CCE68FB82B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28640" y="5823240"/>
              <a:ext cx="797009" cy="0"/>
            </a:xfrm>
            <a:prstGeom prst="straightConnector1">
              <a:avLst/>
            </a:prstGeom>
            <a:ln w="762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ál 13">
              <a:extLst>
                <a:ext uri="{FF2B5EF4-FFF2-40B4-BE49-F238E27FC236}">
                  <a16:creationId xmlns:a16="http://schemas.microsoft.com/office/drawing/2014/main" id="{98217FC2-3DCD-B66B-AEB0-6AE307FAFDDB}"/>
                </a:ext>
              </a:extLst>
            </p:cNvPr>
            <p:cNvSpPr/>
            <p:nvPr/>
          </p:nvSpPr>
          <p:spPr>
            <a:xfrm>
              <a:off x="1627144" y="5153254"/>
              <a:ext cx="246888" cy="24688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id="{4BCD02A6-797E-8190-629F-3F1A71B6C610}"/>
                </a:ext>
              </a:extLst>
            </p:cNvPr>
            <p:cNvSpPr txBox="1"/>
            <p:nvPr/>
          </p:nvSpPr>
          <p:spPr>
            <a:xfrm>
              <a:off x="2025649" y="5113194"/>
              <a:ext cx="3808735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 deleted node</a:t>
              </a:r>
            </a:p>
            <a:p>
              <a:r>
                <a:rPr lang="en-US" dirty="0"/>
                <a:t>The replacement for the deleted node</a:t>
              </a:r>
            </a:p>
            <a:p>
              <a:r>
                <a:rPr lang="en-US" dirty="0"/>
                <a:t>Parent-child connection that stays</a:t>
              </a:r>
            </a:p>
            <a:p>
              <a:r>
                <a:rPr lang="en-US" dirty="0"/>
                <a:t>Parent-child connection that changes</a:t>
              </a:r>
            </a:p>
            <a:p>
              <a:r>
                <a:rPr lang="en-US" dirty="0"/>
                <a:t>New parent-child connection</a:t>
              </a:r>
            </a:p>
          </p:txBody>
        </p:sp>
        <p:sp>
          <p:nvSpPr>
            <p:cNvPr id="13" name="Ovál 12">
              <a:extLst>
                <a:ext uri="{FF2B5EF4-FFF2-40B4-BE49-F238E27FC236}">
                  <a16:creationId xmlns:a16="http://schemas.microsoft.com/office/drawing/2014/main" id="{3B8FCF1B-24B4-EBC0-C7CC-288742A4DA77}"/>
                </a:ext>
              </a:extLst>
            </p:cNvPr>
            <p:cNvSpPr/>
            <p:nvPr/>
          </p:nvSpPr>
          <p:spPr>
            <a:xfrm>
              <a:off x="1627144" y="5441415"/>
              <a:ext cx="246888" cy="246888"/>
            </a:xfrm>
            <a:prstGeom prst="ellips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ovéPole 6">
            <a:extLst>
              <a:ext uri="{FF2B5EF4-FFF2-40B4-BE49-F238E27FC236}">
                <a16:creationId xmlns:a16="http://schemas.microsoft.com/office/drawing/2014/main" id="{1C6E861B-3E48-28F1-6014-ABEF8E2B9EA6}"/>
              </a:ext>
            </a:extLst>
          </p:cNvPr>
          <p:cNvSpPr txBox="1"/>
          <p:nvPr/>
        </p:nvSpPr>
        <p:spPr>
          <a:xfrm>
            <a:off x="8274050" y="4635500"/>
            <a:ext cx="1612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Před smazáním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641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DA52FB-BADA-6671-0134-F68470E64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 Node – first two easy cases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F8F6FB-E6EF-107F-22F3-65A5F78CC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deleted node has at most 1 child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è"/>
            </a:pPr>
            <a:r>
              <a:rPr lang="en-US" dirty="0"/>
              <a:t>Just replace the node with the child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en-US" dirty="0"/>
              <a:t>Or </a:t>
            </a:r>
            <a:r>
              <a:rPr lang="en-US" dirty="0" err="1">
                <a:latin typeface="Consolas" panose="020B0609020204030204" pitchFamily="49" charset="0"/>
              </a:rPr>
              <a:t>nullptr</a:t>
            </a:r>
            <a:r>
              <a:rPr lang="en-US" dirty="0"/>
              <a:t> if it has none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81339560-E768-F5C0-5CC2-DAEC24D76AB8}"/>
              </a:ext>
            </a:extLst>
          </p:cNvPr>
          <p:cNvSpPr/>
          <p:nvPr/>
        </p:nvSpPr>
        <p:spPr>
          <a:xfrm>
            <a:off x="7533746" y="2902240"/>
            <a:ext cx="819150" cy="7810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42</a:t>
            </a: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7118F221-BECD-CD05-D325-BD53B0A21176}"/>
              </a:ext>
            </a:extLst>
          </p:cNvPr>
          <p:cNvSpPr/>
          <p:nvPr/>
        </p:nvSpPr>
        <p:spPr>
          <a:xfrm>
            <a:off x="6988901" y="4190419"/>
            <a:ext cx="819150" cy="781050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FF185203-22B6-E862-4F12-A3A3C4CB3C42}"/>
              </a:ext>
            </a:extLst>
          </p:cNvPr>
          <p:cNvCxnSpPr>
            <a:cxnSpLocks/>
            <a:stCxn id="4" idx="3"/>
            <a:endCxn id="5" idx="0"/>
          </p:cNvCxnSpPr>
          <p:nvPr/>
        </p:nvCxnSpPr>
        <p:spPr>
          <a:xfrm flipH="1">
            <a:off x="7398476" y="3568908"/>
            <a:ext cx="255232" cy="621511"/>
          </a:xfrm>
          <a:prstGeom prst="straightConnector1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ál 32">
            <a:extLst>
              <a:ext uri="{FF2B5EF4-FFF2-40B4-BE49-F238E27FC236}">
                <a16:creationId xmlns:a16="http://schemas.microsoft.com/office/drawing/2014/main" id="{C5C1FE63-3F51-E010-70A3-89E9BBA424B7}"/>
              </a:ext>
            </a:extLst>
          </p:cNvPr>
          <p:cNvSpPr/>
          <p:nvPr/>
        </p:nvSpPr>
        <p:spPr>
          <a:xfrm>
            <a:off x="9345139" y="3032919"/>
            <a:ext cx="819150" cy="7810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42</a:t>
            </a:r>
          </a:p>
        </p:txBody>
      </p:sp>
      <p:sp>
        <p:nvSpPr>
          <p:cNvPr id="35" name="Ovál 34">
            <a:extLst>
              <a:ext uri="{FF2B5EF4-FFF2-40B4-BE49-F238E27FC236}">
                <a16:creationId xmlns:a16="http://schemas.microsoft.com/office/drawing/2014/main" id="{445A9679-E049-D4D6-47FA-FE0183864EA1}"/>
              </a:ext>
            </a:extLst>
          </p:cNvPr>
          <p:cNvSpPr/>
          <p:nvPr/>
        </p:nvSpPr>
        <p:spPr>
          <a:xfrm>
            <a:off x="10065521" y="4326020"/>
            <a:ext cx="819150" cy="781050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100</a:t>
            </a:r>
          </a:p>
        </p:txBody>
      </p:sp>
      <p:cxnSp>
        <p:nvCxnSpPr>
          <p:cNvPr id="40" name="Přímá spojnice se šipkou 39">
            <a:extLst>
              <a:ext uri="{FF2B5EF4-FFF2-40B4-BE49-F238E27FC236}">
                <a16:creationId xmlns:a16="http://schemas.microsoft.com/office/drawing/2014/main" id="{5E8E4D5C-8E62-5B24-5EC4-474107E6AB7F}"/>
              </a:ext>
            </a:extLst>
          </p:cNvPr>
          <p:cNvCxnSpPr>
            <a:cxnSpLocks/>
            <a:stCxn id="33" idx="5"/>
            <a:endCxn id="35" idx="0"/>
          </p:cNvCxnSpPr>
          <p:nvPr/>
        </p:nvCxnSpPr>
        <p:spPr>
          <a:xfrm>
            <a:off x="10044327" y="3699587"/>
            <a:ext cx="430769" cy="626433"/>
          </a:xfrm>
          <a:prstGeom prst="straightConnector1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se šipkou 43">
            <a:extLst>
              <a:ext uri="{FF2B5EF4-FFF2-40B4-BE49-F238E27FC236}">
                <a16:creationId xmlns:a16="http://schemas.microsoft.com/office/drawing/2014/main" id="{80F40A19-E564-914D-CA0E-DAD4A2DCB8D4}"/>
              </a:ext>
            </a:extLst>
          </p:cNvPr>
          <p:cNvCxnSpPr>
            <a:cxnSpLocks/>
            <a:stCxn id="63" idx="4"/>
            <a:endCxn id="4" idx="0"/>
          </p:cNvCxnSpPr>
          <p:nvPr/>
        </p:nvCxnSpPr>
        <p:spPr>
          <a:xfrm flipH="1">
            <a:off x="7943321" y="2235201"/>
            <a:ext cx="682709" cy="667039"/>
          </a:xfrm>
          <a:prstGeom prst="straightConnector1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se šipkou 45">
            <a:extLst>
              <a:ext uri="{FF2B5EF4-FFF2-40B4-BE49-F238E27FC236}">
                <a16:creationId xmlns:a16="http://schemas.microsoft.com/office/drawing/2014/main" id="{C3584D37-24C9-D6EE-575D-37E8B63233D1}"/>
              </a:ext>
            </a:extLst>
          </p:cNvPr>
          <p:cNvCxnSpPr>
            <a:cxnSpLocks/>
            <a:stCxn id="65" idx="5"/>
            <a:endCxn id="33" idx="0"/>
          </p:cNvCxnSpPr>
          <p:nvPr/>
        </p:nvCxnSpPr>
        <p:spPr>
          <a:xfrm>
            <a:off x="9544051" y="2235201"/>
            <a:ext cx="210663" cy="797718"/>
          </a:xfrm>
          <a:prstGeom prst="straightConnector1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ál 62">
            <a:extLst>
              <a:ext uri="{FF2B5EF4-FFF2-40B4-BE49-F238E27FC236}">
                <a16:creationId xmlns:a16="http://schemas.microsoft.com/office/drawing/2014/main" id="{CA0DC1D4-5965-472A-D32D-ECD6C9C04ACF}"/>
              </a:ext>
            </a:extLst>
          </p:cNvPr>
          <p:cNvSpPr/>
          <p:nvPr/>
        </p:nvSpPr>
        <p:spPr>
          <a:xfrm>
            <a:off x="8626029" y="2235200"/>
            <a:ext cx="0" cy="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ál 64">
            <a:extLst>
              <a:ext uri="{FF2B5EF4-FFF2-40B4-BE49-F238E27FC236}">
                <a16:creationId xmlns:a16="http://schemas.microsoft.com/office/drawing/2014/main" id="{303C2AC9-E273-1AA7-367A-62C00EC8FF6B}"/>
              </a:ext>
            </a:extLst>
          </p:cNvPr>
          <p:cNvSpPr/>
          <p:nvPr/>
        </p:nvSpPr>
        <p:spPr>
          <a:xfrm>
            <a:off x="9544050" y="2235200"/>
            <a:ext cx="0" cy="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1" name="Spojnice: zakřivená 70">
            <a:extLst>
              <a:ext uri="{FF2B5EF4-FFF2-40B4-BE49-F238E27FC236}">
                <a16:creationId xmlns:a16="http://schemas.microsoft.com/office/drawing/2014/main" id="{1968FBEB-92B4-780A-304C-511CD6C72A7C}"/>
              </a:ext>
            </a:extLst>
          </p:cNvPr>
          <p:cNvCxnSpPr>
            <a:cxnSpLocks/>
            <a:stCxn id="63" idx="5"/>
            <a:endCxn id="5" idx="6"/>
          </p:cNvCxnSpPr>
          <p:nvPr/>
        </p:nvCxnSpPr>
        <p:spPr>
          <a:xfrm rot="5400000">
            <a:off x="7044170" y="2999083"/>
            <a:ext cx="2345743" cy="817979"/>
          </a:xfrm>
          <a:prstGeom prst="curvedConnector2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pojnice: zakřivená 75">
            <a:extLst>
              <a:ext uri="{FF2B5EF4-FFF2-40B4-BE49-F238E27FC236}">
                <a16:creationId xmlns:a16="http://schemas.microsoft.com/office/drawing/2014/main" id="{48B2BB3C-4D01-4D26-51C0-6393EEA0533F}"/>
              </a:ext>
            </a:extLst>
          </p:cNvPr>
          <p:cNvCxnSpPr>
            <a:cxnSpLocks/>
            <a:stCxn id="65" idx="6"/>
            <a:endCxn id="35" idx="7"/>
          </p:cNvCxnSpPr>
          <p:nvPr/>
        </p:nvCxnSpPr>
        <p:spPr>
          <a:xfrm>
            <a:off x="9544051" y="2235201"/>
            <a:ext cx="1220658" cy="2205201"/>
          </a:xfrm>
          <a:prstGeom prst="curvedConnector2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ECD4814E-6C72-3E51-BD01-DCF0352170C4}"/>
              </a:ext>
            </a:extLst>
          </p:cNvPr>
          <p:cNvGrpSpPr/>
          <p:nvPr/>
        </p:nvGrpSpPr>
        <p:grpSpPr>
          <a:xfrm>
            <a:off x="1228640" y="5113194"/>
            <a:ext cx="4605744" cy="1477328"/>
            <a:chOff x="1228640" y="5113194"/>
            <a:chExt cx="4605744" cy="1477328"/>
          </a:xfrm>
        </p:grpSpPr>
        <p:cxnSp>
          <p:nvCxnSpPr>
            <p:cNvPr id="6" name="Přímá spojnice se šipkou 5">
              <a:extLst>
                <a:ext uri="{FF2B5EF4-FFF2-40B4-BE49-F238E27FC236}">
                  <a16:creationId xmlns:a16="http://schemas.microsoft.com/office/drawing/2014/main" id="{B6E4AE9A-E834-7158-866C-0CE01E1F30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28641" y="6458240"/>
              <a:ext cx="797009" cy="0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se šipkou 8">
              <a:extLst>
                <a:ext uri="{FF2B5EF4-FFF2-40B4-BE49-F238E27FC236}">
                  <a16:creationId xmlns:a16="http://schemas.microsoft.com/office/drawing/2014/main" id="{A3337C02-203F-CABD-2C1C-A8D499D958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28641" y="6128330"/>
              <a:ext cx="797009" cy="0"/>
            </a:xfrm>
            <a:prstGeom prst="straightConnector1">
              <a:avLst/>
            </a:prstGeom>
            <a:ln w="76200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se šipkou 9">
              <a:extLst>
                <a:ext uri="{FF2B5EF4-FFF2-40B4-BE49-F238E27FC236}">
                  <a16:creationId xmlns:a16="http://schemas.microsoft.com/office/drawing/2014/main" id="{5DCC8114-49CF-FC54-C624-CCE68FB82B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28640" y="5823240"/>
              <a:ext cx="797009" cy="0"/>
            </a:xfrm>
            <a:prstGeom prst="straightConnector1">
              <a:avLst/>
            </a:prstGeom>
            <a:ln w="762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ál 13">
              <a:extLst>
                <a:ext uri="{FF2B5EF4-FFF2-40B4-BE49-F238E27FC236}">
                  <a16:creationId xmlns:a16="http://schemas.microsoft.com/office/drawing/2014/main" id="{98217FC2-3DCD-B66B-AEB0-6AE307FAFDDB}"/>
                </a:ext>
              </a:extLst>
            </p:cNvPr>
            <p:cNvSpPr/>
            <p:nvPr/>
          </p:nvSpPr>
          <p:spPr>
            <a:xfrm>
              <a:off x="1627144" y="5153254"/>
              <a:ext cx="246888" cy="24688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id="{4BCD02A6-797E-8190-629F-3F1A71B6C610}"/>
                </a:ext>
              </a:extLst>
            </p:cNvPr>
            <p:cNvSpPr txBox="1"/>
            <p:nvPr/>
          </p:nvSpPr>
          <p:spPr>
            <a:xfrm>
              <a:off x="2025649" y="5113194"/>
              <a:ext cx="3808735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 deleted node</a:t>
              </a:r>
            </a:p>
            <a:p>
              <a:r>
                <a:rPr lang="en-US" dirty="0"/>
                <a:t>The replacement for the deleted node</a:t>
              </a:r>
            </a:p>
            <a:p>
              <a:r>
                <a:rPr lang="en-US" dirty="0"/>
                <a:t>Parent-child connection that stays</a:t>
              </a:r>
            </a:p>
            <a:p>
              <a:r>
                <a:rPr lang="en-US" dirty="0"/>
                <a:t>Parent-child connection that changes</a:t>
              </a:r>
            </a:p>
            <a:p>
              <a:r>
                <a:rPr lang="en-US" dirty="0"/>
                <a:t>New parent-child connection</a:t>
              </a:r>
            </a:p>
          </p:txBody>
        </p:sp>
        <p:sp>
          <p:nvSpPr>
            <p:cNvPr id="13" name="Ovál 12">
              <a:extLst>
                <a:ext uri="{FF2B5EF4-FFF2-40B4-BE49-F238E27FC236}">
                  <a16:creationId xmlns:a16="http://schemas.microsoft.com/office/drawing/2014/main" id="{3B8FCF1B-24B4-EBC0-C7CC-288742A4DA77}"/>
                </a:ext>
              </a:extLst>
            </p:cNvPr>
            <p:cNvSpPr/>
            <p:nvPr/>
          </p:nvSpPr>
          <p:spPr>
            <a:xfrm>
              <a:off x="1627144" y="5441415"/>
              <a:ext cx="246888" cy="246888"/>
            </a:xfrm>
            <a:prstGeom prst="ellips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ovéPole 6">
            <a:extLst>
              <a:ext uri="{FF2B5EF4-FFF2-40B4-BE49-F238E27FC236}">
                <a16:creationId xmlns:a16="http://schemas.microsoft.com/office/drawing/2014/main" id="{EC937498-12ED-4BDA-6EEF-F284246180CB}"/>
              </a:ext>
            </a:extLst>
          </p:cNvPr>
          <p:cNvSpPr txBox="1"/>
          <p:nvPr/>
        </p:nvSpPr>
        <p:spPr>
          <a:xfrm>
            <a:off x="8439344" y="4611687"/>
            <a:ext cx="1157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Při mazání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55865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ilip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6FFED"/>
        </a:solidFill>
        <a:ln w="25400">
          <a:solidFill>
            <a:srgbClr val="CCE9AD"/>
          </a:solidFill>
        </a:ln>
      </a:spPr>
      <a:bodyPr rtlCol="0" anchor="ctr"/>
      <a:lstStyle>
        <a:defPPr algn="ctr">
          <a:defRPr sz="1600" dirty="0" smtClean="0">
            <a:solidFill>
              <a:srgbClr val="456A1C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rgbClr val="ECF7FE"/>
        </a:solidFill>
        <a:ln w="25400">
          <a:solidFill>
            <a:schemeClr val="accent4">
              <a:lumMod val="60000"/>
              <a:lumOff val="40000"/>
            </a:schemeClr>
          </a:solidFill>
        </a:ln>
      </a:spPr>
      <a:bodyPr wrap="square" rtlCol="0">
        <a:spAutoFit/>
      </a:bodyPr>
      <a:lstStyle>
        <a:defPPr>
          <a:defRPr sz="1300" dirty="0" smtClean="0">
            <a:latin typeface="Consolas" panose="020B0609020204030204" pitchFamily="49" charset="0"/>
            <a:cs typeface="Courier New" pitchFamily="49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ilip.potx" id="{000E9219-D670-4400-B712-7B521C35260B}" vid="{40126A51-81E9-4FC2-9D21-64839CF5A1FE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1733</TotalTime>
  <Words>4435</Words>
  <Application>Microsoft Office PowerPoint</Application>
  <PresentationFormat>Širokoúhlá obrazovka</PresentationFormat>
  <Paragraphs>480</Paragraphs>
  <Slides>37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37</vt:i4>
      </vt:variant>
    </vt:vector>
  </HeadingPairs>
  <TitlesOfParts>
    <vt:vector size="46" baseType="lpstr">
      <vt:lpstr>Arial</vt:lpstr>
      <vt:lpstr>Calibri</vt:lpstr>
      <vt:lpstr>Calibri Light</vt:lpstr>
      <vt:lpstr>Cascadia Code</vt:lpstr>
      <vt:lpstr>Consolas</vt:lpstr>
      <vt:lpstr>Courier New</vt:lpstr>
      <vt:lpstr>Wingdings</vt:lpstr>
      <vt:lpstr>Motiv Office</vt:lpstr>
      <vt:lpstr>Filip</vt:lpstr>
      <vt:lpstr>NPRG 041 – cvičení 3 Programování v C++</vt:lpstr>
      <vt:lpstr>Feedback k úloze Násobilka</vt:lpstr>
      <vt:lpstr>Prostor na otázky z přednášky</vt:lpstr>
      <vt:lpstr>Agenda</vt:lpstr>
      <vt:lpstr>Binární vyhledávací strom (BST)</vt:lpstr>
      <vt:lpstr>Odevzdání BST</vt:lpstr>
      <vt:lpstr>Remove Node – the most difficult method</vt:lpstr>
      <vt:lpstr>Remove Node – first two easy cases</vt:lpstr>
      <vt:lpstr>Remove Node – first two easy cases</vt:lpstr>
      <vt:lpstr>Remove Node – first two easy cases</vt:lpstr>
      <vt:lpstr>Remove Node – the second case</vt:lpstr>
      <vt:lpstr>Remove Node – the second case</vt:lpstr>
      <vt:lpstr>Remove Node – the second case</vt:lpstr>
      <vt:lpstr>Remove Node – the scary case</vt:lpstr>
      <vt:lpstr>Remove Node – the scary case</vt:lpstr>
      <vt:lpstr>Remove Node – the scary case</vt:lpstr>
      <vt:lpstr>C-string vs std::string vs std::string_view</vt:lpstr>
      <vt:lpstr>C-string vs std::string vs std::string_view</vt:lpstr>
      <vt:lpstr>Jak získat ze jména a příjmení celé jméno C++ string vs C string</vt:lpstr>
      <vt:lpstr>Pitfally při práci se stringy</vt:lpstr>
      <vt:lpstr>Užitečné funkce</vt:lpstr>
      <vt:lpstr>Streamy</vt:lpstr>
      <vt:lpstr>Počítání Oveček počítání znaků, řádek, slov a vět v textu; součet</vt:lpstr>
      <vt:lpstr>Požadované kvality kódu</vt:lpstr>
      <vt:lpstr>Na co si dát pozor</vt:lpstr>
      <vt:lpstr>Počítání oveček – upřesnění (okopírováno)</vt:lpstr>
      <vt:lpstr>Objekty reprezentující referenční sémantiku: Pointery a chytré reference</vt:lpstr>
      <vt:lpstr>Pointery (raw vs smart)</vt:lpstr>
      <vt:lpstr>Raw pointery a jejich použití pro observování</vt:lpstr>
      <vt:lpstr>Raw pointery v archaické správě paměti (a jejich probémy)</vt:lpstr>
      <vt:lpstr>Správa paměti dnes: RAII (zjednodušeně) https://en.cppreference.com/w/cpp/language/raii</vt:lpstr>
      <vt:lpstr>Správa paměti dnes: smart pointery</vt:lpstr>
      <vt:lpstr>Správa paměti dnes: smart pointery</vt:lpstr>
      <vt:lpstr>std::move(objekt)</vt:lpstr>
      <vt:lpstr>Rvalue reference: Object&amp;&amp;</vt:lpstr>
      <vt:lpstr>void (std::)swap(T &amp;a, T &amp;b)</vt:lpstr>
      <vt:lpstr>Tuply, pairy a structured binding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NPRG 041 – cvičení Programování v C++</dc:title>
  <dc:creator>Jiří Klepl</dc:creator>
  <cp:lastModifiedBy>Jiří Klepl</cp:lastModifiedBy>
  <cp:revision>34</cp:revision>
  <dcterms:created xsi:type="dcterms:W3CDTF">2023-10-01T16:50:20Z</dcterms:created>
  <dcterms:modified xsi:type="dcterms:W3CDTF">2023-10-22T20:43:59Z</dcterms:modified>
</cp:coreProperties>
</file>