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322" r:id="rId3"/>
    <p:sldId id="321" r:id="rId4"/>
    <p:sldId id="304" r:id="rId5"/>
    <p:sldId id="274" r:id="rId6"/>
    <p:sldId id="314" r:id="rId7"/>
    <p:sldId id="310" r:id="rId8"/>
    <p:sldId id="316" r:id="rId9"/>
    <p:sldId id="315" r:id="rId10"/>
    <p:sldId id="312" r:id="rId11"/>
    <p:sldId id="292" r:id="rId12"/>
    <p:sldId id="294" r:id="rId13"/>
    <p:sldId id="295" r:id="rId14"/>
    <p:sldId id="293" r:id="rId15"/>
    <p:sldId id="313" r:id="rId16"/>
    <p:sldId id="286" r:id="rId17"/>
    <p:sldId id="311" r:id="rId18"/>
    <p:sldId id="287" r:id="rId19"/>
    <p:sldId id="323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579AA8D5-EDFA-457D-A2AF-8A55842615ED}">
          <p14:sldIdLst>
            <p14:sldId id="256"/>
            <p14:sldId id="322"/>
            <p14:sldId id="321"/>
            <p14:sldId id="304"/>
          </p14:sldIdLst>
        </p14:section>
        <p14:section name="Násobilka" id="{DA9116CC-34E3-4B24-8B9B-0100B35D907F}">
          <p14:sldIdLst>
            <p14:sldId id="274"/>
            <p14:sldId id="314"/>
            <p14:sldId id="310"/>
            <p14:sldId id="316"/>
            <p14:sldId id="315"/>
            <p14:sldId id="312"/>
            <p14:sldId id="292"/>
            <p14:sldId id="294"/>
            <p14:sldId id="295"/>
            <p14:sldId id="293"/>
            <p14:sldId id="313"/>
            <p14:sldId id="286"/>
            <p14:sldId id="311"/>
            <p14:sldId id="287"/>
            <p14:sldId id="32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0" d="100"/>
          <a:sy n="150" d="100"/>
        </p:scale>
        <p:origin x="288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180A27-0918-42B4-84DC-C17DCF320EB1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65270A-1E46-45C4-B921-F894462FC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981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2D3F9F-39CD-72F5-CBF8-34C539875B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5FA7542-BFE7-8366-1A21-42D5E8FB82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C65B15-F898-DE91-DC91-549B02886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4A19-9D5F-4E10-BB9A-4F4D6690B0E4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D0ABBC5-CB11-5082-E538-9CBD607CE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1922605-5E2F-769C-7B36-2476240D8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8FE5-8D7B-433B-A55D-C27BE207A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768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C2D0C4-455B-FA56-F1C2-0EEF6438A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7FDE793-CE28-4046-C041-DC5B8D367D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DFF14C1-90D4-1FD3-F227-33F2D5609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4A19-9D5F-4E10-BB9A-4F4D6690B0E4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2C9C5A0-BCB8-AA30-13DF-25FD7D6E8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3CF6D21-A2B4-C554-AF12-E9E1C5452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8FE5-8D7B-433B-A55D-C27BE207A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804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0B9572A-3EDB-4A63-104C-4DCBF9D11E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3175733-9149-6139-6DDC-E161FF3482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D3F7839-C63B-886E-3055-DA2354270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4A19-9D5F-4E10-BB9A-4F4D6690B0E4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B4E27CA-EC9B-3F85-3D5E-B3C801C21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E1A659E-1485-55D0-C62E-75D2E1150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8FE5-8D7B-433B-A55D-C27BE207A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440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B8B123-6227-ADA3-303C-6B85D1DA5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CB9425-63E9-084F-99FD-6540DD0A30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B29D525-291E-322C-289E-9BCFCA18D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4A19-9D5F-4E10-BB9A-4F4D6690B0E4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BD8D94C-6FA2-7978-EA80-8EEBAB9D8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3CA509E-32D4-2E4D-73C2-FEF2737D0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8FE5-8D7B-433B-A55D-C27BE207A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899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31DBC7-EEBF-4C91-4338-D9018FCE5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E8F33D4-EF11-E833-B769-74EAF14A69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5EA66FD-E785-AF1C-15E6-04146ADF6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4A19-9D5F-4E10-BB9A-4F4D6690B0E4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D53950A-F7FD-4FDE-0578-5FE4F2C5C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B76FE0F-1EB3-3F55-BA22-84D023B91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8FE5-8D7B-433B-A55D-C27BE207A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992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FEF7BC-3A96-4145-CEB0-E4F8E95E3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E66813-A0BE-2A2C-F7E2-BAA5838601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3DD4B90-A6BD-E3A0-287E-DB00374699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0EB8D8C-CD3E-9564-195A-4888C3062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4A19-9D5F-4E10-BB9A-4F4D6690B0E4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DB31B73-E435-C064-8BF8-AF56AB6DE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A852F55-0BB9-8BC9-C77E-946A609C2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8FE5-8D7B-433B-A55D-C27BE207A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185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3EA23A-8C2E-8FAD-6ECC-0A6BB61BB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2579C98-7999-8A66-0C22-7189C021FC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BCDF308-151C-1F92-59CE-39F0AF8581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1C7C9F7-C91A-520E-5593-567A4AC717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12B2333-8736-0FB4-DADE-74DF51C1D6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A78EC1C-D5B5-F291-EC27-77FB440B5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4A19-9D5F-4E10-BB9A-4F4D6690B0E4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6FEB685-034F-5719-4E1D-CD654A978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E3C061C-8E17-0736-5646-4F5AF6E86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8FE5-8D7B-433B-A55D-C27BE207A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058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506B2F-4162-EE0B-70BF-953788912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E0FADDA-657C-6B5C-296E-421A472D9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4A19-9D5F-4E10-BB9A-4F4D6690B0E4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ABD57F7-ED82-9C38-F409-E6DA02620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E4C7C8F-AAE2-4036-6267-51AC51C37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8FE5-8D7B-433B-A55D-C27BE207A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398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0128457-C18C-D670-BADD-2CB09C84F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4A19-9D5F-4E10-BB9A-4F4D6690B0E4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5A675B6-2076-82F6-6175-3B3708395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787E955-192C-1CCE-7195-F4182DFC9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8FE5-8D7B-433B-A55D-C27BE207A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865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AD3CC2-BCC6-BCC4-3E89-628091FAE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297CF2-797B-C06C-88A1-158FE13F11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611C288-C057-1393-5353-E6C09EE3F6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34B76FD-4274-6091-8FD5-61A2012B6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4A19-9D5F-4E10-BB9A-4F4D6690B0E4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2BD220C-BBED-DD36-566B-13E479AA3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25C891C-A73A-372D-E7B4-58050FD79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8FE5-8D7B-433B-A55D-C27BE207A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267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5554D1-43AF-D17E-04FF-1DC1EE161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13FE0F69-7FC4-7C86-661B-C3E5971DF4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17AC9C9-BB92-212D-6D6C-078D40237D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BB25EB6-D1D8-A90C-E454-0AC40D111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4A19-9D5F-4E10-BB9A-4F4D6690B0E4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E60DBC3-B22F-B6F2-7E3D-49D62937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AE7B1B6-FB20-19D9-7E33-07BF98D23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8FE5-8D7B-433B-A55D-C27BE207A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04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9A983C7-A48F-2ED2-DC24-490DA8E179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3BCD6E4-A54E-986C-D12C-948B3FBBF9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F173F2A-ABED-AE89-8F34-5712BD07CF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D4A19-9D5F-4E10-BB9A-4F4D6690B0E4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C32D576-CFD1-49ED-0106-E5EB74866A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8B7205B-E110-73AC-861A-B075450C31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48FE5-8D7B-433B-A55D-C27BE207A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660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ulita.ms.mff.cuni.cz/mattermost/ar2324zs/channels/nprg041-cpp-klepl" TargetMode="External"/><Relationship Id="rId2" Type="http://schemas.openxmlformats.org/officeDocument/2006/relationships/hyperlink" Target="mailto:klepl@d3s.mff.cuni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si.mff.cuni.cz/teaching/nprg041-klepl-web/data/sources/nasobilka.cpp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NPRG 041 – cvi</a:t>
            </a:r>
            <a:r>
              <a:rPr lang="cs-CZ" dirty="0" err="1">
                <a:cs typeface="Calibri Light"/>
              </a:rPr>
              <a:t>čení</a:t>
            </a:r>
            <a:r>
              <a:rPr lang="cs-CZ">
                <a:cs typeface="Calibri Light"/>
              </a:rPr>
              <a:t> 2</a:t>
            </a:r>
            <a:br>
              <a:rPr lang="en-US" dirty="0">
                <a:cs typeface="Calibri Light"/>
              </a:rPr>
            </a:br>
            <a:r>
              <a:rPr lang="en-US" dirty="0" err="1">
                <a:cs typeface="Calibri Light"/>
              </a:rPr>
              <a:t>Programování</a:t>
            </a:r>
            <a:r>
              <a:rPr lang="en-US" dirty="0">
                <a:cs typeface="Calibri Light"/>
              </a:rPr>
              <a:t> v C++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133599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>
                <a:cs typeface="Calibri"/>
              </a:rPr>
              <a:t>Jiří Klepl</a:t>
            </a:r>
          </a:p>
          <a:p>
            <a:r>
              <a:rPr lang="en-US" b="1" dirty="0">
                <a:cs typeface="Calibri"/>
              </a:rPr>
              <a:t>mail</a:t>
            </a:r>
            <a:r>
              <a:rPr lang="en-US" dirty="0">
                <a:cs typeface="Calibri"/>
              </a:rPr>
              <a:t>:</a:t>
            </a:r>
            <a:br>
              <a:rPr lang="en-US" dirty="0">
                <a:cs typeface="Calibri"/>
              </a:rPr>
            </a:br>
            <a:r>
              <a:rPr lang="en-US" dirty="0">
                <a:cs typeface="Calibri"/>
                <a:hlinkClick r:id="rId2"/>
              </a:rPr>
              <a:t>klepl@d3s.mff.cuni.cz</a:t>
            </a:r>
            <a:endParaRPr lang="en-US" dirty="0">
              <a:cs typeface="Calibri"/>
            </a:endParaRPr>
          </a:p>
          <a:p>
            <a:r>
              <a:rPr lang="en-US" b="1" dirty="0" err="1">
                <a:cs typeface="Calibri"/>
              </a:rPr>
              <a:t>mattermost</a:t>
            </a:r>
            <a:r>
              <a:rPr lang="en-US" dirty="0">
                <a:cs typeface="Calibri"/>
              </a:rPr>
              <a:t>:</a:t>
            </a:r>
            <a:br>
              <a:rPr lang="en-US" dirty="0">
                <a:cs typeface="Calibri"/>
              </a:rPr>
            </a:br>
            <a:r>
              <a:rPr lang="en-US" dirty="0">
                <a:cs typeface="Calibri"/>
                <a:hlinkClick r:id="rId3"/>
              </a:rPr>
              <a:t>https://ulita.ms.mff.cuni.cz/mattermost/ar2324zs/channels/nprg041-cpp-klepl</a:t>
            </a:r>
            <a:endParaRPr lang="en-US" dirty="0">
              <a:cs typeface="Calibr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7E22EA-CCA4-9EC7-E0F3-E1356424C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Hodnotov</a:t>
            </a:r>
            <a:r>
              <a:rPr lang="cs-CZ" dirty="0"/>
              <a:t>á vs referenční sémantika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EAA9AF-983F-EA39-D650-ED79CD5B58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 C</a:t>
            </a:r>
            <a:r>
              <a:rPr lang="en-US" dirty="0"/>
              <a:t>#/Jav</a:t>
            </a:r>
            <a:r>
              <a:rPr lang="cs-CZ" dirty="0"/>
              <a:t>ě: primitivní typy a </a:t>
            </a:r>
            <a:r>
              <a:rPr lang="cs-CZ" dirty="0" err="1"/>
              <a:t>structy</a:t>
            </a:r>
            <a:r>
              <a:rPr lang="cs-CZ" dirty="0"/>
              <a:t> = hodnotová, </a:t>
            </a:r>
            <a:r>
              <a:rPr lang="cs-CZ" dirty="0" err="1"/>
              <a:t>classy</a:t>
            </a:r>
            <a:r>
              <a:rPr lang="cs-CZ" dirty="0"/>
              <a:t> = referenční</a:t>
            </a:r>
          </a:p>
          <a:p>
            <a:r>
              <a:rPr lang="cs-CZ" dirty="0"/>
              <a:t>V C++: </a:t>
            </a:r>
            <a:r>
              <a:rPr lang="cs-CZ" b="1" dirty="0"/>
              <a:t>každý objekt má hodnotovou sémantiku</a:t>
            </a:r>
          </a:p>
          <a:p>
            <a:pPr lvl="1"/>
            <a:r>
              <a:rPr lang="cs-CZ" dirty="0"/>
              <a:t>Co to znamená? – přiřazení </a:t>
            </a:r>
            <a:r>
              <a:rPr lang="cs-CZ" dirty="0">
                <a:latin typeface="Consolas" panose="020B0609020204030204" pitchFamily="49" charset="0"/>
              </a:rPr>
              <a:t>T b = a</a:t>
            </a:r>
            <a:r>
              <a:rPr lang="cs-CZ" dirty="0"/>
              <a:t> </a:t>
            </a:r>
            <a:r>
              <a:rPr lang="cs-CZ" b="1" dirty="0"/>
              <a:t>vždy okopíruje </a:t>
            </a:r>
            <a:r>
              <a:rPr lang="cs-CZ" dirty="0"/>
              <a:t>objekt </a:t>
            </a:r>
            <a:r>
              <a:rPr lang="cs-CZ" dirty="0">
                <a:latin typeface="Consolas" panose="020B0609020204030204" pitchFamily="49" charset="0"/>
              </a:rPr>
              <a:t>a</a:t>
            </a:r>
            <a:r>
              <a:rPr lang="cs-CZ" dirty="0"/>
              <a:t> do </a:t>
            </a:r>
            <a:r>
              <a:rPr lang="cs-CZ" dirty="0">
                <a:latin typeface="Consolas" panose="020B0609020204030204" pitchFamily="49" charset="0"/>
              </a:rPr>
              <a:t>b</a:t>
            </a:r>
          </a:p>
          <a:p>
            <a:pPr lvl="1"/>
            <a:r>
              <a:rPr lang="cs-CZ" dirty="0"/>
              <a:t>Pokud nechceme kopírovat, musíme explicitně brát referenci: </a:t>
            </a:r>
            <a:r>
              <a:rPr lang="cs-CZ" b="1" dirty="0"/>
              <a:t>(</a:t>
            </a:r>
            <a:r>
              <a:rPr lang="cs-CZ" b="1" dirty="0" err="1"/>
              <a:t>const</a:t>
            </a:r>
            <a:r>
              <a:rPr lang="cs-CZ" b="1" dirty="0"/>
              <a:t>) T</a:t>
            </a:r>
            <a:r>
              <a:rPr lang="en-US" b="1" dirty="0"/>
              <a:t>&amp;</a:t>
            </a:r>
            <a:endParaRPr lang="cs-CZ" b="1" dirty="0"/>
          </a:p>
          <a:p>
            <a:pPr lvl="2"/>
            <a:r>
              <a:rPr lang="cs-CZ" b="1" dirty="0"/>
              <a:t>Bohužel, v místě volání to nepoznáme – zde pomáhají chytrá IDE/</a:t>
            </a:r>
            <a:r>
              <a:rPr lang="cs-CZ" b="1" dirty="0" err="1"/>
              <a:t>intellisense</a:t>
            </a:r>
            <a:endParaRPr lang="en-US" b="1" dirty="0"/>
          </a:p>
          <a:p>
            <a:pPr lvl="1"/>
            <a:r>
              <a:rPr lang="en-US" dirty="0"/>
              <a:t>“Ale </a:t>
            </a:r>
            <a:r>
              <a:rPr lang="en-US" dirty="0" err="1"/>
              <a:t>pointery</a:t>
            </a:r>
            <a:r>
              <a:rPr lang="en-US" dirty="0"/>
              <a:t> </a:t>
            </a:r>
            <a:r>
              <a:rPr lang="en-US" dirty="0" err="1"/>
              <a:t>maj</a:t>
            </a:r>
            <a:r>
              <a:rPr lang="cs-CZ" dirty="0"/>
              <a:t>í referenční sémantiku“ – pointer je jen adresa a my ji hodnotově kopírujeme – </a:t>
            </a:r>
            <a:r>
              <a:rPr lang="cs-CZ" i="1" dirty="0"/>
              <a:t>pointer jen reprezentuje referenci</a:t>
            </a:r>
          </a:p>
          <a:p>
            <a:r>
              <a:rPr lang="cs-CZ" b="1" dirty="0"/>
              <a:t>Některé objekty reprezentují referenci</a:t>
            </a:r>
            <a:r>
              <a:rPr lang="cs-CZ" dirty="0"/>
              <a:t> (předání nekopíruje data):</a:t>
            </a:r>
          </a:p>
          <a:p>
            <a:pPr lvl="1"/>
            <a:r>
              <a:rPr lang="cs-CZ" dirty="0"/>
              <a:t>Pointery</a:t>
            </a:r>
            <a:r>
              <a:rPr lang="en-US" dirty="0"/>
              <a:t> a</a:t>
            </a:r>
            <a:r>
              <a:rPr lang="cs-CZ" dirty="0"/>
              <a:t> </a:t>
            </a:r>
            <a:r>
              <a:rPr lang="cs-CZ" dirty="0" err="1"/>
              <a:t>iterátory</a:t>
            </a:r>
            <a:r>
              <a:rPr lang="cs-CZ" dirty="0"/>
              <a:t>, </a:t>
            </a:r>
            <a:r>
              <a:rPr lang="cs-CZ" dirty="0" err="1"/>
              <a:t>std</a:t>
            </a:r>
            <a:r>
              <a:rPr lang="cs-CZ" dirty="0"/>
              <a:t>::</a:t>
            </a:r>
            <a:r>
              <a:rPr lang="cs-CZ" dirty="0" err="1"/>
              <a:t>span</a:t>
            </a:r>
            <a:r>
              <a:rPr lang="cs-CZ" dirty="0"/>
              <a:t>, </a:t>
            </a:r>
            <a:r>
              <a:rPr lang="cs-CZ" dirty="0" err="1"/>
              <a:t>std</a:t>
            </a:r>
            <a:r>
              <a:rPr lang="cs-CZ" dirty="0"/>
              <a:t>::</a:t>
            </a:r>
            <a:r>
              <a:rPr lang="cs-CZ" dirty="0" err="1"/>
              <a:t>string_view</a:t>
            </a:r>
            <a:r>
              <a:rPr lang="cs-CZ" dirty="0"/>
              <a:t> &lt;- vše toto něco „</a:t>
            </a:r>
            <a:r>
              <a:rPr lang="cs-CZ" dirty="0" err="1"/>
              <a:t>observuje</a:t>
            </a:r>
            <a:r>
              <a:rPr lang="cs-CZ" dirty="0"/>
              <a:t>“</a:t>
            </a:r>
            <a:endParaRPr lang="en-US" dirty="0"/>
          </a:p>
          <a:p>
            <a:pPr lvl="2"/>
            <a:r>
              <a:rPr lang="en-US" dirty="0"/>
              <a:t>I</a:t>
            </a:r>
            <a:r>
              <a:rPr lang="cs-CZ" dirty="0" err="1"/>
              <a:t>terátor</a:t>
            </a:r>
            <a:r>
              <a:rPr lang="cs-CZ" dirty="0"/>
              <a:t> = pohled na prvek kontejneru, </a:t>
            </a:r>
            <a:r>
              <a:rPr lang="cs-CZ" dirty="0" err="1"/>
              <a:t>span</a:t>
            </a:r>
            <a:r>
              <a:rPr lang="cs-CZ" dirty="0"/>
              <a:t> = pohled na </a:t>
            </a:r>
            <a:r>
              <a:rPr lang="cs-CZ" dirty="0" err="1"/>
              <a:t>array</a:t>
            </a:r>
            <a:r>
              <a:rPr lang="cs-CZ" dirty="0"/>
              <a:t>, </a:t>
            </a:r>
            <a:r>
              <a:rPr lang="cs-CZ" dirty="0" err="1"/>
              <a:t>string_view</a:t>
            </a:r>
            <a:r>
              <a:rPr lang="cs-CZ" dirty="0"/>
              <a:t> = </a:t>
            </a:r>
            <a:r>
              <a:rPr lang="cs-CZ" dirty="0" err="1"/>
              <a:t>string</a:t>
            </a:r>
            <a:r>
              <a:rPr lang="cs-CZ" dirty="0"/>
              <a:t> </a:t>
            </a:r>
            <a:r>
              <a:rPr lang="cs-CZ" dirty="0" err="1"/>
              <a:t>view</a:t>
            </a:r>
            <a:endParaRPr lang="cs-CZ" dirty="0"/>
          </a:p>
          <a:p>
            <a:pPr lvl="1"/>
            <a:r>
              <a:rPr lang="cs-CZ" b="1" dirty="0"/>
              <a:t>Data jsou někde jinde</a:t>
            </a:r>
            <a:r>
              <a:rPr lang="cs-CZ" dirty="0"/>
              <a:t> (typicky v jiném objektu)</a:t>
            </a:r>
          </a:p>
          <a:p>
            <a:pPr lvl="1"/>
            <a:r>
              <a:rPr lang="cs-CZ" dirty="0"/>
              <a:t>Když před takový objekt dáme </a:t>
            </a:r>
            <a:r>
              <a:rPr lang="cs-CZ" dirty="0" err="1">
                <a:latin typeface="Consolas" panose="020B0609020204030204" pitchFamily="49" charset="0"/>
              </a:rPr>
              <a:t>const</a:t>
            </a:r>
            <a:r>
              <a:rPr lang="cs-CZ" dirty="0"/>
              <a:t>, tak se neaplikuje na data</a:t>
            </a:r>
          </a:p>
        </p:txBody>
      </p:sp>
      <p:pic>
        <p:nvPicPr>
          <p:cNvPr id="4" name="Picture 7">
            <a:extLst>
              <a:ext uri="{FF2B5EF4-FFF2-40B4-BE49-F238E27FC236}">
                <a16:creationId xmlns:a16="http://schemas.microsoft.com/office/drawing/2014/main" id="{44356A7C-870A-85E3-F223-FC68F9C63F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1423" y="5529400"/>
            <a:ext cx="497677" cy="497677"/>
          </a:xfrm>
          <a:prstGeom prst="rect">
            <a:avLst/>
          </a:prstGeom>
        </p:spPr>
      </p:pic>
      <p:pic>
        <p:nvPicPr>
          <p:cNvPr id="5" name="Picture 7">
            <a:extLst>
              <a:ext uri="{FF2B5EF4-FFF2-40B4-BE49-F238E27FC236}">
                <a16:creationId xmlns:a16="http://schemas.microsoft.com/office/drawing/2014/main" id="{2DC8F4B9-1DF0-B8D6-714B-3E463D18E4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6180" y="3304580"/>
            <a:ext cx="388539" cy="388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524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D8E1D-2A97-D054-9AB1-12A201416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a typeface="Calibri Light"/>
                <a:cs typeface="Calibri Light"/>
              </a:rPr>
              <a:t>Předávání</a:t>
            </a:r>
            <a:r>
              <a:rPr lang="en-US" dirty="0">
                <a:ea typeface="Calibri Light"/>
                <a:cs typeface="Calibri Light"/>
              </a:rPr>
              <a:t> </a:t>
            </a:r>
            <a:r>
              <a:rPr lang="en-US" dirty="0" err="1">
                <a:ea typeface="Calibri Light"/>
                <a:cs typeface="Calibri Light"/>
              </a:rPr>
              <a:t>parametrů</a:t>
            </a:r>
            <a:r>
              <a:rPr lang="en-US" dirty="0">
                <a:ea typeface="Calibri Light"/>
                <a:cs typeface="Calibri Light"/>
              </a:rPr>
              <a:t> v C++</a:t>
            </a:r>
            <a:br>
              <a:rPr lang="cs-CZ" dirty="0">
                <a:ea typeface="Calibri Light"/>
                <a:cs typeface="Calibri Light"/>
              </a:rPr>
            </a:br>
            <a:r>
              <a:rPr lang="cs-CZ" dirty="0">
                <a:ea typeface="Calibri Light"/>
                <a:cs typeface="Calibri Light"/>
              </a:rPr>
              <a:t>a kdy použít jaký druh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DCA82A-D426-3B70-29B6-D9204BBE19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Calibri"/>
                <a:cs typeface="Calibri"/>
              </a:rPr>
              <a:t>void foo(</a:t>
            </a:r>
            <a:r>
              <a:rPr lang="en-US" b="1" dirty="0">
                <a:ea typeface="Calibri"/>
                <a:cs typeface="Calibri"/>
              </a:rPr>
              <a:t>Object object</a:t>
            </a:r>
            <a:r>
              <a:rPr lang="en-US" dirty="0">
                <a:ea typeface="Calibri"/>
                <a:cs typeface="Calibri"/>
              </a:rPr>
              <a:t>) - </a:t>
            </a:r>
            <a:r>
              <a:rPr lang="en-US" b="1" dirty="0" err="1">
                <a:solidFill>
                  <a:srgbClr val="00B050"/>
                </a:solidFill>
                <a:ea typeface="Calibri"/>
                <a:cs typeface="Calibri"/>
              </a:rPr>
              <a:t>Používat</a:t>
            </a:r>
            <a:r>
              <a:rPr lang="en-US" b="1" dirty="0">
                <a:solidFill>
                  <a:srgbClr val="00B050"/>
                </a:solidFill>
                <a:ea typeface="Calibri"/>
                <a:cs typeface="Calibri"/>
              </a:rPr>
              <a:t> pro </a:t>
            </a:r>
            <a:r>
              <a:rPr lang="en-US" b="1" dirty="0" err="1">
                <a:solidFill>
                  <a:srgbClr val="00B050"/>
                </a:solidFill>
                <a:ea typeface="Calibri"/>
                <a:cs typeface="Calibri"/>
              </a:rPr>
              <a:t>triviální</a:t>
            </a:r>
            <a:r>
              <a:rPr lang="en-US" b="1" dirty="0">
                <a:solidFill>
                  <a:srgbClr val="00B050"/>
                </a:solidFill>
                <a:ea typeface="Calibri"/>
                <a:cs typeface="Calibri"/>
              </a:rPr>
              <a:t> </a:t>
            </a:r>
            <a:r>
              <a:rPr lang="en-US" b="1" dirty="0" err="1">
                <a:solidFill>
                  <a:srgbClr val="00B050"/>
                </a:solidFill>
                <a:ea typeface="Calibri"/>
                <a:cs typeface="Calibri"/>
              </a:rPr>
              <a:t>objekt</a:t>
            </a:r>
            <a:r>
              <a:rPr lang="en-US" b="1" dirty="0">
                <a:solidFill>
                  <a:srgbClr val="00B050"/>
                </a:solidFill>
                <a:ea typeface="Calibri"/>
                <a:cs typeface="Calibri"/>
              </a:rPr>
              <a:t> (</a:t>
            </a:r>
            <a:r>
              <a:rPr lang="en-US" b="1" dirty="0" err="1">
                <a:solidFill>
                  <a:srgbClr val="00B050"/>
                </a:solidFill>
                <a:ea typeface="Calibri"/>
                <a:cs typeface="Calibri"/>
              </a:rPr>
              <a:t>např</a:t>
            </a:r>
            <a:r>
              <a:rPr lang="en-US" b="1" dirty="0">
                <a:solidFill>
                  <a:srgbClr val="00B050"/>
                </a:solidFill>
                <a:ea typeface="Calibri"/>
                <a:cs typeface="Calibri"/>
              </a:rPr>
              <a:t>. </a:t>
            </a:r>
            <a:r>
              <a:rPr lang="en-US" b="1" dirty="0" err="1">
                <a:solidFill>
                  <a:srgbClr val="00B050"/>
                </a:solidFill>
                <a:ea typeface="Calibri"/>
                <a:cs typeface="Calibri"/>
              </a:rPr>
              <a:t>čísl</a:t>
            </a:r>
            <a:r>
              <a:rPr lang="cs-CZ" b="1" dirty="0">
                <a:solidFill>
                  <a:srgbClr val="00B050"/>
                </a:solidFill>
                <a:ea typeface="Calibri"/>
                <a:cs typeface="Calibri"/>
              </a:rPr>
              <a:t>o</a:t>
            </a:r>
            <a:r>
              <a:rPr lang="en-US" b="1" dirty="0">
                <a:solidFill>
                  <a:srgbClr val="00B050"/>
                </a:solidFill>
                <a:ea typeface="Calibri"/>
                <a:cs typeface="Calibri"/>
              </a:rPr>
              <a:t>)</a:t>
            </a:r>
          </a:p>
          <a:p>
            <a:pPr lvl="1"/>
            <a:r>
              <a:rPr lang="en-US" dirty="0" err="1">
                <a:ea typeface="Calibri"/>
                <a:cs typeface="Calibri"/>
              </a:rPr>
              <a:t>Funkce</a:t>
            </a:r>
            <a:r>
              <a:rPr lang="en-US" dirty="0">
                <a:ea typeface="Calibri"/>
                <a:cs typeface="Calibri"/>
              </a:rPr>
              <a:t>, </a:t>
            </a:r>
            <a:r>
              <a:rPr lang="en-US" dirty="0" err="1">
                <a:ea typeface="Calibri"/>
                <a:cs typeface="Calibri"/>
              </a:rPr>
              <a:t>která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bere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kopii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objectu</a:t>
            </a:r>
            <a:r>
              <a:rPr lang="en-US" dirty="0">
                <a:ea typeface="Calibri"/>
                <a:cs typeface="Calibri"/>
              </a:rPr>
              <a:t>; </a:t>
            </a:r>
            <a:r>
              <a:rPr lang="en-US" dirty="0" err="1">
                <a:ea typeface="Calibri"/>
                <a:cs typeface="Calibri"/>
              </a:rPr>
              <a:t>volání</a:t>
            </a:r>
            <a:r>
              <a:rPr lang="en-US" dirty="0">
                <a:ea typeface="Calibri"/>
                <a:cs typeface="Calibri"/>
              </a:rPr>
              <a:t> foo(object) </a:t>
            </a:r>
            <a:r>
              <a:rPr lang="en-US" dirty="0" err="1">
                <a:ea typeface="Calibri"/>
                <a:cs typeface="Calibri"/>
              </a:rPr>
              <a:t>začne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kopírováním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parametru</a:t>
            </a:r>
            <a:r>
              <a:rPr lang="en-US" dirty="0">
                <a:ea typeface="Calibri"/>
                <a:cs typeface="Calibri"/>
              </a:rPr>
              <a:t> object</a:t>
            </a:r>
          </a:p>
          <a:p>
            <a:pPr lvl="1"/>
            <a:r>
              <a:rPr lang="en-US" dirty="0" err="1">
                <a:ea typeface="Calibri"/>
                <a:cs typeface="Calibri"/>
              </a:rPr>
              <a:t>Pokud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zapíšeme</a:t>
            </a:r>
            <a:r>
              <a:rPr lang="en-US" dirty="0">
                <a:ea typeface="Calibri"/>
                <a:cs typeface="Calibri"/>
              </a:rPr>
              <a:t> do </a:t>
            </a:r>
            <a:r>
              <a:rPr lang="en-US" dirty="0" err="1">
                <a:ea typeface="Calibri"/>
                <a:cs typeface="Calibri"/>
              </a:rPr>
              <a:t>objectu</a:t>
            </a:r>
            <a:r>
              <a:rPr lang="en-US" dirty="0">
                <a:ea typeface="Calibri"/>
                <a:cs typeface="Calibri"/>
              </a:rPr>
              <a:t>, </a:t>
            </a:r>
            <a:r>
              <a:rPr lang="en-US" dirty="0" err="1">
                <a:ea typeface="Calibri"/>
                <a:cs typeface="Calibri"/>
              </a:rPr>
              <a:t>neuvidíme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změnu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na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předávaném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parametru</a:t>
            </a:r>
            <a:endParaRPr lang="en-US" dirty="0">
              <a:ea typeface="Calibri"/>
              <a:cs typeface="Calibri"/>
            </a:endParaRPr>
          </a:p>
          <a:p>
            <a:pPr lvl="1"/>
            <a:r>
              <a:rPr lang="en-US" dirty="0">
                <a:ea typeface="Calibri"/>
                <a:cs typeface="Calibri"/>
              </a:rPr>
              <a:t>object je z </a:t>
            </a:r>
            <a:r>
              <a:rPr lang="en-US" dirty="0" err="1">
                <a:ea typeface="Calibri"/>
                <a:cs typeface="Calibri"/>
              </a:rPr>
              <a:t>pohledu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funkce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lokální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proměnná</a:t>
            </a:r>
            <a:endParaRPr lang="en-US" dirty="0">
              <a:ea typeface="Calibri"/>
              <a:cs typeface="Calibri"/>
            </a:endParaRPr>
          </a:p>
          <a:p>
            <a:r>
              <a:rPr lang="en-US" dirty="0">
                <a:ea typeface="Calibri"/>
                <a:cs typeface="Calibri"/>
              </a:rPr>
              <a:t>void foo(</a:t>
            </a:r>
            <a:r>
              <a:rPr lang="en-US" b="1" dirty="0">
                <a:ea typeface="Calibri"/>
                <a:cs typeface="Calibri"/>
              </a:rPr>
              <a:t>Object&amp; object</a:t>
            </a:r>
            <a:r>
              <a:rPr lang="en-US" dirty="0">
                <a:ea typeface="Calibri"/>
                <a:cs typeface="Calibri"/>
              </a:rPr>
              <a:t>) - </a:t>
            </a:r>
            <a:r>
              <a:rPr lang="en-US" b="1" dirty="0">
                <a:solidFill>
                  <a:srgbClr val="00B050"/>
                </a:solidFill>
                <a:ea typeface="Calibri"/>
                <a:cs typeface="Calibri"/>
              </a:rPr>
              <a:t>Pro </a:t>
            </a:r>
            <a:r>
              <a:rPr lang="en-US" b="1" dirty="0" err="1">
                <a:solidFill>
                  <a:srgbClr val="00B050"/>
                </a:solidFill>
                <a:ea typeface="Calibri"/>
                <a:cs typeface="Calibri"/>
              </a:rPr>
              <a:t>objekt</a:t>
            </a:r>
            <a:r>
              <a:rPr lang="en-US" b="1" dirty="0">
                <a:solidFill>
                  <a:srgbClr val="00B050"/>
                </a:solidFill>
                <a:ea typeface="Calibri"/>
                <a:cs typeface="Calibri"/>
              </a:rPr>
              <a:t>, </a:t>
            </a:r>
            <a:r>
              <a:rPr lang="cs-CZ" b="1" dirty="0">
                <a:solidFill>
                  <a:srgbClr val="00B050"/>
                </a:solidFill>
                <a:ea typeface="Calibri"/>
                <a:cs typeface="Calibri"/>
              </a:rPr>
              <a:t>který</a:t>
            </a:r>
            <a:r>
              <a:rPr lang="en-US" b="1" dirty="0">
                <a:solidFill>
                  <a:srgbClr val="00B050"/>
                </a:solidFill>
                <a:ea typeface="Calibri"/>
                <a:cs typeface="Calibri"/>
              </a:rPr>
              <a:t> </a:t>
            </a:r>
            <a:r>
              <a:rPr lang="en-US" b="1" dirty="0" err="1">
                <a:solidFill>
                  <a:srgbClr val="00B050"/>
                </a:solidFill>
                <a:ea typeface="Calibri"/>
                <a:cs typeface="Calibri"/>
              </a:rPr>
              <a:t>chceme</a:t>
            </a:r>
            <a:r>
              <a:rPr lang="en-US" b="1" dirty="0">
                <a:solidFill>
                  <a:srgbClr val="00B050"/>
                </a:solidFill>
                <a:ea typeface="Calibri"/>
                <a:cs typeface="Calibri"/>
              </a:rPr>
              <a:t> </a:t>
            </a:r>
            <a:r>
              <a:rPr lang="en-US" b="1" dirty="0" err="1">
                <a:solidFill>
                  <a:srgbClr val="00B050"/>
                </a:solidFill>
                <a:ea typeface="Calibri"/>
                <a:cs typeface="Calibri"/>
              </a:rPr>
              <a:t>měnit</a:t>
            </a:r>
            <a:endParaRPr lang="en-US" b="1" dirty="0">
              <a:solidFill>
                <a:srgbClr val="00B050"/>
              </a:solidFill>
              <a:ea typeface="Calibri"/>
              <a:cs typeface="Calibri"/>
            </a:endParaRPr>
          </a:p>
          <a:p>
            <a:pPr lvl="1"/>
            <a:r>
              <a:rPr lang="en-US" dirty="0" err="1">
                <a:ea typeface="Calibri"/>
                <a:cs typeface="Calibri"/>
              </a:rPr>
              <a:t>Funkce</a:t>
            </a:r>
            <a:r>
              <a:rPr lang="en-US" dirty="0">
                <a:ea typeface="Calibri"/>
                <a:cs typeface="Calibri"/>
              </a:rPr>
              <a:t>, </a:t>
            </a:r>
            <a:r>
              <a:rPr lang="en-US" dirty="0" err="1">
                <a:ea typeface="Calibri"/>
                <a:cs typeface="Calibri"/>
              </a:rPr>
              <a:t>která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bere</a:t>
            </a:r>
            <a:r>
              <a:rPr lang="en-US" dirty="0">
                <a:ea typeface="Calibri"/>
                <a:cs typeface="Calibri"/>
              </a:rPr>
              <a:t> </a:t>
            </a:r>
            <a:r>
              <a:rPr lang="en-US" dirty="0" err="1">
                <a:ea typeface="Calibri"/>
                <a:cs typeface="Calibri"/>
              </a:rPr>
              <a:t>referenci</a:t>
            </a:r>
            <a:r>
              <a:rPr lang="en-US" dirty="0">
                <a:ea typeface="Calibri"/>
                <a:cs typeface="Calibri"/>
              </a:rPr>
              <a:t> </a:t>
            </a:r>
            <a:r>
              <a:rPr lang="en-US" dirty="0" err="1">
                <a:ea typeface="Calibri"/>
                <a:cs typeface="Calibri"/>
              </a:rPr>
              <a:t>na</a:t>
            </a:r>
            <a:r>
              <a:rPr lang="en-US" dirty="0">
                <a:ea typeface="Calibri"/>
                <a:cs typeface="Calibri"/>
              </a:rPr>
              <a:t> object; </a:t>
            </a:r>
            <a:r>
              <a:rPr lang="en-US" dirty="0" err="1">
                <a:ea typeface="Calibri"/>
                <a:cs typeface="Calibri"/>
              </a:rPr>
              <a:t>při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volání</a:t>
            </a:r>
            <a:r>
              <a:rPr lang="en-US" dirty="0">
                <a:ea typeface="Calibri"/>
                <a:cs typeface="Calibri"/>
              </a:rPr>
              <a:t> se </a:t>
            </a:r>
            <a:r>
              <a:rPr lang="en-US" dirty="0" err="1">
                <a:ea typeface="Calibri"/>
                <a:cs typeface="Calibri"/>
              </a:rPr>
              <a:t>nebude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kopírovat</a:t>
            </a:r>
            <a:endParaRPr lang="en-US" dirty="0">
              <a:ea typeface="Calibri"/>
              <a:cs typeface="Calibri"/>
            </a:endParaRPr>
          </a:p>
          <a:p>
            <a:pPr lvl="1"/>
            <a:r>
              <a:rPr lang="en-US" dirty="0">
                <a:ea typeface="Calibri"/>
                <a:cs typeface="Calibri"/>
              </a:rPr>
              <a:t>Po </a:t>
            </a:r>
            <a:r>
              <a:rPr lang="en-US" dirty="0" err="1">
                <a:ea typeface="Calibri"/>
                <a:cs typeface="Calibri"/>
              </a:rPr>
              <a:t>volání</a:t>
            </a:r>
            <a:r>
              <a:rPr lang="en-US" dirty="0">
                <a:ea typeface="Calibri"/>
                <a:cs typeface="Calibri"/>
              </a:rPr>
              <a:t> foo(object) </a:t>
            </a:r>
            <a:r>
              <a:rPr lang="en-US" dirty="0" err="1">
                <a:ea typeface="Calibri"/>
                <a:cs typeface="Calibri"/>
              </a:rPr>
              <a:t>bude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stav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objectu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odpovídat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tomu</a:t>
            </a:r>
            <a:r>
              <a:rPr lang="en-US" dirty="0">
                <a:ea typeface="Calibri"/>
                <a:cs typeface="Calibri"/>
              </a:rPr>
              <a:t>, jak </a:t>
            </a:r>
            <a:r>
              <a:rPr lang="en-US" dirty="0" err="1">
                <a:ea typeface="Calibri"/>
                <a:cs typeface="Calibri"/>
              </a:rPr>
              <a:t>vypadal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ve</a:t>
            </a:r>
            <a:r>
              <a:rPr lang="en-US" dirty="0">
                <a:ea typeface="Calibri"/>
                <a:cs typeface="Calibri"/>
              </a:rPr>
              <a:t> foo</a:t>
            </a:r>
          </a:p>
          <a:p>
            <a:r>
              <a:rPr lang="en-US" dirty="0">
                <a:ea typeface="Calibri"/>
                <a:cs typeface="Calibri"/>
              </a:rPr>
              <a:t>void foo(</a:t>
            </a:r>
            <a:r>
              <a:rPr lang="en-US" b="1" dirty="0">
                <a:ea typeface="Calibri"/>
                <a:cs typeface="Calibri"/>
              </a:rPr>
              <a:t>const Object&amp; object</a:t>
            </a:r>
            <a:r>
              <a:rPr lang="en-US" dirty="0">
                <a:ea typeface="Calibri"/>
                <a:cs typeface="Calibri"/>
              </a:rPr>
              <a:t>) - </a:t>
            </a:r>
            <a:r>
              <a:rPr lang="en-US" b="1" dirty="0" err="1">
                <a:solidFill>
                  <a:srgbClr val="00B050"/>
                </a:solidFill>
                <a:ea typeface="Calibri"/>
                <a:cs typeface="Calibri"/>
              </a:rPr>
              <a:t>Vždy</a:t>
            </a:r>
            <a:r>
              <a:rPr lang="en-US" b="1" dirty="0">
                <a:solidFill>
                  <a:srgbClr val="00B050"/>
                </a:solidFill>
                <a:ea typeface="Calibri"/>
                <a:cs typeface="Calibri"/>
              </a:rPr>
              <a:t>, </a:t>
            </a:r>
            <a:r>
              <a:rPr lang="cs-CZ" b="1" dirty="0">
                <a:solidFill>
                  <a:srgbClr val="00B050"/>
                </a:solidFill>
                <a:ea typeface="Calibri"/>
                <a:cs typeface="Calibri"/>
              </a:rPr>
              <a:t>když</a:t>
            </a:r>
            <a:r>
              <a:rPr lang="en-US" b="1" dirty="0">
                <a:solidFill>
                  <a:srgbClr val="00B050"/>
                </a:solidFill>
                <a:ea typeface="Calibri"/>
                <a:cs typeface="Calibri"/>
              </a:rPr>
              <a:t> to </a:t>
            </a:r>
            <a:r>
              <a:rPr lang="en-US" b="1" dirty="0" err="1">
                <a:solidFill>
                  <a:srgbClr val="00B050"/>
                </a:solidFill>
                <a:ea typeface="Calibri"/>
                <a:cs typeface="Calibri"/>
              </a:rPr>
              <a:t>jde</a:t>
            </a:r>
            <a:r>
              <a:rPr lang="en-US" b="1" dirty="0">
                <a:solidFill>
                  <a:srgbClr val="00B050"/>
                </a:solidFill>
                <a:ea typeface="Calibri"/>
                <a:cs typeface="Calibri"/>
              </a:rPr>
              <a:t> (</a:t>
            </a:r>
            <a:r>
              <a:rPr lang="cs-CZ" b="1" dirty="0">
                <a:solidFill>
                  <a:srgbClr val="00B050"/>
                </a:solidFill>
                <a:ea typeface="Calibri"/>
                <a:cs typeface="Calibri"/>
              </a:rPr>
              <a:t>u </a:t>
            </a:r>
            <a:r>
              <a:rPr lang="en-US" b="1" dirty="0" err="1">
                <a:solidFill>
                  <a:srgbClr val="00B050"/>
                </a:solidFill>
                <a:ea typeface="Calibri"/>
                <a:cs typeface="Calibri"/>
              </a:rPr>
              <a:t>netriviální</a:t>
            </a:r>
            <a:r>
              <a:rPr lang="en-US" b="1" dirty="0">
                <a:solidFill>
                  <a:srgbClr val="00B050"/>
                </a:solidFill>
                <a:ea typeface="Calibri"/>
                <a:cs typeface="Calibri"/>
              </a:rPr>
              <a:t> </a:t>
            </a:r>
            <a:r>
              <a:rPr lang="en-US" b="1" dirty="0" err="1">
                <a:solidFill>
                  <a:srgbClr val="00B050"/>
                </a:solidFill>
                <a:ea typeface="Calibri"/>
                <a:cs typeface="Calibri"/>
              </a:rPr>
              <a:t>věc</a:t>
            </a:r>
            <a:r>
              <a:rPr lang="cs-CZ" b="1" dirty="0">
                <a:solidFill>
                  <a:srgbClr val="00B050"/>
                </a:solidFill>
                <a:ea typeface="Calibri"/>
                <a:cs typeface="Calibri"/>
              </a:rPr>
              <a:t>i</a:t>
            </a:r>
            <a:r>
              <a:rPr lang="en-US" b="1" dirty="0">
                <a:solidFill>
                  <a:srgbClr val="00B050"/>
                </a:solidFill>
                <a:ea typeface="Calibri"/>
                <a:cs typeface="Calibri"/>
              </a:rPr>
              <a:t>)</a:t>
            </a:r>
          </a:p>
          <a:p>
            <a:pPr lvl="1"/>
            <a:r>
              <a:rPr lang="en-US" dirty="0">
                <a:ea typeface="Calibri"/>
                <a:cs typeface="Calibri"/>
              </a:rPr>
              <a:t>To </a:t>
            </a:r>
            <a:r>
              <a:rPr lang="en-US" dirty="0" err="1">
                <a:ea typeface="Calibri"/>
                <a:cs typeface="Calibri"/>
              </a:rPr>
              <a:t>samé</a:t>
            </a:r>
            <a:r>
              <a:rPr lang="en-US" dirty="0">
                <a:ea typeface="Calibri"/>
                <a:cs typeface="Calibri"/>
              </a:rPr>
              <a:t>, ale do </a:t>
            </a:r>
            <a:r>
              <a:rPr lang="en-US" dirty="0" err="1">
                <a:ea typeface="Calibri"/>
                <a:cs typeface="Calibri"/>
              </a:rPr>
              <a:t>objectu</a:t>
            </a:r>
            <a:r>
              <a:rPr lang="en-US" dirty="0">
                <a:ea typeface="Calibri"/>
                <a:cs typeface="Calibri"/>
              </a:rPr>
              <a:t> foo </a:t>
            </a:r>
            <a:r>
              <a:rPr lang="en-US" dirty="0" err="1">
                <a:ea typeface="Calibri"/>
                <a:cs typeface="Calibri"/>
              </a:rPr>
              <a:t>nechce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zapisovat</a:t>
            </a:r>
            <a:r>
              <a:rPr lang="en-US" dirty="0">
                <a:ea typeface="Calibri"/>
                <a:cs typeface="Calibri"/>
              </a:rPr>
              <a:t> (</a:t>
            </a:r>
            <a:r>
              <a:rPr lang="en-US" dirty="0" err="1">
                <a:ea typeface="Calibri"/>
                <a:cs typeface="Calibri"/>
              </a:rPr>
              <a:t>měnit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jeho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stav</a:t>
            </a:r>
            <a:r>
              <a:rPr lang="en-US" dirty="0">
                <a:ea typeface="Calibri"/>
                <a:cs typeface="Calibri"/>
              </a:rPr>
              <a:t>)</a:t>
            </a:r>
            <a:endParaRPr lang="cs-CZ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398629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E8C27-5395-F546-8DE9-CA02B2E46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ea typeface="Calibri Light"/>
                <a:cs typeface="Calibri Light"/>
              </a:rPr>
              <a:t>Časté</a:t>
            </a:r>
            <a:r>
              <a:rPr lang="en-US" b="1" dirty="0">
                <a:ea typeface="Calibri Light"/>
                <a:cs typeface="Calibri Light"/>
              </a:rPr>
              <a:t> </a:t>
            </a:r>
            <a:r>
              <a:rPr lang="en-US" b="1" dirty="0" err="1">
                <a:ea typeface="Calibri Light"/>
                <a:cs typeface="Calibri Light"/>
              </a:rPr>
              <a:t>chyby</a:t>
            </a:r>
            <a:r>
              <a:rPr lang="en-US" b="1" dirty="0">
                <a:ea typeface="Calibri Light"/>
                <a:cs typeface="Calibri Light"/>
              </a:rPr>
              <a:t> </a:t>
            </a:r>
            <a:r>
              <a:rPr lang="en-US" dirty="0" err="1">
                <a:ea typeface="Calibri Light"/>
                <a:cs typeface="Calibri Light"/>
              </a:rPr>
              <a:t>předávání</a:t>
            </a:r>
            <a:r>
              <a:rPr lang="en-US" dirty="0">
                <a:ea typeface="Calibri Light"/>
                <a:cs typeface="Calibri Light"/>
              </a:rPr>
              <a:t> a jak je </a:t>
            </a:r>
            <a:r>
              <a:rPr lang="en-US" dirty="0" err="1">
                <a:ea typeface="Calibri Light"/>
                <a:cs typeface="Calibri Light"/>
              </a:rPr>
              <a:t>opravit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E6D62E-077F-D26D-BC97-73817DED8F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en-US" dirty="0">
                <a:ea typeface="Calibri"/>
                <a:cs typeface="Calibri"/>
              </a:rPr>
              <a:t>void foo(</a:t>
            </a:r>
            <a:r>
              <a:rPr lang="en-US" dirty="0">
                <a:solidFill>
                  <a:srgbClr val="FF0000"/>
                </a:solidFill>
                <a:ea typeface="Calibri"/>
                <a:cs typeface="Calibri"/>
              </a:rPr>
              <a:t>std::string text</a:t>
            </a:r>
            <a:r>
              <a:rPr lang="en-US" dirty="0">
                <a:ea typeface="Calibri"/>
                <a:cs typeface="Calibri"/>
              </a:rPr>
              <a:t>)</a:t>
            </a:r>
          </a:p>
          <a:p>
            <a:pPr lvl="1"/>
            <a:r>
              <a:rPr lang="en-US" dirty="0" err="1">
                <a:ea typeface="Calibri"/>
                <a:cs typeface="Calibri"/>
              </a:rPr>
              <a:t>Okopíruje</a:t>
            </a:r>
            <a:r>
              <a:rPr lang="en-US" dirty="0">
                <a:ea typeface="Calibri"/>
                <a:cs typeface="Calibri"/>
              </a:rPr>
              <a:t> text, </a:t>
            </a:r>
            <a:r>
              <a:rPr lang="en-US" dirty="0" err="1">
                <a:ea typeface="Calibri"/>
                <a:cs typeface="Calibri"/>
              </a:rPr>
              <a:t>pokud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budeme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pracovat</a:t>
            </a:r>
            <a:r>
              <a:rPr lang="en-US" dirty="0">
                <a:ea typeface="Calibri"/>
                <a:cs typeface="Calibri"/>
              </a:rPr>
              <a:t> s </a:t>
            </a:r>
            <a:r>
              <a:rPr lang="en-US" dirty="0" err="1">
                <a:ea typeface="Calibri"/>
                <a:cs typeface="Calibri"/>
              </a:rPr>
              <a:t>textem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často</a:t>
            </a:r>
            <a:r>
              <a:rPr lang="en-US" dirty="0">
                <a:ea typeface="Calibri"/>
                <a:cs typeface="Calibri"/>
              </a:rPr>
              <a:t>, </a:t>
            </a:r>
            <a:r>
              <a:rPr lang="en-US" dirty="0" err="1">
                <a:ea typeface="Calibri"/>
                <a:cs typeface="Calibri"/>
              </a:rPr>
              <a:t>tak</a:t>
            </a:r>
            <a:r>
              <a:rPr lang="en-US" dirty="0">
                <a:ea typeface="Calibri"/>
                <a:cs typeface="Calibri"/>
              </a:rPr>
              <a:t> za to </a:t>
            </a:r>
            <a:r>
              <a:rPr lang="en-US" dirty="0" err="1">
                <a:ea typeface="Calibri"/>
                <a:cs typeface="Calibri"/>
              </a:rPr>
              <a:t>docela</a:t>
            </a:r>
            <a:r>
              <a:rPr lang="en-US" dirty="0">
                <a:ea typeface="Calibri"/>
                <a:cs typeface="Calibri"/>
              </a:rPr>
              <a:t> dost </a:t>
            </a:r>
            <a:r>
              <a:rPr lang="en-US" dirty="0" err="1">
                <a:ea typeface="Calibri"/>
                <a:cs typeface="Calibri"/>
              </a:rPr>
              <a:t>zaplatíme</a:t>
            </a:r>
            <a:endParaRPr lang="en-US" dirty="0">
              <a:ea typeface="Calibri"/>
              <a:cs typeface="Calibri"/>
            </a:endParaRPr>
          </a:p>
          <a:p>
            <a:r>
              <a:rPr lang="en-US" dirty="0">
                <a:ea typeface="Calibri"/>
                <a:cs typeface="Calibri"/>
              </a:rPr>
              <a:t>void foo(</a:t>
            </a:r>
            <a:r>
              <a:rPr lang="en-US" dirty="0">
                <a:solidFill>
                  <a:srgbClr val="FF0000"/>
                </a:solidFill>
                <a:ea typeface="Calibri"/>
                <a:cs typeface="Calibri"/>
              </a:rPr>
              <a:t>std::vector&lt;Object&gt; objects</a:t>
            </a:r>
            <a:r>
              <a:rPr lang="en-US" dirty="0">
                <a:ea typeface="Calibri"/>
                <a:cs typeface="Calibri"/>
              </a:rPr>
              <a:t>)</a:t>
            </a:r>
          </a:p>
          <a:p>
            <a:pPr lvl="1"/>
            <a:r>
              <a:rPr lang="en-US" dirty="0" err="1">
                <a:ea typeface="Calibri"/>
                <a:cs typeface="Calibri"/>
              </a:rPr>
              <a:t>Okopíruje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všechny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objekty</a:t>
            </a:r>
          </a:p>
          <a:p>
            <a:pPr lvl="1"/>
            <a:r>
              <a:rPr lang="en-US" dirty="0" err="1">
                <a:ea typeface="Calibri"/>
                <a:cs typeface="Calibri"/>
              </a:rPr>
              <a:t>Pokud</a:t>
            </a:r>
            <a:r>
              <a:rPr lang="en-US" dirty="0">
                <a:ea typeface="Calibri"/>
                <a:cs typeface="Calibri"/>
              </a:rPr>
              <a:t> by </a:t>
            </a:r>
            <a:r>
              <a:rPr lang="en-US" dirty="0" err="1">
                <a:ea typeface="Calibri"/>
                <a:cs typeface="Calibri"/>
              </a:rPr>
              <a:t>měla</a:t>
            </a:r>
            <a:r>
              <a:rPr lang="en-US" dirty="0">
                <a:ea typeface="Calibri"/>
                <a:cs typeface="Calibri"/>
              </a:rPr>
              <a:t> ty </a:t>
            </a:r>
            <a:r>
              <a:rPr lang="en-US" dirty="0" err="1">
                <a:ea typeface="Calibri"/>
                <a:cs typeface="Calibri"/>
              </a:rPr>
              <a:t>objekty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nějak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měnit</a:t>
            </a:r>
            <a:r>
              <a:rPr lang="en-US" dirty="0">
                <a:ea typeface="Calibri"/>
                <a:cs typeface="Calibri"/>
              </a:rPr>
              <a:t>, </a:t>
            </a:r>
            <a:r>
              <a:rPr lang="en-US" dirty="0" err="1">
                <a:ea typeface="Calibri"/>
                <a:cs typeface="Calibri"/>
              </a:rPr>
              <a:t>tak</a:t>
            </a:r>
            <a:r>
              <a:rPr lang="en-US" dirty="0">
                <a:ea typeface="Calibri"/>
                <a:cs typeface="Calibri"/>
              </a:rPr>
              <a:t> "</a:t>
            </a:r>
            <a:r>
              <a:rPr lang="en-US" dirty="0" err="1">
                <a:ea typeface="Calibri"/>
                <a:cs typeface="Calibri"/>
              </a:rPr>
              <a:t>venku</a:t>
            </a:r>
            <a:r>
              <a:rPr lang="en-US" dirty="0">
                <a:ea typeface="Calibri"/>
                <a:cs typeface="Calibri"/>
              </a:rPr>
              <a:t>" </a:t>
            </a:r>
            <a:r>
              <a:rPr lang="en-US" dirty="0" err="1">
                <a:ea typeface="Calibri"/>
                <a:cs typeface="Calibri"/>
              </a:rPr>
              <a:t>jejich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změnu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neuvidíme</a:t>
            </a:r>
            <a:endParaRPr lang="en-US" dirty="0">
              <a:ea typeface="Calibri"/>
              <a:cs typeface="Calibri"/>
            </a:endParaRPr>
          </a:p>
          <a:p>
            <a:r>
              <a:rPr lang="en-US" dirty="0">
                <a:ea typeface="Calibri"/>
                <a:cs typeface="Calibri"/>
              </a:rPr>
              <a:t>void foo(</a:t>
            </a:r>
            <a:r>
              <a:rPr lang="en-US" dirty="0">
                <a:solidFill>
                  <a:srgbClr val="FF0000"/>
                </a:solidFill>
                <a:ea typeface="Calibri"/>
                <a:cs typeface="Calibri"/>
              </a:rPr>
              <a:t>Object&amp; object</a:t>
            </a:r>
            <a:r>
              <a:rPr lang="en-US" dirty="0">
                <a:ea typeface="Calibri"/>
                <a:cs typeface="Calibri"/>
              </a:rPr>
              <a:t>) [foo </a:t>
            </a:r>
            <a:r>
              <a:rPr lang="en-US" dirty="0" err="1">
                <a:ea typeface="Calibri"/>
                <a:cs typeface="Calibri"/>
              </a:rPr>
              <a:t>nemění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stav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objectu</a:t>
            </a:r>
            <a:r>
              <a:rPr lang="en-US" dirty="0">
                <a:ea typeface="Calibri"/>
                <a:cs typeface="Calibri"/>
              </a:rPr>
              <a:t>]</a:t>
            </a:r>
          </a:p>
          <a:p>
            <a:pPr lvl="1"/>
            <a:r>
              <a:rPr lang="en-US" dirty="0" err="1">
                <a:ea typeface="Calibri"/>
                <a:cs typeface="Calibri"/>
              </a:rPr>
              <a:t>Pokud</a:t>
            </a:r>
            <a:r>
              <a:rPr lang="en-US" dirty="0">
                <a:ea typeface="Calibri"/>
                <a:cs typeface="Calibri"/>
              </a:rPr>
              <a:t> foo </a:t>
            </a:r>
            <a:r>
              <a:rPr lang="en-US" dirty="0" err="1">
                <a:ea typeface="Calibri"/>
                <a:cs typeface="Calibri"/>
              </a:rPr>
              <a:t>nemodifikuje</a:t>
            </a:r>
            <a:r>
              <a:rPr lang="en-US" dirty="0">
                <a:ea typeface="Calibri"/>
                <a:cs typeface="Calibri"/>
              </a:rPr>
              <a:t> object, </a:t>
            </a:r>
            <a:r>
              <a:rPr lang="en-US" dirty="0" err="1">
                <a:ea typeface="Calibri"/>
                <a:cs typeface="Calibri"/>
              </a:rPr>
              <a:t>tak</a:t>
            </a:r>
            <a:r>
              <a:rPr lang="en-US" dirty="0">
                <a:ea typeface="Calibri"/>
                <a:cs typeface="Calibri"/>
              </a:rPr>
              <a:t> </a:t>
            </a:r>
            <a:r>
              <a:rPr lang="en-US" dirty="0" err="1">
                <a:ea typeface="Calibri"/>
                <a:cs typeface="Calibri"/>
              </a:rPr>
              <a:t>její</a:t>
            </a:r>
            <a:r>
              <a:rPr lang="en-US" dirty="0">
                <a:ea typeface="Calibri"/>
                <a:cs typeface="Calibri"/>
              </a:rPr>
              <a:t> API </a:t>
            </a:r>
            <a:r>
              <a:rPr lang="en-US" dirty="0" err="1">
                <a:ea typeface="Calibri"/>
                <a:cs typeface="Calibri"/>
              </a:rPr>
              <a:t>neodpovídá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realitě</a:t>
            </a:r>
            <a:r>
              <a:rPr lang="en-US" dirty="0">
                <a:ea typeface="Calibri"/>
                <a:cs typeface="Calibri"/>
              </a:rPr>
              <a:t>, </a:t>
            </a:r>
            <a:r>
              <a:rPr lang="en-US" dirty="0" err="1">
                <a:ea typeface="Calibri"/>
                <a:cs typeface="Calibri"/>
              </a:rPr>
              <a:t>protože</a:t>
            </a:r>
            <a:r>
              <a:rPr lang="en-US" dirty="0">
                <a:ea typeface="Calibri"/>
                <a:cs typeface="Calibri"/>
              </a:rPr>
              <a:t> z </a:t>
            </a:r>
            <a:r>
              <a:rPr lang="en-US" dirty="0" err="1">
                <a:ea typeface="Calibri"/>
                <a:cs typeface="Calibri"/>
              </a:rPr>
              <a:t>její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deklarace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vidíme</a:t>
            </a:r>
            <a:r>
              <a:rPr lang="en-US" dirty="0">
                <a:ea typeface="Calibri"/>
                <a:cs typeface="Calibri"/>
              </a:rPr>
              <a:t>, </a:t>
            </a:r>
            <a:r>
              <a:rPr lang="en-US" dirty="0" err="1">
                <a:ea typeface="Calibri"/>
                <a:cs typeface="Calibri"/>
              </a:rPr>
              <a:t>že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jej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měnit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může</a:t>
            </a:r>
          </a:p>
          <a:p>
            <a:pPr>
              <a:spcBef>
                <a:spcPts val="500"/>
              </a:spcBef>
            </a:pPr>
            <a:r>
              <a:rPr lang="en-US" dirty="0">
                <a:ea typeface="Calibri"/>
                <a:cs typeface="Calibri"/>
              </a:rPr>
              <a:t>void foo(</a:t>
            </a:r>
            <a:r>
              <a:rPr lang="en-US" dirty="0">
                <a:solidFill>
                  <a:srgbClr val="FF0000"/>
                </a:solidFill>
                <a:ea typeface="Calibri"/>
                <a:cs typeface="Calibri"/>
              </a:rPr>
              <a:t>const int &amp;number</a:t>
            </a:r>
            <a:r>
              <a:rPr lang="en-US" dirty="0">
                <a:ea typeface="Calibri"/>
                <a:cs typeface="Calibri"/>
              </a:rPr>
              <a:t>)</a:t>
            </a:r>
          </a:p>
          <a:p>
            <a:pPr lvl="1"/>
            <a:r>
              <a:rPr lang="en-US" dirty="0">
                <a:ea typeface="Calibri"/>
                <a:cs typeface="Calibri"/>
              </a:rPr>
              <a:t>Zde je </a:t>
            </a:r>
            <a:r>
              <a:rPr lang="en-US" dirty="0" err="1">
                <a:ea typeface="Calibri"/>
                <a:cs typeface="Calibri"/>
              </a:rPr>
              <a:t>úplně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zbytečné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brát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referenci</a:t>
            </a:r>
            <a:r>
              <a:rPr lang="en-US" dirty="0">
                <a:ea typeface="Calibri"/>
                <a:cs typeface="Calibri"/>
              </a:rPr>
              <a:t> (pointer </a:t>
            </a:r>
            <a:r>
              <a:rPr lang="en-US" dirty="0" err="1">
                <a:ea typeface="Calibri"/>
                <a:cs typeface="Calibri"/>
              </a:rPr>
              <a:t>na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číslo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není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jednodušší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na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předání</a:t>
            </a:r>
            <a:r>
              <a:rPr lang="en-US" dirty="0">
                <a:ea typeface="Calibri"/>
                <a:cs typeface="Calibri"/>
              </a:rPr>
              <a:t>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844F445-04EC-9F3F-485F-A012B3C6CC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74702" y="1437"/>
            <a:ext cx="1823050" cy="182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2570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E8C27-5395-F546-8DE9-CA02B2E46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a typeface="Calibri Light"/>
                <a:cs typeface="Calibri Light"/>
              </a:rPr>
              <a:t>Časté</a:t>
            </a:r>
            <a:r>
              <a:rPr lang="en-US" dirty="0">
                <a:ea typeface="Calibri Light"/>
                <a:cs typeface="Calibri Light"/>
              </a:rPr>
              <a:t> </a:t>
            </a:r>
            <a:r>
              <a:rPr lang="en-US" dirty="0" err="1">
                <a:ea typeface="Calibri Light"/>
                <a:cs typeface="Calibri Light"/>
              </a:rPr>
              <a:t>chyby</a:t>
            </a:r>
            <a:r>
              <a:rPr lang="en-US" dirty="0">
                <a:ea typeface="Calibri Light"/>
                <a:cs typeface="Calibri Light"/>
              </a:rPr>
              <a:t> </a:t>
            </a:r>
            <a:r>
              <a:rPr lang="en-US" dirty="0" err="1">
                <a:ea typeface="Calibri Light"/>
                <a:cs typeface="Calibri Light"/>
              </a:rPr>
              <a:t>předávání</a:t>
            </a:r>
            <a:r>
              <a:rPr lang="en-US" dirty="0">
                <a:ea typeface="Calibri Light"/>
                <a:cs typeface="Calibri Light"/>
              </a:rPr>
              <a:t> a </a:t>
            </a:r>
            <a:r>
              <a:rPr lang="en-US" b="1" dirty="0">
                <a:ea typeface="Calibri Light"/>
                <a:cs typeface="Calibri Light"/>
              </a:rPr>
              <a:t>jak je </a:t>
            </a:r>
            <a:r>
              <a:rPr lang="en-US" b="1" dirty="0" err="1">
                <a:ea typeface="Calibri Light"/>
                <a:cs typeface="Calibri Light"/>
              </a:rPr>
              <a:t>opravit</a:t>
            </a:r>
            <a:endParaRPr lang="en-US" b="1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E6D62E-077F-D26D-BC97-73817DED8F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dirty="0">
                <a:ea typeface="Calibri"/>
                <a:cs typeface="Calibri"/>
              </a:rPr>
              <a:t>void foo(</a:t>
            </a:r>
            <a:r>
              <a:rPr lang="en-US" dirty="0">
                <a:solidFill>
                  <a:srgbClr val="00B050"/>
                </a:solidFill>
                <a:ea typeface="Calibri"/>
                <a:cs typeface="Calibri"/>
              </a:rPr>
              <a:t>const std::string&amp; text</a:t>
            </a:r>
            <a:r>
              <a:rPr lang="en-US" dirty="0">
                <a:ea typeface="Calibri"/>
                <a:cs typeface="Calibri"/>
              </a:rPr>
              <a:t>)</a:t>
            </a:r>
          </a:p>
          <a:p>
            <a:pPr lvl="1"/>
            <a:r>
              <a:rPr lang="en-US" dirty="0" err="1">
                <a:ea typeface="Calibri"/>
                <a:cs typeface="Calibri"/>
              </a:rPr>
              <a:t>Neokopíruje</a:t>
            </a:r>
            <a:r>
              <a:rPr lang="en-US" dirty="0">
                <a:ea typeface="Calibri"/>
                <a:cs typeface="Calibri"/>
              </a:rPr>
              <a:t> text, </a:t>
            </a:r>
            <a:r>
              <a:rPr lang="en-US" dirty="0" err="1">
                <a:ea typeface="Calibri"/>
                <a:cs typeface="Calibri"/>
              </a:rPr>
              <a:t>předá</a:t>
            </a:r>
            <a:r>
              <a:rPr lang="en-US" dirty="0">
                <a:ea typeface="Calibri"/>
                <a:cs typeface="Calibri"/>
              </a:rPr>
              <a:t> se </a:t>
            </a:r>
            <a:r>
              <a:rPr lang="en-US" dirty="0" err="1">
                <a:ea typeface="Calibri"/>
                <a:cs typeface="Calibri"/>
              </a:rPr>
              <a:t>jen</a:t>
            </a:r>
            <a:r>
              <a:rPr lang="en-US" dirty="0">
                <a:ea typeface="Calibri"/>
                <a:cs typeface="Calibri"/>
              </a:rPr>
              <a:t> reference</a:t>
            </a:r>
          </a:p>
          <a:p>
            <a:pPr lvl="1"/>
            <a:r>
              <a:rPr lang="en-US" dirty="0" err="1">
                <a:ea typeface="Calibri"/>
                <a:cs typeface="Calibri"/>
              </a:rPr>
              <a:t>Možná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alternativa</a:t>
            </a:r>
            <a:r>
              <a:rPr lang="en-US" dirty="0">
                <a:ea typeface="Calibri"/>
                <a:cs typeface="Calibri"/>
              </a:rPr>
              <a:t>: void foo(</a:t>
            </a:r>
            <a:r>
              <a:rPr lang="en-US" dirty="0">
                <a:solidFill>
                  <a:srgbClr val="00B050"/>
                </a:solidFill>
                <a:ea typeface="Calibri"/>
                <a:cs typeface="Calibri"/>
              </a:rPr>
              <a:t>std::</a:t>
            </a:r>
            <a:r>
              <a:rPr lang="en-US" dirty="0" err="1">
                <a:solidFill>
                  <a:srgbClr val="00B050"/>
                </a:solidFill>
                <a:ea typeface="Calibri"/>
                <a:cs typeface="Calibri"/>
              </a:rPr>
              <a:t>string_view</a:t>
            </a:r>
            <a:r>
              <a:rPr lang="en-US" dirty="0">
                <a:solidFill>
                  <a:srgbClr val="00B050"/>
                </a:solidFill>
                <a:ea typeface="Calibri"/>
                <a:cs typeface="Calibri"/>
              </a:rPr>
              <a:t> text</a:t>
            </a:r>
            <a:r>
              <a:rPr lang="en-US" dirty="0">
                <a:ea typeface="Calibri"/>
                <a:cs typeface="Calibri"/>
              </a:rPr>
              <a:t>)</a:t>
            </a:r>
          </a:p>
          <a:p>
            <a:pPr lvl="2"/>
            <a:r>
              <a:rPr lang="en-US" dirty="0">
                <a:ea typeface="Calibri"/>
                <a:cs typeface="Calibri"/>
              </a:rPr>
              <a:t>O tom se </a:t>
            </a:r>
            <a:r>
              <a:rPr lang="en-US" dirty="0" err="1">
                <a:ea typeface="Calibri"/>
                <a:cs typeface="Calibri"/>
              </a:rPr>
              <a:t>budeme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bavit</a:t>
            </a:r>
            <a:r>
              <a:rPr lang="cs-CZ" dirty="0">
                <a:ea typeface="Calibri"/>
                <a:cs typeface="Calibri"/>
              </a:rPr>
              <a:t> později, ale je to pohled (chytrá reference) na nějaký </a:t>
            </a:r>
            <a:r>
              <a:rPr lang="cs-CZ" dirty="0" err="1">
                <a:ea typeface="Calibri"/>
                <a:cs typeface="Calibri"/>
              </a:rPr>
              <a:t>string</a:t>
            </a:r>
            <a:endParaRPr lang="en-US" dirty="0" err="1">
              <a:ea typeface="Calibri"/>
              <a:cs typeface="Calibri"/>
            </a:endParaRPr>
          </a:p>
          <a:p>
            <a:r>
              <a:rPr lang="en-US" dirty="0">
                <a:ea typeface="Calibri"/>
                <a:cs typeface="Calibri"/>
              </a:rPr>
              <a:t>void foo(</a:t>
            </a:r>
            <a:r>
              <a:rPr lang="en-US" dirty="0">
                <a:solidFill>
                  <a:srgbClr val="00B050"/>
                </a:solidFill>
                <a:ea typeface="Calibri"/>
                <a:cs typeface="Calibri"/>
              </a:rPr>
              <a:t>std::vector&lt;Object&gt; &amp;objects</a:t>
            </a:r>
            <a:r>
              <a:rPr lang="en-US" dirty="0">
                <a:ea typeface="Calibri"/>
                <a:cs typeface="Calibri"/>
              </a:rPr>
              <a:t>)</a:t>
            </a:r>
          </a:p>
          <a:p>
            <a:pPr lvl="1"/>
            <a:r>
              <a:rPr lang="en-US" dirty="0">
                <a:ea typeface="Calibri"/>
                <a:cs typeface="Calibri"/>
              </a:rPr>
              <a:t>Nic se </a:t>
            </a:r>
            <a:r>
              <a:rPr lang="en-US" dirty="0" err="1">
                <a:ea typeface="Calibri"/>
                <a:cs typeface="Calibri"/>
              </a:rPr>
              <a:t>nekopíruje</a:t>
            </a:r>
            <a:r>
              <a:rPr lang="cs-CZ" dirty="0">
                <a:ea typeface="Calibri"/>
                <a:cs typeface="Calibri"/>
              </a:rPr>
              <a:t>;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ve</a:t>
            </a:r>
            <a:r>
              <a:rPr lang="en-US" dirty="0">
                <a:ea typeface="Calibri"/>
                <a:cs typeface="Calibri"/>
              </a:rPr>
              <a:t> foo(</a:t>
            </a:r>
            <a:r>
              <a:rPr lang="en-US" dirty="0">
                <a:solidFill>
                  <a:srgbClr val="00B050"/>
                </a:solidFill>
                <a:ea typeface="Calibri"/>
                <a:cs typeface="Calibri"/>
              </a:rPr>
              <a:t>std::span&lt;Object&gt; objects</a:t>
            </a:r>
            <a:r>
              <a:rPr lang="en-US" dirty="0">
                <a:ea typeface="Calibri"/>
                <a:cs typeface="Calibri"/>
              </a:rPr>
              <a:t>) </a:t>
            </a:r>
            <a:r>
              <a:rPr lang="en-US" dirty="0" err="1">
                <a:ea typeface="Calibri"/>
                <a:cs typeface="Calibri"/>
              </a:rPr>
              <a:t>bychom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podporovali</a:t>
            </a:r>
            <a:r>
              <a:rPr lang="en-US" dirty="0">
                <a:ea typeface="Calibri"/>
                <a:cs typeface="Calibri"/>
              </a:rPr>
              <a:t> I </a:t>
            </a:r>
            <a:r>
              <a:rPr lang="en-US" dirty="0" err="1">
                <a:ea typeface="Calibri"/>
                <a:cs typeface="Calibri"/>
              </a:rPr>
              <a:t>předání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částí</a:t>
            </a:r>
            <a:r>
              <a:rPr lang="en-US" dirty="0">
                <a:ea typeface="Calibri"/>
                <a:cs typeface="Calibri"/>
              </a:rPr>
              <a:t> std::</a:t>
            </a:r>
            <a:r>
              <a:rPr lang="en-US" dirty="0" err="1">
                <a:ea typeface="Calibri"/>
                <a:cs typeface="Calibri"/>
              </a:rPr>
              <a:t>vectoru</a:t>
            </a:r>
            <a:r>
              <a:rPr lang="en-US" dirty="0">
                <a:ea typeface="Calibri"/>
                <a:cs typeface="Calibri"/>
              </a:rPr>
              <a:t> a </a:t>
            </a:r>
            <a:r>
              <a:rPr lang="en-US" dirty="0" err="1">
                <a:ea typeface="Calibri"/>
                <a:cs typeface="Calibri"/>
              </a:rPr>
              <a:t>dalších</a:t>
            </a:r>
            <a:r>
              <a:rPr lang="cs-CZ" dirty="0">
                <a:ea typeface="Calibri"/>
                <a:cs typeface="Calibri"/>
              </a:rPr>
              <a:t> (jako </a:t>
            </a:r>
            <a:r>
              <a:rPr lang="cs-CZ" dirty="0" err="1">
                <a:ea typeface="Calibri"/>
                <a:cs typeface="Calibri"/>
              </a:rPr>
              <a:t>string_view</a:t>
            </a:r>
            <a:r>
              <a:rPr lang="cs-CZ" dirty="0">
                <a:ea typeface="Calibri"/>
                <a:cs typeface="Calibri"/>
              </a:rPr>
              <a:t>, ale u </a:t>
            </a:r>
            <a:r>
              <a:rPr lang="cs-CZ" dirty="0" err="1">
                <a:ea typeface="Calibri"/>
                <a:cs typeface="Calibri"/>
              </a:rPr>
              <a:t>arrayů</a:t>
            </a:r>
            <a:r>
              <a:rPr lang="cs-CZ" dirty="0">
                <a:ea typeface="Calibri"/>
                <a:cs typeface="Calibri"/>
              </a:rPr>
              <a:t> a </a:t>
            </a:r>
            <a:r>
              <a:rPr lang="cs-CZ" dirty="0" err="1">
                <a:ea typeface="Calibri"/>
                <a:cs typeface="Calibri"/>
              </a:rPr>
              <a:t>vectorů</a:t>
            </a:r>
            <a:r>
              <a:rPr lang="cs-CZ" dirty="0">
                <a:ea typeface="Calibri"/>
                <a:cs typeface="Calibri"/>
              </a:rPr>
              <a:t>)</a:t>
            </a:r>
            <a:endParaRPr lang="en-US" dirty="0">
              <a:ea typeface="Calibri"/>
              <a:cs typeface="Calibri"/>
            </a:endParaRPr>
          </a:p>
          <a:p>
            <a:r>
              <a:rPr lang="en-US" dirty="0">
                <a:ea typeface="Calibri"/>
                <a:cs typeface="Calibri"/>
              </a:rPr>
              <a:t>void foo(</a:t>
            </a:r>
            <a:r>
              <a:rPr lang="en-US" dirty="0">
                <a:solidFill>
                  <a:srgbClr val="00B050"/>
                </a:solidFill>
                <a:ea typeface="Calibri"/>
                <a:cs typeface="Calibri"/>
              </a:rPr>
              <a:t>const Object&amp; object</a:t>
            </a:r>
            <a:r>
              <a:rPr lang="en-US" dirty="0">
                <a:ea typeface="Calibri"/>
                <a:cs typeface="Calibri"/>
              </a:rPr>
              <a:t>) [foo </a:t>
            </a:r>
            <a:r>
              <a:rPr lang="en-US" dirty="0" err="1">
                <a:ea typeface="Calibri"/>
                <a:cs typeface="Calibri"/>
              </a:rPr>
              <a:t>nemění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stav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objectu</a:t>
            </a:r>
            <a:r>
              <a:rPr lang="en-US" dirty="0">
                <a:ea typeface="Calibri"/>
                <a:cs typeface="Calibri"/>
              </a:rPr>
              <a:t>]</a:t>
            </a:r>
          </a:p>
          <a:p>
            <a:pPr lvl="1"/>
            <a:r>
              <a:rPr lang="en-US" dirty="0" err="1">
                <a:ea typeface="Calibri"/>
                <a:cs typeface="Calibri"/>
              </a:rPr>
              <a:t>Funkce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správně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naznačuje</a:t>
            </a:r>
            <a:r>
              <a:rPr lang="en-US" dirty="0">
                <a:ea typeface="Calibri"/>
                <a:cs typeface="Calibri"/>
              </a:rPr>
              <a:t>, </a:t>
            </a:r>
            <a:r>
              <a:rPr lang="en-US" dirty="0" err="1">
                <a:ea typeface="Calibri"/>
                <a:cs typeface="Calibri"/>
              </a:rPr>
              <a:t>že</a:t>
            </a:r>
            <a:r>
              <a:rPr lang="en-US" dirty="0">
                <a:ea typeface="Calibri"/>
                <a:cs typeface="Calibri"/>
              </a:rPr>
              <a:t> object </a:t>
            </a:r>
            <a:r>
              <a:rPr lang="en-US" dirty="0" err="1">
                <a:ea typeface="Calibri"/>
                <a:cs typeface="Calibri"/>
              </a:rPr>
              <a:t>nebude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měnit</a:t>
            </a:r>
            <a:r>
              <a:rPr lang="en-US" dirty="0">
                <a:ea typeface="Calibri"/>
                <a:cs typeface="Calibri"/>
              </a:rPr>
              <a:t> (a </a:t>
            </a:r>
            <a:r>
              <a:rPr lang="en-US" dirty="0" err="1">
                <a:ea typeface="Calibri"/>
                <a:cs typeface="Calibri"/>
              </a:rPr>
              <a:t>pokud</a:t>
            </a:r>
            <a:r>
              <a:rPr lang="en-US" dirty="0">
                <a:ea typeface="Calibri"/>
                <a:cs typeface="Calibri"/>
              </a:rPr>
              <a:t> v </a:t>
            </a:r>
            <a:r>
              <a:rPr lang="en-US" dirty="0" err="1">
                <a:ea typeface="Calibri"/>
                <a:cs typeface="Calibri"/>
              </a:rPr>
              <a:t>jejím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těle</a:t>
            </a:r>
            <a:r>
              <a:rPr lang="en-US" dirty="0">
                <a:ea typeface="Calibri"/>
                <a:cs typeface="Calibri"/>
              </a:rPr>
              <a:t> object </a:t>
            </a:r>
            <a:r>
              <a:rPr lang="en-US" dirty="0" err="1">
                <a:ea typeface="Calibri"/>
                <a:cs typeface="Calibri"/>
              </a:rPr>
              <a:t>omylem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změníme</a:t>
            </a:r>
            <a:r>
              <a:rPr lang="en-US" dirty="0">
                <a:ea typeface="Calibri"/>
                <a:cs typeface="Calibri"/>
              </a:rPr>
              <a:t>, compiler </a:t>
            </a:r>
            <a:r>
              <a:rPr lang="en-US" dirty="0" err="1">
                <a:ea typeface="Calibri"/>
                <a:cs typeface="Calibri"/>
              </a:rPr>
              <a:t>nás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praští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přes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prsty</a:t>
            </a:r>
            <a:r>
              <a:rPr lang="en-US" dirty="0">
                <a:ea typeface="Calibri"/>
                <a:cs typeface="Calibri"/>
              </a:rPr>
              <a:t>)</a:t>
            </a:r>
          </a:p>
          <a:p>
            <a:pPr>
              <a:spcBef>
                <a:spcPts val="500"/>
              </a:spcBef>
            </a:pPr>
            <a:r>
              <a:rPr lang="en-US" dirty="0">
                <a:ea typeface="Calibri"/>
                <a:cs typeface="Calibri"/>
              </a:rPr>
              <a:t>void foo(</a:t>
            </a:r>
            <a:r>
              <a:rPr lang="en-US" dirty="0">
                <a:solidFill>
                  <a:srgbClr val="00B050"/>
                </a:solidFill>
                <a:ea typeface="Calibri"/>
                <a:cs typeface="Calibri"/>
              </a:rPr>
              <a:t>int number</a:t>
            </a:r>
            <a:r>
              <a:rPr lang="en-US" dirty="0">
                <a:ea typeface="Calibri"/>
                <a:cs typeface="Calibri"/>
              </a:rPr>
              <a:t>)</a:t>
            </a:r>
            <a:endParaRPr lang="cs-CZ" dirty="0">
              <a:ea typeface="Calibri"/>
              <a:cs typeface="Calibri"/>
            </a:endParaRPr>
          </a:p>
          <a:p>
            <a:pPr lvl="1"/>
            <a:r>
              <a:rPr lang="cs-CZ" dirty="0">
                <a:ea typeface="Calibri"/>
                <a:cs typeface="Calibri"/>
              </a:rPr>
              <a:t>Číslo nemá smysl brát </a:t>
            </a:r>
            <a:r>
              <a:rPr lang="cs-CZ" dirty="0" err="1">
                <a:ea typeface="Calibri"/>
                <a:cs typeface="Calibri"/>
              </a:rPr>
              <a:t>readonly</a:t>
            </a:r>
            <a:r>
              <a:rPr lang="cs-CZ" dirty="0">
                <a:ea typeface="Calibri"/>
                <a:cs typeface="Calibri"/>
              </a:rPr>
              <a:t> referencí – často bývá samo jednodušší než pointer</a:t>
            </a:r>
            <a:endParaRPr lang="en-US" dirty="0">
              <a:ea typeface="Calibri"/>
              <a:cs typeface="Calibri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D9E03F6-7935-AACF-3530-2175B39086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59683" y="58946"/>
            <a:ext cx="1938068" cy="1938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57684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D8E1D-2A97-D054-9AB1-12A201416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a typeface="Calibri Light"/>
                <a:cs typeface="Calibri Light"/>
              </a:rPr>
              <a:t>Poslední</a:t>
            </a:r>
            <a:r>
              <a:rPr lang="en-US" dirty="0">
                <a:ea typeface="Calibri Light"/>
                <a:cs typeface="Calibri Light"/>
              </a:rPr>
              <a:t> </a:t>
            </a:r>
            <a:r>
              <a:rPr lang="en-US" dirty="0" err="1">
                <a:ea typeface="Calibri Light"/>
                <a:cs typeface="Calibri Light"/>
              </a:rPr>
              <a:t>příklad</a:t>
            </a:r>
            <a:r>
              <a:rPr lang="en-US" dirty="0">
                <a:ea typeface="Calibri Light"/>
                <a:cs typeface="Calibri Light"/>
              </a:rPr>
              <a:t> </a:t>
            </a:r>
            <a:r>
              <a:rPr lang="en-US" dirty="0" err="1">
                <a:ea typeface="Calibri Light"/>
                <a:cs typeface="Calibri Light"/>
              </a:rPr>
              <a:t>předávání</a:t>
            </a:r>
            <a:r>
              <a:rPr lang="en-US" dirty="0">
                <a:ea typeface="Calibri Light"/>
                <a:cs typeface="Calibri Light"/>
              </a:rPr>
              <a:t> </a:t>
            </a:r>
            <a:r>
              <a:rPr lang="en-US" dirty="0" err="1">
                <a:ea typeface="Calibri Light"/>
                <a:cs typeface="Calibri Light"/>
              </a:rPr>
              <a:t>objektů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DCA82A-D426-3B70-29B6-D9204BBE19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Calibri"/>
                <a:cs typeface="Calibri"/>
              </a:rPr>
              <a:t>void foo(</a:t>
            </a:r>
            <a:r>
              <a:rPr lang="en-US" b="1" dirty="0">
                <a:ea typeface="Calibri"/>
                <a:cs typeface="Calibri"/>
              </a:rPr>
              <a:t>Object&amp;&amp; object</a:t>
            </a:r>
            <a:r>
              <a:rPr lang="en-US" dirty="0">
                <a:ea typeface="Calibri"/>
                <a:cs typeface="Calibri"/>
              </a:rPr>
              <a:t>)</a:t>
            </a:r>
          </a:p>
          <a:p>
            <a:pPr lvl="1"/>
            <a:r>
              <a:rPr lang="en-US" dirty="0" err="1">
                <a:ea typeface="Calibri"/>
                <a:cs typeface="Calibri"/>
              </a:rPr>
              <a:t>Stejně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jako</a:t>
            </a:r>
            <a:r>
              <a:rPr lang="en-US" dirty="0">
                <a:ea typeface="Calibri"/>
                <a:cs typeface="Calibri"/>
              </a:rPr>
              <a:t> u foo(</a:t>
            </a:r>
            <a:r>
              <a:rPr lang="en-US" b="1" dirty="0">
                <a:ea typeface="Calibri"/>
                <a:cs typeface="Calibri"/>
              </a:rPr>
              <a:t>Object&amp; object</a:t>
            </a:r>
            <a:r>
              <a:rPr lang="en-US" dirty="0">
                <a:ea typeface="Calibri"/>
                <a:cs typeface="Calibri"/>
              </a:rPr>
              <a:t>), </a:t>
            </a:r>
            <a:r>
              <a:rPr lang="en-US" dirty="0" err="1">
                <a:ea typeface="Calibri"/>
                <a:cs typeface="Calibri"/>
              </a:rPr>
              <a:t>předáváme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referenci</a:t>
            </a:r>
            <a:endParaRPr lang="en-US" dirty="0">
              <a:ea typeface="Calibri"/>
              <a:cs typeface="Calibri"/>
            </a:endParaRPr>
          </a:p>
          <a:p>
            <a:pPr lvl="2"/>
            <a:r>
              <a:rPr lang="en-US" dirty="0">
                <a:ea typeface="Calibri"/>
                <a:cs typeface="Calibri"/>
              </a:rPr>
              <a:t>Ale </a:t>
            </a:r>
            <a:r>
              <a:rPr lang="en-US" dirty="0" err="1">
                <a:ea typeface="Calibri"/>
                <a:cs typeface="Calibri"/>
              </a:rPr>
              <a:t>na</a:t>
            </a:r>
            <a:r>
              <a:rPr lang="en-US" dirty="0">
                <a:ea typeface="Calibri"/>
                <a:cs typeface="Calibri"/>
              </a:rPr>
              <a:t> object, </a:t>
            </a:r>
            <a:r>
              <a:rPr lang="en-US" dirty="0" err="1">
                <a:ea typeface="Calibri"/>
                <a:cs typeface="Calibri"/>
              </a:rPr>
              <a:t>který</a:t>
            </a:r>
            <a:r>
              <a:rPr lang="en-US" dirty="0">
                <a:ea typeface="Calibri"/>
                <a:cs typeface="Calibri"/>
              </a:rPr>
              <a:t> od </a:t>
            </a:r>
            <a:r>
              <a:rPr lang="en-US" dirty="0" err="1">
                <a:ea typeface="Calibri"/>
                <a:cs typeface="Calibri"/>
              </a:rPr>
              <a:t>volání</a:t>
            </a:r>
            <a:r>
              <a:rPr lang="en-US" dirty="0">
                <a:ea typeface="Calibri"/>
                <a:cs typeface="Calibri"/>
              </a:rPr>
              <a:t> foo </a:t>
            </a:r>
            <a:r>
              <a:rPr lang="en-US" dirty="0" err="1">
                <a:ea typeface="Calibri"/>
                <a:cs typeface="Calibri"/>
              </a:rPr>
              <a:t>už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nikdy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nechceme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použít</a:t>
            </a:r>
          </a:p>
          <a:p>
            <a:pPr lvl="1"/>
            <a:r>
              <a:rPr lang="en-US" dirty="0" err="1">
                <a:ea typeface="Calibri"/>
                <a:cs typeface="Calibri"/>
              </a:rPr>
              <a:t>Budeme</a:t>
            </a:r>
            <a:r>
              <a:rPr lang="en-US" dirty="0">
                <a:ea typeface="Calibri"/>
                <a:cs typeface="Calibri"/>
              </a:rPr>
              <a:t> se </a:t>
            </a:r>
            <a:r>
              <a:rPr lang="en-US" dirty="0" err="1">
                <a:ea typeface="Calibri"/>
                <a:cs typeface="Calibri"/>
              </a:rPr>
              <a:t>tomu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věnovat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později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56996F6-40EC-9D97-9FC6-7961E6E889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7834" y="3424436"/>
            <a:ext cx="5575539" cy="2625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16356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4E172C-63C0-F71A-49DF-29CF1E859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</a:t>
            </a:r>
            <a:r>
              <a:rPr lang="en-US" dirty="0"/>
              <a:t>or loop</a:t>
            </a:r>
            <a:r>
              <a:rPr lang="cs-CZ" dirty="0"/>
              <a:t> </a:t>
            </a:r>
            <a:r>
              <a:rPr lang="en-US" dirty="0"/>
              <a:t>s </a:t>
            </a:r>
            <a:r>
              <a:rPr lang="en-US" dirty="0" err="1"/>
              <a:t>iter</a:t>
            </a:r>
            <a:r>
              <a:rPr lang="cs-CZ" dirty="0" err="1"/>
              <a:t>átorem</a:t>
            </a:r>
            <a:r>
              <a:rPr lang="cs-CZ" dirty="0"/>
              <a:t> (stručný úvod):</a:t>
            </a:r>
            <a:br>
              <a:rPr lang="cs-CZ" dirty="0"/>
            </a:br>
            <a:r>
              <a:rPr lang="cs-CZ" b="1" dirty="0" err="1"/>
              <a:t>for</a:t>
            </a:r>
            <a:r>
              <a:rPr lang="cs-CZ" b="1" dirty="0"/>
              <a:t> (auto </a:t>
            </a:r>
            <a:r>
              <a:rPr lang="cs-CZ" b="1" dirty="0" err="1"/>
              <a:t>it</a:t>
            </a:r>
            <a:r>
              <a:rPr lang="cs-CZ" b="1" dirty="0"/>
              <a:t> = </a:t>
            </a:r>
            <a:r>
              <a:rPr lang="cs-CZ" b="1" dirty="0" err="1"/>
              <a:t>vec.begin</a:t>
            </a:r>
            <a:r>
              <a:rPr lang="cs-CZ" b="1" dirty="0"/>
              <a:t>(); </a:t>
            </a:r>
            <a:r>
              <a:rPr lang="cs-CZ" b="1" dirty="0" err="1"/>
              <a:t>it</a:t>
            </a:r>
            <a:r>
              <a:rPr lang="cs-CZ" b="1" dirty="0"/>
              <a:t> </a:t>
            </a:r>
            <a:r>
              <a:rPr lang="en-US" b="1" dirty="0"/>
              <a:t>!= </a:t>
            </a:r>
            <a:r>
              <a:rPr lang="en-US" b="1" dirty="0" err="1"/>
              <a:t>vec.end</a:t>
            </a:r>
            <a:r>
              <a:rPr lang="en-US" b="1" dirty="0"/>
              <a:t>(); ++</a:t>
            </a:r>
            <a:r>
              <a:rPr lang="en-US" b="1" dirty="0" err="1"/>
              <a:t>i</a:t>
            </a:r>
            <a:r>
              <a:rPr lang="en-US" b="1" dirty="0"/>
              <a:t>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EF1C07-4F4F-6853-6194-98DE1D474F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</a:t>
            </a:r>
            <a:r>
              <a:rPr lang="cs-CZ" dirty="0" err="1"/>
              <a:t>ýhody</a:t>
            </a:r>
            <a:r>
              <a:rPr lang="cs-CZ" dirty="0"/>
              <a:t> oproti </a:t>
            </a:r>
            <a:r>
              <a:rPr lang="cs-CZ" dirty="0" err="1"/>
              <a:t>Cčkařské</a:t>
            </a:r>
            <a:r>
              <a:rPr lang="cs-CZ" dirty="0"/>
              <a:t> iteraci s i:</a:t>
            </a:r>
          </a:p>
          <a:p>
            <a:pPr lvl="1"/>
            <a:r>
              <a:rPr lang="cs-CZ" dirty="0"/>
              <a:t>Nemusíme indexovat, hodnota se získá dereferencí</a:t>
            </a:r>
            <a:r>
              <a:rPr lang="en-US" dirty="0"/>
              <a:t>: *it</a:t>
            </a:r>
            <a:endParaRPr lang="cs-CZ" dirty="0"/>
          </a:p>
          <a:p>
            <a:pPr lvl="1"/>
            <a:r>
              <a:rPr lang="cs-CZ" dirty="0"/>
              <a:t>Funguje na strukturách, kde je indexace pomalá (např</a:t>
            </a:r>
            <a:r>
              <a:rPr lang="en-US" dirty="0"/>
              <a:t>.</a:t>
            </a:r>
            <a:r>
              <a:rPr lang="cs-CZ" dirty="0"/>
              <a:t> stromy, </a:t>
            </a:r>
            <a:r>
              <a:rPr lang="cs-CZ" dirty="0" err="1"/>
              <a:t>linked</a:t>
            </a:r>
            <a:r>
              <a:rPr lang="cs-CZ" dirty="0"/>
              <a:t>-listy)</a:t>
            </a:r>
          </a:p>
          <a:p>
            <a:pPr lvl="1"/>
            <a:r>
              <a:rPr lang="cs-CZ" dirty="0"/>
              <a:t>Jasně vyjadřuje, že procházíme strukturu</a:t>
            </a:r>
          </a:p>
          <a:p>
            <a:r>
              <a:rPr lang="cs-CZ" dirty="0"/>
              <a:t>Inspirace pointery z C: </a:t>
            </a:r>
            <a:r>
              <a:rPr lang="cs-CZ" dirty="0" err="1"/>
              <a:t>for</a:t>
            </a:r>
            <a:r>
              <a:rPr lang="en-US" dirty="0"/>
              <a:t> </a:t>
            </a:r>
            <a:r>
              <a:rPr lang="cs-CZ" dirty="0"/>
              <a:t>(</a:t>
            </a:r>
            <a:r>
              <a:rPr lang="cs-CZ" dirty="0" err="1"/>
              <a:t>char</a:t>
            </a:r>
            <a:r>
              <a:rPr lang="en-US" dirty="0"/>
              <a:t>** </a:t>
            </a:r>
            <a:r>
              <a:rPr lang="en-US" dirty="0" err="1"/>
              <a:t>arg</a:t>
            </a:r>
            <a:r>
              <a:rPr lang="en-US" dirty="0"/>
              <a:t> = </a:t>
            </a:r>
            <a:r>
              <a:rPr lang="en-US" dirty="0" err="1"/>
              <a:t>argv</a:t>
            </a:r>
            <a:r>
              <a:rPr lang="en-US" dirty="0"/>
              <a:t>; </a:t>
            </a:r>
            <a:r>
              <a:rPr lang="en-US" dirty="0" err="1"/>
              <a:t>arg</a:t>
            </a:r>
            <a:r>
              <a:rPr lang="en-US" dirty="0"/>
              <a:t> != </a:t>
            </a:r>
            <a:r>
              <a:rPr lang="en-US" dirty="0" err="1"/>
              <a:t>nullptr</a:t>
            </a:r>
            <a:r>
              <a:rPr lang="en-US" dirty="0"/>
              <a:t>; ++</a:t>
            </a:r>
            <a:r>
              <a:rPr lang="en-US" dirty="0" err="1"/>
              <a:t>argv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Pointerem</a:t>
            </a:r>
            <a:r>
              <a:rPr lang="en-US" dirty="0"/>
              <a:t> </a:t>
            </a:r>
            <a:r>
              <a:rPr lang="en-US" dirty="0" err="1"/>
              <a:t>proch</a:t>
            </a:r>
            <a:r>
              <a:rPr lang="cs-CZ" dirty="0" err="1"/>
              <a:t>ázíme</a:t>
            </a:r>
            <a:r>
              <a:rPr lang="cs-CZ" dirty="0"/>
              <a:t> </a:t>
            </a:r>
            <a:r>
              <a:rPr lang="cs-CZ" dirty="0" err="1"/>
              <a:t>cmd</a:t>
            </a:r>
            <a:r>
              <a:rPr lang="cs-CZ" dirty="0"/>
              <a:t> argumenty (vždy končí </a:t>
            </a:r>
            <a:r>
              <a:rPr lang="cs-CZ" dirty="0" err="1"/>
              <a:t>nullem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Argument přečteme dereferencí: </a:t>
            </a:r>
            <a:r>
              <a:rPr lang="en-US" dirty="0"/>
              <a:t>*</a:t>
            </a:r>
            <a:r>
              <a:rPr lang="en-US" dirty="0" err="1"/>
              <a:t>arg</a:t>
            </a:r>
            <a:endParaRPr lang="en-US" dirty="0"/>
          </a:p>
          <a:p>
            <a:r>
              <a:rPr lang="en-US" dirty="0"/>
              <a:t>Co je to </a:t>
            </a:r>
            <a:r>
              <a:rPr lang="en-US" dirty="0" err="1"/>
              <a:t>i</a:t>
            </a:r>
            <a:r>
              <a:rPr lang="cs-CZ" dirty="0" err="1"/>
              <a:t>terátor</a:t>
            </a:r>
            <a:r>
              <a:rPr lang="cs-CZ" dirty="0"/>
              <a:t>? Je to druh </a:t>
            </a:r>
            <a:r>
              <a:rPr lang="cs-CZ" dirty="0" err="1"/>
              <a:t>pseudo</a:t>
            </a:r>
            <a:r>
              <a:rPr lang="cs-CZ" dirty="0"/>
              <a:t>-pointeru (na prvky kontejneru)</a:t>
            </a:r>
          </a:p>
          <a:p>
            <a:pPr lvl="1"/>
            <a:r>
              <a:rPr lang="cs-CZ" dirty="0"/>
              <a:t>Chová se jako pointer: jde ho inkrementovat, porovnávat, </a:t>
            </a:r>
            <a:r>
              <a:rPr lang="cs-CZ" dirty="0" err="1"/>
              <a:t>dereferencovat</a:t>
            </a:r>
            <a:endParaRPr lang="cs-CZ" dirty="0"/>
          </a:p>
          <a:p>
            <a:pPr lvl="1"/>
            <a:r>
              <a:rPr lang="cs-CZ" dirty="0"/>
              <a:t>Ale funguje i na stromových strukturách atd.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A242A9E5-D403-DCED-7118-514A450A96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325" y="2324526"/>
            <a:ext cx="751908" cy="751908"/>
          </a:xfrm>
          <a:prstGeom prst="rect">
            <a:avLst/>
          </a:prstGeom>
        </p:spPr>
      </p:pic>
      <p:pic>
        <p:nvPicPr>
          <p:cNvPr id="5" name="Picture 7">
            <a:extLst>
              <a:ext uri="{FF2B5EF4-FFF2-40B4-BE49-F238E27FC236}">
                <a16:creationId xmlns:a16="http://schemas.microsoft.com/office/drawing/2014/main" id="{FC804DDC-1FBD-3505-685B-12AD32F23E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325" y="4013427"/>
            <a:ext cx="751907" cy="751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612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BC8915-DC51-368D-38A3-2C4E4B28F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Range-based for: </a:t>
            </a:r>
            <a:r>
              <a:rPr lang="cs-CZ" dirty="0" err="1">
                <a:latin typeface="Calibri" panose="020F0502020204030204"/>
                <a:ea typeface="Calibri" panose="020F0502020204030204"/>
                <a:cs typeface="Calibri" panose="020F0502020204030204"/>
              </a:rPr>
              <a:t>for</a:t>
            </a:r>
            <a:r>
              <a:rPr lang="cs-CZ" dirty="0">
                <a:latin typeface="Calibri" panose="020F0502020204030204"/>
                <a:ea typeface="Calibri" panose="020F0502020204030204"/>
                <a:cs typeface="Calibri" panose="020F0502020204030204"/>
              </a:rPr>
              <a:t> (auto&amp;&amp; </a:t>
            </a:r>
            <a:r>
              <a:rPr lang="cs-CZ" dirty="0" err="1">
                <a:latin typeface="Calibri" panose="020F0502020204030204"/>
                <a:ea typeface="Calibri" panose="020F0502020204030204"/>
                <a:cs typeface="Calibri" panose="020F0502020204030204"/>
              </a:rPr>
              <a:t>arg</a:t>
            </a:r>
            <a:r>
              <a:rPr lang="cs-CZ" dirty="0">
                <a:latin typeface="Calibri" panose="020F0502020204030204"/>
                <a:ea typeface="Calibri" panose="020F0502020204030204"/>
                <a:cs typeface="Calibri" panose="020F0502020204030204"/>
              </a:rPr>
              <a:t> : </a:t>
            </a:r>
            <a:r>
              <a:rPr lang="cs-CZ" dirty="0" err="1">
                <a:latin typeface="Calibri" panose="020F0502020204030204"/>
                <a:ea typeface="Calibri" panose="020F0502020204030204"/>
                <a:cs typeface="Calibri" panose="020F0502020204030204"/>
              </a:rPr>
              <a:t>args</a:t>
            </a:r>
            <a:r>
              <a:rPr lang="cs-CZ" dirty="0">
                <a:latin typeface="Calibri" panose="020F0502020204030204"/>
                <a:ea typeface="Calibri" panose="020F0502020204030204"/>
                <a:cs typeface="Calibri" panose="020F0502020204030204"/>
              </a:rPr>
              <a:t>)</a:t>
            </a:r>
            <a:endParaRPr lang="cs-CZ" dirty="0">
              <a:ea typeface="Calibri Light"/>
              <a:cs typeface="Calibri Light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C68A98-C648-B2AE-98EA-2A4CD87307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>
                <a:ea typeface="Calibri" panose="020F0502020204030204"/>
                <a:cs typeface="Calibri" panose="020F0502020204030204"/>
              </a:rPr>
              <a:t>Stejně efektivní jako správně napsaná C-style smyčka, ale jednodušší</a:t>
            </a:r>
            <a:r>
              <a:rPr lang="en-US" dirty="0">
                <a:ea typeface="Calibri" panose="020F0502020204030204"/>
                <a:cs typeface="Calibri" panose="020F0502020204030204"/>
              </a:rPr>
              <a:t>!</a:t>
            </a:r>
            <a:endParaRPr lang="cs-CZ" dirty="0">
              <a:ea typeface="Calibri" panose="020F0502020204030204"/>
              <a:cs typeface="Calibri" panose="020F0502020204030204"/>
            </a:endParaRPr>
          </a:p>
          <a:p>
            <a:pPr lvl="1"/>
            <a:r>
              <a:rPr lang="cs-CZ" dirty="0">
                <a:ea typeface="Calibri" panose="020F0502020204030204"/>
                <a:cs typeface="Calibri" panose="020F0502020204030204"/>
              </a:rPr>
              <a:t>Interně používá </a:t>
            </a:r>
            <a:r>
              <a:rPr lang="cs-CZ" dirty="0" err="1">
                <a:ea typeface="Calibri" panose="020F0502020204030204"/>
                <a:cs typeface="Calibri" panose="020F0502020204030204"/>
              </a:rPr>
              <a:t>for</a:t>
            </a:r>
            <a:r>
              <a:rPr lang="cs-CZ" dirty="0">
                <a:ea typeface="Calibri" panose="020F0502020204030204"/>
                <a:cs typeface="Calibri" panose="020F0502020204030204"/>
              </a:rPr>
              <a:t> </a:t>
            </a:r>
            <a:r>
              <a:rPr lang="cs-CZ" dirty="0" err="1">
                <a:ea typeface="Calibri" panose="020F0502020204030204"/>
                <a:cs typeface="Calibri" panose="020F0502020204030204"/>
              </a:rPr>
              <a:t>loopu</a:t>
            </a:r>
            <a:r>
              <a:rPr lang="cs-CZ" dirty="0">
                <a:ea typeface="Calibri" panose="020F0502020204030204"/>
                <a:cs typeface="Calibri" panose="020F0502020204030204"/>
              </a:rPr>
              <a:t> s </a:t>
            </a:r>
            <a:r>
              <a:rPr lang="cs-CZ" dirty="0" err="1">
                <a:ea typeface="Calibri" panose="020F0502020204030204"/>
                <a:cs typeface="Calibri" panose="020F0502020204030204"/>
              </a:rPr>
              <a:t>iterátory</a:t>
            </a:r>
            <a:r>
              <a:rPr lang="cs-CZ" dirty="0">
                <a:ea typeface="Calibri" panose="020F0502020204030204"/>
                <a:cs typeface="Calibri" panose="020F0502020204030204"/>
              </a:rPr>
              <a:t> (viz na předchozím slajdu)</a:t>
            </a:r>
            <a:endParaRPr lang="en-US" dirty="0">
              <a:ea typeface="Calibri" panose="020F0502020204030204"/>
              <a:cs typeface="Calibri" panose="020F0502020204030204"/>
            </a:endParaRPr>
          </a:p>
          <a:p>
            <a:r>
              <a:rPr lang="en-US" dirty="0">
                <a:ea typeface="Calibri" panose="020F0502020204030204"/>
                <a:cs typeface="Calibri" panose="020F0502020204030204"/>
              </a:rPr>
              <a:t>Pattern</a:t>
            </a:r>
            <a:r>
              <a:rPr lang="cs-CZ" dirty="0">
                <a:ea typeface="Calibri" panose="020F0502020204030204"/>
                <a:cs typeface="Calibri" panose="020F0502020204030204"/>
              </a:rPr>
              <a:t>,</a:t>
            </a:r>
            <a:r>
              <a:rPr lang="en-US" dirty="0">
                <a:ea typeface="Calibri" panose="020F0502020204030204"/>
                <a:cs typeface="Calibri" panose="020F0502020204030204"/>
              </a:rPr>
              <a:t> co </a:t>
            </a:r>
            <a:r>
              <a:rPr lang="en-US" dirty="0" err="1">
                <a:ea typeface="Calibri" panose="020F0502020204030204"/>
                <a:cs typeface="Calibri" panose="020F0502020204030204"/>
              </a:rPr>
              <a:t>zn</a:t>
            </a:r>
            <a:r>
              <a:rPr lang="cs-CZ" dirty="0" err="1">
                <a:ea typeface="Calibri" panose="020F0502020204030204"/>
                <a:cs typeface="Calibri" panose="020F0502020204030204"/>
              </a:rPr>
              <a:t>áte</a:t>
            </a:r>
            <a:r>
              <a:rPr lang="cs-CZ" dirty="0">
                <a:ea typeface="Calibri" panose="020F0502020204030204"/>
                <a:cs typeface="Calibri" panose="020F0502020204030204"/>
              </a:rPr>
              <a:t> z jazyků jako C</a:t>
            </a:r>
            <a:r>
              <a:rPr lang="en-US" dirty="0">
                <a:ea typeface="Calibri" panose="020F0502020204030204"/>
                <a:cs typeface="Calibri" panose="020F0502020204030204"/>
              </a:rPr>
              <a:t>#, Python, </a:t>
            </a:r>
            <a:r>
              <a:rPr lang="en-US" dirty="0" err="1">
                <a:ea typeface="Calibri" panose="020F0502020204030204"/>
                <a:cs typeface="Calibri" panose="020F0502020204030204"/>
              </a:rPr>
              <a:t>atd</a:t>
            </a:r>
            <a:r>
              <a:rPr lang="en-US" dirty="0">
                <a:ea typeface="Calibri" panose="020F0502020204030204"/>
                <a:cs typeface="Calibri" panose="020F0502020204030204"/>
              </a:rPr>
              <a:t>.</a:t>
            </a:r>
            <a:endParaRPr lang="cs-CZ" dirty="0">
              <a:ea typeface="Calibri" panose="020F0502020204030204"/>
              <a:cs typeface="Calibri" panose="020F0502020204030204"/>
            </a:endParaRPr>
          </a:p>
          <a:p>
            <a:r>
              <a:rPr lang="cs-CZ" dirty="0">
                <a:ea typeface="Calibri" panose="020F0502020204030204"/>
                <a:cs typeface="Calibri" panose="020F0502020204030204"/>
              </a:rPr>
              <a:t>Chytře p</a:t>
            </a:r>
            <a:r>
              <a:rPr lang="en-US" dirty="0" err="1">
                <a:ea typeface="Calibri" panose="020F0502020204030204"/>
                <a:cs typeface="Calibri" panose="020F0502020204030204"/>
              </a:rPr>
              <a:t>roch</a:t>
            </a:r>
            <a:r>
              <a:rPr lang="cs-CZ" dirty="0" err="1">
                <a:ea typeface="Calibri" panose="020F0502020204030204"/>
                <a:cs typeface="Calibri" panose="020F0502020204030204"/>
              </a:rPr>
              <a:t>ází</a:t>
            </a:r>
            <a:r>
              <a:rPr lang="cs-CZ" dirty="0">
                <a:ea typeface="Calibri" panose="020F0502020204030204"/>
                <a:cs typeface="Calibri" panose="020F0502020204030204"/>
              </a:rPr>
              <a:t> prvky v </a:t>
            </a:r>
            <a:r>
              <a:rPr lang="cs-CZ" dirty="0" err="1">
                <a:latin typeface="Consolas" panose="020B0609020204030204" pitchFamily="49" charset="0"/>
                <a:ea typeface="Calibri" panose="020F0502020204030204"/>
                <a:cs typeface="Calibri" panose="020F0502020204030204"/>
              </a:rPr>
              <a:t>args</a:t>
            </a:r>
            <a:r>
              <a:rPr lang="cs-CZ" dirty="0">
                <a:ea typeface="Calibri" panose="020F0502020204030204"/>
                <a:cs typeface="Calibri" panose="020F0502020204030204"/>
              </a:rPr>
              <a:t> </a:t>
            </a:r>
            <a:r>
              <a:rPr lang="cs-CZ" b="1" dirty="0">
                <a:ea typeface="Calibri" panose="020F0502020204030204"/>
                <a:cs typeface="Calibri" panose="020F0502020204030204"/>
              </a:rPr>
              <a:t>bez hrozby out-</a:t>
            </a:r>
            <a:r>
              <a:rPr lang="cs-CZ" b="1" dirty="0" err="1">
                <a:ea typeface="Calibri" panose="020F0502020204030204"/>
                <a:cs typeface="Calibri" panose="020F0502020204030204"/>
              </a:rPr>
              <a:t>of</a:t>
            </a:r>
            <a:r>
              <a:rPr lang="cs-CZ" b="1" dirty="0">
                <a:ea typeface="Calibri" panose="020F0502020204030204"/>
                <a:cs typeface="Calibri" panose="020F0502020204030204"/>
              </a:rPr>
              <a:t>-</a:t>
            </a:r>
            <a:r>
              <a:rPr lang="cs-CZ" b="1" dirty="0" err="1">
                <a:ea typeface="Calibri" panose="020F0502020204030204"/>
                <a:cs typeface="Calibri" panose="020F0502020204030204"/>
              </a:rPr>
              <a:t>bounds</a:t>
            </a:r>
            <a:r>
              <a:rPr lang="cs-CZ" b="1" dirty="0">
                <a:ea typeface="Calibri" panose="020F0502020204030204"/>
                <a:cs typeface="Calibri" panose="020F0502020204030204"/>
              </a:rPr>
              <a:t> </a:t>
            </a:r>
            <a:r>
              <a:rPr lang="cs-CZ" b="1" dirty="0" err="1">
                <a:ea typeface="Calibri" panose="020F0502020204030204"/>
                <a:cs typeface="Calibri" panose="020F0502020204030204"/>
              </a:rPr>
              <a:t>access</a:t>
            </a:r>
            <a:r>
              <a:rPr lang="en-US" b="1" dirty="0">
                <a:ea typeface="Calibri" panose="020F0502020204030204"/>
                <a:cs typeface="Calibri" panose="020F0502020204030204"/>
              </a:rPr>
              <a:t>u</a:t>
            </a:r>
          </a:p>
          <a:p>
            <a:pPr lvl="1"/>
            <a:r>
              <a:rPr lang="en-US" b="1" dirty="0" err="1">
                <a:solidFill>
                  <a:srgbClr val="00B050"/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Nikde</a:t>
            </a:r>
            <a:r>
              <a:rPr lang="en-US" b="1" dirty="0">
                <a:solidFill>
                  <a:srgbClr val="00B050"/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nemus</a:t>
            </a:r>
            <a:r>
              <a:rPr lang="cs-CZ" b="1" dirty="0" err="1">
                <a:solidFill>
                  <a:srgbClr val="00B050"/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íme</a:t>
            </a:r>
            <a:r>
              <a:rPr lang="cs-CZ" b="1" dirty="0">
                <a:solidFill>
                  <a:srgbClr val="00B050"/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řešit okraje kontejneru, správnou indexaci, …</a:t>
            </a:r>
            <a:endParaRPr lang="en-US" b="1" dirty="0">
              <a:solidFill>
                <a:srgbClr val="00B050"/>
              </a:solidFill>
              <a:ea typeface="Calibri" panose="020F0502020204030204"/>
              <a:cs typeface="Calibri" panose="020F0502020204030204"/>
            </a:endParaRPr>
          </a:p>
          <a:p>
            <a:r>
              <a:rPr lang="cs-CZ" dirty="0">
                <a:ea typeface="Calibri" panose="020F0502020204030204"/>
                <a:cs typeface="Calibri" panose="020F0502020204030204"/>
              </a:rPr>
              <a:t>"</a:t>
            </a:r>
            <a:r>
              <a:rPr lang="cs-CZ" b="1" dirty="0">
                <a:ea typeface="Calibri" panose="020F0502020204030204"/>
                <a:cs typeface="Calibri" panose="020F0502020204030204"/>
              </a:rPr>
              <a:t>auto</a:t>
            </a:r>
            <a:r>
              <a:rPr lang="en-US" b="1" dirty="0">
                <a:ea typeface="Calibri" panose="020F0502020204030204"/>
                <a:cs typeface="Calibri" panose="020F0502020204030204"/>
              </a:rPr>
              <a:t>&amp;&amp;</a:t>
            </a:r>
            <a:r>
              <a:rPr lang="cs-CZ" dirty="0">
                <a:ea typeface="Calibri" panose="020F0502020204030204"/>
                <a:cs typeface="Calibri" panose="020F0502020204030204"/>
              </a:rPr>
              <a:t>" znamená</a:t>
            </a:r>
            <a:r>
              <a:rPr lang="en-US" dirty="0">
                <a:ea typeface="Calibri" panose="020F0502020204030204"/>
                <a:cs typeface="Calibri" panose="020F0502020204030204"/>
              </a:rPr>
              <a:t> </a:t>
            </a:r>
            <a:r>
              <a:rPr lang="cs-CZ" dirty="0">
                <a:ea typeface="Calibri" panose="020F0502020204030204"/>
                <a:cs typeface="Calibri" panose="020F0502020204030204"/>
              </a:rPr>
              <a:t>"udělej správnou referenci na hodnotu“</a:t>
            </a:r>
            <a:endParaRPr lang="en-US" dirty="0">
              <a:ea typeface="Calibri" panose="020F0502020204030204"/>
              <a:cs typeface="Calibri" panose="020F0502020204030204"/>
            </a:endParaRPr>
          </a:p>
          <a:p>
            <a:r>
              <a:rPr lang="cs-CZ" dirty="0">
                <a:latin typeface="Calibri" panose="020F0502020204030204"/>
                <a:ea typeface="Calibri" panose="020F0502020204030204"/>
                <a:cs typeface="Calibri" panose="020F0502020204030204"/>
              </a:rPr>
              <a:t>Funguje i s dalšími kontejnery: např</a:t>
            </a:r>
            <a:r>
              <a:rPr lang="en-US" dirty="0">
                <a:latin typeface="Calibri" panose="020F0502020204030204"/>
                <a:ea typeface="Calibri" panose="020F0502020204030204"/>
                <a:cs typeface="Calibri" panose="020F0502020204030204"/>
              </a:rPr>
              <a:t>.</a:t>
            </a:r>
            <a:r>
              <a:rPr lang="cs-CZ" dirty="0"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lang="en-US" dirty="0">
                <a:latin typeface="Calibri" panose="020F0502020204030204"/>
                <a:ea typeface="Calibri" panose="020F0502020204030204"/>
                <a:cs typeface="Calibri" panose="020F0502020204030204"/>
              </a:rPr>
              <a:t>for</a:t>
            </a:r>
            <a:r>
              <a:rPr lang="cs-CZ" dirty="0"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lang="en-US" dirty="0">
                <a:latin typeface="Calibri" panose="020F0502020204030204"/>
                <a:ea typeface="Calibri" panose="020F0502020204030204"/>
                <a:cs typeface="Calibri" panose="020F0502020204030204"/>
              </a:rPr>
              <a:t>(auto&amp;&amp; [key, value] : map)</a:t>
            </a:r>
            <a:endParaRPr lang="cs-CZ" dirty="0">
              <a:latin typeface="Calibri" panose="020F0502020204030204"/>
              <a:ea typeface="Calibri" panose="020F0502020204030204"/>
              <a:cs typeface="Calibri" panose="020F0502020204030204"/>
            </a:endParaRPr>
          </a:p>
          <a:p>
            <a:pPr lvl="1"/>
            <a:r>
              <a:rPr lang="cs-CZ" dirty="0">
                <a:latin typeface="Calibri" panose="020F0502020204030204"/>
                <a:ea typeface="Calibri" panose="020F0502020204030204"/>
                <a:cs typeface="Calibri" panose="020F0502020204030204"/>
              </a:rPr>
              <a:t>C++ mapy jsou asociativní </a:t>
            </a:r>
            <a:r>
              <a:rPr lang="cs-CZ" dirty="0" err="1">
                <a:latin typeface="Calibri" panose="020F0502020204030204"/>
                <a:ea typeface="Calibri" panose="020F0502020204030204"/>
                <a:cs typeface="Calibri" panose="020F0502020204030204"/>
              </a:rPr>
              <a:t>key-value</a:t>
            </a:r>
            <a:r>
              <a:rPr lang="cs-CZ" dirty="0">
                <a:latin typeface="Calibri" panose="020F0502020204030204"/>
                <a:ea typeface="Calibri" panose="020F0502020204030204"/>
                <a:cs typeface="Calibri" panose="020F0502020204030204"/>
              </a:rPr>
              <a:t> kontejnery (v C</a:t>
            </a:r>
            <a:r>
              <a:rPr lang="en-US" dirty="0">
                <a:latin typeface="Calibri" panose="020F0502020204030204"/>
                <a:ea typeface="Calibri" panose="020F0502020204030204"/>
                <a:cs typeface="Calibri" panose="020F0502020204030204"/>
              </a:rPr>
              <a:t>#/Pythonu: dictionary)</a:t>
            </a:r>
            <a:endParaRPr lang="cs-CZ" dirty="0">
              <a:latin typeface="Calibri" panose="020F0502020204030204"/>
              <a:ea typeface="Calibri" panose="020F0502020204030204"/>
              <a:cs typeface="Calibri" panose="020F0502020204030204"/>
            </a:endParaRPr>
          </a:p>
          <a:p>
            <a:r>
              <a:rPr lang="cs-CZ" dirty="0">
                <a:latin typeface="Calibri" panose="020F0502020204030204"/>
                <a:ea typeface="Calibri" panose="020F0502020204030204"/>
                <a:cs typeface="Calibri" panose="020F0502020204030204"/>
              </a:rPr>
              <a:t>Mnohem větší </a:t>
            </a:r>
            <a:r>
              <a:rPr lang="cs-CZ" b="1" dirty="0" err="1">
                <a:latin typeface="Calibri" panose="020F0502020204030204"/>
                <a:ea typeface="Calibri" panose="020F0502020204030204"/>
                <a:cs typeface="Calibri" panose="020F0502020204030204"/>
              </a:rPr>
              <a:t>readability</a:t>
            </a:r>
            <a:r>
              <a:rPr lang="cs-CZ" dirty="0">
                <a:latin typeface="Calibri" panose="020F0502020204030204"/>
                <a:ea typeface="Calibri" panose="020F0502020204030204"/>
                <a:cs typeface="Calibri" panose="020F0502020204030204"/>
              </a:rPr>
              <a:t> – říká, co chceme: </a:t>
            </a:r>
            <a:r>
              <a:rPr lang="cs-CZ" b="1" dirty="0">
                <a:latin typeface="Calibri" panose="020F0502020204030204"/>
                <a:ea typeface="Calibri" panose="020F0502020204030204"/>
                <a:cs typeface="Calibri" panose="020F0502020204030204"/>
              </a:rPr>
              <a:t>projít každý prvek </a:t>
            </a:r>
            <a:r>
              <a:rPr lang="cs-CZ" b="1" dirty="0" err="1">
                <a:latin typeface="Calibri" panose="020F0502020204030204"/>
                <a:ea typeface="Calibri" panose="020F0502020204030204"/>
                <a:cs typeface="Calibri" panose="020F0502020204030204"/>
              </a:rPr>
              <a:t>args</a:t>
            </a:r>
            <a:endParaRPr lang="cs-CZ" b="1" dirty="0">
              <a:latin typeface="Calibri" panose="020F0502020204030204"/>
              <a:ea typeface="Calibri" panose="020F0502020204030204"/>
              <a:cs typeface="Calibri" panose="020F0502020204030204"/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9D346EFE-4C88-E715-F708-B86482C3BC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1033" y="2525122"/>
            <a:ext cx="1056198" cy="1056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0881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8A495B-084A-3EA4-5A93-63315DF29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and C++ arrays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4720D0FE-E20D-1CE2-0499-A38FC333FA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7217056"/>
              </p:ext>
            </p:extLst>
          </p:nvPr>
        </p:nvGraphicFramePr>
        <p:xfrm>
          <a:off x="838203" y="1799248"/>
          <a:ext cx="10515597" cy="33090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80843">
                  <a:extLst>
                    <a:ext uri="{9D8B030D-6E8A-4147-A177-3AD203B41FA5}">
                      <a16:colId xmlns:a16="http://schemas.microsoft.com/office/drawing/2014/main" val="2728297444"/>
                    </a:ext>
                  </a:extLst>
                </a:gridCol>
                <a:gridCol w="3833446">
                  <a:extLst>
                    <a:ext uri="{9D8B030D-6E8A-4147-A177-3AD203B41FA5}">
                      <a16:colId xmlns:a16="http://schemas.microsoft.com/office/drawing/2014/main" val="2789259896"/>
                    </a:ext>
                  </a:extLst>
                </a:gridCol>
                <a:gridCol w="4601308">
                  <a:extLst>
                    <a:ext uri="{9D8B030D-6E8A-4147-A177-3AD203B41FA5}">
                      <a16:colId xmlns:a16="http://schemas.microsoft.com/office/drawing/2014/main" val="36275081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Containers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Static array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Dynamic array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7838651"/>
                  </a:ext>
                </a:extLst>
              </a:tr>
              <a:tr h="1021520">
                <a:tc>
                  <a:txBody>
                    <a:bodyPr/>
                    <a:lstStyle/>
                    <a:p>
                      <a:pPr algn="l"/>
                      <a:r>
                        <a:rPr lang="en-US" b="1" dirty="0"/>
                        <a:t>C version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 array[N]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 *array = new T[N]</a:t>
                      </a:r>
                      <a:br>
                        <a:rPr lang="en-US" dirty="0"/>
                      </a:br>
                      <a:r>
                        <a:rPr lang="en-US" dirty="0"/>
                        <a:t>// in C: T *array = malloc(</a:t>
                      </a:r>
                      <a:r>
                        <a:rPr lang="en-US" dirty="0" err="1"/>
                        <a:t>sizeof</a:t>
                      </a:r>
                      <a:r>
                        <a:rPr lang="en-US" dirty="0"/>
                        <a:t>(T) * 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7440379"/>
                  </a:ext>
                </a:extLst>
              </a:tr>
              <a:tr h="958361">
                <a:tc>
                  <a:txBody>
                    <a:bodyPr/>
                    <a:lstStyle/>
                    <a:p>
                      <a:pPr algn="l"/>
                      <a:r>
                        <a:rPr lang="en-US" b="1" dirty="0"/>
                        <a:t>C++ version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std::array&lt;T, N&gt; array;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std::vector&lt;T&gt; array(N)</a:t>
                      </a:r>
                      <a:endParaRPr lang="cs-CZ" b="1" dirty="0"/>
                    </a:p>
                    <a:p>
                      <a:r>
                        <a:rPr lang="cs-CZ" b="1" dirty="0" err="1"/>
                        <a:t>std</a:t>
                      </a:r>
                      <a:r>
                        <a:rPr lang="cs-CZ" b="1" dirty="0"/>
                        <a:t>::</a:t>
                      </a:r>
                      <a:r>
                        <a:rPr lang="cs-CZ" b="1" dirty="0" err="1"/>
                        <a:t>vector</a:t>
                      </a:r>
                      <a:r>
                        <a:rPr lang="en-US" b="1" dirty="0"/>
                        <a:t>&lt;T&gt; array{n_1, n_2, …, </a:t>
                      </a:r>
                      <a:r>
                        <a:rPr lang="en-US" b="1" dirty="0" err="1"/>
                        <a:t>n_N</a:t>
                      </a:r>
                      <a:r>
                        <a:rPr lang="en-US" b="1" dirty="0"/>
                        <a:t>}</a:t>
                      </a:r>
                      <a:endParaRPr lang="cs-CZ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6809528"/>
                  </a:ext>
                </a:extLst>
              </a:tr>
              <a:tr h="958361">
                <a:tc>
                  <a:txBody>
                    <a:bodyPr/>
                    <a:lstStyle/>
                    <a:p>
                      <a:pPr algn="l"/>
                      <a:r>
                        <a:rPr lang="en-US" b="1" dirty="0"/>
                        <a:t>Features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Data allocated on the </a:t>
                      </a:r>
                      <a:r>
                        <a:rPr lang="en-US" b="1" dirty="0"/>
                        <a:t>stack</a:t>
                      </a:r>
                      <a:endParaRPr lang="en-US" i="1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The length is a compiler constant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Good if the array is quite small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Data allocated on the </a:t>
                      </a:r>
                      <a:r>
                        <a:rPr lang="en-US" b="1" dirty="0"/>
                        <a:t>heap</a:t>
                      </a:r>
                      <a:r>
                        <a:rPr lang="en-US" dirty="0"/>
                        <a:t> (the container object itself has just a few bytes)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The length is in the container object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5150132"/>
                  </a:ext>
                </a:extLst>
              </a:tr>
            </a:tbl>
          </a:graphicData>
        </a:graphic>
      </p:graphicFrame>
      <p:pic>
        <p:nvPicPr>
          <p:cNvPr id="6" name="Picture 7">
            <a:extLst>
              <a:ext uri="{FF2B5EF4-FFF2-40B4-BE49-F238E27FC236}">
                <a16:creationId xmlns:a16="http://schemas.microsoft.com/office/drawing/2014/main" id="{AB26898F-77A3-0E03-5BEB-9274B5FDA2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5023" y="2309950"/>
            <a:ext cx="902243" cy="902243"/>
          </a:xfrm>
          <a:prstGeom prst="rect">
            <a:avLst/>
          </a:prstGeom>
        </p:spPr>
      </p:pic>
      <p:pic>
        <p:nvPicPr>
          <p:cNvPr id="7" name="Picture 4">
            <a:extLst>
              <a:ext uri="{FF2B5EF4-FFF2-40B4-BE49-F238E27FC236}">
                <a16:creationId xmlns:a16="http://schemas.microsoft.com/office/drawing/2014/main" id="{8C7F78D9-ADAA-9499-8FF4-49BE72B6D7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5925" y="3345124"/>
            <a:ext cx="728032" cy="728032"/>
          </a:xfrm>
          <a:prstGeom prst="rect">
            <a:avLst/>
          </a:prstGeom>
        </p:spPr>
      </p:pic>
      <p:sp>
        <p:nvSpPr>
          <p:cNvPr id="9" name="Obdélník 8">
            <a:extLst>
              <a:ext uri="{FF2B5EF4-FFF2-40B4-BE49-F238E27FC236}">
                <a16:creationId xmlns:a16="http://schemas.microsoft.com/office/drawing/2014/main" id="{A2541D99-359E-607E-782F-5368C6A3CE6D}"/>
              </a:ext>
            </a:extLst>
          </p:cNvPr>
          <p:cNvSpPr/>
          <p:nvPr/>
        </p:nvSpPr>
        <p:spPr>
          <a:xfrm>
            <a:off x="838200" y="5319345"/>
            <a:ext cx="10515596" cy="132556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C++ versions have methods like .size(), .begin(), .end(), etc., that are often very useful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std::vectors have .</a:t>
            </a:r>
            <a:r>
              <a:rPr lang="en-US" dirty="0" err="1"/>
              <a:t>push_back</a:t>
            </a:r>
            <a:r>
              <a:rPr lang="en-US" dirty="0"/>
              <a:t>(</a:t>
            </a:r>
            <a:r>
              <a:rPr lang="en-US" dirty="0" err="1"/>
              <a:t>new_last</a:t>
            </a:r>
            <a:r>
              <a:rPr lang="en-US" dirty="0"/>
              <a:t>), .back() to retrieve the last element and .</a:t>
            </a:r>
            <a:r>
              <a:rPr lang="en-US" dirty="0" err="1"/>
              <a:t>pop_back</a:t>
            </a:r>
            <a:r>
              <a:rPr lang="en-US" dirty="0"/>
              <a:t>()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They automatically grow in O(1), or they can be .resize(N)’d or .reserve(N)’d manually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In a </a:t>
            </a:r>
            <a:r>
              <a:rPr lang="cs-CZ" dirty="0" err="1"/>
              <a:t>typical</a:t>
            </a:r>
            <a:r>
              <a:rPr lang="cs-CZ" dirty="0"/>
              <a:t> C++ program, </a:t>
            </a:r>
            <a:r>
              <a:rPr lang="cs-CZ" b="1" dirty="0" err="1"/>
              <a:t>std</a:t>
            </a:r>
            <a:r>
              <a:rPr lang="cs-CZ" b="1" dirty="0"/>
              <a:t>::</a:t>
            </a:r>
            <a:r>
              <a:rPr lang="cs-CZ" b="1" dirty="0" err="1"/>
              <a:t>vector</a:t>
            </a:r>
            <a:r>
              <a:rPr lang="cs-CZ" dirty="0"/>
              <a:t> </a:t>
            </a:r>
            <a:r>
              <a:rPr lang="cs-CZ" b="1" dirty="0" err="1"/>
              <a:t>is</a:t>
            </a:r>
            <a:r>
              <a:rPr lang="cs-CZ" b="1" dirty="0"/>
              <a:t> </a:t>
            </a:r>
            <a:r>
              <a:rPr lang="cs-CZ" b="1" dirty="0" err="1"/>
              <a:t>usually</a:t>
            </a:r>
            <a:r>
              <a:rPr lang="cs-CZ" b="1" dirty="0"/>
              <a:t> </a:t>
            </a:r>
            <a:r>
              <a:rPr lang="cs-CZ" b="1" dirty="0" err="1"/>
              <a:t>the</a:t>
            </a:r>
            <a:r>
              <a:rPr lang="cs-CZ" b="1" dirty="0"/>
              <a:t> </a:t>
            </a:r>
            <a:r>
              <a:rPr lang="cs-CZ" b="1" dirty="0" err="1"/>
              <a:t>best</a:t>
            </a:r>
            <a:r>
              <a:rPr lang="cs-CZ" b="1" dirty="0"/>
              <a:t> </a:t>
            </a:r>
            <a:r>
              <a:rPr lang="cs-CZ" b="1" dirty="0" err="1"/>
              <a:t>choice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array</a:t>
            </a:r>
            <a:r>
              <a:rPr lang="cs-CZ" dirty="0"/>
              <a:t> type</a:t>
            </a:r>
            <a:endParaRPr lang="en-US" dirty="0"/>
          </a:p>
        </p:txBody>
      </p:sp>
      <p:sp>
        <p:nvSpPr>
          <p:cNvPr id="3" name="Obdélník: se zakulacenými rohy 2">
            <a:extLst>
              <a:ext uri="{FF2B5EF4-FFF2-40B4-BE49-F238E27FC236}">
                <a16:creationId xmlns:a16="http://schemas.microsoft.com/office/drawing/2014/main" id="{736FB8BC-D4BF-742C-5A9A-D28EA67056D2}"/>
              </a:ext>
            </a:extLst>
          </p:cNvPr>
          <p:cNvSpPr/>
          <p:nvPr/>
        </p:nvSpPr>
        <p:spPr>
          <a:xfrm>
            <a:off x="3237362" y="3642580"/>
            <a:ext cx="2099389" cy="354563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#include &lt;</a:t>
            </a:r>
            <a:r>
              <a:rPr lang="cs-CZ" dirty="0" err="1"/>
              <a:t>array</a:t>
            </a:r>
            <a:r>
              <a:rPr lang="en-US" dirty="0"/>
              <a:t>&gt;</a:t>
            </a:r>
          </a:p>
        </p:txBody>
      </p:sp>
      <p:sp>
        <p:nvSpPr>
          <p:cNvPr id="5" name="Obdélník: se zakulacenými rohy 4">
            <a:extLst>
              <a:ext uri="{FF2B5EF4-FFF2-40B4-BE49-F238E27FC236}">
                <a16:creationId xmlns:a16="http://schemas.microsoft.com/office/drawing/2014/main" id="{8319111B-090D-C059-3660-07624DBA2CBC}"/>
              </a:ext>
            </a:extLst>
          </p:cNvPr>
          <p:cNvSpPr/>
          <p:nvPr/>
        </p:nvSpPr>
        <p:spPr>
          <a:xfrm>
            <a:off x="7936686" y="3804841"/>
            <a:ext cx="2099389" cy="354563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#include &lt;</a:t>
            </a:r>
            <a:r>
              <a:rPr lang="cs-CZ" dirty="0" err="1"/>
              <a:t>vector</a:t>
            </a:r>
            <a:r>
              <a:rPr lang="en-US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23298444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BC8915-DC51-368D-38A3-2C4E4B28F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std::span – </a:t>
            </a:r>
            <a:r>
              <a:rPr lang="en-US" dirty="0" err="1"/>
              <a:t>chytr</a:t>
            </a:r>
            <a:r>
              <a:rPr lang="cs-CZ" dirty="0"/>
              <a:t>á reference na (C/C++) </a:t>
            </a:r>
            <a:r>
              <a:rPr lang="cs-CZ" dirty="0" err="1"/>
              <a:t>arraye</a:t>
            </a:r>
            <a:endParaRPr lang="cs-CZ" dirty="0">
              <a:ea typeface="Calibri Light"/>
              <a:cs typeface="Calibri Light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C68A98-C648-B2AE-98EA-2A4CD87307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cs-CZ" dirty="0">
                <a:latin typeface="Calibri" panose="020F0502020204030204"/>
                <a:ea typeface="Calibri" panose="020F0502020204030204"/>
                <a:cs typeface="Calibri" panose="020F0502020204030204"/>
              </a:rPr>
              <a:t>Chová se jako </a:t>
            </a:r>
            <a:r>
              <a:rPr lang="cs-CZ" dirty="0" err="1">
                <a:latin typeface="Calibri" panose="020F0502020204030204"/>
                <a:ea typeface="Calibri" panose="020F0502020204030204"/>
                <a:cs typeface="Calibri" panose="020F0502020204030204"/>
              </a:rPr>
              <a:t>array</a:t>
            </a:r>
            <a:r>
              <a:rPr lang="cs-CZ" dirty="0">
                <a:latin typeface="Calibri" panose="020F0502020204030204"/>
                <a:ea typeface="Calibri" panose="020F0502020204030204"/>
                <a:cs typeface="Calibri" panose="020F0502020204030204"/>
              </a:rPr>
              <a:t>, ale data jsou spravována jiným objektem</a:t>
            </a:r>
          </a:p>
          <a:p>
            <a:r>
              <a:rPr lang="cs-CZ" dirty="0">
                <a:latin typeface="Calibri" panose="020F0502020204030204"/>
                <a:ea typeface="Calibri" panose="020F0502020204030204"/>
                <a:cs typeface="Calibri" panose="020F0502020204030204"/>
              </a:rPr>
              <a:t>Příklad jednoduchého použití</a:t>
            </a:r>
            <a:r>
              <a:rPr lang="en-US" dirty="0">
                <a:latin typeface="Calibri" panose="020F0502020204030204"/>
                <a:ea typeface="Calibri" panose="020F0502020204030204"/>
                <a:cs typeface="Calibri" panose="020F0502020204030204"/>
              </a:rPr>
              <a:t> (</a:t>
            </a:r>
            <a:r>
              <a:rPr lang="en-US" dirty="0" err="1">
                <a:latin typeface="Calibri" panose="020F0502020204030204"/>
                <a:ea typeface="Calibri" panose="020F0502020204030204"/>
                <a:cs typeface="Calibri" panose="020F0502020204030204"/>
              </a:rPr>
              <a:t>automatick</a:t>
            </a:r>
            <a:r>
              <a:rPr lang="cs-CZ" dirty="0">
                <a:latin typeface="Calibri" panose="020F0502020204030204"/>
                <a:ea typeface="Calibri" panose="020F0502020204030204"/>
                <a:cs typeface="Calibri" panose="020F0502020204030204"/>
              </a:rPr>
              <a:t>é přetypování z </a:t>
            </a:r>
            <a:r>
              <a:rPr lang="cs-CZ" dirty="0" err="1">
                <a:latin typeface="Calibri" panose="020F0502020204030204"/>
                <a:ea typeface="Calibri" panose="020F0502020204030204"/>
                <a:cs typeface="Calibri" panose="020F0502020204030204"/>
              </a:rPr>
              <a:t>vectoru</a:t>
            </a:r>
            <a:r>
              <a:rPr lang="cs-CZ" dirty="0">
                <a:latin typeface="Calibri" panose="020F0502020204030204"/>
                <a:ea typeface="Calibri" panose="020F0502020204030204"/>
                <a:cs typeface="Calibri" panose="020F0502020204030204"/>
              </a:rPr>
              <a:t>):</a:t>
            </a:r>
            <a:br>
              <a:rPr lang="cs-CZ" dirty="0">
                <a:latin typeface="Calibri" panose="020F0502020204030204"/>
                <a:ea typeface="Calibri" panose="020F0502020204030204"/>
                <a:cs typeface="Calibri" panose="020F0502020204030204"/>
              </a:rPr>
            </a:br>
            <a:r>
              <a:rPr lang="cs-CZ" dirty="0" err="1">
                <a:latin typeface="Calibri" panose="020F0502020204030204"/>
                <a:ea typeface="Calibri" panose="020F0502020204030204"/>
                <a:cs typeface="Calibri" panose="020F0502020204030204"/>
              </a:rPr>
              <a:t>void</a:t>
            </a:r>
            <a:r>
              <a:rPr lang="cs-CZ" dirty="0"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lang="cs-CZ" dirty="0" err="1">
                <a:latin typeface="Calibri" panose="020F0502020204030204"/>
                <a:ea typeface="Calibri" panose="020F0502020204030204"/>
                <a:cs typeface="Calibri" panose="020F0502020204030204"/>
              </a:rPr>
              <a:t>foo</a:t>
            </a:r>
            <a:r>
              <a:rPr lang="cs-CZ" dirty="0">
                <a:latin typeface="Calibri" panose="020F0502020204030204"/>
                <a:ea typeface="Calibri" panose="020F0502020204030204"/>
                <a:cs typeface="Calibri" panose="020F0502020204030204"/>
              </a:rPr>
              <a:t>(</a:t>
            </a:r>
            <a:r>
              <a:rPr lang="cs-CZ" dirty="0" err="1">
                <a:latin typeface="Calibri" panose="020F0502020204030204"/>
                <a:ea typeface="Calibri" panose="020F0502020204030204"/>
                <a:cs typeface="Calibri" panose="020F0502020204030204"/>
              </a:rPr>
              <a:t>std</a:t>
            </a:r>
            <a:r>
              <a:rPr lang="cs-CZ" dirty="0">
                <a:latin typeface="Calibri" panose="020F0502020204030204"/>
                <a:ea typeface="Calibri" panose="020F0502020204030204"/>
                <a:cs typeface="Calibri" panose="020F0502020204030204"/>
              </a:rPr>
              <a:t>::</a:t>
            </a:r>
            <a:r>
              <a:rPr lang="cs-CZ" dirty="0" err="1">
                <a:latin typeface="Calibri" panose="020F0502020204030204"/>
                <a:ea typeface="Calibri" panose="020F0502020204030204"/>
                <a:cs typeface="Calibri" panose="020F0502020204030204"/>
              </a:rPr>
              <a:t>span</a:t>
            </a:r>
            <a:r>
              <a:rPr lang="cs-CZ" dirty="0">
                <a:latin typeface="Calibri" panose="020F0502020204030204"/>
                <a:ea typeface="Calibri" panose="020F0502020204030204"/>
                <a:cs typeface="Calibri" panose="020F0502020204030204"/>
              </a:rPr>
              <a:t>&lt;T&gt; </a:t>
            </a:r>
            <a:r>
              <a:rPr lang="cs-CZ" dirty="0" err="1">
                <a:latin typeface="Calibri" panose="020F0502020204030204"/>
                <a:ea typeface="Calibri" panose="020F0502020204030204"/>
                <a:cs typeface="Calibri" panose="020F0502020204030204"/>
              </a:rPr>
              <a:t>args</a:t>
            </a:r>
            <a:r>
              <a:rPr lang="cs-CZ" dirty="0">
                <a:latin typeface="Calibri" panose="020F0502020204030204"/>
                <a:ea typeface="Calibri" panose="020F0502020204030204"/>
                <a:cs typeface="Calibri" panose="020F0502020204030204"/>
              </a:rPr>
              <a:t>) </a:t>
            </a:r>
            <a:r>
              <a:rPr lang="en-US" dirty="0">
                <a:latin typeface="Calibri" panose="020F0502020204030204"/>
                <a:ea typeface="Calibri" panose="020F0502020204030204"/>
                <a:cs typeface="Calibri" panose="020F0502020204030204"/>
              </a:rPr>
              <a:t>{ … }</a:t>
            </a:r>
            <a:br>
              <a:rPr lang="en-US" dirty="0">
                <a:latin typeface="Calibri" panose="020F0502020204030204"/>
                <a:ea typeface="Calibri" panose="020F0502020204030204"/>
                <a:cs typeface="Calibri" panose="020F0502020204030204"/>
              </a:rPr>
            </a:br>
            <a:r>
              <a:rPr lang="cs-CZ" dirty="0" err="1">
                <a:latin typeface="Calibri" panose="020F0502020204030204"/>
                <a:ea typeface="Calibri" panose="020F0502020204030204"/>
                <a:cs typeface="Calibri" panose="020F0502020204030204"/>
              </a:rPr>
              <a:t>int</a:t>
            </a:r>
            <a:r>
              <a:rPr lang="cs-CZ" dirty="0"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lang="en-US" dirty="0">
                <a:latin typeface="Calibri" panose="020F0502020204030204"/>
                <a:ea typeface="Calibri" panose="020F0502020204030204"/>
                <a:cs typeface="Calibri" panose="020F0502020204030204"/>
              </a:rPr>
              <a:t>main() {</a:t>
            </a:r>
            <a:r>
              <a:rPr lang="cs-CZ" dirty="0"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lang="en-US" dirty="0">
                <a:latin typeface="Calibri" panose="020F0502020204030204"/>
                <a:ea typeface="Calibri" panose="020F0502020204030204"/>
                <a:cs typeface="Calibri" panose="020F0502020204030204"/>
              </a:rPr>
              <a:t>vector&lt;std::string&gt; </a:t>
            </a:r>
            <a:r>
              <a:rPr lang="en-US" dirty="0" err="1">
                <a:latin typeface="Calibri" panose="020F0502020204030204"/>
                <a:ea typeface="Calibri" panose="020F0502020204030204"/>
                <a:cs typeface="Calibri" panose="020F0502020204030204"/>
              </a:rPr>
              <a:t>args</a:t>
            </a:r>
            <a:r>
              <a:rPr lang="en-US" dirty="0">
                <a:latin typeface="Calibri" panose="020F0502020204030204"/>
                <a:ea typeface="Calibri" panose="020F0502020204030204"/>
                <a:cs typeface="Calibri" panose="020F0502020204030204"/>
              </a:rPr>
              <a:t>{"hi", "hello"}; foo(</a:t>
            </a:r>
            <a:r>
              <a:rPr lang="en-US" dirty="0" err="1">
                <a:latin typeface="Calibri" panose="020F0502020204030204"/>
                <a:ea typeface="Calibri" panose="020F0502020204030204"/>
                <a:cs typeface="Calibri" panose="020F0502020204030204"/>
              </a:rPr>
              <a:t>args</a:t>
            </a:r>
            <a:r>
              <a:rPr lang="en-US" dirty="0">
                <a:latin typeface="Calibri" panose="020F0502020204030204"/>
                <a:ea typeface="Calibri" panose="020F0502020204030204"/>
                <a:cs typeface="Calibri" panose="020F0502020204030204"/>
              </a:rPr>
              <a:t>); }</a:t>
            </a:r>
            <a:endParaRPr lang="cs-CZ" dirty="0">
              <a:latin typeface="Calibri" panose="020F0502020204030204"/>
              <a:ea typeface="Calibri" panose="020F0502020204030204"/>
              <a:cs typeface="Calibri" panose="020F0502020204030204"/>
            </a:endParaRPr>
          </a:p>
          <a:p>
            <a:r>
              <a:rPr lang="cs-CZ" dirty="0">
                <a:latin typeface="Calibri" panose="020F0502020204030204"/>
                <a:ea typeface="Calibri" panose="020F0502020204030204"/>
                <a:cs typeface="Calibri" panose="020F0502020204030204"/>
              </a:rPr>
              <a:t>Výhody oproti normální </a:t>
            </a:r>
            <a:r>
              <a:rPr lang="en-US" dirty="0" err="1">
                <a:latin typeface="Calibri" panose="020F0502020204030204"/>
                <a:ea typeface="Calibri" panose="020F0502020204030204"/>
                <a:cs typeface="Calibri" panose="020F0502020204030204"/>
              </a:rPr>
              <a:t>referenci</a:t>
            </a:r>
            <a:r>
              <a:rPr lang="en-US" dirty="0">
                <a:latin typeface="Calibri" panose="020F0502020204030204"/>
                <a:ea typeface="Calibri" panose="020F0502020204030204"/>
                <a:cs typeface="Calibri" panose="020F0502020204030204"/>
              </a:rPr>
              <a:t>: void foo</a:t>
            </a:r>
            <a:r>
              <a:rPr lang="cs-CZ" dirty="0">
                <a:latin typeface="Calibri" panose="020F0502020204030204"/>
                <a:ea typeface="Calibri" panose="020F0502020204030204"/>
                <a:cs typeface="Calibri" panose="020F0502020204030204"/>
              </a:rPr>
              <a:t>(</a:t>
            </a:r>
            <a:r>
              <a:rPr lang="en-US" dirty="0" err="1">
                <a:latin typeface="Calibri" panose="020F0502020204030204"/>
                <a:ea typeface="Calibri" panose="020F0502020204030204"/>
                <a:cs typeface="Calibri" panose="020F0502020204030204"/>
              </a:rPr>
              <a:t>array_type</a:t>
            </a:r>
            <a:r>
              <a:rPr lang="en-US" dirty="0">
                <a:latin typeface="Calibri" panose="020F0502020204030204"/>
                <a:ea typeface="Calibri" panose="020F0502020204030204"/>
                <a:cs typeface="Calibri" panose="020F0502020204030204"/>
              </a:rPr>
              <a:t> &amp;</a:t>
            </a:r>
            <a:r>
              <a:rPr lang="en-US" dirty="0" err="1">
                <a:latin typeface="Calibri" panose="020F0502020204030204"/>
                <a:ea typeface="Calibri" panose="020F0502020204030204"/>
                <a:cs typeface="Calibri" panose="020F0502020204030204"/>
              </a:rPr>
              <a:t>args</a:t>
            </a:r>
            <a:r>
              <a:rPr lang="en-US" dirty="0">
                <a:latin typeface="Calibri" panose="020F0502020204030204"/>
                <a:ea typeface="Calibri" panose="020F0502020204030204"/>
                <a:cs typeface="Calibri" panose="020F0502020204030204"/>
              </a:rPr>
              <a:t>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latin typeface="Calibri" panose="020F0502020204030204"/>
                <a:ea typeface="Calibri" panose="020F0502020204030204"/>
                <a:cs typeface="Calibri" panose="020F0502020204030204"/>
              </a:rPr>
              <a:t>Je </a:t>
            </a:r>
            <a:r>
              <a:rPr lang="en-US" dirty="0" err="1">
                <a:latin typeface="Calibri" panose="020F0502020204030204"/>
                <a:ea typeface="Calibri" panose="020F0502020204030204"/>
                <a:cs typeface="Calibri" panose="020F0502020204030204"/>
              </a:rPr>
              <a:t>obec</a:t>
            </a:r>
            <a:r>
              <a:rPr lang="cs-CZ" dirty="0" err="1">
                <a:latin typeface="Calibri" panose="020F0502020204030204"/>
                <a:ea typeface="Calibri" panose="020F0502020204030204"/>
                <a:cs typeface="Calibri" panose="020F0502020204030204"/>
              </a:rPr>
              <a:t>nější</a:t>
            </a:r>
            <a:r>
              <a:rPr lang="cs-CZ" dirty="0">
                <a:latin typeface="Calibri" panose="020F0502020204030204"/>
                <a:ea typeface="Calibri" panose="020F0502020204030204"/>
                <a:cs typeface="Calibri" panose="020F0502020204030204"/>
              </a:rPr>
              <a:t>: akceptuje různé </a:t>
            </a:r>
            <a:r>
              <a:rPr lang="cs-CZ" dirty="0" err="1">
                <a:latin typeface="Calibri" panose="020F0502020204030204"/>
                <a:ea typeface="Calibri" panose="020F0502020204030204"/>
                <a:cs typeface="Calibri" panose="020F0502020204030204"/>
              </a:rPr>
              <a:t>array</a:t>
            </a:r>
            <a:r>
              <a:rPr lang="cs-CZ" dirty="0">
                <a:latin typeface="Calibri" panose="020F0502020204030204"/>
                <a:ea typeface="Calibri" panose="020F0502020204030204"/>
                <a:cs typeface="Calibri" panose="020F0502020204030204"/>
              </a:rPr>
              <a:t> typy, může se koukat i jen na část </a:t>
            </a:r>
            <a:r>
              <a:rPr lang="cs-CZ" dirty="0" err="1">
                <a:latin typeface="Calibri" panose="020F0502020204030204"/>
                <a:ea typeface="Calibri" panose="020F0502020204030204"/>
                <a:cs typeface="Calibri" panose="020F0502020204030204"/>
              </a:rPr>
              <a:t>arraye</a:t>
            </a:r>
            <a:endParaRPr lang="cs-CZ" dirty="0">
              <a:latin typeface="Calibri" panose="020F0502020204030204"/>
              <a:ea typeface="Calibri" panose="020F0502020204030204"/>
              <a:cs typeface="Calibri" panose="020F0502020204030204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cs-CZ" dirty="0">
                <a:latin typeface="Calibri" panose="020F0502020204030204"/>
                <a:ea typeface="Calibri" panose="020F0502020204030204"/>
                <a:cs typeface="Calibri" panose="020F0502020204030204"/>
              </a:rPr>
              <a:t>Nemusíme řešit na jaké části </a:t>
            </a:r>
            <a:r>
              <a:rPr lang="cs-CZ" dirty="0" err="1">
                <a:latin typeface="Calibri" panose="020F0502020204030204"/>
                <a:ea typeface="Calibri" panose="020F0502020204030204"/>
                <a:cs typeface="Calibri" panose="020F0502020204030204"/>
              </a:rPr>
              <a:t>arraye</a:t>
            </a:r>
            <a:r>
              <a:rPr lang="cs-CZ" dirty="0">
                <a:latin typeface="Calibri" panose="020F0502020204030204"/>
                <a:ea typeface="Calibri" panose="020F0502020204030204"/>
                <a:cs typeface="Calibri" panose="020F0502020204030204"/>
              </a:rPr>
              <a:t> funkce má pracovat: </a:t>
            </a:r>
            <a:r>
              <a:rPr lang="cs-CZ" dirty="0" err="1">
                <a:latin typeface="Calibri" panose="020F0502020204030204"/>
                <a:ea typeface="Calibri" panose="020F0502020204030204"/>
                <a:cs typeface="Calibri" panose="020F0502020204030204"/>
              </a:rPr>
              <a:t>pošlem</a:t>
            </a:r>
            <a:r>
              <a:rPr lang="cs-CZ" dirty="0">
                <a:latin typeface="Calibri" panose="020F0502020204030204"/>
                <a:ea typeface="Calibri" panose="020F0502020204030204"/>
                <a:cs typeface="Calibri" panose="020F0502020204030204"/>
              </a:rPr>
              <a:t> jen tu část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>
                <a:latin typeface="Calibri" panose="020F0502020204030204"/>
                <a:ea typeface="Calibri" panose="020F0502020204030204"/>
                <a:cs typeface="Calibri" panose="020F0502020204030204"/>
              </a:rPr>
              <a:t>Zpřístupňuje jen prvky, ne metody předávané struktury (např. </a:t>
            </a:r>
            <a:r>
              <a:rPr lang="cs-CZ" dirty="0" err="1">
                <a:latin typeface="Calibri" panose="020F0502020204030204"/>
                <a:ea typeface="Calibri" panose="020F0502020204030204"/>
                <a:cs typeface="Calibri" panose="020F0502020204030204"/>
              </a:rPr>
              <a:t>push_back</a:t>
            </a:r>
            <a:r>
              <a:rPr lang="cs-CZ" dirty="0">
                <a:latin typeface="Calibri" panose="020F0502020204030204"/>
                <a:ea typeface="Calibri" panose="020F0502020204030204"/>
                <a:cs typeface="Calibri" panose="020F0502020204030204"/>
              </a:rPr>
              <a:t>)</a:t>
            </a:r>
          </a:p>
          <a:p>
            <a:r>
              <a:rPr lang="cs-CZ" dirty="0">
                <a:latin typeface="Calibri" panose="020F0502020204030204"/>
                <a:ea typeface="Calibri" panose="020F0502020204030204"/>
                <a:cs typeface="Calibri" panose="020F0502020204030204"/>
              </a:rPr>
              <a:t>Složitější </a:t>
            </a:r>
            <a:r>
              <a:rPr lang="cs-CZ" dirty="0" err="1">
                <a:latin typeface="Calibri" panose="020F0502020204030204"/>
                <a:ea typeface="Calibri" panose="020F0502020204030204"/>
                <a:cs typeface="Calibri" panose="020F0502020204030204"/>
              </a:rPr>
              <a:t>použítí</a:t>
            </a:r>
            <a:r>
              <a:rPr lang="cs-CZ" dirty="0">
                <a:latin typeface="Calibri" panose="020F0502020204030204"/>
                <a:ea typeface="Calibri" panose="020F0502020204030204"/>
                <a:cs typeface="Calibri" panose="020F0502020204030204"/>
              </a:rPr>
              <a:t> (reference jen na část </a:t>
            </a:r>
            <a:r>
              <a:rPr lang="cs-CZ" dirty="0" err="1">
                <a:latin typeface="Calibri" panose="020F0502020204030204"/>
                <a:ea typeface="Calibri" panose="020F0502020204030204"/>
                <a:cs typeface="Calibri" panose="020F0502020204030204"/>
              </a:rPr>
              <a:t>arraye</a:t>
            </a:r>
            <a:r>
              <a:rPr lang="cs-CZ" dirty="0">
                <a:latin typeface="Calibri" panose="020F0502020204030204"/>
                <a:ea typeface="Calibri" panose="020F0502020204030204"/>
                <a:cs typeface="Calibri" panose="020F0502020204030204"/>
              </a:rPr>
              <a:t>):</a:t>
            </a:r>
            <a:br>
              <a:rPr lang="cs-CZ" dirty="0">
                <a:latin typeface="Calibri" panose="020F0502020204030204"/>
                <a:ea typeface="Calibri" panose="020F0502020204030204"/>
                <a:cs typeface="Calibri" panose="020F0502020204030204"/>
              </a:rPr>
            </a:br>
            <a:r>
              <a:rPr lang="cs-CZ" dirty="0" err="1">
                <a:latin typeface="Calibri" panose="020F0502020204030204"/>
                <a:ea typeface="Calibri" panose="020F0502020204030204"/>
                <a:cs typeface="Calibri" panose="020F0502020204030204"/>
              </a:rPr>
              <a:t>begin</a:t>
            </a:r>
            <a:r>
              <a:rPr lang="cs-CZ" dirty="0">
                <a:latin typeface="Calibri" panose="020F0502020204030204"/>
                <a:ea typeface="Calibri" panose="020F0502020204030204"/>
                <a:cs typeface="Calibri" panose="020F0502020204030204"/>
              </a:rPr>
              <a:t>/end: </a:t>
            </a:r>
            <a:r>
              <a:rPr lang="cs-CZ" dirty="0" err="1">
                <a:latin typeface="Calibri" panose="020F0502020204030204"/>
                <a:ea typeface="Calibri" panose="020F0502020204030204"/>
                <a:cs typeface="Calibri" panose="020F0502020204030204"/>
              </a:rPr>
              <a:t>int</a:t>
            </a:r>
            <a:r>
              <a:rPr lang="cs-CZ" dirty="0"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lang="cs-CZ" dirty="0" err="1">
                <a:latin typeface="Calibri" panose="020F0502020204030204"/>
                <a:ea typeface="Calibri" panose="020F0502020204030204"/>
                <a:cs typeface="Calibri" panose="020F0502020204030204"/>
              </a:rPr>
              <a:t>main</a:t>
            </a:r>
            <a:r>
              <a:rPr lang="cs-CZ" dirty="0">
                <a:latin typeface="Calibri" panose="020F0502020204030204"/>
                <a:ea typeface="Calibri" panose="020F0502020204030204"/>
                <a:cs typeface="Calibri" panose="020F0502020204030204"/>
              </a:rPr>
              <a:t>() </a:t>
            </a:r>
            <a:r>
              <a:rPr lang="en-US" dirty="0">
                <a:latin typeface="Calibri" panose="020F0502020204030204"/>
                <a:ea typeface="Calibri" panose="020F0502020204030204"/>
                <a:cs typeface="Calibri" panose="020F0502020204030204"/>
              </a:rPr>
              <a:t>{ … foo({</a:t>
            </a:r>
            <a:r>
              <a:rPr lang="en-US" dirty="0" err="1">
                <a:latin typeface="Calibri" panose="020F0502020204030204"/>
                <a:ea typeface="Calibri" panose="020F0502020204030204"/>
                <a:cs typeface="Calibri" panose="020F0502020204030204"/>
              </a:rPr>
              <a:t>args.begin</a:t>
            </a:r>
            <a:r>
              <a:rPr lang="en-US" dirty="0">
                <a:latin typeface="Calibri" panose="020F0502020204030204"/>
                <a:ea typeface="Calibri" panose="020F0502020204030204"/>
                <a:cs typeface="Calibri" panose="020F0502020204030204"/>
              </a:rPr>
              <a:t>() + 3, </a:t>
            </a:r>
            <a:r>
              <a:rPr lang="en-US" dirty="0" err="1">
                <a:latin typeface="Calibri" panose="020F0502020204030204"/>
                <a:ea typeface="Calibri" panose="020F0502020204030204"/>
                <a:cs typeface="Calibri" panose="020F0502020204030204"/>
              </a:rPr>
              <a:t>args.end</a:t>
            </a:r>
            <a:r>
              <a:rPr lang="en-US" dirty="0">
                <a:latin typeface="Calibri" panose="020F0502020204030204"/>
                <a:ea typeface="Calibri" panose="020F0502020204030204"/>
                <a:cs typeface="Calibri" panose="020F0502020204030204"/>
              </a:rPr>
              <a:t>()}); }</a:t>
            </a:r>
            <a:br>
              <a:rPr lang="cs-CZ" dirty="0">
                <a:latin typeface="Calibri" panose="020F0502020204030204"/>
                <a:ea typeface="Calibri" panose="020F0502020204030204"/>
                <a:cs typeface="Calibri" panose="020F0502020204030204"/>
              </a:rPr>
            </a:br>
            <a:r>
              <a:rPr lang="cs-CZ" dirty="0">
                <a:latin typeface="Calibri" panose="020F0502020204030204"/>
                <a:ea typeface="Calibri" panose="020F0502020204030204"/>
                <a:cs typeface="Calibri" panose="020F0502020204030204"/>
              </a:rPr>
              <a:t>pointery: </a:t>
            </a:r>
            <a:r>
              <a:rPr lang="cs-CZ" dirty="0" err="1">
                <a:latin typeface="Calibri" panose="020F0502020204030204"/>
                <a:ea typeface="Calibri" panose="020F0502020204030204"/>
                <a:cs typeface="Calibri" panose="020F0502020204030204"/>
              </a:rPr>
              <a:t>int</a:t>
            </a:r>
            <a:r>
              <a:rPr lang="cs-CZ" dirty="0"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lang="cs-CZ" dirty="0" err="1">
                <a:latin typeface="Calibri" panose="020F0502020204030204"/>
                <a:ea typeface="Calibri" panose="020F0502020204030204"/>
                <a:cs typeface="Calibri" panose="020F0502020204030204"/>
              </a:rPr>
              <a:t>main</a:t>
            </a:r>
            <a:r>
              <a:rPr lang="cs-CZ" dirty="0">
                <a:latin typeface="Calibri" panose="020F0502020204030204"/>
                <a:ea typeface="Calibri" panose="020F0502020204030204"/>
                <a:cs typeface="Calibri" panose="020F0502020204030204"/>
              </a:rPr>
              <a:t>() </a:t>
            </a:r>
            <a:r>
              <a:rPr lang="en-US" dirty="0">
                <a:latin typeface="Calibri" panose="020F0502020204030204"/>
                <a:ea typeface="Calibri" panose="020F0502020204030204"/>
                <a:cs typeface="Calibri" panose="020F0502020204030204"/>
              </a:rPr>
              <a:t>{ … foo({&amp;</a:t>
            </a:r>
            <a:r>
              <a:rPr lang="en-US" dirty="0" err="1">
                <a:latin typeface="Calibri" panose="020F0502020204030204"/>
                <a:ea typeface="Calibri" panose="020F0502020204030204"/>
                <a:cs typeface="Calibri" panose="020F0502020204030204"/>
              </a:rPr>
              <a:t>args</a:t>
            </a:r>
            <a:r>
              <a:rPr lang="en-US" dirty="0">
                <a:latin typeface="Calibri" panose="020F0502020204030204"/>
                <a:ea typeface="Calibri" panose="020F0502020204030204"/>
                <a:cs typeface="Calibri" panose="020F0502020204030204"/>
              </a:rPr>
              <a:t>[3], &amp;</a:t>
            </a:r>
            <a:r>
              <a:rPr lang="en-US" dirty="0" err="1">
                <a:latin typeface="Calibri" panose="020F0502020204030204"/>
                <a:ea typeface="Calibri" panose="020F0502020204030204"/>
                <a:cs typeface="Calibri" panose="020F0502020204030204"/>
              </a:rPr>
              <a:t>args</a:t>
            </a:r>
            <a:r>
              <a:rPr lang="en-US" dirty="0">
                <a:latin typeface="Calibri" panose="020F0502020204030204"/>
                <a:ea typeface="Calibri" panose="020F0502020204030204"/>
                <a:cs typeface="Calibri" panose="020F0502020204030204"/>
              </a:rPr>
              <a:t>[</a:t>
            </a:r>
            <a:r>
              <a:rPr lang="en-US" dirty="0" err="1">
                <a:latin typeface="Calibri" panose="020F0502020204030204"/>
                <a:ea typeface="Calibri" panose="020F0502020204030204"/>
                <a:cs typeface="Calibri" panose="020F0502020204030204"/>
              </a:rPr>
              <a:t>args.size</a:t>
            </a:r>
            <a:r>
              <a:rPr lang="en-US" dirty="0">
                <a:latin typeface="Calibri" panose="020F0502020204030204"/>
                <a:ea typeface="Calibri" panose="020F0502020204030204"/>
                <a:cs typeface="Calibri" panose="020F0502020204030204"/>
              </a:rPr>
              <a:t>()]}); }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62C8FEB4-026B-AD25-6962-247126AD8D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884" y="3839502"/>
            <a:ext cx="1085586" cy="1085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200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111405-F971-2D20-496C-EEC28AA2D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Odevzdání násobilky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CC6E78-AEA9-3A7E-7BF5-0C55273C64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Soubory úlohy dejte do složky „</a:t>
            </a:r>
            <a:r>
              <a:rPr lang="cs-CZ" dirty="0" err="1"/>
              <a:t>nasobila</a:t>
            </a:r>
            <a:r>
              <a:rPr lang="cs-CZ" dirty="0"/>
              <a:t>“ v adresáři „</a:t>
            </a:r>
            <a:r>
              <a:rPr lang="cs-CZ" dirty="0" err="1"/>
              <a:t>labs</a:t>
            </a:r>
            <a:r>
              <a:rPr lang="cs-CZ" dirty="0"/>
              <a:t>“ vašeho </a:t>
            </a:r>
            <a:r>
              <a:rPr lang="cs-CZ" dirty="0" err="1"/>
              <a:t>repozitáře</a:t>
            </a:r>
            <a:endParaRPr lang="cs-CZ" dirty="0"/>
          </a:p>
          <a:p>
            <a:pPr lvl="1"/>
            <a:r>
              <a:rPr lang="cs-CZ" dirty="0" err="1"/>
              <a:t>Necommitujte</a:t>
            </a:r>
            <a:r>
              <a:rPr lang="cs-CZ" dirty="0"/>
              <a:t> binární soubory ani žádné jiné vygenerované při sestavování</a:t>
            </a:r>
          </a:p>
          <a:p>
            <a:pPr lvl="1"/>
            <a:r>
              <a:rPr lang="cs-CZ" dirty="0"/>
              <a:t>Úloha předpokládá 3 zdrojové soubory, ale součástí mohou být projektové soubory </a:t>
            </a:r>
            <a:r>
              <a:rPr lang="cs-CZ" dirty="0" err="1"/>
              <a:t>Visual</a:t>
            </a:r>
            <a:r>
              <a:rPr lang="cs-CZ" dirty="0"/>
              <a:t> Studia, CMakeList.txt a nebo README.md</a:t>
            </a:r>
          </a:p>
          <a:p>
            <a:r>
              <a:rPr lang="cs-CZ" dirty="0"/>
              <a:t>Doma si nepovinně vypracujte EXTRA TODO a dále experimentujte s C++</a:t>
            </a:r>
          </a:p>
          <a:p>
            <a:pPr lvl="1"/>
            <a:r>
              <a:rPr lang="cs-CZ" dirty="0"/>
              <a:t>Příště se na EXTRA TODO podíváme společně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489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66B311-5C60-807D-2AA7-C6E872CED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Problémy s Hello </a:t>
            </a:r>
            <a:r>
              <a:rPr lang="cs-CZ" dirty="0" err="1"/>
              <a:t>world</a:t>
            </a:r>
            <a:r>
              <a:rPr lang="cs-CZ" dirty="0"/>
              <a:t> – feedback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7069C8B-B117-C7E1-8880-3CD97A2D97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Někteří z vás do </a:t>
            </a:r>
            <a:r>
              <a:rPr lang="cs-CZ" dirty="0" err="1"/>
              <a:t>repozitáře</a:t>
            </a:r>
            <a:r>
              <a:rPr lang="cs-CZ" dirty="0"/>
              <a:t> </a:t>
            </a:r>
            <a:r>
              <a:rPr lang="cs-CZ" dirty="0" err="1"/>
              <a:t>pushli</a:t>
            </a:r>
            <a:r>
              <a:rPr lang="cs-CZ" dirty="0"/>
              <a:t> binární soubory: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lvl="1"/>
            <a:r>
              <a:rPr lang="cs-CZ" dirty="0"/>
              <a:t>Řešení: např. vytvoření .</a:t>
            </a:r>
            <a:r>
              <a:rPr lang="cs-CZ" dirty="0" err="1"/>
              <a:t>gitignore</a:t>
            </a:r>
            <a:r>
              <a:rPr lang="cs-CZ" dirty="0"/>
              <a:t>, kde na prvním řádku bude </a:t>
            </a:r>
            <a:r>
              <a:rPr lang="en-US" dirty="0"/>
              <a:t>*.o a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druh</a:t>
            </a:r>
            <a:r>
              <a:rPr lang="cs-CZ" dirty="0" err="1"/>
              <a:t>ém</a:t>
            </a:r>
            <a:r>
              <a:rPr lang="cs-CZ" dirty="0"/>
              <a:t>  </a:t>
            </a:r>
            <a:r>
              <a:rPr lang="cs-CZ" dirty="0" err="1"/>
              <a:t>hellouser</a:t>
            </a:r>
            <a:endParaRPr lang="cs-CZ" dirty="0"/>
          </a:p>
          <a:p>
            <a:pPr lvl="2"/>
            <a:r>
              <a:rPr lang="cs-CZ" dirty="0"/>
              <a:t>Souborů .</a:t>
            </a:r>
            <a:r>
              <a:rPr lang="cs-CZ" dirty="0" err="1"/>
              <a:t>gitignore</a:t>
            </a:r>
            <a:r>
              <a:rPr lang="cs-CZ" dirty="0"/>
              <a:t> může být víc, každý platí ve své složce a všech uvnitř</a:t>
            </a:r>
          </a:p>
          <a:p>
            <a:pPr lvl="1"/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790274B8-2395-172F-A561-03157A361A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5234" y="2238819"/>
            <a:ext cx="6592220" cy="1362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619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E1DF6C46-625A-E1FB-5D7E-0EA17A999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Prostor na otázky z přednášky</a:t>
            </a:r>
            <a:endParaRPr lang="en-US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5A3195D-4B20-6954-3468-62B812477A9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526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66B311-5C60-807D-2AA7-C6E872CED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7069C8B-B117-C7E1-8880-3CD97A2D97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První úloha: Násobilka</a:t>
            </a:r>
          </a:p>
          <a:p>
            <a:pPr lvl="1"/>
            <a:r>
              <a:rPr lang="cs-CZ" dirty="0"/>
              <a:t>Stav programu patří do třídy, ne do globální proměnné</a:t>
            </a:r>
            <a:endParaRPr lang="en-US" dirty="0"/>
          </a:p>
          <a:p>
            <a:pPr lvl="2"/>
            <a:r>
              <a:rPr lang="cs-CZ" dirty="0"/>
              <a:t>Dělení na komponenty</a:t>
            </a:r>
          </a:p>
          <a:p>
            <a:pPr lvl="1"/>
            <a:r>
              <a:rPr lang="cs-CZ" dirty="0"/>
              <a:t>Referenční vs hodnotová sémantika, předávání parametrů</a:t>
            </a:r>
          </a:p>
          <a:p>
            <a:pPr lvl="1"/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loop</a:t>
            </a:r>
            <a:r>
              <a:rPr lang="cs-CZ" dirty="0"/>
              <a:t> s </a:t>
            </a:r>
            <a:r>
              <a:rPr lang="cs-CZ" dirty="0" err="1"/>
              <a:t>iterátory</a:t>
            </a:r>
            <a:r>
              <a:rPr lang="cs-CZ" dirty="0"/>
              <a:t>, </a:t>
            </a:r>
            <a:r>
              <a:rPr lang="cs-CZ" dirty="0" err="1"/>
              <a:t>range-based</a:t>
            </a:r>
            <a:r>
              <a:rPr lang="cs-CZ" dirty="0"/>
              <a:t> </a:t>
            </a:r>
            <a:r>
              <a:rPr lang="cs-CZ" dirty="0" err="1"/>
              <a:t>for</a:t>
            </a:r>
            <a:endParaRPr lang="cs-CZ" dirty="0"/>
          </a:p>
          <a:p>
            <a:pPr lvl="1"/>
            <a:r>
              <a:rPr lang="cs-CZ" dirty="0" err="1"/>
              <a:t>std</a:t>
            </a:r>
            <a:r>
              <a:rPr lang="cs-CZ" dirty="0"/>
              <a:t>::</a:t>
            </a:r>
            <a:r>
              <a:rPr lang="cs-CZ" dirty="0" err="1"/>
              <a:t>array</a:t>
            </a:r>
            <a:r>
              <a:rPr lang="cs-CZ" dirty="0"/>
              <a:t>, </a:t>
            </a:r>
            <a:r>
              <a:rPr lang="cs-CZ" dirty="0" err="1"/>
              <a:t>std</a:t>
            </a:r>
            <a:r>
              <a:rPr lang="cs-CZ" dirty="0"/>
              <a:t>::</a:t>
            </a:r>
            <a:r>
              <a:rPr lang="cs-CZ" dirty="0" err="1"/>
              <a:t>vector</a:t>
            </a:r>
            <a:r>
              <a:rPr lang="cs-CZ" dirty="0"/>
              <a:t> a </a:t>
            </a:r>
            <a:r>
              <a:rPr lang="cs-CZ" dirty="0" err="1"/>
              <a:t>std</a:t>
            </a:r>
            <a:r>
              <a:rPr lang="cs-CZ" dirty="0"/>
              <a:t>::</a:t>
            </a:r>
            <a:r>
              <a:rPr lang="cs-CZ" dirty="0" err="1"/>
              <a:t>span</a:t>
            </a:r>
            <a:r>
              <a:rPr lang="cs-CZ" dirty="0"/>
              <a:t> (a jejich jednotlivé výhody)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F25467C2-1912-5DCE-0215-A2F49D44CF9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9071071" y="325437"/>
            <a:ext cx="2971800" cy="300037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439620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BC8915-DC51-368D-38A3-2C4E4B28F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</a:t>
            </a:r>
            <a:r>
              <a:rPr lang="cs-CZ" dirty="0" err="1"/>
              <a:t>ásobilka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C68A98-C648-B2AE-98EA-2A4CD87307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n-US" dirty="0" err="1"/>
              <a:t>Vych</a:t>
            </a:r>
            <a:r>
              <a:rPr lang="cs-CZ" dirty="0" err="1"/>
              <a:t>ázejte</a:t>
            </a:r>
            <a:r>
              <a:rPr lang="cs-CZ" dirty="0"/>
              <a:t> z kódu: </a:t>
            </a:r>
            <a:r>
              <a:rPr lang="cs-CZ" dirty="0">
                <a:hlinkClick r:id="rId2"/>
              </a:rPr>
              <a:t>https://www.ksi.mff.cuni.cz/teaching/nprg041-klepl-web/data/sources/nasobilka.cpp</a:t>
            </a:r>
            <a:endParaRPr lang="en-US" dirty="0"/>
          </a:p>
          <a:p>
            <a:r>
              <a:rPr lang="cs-CZ" b="1" dirty="0"/>
              <a:t>Zadání</a:t>
            </a:r>
            <a:r>
              <a:rPr lang="cs-CZ" dirty="0"/>
              <a:t>: Vypište malou násobilku z čísel na příkazové řádce</a:t>
            </a:r>
            <a:r>
              <a:rPr lang="en-US" dirty="0"/>
              <a:t> (</a:t>
            </a:r>
            <a:r>
              <a:rPr lang="en-US" dirty="0" err="1"/>
              <a:t>cmd</a:t>
            </a:r>
            <a:r>
              <a:rPr lang="en-US" dirty="0"/>
              <a:t> </a:t>
            </a:r>
            <a:r>
              <a:rPr lang="en-US" dirty="0" err="1"/>
              <a:t>args</a:t>
            </a:r>
            <a:r>
              <a:rPr lang="en-US" dirty="0"/>
              <a:t>)</a:t>
            </a:r>
            <a:endParaRPr lang="cs-CZ" dirty="0"/>
          </a:p>
          <a:p>
            <a:pPr lvl="1"/>
            <a:r>
              <a:rPr lang="cs-CZ" dirty="0" err="1"/>
              <a:t>Meziúkol</a:t>
            </a:r>
            <a:r>
              <a:rPr lang="cs-CZ" dirty="0"/>
              <a:t>: vypište parametry příkazové řádky, pak pomůže </a:t>
            </a:r>
            <a:r>
              <a:rPr lang="cs-CZ" dirty="0" err="1"/>
              <a:t>std</a:t>
            </a:r>
            <a:r>
              <a:rPr lang="cs-CZ" dirty="0"/>
              <a:t>::stoi</a:t>
            </a:r>
            <a:endParaRPr lang="cs-CZ" dirty="0">
              <a:ea typeface="Calibri"/>
              <a:cs typeface="Calibri"/>
            </a:endParaRPr>
          </a:p>
          <a:p>
            <a:pPr lvl="1"/>
            <a:r>
              <a:rPr lang="cs-CZ" dirty="0" err="1">
                <a:latin typeface="Consolas" panose="020B0609020204030204" pitchFamily="49" charset="0"/>
              </a:rPr>
              <a:t>nasobilka</a:t>
            </a:r>
            <a:r>
              <a:rPr lang="cs-CZ" dirty="0">
                <a:latin typeface="Consolas" panose="020B0609020204030204" pitchFamily="49" charset="0"/>
              </a:rPr>
              <a:t> 5</a:t>
            </a:r>
            <a:br>
              <a:rPr lang="cs-CZ" dirty="0">
                <a:latin typeface="Consolas" panose="020B0609020204030204" pitchFamily="49" charset="0"/>
              </a:rPr>
            </a:br>
            <a:br>
              <a:rPr lang="cs-CZ" dirty="0">
                <a:latin typeface="Consolas" panose="020B0609020204030204" pitchFamily="49" charset="0"/>
              </a:rPr>
            </a:br>
            <a:endParaRPr lang="cs-CZ" dirty="0">
              <a:latin typeface="Consolas" panose="020B0609020204030204" pitchFamily="49" charset="0"/>
            </a:endParaRPr>
          </a:p>
          <a:p>
            <a:pPr lvl="1"/>
            <a:endParaRPr lang="cs-CZ" dirty="0">
              <a:latin typeface="Consolas" panose="020B0609020204030204" pitchFamily="49" charset="0"/>
            </a:endParaRPr>
          </a:p>
          <a:p>
            <a:r>
              <a:rPr lang="en-US" b="1" dirty="0"/>
              <a:t>Roz</a:t>
            </a:r>
            <a:r>
              <a:rPr lang="cs-CZ" b="1" dirty="0"/>
              <a:t>šíření</a:t>
            </a:r>
            <a:r>
              <a:rPr lang="cs-CZ" dirty="0"/>
              <a:t>: přidejte </a:t>
            </a:r>
            <a:r>
              <a:rPr lang="cs-CZ" dirty="0" err="1"/>
              <a:t>optiony</a:t>
            </a:r>
            <a:r>
              <a:rPr lang="cs-CZ" dirty="0"/>
              <a:t> (můžete předpokládat, že budou před skutečnými argumenty)</a:t>
            </a:r>
          </a:p>
          <a:p>
            <a:pPr lvl="1"/>
            <a:r>
              <a:rPr lang="cs-CZ" dirty="0"/>
              <a:t>-f N ≈ start</a:t>
            </a:r>
            <a:r>
              <a:rPr lang="en-US" dirty="0"/>
              <a:t> counting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N (default 1)</a:t>
            </a:r>
            <a:endParaRPr lang="en-US" dirty="0"/>
          </a:p>
          <a:p>
            <a:pPr lvl="1"/>
            <a:r>
              <a:rPr lang="en-US" dirty="0"/>
              <a:t>-t M ≈ count to M (default 10)</a:t>
            </a:r>
          </a:p>
          <a:p>
            <a:pPr lvl="1"/>
            <a:r>
              <a:rPr lang="en-US" dirty="0"/>
              <a:t>! Oba </a:t>
            </a:r>
            <a:r>
              <a:rPr lang="en-US" dirty="0" err="1"/>
              <a:t>optiony</a:t>
            </a:r>
            <a:r>
              <a:rPr lang="en-US" dirty="0"/>
              <a:t> </a:t>
            </a:r>
            <a:r>
              <a:rPr lang="en-US" dirty="0" err="1"/>
              <a:t>jsou</a:t>
            </a:r>
            <a:r>
              <a:rPr lang="en-US" dirty="0"/>
              <a:t> </a:t>
            </a:r>
            <a:r>
              <a:rPr lang="en-US" dirty="0" err="1"/>
              <a:t>nepovinn</a:t>
            </a:r>
            <a:r>
              <a:rPr lang="cs-CZ" dirty="0"/>
              <a:t>é</a:t>
            </a:r>
          </a:p>
          <a:p>
            <a:pPr lvl="1"/>
            <a:r>
              <a:rPr lang="en-US" dirty="0">
                <a:latin typeface="Calibri" panose="020F0502020204030204"/>
                <a:ea typeface="Calibri" panose="020F0502020204030204"/>
                <a:cs typeface="Calibri" panose="020F0502020204030204"/>
              </a:rPr>
              <a:t>! </a:t>
            </a:r>
            <a:r>
              <a:rPr lang="cs-CZ" dirty="0">
                <a:latin typeface="Calibri" panose="020F0502020204030204"/>
                <a:ea typeface="Calibri" panose="020F0502020204030204"/>
                <a:cs typeface="Calibri" panose="020F0502020204030204"/>
              </a:rPr>
              <a:t>Jejich vzájemné pořadí je libovolné</a:t>
            </a:r>
          </a:p>
          <a:p>
            <a:pPr lvl="1"/>
            <a:r>
              <a:rPr lang="cs-CZ" dirty="0" err="1">
                <a:latin typeface="Consolas" panose="020B0609020204030204" pitchFamily="49" charset="0"/>
              </a:rPr>
              <a:t>nasobilka</a:t>
            </a:r>
            <a:r>
              <a:rPr lang="cs-CZ" dirty="0">
                <a:latin typeface="Consolas" panose="020B0609020204030204" pitchFamily="49" charset="0"/>
              </a:rPr>
              <a:t> –f 3 -t 5 7 9</a:t>
            </a:r>
            <a:endParaRPr lang="en-US" dirty="0"/>
          </a:p>
          <a:p>
            <a:endParaRPr lang="cs-CZ" dirty="0">
              <a:latin typeface="Calibri" panose="020F0502020204030204"/>
              <a:ea typeface="Calibri" panose="020F0502020204030204"/>
              <a:cs typeface="Calibri" panose="020F0502020204030204"/>
            </a:endParaRPr>
          </a:p>
          <a:p>
            <a:pPr lvl="2"/>
            <a:endParaRPr lang="cs-CZ" dirty="0"/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0AADCDDA-AC18-EB2B-39B6-6F61A68332BF}"/>
              </a:ext>
            </a:extLst>
          </p:cNvPr>
          <p:cNvSpPr txBox="1"/>
          <p:nvPr/>
        </p:nvSpPr>
        <p:spPr>
          <a:xfrm>
            <a:off x="8597957" y="2800965"/>
            <a:ext cx="1577676" cy="120032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>
                <a:latin typeface="Consolas" panose="020B0609020204030204" pitchFamily="49" charset="0"/>
              </a:rPr>
              <a:t>1 </a:t>
            </a:r>
            <a:r>
              <a:rPr lang="en-US" dirty="0">
                <a:latin typeface="Consolas" panose="020B0609020204030204" pitchFamily="49" charset="0"/>
              </a:rPr>
              <a:t>* 5 = 5</a:t>
            </a:r>
          </a:p>
          <a:p>
            <a:r>
              <a:rPr lang="en-US" dirty="0">
                <a:latin typeface="Consolas" panose="020B0609020204030204" pitchFamily="49" charset="0"/>
              </a:rPr>
              <a:t>2 * 5 = 10</a:t>
            </a:r>
          </a:p>
          <a:p>
            <a:r>
              <a:rPr lang="en-US" dirty="0">
                <a:latin typeface="Consolas" panose="020B0609020204030204" pitchFamily="49" charset="0"/>
              </a:rPr>
              <a:t>…</a:t>
            </a:r>
          </a:p>
          <a:p>
            <a:r>
              <a:rPr lang="en-US" dirty="0">
                <a:latin typeface="Consolas" panose="020B0609020204030204" pitchFamily="49" charset="0"/>
              </a:rPr>
              <a:t>10 * 5 = 50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87ED80F2-CEF4-E490-F709-4EC1CC14C347}"/>
              </a:ext>
            </a:extLst>
          </p:cNvPr>
          <p:cNvSpPr txBox="1"/>
          <p:nvPr/>
        </p:nvSpPr>
        <p:spPr>
          <a:xfrm>
            <a:off x="6801259" y="4422637"/>
            <a:ext cx="1451038" cy="175432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>
                <a:latin typeface="Consolas" panose="020B0609020204030204" pitchFamily="49" charset="0"/>
              </a:rPr>
              <a:t>3 </a:t>
            </a:r>
            <a:r>
              <a:rPr lang="en-US" dirty="0">
                <a:latin typeface="Consolas" panose="020B0609020204030204" pitchFamily="49" charset="0"/>
              </a:rPr>
              <a:t>* </a:t>
            </a:r>
            <a:r>
              <a:rPr lang="cs-CZ" dirty="0">
                <a:latin typeface="Consolas" panose="020B0609020204030204" pitchFamily="49" charset="0"/>
              </a:rPr>
              <a:t>7</a:t>
            </a:r>
            <a:r>
              <a:rPr lang="en-US" dirty="0">
                <a:latin typeface="Consolas" panose="020B0609020204030204" pitchFamily="49" charset="0"/>
              </a:rPr>
              <a:t> = </a:t>
            </a:r>
            <a:r>
              <a:rPr lang="cs-CZ" dirty="0">
                <a:latin typeface="Consolas" panose="020B0609020204030204" pitchFamily="49" charset="0"/>
              </a:rPr>
              <a:t>21</a:t>
            </a:r>
          </a:p>
          <a:p>
            <a:r>
              <a:rPr lang="cs-CZ" dirty="0">
                <a:latin typeface="Consolas" panose="020B0609020204030204" pitchFamily="49" charset="0"/>
              </a:rPr>
              <a:t>4 </a:t>
            </a:r>
            <a:r>
              <a:rPr lang="en-US" dirty="0">
                <a:latin typeface="Consolas" panose="020B0609020204030204" pitchFamily="49" charset="0"/>
              </a:rPr>
              <a:t>* </a:t>
            </a:r>
            <a:r>
              <a:rPr lang="cs-CZ" dirty="0">
                <a:latin typeface="Consolas" panose="020B0609020204030204" pitchFamily="49" charset="0"/>
              </a:rPr>
              <a:t>7</a:t>
            </a:r>
            <a:r>
              <a:rPr lang="en-US" dirty="0">
                <a:latin typeface="Consolas" panose="020B0609020204030204" pitchFamily="49" charset="0"/>
              </a:rPr>
              <a:t> =</a:t>
            </a:r>
            <a:r>
              <a:rPr lang="cs-CZ" dirty="0">
                <a:latin typeface="Consolas" panose="020B0609020204030204" pitchFamily="49" charset="0"/>
              </a:rPr>
              <a:t> 28</a:t>
            </a:r>
            <a:endParaRPr lang="en-US" dirty="0">
              <a:latin typeface="Consolas" panose="020B0609020204030204" pitchFamily="49" charset="0"/>
            </a:endParaRPr>
          </a:p>
          <a:p>
            <a:r>
              <a:rPr lang="cs-CZ" dirty="0">
                <a:latin typeface="Consolas" panose="020B0609020204030204" pitchFamily="49" charset="0"/>
              </a:rPr>
              <a:t>5 </a:t>
            </a:r>
            <a:r>
              <a:rPr lang="en-US" dirty="0">
                <a:latin typeface="Consolas" panose="020B0609020204030204" pitchFamily="49" charset="0"/>
              </a:rPr>
              <a:t>* </a:t>
            </a:r>
            <a:r>
              <a:rPr lang="cs-CZ" dirty="0">
                <a:latin typeface="Consolas" panose="020B0609020204030204" pitchFamily="49" charset="0"/>
              </a:rPr>
              <a:t>7</a:t>
            </a:r>
            <a:r>
              <a:rPr lang="en-US" dirty="0">
                <a:latin typeface="Consolas" panose="020B0609020204030204" pitchFamily="49" charset="0"/>
              </a:rPr>
              <a:t> =</a:t>
            </a:r>
            <a:r>
              <a:rPr lang="cs-CZ" dirty="0">
                <a:latin typeface="Consolas" panose="020B0609020204030204" pitchFamily="49" charset="0"/>
              </a:rPr>
              <a:t> 35</a:t>
            </a:r>
            <a:br>
              <a:rPr lang="cs-CZ" dirty="0">
                <a:latin typeface="Consolas" panose="020B0609020204030204" pitchFamily="49" charset="0"/>
              </a:rPr>
            </a:br>
            <a:r>
              <a:rPr lang="cs-CZ" dirty="0">
                <a:latin typeface="Consolas" panose="020B0609020204030204" pitchFamily="49" charset="0"/>
              </a:rPr>
              <a:t>3 </a:t>
            </a:r>
            <a:r>
              <a:rPr lang="en-US" dirty="0">
                <a:latin typeface="Consolas" panose="020B0609020204030204" pitchFamily="49" charset="0"/>
              </a:rPr>
              <a:t>* 9 = 27</a:t>
            </a:r>
          </a:p>
          <a:p>
            <a:r>
              <a:rPr lang="en-US" dirty="0">
                <a:latin typeface="Consolas" panose="020B0609020204030204" pitchFamily="49" charset="0"/>
              </a:rPr>
              <a:t>4 * 9 = 36</a:t>
            </a:r>
          </a:p>
          <a:p>
            <a:r>
              <a:rPr lang="en-US" dirty="0">
                <a:latin typeface="Consolas" panose="020B0609020204030204" pitchFamily="49" charset="0"/>
              </a:rPr>
              <a:t>5 * 9 = 45</a:t>
            </a:r>
          </a:p>
        </p:txBody>
      </p:sp>
      <p:cxnSp>
        <p:nvCxnSpPr>
          <p:cNvPr id="12" name="Spojnice: zakřivená 11">
            <a:extLst>
              <a:ext uri="{FF2B5EF4-FFF2-40B4-BE49-F238E27FC236}">
                <a16:creationId xmlns:a16="http://schemas.microsoft.com/office/drawing/2014/main" id="{820100F1-E57D-8ED7-8820-64D98E289D16}"/>
              </a:ext>
            </a:extLst>
          </p:cNvPr>
          <p:cNvCxnSpPr>
            <a:cxnSpLocks/>
            <a:endCxn id="11" idx="1"/>
          </p:cNvCxnSpPr>
          <p:nvPr/>
        </p:nvCxnSpPr>
        <p:spPr>
          <a:xfrm flipV="1">
            <a:off x="4923692" y="5299800"/>
            <a:ext cx="1877567" cy="608631"/>
          </a:xfrm>
          <a:prstGeom prst="curvedConnector3">
            <a:avLst>
              <a:gd name="adj1" fmla="val 50000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1ECEDDAA-3100-0829-52E1-EA7680B0E01F}"/>
              </a:ext>
            </a:extLst>
          </p:cNvPr>
          <p:cNvCxnSpPr>
            <a:cxnSpLocks/>
          </p:cNvCxnSpPr>
          <p:nvPr/>
        </p:nvCxnSpPr>
        <p:spPr>
          <a:xfrm>
            <a:off x="3242821" y="3205113"/>
            <a:ext cx="5355136" cy="22388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7052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3EE06CC-451B-EF27-7A61-6DE1264C3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Doprovodné slajdy ke kódu</a:t>
            </a:r>
            <a:endParaRPr lang="en-US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2EFF05E-DEA2-CF4B-6399-BFF1CFBDA67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031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E0BC1B-BD4C-F570-A5AF-6D30C74A0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řešit program </a:t>
            </a:r>
            <a:r>
              <a:rPr lang="cs-CZ" dirty="0" err="1"/>
              <a:t>state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BEF79D-F4F3-74B4-8C4F-ADF5C42A49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there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some</a:t>
            </a:r>
            <a:r>
              <a:rPr lang="cs-CZ" dirty="0"/>
              <a:t> program </a:t>
            </a:r>
            <a:r>
              <a:rPr lang="cs-CZ" dirty="0" err="1"/>
              <a:t>state</a:t>
            </a:r>
            <a:r>
              <a:rPr lang="cs-CZ" dirty="0"/>
              <a:t> </a:t>
            </a:r>
            <a:r>
              <a:rPr lang="cs-CZ" dirty="0" err="1"/>
              <a:t>shared</a:t>
            </a:r>
            <a:r>
              <a:rPr lang="cs-CZ" dirty="0"/>
              <a:t> by many </a:t>
            </a:r>
            <a:r>
              <a:rPr lang="cs-CZ" dirty="0" err="1"/>
              <a:t>functions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-&gt; </a:t>
            </a:r>
            <a:r>
              <a:rPr lang="en-US" b="1" dirty="0">
                <a:solidFill>
                  <a:srgbClr val="00B050"/>
                </a:solidFill>
              </a:rPr>
              <a:t>encapsulate the state in a class </a:t>
            </a:r>
            <a:r>
              <a:rPr lang="en-US" dirty="0"/>
              <a:t>(and </a:t>
            </a:r>
            <a:r>
              <a:rPr lang="en-US" b="1" dirty="0">
                <a:solidFill>
                  <a:srgbClr val="FF0000"/>
                </a:solidFill>
              </a:rPr>
              <a:t>avoid global variables</a:t>
            </a:r>
            <a:r>
              <a:rPr lang="en-US" dirty="0"/>
              <a:t>!)</a:t>
            </a:r>
          </a:p>
          <a:p>
            <a:r>
              <a:rPr lang="en-US" dirty="0"/>
              <a:t>Why?</a:t>
            </a:r>
          </a:p>
          <a:p>
            <a:pPr lvl="1"/>
            <a:r>
              <a:rPr lang="en-US" dirty="0"/>
              <a:t>Classes allow </a:t>
            </a:r>
            <a:r>
              <a:rPr lang="en-US" b="1" dirty="0"/>
              <a:t>access control </a:t>
            </a:r>
            <a:r>
              <a:rPr lang="en-US" dirty="0"/>
              <a:t>-&gt; </a:t>
            </a:r>
            <a:r>
              <a:rPr lang="en-US" b="1" dirty="0"/>
              <a:t>private</a:t>
            </a:r>
            <a:r>
              <a:rPr lang="en-US" dirty="0"/>
              <a:t>/</a:t>
            </a:r>
            <a:r>
              <a:rPr lang="en-US" b="1" dirty="0"/>
              <a:t>protected </a:t>
            </a:r>
            <a:r>
              <a:rPr lang="en-US" dirty="0"/>
              <a:t>data fields and methods</a:t>
            </a:r>
          </a:p>
          <a:p>
            <a:pPr lvl="2"/>
            <a:r>
              <a:rPr lang="en-US" dirty="0"/>
              <a:t>When? – If there is some </a:t>
            </a:r>
            <a:r>
              <a:rPr lang="en-US" b="1" dirty="0"/>
              <a:t>invariant on the data</a:t>
            </a:r>
          </a:p>
          <a:p>
            <a:pPr lvl="3"/>
            <a:r>
              <a:rPr lang="en-US" dirty="0"/>
              <a:t>For methods, if it is just a helper/inner detail</a:t>
            </a:r>
          </a:p>
          <a:p>
            <a:pPr lvl="2"/>
            <a:r>
              <a:rPr lang="en-US" dirty="0"/>
              <a:t>Create sensible setters that </a:t>
            </a:r>
            <a:r>
              <a:rPr lang="en-US" b="1" dirty="0"/>
              <a:t>preserve the invariants</a:t>
            </a:r>
            <a:endParaRPr lang="en-US" dirty="0"/>
          </a:p>
          <a:p>
            <a:pPr lvl="1"/>
            <a:r>
              <a:rPr lang="en-US" dirty="0"/>
              <a:t>The code is </a:t>
            </a:r>
            <a:r>
              <a:rPr lang="en-US" b="1" dirty="0"/>
              <a:t>safer</a:t>
            </a:r>
            <a:r>
              <a:rPr lang="en-US" dirty="0"/>
              <a:t> and </a:t>
            </a:r>
            <a:r>
              <a:rPr lang="en-US" b="1" dirty="0"/>
              <a:t>easier to understand</a:t>
            </a:r>
            <a:r>
              <a:rPr lang="en-US" dirty="0"/>
              <a:t> &lt;- the methods do not access some random variable</a:t>
            </a:r>
          </a:p>
        </p:txBody>
      </p:sp>
    </p:spTree>
    <p:extLst>
      <p:ext uri="{BB962C8B-B14F-4D97-AF65-F5344CB8AC3E}">
        <p14:creationId xmlns:p14="http://schemas.microsoft.com/office/powerpoint/2010/main" val="682013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E0BC1B-BD4C-F570-A5AF-6D30C74A0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řešit program </a:t>
            </a:r>
            <a:r>
              <a:rPr lang="cs-CZ" dirty="0" err="1"/>
              <a:t>state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BEF79D-F4F3-74B4-8C4F-ADF5C42A49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there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some</a:t>
            </a:r>
            <a:r>
              <a:rPr lang="cs-CZ" dirty="0"/>
              <a:t> program </a:t>
            </a:r>
            <a:r>
              <a:rPr lang="cs-CZ" dirty="0" err="1"/>
              <a:t>state</a:t>
            </a:r>
            <a:r>
              <a:rPr lang="cs-CZ" dirty="0"/>
              <a:t> </a:t>
            </a:r>
            <a:r>
              <a:rPr lang="cs-CZ" dirty="0" err="1"/>
              <a:t>shared</a:t>
            </a:r>
            <a:r>
              <a:rPr lang="cs-CZ" dirty="0"/>
              <a:t> by many </a:t>
            </a:r>
            <a:r>
              <a:rPr lang="cs-CZ" dirty="0" err="1"/>
              <a:t>functions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-&gt; </a:t>
            </a:r>
            <a:r>
              <a:rPr lang="en-US" b="1" dirty="0">
                <a:solidFill>
                  <a:srgbClr val="00B050"/>
                </a:solidFill>
              </a:rPr>
              <a:t>encapsulate the state in a class </a:t>
            </a:r>
            <a:r>
              <a:rPr lang="en-US" dirty="0"/>
              <a:t>(and </a:t>
            </a:r>
            <a:r>
              <a:rPr lang="en-US" b="1" dirty="0">
                <a:solidFill>
                  <a:srgbClr val="FF0000"/>
                </a:solidFill>
              </a:rPr>
              <a:t>avoid global variables</a:t>
            </a:r>
            <a:r>
              <a:rPr lang="en-US" dirty="0"/>
              <a:t>!)</a:t>
            </a:r>
          </a:p>
          <a:p>
            <a:r>
              <a:rPr lang="en-US" dirty="0"/>
              <a:t>Why?</a:t>
            </a:r>
          </a:p>
          <a:p>
            <a:pPr lvl="1"/>
            <a:r>
              <a:rPr lang="en-US" dirty="0"/>
              <a:t>Classes allow </a:t>
            </a:r>
            <a:r>
              <a:rPr lang="en-US" b="1" dirty="0"/>
              <a:t>access control </a:t>
            </a:r>
            <a:r>
              <a:rPr lang="en-US" dirty="0"/>
              <a:t>-&gt; </a:t>
            </a:r>
            <a:r>
              <a:rPr lang="en-US" b="1" dirty="0"/>
              <a:t>private</a:t>
            </a:r>
            <a:r>
              <a:rPr lang="en-US" dirty="0"/>
              <a:t>/</a:t>
            </a:r>
            <a:r>
              <a:rPr lang="en-US" b="1" dirty="0"/>
              <a:t>protected </a:t>
            </a:r>
            <a:r>
              <a:rPr lang="en-US" dirty="0"/>
              <a:t>data fields and methods</a:t>
            </a:r>
          </a:p>
          <a:p>
            <a:pPr lvl="2"/>
            <a:r>
              <a:rPr lang="en-US" dirty="0"/>
              <a:t>When? – If there is some </a:t>
            </a:r>
            <a:r>
              <a:rPr lang="en-US" b="1" dirty="0"/>
              <a:t>invariant on the data</a:t>
            </a:r>
          </a:p>
          <a:p>
            <a:pPr lvl="3"/>
            <a:r>
              <a:rPr lang="en-US" dirty="0"/>
              <a:t>For methods, if it is just a helper/inner detail</a:t>
            </a:r>
          </a:p>
          <a:p>
            <a:pPr lvl="2"/>
            <a:r>
              <a:rPr lang="en-US" dirty="0"/>
              <a:t>Create sensible setters that </a:t>
            </a:r>
            <a:r>
              <a:rPr lang="en-US" b="1" dirty="0"/>
              <a:t>preserve the invariants</a:t>
            </a:r>
            <a:endParaRPr lang="en-US" dirty="0"/>
          </a:p>
          <a:p>
            <a:pPr lvl="1"/>
            <a:r>
              <a:rPr lang="en-US" dirty="0"/>
              <a:t>The code is </a:t>
            </a:r>
            <a:r>
              <a:rPr lang="en-US" b="1" dirty="0"/>
              <a:t>safer</a:t>
            </a:r>
            <a:r>
              <a:rPr lang="en-US" dirty="0"/>
              <a:t> and </a:t>
            </a:r>
            <a:r>
              <a:rPr lang="en-US" b="1" dirty="0"/>
              <a:t>easier to understand</a:t>
            </a:r>
            <a:r>
              <a:rPr lang="en-US" dirty="0"/>
              <a:t> &lt;- the methods do not access some random variable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22D92D1-B1D1-5116-0F56-23D876320F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6100" y="5252161"/>
            <a:ext cx="1892300" cy="1574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378E73ED-6A10-0B3E-5192-59E3EB0D62D0}"/>
              </a:ext>
            </a:extLst>
          </p:cNvPr>
          <p:cNvSpPr txBox="1"/>
          <p:nvPr/>
        </p:nvSpPr>
        <p:spPr>
          <a:xfrm>
            <a:off x="2945645" y="5807631"/>
            <a:ext cx="2770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Simple program with state:</a:t>
            </a:r>
          </a:p>
        </p:txBody>
      </p:sp>
    </p:spTree>
    <p:extLst>
      <p:ext uri="{BB962C8B-B14F-4D97-AF65-F5344CB8AC3E}">
        <p14:creationId xmlns:p14="http://schemas.microsoft.com/office/powerpoint/2010/main" val="4111512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E0BC1B-BD4C-F570-A5AF-6D30C74A0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řešit program </a:t>
            </a:r>
            <a:r>
              <a:rPr lang="cs-CZ" dirty="0" err="1"/>
              <a:t>state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BEF79D-F4F3-74B4-8C4F-ADF5C42A49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there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some</a:t>
            </a:r>
            <a:r>
              <a:rPr lang="cs-CZ" dirty="0"/>
              <a:t> program </a:t>
            </a:r>
            <a:r>
              <a:rPr lang="cs-CZ" dirty="0" err="1"/>
              <a:t>state</a:t>
            </a:r>
            <a:r>
              <a:rPr lang="cs-CZ" dirty="0"/>
              <a:t> </a:t>
            </a:r>
            <a:r>
              <a:rPr lang="cs-CZ" dirty="0" err="1"/>
              <a:t>shared</a:t>
            </a:r>
            <a:r>
              <a:rPr lang="cs-CZ" dirty="0"/>
              <a:t> by many </a:t>
            </a:r>
            <a:r>
              <a:rPr lang="cs-CZ" dirty="0" err="1"/>
              <a:t>functions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-&gt; </a:t>
            </a:r>
            <a:r>
              <a:rPr lang="en-US" b="1" dirty="0">
                <a:solidFill>
                  <a:srgbClr val="00B050"/>
                </a:solidFill>
              </a:rPr>
              <a:t>encapsulate the state in a class </a:t>
            </a:r>
            <a:r>
              <a:rPr lang="en-US" dirty="0"/>
              <a:t>(and </a:t>
            </a:r>
            <a:r>
              <a:rPr lang="en-US" b="1" dirty="0">
                <a:solidFill>
                  <a:srgbClr val="FF0000"/>
                </a:solidFill>
              </a:rPr>
              <a:t>avoid global variables</a:t>
            </a:r>
            <a:r>
              <a:rPr lang="en-US" dirty="0"/>
              <a:t>!)</a:t>
            </a:r>
          </a:p>
          <a:p>
            <a:r>
              <a:rPr lang="en-US" dirty="0"/>
              <a:t>Why?</a:t>
            </a:r>
          </a:p>
          <a:p>
            <a:pPr lvl="1"/>
            <a:r>
              <a:rPr lang="en-US" dirty="0"/>
              <a:t>Classes allow </a:t>
            </a:r>
            <a:r>
              <a:rPr lang="en-US" b="1" dirty="0"/>
              <a:t>access control </a:t>
            </a:r>
            <a:r>
              <a:rPr lang="en-US" dirty="0"/>
              <a:t>-&gt; </a:t>
            </a:r>
            <a:r>
              <a:rPr lang="en-US" b="1" dirty="0"/>
              <a:t>private</a:t>
            </a:r>
            <a:r>
              <a:rPr lang="en-US" dirty="0"/>
              <a:t>/</a:t>
            </a:r>
            <a:r>
              <a:rPr lang="en-US" b="1" dirty="0"/>
              <a:t>protected </a:t>
            </a:r>
            <a:r>
              <a:rPr lang="en-US" dirty="0"/>
              <a:t>data fields and methods</a:t>
            </a:r>
          </a:p>
          <a:p>
            <a:pPr lvl="2"/>
            <a:r>
              <a:rPr lang="en-US" dirty="0"/>
              <a:t>When? – If there is some </a:t>
            </a:r>
            <a:r>
              <a:rPr lang="en-US" b="1" dirty="0"/>
              <a:t>invariant on the data</a:t>
            </a:r>
          </a:p>
          <a:p>
            <a:pPr lvl="3"/>
            <a:r>
              <a:rPr lang="en-US" dirty="0"/>
              <a:t>For methods, if it is just a helper/inner detail</a:t>
            </a:r>
          </a:p>
          <a:p>
            <a:pPr lvl="2"/>
            <a:r>
              <a:rPr lang="en-US" dirty="0"/>
              <a:t>Create sensible setters that </a:t>
            </a:r>
            <a:r>
              <a:rPr lang="en-US" b="1" dirty="0"/>
              <a:t>preserve the invariants</a:t>
            </a:r>
            <a:endParaRPr lang="en-US" dirty="0"/>
          </a:p>
          <a:p>
            <a:pPr lvl="1"/>
            <a:r>
              <a:rPr lang="en-US" dirty="0"/>
              <a:t>The code is </a:t>
            </a:r>
            <a:r>
              <a:rPr lang="en-US" b="1" dirty="0"/>
              <a:t>safer</a:t>
            </a:r>
            <a:r>
              <a:rPr lang="en-US" dirty="0"/>
              <a:t> and </a:t>
            </a:r>
            <a:r>
              <a:rPr lang="en-US" b="1" dirty="0"/>
              <a:t>easier to understand</a:t>
            </a:r>
            <a:r>
              <a:rPr lang="en-US" dirty="0"/>
              <a:t> &lt;- the methods do not access some random variable</a:t>
            </a:r>
          </a:p>
        </p:txBody>
      </p:sp>
      <p:sp>
        <p:nvSpPr>
          <p:cNvPr id="8" name="Šipka: obousměrná vodorovná 7">
            <a:extLst>
              <a:ext uri="{FF2B5EF4-FFF2-40B4-BE49-F238E27FC236}">
                <a16:creationId xmlns:a16="http://schemas.microsoft.com/office/drawing/2014/main" id="{E5B30417-36B3-6815-36FD-51EEFC65E05E}"/>
              </a:ext>
            </a:extLst>
          </p:cNvPr>
          <p:cNvSpPr/>
          <p:nvPr/>
        </p:nvSpPr>
        <p:spPr>
          <a:xfrm>
            <a:off x="7578725" y="5657850"/>
            <a:ext cx="1379709" cy="654050"/>
          </a:xfrm>
          <a:prstGeom prst="left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Communication</a:t>
            </a:r>
            <a:br>
              <a:rPr lang="en-US" sz="1050" dirty="0"/>
            </a:br>
            <a:r>
              <a:rPr lang="en-US" sz="900" dirty="0"/>
              <a:t>through public API</a:t>
            </a:r>
            <a:endParaRPr lang="en-US" sz="12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22D92D1-B1D1-5116-0F56-23D876320F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6100" y="5252161"/>
            <a:ext cx="1892300" cy="1574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378E73ED-6A10-0B3E-5192-59E3EB0D62D0}"/>
              </a:ext>
            </a:extLst>
          </p:cNvPr>
          <p:cNvSpPr txBox="1"/>
          <p:nvPr/>
        </p:nvSpPr>
        <p:spPr>
          <a:xfrm>
            <a:off x="2813050" y="5854558"/>
            <a:ext cx="2878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More complicated program: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2CF32E97-7C88-708E-1EE2-BE9B845612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8759" y="5246148"/>
            <a:ext cx="1892300" cy="1574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9BFFA81A-D298-765A-D861-A593B3FEDED2}"/>
              </a:ext>
            </a:extLst>
          </p:cNvPr>
          <p:cNvSpPr txBox="1"/>
          <p:nvPr/>
        </p:nvSpPr>
        <p:spPr>
          <a:xfrm>
            <a:off x="5714162" y="5007366"/>
            <a:ext cx="1716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First component</a:t>
            </a: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C57AEC91-08F9-5447-1F5D-D39CF32D85EA}"/>
              </a:ext>
            </a:extLst>
          </p:cNvPr>
          <p:cNvSpPr/>
          <p:nvPr/>
        </p:nvSpPr>
        <p:spPr>
          <a:xfrm>
            <a:off x="5626100" y="5067300"/>
            <a:ext cx="1892300" cy="1752974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479A13C0-683E-26D9-5E15-9C2ACD1BFB41}"/>
              </a:ext>
            </a:extLst>
          </p:cNvPr>
          <p:cNvSpPr txBox="1"/>
          <p:nvPr/>
        </p:nvSpPr>
        <p:spPr>
          <a:xfrm>
            <a:off x="8997561" y="5030034"/>
            <a:ext cx="1999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Second component</a:t>
            </a:r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E57A44A6-8C89-9DF5-776A-1AF9F7C4AC7B}"/>
              </a:ext>
            </a:extLst>
          </p:cNvPr>
          <p:cNvSpPr/>
          <p:nvPr/>
        </p:nvSpPr>
        <p:spPr>
          <a:xfrm>
            <a:off x="9025869" y="5067300"/>
            <a:ext cx="1892300" cy="1752974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89777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915</TotalTime>
  <Words>1992</Words>
  <Application>Microsoft Office PowerPoint</Application>
  <PresentationFormat>Širokoúhlá obrazovka</PresentationFormat>
  <Paragraphs>176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Consolas</vt:lpstr>
      <vt:lpstr>Motiv Office</vt:lpstr>
      <vt:lpstr>NPRG 041 – cvičení 2 Programování v C++</vt:lpstr>
      <vt:lpstr>Problémy s Hello world – feedback</vt:lpstr>
      <vt:lpstr>Prostor na otázky z přednášky</vt:lpstr>
      <vt:lpstr>Agenda</vt:lpstr>
      <vt:lpstr>Násobilka</vt:lpstr>
      <vt:lpstr>Doprovodné slajdy ke kódu</vt:lpstr>
      <vt:lpstr>Jak řešit program state</vt:lpstr>
      <vt:lpstr>Jak řešit program state</vt:lpstr>
      <vt:lpstr>Jak řešit program state</vt:lpstr>
      <vt:lpstr>Hodnotová vs referenční sémantika</vt:lpstr>
      <vt:lpstr>Předávání parametrů v C++ a kdy použít jaký druh</vt:lpstr>
      <vt:lpstr>Časté chyby předávání a jak je opravit</vt:lpstr>
      <vt:lpstr>Časté chyby předávání a jak je opravit</vt:lpstr>
      <vt:lpstr>Poslední příklad předávání objektů</vt:lpstr>
      <vt:lpstr>for loop s iterátorem (stručný úvod): for (auto it = vec.begin(); it != vec.end(); ++i)</vt:lpstr>
      <vt:lpstr>Range-based for: for (auto&amp;&amp; arg : args)</vt:lpstr>
      <vt:lpstr>C and C++ arrays</vt:lpstr>
      <vt:lpstr>std::span – chytrá reference na (C/C++) arraye</vt:lpstr>
      <vt:lpstr>Odevzdání násobilky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NPRG 041 – cvičení Programování v C++</dc:title>
  <dc:creator>Jiří Klepl</dc:creator>
  <cp:lastModifiedBy>Jiří Klepl</cp:lastModifiedBy>
  <cp:revision>16</cp:revision>
  <dcterms:created xsi:type="dcterms:W3CDTF">2023-10-01T16:50:20Z</dcterms:created>
  <dcterms:modified xsi:type="dcterms:W3CDTF">2023-10-12T15:47:54Z</dcterms:modified>
</cp:coreProperties>
</file>