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4" r:id="rId3"/>
    <p:sldId id="275" r:id="rId4"/>
    <p:sldId id="257" r:id="rId5"/>
    <p:sldId id="258" r:id="rId6"/>
    <p:sldId id="260" r:id="rId7"/>
    <p:sldId id="305" r:id="rId8"/>
    <p:sldId id="259" r:id="rId9"/>
    <p:sldId id="283" r:id="rId10"/>
    <p:sldId id="310" r:id="rId11"/>
    <p:sldId id="306" r:id="rId12"/>
    <p:sldId id="308" r:id="rId13"/>
    <p:sldId id="307" r:id="rId14"/>
    <p:sldId id="302" r:id="rId15"/>
    <p:sldId id="303" r:id="rId16"/>
    <p:sldId id="261" r:id="rId17"/>
    <p:sldId id="282" r:id="rId18"/>
    <p:sldId id="280" r:id="rId19"/>
    <p:sldId id="276" r:id="rId20"/>
    <p:sldId id="277" r:id="rId21"/>
    <p:sldId id="311" r:id="rId22"/>
    <p:sldId id="312" r:id="rId23"/>
    <p:sldId id="278" r:id="rId24"/>
    <p:sldId id="279" r:id="rId25"/>
    <p:sldId id="30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04"/>
          </p14:sldIdLst>
        </p14:section>
        <p14:section name="Organizační záležitosti" id="{EA638B9B-9BEE-4DAB-9AFE-C5ACE175AFAB}">
          <p14:sldIdLst>
            <p14:sldId id="275"/>
            <p14:sldId id="257"/>
            <p14:sldId id="258"/>
            <p14:sldId id="260"/>
            <p14:sldId id="305"/>
          </p14:sldIdLst>
        </p14:section>
        <p14:section name="Nástroje a dodatečné zdroje" id="{25F5C546-E682-4033-8343-E949D59ED13E}">
          <p14:sldIdLst>
            <p14:sldId id="259"/>
            <p14:sldId id="283"/>
            <p14:sldId id="310"/>
            <p14:sldId id="306"/>
            <p14:sldId id="308"/>
            <p14:sldId id="307"/>
            <p14:sldId id="302"/>
            <p14:sldId id="303"/>
            <p14:sldId id="261"/>
          </p14:sldIdLst>
        </p14:section>
        <p14:section name="Hello, user" id="{23D446C0-5F0E-41D3-AC35-4DFFD45C27E0}">
          <p14:sldIdLst>
            <p14:sldId id="282"/>
            <p14:sldId id="280"/>
            <p14:sldId id="276"/>
            <p14:sldId id="277"/>
            <p14:sldId id="311"/>
            <p14:sldId id="312"/>
            <p14:sldId id="278"/>
            <p14:sldId id="279"/>
          </p14:sldIdLst>
        </p14:section>
        <p14:section name="Souhrn" id="{34E1B0E3-F0F3-426A-BB7E-0C5113261F08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3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.com/repository.g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" TargetMode="External"/><Relationship Id="rId2" Type="http://schemas.openxmlformats.org/officeDocument/2006/relationships/hyperlink" Target="https://www.ksi.mff.cuni.cz/teaching/nprg041-web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1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B6BECD27-F62F-F65D-BADF-7D04D81C2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0"/>
            <a:ext cx="815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14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9D818-345D-B461-0AE0-4BA8D6BA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dávat pozor při sestavování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51C04-7B48-3AD4-6E82-9C39F48D8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C++ standard</a:t>
            </a:r>
            <a:r>
              <a:rPr lang="cs-CZ" dirty="0"/>
              <a:t> (většina </a:t>
            </a:r>
            <a:r>
              <a:rPr lang="cs-CZ" dirty="0" err="1"/>
              <a:t>compilátorů</a:t>
            </a:r>
            <a:r>
              <a:rPr lang="cs-CZ" dirty="0"/>
              <a:t> </a:t>
            </a:r>
            <a:r>
              <a:rPr lang="cs-CZ" dirty="0" err="1"/>
              <a:t>nedefaultuje</a:t>
            </a:r>
            <a:r>
              <a:rPr lang="cs-CZ" dirty="0"/>
              <a:t> na C++20 ani C++23)</a:t>
            </a:r>
          </a:p>
          <a:p>
            <a:r>
              <a:rPr lang="cs-CZ" dirty="0"/>
              <a:t>Nejlepší dva </a:t>
            </a:r>
            <a:r>
              <a:rPr lang="cs-CZ" dirty="0" err="1"/>
              <a:t>compilery</a:t>
            </a:r>
            <a:r>
              <a:rPr lang="cs-CZ" dirty="0"/>
              <a:t> (pokud jde o pokrytí C++ </a:t>
            </a:r>
            <a:r>
              <a:rPr lang="cs-CZ" dirty="0" err="1"/>
              <a:t>featur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MSVC 19.28+ (ověřit v </a:t>
            </a:r>
            <a:r>
              <a:rPr lang="en-US" i="1" dirty="0"/>
              <a:t>Developer PowerShell for </a:t>
            </a:r>
            <a:r>
              <a:rPr lang="cs-CZ" i="1" dirty="0"/>
              <a:t>VS</a:t>
            </a:r>
            <a:r>
              <a:rPr lang="cs-CZ" dirty="0"/>
              <a:t>: </a:t>
            </a:r>
            <a:r>
              <a:rPr lang="cs-CZ" dirty="0">
                <a:latin typeface="Consolas" panose="020B0609020204030204" pitchFamily="49" charset="0"/>
              </a:rPr>
              <a:t>cl --</a:t>
            </a:r>
            <a:r>
              <a:rPr lang="cs-CZ" dirty="0" err="1">
                <a:latin typeface="Consolas" panose="020B0609020204030204" pitchFamily="49" charset="0"/>
              </a:rPr>
              <a:t>version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Součást </a:t>
            </a:r>
            <a:r>
              <a:rPr lang="cs-CZ" dirty="0" err="1"/>
              <a:t>Visual</a:t>
            </a:r>
            <a:r>
              <a:rPr lang="cs-CZ" dirty="0"/>
              <a:t> Studio 2022</a:t>
            </a:r>
          </a:p>
          <a:p>
            <a:pPr lvl="2"/>
            <a:r>
              <a:rPr lang="cs-CZ" dirty="0"/>
              <a:t>Kliknout </a:t>
            </a:r>
            <a:r>
              <a:rPr lang="cs-CZ" dirty="0" err="1"/>
              <a:t>project</a:t>
            </a:r>
            <a:r>
              <a:rPr lang="cs-CZ" dirty="0"/>
              <a:t> &gt; </a:t>
            </a:r>
            <a:r>
              <a:rPr lang="cs-CZ" dirty="0" err="1"/>
              <a:t>Properties</a:t>
            </a:r>
            <a:r>
              <a:rPr lang="cs-CZ" dirty="0"/>
              <a:t> &gt; C/C++ &gt; </a:t>
            </a:r>
            <a:r>
              <a:rPr lang="cs-CZ" dirty="0" err="1"/>
              <a:t>Language</a:t>
            </a:r>
            <a:r>
              <a:rPr lang="cs-CZ" dirty="0"/>
              <a:t> &gt; C++ </a:t>
            </a:r>
            <a:r>
              <a:rPr lang="cs-CZ" dirty="0" err="1"/>
              <a:t>Language</a:t>
            </a:r>
            <a:r>
              <a:rPr lang="cs-CZ" dirty="0"/>
              <a:t> Standard =&gt; /</a:t>
            </a:r>
            <a:r>
              <a:rPr lang="cs-CZ" dirty="0" err="1"/>
              <a:t>std:c</a:t>
            </a:r>
            <a:r>
              <a:rPr lang="cs-CZ" dirty="0"/>
              <a:t>++20</a:t>
            </a:r>
          </a:p>
          <a:p>
            <a:pPr lvl="2"/>
            <a:r>
              <a:rPr lang="cs-CZ" dirty="0"/>
              <a:t>Pozor na přepínač </a:t>
            </a:r>
            <a:r>
              <a:rPr lang="cs-CZ" dirty="0" err="1"/>
              <a:t>Debug</a:t>
            </a:r>
            <a:r>
              <a:rPr lang="cs-CZ" dirty="0"/>
              <a:t>/</a:t>
            </a:r>
            <a:r>
              <a:rPr lang="cs-CZ" dirty="0" err="1"/>
              <a:t>Release</a:t>
            </a:r>
            <a:r>
              <a:rPr lang="cs-CZ" dirty="0"/>
              <a:t> (</a:t>
            </a:r>
            <a:r>
              <a:rPr lang="cs-CZ" dirty="0" err="1"/>
              <a:t>Debug</a:t>
            </a:r>
            <a:r>
              <a:rPr lang="cs-CZ" dirty="0"/>
              <a:t> verze může být OPRAVDU pomalejší)</a:t>
            </a:r>
          </a:p>
          <a:p>
            <a:pPr lvl="1"/>
            <a:r>
              <a:rPr lang="cs-CZ" dirty="0"/>
              <a:t>GCC 13+ (ověřit: </a:t>
            </a:r>
            <a:r>
              <a:rPr lang="cs-CZ" dirty="0">
                <a:latin typeface="Consolas" panose="020B0609020204030204" pitchFamily="49" charset="0"/>
              </a:rPr>
              <a:t>g++ --</a:t>
            </a:r>
            <a:r>
              <a:rPr lang="cs-CZ" dirty="0" err="1">
                <a:latin typeface="Consolas" panose="020B0609020204030204" pitchFamily="49" charset="0"/>
              </a:rPr>
              <a:t>version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Nastavení standardu (to samé </a:t>
            </a:r>
            <a:r>
              <a:rPr lang="cs-CZ" dirty="0" err="1"/>
              <a:t>clang</a:t>
            </a:r>
            <a:r>
              <a:rPr lang="cs-CZ" dirty="0"/>
              <a:t>): </a:t>
            </a:r>
            <a:r>
              <a:rPr lang="cs-CZ" dirty="0">
                <a:latin typeface="Consolas" panose="020B0609020204030204" pitchFamily="49" charset="0"/>
              </a:rPr>
              <a:t>-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=c++20</a:t>
            </a:r>
          </a:p>
          <a:p>
            <a:r>
              <a:rPr lang="cs-CZ" dirty="0"/>
              <a:t>Nastavení </a:t>
            </a:r>
            <a:r>
              <a:rPr lang="cs-CZ" dirty="0" err="1"/>
              <a:t>warning</a:t>
            </a:r>
            <a:r>
              <a:rPr lang="cs-CZ" dirty="0"/>
              <a:t> levelu: </a:t>
            </a:r>
            <a:r>
              <a:rPr lang="cs-CZ" dirty="0">
                <a:latin typeface="Consolas" panose="020B0609020204030204" pitchFamily="49" charset="0"/>
              </a:rPr>
              <a:t>/W</a:t>
            </a:r>
            <a:r>
              <a:rPr lang="en-US" dirty="0">
                <a:latin typeface="Consolas" panose="020B0609020204030204" pitchFamily="49" charset="0"/>
              </a:rPr>
              <a:t>4</a:t>
            </a:r>
            <a:r>
              <a:rPr lang="cs-CZ" dirty="0"/>
              <a:t> (</a:t>
            </a:r>
            <a:r>
              <a:rPr lang="cs-CZ" dirty="0" err="1"/>
              <a:t>msvc</a:t>
            </a:r>
            <a:r>
              <a:rPr lang="cs-CZ" dirty="0"/>
              <a:t>) </a:t>
            </a:r>
            <a:r>
              <a:rPr lang="cs-CZ" dirty="0">
                <a:latin typeface="Consolas" panose="020B0609020204030204" pitchFamily="49" charset="0"/>
              </a:rPr>
              <a:t>-Wall -</a:t>
            </a:r>
            <a:r>
              <a:rPr lang="cs-CZ" dirty="0" err="1">
                <a:latin typeface="Consolas" panose="020B0609020204030204" pitchFamily="49" charset="0"/>
              </a:rPr>
              <a:t>Wextra</a:t>
            </a:r>
            <a:r>
              <a:rPr lang="cs-CZ" dirty="0"/>
              <a:t> (</a:t>
            </a:r>
            <a:r>
              <a:rPr lang="cs-CZ" dirty="0" err="1"/>
              <a:t>gcc</a:t>
            </a:r>
            <a:r>
              <a:rPr lang="cs-CZ" dirty="0"/>
              <a:t>, </a:t>
            </a:r>
            <a:r>
              <a:rPr lang="cs-CZ" dirty="0" err="1"/>
              <a:t>clang</a:t>
            </a:r>
            <a:r>
              <a:rPr lang="cs-CZ" dirty="0"/>
              <a:t>)</a:t>
            </a:r>
          </a:p>
          <a:p>
            <a:r>
              <a:rPr lang="cs-CZ" dirty="0"/>
              <a:t>Nastavení optimalizací (VS to řeší za nás; manuálně </a:t>
            </a:r>
            <a:r>
              <a:rPr lang="cs-CZ" dirty="0">
                <a:latin typeface="Consolas" panose="020B0609020204030204" pitchFamily="49" charset="0"/>
              </a:rPr>
              <a:t>/O2</a:t>
            </a:r>
            <a:r>
              <a:rPr lang="cs-CZ" dirty="0"/>
              <a:t> a </a:t>
            </a:r>
            <a:r>
              <a:rPr lang="cs-CZ" dirty="0">
                <a:latin typeface="Consolas" panose="020B0609020204030204" pitchFamily="49" charset="0"/>
              </a:rPr>
              <a:t>-O2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109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FA7B9-6451-B923-2923-FF8DBD82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CheatSheat</a:t>
            </a:r>
            <a:r>
              <a:rPr lang="cs-CZ" dirty="0"/>
              <a:t> pro nastavení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312FD-3E03-3AC5-D058-32A8B5F1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Set the C++ language standard version.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Language &gt; C++ Language Standard =&gt; 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std:c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++20 or latest.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`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-std=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c++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command line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args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to your debugged program.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Debugging &gt; Command Arguments =&gt;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`-t -v --some=cool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Set up a warning level.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General &gt; Warning Level =&gt;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W4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Somewhat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e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quivalent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`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-Wall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include directories.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General &gt; Additional Include Directories =&gt; Add the desired dirs.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`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-I &lt;some 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dir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&gt;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directories where to look for libs for linking.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Linker &gt; General &gt; Additional Library Directories=&gt; Add the desired libs.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`-L /opt/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libdir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libraries to link with.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Linker &gt; Input &gt; Additional Dependencies =&gt; e.g. somelib.lib.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`-l 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somelib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</p:txBody>
      </p:sp>
    </p:spTree>
    <p:extLst>
      <p:ext uri="{BB962C8B-B14F-4D97-AF65-F5344CB8AC3E}">
        <p14:creationId xmlns:p14="http://schemas.microsoft.com/office/powerpoint/2010/main" val="356092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B3803-5C1D-2A6A-B622-FB055A41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Debugging ve </a:t>
            </a:r>
            <a:r>
              <a:rPr lang="cs-CZ" dirty="0" err="1"/>
              <a:t>Visual</a:t>
            </a:r>
            <a:r>
              <a:rPr lang="cs-CZ" dirty="0"/>
              <a:t> Studiu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Compilation</a:t>
            </a:r>
            <a:r>
              <a:rPr lang="cs-CZ" dirty="0"/>
              <a:t> </a:t>
            </a:r>
            <a:r>
              <a:rPr lang="cs-CZ" dirty="0" err="1"/>
              <a:t>errory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90923-3C5D-3299-4B92-0E9B35A13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Dívejte se do „Output“ okna, ne „</a:t>
            </a:r>
            <a:r>
              <a:rPr lang="cs-CZ" dirty="0" err="1"/>
              <a:t>Error</a:t>
            </a:r>
            <a:r>
              <a:rPr lang="cs-CZ" dirty="0"/>
              <a:t> List“</a:t>
            </a:r>
          </a:p>
          <a:p>
            <a:pPr lvl="1"/>
            <a:r>
              <a:rPr lang="cs-CZ" dirty="0"/>
              <a:t>Output se objeví po spuštění kompilace (</a:t>
            </a:r>
            <a:r>
              <a:rPr lang="cs-CZ" dirty="0" err="1"/>
              <a:t>ctrl</a:t>
            </a:r>
            <a:r>
              <a:rPr lang="cs-CZ" dirty="0"/>
              <a:t> + shift + B)</a:t>
            </a:r>
          </a:p>
          <a:p>
            <a:pPr lvl="1"/>
            <a:r>
              <a:rPr lang="cs-CZ" dirty="0"/>
              <a:t>Dvojklik skočí na místo v kódu, kde vznikla chyba</a:t>
            </a:r>
          </a:p>
          <a:p>
            <a:r>
              <a:rPr lang="cs-CZ" dirty="0"/>
              <a:t>Vždy se zaměřte na opravu první chyby v „Output“</a:t>
            </a:r>
          </a:p>
          <a:p>
            <a:pPr lvl="1"/>
            <a:r>
              <a:rPr lang="cs-CZ" dirty="0"/>
              <a:t>Další chyby mohly vzniknout kvůli té první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09A26EF6-041C-C392-C20F-F969E4766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02" y="4001294"/>
            <a:ext cx="4891521" cy="1547855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FD9B8C0A-C610-D22F-DCD8-183BE6450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682" y="5134483"/>
            <a:ext cx="8723318" cy="1661971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61196C7-66BE-26BC-94FF-970E6B4A9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0374" y="3866357"/>
            <a:ext cx="1097667" cy="1097667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3FC7798A-3F02-911A-18A5-B67EEA3C8E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16738" y="4761666"/>
            <a:ext cx="1075262" cy="107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2E400-8C3E-D4E6-53A8-8785EB04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76FF9-1E09-8EBF-830E-9E510279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Basic </a:t>
            </a:r>
            <a:r>
              <a:rPr lang="cs-CZ" dirty="0" err="1"/>
              <a:t>commands</a:t>
            </a:r>
            <a:endParaRPr lang="cs-CZ" dirty="0"/>
          </a:p>
          <a:p>
            <a:pPr lvl="1"/>
            <a:r>
              <a:rPr lang="en-US" dirty="0"/>
              <a:t>C</a:t>
            </a:r>
            <a:r>
              <a:rPr lang="cs-CZ" dirty="0" err="1"/>
              <a:t>lone</a:t>
            </a:r>
            <a:r>
              <a:rPr lang="en-US" dirty="0"/>
              <a:t>(copy)</a:t>
            </a:r>
            <a:r>
              <a:rPr lang="cs-CZ" dirty="0"/>
              <a:t> </a:t>
            </a: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repository</a:t>
            </a:r>
            <a:r>
              <a:rPr lang="cs-CZ" dirty="0"/>
              <a:t>: </a:t>
            </a:r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clone</a:t>
            </a:r>
            <a:r>
              <a:rPr lang="cs-CZ" dirty="0"/>
              <a:t> </a:t>
            </a:r>
            <a:r>
              <a:rPr lang="en-US" dirty="0">
                <a:hlinkClick r:id="rId2"/>
              </a:rPr>
              <a:t>https://url.com/repository.git</a:t>
            </a:r>
            <a:endParaRPr lang="en-US" dirty="0"/>
          </a:p>
          <a:p>
            <a:pPr lvl="1"/>
            <a:r>
              <a:rPr lang="en-US" dirty="0"/>
              <a:t>Update changes (by coworkers) to the local repository: git pull</a:t>
            </a:r>
          </a:p>
          <a:p>
            <a:pPr lvl="1"/>
            <a:r>
              <a:rPr lang="en-US" dirty="0"/>
              <a:t>Creating a new GIT commit:</a:t>
            </a:r>
          </a:p>
          <a:p>
            <a:pPr lvl="2"/>
            <a:r>
              <a:rPr lang="en-US" dirty="0"/>
              <a:t>Register (stage) a changed file: git add path/file.cpp</a:t>
            </a:r>
          </a:p>
          <a:p>
            <a:pPr lvl="2"/>
            <a:r>
              <a:rPr lang="en-US" dirty="0"/>
              <a:t>Wrap-up the commit: git commit –m "What the commit achieves (e.g., Add file.cpp)"</a:t>
            </a:r>
          </a:p>
          <a:p>
            <a:pPr lvl="1"/>
            <a:r>
              <a:rPr lang="en-US" dirty="0"/>
              <a:t>Upload changes to the origin (the cloned one) remote repository : git push</a:t>
            </a:r>
          </a:p>
          <a:p>
            <a:pPr lvl="2"/>
            <a:r>
              <a:rPr lang="en-US" dirty="0"/>
              <a:t>Upload to a specific remote repository: git push REPOSITORY [branch]</a:t>
            </a:r>
          </a:p>
          <a:p>
            <a:pPr lvl="1"/>
            <a:r>
              <a:rPr lang="en-US" dirty="0"/>
              <a:t>Queue-up current state of the local repository: git status</a:t>
            </a:r>
          </a:p>
          <a:p>
            <a:pPr lvl="1"/>
            <a:r>
              <a:rPr lang="en-US" dirty="0"/>
              <a:t>Create new branch: git branch new-branch</a:t>
            </a:r>
          </a:p>
          <a:p>
            <a:pPr lvl="1"/>
            <a:r>
              <a:rPr lang="en-US" dirty="0"/>
              <a:t>switch branch: git checkout branch-name</a:t>
            </a:r>
          </a:p>
          <a:p>
            <a:r>
              <a:rPr lang="en-US" dirty="0"/>
              <a:t>More useful commands: git commit --amend, git checkout –b new-branch</a:t>
            </a:r>
          </a:p>
        </p:txBody>
      </p:sp>
    </p:spTree>
    <p:extLst>
      <p:ext uri="{BB962C8B-B14F-4D97-AF65-F5344CB8AC3E}">
        <p14:creationId xmlns:p14="http://schemas.microsoft.com/office/powerpoint/2010/main" val="410237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6B284-5173-2F57-0CD7-78F79F08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školních počítačích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15EE9-C0BC-206D-6D28-1F5B14F38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Nepoužívejte SSH klíče (ostatní se k nim můžou dostat)</a:t>
            </a:r>
          </a:p>
          <a:p>
            <a:pPr lvl="1"/>
            <a:r>
              <a:rPr lang="cs-CZ" dirty="0"/>
              <a:t>Všichni studenti sdílí stejný „</a:t>
            </a:r>
            <a:r>
              <a:rPr lang="cs-CZ" dirty="0" err="1"/>
              <a:t>students</a:t>
            </a:r>
            <a:r>
              <a:rPr lang="cs-CZ" dirty="0"/>
              <a:t>“ adresář</a:t>
            </a:r>
          </a:p>
          <a:p>
            <a:pPr lvl="1"/>
            <a:r>
              <a:rPr lang="cs-CZ" dirty="0"/>
              <a:t>Doma/na vlastních strojích s </a:t>
            </a:r>
            <a:r>
              <a:rPr lang="cs-CZ" dirty="0" err="1"/>
              <a:t>tim</a:t>
            </a:r>
            <a:r>
              <a:rPr lang="cs-CZ" dirty="0"/>
              <a:t> samozřejmě není problém (i pro další body)</a:t>
            </a:r>
          </a:p>
          <a:p>
            <a:r>
              <a:rPr lang="cs-CZ" dirty="0"/>
              <a:t>Nastavte v </a:t>
            </a:r>
            <a:r>
              <a:rPr lang="cs-CZ" dirty="0" err="1"/>
              <a:t>repozitáři</a:t>
            </a:r>
            <a:r>
              <a:rPr lang="cs-CZ" dirty="0"/>
              <a:t> následující (nedávejte --</a:t>
            </a:r>
            <a:r>
              <a:rPr lang="cs-CZ" dirty="0" err="1"/>
              <a:t>global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config</a:t>
            </a:r>
            <a:r>
              <a:rPr lang="cs-CZ" dirty="0"/>
              <a:t> </a:t>
            </a:r>
            <a:r>
              <a:rPr lang="cs-CZ" dirty="0" err="1"/>
              <a:t>user.email</a:t>
            </a:r>
            <a:r>
              <a:rPr lang="cs-CZ" dirty="0"/>
              <a:t> "email</a:t>
            </a:r>
            <a:r>
              <a:rPr lang="en-US" dirty="0"/>
              <a:t>ova@</a:t>
            </a:r>
            <a:r>
              <a:rPr lang="cs-CZ" dirty="0" err="1"/>
              <a:t>adre</a:t>
            </a:r>
            <a:r>
              <a:rPr lang="en-US" dirty="0"/>
              <a:t>.</a:t>
            </a:r>
            <a:r>
              <a:rPr lang="en-US" dirty="0" err="1"/>
              <a:t>sa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git config user.name “</a:t>
            </a:r>
            <a:r>
              <a:rPr lang="en-US" dirty="0" err="1"/>
              <a:t>Jm</a:t>
            </a:r>
            <a:r>
              <a:rPr lang="cs-CZ" dirty="0" err="1"/>
              <a:t>éno</a:t>
            </a:r>
            <a:r>
              <a:rPr lang="cs-CZ" dirty="0"/>
              <a:t> Příjmení"</a:t>
            </a:r>
          </a:p>
          <a:p>
            <a:r>
              <a:rPr lang="cs-CZ" dirty="0"/>
              <a:t>Používejte HTTPS verzi (klonujte pomocí https odkazu,</a:t>
            </a:r>
            <a:br>
              <a:rPr lang="cs-CZ" dirty="0"/>
            </a:br>
            <a:r>
              <a:rPr lang="cs-CZ" dirty="0"/>
              <a:t>ne </a:t>
            </a:r>
            <a:r>
              <a:rPr lang="cs-CZ" dirty="0" err="1"/>
              <a:t>ssh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Nepoužívejte žádný </a:t>
            </a:r>
            <a:r>
              <a:rPr lang="cs-CZ" dirty="0" err="1"/>
              <a:t>password</a:t>
            </a:r>
            <a:r>
              <a:rPr lang="cs-CZ" dirty="0"/>
              <a:t> manager,</a:t>
            </a:r>
            <a:br>
              <a:rPr lang="cs-CZ" dirty="0"/>
            </a:br>
            <a:r>
              <a:rPr lang="cs-CZ" dirty="0"/>
              <a:t>musíte zadat </a:t>
            </a:r>
            <a:r>
              <a:rPr lang="cs-CZ" dirty="0" err="1"/>
              <a:t>jméno+heslo</a:t>
            </a:r>
            <a:r>
              <a:rPr lang="cs-CZ" dirty="0"/>
              <a:t> manuálně</a:t>
            </a:r>
            <a:endParaRPr lang="en-US" dirty="0"/>
          </a:p>
        </p:txBody>
      </p:sp>
      <p:pic>
        <p:nvPicPr>
          <p:cNvPr id="4" name="Picture 43" descr="A screenshot of a computer&#10;&#10;Description automatically generated">
            <a:extLst>
              <a:ext uri="{FF2B5EF4-FFF2-40B4-BE49-F238E27FC236}">
                <a16:creationId xmlns:a16="http://schemas.microsoft.com/office/drawing/2014/main" id="{88BEBC90-9EDD-0436-2C63-019755394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079" y="4282025"/>
            <a:ext cx="3496550" cy="24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7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9AF59-506E-A418-605C-634E9AE3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Kvalitní zdroje dodatečných informací, nástroje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FFD5F-DCD1-E760-B529-7FBE04656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Přednášky: </a:t>
            </a:r>
            <a:r>
              <a:rPr lang="cs-CZ" dirty="0">
                <a:hlinkClick r:id="rId2"/>
              </a:rPr>
              <a:t>https://www.ksi.mff.cuni.cz/teaching/nprg041-web/</a:t>
            </a:r>
            <a:endParaRPr lang="cs-CZ" dirty="0"/>
          </a:p>
          <a:p>
            <a:r>
              <a:rPr lang="cs-CZ" dirty="0" err="1"/>
              <a:t>CppReference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https://en.cppreference.com/w/</a:t>
            </a:r>
            <a:endParaRPr lang="cs-CZ" dirty="0"/>
          </a:p>
          <a:p>
            <a:r>
              <a:rPr lang="cs-CZ" dirty="0" err="1">
                <a:ea typeface="Calibri"/>
                <a:cs typeface="Calibri"/>
              </a:rPr>
              <a:t>clang-tidy</a:t>
            </a:r>
            <a:r>
              <a:rPr lang="cs-CZ" dirty="0">
                <a:ea typeface="Calibri"/>
                <a:cs typeface="Calibri"/>
              </a:rPr>
              <a:t>, </a:t>
            </a:r>
            <a:r>
              <a:rPr lang="cs-CZ" dirty="0" err="1">
                <a:ea typeface="Calibri"/>
                <a:cs typeface="Calibri"/>
              </a:rPr>
              <a:t>cppcheck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>
                <a:ea typeface="Calibri"/>
                <a:cs typeface="Calibri"/>
              </a:rPr>
              <a:t>Nástroje na statickou analýzu (</a:t>
            </a:r>
            <a:r>
              <a:rPr lang="cs-CZ" dirty="0" err="1">
                <a:ea typeface="Calibri"/>
                <a:cs typeface="Calibri"/>
              </a:rPr>
              <a:t>linting</a:t>
            </a:r>
            <a:r>
              <a:rPr lang="cs-CZ" dirty="0">
                <a:ea typeface="Calibri"/>
                <a:cs typeface="Calibri"/>
              </a:rPr>
              <a:t>) kódu</a:t>
            </a:r>
          </a:p>
          <a:p>
            <a:pPr lvl="1"/>
            <a:r>
              <a:rPr lang="cs-CZ" dirty="0">
                <a:ea typeface="Calibri"/>
                <a:cs typeface="Calibri"/>
              </a:rPr>
              <a:t>Jejich </a:t>
            </a:r>
            <a:r>
              <a:rPr lang="cs-CZ" dirty="0" err="1">
                <a:ea typeface="Calibri"/>
                <a:cs typeface="Calibri"/>
              </a:rPr>
              <a:t>warningy</a:t>
            </a:r>
            <a:r>
              <a:rPr lang="cs-CZ" dirty="0">
                <a:ea typeface="Calibri"/>
                <a:cs typeface="Calibri"/>
              </a:rPr>
              <a:t> bývají pravdivé</a:t>
            </a:r>
          </a:p>
          <a:p>
            <a:pPr lvl="2"/>
            <a:r>
              <a:rPr lang="cs-CZ" dirty="0">
                <a:ea typeface="Calibri"/>
                <a:cs typeface="Calibri"/>
              </a:rPr>
              <a:t>Určitě neodhalí vše (</a:t>
            </a:r>
            <a:r>
              <a:rPr lang="cs-CZ" dirty="0" err="1">
                <a:ea typeface="Calibri"/>
                <a:cs typeface="Calibri"/>
              </a:rPr>
              <a:t>false</a:t>
            </a:r>
            <a:r>
              <a:rPr lang="cs-CZ" dirty="0">
                <a:ea typeface="Calibri"/>
                <a:cs typeface="Calibri"/>
              </a:rPr>
              <a:t> negative)</a:t>
            </a:r>
          </a:p>
          <a:p>
            <a:pPr lvl="2"/>
            <a:r>
              <a:rPr lang="cs-CZ" dirty="0">
                <a:ea typeface="Calibri"/>
                <a:cs typeface="Calibri"/>
              </a:rPr>
              <a:t>Občas se spletou (</a:t>
            </a:r>
            <a:r>
              <a:rPr lang="cs-CZ" dirty="0" err="1">
                <a:ea typeface="Calibri"/>
                <a:cs typeface="Calibri"/>
              </a:rPr>
              <a:t>false</a:t>
            </a:r>
            <a:r>
              <a:rPr lang="cs-CZ" dirty="0">
                <a:ea typeface="Calibri"/>
                <a:cs typeface="Calibri"/>
              </a:rPr>
              <a:t> positive)</a:t>
            </a:r>
          </a:p>
          <a:p>
            <a:r>
              <a:rPr lang="cs-CZ" dirty="0" err="1">
                <a:ea typeface="Calibri"/>
                <a:cs typeface="Calibri"/>
              </a:rPr>
              <a:t>clang-format</a:t>
            </a:r>
            <a:r>
              <a:rPr lang="cs-CZ" dirty="0">
                <a:ea typeface="Calibri"/>
                <a:cs typeface="Calibri"/>
              </a:rPr>
              <a:t> (nebo podobný): </a:t>
            </a:r>
            <a:r>
              <a:rPr lang="cs-CZ" dirty="0" err="1">
                <a:ea typeface="Calibri"/>
                <a:cs typeface="Calibri"/>
              </a:rPr>
              <a:t>formatter</a:t>
            </a:r>
            <a:r>
              <a:rPr lang="cs-CZ" dirty="0">
                <a:ea typeface="Calibri"/>
                <a:cs typeface="Calibri"/>
              </a:rPr>
              <a:t>, pomáhá udržet konzistentní styl kódu; IDE typicky mají vlastní </a:t>
            </a:r>
            <a:r>
              <a:rPr lang="cs-CZ" dirty="0" err="1">
                <a:ea typeface="Calibri"/>
                <a:cs typeface="Calibri"/>
              </a:rPr>
              <a:t>formatter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 err="1">
                <a:ea typeface="Calibri"/>
                <a:cs typeface="Calibri"/>
              </a:rPr>
              <a:t>LLMs</a:t>
            </a:r>
            <a:r>
              <a:rPr lang="cs-CZ" dirty="0">
                <a:ea typeface="Calibri"/>
                <a:cs typeface="Calibri"/>
              </a:rPr>
              <a:t> (chat.openai.com, GH </a:t>
            </a:r>
            <a:r>
              <a:rPr lang="cs-CZ" dirty="0" err="1">
                <a:ea typeface="Calibri"/>
                <a:cs typeface="Calibri"/>
              </a:rPr>
              <a:t>copilot</a:t>
            </a:r>
            <a:r>
              <a:rPr lang="cs-CZ" dirty="0">
                <a:ea typeface="Calibri"/>
                <a:cs typeface="Calibri"/>
              </a:rPr>
              <a:t>, …) mohou usnadnit psaní kódu</a:t>
            </a:r>
          </a:p>
          <a:p>
            <a:pPr lvl="1"/>
            <a:r>
              <a:rPr lang="cs-CZ" dirty="0">
                <a:ea typeface="Calibri"/>
                <a:cs typeface="Calibri"/>
              </a:rPr>
              <a:t>Jako oheň: dobrý sluha, ale špatný pán; je potřeba kontrolovat, co vymyslí</a:t>
            </a:r>
          </a:p>
        </p:txBody>
      </p:sp>
    </p:spTree>
    <p:extLst>
      <p:ext uri="{BB962C8B-B14F-4D97-AF65-F5344CB8AC3E}">
        <p14:creationId xmlns:p14="http://schemas.microsoft.com/office/powerpoint/2010/main" val="392648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1F48D-109B-4AA2-8667-DBC58368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</a:t>
            </a:r>
            <a:r>
              <a:rPr lang="en-US" dirty="0"/>
              <a:t>, user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46BB-0736-5BBB-6FA4-5F0F0D87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Vytvořit projekt C++</a:t>
            </a:r>
          </a:p>
          <a:p>
            <a:r>
              <a:rPr lang="cs-CZ" dirty="0"/>
              <a:t>Vytvořit main.cpp s obsahem:</a:t>
            </a:r>
            <a:endParaRPr lang="en-US" dirty="0"/>
          </a:p>
          <a:p>
            <a:r>
              <a:rPr lang="en-US" dirty="0" err="1"/>
              <a:t>Sestrojit</a:t>
            </a:r>
            <a:r>
              <a:rPr lang="en-US" dirty="0"/>
              <a:t> </a:t>
            </a:r>
            <a:r>
              <a:rPr lang="en-US" dirty="0" err="1"/>
              <a:t>projekt</a:t>
            </a:r>
            <a:endParaRPr lang="en-US" dirty="0" err="1">
              <a:ea typeface="Calibri"/>
              <a:cs typeface="Calibri"/>
            </a:endParaRP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Přidat podporu pro víceslovné jméno (Jméno Příjmení)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Přidat podporu pro --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help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Problém se srovnáváním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stringů</a:t>
            </a:r>
            <a:endParaRPr lang="cs-CZ" dirty="0" err="1">
              <a:solidFill>
                <a:schemeClr val="bg1">
                  <a:lumMod val="6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80BCE2-6EAA-D0F9-0A10-9BCA159DA634}"/>
              </a:ext>
            </a:extLst>
          </p:cNvPr>
          <p:cNvSpPr txBox="1"/>
          <p:nvPr/>
        </p:nvSpPr>
        <p:spPr>
          <a:xfrm>
            <a:off x="5578210" y="1509156"/>
            <a:ext cx="6450503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std::string name;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What is your name?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&gt;&gt; name;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name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D68AF720-179C-3F61-AACB-D9F04374C86D}"/>
              </a:ext>
            </a:extLst>
          </p:cNvPr>
          <p:cNvSpPr/>
          <p:nvPr/>
        </p:nvSpPr>
        <p:spPr>
          <a:xfrm>
            <a:off x="7669763" y="1027906"/>
            <a:ext cx="3002902" cy="516359"/>
          </a:xfrm>
          <a:prstGeom prst="wedgeRoundRectCallout">
            <a:avLst>
              <a:gd name="adj1" fmla="val -59673"/>
              <a:gd name="adj2" fmla="val 5888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Includování</a:t>
            </a:r>
            <a:r>
              <a:rPr lang="cs-CZ" dirty="0"/>
              <a:t> standardního </a:t>
            </a:r>
            <a:r>
              <a:rPr lang="cs-CZ" dirty="0" err="1"/>
              <a:t>headeru</a:t>
            </a:r>
            <a:r>
              <a:rPr lang="cs-CZ" dirty="0"/>
              <a:t> </a:t>
            </a:r>
            <a:r>
              <a:rPr lang="cs-CZ" dirty="0" err="1"/>
              <a:t>iostream</a:t>
            </a:r>
            <a:endParaRPr lang="en-US" dirty="0"/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C06E041D-6F33-1475-5F01-7F71C292FC34}"/>
              </a:ext>
            </a:extLst>
          </p:cNvPr>
          <p:cNvSpPr/>
          <p:nvPr/>
        </p:nvSpPr>
        <p:spPr>
          <a:xfrm>
            <a:off x="8434873" y="1784669"/>
            <a:ext cx="3002902" cy="774538"/>
          </a:xfrm>
          <a:prstGeom prst="wedgeRoundRectCallout">
            <a:avLst>
              <a:gd name="adj1" fmla="val -61848"/>
              <a:gd name="adj2" fmla="val -5495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Nepoužívat C knihovny jako třeba </a:t>
            </a:r>
            <a:r>
              <a:rPr lang="cs-CZ" dirty="0" err="1"/>
              <a:t>stdio.h</a:t>
            </a:r>
            <a:r>
              <a:rPr lang="cs-CZ" dirty="0"/>
              <a:t> (nahradit těma s </a:t>
            </a:r>
            <a:r>
              <a:rPr lang="cs-CZ" dirty="0" err="1"/>
              <a:t>předponouc</a:t>
            </a:r>
            <a:r>
              <a:rPr lang="cs-CZ" dirty="0"/>
              <a:t> c, např. </a:t>
            </a:r>
            <a:r>
              <a:rPr lang="cs-CZ" dirty="0" err="1"/>
              <a:t>cstdio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564F86A9-F175-491D-80CF-7756D0FBEB83}"/>
              </a:ext>
            </a:extLst>
          </p:cNvPr>
          <p:cNvSpPr/>
          <p:nvPr/>
        </p:nvSpPr>
        <p:spPr>
          <a:xfrm>
            <a:off x="8332236" y="2698706"/>
            <a:ext cx="3002902" cy="516359"/>
          </a:xfrm>
          <a:prstGeom prst="wedgeRoundRectCallout">
            <a:avLst>
              <a:gd name="adj1" fmla="val -107213"/>
              <a:gd name="adj2" fmla="val 1062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Používání třídy </a:t>
            </a:r>
            <a:r>
              <a:rPr lang="cs-CZ" dirty="0" err="1"/>
              <a:t>string</a:t>
            </a:r>
            <a:r>
              <a:rPr lang="cs-CZ" dirty="0"/>
              <a:t> z </a:t>
            </a:r>
            <a:r>
              <a:rPr lang="cs-CZ" dirty="0" err="1"/>
              <a:t>namespacu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cs-CZ" dirty="0"/>
              <a:t> (standardní)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FE6D7B29-D8AC-6A67-8580-ABFE182CC9FA}"/>
              </a:ext>
            </a:extLst>
          </p:cNvPr>
          <p:cNvSpPr/>
          <p:nvPr/>
        </p:nvSpPr>
        <p:spPr>
          <a:xfrm>
            <a:off x="8164286" y="3475604"/>
            <a:ext cx="3743129" cy="592543"/>
          </a:xfrm>
          <a:prstGeom prst="wedgeRoundRectCallout">
            <a:avLst>
              <a:gd name="adj1" fmla="val -51625"/>
              <a:gd name="adj2" fmla="val -4302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Přetížené operátory &lt;&lt; a &gt;&gt;,</a:t>
            </a:r>
          </a:p>
          <a:p>
            <a:pPr algn="ctr"/>
            <a:r>
              <a:rPr lang="cs-CZ" dirty="0"/>
              <a:t>Implementace podle typů argumentů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49BBEF0-E506-D586-434A-159729775997}"/>
              </a:ext>
            </a:extLst>
          </p:cNvPr>
          <p:cNvSpPr/>
          <p:nvPr/>
        </p:nvSpPr>
        <p:spPr>
          <a:xfrm>
            <a:off x="8229600" y="5291257"/>
            <a:ext cx="2705878" cy="592543"/>
          </a:xfrm>
          <a:prstGeom prst="wedgeRoundRectCallout">
            <a:avLst>
              <a:gd name="adj1" fmla="val -80013"/>
              <a:gd name="adj2" fmla="val -20837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Směr operátorů streamů (</a:t>
            </a:r>
            <a:r>
              <a:rPr lang="cs-CZ" dirty="0" err="1"/>
              <a:t>cin</a:t>
            </a:r>
            <a:r>
              <a:rPr lang="cs-CZ" dirty="0"/>
              <a:t> a </a:t>
            </a:r>
            <a:r>
              <a:rPr lang="cs-CZ" dirty="0" err="1"/>
              <a:t>cout</a:t>
            </a:r>
            <a:r>
              <a:rPr lang="cs-CZ" dirty="0"/>
              <a:t>) podle toku dat</a:t>
            </a:r>
          </a:p>
        </p:txBody>
      </p:sp>
    </p:spTree>
    <p:extLst>
      <p:ext uri="{BB962C8B-B14F-4D97-AF65-F5344CB8AC3E}">
        <p14:creationId xmlns:p14="http://schemas.microsoft.com/office/powerpoint/2010/main" val="1905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FBFF-B1B3-EB8A-C6FF-3C9B9AFF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Streamy (</a:t>
            </a:r>
            <a:r>
              <a:rPr lang="en-US" dirty="0" err="1">
                <a:ea typeface="Calibri Light"/>
                <a:cs typeface="Calibri Light"/>
              </a:rPr>
              <a:t>proudové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vstupy</a:t>
            </a:r>
            <a:r>
              <a:rPr lang="en-US" dirty="0">
                <a:ea typeface="Calibri Light"/>
                <a:cs typeface="Calibri Light"/>
              </a:rPr>
              <a:t>, </a:t>
            </a:r>
            <a:r>
              <a:rPr lang="en-US" dirty="0" err="1">
                <a:ea typeface="Calibri Light"/>
                <a:cs typeface="Calibri Light"/>
              </a:rPr>
              <a:t>výstupy</a:t>
            </a:r>
            <a:r>
              <a:rPr lang="en-US" dirty="0">
                <a:ea typeface="Calibri Light"/>
                <a:cs typeface="Calibri Light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090A-AB09-CCB8-37BA-49D76D230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3 </a:t>
            </a:r>
            <a:r>
              <a:rPr lang="en-US" dirty="0" err="1">
                <a:ea typeface="Calibri"/>
                <a:cs typeface="Calibri"/>
              </a:rPr>
              <a:t>základní</a:t>
            </a:r>
            <a:r>
              <a:rPr lang="en-US" dirty="0">
                <a:ea typeface="Calibri"/>
                <a:cs typeface="Calibri"/>
              </a:rPr>
              <a:t> streamy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komunikaci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uživatelem</a:t>
            </a:r>
            <a:r>
              <a:rPr lang="en-US" dirty="0">
                <a:ea typeface="Calibri"/>
                <a:cs typeface="Calibri"/>
              </a:rPr>
              <a:t>:</a:t>
            </a:r>
            <a:endParaRPr lang="en-US" dirty="0" err="1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std::</a:t>
            </a:r>
            <a:r>
              <a:rPr lang="en-US" dirty="0" err="1">
                <a:ea typeface="Calibri"/>
                <a:cs typeface="Calibri"/>
              </a:rPr>
              <a:t>cout</a:t>
            </a:r>
            <a:r>
              <a:rPr lang="en-US" dirty="0">
                <a:ea typeface="Calibri"/>
                <a:cs typeface="Calibri"/>
              </a:rPr>
              <a:t> (</a:t>
            </a:r>
            <a:r>
              <a:rPr lang="en-US" dirty="0" err="1">
                <a:ea typeface="Calibri"/>
                <a:cs typeface="Calibri"/>
              </a:rPr>
              <a:t>mnemotechnika</a:t>
            </a:r>
            <a:r>
              <a:rPr lang="en-US" dirty="0">
                <a:ea typeface="Calibri"/>
                <a:cs typeface="Calibri"/>
              </a:rPr>
              <a:t> "console output") - </a:t>
            </a:r>
            <a:r>
              <a:rPr lang="en-US" dirty="0" err="1">
                <a:ea typeface="Calibri"/>
                <a:cs typeface="Calibri"/>
              </a:rPr>
              <a:t>standardní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výstup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std::</a:t>
            </a:r>
            <a:r>
              <a:rPr lang="en-US" dirty="0" err="1">
                <a:ea typeface="Calibri"/>
                <a:cs typeface="Calibri"/>
              </a:rPr>
              <a:t>cin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mnemotechnika</a:t>
            </a:r>
            <a:r>
              <a:rPr lang="en-US" dirty="0">
                <a:ea typeface="Calibri"/>
                <a:cs typeface="Calibri"/>
              </a:rPr>
              <a:t> "console input") - </a:t>
            </a:r>
            <a:r>
              <a:rPr lang="en-US" dirty="0" err="1">
                <a:ea typeface="Calibri"/>
                <a:cs typeface="Calibri"/>
              </a:rPr>
              <a:t>standardní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vstup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std::</a:t>
            </a:r>
            <a:r>
              <a:rPr lang="en-US" dirty="0" err="1">
                <a:ea typeface="Calibri"/>
                <a:cs typeface="Calibri"/>
              </a:rPr>
              <a:t>cerr</a:t>
            </a:r>
            <a:r>
              <a:rPr lang="en-US" dirty="0">
                <a:ea typeface="Calibri"/>
                <a:cs typeface="Calibri"/>
              </a:rPr>
              <a:t> - </a:t>
            </a:r>
            <a:r>
              <a:rPr lang="en-US" dirty="0" err="1">
                <a:ea typeface="Calibri"/>
                <a:cs typeface="Calibri"/>
              </a:rPr>
              <a:t>výstup</a:t>
            </a:r>
            <a:r>
              <a:rPr lang="en-US" dirty="0">
                <a:ea typeface="Calibri"/>
                <a:cs typeface="Calibri"/>
              </a:rPr>
              <a:t> pro </a:t>
            </a:r>
            <a:r>
              <a:rPr lang="en-US" dirty="0" err="1">
                <a:ea typeface="Calibri"/>
                <a:cs typeface="Calibri"/>
              </a:rPr>
              <a:t>chybové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hlášky</a:t>
            </a:r>
            <a:r>
              <a:rPr lang="en-US" dirty="0">
                <a:ea typeface="Calibri"/>
                <a:cs typeface="Calibri"/>
              </a:rPr>
              <a:t>, logy, </a:t>
            </a:r>
            <a:r>
              <a:rPr lang="en-US" dirty="0" err="1">
                <a:ea typeface="Calibri"/>
                <a:cs typeface="Calibri"/>
              </a:rPr>
              <a:t>warningy</a:t>
            </a:r>
          </a:p>
          <a:p>
            <a:r>
              <a:rPr lang="en-US" dirty="0" err="1">
                <a:ea typeface="Calibri"/>
                <a:cs typeface="Calibri"/>
              </a:rPr>
              <a:t>Typicky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dělí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istreamy</a:t>
            </a:r>
            <a:r>
              <a:rPr lang="en-US" dirty="0">
                <a:ea typeface="Calibri"/>
                <a:cs typeface="Calibri"/>
              </a:rPr>
              <a:t> (input streamy), </a:t>
            </a:r>
            <a:r>
              <a:rPr lang="en-US" dirty="0" err="1">
                <a:ea typeface="Calibri"/>
                <a:cs typeface="Calibri"/>
              </a:rPr>
              <a:t>ostreamy</a:t>
            </a:r>
            <a:r>
              <a:rPr lang="en-US" dirty="0">
                <a:ea typeface="Calibri"/>
                <a:cs typeface="Calibri"/>
              </a:rPr>
              <a:t> (output streamy) a </a:t>
            </a:r>
            <a:r>
              <a:rPr lang="en-US" dirty="0" err="1">
                <a:ea typeface="Calibri"/>
                <a:cs typeface="Calibri"/>
              </a:rPr>
              <a:t>iostreamy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kombinace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obou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istream</a:t>
            </a:r>
            <a:r>
              <a:rPr lang="en-US" dirty="0">
                <a:ea typeface="Calibri"/>
                <a:cs typeface="Calibri"/>
              </a:rPr>
              <a:t> &gt;&gt;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čte</a:t>
            </a:r>
            <a:r>
              <a:rPr lang="en-US" dirty="0">
                <a:ea typeface="Calibri"/>
                <a:cs typeface="Calibri"/>
              </a:rPr>
              <a:t> "</a:t>
            </a:r>
            <a:r>
              <a:rPr lang="en-US" dirty="0" err="1">
                <a:ea typeface="Calibri"/>
                <a:cs typeface="Calibri"/>
              </a:rPr>
              <a:t>parsuje</a:t>
            </a:r>
            <a:r>
              <a:rPr lang="en-US" dirty="0">
                <a:ea typeface="Calibri"/>
                <a:cs typeface="Calibri"/>
              </a:rPr>
              <a:t>" </a:t>
            </a:r>
            <a:r>
              <a:rPr lang="en-US" dirty="0" err="1">
                <a:ea typeface="Calibri"/>
                <a:cs typeface="Calibri"/>
              </a:rPr>
              <a:t>vstup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podle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typu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), </a:t>
            </a:r>
            <a:r>
              <a:rPr lang="en-US" dirty="0" err="1">
                <a:ea typeface="Calibri"/>
                <a:cs typeface="Calibri"/>
              </a:rPr>
              <a:t>istream.get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istream.read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 err="1">
                <a:ea typeface="Calibri"/>
                <a:cs typeface="Calibri"/>
              </a:rPr>
              <a:t>ostream</a:t>
            </a:r>
            <a:r>
              <a:rPr lang="en-US" dirty="0">
                <a:ea typeface="Calibri"/>
                <a:cs typeface="Calibri"/>
              </a:rPr>
              <a:t> &lt;&lt;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správný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výstup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podle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typu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), </a:t>
            </a:r>
            <a:r>
              <a:rPr lang="en-US" dirty="0" err="1">
                <a:ea typeface="Calibri"/>
                <a:cs typeface="Calibri"/>
              </a:rPr>
              <a:t>ostream.put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ostream.write</a:t>
            </a:r>
            <a:endParaRPr lang="en-US" dirty="0" err="1"/>
          </a:p>
          <a:p>
            <a:r>
              <a:rPr lang="en-US" dirty="0" err="1">
                <a:ea typeface="Calibri"/>
                <a:cs typeface="Calibri"/>
              </a:rPr>
              <a:t>Soubory</a:t>
            </a:r>
            <a:r>
              <a:rPr lang="en-US" dirty="0">
                <a:ea typeface="Calibri"/>
                <a:cs typeface="Calibri"/>
              </a:rPr>
              <a:t>: (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/o)</a:t>
            </a:r>
            <a:r>
              <a:rPr lang="en-US" dirty="0" err="1">
                <a:ea typeface="Calibri"/>
                <a:cs typeface="Calibri"/>
              </a:rPr>
              <a:t>fstream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řešit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později</a:t>
            </a:r>
            <a:r>
              <a:rPr lang="en-US" dirty="0">
                <a:ea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917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1F48D-109B-4AA2-8667-DBC58368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</a:t>
            </a:r>
            <a:r>
              <a:rPr lang="en-US" dirty="0"/>
              <a:t>, user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46BB-0736-5BBB-6FA4-5F0F0D87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Vytvořit projekt C++</a:t>
            </a:r>
          </a:p>
          <a:p>
            <a:r>
              <a:rPr lang="cs-CZ" dirty="0"/>
              <a:t>Vytvořit main.cpp s obsahem:</a:t>
            </a:r>
            <a:endParaRPr lang="en-US" dirty="0"/>
          </a:p>
          <a:p>
            <a:r>
              <a:rPr lang="en-US" dirty="0" err="1"/>
              <a:t>Sestrojit</a:t>
            </a:r>
            <a:r>
              <a:rPr lang="en-US" dirty="0"/>
              <a:t> </a:t>
            </a:r>
            <a:r>
              <a:rPr lang="en-US" dirty="0" err="1"/>
              <a:t>projekt</a:t>
            </a:r>
            <a:endParaRPr lang="en-US" dirty="0" err="1">
              <a:ea typeface="Calibri"/>
              <a:cs typeface="Calibri"/>
            </a:endParaRPr>
          </a:p>
          <a:p>
            <a:r>
              <a:rPr lang="cs-CZ" dirty="0"/>
              <a:t>Přidat podporu pro víceslovné jméno (Jméno Příjmení)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Přidat podporu pro --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help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Problém se srovnáváním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stringů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80BCE2-6EAA-D0F9-0A10-9BCA159DA634}"/>
              </a:ext>
            </a:extLst>
          </p:cNvPr>
          <p:cNvSpPr txBox="1"/>
          <p:nvPr/>
        </p:nvSpPr>
        <p:spPr>
          <a:xfrm>
            <a:off x="5578210" y="1509156"/>
            <a:ext cx="6450503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 </a:t>
            </a:r>
            <a:r>
              <a:rPr lang="en-US" dirty="0">
                <a:solidFill>
                  <a:srgbClr val="74531F"/>
                </a:solidFill>
                <a:latin typeface="Consolas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std::string name;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What is your name?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std::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getline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(std::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 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name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847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Organiza</a:t>
            </a:r>
            <a:r>
              <a:rPr lang="cs-CZ" dirty="0"/>
              <a:t>ční záležitosti</a:t>
            </a:r>
          </a:p>
          <a:p>
            <a:r>
              <a:rPr lang="cs-CZ" dirty="0"/>
              <a:t>Nástroje a dodatečné zdroje</a:t>
            </a:r>
          </a:p>
          <a:p>
            <a:r>
              <a:rPr lang="cs-CZ" dirty="0"/>
              <a:t>Mini-úloha: Hello, user</a:t>
            </a:r>
          </a:p>
          <a:p>
            <a:r>
              <a:rPr lang="cs-CZ" dirty="0"/>
              <a:t>První úloha: Násobilka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F4D8-B935-F84E-67EF-7404A60A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Funkce</a:t>
            </a:r>
            <a:r>
              <a:rPr lang="en-US" dirty="0">
                <a:ea typeface="Calibri Light"/>
                <a:cs typeface="Calibri Light"/>
              </a:rPr>
              <a:t> main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07234-6641-6BD1-E17A-E2B0F429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Calibri" panose="020F0502020204030204"/>
                <a:cs typeface="Calibri" panose="020F0502020204030204"/>
              </a:rPr>
              <a:t>Volaná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při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startu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programu</a:t>
            </a:r>
            <a:r>
              <a:rPr lang="en-US" dirty="0">
                <a:ea typeface="Calibri" panose="020F0502020204030204"/>
                <a:cs typeface="Calibri" panose="020F0502020204030204"/>
              </a:rPr>
              <a:t>, </a:t>
            </a:r>
            <a:r>
              <a:rPr lang="en-US" b="1" dirty="0" err="1">
                <a:ea typeface="Calibri" panose="020F0502020204030204"/>
                <a:cs typeface="Calibri" panose="020F0502020204030204"/>
              </a:rPr>
              <a:t>nikdy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b="1" dirty="0" err="1">
                <a:ea typeface="Calibri" panose="020F0502020204030204"/>
                <a:cs typeface="Calibri" panose="020F0502020204030204"/>
              </a:rPr>
              <a:t>jindy</a:t>
            </a:r>
            <a:endParaRPr lang="en-US" b="1" dirty="0">
              <a:ea typeface="Calibri" panose="020F0502020204030204"/>
              <a:cs typeface="Calibri" panose="020F0502020204030204"/>
            </a:endParaRPr>
          </a:p>
          <a:p>
            <a:r>
              <a:rPr lang="en-US" dirty="0" err="1">
                <a:ea typeface="Calibri" panose="020F0502020204030204"/>
                <a:cs typeface="Calibri" panose="020F0502020204030204"/>
              </a:rPr>
              <a:t>Vrací</a:t>
            </a:r>
            <a:r>
              <a:rPr lang="en-US" dirty="0">
                <a:ea typeface="Calibri" panose="020F0502020204030204"/>
                <a:cs typeface="Calibri" panose="020F0502020204030204"/>
              </a:rPr>
              <a:t> integer</a:t>
            </a:r>
          </a:p>
          <a:p>
            <a:pPr lvl="1"/>
            <a:r>
              <a:rPr lang="en-US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0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značí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úspěch</a:t>
            </a:r>
            <a:r>
              <a:rPr lang="en-US" dirty="0">
                <a:ea typeface="Calibri" panose="020F0502020204030204"/>
                <a:cs typeface="Calibri" panose="020F0502020204030204"/>
              </a:rPr>
              <a:t> (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defaultně</a:t>
            </a:r>
            <a:r>
              <a:rPr lang="en-US" dirty="0">
                <a:ea typeface="Calibri" panose="020F0502020204030204"/>
                <a:cs typeface="Calibri" panose="020F0502020204030204"/>
              </a:rPr>
              <a:t> – pro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každou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jinou</a:t>
            </a:r>
            <a:r>
              <a:rPr lang="en-US" dirty="0">
                <a:ea typeface="Calibri" panose="020F0502020204030204"/>
                <a:cs typeface="Calibri" panose="020F0502020204030204"/>
              </a:rPr>
              <a:t> non-void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funkci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explicitně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zavolejte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return</a:t>
            </a:r>
            <a:r>
              <a:rPr lang="en-US" dirty="0">
                <a:ea typeface="Calibri" panose="020F0502020204030204"/>
                <a:cs typeface="Calibri" panose="020F0502020204030204"/>
              </a:rPr>
              <a:t>)</a:t>
            </a:r>
          </a:p>
          <a:p>
            <a:r>
              <a:rPr lang="en-US" dirty="0" err="1">
                <a:ea typeface="Calibri" panose="020F0502020204030204"/>
                <a:cs typeface="Calibri" panose="020F0502020204030204"/>
              </a:rPr>
              <a:t>Pokud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má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argumenty</a:t>
            </a:r>
            <a:r>
              <a:rPr lang="en-US" dirty="0">
                <a:ea typeface="Calibri" panose="020F0502020204030204"/>
                <a:cs typeface="Calibri" panose="020F0502020204030204"/>
              </a:rPr>
              <a:t>,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tak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jsou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následující</a:t>
            </a:r>
            <a:r>
              <a:rPr lang="en-US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argc</a:t>
            </a:r>
            <a:r>
              <a:rPr lang="cs-CZ" dirty="0">
                <a:ea typeface="Calibri" panose="020F0502020204030204"/>
                <a:cs typeface="Calibri" panose="020F0502020204030204"/>
              </a:rPr>
              <a:t> -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počet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cmd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argumentů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char *</a:t>
            </a:r>
            <a:r>
              <a:rPr lang="en-US" b="1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argv</a:t>
            </a:r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[]</a:t>
            </a:r>
            <a:r>
              <a:rPr lang="cs-CZ" dirty="0">
                <a:ea typeface="Calibri" panose="020F0502020204030204"/>
                <a:cs typeface="Calibri" panose="020F0502020204030204"/>
              </a:rPr>
              <a:t> -</a:t>
            </a:r>
            <a:r>
              <a:rPr lang="en-US" dirty="0">
                <a:ea typeface="Calibri" panose="020F0502020204030204"/>
                <a:cs typeface="Calibri" panose="020F0502020204030204"/>
              </a:rPr>
              <a:t> null-terminated pole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pointerů</a:t>
            </a:r>
            <a:br>
              <a:rPr lang="en-US" dirty="0">
                <a:ea typeface="Calibri" panose="020F0502020204030204"/>
                <a:cs typeface="Calibri" panose="020F0502020204030204"/>
              </a:rPr>
            </a:br>
            <a:r>
              <a:rPr lang="en-US" dirty="0" err="1">
                <a:ea typeface="Calibri" panose="020F0502020204030204"/>
                <a:cs typeface="Calibri" panose="020F0502020204030204"/>
              </a:rPr>
              <a:t>na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jednotlivé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cmd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argumenty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2"/>
            <a:r>
              <a:rPr lang="en-US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argv</a:t>
            </a:r>
            <a:r>
              <a:rPr lang="en-US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[0]</a:t>
            </a:r>
            <a:r>
              <a:rPr lang="en-US" dirty="0">
                <a:ea typeface="Calibri" panose="020F0502020204030204"/>
                <a:cs typeface="Calibri" panose="020F0502020204030204"/>
              </a:rPr>
              <a:t> je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název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programu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2"/>
            <a:r>
              <a:rPr lang="en-US" dirty="0">
                <a:ea typeface="Calibri" panose="020F0502020204030204"/>
                <a:cs typeface="Calibri" panose="020F0502020204030204"/>
              </a:rPr>
              <a:t>Argument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reprezentovány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C-stringy</a:t>
            </a:r>
            <a:r>
              <a:rPr lang="en-US" dirty="0">
                <a:ea typeface="Calibri" panose="020F0502020204030204"/>
                <a:cs typeface="Calibri" panose="020F0502020204030204"/>
              </a:rPr>
              <a:t> (pole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bajtů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zakončeny</a:t>
            </a:r>
            <a:r>
              <a:rPr lang="en-US" dirty="0">
                <a:ea typeface="Calibri" panose="020F0502020204030204"/>
                <a:cs typeface="Calibri" panose="020F0502020204030204"/>
              </a:rPr>
              <a:t> 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BA21F-E6FB-CE05-0FB8-3F0146D57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683" y="3219033"/>
            <a:ext cx="4741652" cy="28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46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27BD4-7308-3595-9599-3E219137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#include, #define, #ifndef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E74B7-0207-A7EE-3A70-08DD1D895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Znakem</a:t>
            </a:r>
            <a:r>
              <a:rPr lang="en-US" dirty="0"/>
              <a:t> # za</a:t>
            </a:r>
            <a:r>
              <a:rPr lang="cs-CZ" dirty="0" err="1"/>
              <a:t>čínají</a:t>
            </a:r>
            <a:r>
              <a:rPr lang="cs-CZ" dirty="0"/>
              <a:t> preprocesorová makra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cs-CZ" dirty="0" err="1">
                <a:latin typeface="Consolas" panose="020B0609020204030204" pitchFamily="49" charset="0"/>
              </a:rPr>
              <a:t>standardni-header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#include &lt;externi-header.hpp&gt;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#include "lokalni-header.hpp"</a:t>
            </a:r>
          </a:p>
          <a:p>
            <a:pPr lvl="2"/>
            <a:r>
              <a:rPr lang="en-US" dirty="0"/>
              <a:t>To p</a:t>
            </a:r>
            <a:r>
              <a:rPr lang="cs-CZ" dirty="0" err="1"/>
              <a:t>římo</a:t>
            </a:r>
            <a:r>
              <a:rPr lang="cs-CZ" dirty="0"/>
              <a:t> okopíruje </a:t>
            </a:r>
            <a:r>
              <a:rPr lang="cs-CZ" dirty="0" err="1"/>
              <a:t>header</a:t>
            </a:r>
            <a:r>
              <a:rPr lang="cs-CZ" dirty="0"/>
              <a:t> do </a:t>
            </a:r>
            <a:r>
              <a:rPr lang="cs-CZ" dirty="0" err="1"/>
              <a:t>zdrojáku</a:t>
            </a:r>
            <a:r>
              <a:rPr lang="cs-CZ" dirty="0"/>
              <a:t> (standardní nemají koncovky, jinak .h nebo .</a:t>
            </a:r>
            <a:r>
              <a:rPr lang="cs-CZ" dirty="0" err="1"/>
              <a:t>hpp</a:t>
            </a:r>
            <a:r>
              <a:rPr lang="cs-CZ" dirty="0"/>
              <a:t>)</a:t>
            </a:r>
          </a:p>
          <a:p>
            <a:pPr lvl="1"/>
            <a:r>
              <a:rPr lang="en-US" dirty="0" err="1"/>
              <a:t>Headery</a:t>
            </a:r>
            <a:r>
              <a:rPr lang="en-US" dirty="0"/>
              <a:t> za</a:t>
            </a:r>
            <a:r>
              <a:rPr lang="cs-CZ" dirty="0" err="1"/>
              <a:t>čínají</a:t>
            </a:r>
            <a:r>
              <a:rPr lang="cs-CZ" dirty="0"/>
              <a:t> tzv. </a:t>
            </a:r>
            <a:r>
              <a:rPr lang="cs-CZ" dirty="0" err="1"/>
              <a:t>header-guardem</a:t>
            </a:r>
            <a:r>
              <a:rPr lang="en-US" dirty="0"/>
              <a:t> (a </a:t>
            </a:r>
            <a:r>
              <a:rPr lang="en-US" dirty="0" err="1"/>
              <a:t>kon</a:t>
            </a:r>
            <a:r>
              <a:rPr lang="cs-CZ" dirty="0"/>
              <a:t>čí jeho </a:t>
            </a:r>
            <a:r>
              <a:rPr lang="cs-CZ" dirty="0" err="1"/>
              <a:t>endifem</a:t>
            </a:r>
            <a:r>
              <a:rPr lang="cs-CZ" dirty="0"/>
              <a:t>):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</a:rPr>
              <a:t>#ifndef </a:t>
            </a:r>
            <a:r>
              <a:rPr lang="cs-CZ" dirty="0">
                <a:latin typeface="Consolas" panose="020B0609020204030204" pitchFamily="49" charset="0"/>
              </a:rPr>
              <a:t>CELY_NAZEV_IDEALNE_S_CESTOU</a:t>
            </a:r>
            <a:r>
              <a:rPr lang="en-US" dirty="0">
                <a:latin typeface="Consolas" panose="020B0609020204030204" pitchFamily="49" charset="0"/>
              </a:rPr>
              <a:t>_HPP_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#define </a:t>
            </a:r>
            <a:r>
              <a:rPr lang="cs-CZ" dirty="0">
                <a:latin typeface="Consolas" panose="020B0609020204030204" pitchFamily="49" charset="0"/>
              </a:rPr>
              <a:t>CELY_NAZEV_IDEALNE_S_CESTOU</a:t>
            </a:r>
            <a:r>
              <a:rPr lang="en-US" dirty="0">
                <a:latin typeface="Consolas" panose="020B0609020204030204" pitchFamily="49" charset="0"/>
              </a:rPr>
              <a:t>_HPP_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…</a:t>
            </a:r>
            <a:r>
              <a:rPr lang="cs-CZ" dirty="0">
                <a:latin typeface="Consolas" panose="020B0609020204030204" pitchFamily="49" charset="0"/>
              </a:rPr>
              <a:t> (tady je tělo </a:t>
            </a:r>
            <a:r>
              <a:rPr lang="cs-CZ" dirty="0" err="1">
                <a:latin typeface="Consolas" panose="020B0609020204030204" pitchFamily="49" charset="0"/>
              </a:rPr>
              <a:t>headeru</a:t>
            </a:r>
            <a:r>
              <a:rPr lang="cs-CZ" dirty="0">
                <a:latin typeface="Consolas" panose="020B0609020204030204" pitchFamily="49" charset="0"/>
              </a:rPr>
              <a:t>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#endif</a:t>
            </a:r>
            <a:endParaRPr lang="cs-CZ" dirty="0">
              <a:latin typeface="Consolas" panose="020B0609020204030204" pitchFamily="49" charset="0"/>
            </a:endParaRPr>
          </a:p>
          <a:p>
            <a:pPr lvl="2"/>
            <a:r>
              <a:rPr lang="cs-CZ" dirty="0"/>
              <a:t>To předchází tomu, aby byl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includován</a:t>
            </a:r>
            <a:r>
              <a:rPr lang="cs-CZ" dirty="0"/>
              <a:t> víckrát</a:t>
            </a:r>
          </a:p>
          <a:p>
            <a:pPr lvl="1"/>
            <a:r>
              <a:rPr lang="cs-CZ" dirty="0"/>
              <a:t>Mimo </a:t>
            </a:r>
            <a:r>
              <a:rPr lang="cs-CZ" dirty="0" err="1"/>
              <a:t>includy</a:t>
            </a:r>
            <a:r>
              <a:rPr lang="cs-CZ" dirty="0"/>
              <a:t> a </a:t>
            </a:r>
            <a:r>
              <a:rPr lang="cs-CZ" dirty="0" err="1"/>
              <a:t>header-guardy</a:t>
            </a:r>
            <a:r>
              <a:rPr lang="cs-CZ" dirty="0"/>
              <a:t> se makrům vyhýbejte jak to jen jde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88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E6395-1A44-D33C-9598-52CD9B19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Nepou</a:t>
            </a:r>
            <a:r>
              <a:rPr lang="cs-CZ" dirty="0" err="1"/>
              <a:t>žívejte</a:t>
            </a:r>
            <a:r>
              <a:rPr lang="cs-CZ" dirty="0"/>
              <a:t> </a:t>
            </a:r>
            <a:r>
              <a:rPr lang="en-US" dirty="0"/>
              <a:t>#define pro </a:t>
            </a:r>
            <a:r>
              <a:rPr lang="en-US" dirty="0" err="1"/>
              <a:t>konstanty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26D00E-37B9-5DC7-C8BD-7C2C01E4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Preprocesor obecně </a:t>
            </a:r>
            <a:r>
              <a:rPr lang="en-US" dirty="0" err="1"/>
              <a:t>nerozum</a:t>
            </a:r>
            <a:r>
              <a:rPr lang="cs-CZ" dirty="0"/>
              <a:t>í kódu</a:t>
            </a:r>
          </a:p>
          <a:p>
            <a:pPr lvl="1"/>
            <a:r>
              <a:rPr lang="cs-CZ" dirty="0"/>
              <a:t>Jen nahrazuje kusy textu</a:t>
            </a:r>
          </a:p>
          <a:p>
            <a:pPr lvl="1"/>
            <a:r>
              <a:rPr lang="cs-CZ" dirty="0"/>
              <a:t>Není </a:t>
            </a:r>
            <a:r>
              <a:rPr lang="cs-CZ" dirty="0" err="1"/>
              <a:t>safe</a:t>
            </a:r>
            <a:r>
              <a:rPr lang="en-US" dirty="0"/>
              <a:t>, </a:t>
            </a:r>
            <a:r>
              <a:rPr lang="en-US" dirty="0" err="1"/>
              <a:t>nezn</a:t>
            </a:r>
            <a:r>
              <a:rPr lang="cs-CZ" dirty="0"/>
              <a:t>á typy</a:t>
            </a:r>
          </a:p>
          <a:p>
            <a:pPr lvl="1"/>
            <a:r>
              <a:rPr lang="cs-CZ" dirty="0"/>
              <a:t>Pokud obsahuje výraz, dosadí ho všude, kde ho použijeme (ne jeho hodnotu)</a:t>
            </a:r>
          </a:p>
          <a:p>
            <a:r>
              <a:rPr lang="cs-CZ" dirty="0"/>
              <a:t>Pro konstanty slouží klíčové slovo </a:t>
            </a:r>
            <a:r>
              <a:rPr lang="cs-CZ" dirty="0" err="1">
                <a:latin typeface="Consolas" panose="020B0609020204030204" pitchFamily="49" charset="0"/>
              </a:rPr>
              <a:t>constexpr</a:t>
            </a:r>
            <a:endParaRPr lang="cs-CZ" dirty="0">
              <a:latin typeface="Consolas" panose="020B0609020204030204" pitchFamily="49" charset="0"/>
            </a:endParaRPr>
          </a:p>
          <a:p>
            <a:pPr lvl="1"/>
            <a:r>
              <a:rPr lang="cs-CZ" dirty="0"/>
              <a:t>To znamená „vypočítej za kompilace“, takže používání výrazů je </a:t>
            </a:r>
            <a:r>
              <a:rPr lang="cs-CZ" dirty="0" err="1"/>
              <a:t>safe</a:t>
            </a:r>
            <a:endParaRPr lang="cs-CZ" dirty="0"/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constexpr</a:t>
            </a:r>
            <a:r>
              <a:rPr lang="cs-CZ" dirty="0"/>
              <a:t> může být i funkce (před návratovým typem) – tím naznačujeme, že je možné ji vypočítat za kompilace (ale jde ji použít i v runtimu)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constexpr</a:t>
            </a:r>
            <a:r>
              <a:rPr lang="cs-CZ" dirty="0"/>
              <a:t> implikuje </a:t>
            </a:r>
            <a:r>
              <a:rPr lang="cs-CZ" dirty="0" err="1">
                <a:latin typeface="Consolas" panose="020B0609020204030204" pitchFamily="49" charset="0"/>
              </a:rPr>
              <a:t>const</a:t>
            </a:r>
            <a:r>
              <a:rPr lang="cs-CZ" dirty="0"/>
              <a:t> (že to jde jen číst)</a:t>
            </a:r>
          </a:p>
          <a:p>
            <a:pPr lvl="2"/>
            <a:r>
              <a:rPr lang="cs-CZ" dirty="0"/>
              <a:t>Pozor u pointerů: </a:t>
            </a:r>
            <a:r>
              <a:rPr lang="cs-CZ" dirty="0" err="1">
                <a:latin typeface="Consolas" panose="020B0609020204030204" pitchFamily="49" charset="0"/>
              </a:rPr>
              <a:t>const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char</a:t>
            </a:r>
            <a:r>
              <a:rPr lang="en-US" dirty="0">
                <a:latin typeface="Consolas" panose="020B0609020204030204" pitchFamily="49" charset="0"/>
              </a:rPr>
              <a:t>*</a:t>
            </a:r>
            <a:r>
              <a:rPr lang="en-US" dirty="0"/>
              <a:t> (pointer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readonly</a:t>
            </a:r>
            <a:r>
              <a:rPr lang="en-US" dirty="0"/>
              <a:t>) vs </a:t>
            </a:r>
            <a:r>
              <a:rPr lang="en-US" dirty="0">
                <a:latin typeface="Consolas" panose="020B0609020204030204" pitchFamily="49" charset="0"/>
              </a:rPr>
              <a:t>char* const</a:t>
            </a:r>
            <a:r>
              <a:rPr lang="en-US" dirty="0"/>
              <a:t> (</a:t>
            </a:r>
            <a:r>
              <a:rPr lang="en-US" dirty="0" err="1"/>
              <a:t>readonly</a:t>
            </a:r>
            <a:r>
              <a:rPr lang="en-US" dirty="0"/>
              <a:t> pointer)</a:t>
            </a:r>
          </a:p>
          <a:p>
            <a:pPr lvl="2"/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implikuje</a:t>
            </a:r>
            <a:r>
              <a:rPr lang="en-US" dirty="0"/>
              <a:t> p</a:t>
            </a:r>
            <a:r>
              <a:rPr lang="cs-CZ" dirty="0" err="1"/>
              <a:t>rávě</a:t>
            </a:r>
            <a:r>
              <a:rPr lang="cs-CZ" dirty="0"/>
              <a:t> to druhé (proto v rámečku explicitní </a:t>
            </a:r>
            <a:r>
              <a:rPr lang="cs-CZ" dirty="0" err="1">
                <a:latin typeface="Consolas" panose="020B0609020204030204" pitchFamily="49" charset="0"/>
              </a:rPr>
              <a:t>const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char</a:t>
            </a:r>
            <a:r>
              <a:rPr lang="en-US" dirty="0">
                <a:latin typeface="Consolas" panose="020B0609020204030204" pitchFamily="49" charset="0"/>
              </a:rPr>
              <a:t>*</a:t>
            </a:r>
            <a:r>
              <a:rPr lang="en-US" dirty="0"/>
              <a:t>)</a:t>
            </a:r>
            <a:endParaRPr lang="cs-CZ" dirty="0"/>
          </a:p>
          <a:p>
            <a:pPr lvl="1"/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B8EF2FE-7CA5-164B-608B-62F4CAF06B24}"/>
              </a:ext>
            </a:extLst>
          </p:cNvPr>
          <p:cNvSpPr txBox="1"/>
          <p:nvPr/>
        </p:nvSpPr>
        <p:spPr>
          <a:xfrm>
            <a:off x="6786299" y="1559811"/>
            <a:ext cx="488852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42.3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STR1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STR2[]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pic>
        <p:nvPicPr>
          <p:cNvPr id="7" name="Graphic 11" descr="Danger with solid fill">
            <a:extLst>
              <a:ext uri="{FF2B5EF4-FFF2-40B4-BE49-F238E27FC236}">
                <a16:creationId xmlns:a16="http://schemas.microsoft.com/office/drawing/2014/main" id="{9785609B-AF06-7D30-13BE-5413E4C5B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304" y="2159975"/>
            <a:ext cx="914400" cy="9144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409D2E9-3726-7B47-7DCD-EBBE87400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7676" y="1300957"/>
            <a:ext cx="792248" cy="792248"/>
          </a:xfrm>
          <a:prstGeom prst="rect">
            <a:avLst/>
          </a:prstGeom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9F16F0C7-A300-235D-E7AF-9FAA70F0E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56" y="3731038"/>
            <a:ext cx="792248" cy="79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1F48D-109B-4AA2-8667-DBC58368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</a:t>
            </a:r>
            <a:r>
              <a:rPr lang="en-US" dirty="0"/>
              <a:t>, user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46BB-0736-5BBB-6FA4-5F0F0D87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Vytvořit projekt C++</a:t>
            </a:r>
          </a:p>
          <a:p>
            <a:r>
              <a:rPr lang="cs-CZ" dirty="0"/>
              <a:t>Vytvořit main.cpp s obsahem:</a:t>
            </a:r>
            <a:endParaRPr lang="en-US" dirty="0"/>
          </a:p>
          <a:p>
            <a:r>
              <a:rPr lang="en-US" dirty="0" err="1"/>
              <a:t>Sestrojit</a:t>
            </a:r>
            <a:r>
              <a:rPr lang="en-US" dirty="0"/>
              <a:t> </a:t>
            </a:r>
            <a:r>
              <a:rPr lang="en-US" dirty="0" err="1"/>
              <a:t>projekt</a:t>
            </a:r>
            <a:endParaRPr lang="en-US" dirty="0" err="1">
              <a:ea typeface="Calibri"/>
              <a:cs typeface="Calibri"/>
            </a:endParaRPr>
          </a:p>
          <a:p>
            <a:r>
              <a:rPr lang="cs-CZ" dirty="0"/>
              <a:t>Přidat podporu pro víceslovné jméno (Jméno Příjmení)</a:t>
            </a:r>
          </a:p>
          <a:p>
            <a:r>
              <a:rPr lang="cs-CZ" dirty="0"/>
              <a:t>Přidat podporu pro --</a:t>
            </a:r>
            <a:r>
              <a:rPr lang="cs-CZ" dirty="0" err="1"/>
              <a:t>help</a:t>
            </a:r>
            <a:endParaRPr lang="cs-CZ" dirty="0"/>
          </a:p>
          <a:p>
            <a:pPr lvl="1"/>
            <a:r>
              <a:rPr lang="cs-CZ" dirty="0"/>
              <a:t>Problém se srovnáváním </a:t>
            </a:r>
            <a:r>
              <a:rPr lang="cs-CZ" dirty="0" err="1"/>
              <a:t>stringů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80BCE2-6EAA-D0F9-0A10-9BCA159DA634}"/>
              </a:ext>
            </a:extLst>
          </p:cNvPr>
          <p:cNvSpPr txBox="1"/>
          <p:nvPr/>
        </p:nvSpPr>
        <p:spPr>
          <a:xfrm>
            <a:off x="5596871" y="1375649"/>
            <a:ext cx="6450503" cy="48013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/>
              </a:rPr>
              <a:t>using namespace std;</a:t>
            </a: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 </a:t>
            </a:r>
            <a:r>
              <a:rPr lang="en-US" dirty="0">
                <a:solidFill>
                  <a:srgbClr val="74531F"/>
                </a:solidFill>
                <a:latin typeface="Consolas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(int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char *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[])</a:t>
            </a:r>
            <a:endParaRPr lang="en-US" dirty="0"/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 if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&gt; 1 &amp;&amp;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[1] ==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"--help"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 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&lt;&lt; </a:t>
            </a:r>
            <a:r>
              <a:rPr lang="en-US" dirty="0">
                <a:solidFill>
                  <a:srgbClr val="E21F1F"/>
                </a:solidFill>
                <a:latin typeface="Consolas"/>
              </a:rPr>
              <a:t>"USAGE: "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&lt;&lt;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[0] &lt;&lt;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 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string name;</a:t>
            </a:r>
            <a:endParaRPr lang="en-US" dirty="0"/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/>
              </a:rPr>
              <a:t>What is your name?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getline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 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/>
            </a:endParaRP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name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A364A745-58EC-EFA8-EC87-13DF6645EEF9}"/>
              </a:ext>
            </a:extLst>
          </p:cNvPr>
          <p:cNvSpPr/>
          <p:nvPr/>
        </p:nvSpPr>
        <p:spPr>
          <a:xfrm>
            <a:off x="8210939" y="2126220"/>
            <a:ext cx="3002902" cy="516359"/>
          </a:xfrm>
          <a:prstGeom prst="wedgeRoundRectCallout">
            <a:avLst>
              <a:gd name="adj1" fmla="val -52837"/>
              <a:gd name="adj2" fmla="val -2242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Tento příkaz nikdy nepoužívat v </a:t>
            </a:r>
            <a:r>
              <a:rPr lang="cs-CZ" dirty="0" err="1"/>
              <a:t>headeru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9F72D515-49E9-7FDC-62A2-63E731525459}"/>
              </a:ext>
            </a:extLst>
          </p:cNvPr>
          <p:cNvSpPr/>
          <p:nvPr/>
        </p:nvSpPr>
        <p:spPr>
          <a:xfrm>
            <a:off x="8210939" y="1574386"/>
            <a:ext cx="3002902" cy="516359"/>
          </a:xfrm>
          <a:prstGeom prst="wedgeRoundRectCallout">
            <a:avLst>
              <a:gd name="adj1" fmla="val -59673"/>
              <a:gd name="adj2" fmla="val 5888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Rozbalení </a:t>
            </a:r>
            <a:r>
              <a:rPr lang="cs-CZ" dirty="0" err="1"/>
              <a:t>namespacu</a:t>
            </a:r>
            <a:r>
              <a:rPr lang="cs-CZ" dirty="0"/>
              <a:t> </a:t>
            </a:r>
            <a:r>
              <a:rPr lang="cs-CZ" dirty="0" err="1"/>
              <a:t>std</a:t>
            </a:r>
            <a:br>
              <a:rPr lang="cs-CZ" dirty="0"/>
            </a:br>
            <a:r>
              <a:rPr lang="cs-CZ" i="1" dirty="0"/>
              <a:t>přenese vše z </a:t>
            </a:r>
            <a:r>
              <a:rPr lang="cs-CZ" i="1" dirty="0" err="1"/>
              <a:t>std</a:t>
            </a:r>
            <a:r>
              <a:rPr lang="cs-CZ" i="1" dirty="0"/>
              <a:t> sem</a:t>
            </a:r>
            <a:endParaRPr lang="en-US" i="1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AFB47BE6-DFBE-986C-6B63-D49916456431}"/>
              </a:ext>
            </a:extLst>
          </p:cNvPr>
          <p:cNvSpPr/>
          <p:nvPr/>
        </p:nvSpPr>
        <p:spPr>
          <a:xfrm>
            <a:off x="10442346" y="2701212"/>
            <a:ext cx="1542989" cy="275061"/>
          </a:xfrm>
          <a:prstGeom prst="wedgeRoundRectCallout">
            <a:avLst>
              <a:gd name="adj1" fmla="val -62288"/>
              <a:gd name="adj2" fmla="val 9724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Problém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1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1F48D-109B-4AA2-8667-DBC58368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</a:t>
            </a:r>
            <a:r>
              <a:rPr lang="en-US" dirty="0"/>
              <a:t>, user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46BB-0736-5BBB-6FA4-5F0F0D87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Vytvořit projekt C++</a:t>
            </a:r>
          </a:p>
          <a:p>
            <a:r>
              <a:rPr lang="cs-CZ" dirty="0"/>
              <a:t>Vytvořit main.cpp s obsahem:</a:t>
            </a:r>
            <a:endParaRPr lang="en-US" dirty="0"/>
          </a:p>
          <a:p>
            <a:r>
              <a:rPr lang="en-US" dirty="0" err="1"/>
              <a:t>Sestrojit</a:t>
            </a:r>
            <a:r>
              <a:rPr lang="en-US" dirty="0"/>
              <a:t> </a:t>
            </a:r>
            <a:r>
              <a:rPr lang="en-US" dirty="0" err="1"/>
              <a:t>projekt</a:t>
            </a:r>
            <a:endParaRPr lang="en-US" dirty="0" err="1">
              <a:ea typeface="Calibri"/>
              <a:cs typeface="Calibri"/>
            </a:endParaRPr>
          </a:p>
          <a:p>
            <a:r>
              <a:rPr lang="cs-CZ" dirty="0"/>
              <a:t>Přidat podporu pro víceslovné jméno (Jméno Příjmení)</a:t>
            </a:r>
          </a:p>
          <a:p>
            <a:r>
              <a:rPr lang="cs-CZ" dirty="0"/>
              <a:t>Přidat podporu pro --</a:t>
            </a:r>
            <a:r>
              <a:rPr lang="cs-CZ" dirty="0" err="1"/>
              <a:t>help</a:t>
            </a:r>
            <a:endParaRPr lang="cs-CZ" dirty="0"/>
          </a:p>
          <a:p>
            <a:pPr lvl="1"/>
            <a:r>
              <a:rPr lang="cs-CZ" dirty="0"/>
              <a:t>Problém se srovnáváním </a:t>
            </a:r>
            <a:r>
              <a:rPr lang="cs-CZ" dirty="0" err="1"/>
              <a:t>stringů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80BCE2-6EAA-D0F9-0A10-9BCA159DA634}"/>
              </a:ext>
            </a:extLst>
          </p:cNvPr>
          <p:cNvSpPr txBox="1"/>
          <p:nvPr/>
        </p:nvSpPr>
        <p:spPr>
          <a:xfrm>
            <a:off x="5578210" y="1509156"/>
            <a:ext cx="6450503" cy="53553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 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&gt;</a:t>
            </a:r>
            <a:endParaRPr lang="en-US" dirty="0">
              <a:solidFill>
                <a:srgbClr val="E21F1F"/>
              </a:solidFill>
              <a:latin typeface="Consolas"/>
            </a:endParaRPr>
          </a:p>
          <a:p>
            <a:r>
              <a:rPr lang="en-US" dirty="0">
                <a:solidFill>
                  <a:srgbClr val="808080"/>
                </a:solidFill>
                <a:latin typeface="Consolas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 </a:t>
            </a:r>
            <a:r>
              <a:rPr lang="en-US" dirty="0">
                <a:solidFill>
                  <a:srgbClr val="E21F1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vector</a:t>
            </a:r>
            <a:r>
              <a:rPr lang="en-US" dirty="0">
                <a:solidFill>
                  <a:srgbClr val="E21F1F"/>
                </a:solidFill>
                <a:latin typeface="Consolas"/>
              </a:rPr>
              <a:t>&gt;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latin typeface="Consolas"/>
              </a:rPr>
              <a:t>using namespace std;</a:t>
            </a: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 </a:t>
            </a:r>
            <a:r>
              <a:rPr lang="en-US" dirty="0">
                <a:solidFill>
                  <a:srgbClr val="74531F"/>
                </a:solidFill>
                <a:latin typeface="Consolas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(int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char *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[])</a:t>
            </a:r>
            <a:endParaRPr lang="en-US" dirty="0"/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 vector&lt;string&gt;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 if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args.size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&gt; 1 &amp;&amp;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[1] == "--help") 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&lt;&lt; "USAGE: " &lt;&lt;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[0] &lt;&lt;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  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string name;</a:t>
            </a:r>
            <a:endParaRPr lang="en-US" dirty="0"/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/>
              </a:rPr>
              <a:t>What is your name?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getline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 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/>
            </a:endParaRPr>
          </a:p>
          <a:p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 &lt;&lt; name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3C922EDB-2DC8-816D-1D6E-ECC731B40FF1}"/>
              </a:ext>
            </a:extLst>
          </p:cNvPr>
          <p:cNvSpPr/>
          <p:nvPr/>
        </p:nvSpPr>
        <p:spPr>
          <a:xfrm>
            <a:off x="9786436" y="2912641"/>
            <a:ext cx="2099148" cy="516359"/>
          </a:xfrm>
          <a:prstGeom prst="wedgeRoundRectCallout">
            <a:avLst>
              <a:gd name="adj1" fmla="val -59673"/>
              <a:gd name="adj2" fmla="val 5888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Překopírujeme do</a:t>
            </a:r>
            <a:br>
              <a:rPr lang="cs-CZ" dirty="0"/>
            </a:br>
            <a:r>
              <a:rPr lang="cs-CZ" dirty="0" err="1"/>
              <a:t>stringů</a:t>
            </a:r>
            <a:r>
              <a:rPr lang="cs-CZ" dirty="0"/>
              <a:t> ve </a:t>
            </a:r>
            <a:r>
              <a:rPr lang="cs-CZ" dirty="0" err="1"/>
              <a:t>vectoru</a:t>
            </a:r>
            <a:endParaRPr lang="en-US" i="1" dirty="0"/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EAF5B6EF-1061-2156-0166-A39C21962321}"/>
              </a:ext>
            </a:extLst>
          </p:cNvPr>
          <p:cNvSpPr/>
          <p:nvPr/>
        </p:nvSpPr>
        <p:spPr>
          <a:xfrm>
            <a:off x="9530862" y="4316126"/>
            <a:ext cx="2354722" cy="516359"/>
          </a:xfrm>
          <a:prstGeom prst="wedgeRoundRectCallout">
            <a:avLst>
              <a:gd name="adj1" fmla="val 8181"/>
              <a:gd name="adj2" fmla="val -10287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Pracujeme jen s </a:t>
            </a:r>
            <a:r>
              <a:rPr lang="cs-CZ" dirty="0" err="1"/>
              <a:t>args</a:t>
            </a:r>
            <a:endParaRPr lang="cs-CZ" dirty="0"/>
          </a:p>
          <a:p>
            <a:pPr algn="ctr"/>
            <a:r>
              <a:rPr lang="cs-CZ" dirty="0"/>
              <a:t>Dopadne správně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34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72ACF-7E75-FA8B-ADD2-AC766EBA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21B65-CDE7-CAD8-0637-7DBE8347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jsme probrali</a:t>
            </a:r>
          </a:p>
          <a:p>
            <a:pPr lvl="1"/>
            <a:r>
              <a:rPr lang="cs-CZ" dirty="0"/>
              <a:t>Jak založit a sestavit projekt, práce s nástroji na C++ development</a:t>
            </a:r>
          </a:p>
          <a:p>
            <a:pPr lvl="1"/>
            <a:r>
              <a:rPr lang="cs-CZ" dirty="0"/>
              <a:t>Základy </a:t>
            </a:r>
            <a:r>
              <a:rPr lang="cs-CZ" dirty="0" err="1"/>
              <a:t>includování</a:t>
            </a:r>
            <a:r>
              <a:rPr lang="cs-CZ" dirty="0"/>
              <a:t> knihoven</a:t>
            </a:r>
          </a:p>
          <a:p>
            <a:pPr lvl="1"/>
            <a:r>
              <a:rPr lang="cs-CZ" dirty="0"/>
              <a:t>Základy streamů (standardní vstup/výstup)</a:t>
            </a:r>
          </a:p>
          <a:p>
            <a:pPr lvl="1"/>
            <a:r>
              <a:rPr lang="cs-CZ" dirty="0"/>
              <a:t>Čtení </a:t>
            </a:r>
            <a:r>
              <a:rPr lang="cs-CZ" dirty="0" err="1"/>
              <a:t>cmd</a:t>
            </a:r>
            <a:r>
              <a:rPr lang="cs-CZ" dirty="0"/>
              <a:t> argumentů</a:t>
            </a:r>
            <a:endParaRPr lang="en-US" dirty="0"/>
          </a:p>
          <a:p>
            <a:r>
              <a:rPr lang="cs-CZ" dirty="0"/>
              <a:t>Domácí příprava na příští cvičení</a:t>
            </a:r>
          </a:p>
          <a:p>
            <a:pPr lvl="1"/>
            <a:r>
              <a:rPr lang="cs-CZ" dirty="0" err="1"/>
              <a:t>Nasetupovat</a:t>
            </a:r>
            <a:r>
              <a:rPr lang="cs-CZ" dirty="0"/>
              <a:t> Development Environment a nástroje (GIT, AI?, …)</a:t>
            </a:r>
          </a:p>
          <a:p>
            <a:pPr lvl="1"/>
            <a:r>
              <a:rPr lang="cs-CZ" dirty="0"/>
              <a:t>Připojit se na </a:t>
            </a:r>
            <a:r>
              <a:rPr lang="cs-CZ" dirty="0" err="1"/>
              <a:t>Mattermost</a:t>
            </a:r>
            <a:endParaRPr lang="cs-CZ" dirty="0"/>
          </a:p>
          <a:p>
            <a:pPr lvl="1"/>
            <a:r>
              <a:rPr lang="cs-CZ" dirty="0"/>
              <a:t>Přidat se do </a:t>
            </a:r>
            <a:r>
              <a:rPr lang="cs-CZ" dirty="0" err="1"/>
              <a:t>ReCodex</a:t>
            </a:r>
            <a:r>
              <a:rPr lang="cs-CZ" dirty="0"/>
              <a:t> skupiny, </a:t>
            </a:r>
            <a:r>
              <a:rPr lang="en-US" dirty="0" err="1"/>
              <a:t>vyzkou</a:t>
            </a:r>
            <a:r>
              <a:rPr lang="cs-CZ" dirty="0" err="1"/>
              <a:t>šet</a:t>
            </a:r>
            <a:r>
              <a:rPr lang="cs-CZ" dirty="0"/>
              <a:t> </a:t>
            </a:r>
            <a:r>
              <a:rPr lang="cs-CZ" dirty="0" err="1"/>
              <a:t>mff</a:t>
            </a:r>
            <a:r>
              <a:rPr lang="cs-CZ" dirty="0"/>
              <a:t> </a:t>
            </a:r>
            <a:r>
              <a:rPr lang="cs-CZ" dirty="0" err="1"/>
              <a:t>GitLab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0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272F-DBD0-51AB-401D-A9068310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Obecn</a:t>
            </a:r>
            <a:r>
              <a:rPr lang="cs-CZ" dirty="0">
                <a:ea typeface="Calibri Light"/>
                <a:cs typeface="Calibri Light"/>
              </a:rPr>
              <a:t>é informace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6095-04C4-1202-8F1D-C0F80E13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Na </a:t>
            </a:r>
            <a:r>
              <a:rPr lang="en-US" dirty="0" err="1">
                <a:ea typeface="Calibri"/>
                <a:cs typeface="Calibri"/>
              </a:rPr>
              <a:t>cvičení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spolu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řešit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základy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praxe</a:t>
            </a:r>
            <a:r>
              <a:rPr lang="en-US" dirty="0">
                <a:ea typeface="Calibri"/>
                <a:cs typeface="Calibri"/>
              </a:rPr>
              <a:t> v </a:t>
            </a:r>
            <a:r>
              <a:rPr lang="en-US" b="1" dirty="0" err="1">
                <a:ea typeface="Calibri"/>
                <a:cs typeface="Calibri"/>
              </a:rPr>
              <a:t>moderním</a:t>
            </a:r>
            <a:r>
              <a:rPr lang="en-US" dirty="0">
                <a:ea typeface="Calibri"/>
                <a:cs typeface="Calibri"/>
              </a:rPr>
              <a:t> C++ (20+)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Ale </a:t>
            </a:r>
            <a:r>
              <a:rPr lang="en-US" dirty="0" err="1">
                <a:ea typeface="Calibri"/>
                <a:cs typeface="Calibri"/>
              </a:rPr>
              <a:t>naučit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lze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jenom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pokusem</a:t>
            </a:r>
            <a:r>
              <a:rPr lang="en-US" b="1" dirty="0">
                <a:ea typeface="Calibri"/>
                <a:cs typeface="Calibri"/>
              </a:rPr>
              <a:t> a </a:t>
            </a:r>
            <a:r>
              <a:rPr lang="en-US" b="1" dirty="0" err="1">
                <a:ea typeface="Calibri"/>
                <a:cs typeface="Calibri"/>
              </a:rPr>
              <a:t>omylem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O </a:t>
            </a:r>
            <a:r>
              <a:rPr lang="en-US" dirty="0" err="1">
                <a:ea typeface="Calibri"/>
                <a:cs typeface="Calibri"/>
              </a:rPr>
              <a:t>čem</a:t>
            </a:r>
            <a:r>
              <a:rPr lang="en-US" dirty="0">
                <a:ea typeface="Calibri"/>
                <a:cs typeface="Calibri"/>
              </a:rPr>
              <a:t> je C++ </a:t>
            </a:r>
            <a:r>
              <a:rPr lang="en-US" dirty="0" err="1">
                <a:ea typeface="Calibri"/>
                <a:cs typeface="Calibri"/>
              </a:rPr>
              <a:t>cvičení</a:t>
            </a:r>
            <a:r>
              <a:rPr lang="cs-CZ" dirty="0">
                <a:ea typeface="Calibri"/>
                <a:cs typeface="Calibri"/>
              </a:rPr>
              <a:t> – na co se budeme zaměřovat</a:t>
            </a:r>
            <a:endParaRPr lang="en-US" b="1" dirty="0">
              <a:ea typeface="Calibri"/>
              <a:cs typeface="Calibri"/>
            </a:endParaRPr>
          </a:p>
          <a:p>
            <a:pPr lvl="1"/>
            <a:r>
              <a:rPr lang="en-US" b="1" dirty="0" err="1">
                <a:ea typeface="Calibri"/>
                <a:cs typeface="Calibri"/>
              </a:rPr>
              <a:t>Portabilní</a:t>
            </a:r>
            <a:r>
              <a:rPr lang="en-US" b="1" dirty="0">
                <a:ea typeface="Calibri"/>
                <a:cs typeface="Calibri"/>
              </a:rPr>
              <a:t> a </a:t>
            </a:r>
            <a:r>
              <a:rPr lang="en-US" b="1" dirty="0" err="1">
                <a:ea typeface="Calibri"/>
                <a:cs typeface="Calibri"/>
              </a:rPr>
              <a:t>čitelný</a:t>
            </a:r>
            <a:r>
              <a:rPr lang="en-US" b="1" dirty="0">
                <a:ea typeface="Calibri"/>
                <a:cs typeface="Calibri"/>
              </a:rPr>
              <a:t> </a:t>
            </a:r>
            <a:r>
              <a:rPr lang="en-US" b="1" dirty="0" err="1">
                <a:ea typeface="Calibri"/>
                <a:cs typeface="Calibri"/>
              </a:rPr>
              <a:t>kód</a:t>
            </a:r>
            <a:r>
              <a:rPr lang="en-US" b="1" dirty="0">
                <a:ea typeface="Calibri"/>
                <a:cs typeface="Calibri"/>
              </a:rPr>
              <a:t>, "good practices", </a:t>
            </a:r>
            <a:r>
              <a:rPr lang="en-US" b="1" dirty="0" err="1">
                <a:ea typeface="Calibri"/>
                <a:cs typeface="Calibri"/>
              </a:rPr>
              <a:t>efektivita</a:t>
            </a:r>
            <a:r>
              <a:rPr lang="cs-CZ" b="1" dirty="0">
                <a:ea typeface="Calibri"/>
                <a:cs typeface="Calibri"/>
              </a:rPr>
              <a:t> </a:t>
            </a:r>
            <a:r>
              <a:rPr lang="cs-CZ" dirty="0">
                <a:ea typeface="Calibri"/>
                <a:cs typeface="Calibri"/>
              </a:rPr>
              <a:t>(nepočítat zbytečně)</a:t>
            </a:r>
            <a:endParaRPr lang="en-US" dirty="0" err="1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Co </a:t>
            </a:r>
            <a:r>
              <a:rPr lang="en-US" dirty="0" err="1">
                <a:ea typeface="Calibri"/>
                <a:cs typeface="Calibri"/>
              </a:rPr>
              <a:t>když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mám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něčim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problém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klidně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cs-CZ" dirty="0">
                <a:ea typeface="Calibri"/>
                <a:cs typeface="Calibri"/>
              </a:rPr>
              <a:t>i </a:t>
            </a:r>
            <a:r>
              <a:rPr lang="en-US" dirty="0">
                <a:ea typeface="Calibri"/>
                <a:cs typeface="Calibri"/>
              </a:rPr>
              <a:t>z </a:t>
            </a:r>
            <a:r>
              <a:rPr lang="en-US" dirty="0" err="1">
                <a:ea typeface="Calibri"/>
                <a:cs typeface="Calibri"/>
              </a:rPr>
              <a:t>přednášky</a:t>
            </a:r>
            <a:r>
              <a:rPr lang="en-US" dirty="0">
                <a:ea typeface="Calibri"/>
                <a:cs typeface="Calibri"/>
              </a:rPr>
              <a:t>)?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Můžu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položit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otázku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na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cvičení</a:t>
            </a:r>
            <a:endParaRPr lang="en-US" dirty="0">
              <a:ea typeface="Calibri"/>
              <a:cs typeface="Calibri"/>
            </a:endParaRPr>
          </a:p>
          <a:p>
            <a:pPr lvl="2"/>
            <a:r>
              <a:rPr lang="en-US" dirty="0" err="1">
                <a:ea typeface="Calibri"/>
                <a:cs typeface="Calibri"/>
              </a:rPr>
              <a:t>Možnost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cs-CZ" dirty="0">
                <a:ea typeface="Calibri"/>
                <a:cs typeface="Calibri"/>
              </a:rPr>
              <a:t>krátké </a:t>
            </a:r>
            <a:r>
              <a:rPr lang="en-US" dirty="0" err="1">
                <a:ea typeface="Calibri"/>
                <a:cs typeface="Calibri"/>
              </a:rPr>
              <a:t>diskuze</a:t>
            </a:r>
            <a:r>
              <a:rPr lang="cs-CZ" dirty="0">
                <a:ea typeface="Calibri"/>
                <a:cs typeface="Calibri"/>
              </a:rPr>
              <a:t> o souvisejících tématech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 err="1">
                <a:ea typeface="Calibri"/>
                <a:cs typeface="Calibri"/>
              </a:rPr>
              <a:t>Můžu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napsat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otázku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na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mattermost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nebo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mailem</a:t>
            </a:r>
            <a:endParaRPr lang="en-US" b="1" dirty="0">
              <a:ea typeface="Calibri"/>
              <a:cs typeface="Calibri"/>
            </a:endParaRPr>
          </a:p>
          <a:p>
            <a:pPr lvl="2"/>
            <a:r>
              <a:rPr lang="en-US" dirty="0">
                <a:ea typeface="Calibri"/>
                <a:cs typeface="Calibri"/>
              </a:rPr>
              <a:t>Pro </a:t>
            </a:r>
            <a:r>
              <a:rPr lang="en-US" dirty="0" err="1">
                <a:ea typeface="Calibri"/>
                <a:cs typeface="Calibri"/>
              </a:rPr>
              <a:t>větší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problémy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jde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domluvit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konzultaci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 err="1">
                <a:ea typeface="Calibri"/>
                <a:cs typeface="Calibri"/>
              </a:rPr>
              <a:t>Nebojte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ptát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problémy</a:t>
            </a:r>
            <a:r>
              <a:rPr lang="en-US" dirty="0">
                <a:ea typeface="Calibri"/>
                <a:cs typeface="Calibri"/>
              </a:rPr>
              <a:t> je </a:t>
            </a:r>
            <a:r>
              <a:rPr lang="en-US" dirty="0" err="1">
                <a:ea typeface="Calibri"/>
                <a:cs typeface="Calibri"/>
              </a:rPr>
              <a:t>nejlepší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vyřešit</a:t>
            </a:r>
            <a:r>
              <a:rPr lang="en-US" dirty="0">
                <a:ea typeface="Calibri"/>
                <a:cs typeface="Calibri"/>
              </a:rPr>
              <a:t> co </a:t>
            </a:r>
            <a:r>
              <a:rPr lang="en-US" dirty="0" err="1">
                <a:ea typeface="Calibri"/>
                <a:cs typeface="Calibri"/>
              </a:rPr>
              <a:t>nejrychleji</a:t>
            </a:r>
            <a:endParaRPr lang="en-US" b="1" dirty="0" err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045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B3C985B-DF92-C8D9-2214-584F6004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cvičení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75AA47C-7DB4-444B-3D07-54B99DA37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b="1" dirty="0"/>
              <a:t>Úlohy na cvičeních</a:t>
            </a:r>
            <a:r>
              <a:rPr lang="cs-CZ" dirty="0"/>
              <a:t>: vypracování probíraných úloh a jejich nahrání na </a:t>
            </a:r>
            <a:r>
              <a:rPr lang="cs-CZ" dirty="0" err="1"/>
              <a:t>GitLabovou</a:t>
            </a:r>
            <a:r>
              <a:rPr lang="cs-CZ" dirty="0"/>
              <a:t> skupinu</a:t>
            </a:r>
          </a:p>
          <a:p>
            <a:pPr lvl="1"/>
            <a:r>
              <a:rPr lang="cs-CZ" dirty="0"/>
              <a:t>Přítomnost na cvičení není povinná, ale výrazně zjednoduší plnění úloh</a:t>
            </a:r>
          </a:p>
          <a:p>
            <a:pPr lvl="1"/>
            <a:r>
              <a:rPr lang="cs-CZ" dirty="0"/>
              <a:t>Odevzdání úloh vždy do půlnoci před následujícím cvičením</a:t>
            </a:r>
            <a:r>
              <a:rPr lang="en-US" dirty="0"/>
              <a:t> pro </a:t>
            </a:r>
            <a:r>
              <a:rPr lang="en-US" b="1" dirty="0"/>
              <a:t>feedback</a:t>
            </a:r>
            <a:endParaRPr lang="cs-CZ" b="1" dirty="0"/>
          </a:p>
          <a:p>
            <a:r>
              <a:rPr lang="cs-CZ" b="1" dirty="0"/>
              <a:t>Průběžné 2-3 domácí úkoly </a:t>
            </a:r>
            <a:r>
              <a:rPr lang="cs-CZ" dirty="0"/>
              <a:t>v </a:t>
            </a:r>
            <a:r>
              <a:rPr lang="cs-CZ" dirty="0" err="1"/>
              <a:t>Recodexu</a:t>
            </a:r>
            <a:r>
              <a:rPr lang="en-US" dirty="0"/>
              <a:t> (</a:t>
            </a:r>
            <a:r>
              <a:rPr lang="en-US" dirty="0" err="1"/>
              <a:t>Nepovinn</a:t>
            </a:r>
            <a:r>
              <a:rPr lang="cs-CZ" dirty="0"/>
              <a:t>é)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dirty="0"/>
              <a:t>neovlivňují známku ani udělení zápočtu, ale jsou nejlepším zdrojem feedbacku</a:t>
            </a:r>
          </a:p>
          <a:p>
            <a:r>
              <a:rPr lang="cs-CZ" b="1" dirty="0"/>
              <a:t>Závěrečná domácí úloha </a:t>
            </a:r>
            <a:r>
              <a:rPr lang="cs-CZ" dirty="0"/>
              <a:t>v </a:t>
            </a:r>
            <a:r>
              <a:rPr lang="cs-CZ" dirty="0" err="1"/>
              <a:t>Recodexu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/>
              <a:t>B</a:t>
            </a:r>
            <a:r>
              <a:rPr lang="cs-CZ" dirty="0" err="1"/>
              <a:t>ude</a:t>
            </a:r>
            <a:r>
              <a:rPr lang="cs-CZ" dirty="0"/>
              <a:t> se od ní odvíjet zápočtový test (rozšíření úlohy)</a:t>
            </a:r>
          </a:p>
          <a:p>
            <a:r>
              <a:rPr lang="cs-CZ" b="1" dirty="0"/>
              <a:t>Zápočtový test</a:t>
            </a:r>
            <a:r>
              <a:rPr lang="cs-CZ" dirty="0"/>
              <a:t>: poslední cvičení (</a:t>
            </a:r>
            <a:r>
              <a:rPr lang="cs-CZ" b="1" dirty="0"/>
              <a:t>POVINNÉ</a:t>
            </a:r>
            <a:r>
              <a:rPr lang="en-US" b="1" dirty="0"/>
              <a:t>!</a:t>
            </a:r>
            <a:r>
              <a:rPr lang="cs-CZ" dirty="0"/>
              <a:t>), jeden opravný termín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/>
              <a:t>Úprava závěrečné úlohy na školním počítači bez externí pomoci</a:t>
            </a:r>
          </a:p>
          <a:p>
            <a:pPr lvl="1"/>
            <a:r>
              <a:rPr lang="cs-CZ" dirty="0"/>
              <a:t>Nutná podmínka pro připuštění ke zkoušce i udělení zápočtu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0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81F84-7B6F-9EC1-08F4-904EEF1D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Zápočtový program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D6DD5-D7ED-A5F0-C987-3C9FDB629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Návrh zadání do poloviny listopadu </a:t>
            </a:r>
            <a:r>
              <a:rPr lang="cs-CZ" dirty="0"/>
              <a:t>(stručné, stačí hlavní myšlenka)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Schválení zadání do 30.11.</a:t>
            </a:r>
            <a:r>
              <a:rPr lang="cs-CZ" dirty="0"/>
              <a:t> – specifikace, rozhraní, externí knihovny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Technické demo do konce výuky ZS</a:t>
            </a:r>
            <a:r>
              <a:rPr lang="cs-CZ" dirty="0"/>
              <a:t> – ukázka automatizovaného sestavení včetně všech externích knihoven pomocí </a:t>
            </a:r>
            <a:r>
              <a:rPr lang="cs-CZ" dirty="0" err="1"/>
              <a:t>CMake</a:t>
            </a:r>
            <a:r>
              <a:rPr lang="cs-CZ" dirty="0"/>
              <a:t>, </a:t>
            </a:r>
            <a:r>
              <a:rPr lang="cs-CZ" b="1" dirty="0" err="1"/>
              <a:t>multiplatformnost</a:t>
            </a:r>
            <a:r>
              <a:rPr lang="cs-CZ" dirty="0"/>
              <a:t>, základní funkčnost "naoko"</a:t>
            </a:r>
            <a:endParaRPr lang="cs-CZ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Odevzdání kompletního programu do 30.4.</a:t>
            </a:r>
            <a:r>
              <a:rPr lang="cs-CZ" dirty="0"/>
              <a:t> (první pokus, feedback)</a:t>
            </a:r>
          </a:p>
          <a:p>
            <a:pPr lvl="1"/>
            <a:r>
              <a:rPr lang="cs-CZ" dirty="0"/>
              <a:t>Program by se měl (polo-)automatizovaně sestavit po stažení z repositáře</a:t>
            </a:r>
          </a:p>
          <a:p>
            <a:pPr lvl="1"/>
            <a:r>
              <a:rPr lang="cs-CZ" dirty="0"/>
              <a:t>Kompletní funkcionalita programu, bude fungovat </a:t>
            </a:r>
            <a:r>
              <a:rPr lang="cs-CZ" dirty="0" err="1"/>
              <a:t>multiplatformě</a:t>
            </a:r>
            <a:endParaRPr lang="cs-CZ" dirty="0"/>
          </a:p>
          <a:p>
            <a:pPr lvl="1"/>
            <a:r>
              <a:rPr lang="cs-CZ" b="1" dirty="0"/>
              <a:t>Finální odevzdání i s dokumentací do konce výuky v LS</a:t>
            </a:r>
          </a:p>
          <a:p>
            <a:pPr marL="0" indent="0">
              <a:buNone/>
            </a:pPr>
            <a:r>
              <a:rPr lang="cs-CZ" b="1" dirty="0"/>
              <a:t>Vývoj v </a:t>
            </a:r>
            <a:r>
              <a:rPr lang="cs-CZ" b="1" dirty="0" err="1"/>
              <a:t>GitLabu</a:t>
            </a:r>
            <a:r>
              <a:rPr lang="cs-CZ" b="1" dirty="0"/>
              <a:t>, </a:t>
            </a:r>
            <a:r>
              <a:rPr lang="cs-CZ" dirty="0"/>
              <a:t>samostatný </a:t>
            </a:r>
            <a:r>
              <a:rPr lang="cs-CZ" dirty="0" err="1"/>
              <a:t>commit</a:t>
            </a:r>
            <a:r>
              <a:rPr lang="cs-CZ" dirty="0"/>
              <a:t> pro každou podstatnější změnu, např. přidání nové komponenty řešení (nebo alespoň po každém dnu vývoje)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4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A70EF-F0CA-9E13-C786-1DD7631A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01DE1-CF64-1024-EB69-E9CA76205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Praktickou formou na </a:t>
            </a:r>
            <a:r>
              <a:rPr lang="cs-CZ" b="1" dirty="0"/>
              <a:t>školních počítačích </a:t>
            </a:r>
            <a:r>
              <a:rPr lang="cs-CZ" dirty="0"/>
              <a:t>v laboratoři</a:t>
            </a:r>
            <a:endParaRPr lang="cs-CZ" b="1" dirty="0"/>
          </a:p>
          <a:p>
            <a:r>
              <a:rPr lang="cs-CZ" dirty="0"/>
              <a:t>Je zadána úloha prověřující znalosti používání jazyka </a:t>
            </a:r>
            <a:r>
              <a:rPr lang="cs-CZ" b="1" dirty="0"/>
              <a:t>a kvality kódu</a:t>
            </a:r>
          </a:p>
          <a:p>
            <a:pPr lvl="1"/>
            <a:r>
              <a:rPr lang="cs-CZ" dirty="0"/>
              <a:t>Odevzdávání do </a:t>
            </a:r>
            <a:r>
              <a:rPr lang="cs-CZ" dirty="0" err="1"/>
              <a:t>Recodexu</a:t>
            </a:r>
            <a:r>
              <a:rPr lang="cs-CZ" dirty="0"/>
              <a:t> (testy budou prověřovat základní funkčnost)</a:t>
            </a:r>
          </a:p>
          <a:p>
            <a:pPr lvl="1"/>
            <a:r>
              <a:rPr lang="cs-CZ" dirty="0"/>
              <a:t>Lze ztratit body za prohřešky nerozpoznávány testem</a:t>
            </a:r>
          </a:p>
          <a:p>
            <a:pPr lvl="2"/>
            <a:r>
              <a:rPr lang="cs-CZ" dirty="0"/>
              <a:t>Skryté bugy: např. </a:t>
            </a:r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leaky</a:t>
            </a:r>
            <a:r>
              <a:rPr lang="cs-CZ" dirty="0"/>
              <a:t>, </a:t>
            </a:r>
            <a:r>
              <a:rPr lang="cs-CZ" dirty="0" err="1"/>
              <a:t>corner</a:t>
            </a:r>
            <a:r>
              <a:rPr lang="cs-CZ" dirty="0"/>
              <a:t>-casy v algoritmu řešení, …</a:t>
            </a:r>
          </a:p>
          <a:p>
            <a:pPr lvl="2"/>
            <a:r>
              <a:rPr lang="cs-CZ" dirty="0"/>
              <a:t>Kvalita: nečitelnost kódu, výrazná neefektivita řešení, chybné použití prvků jazyka, …</a:t>
            </a:r>
          </a:p>
          <a:p>
            <a:r>
              <a:rPr lang="cs-CZ" dirty="0"/>
              <a:t>Celá známka vychází právě ze zkoušky</a:t>
            </a:r>
          </a:p>
          <a:p>
            <a:r>
              <a:rPr lang="cs-CZ" dirty="0"/>
              <a:t>Lze podstoupit až </a:t>
            </a:r>
            <a:r>
              <a:rPr lang="cs-CZ" b="1" dirty="0"/>
              <a:t>po zápočtovém testu</a:t>
            </a:r>
          </a:p>
          <a:p>
            <a:r>
              <a:rPr lang="cs-CZ" b="1" dirty="0"/>
              <a:t>Žádná ústní část prověřující teorii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610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18D71-71C8-78B0-FAB1-2826413A9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0C1D4C-CFD5-B19F-AE1A-CB2D643C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Používání AI modelů je povoleno pro úlohy i domácí úkoly</a:t>
            </a:r>
          </a:p>
          <a:p>
            <a:r>
              <a:rPr lang="cs-CZ" dirty="0"/>
              <a:t>AI NENÍ POVOLENO NA ZÁPOČTOVÉM TESTU A</a:t>
            </a:r>
            <a:r>
              <a:rPr lang="en-US" dirty="0"/>
              <a:t>NI</a:t>
            </a:r>
            <a:r>
              <a:rPr lang="cs-CZ" dirty="0"/>
              <a:t> ZKOUŠCE</a:t>
            </a:r>
          </a:p>
          <a:p>
            <a:r>
              <a:rPr lang="cs-CZ" b="1" dirty="0"/>
              <a:t>Žádným </a:t>
            </a:r>
            <a:r>
              <a:rPr lang="cs-CZ" dirty="0"/>
              <a:t>AI modelům často nejde věřit</a:t>
            </a:r>
          </a:p>
          <a:p>
            <a:pPr lvl="1"/>
            <a:r>
              <a:rPr lang="cs-CZ" dirty="0"/>
              <a:t>AI modely často „halucinují“ – když neví odpověď, vymyslí si jí</a:t>
            </a:r>
          </a:p>
          <a:p>
            <a:pPr lvl="1"/>
            <a:r>
              <a:rPr lang="cs-CZ" dirty="0"/>
              <a:t>Jsou naučeny na zastaralém/nekvalitním kódu</a:t>
            </a:r>
          </a:p>
          <a:p>
            <a:r>
              <a:rPr lang="cs-CZ" dirty="0"/>
              <a:t>Na co jsou AI modely supr</a:t>
            </a:r>
          </a:p>
          <a:p>
            <a:pPr lvl="1"/>
            <a:r>
              <a:rPr lang="cs-CZ" b="1" dirty="0"/>
              <a:t>Zvýšení efektivity</a:t>
            </a:r>
            <a:r>
              <a:rPr lang="cs-CZ" dirty="0"/>
              <a:t> psaní „nudného“ kódu (zde opravdu září GH </a:t>
            </a:r>
            <a:r>
              <a:rPr lang="cs-CZ" dirty="0" err="1"/>
              <a:t>copilot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Inspirace</a:t>
            </a:r>
            <a:r>
              <a:rPr lang="cs-CZ" dirty="0"/>
              <a:t> – AI model viděl víc kódu než uživatel a může používat elegantnější/jednodušší postupy okoukané od ostatních</a:t>
            </a:r>
          </a:p>
          <a:p>
            <a:pPr lvl="1"/>
            <a:r>
              <a:rPr lang="en-US" b="1" dirty="0"/>
              <a:t>Ci</a:t>
            </a:r>
            <a:r>
              <a:rPr lang="cs-CZ" b="1" dirty="0" err="1"/>
              <a:t>zí</a:t>
            </a:r>
            <a:r>
              <a:rPr lang="cs-CZ" b="1" dirty="0"/>
              <a:t> pohled</a:t>
            </a:r>
            <a:r>
              <a:rPr lang="cs-CZ" dirty="0"/>
              <a:t> – může dávat programátorovi feedback ohledně přehlednosti kódu (model kódu rozumí nebo nerozumí); má jiné nápady než programátor</a:t>
            </a:r>
            <a:endParaRPr lang="en-US" dirty="0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C4DC9B-AA2A-3EA3-BE0E-A618BCDC8A05}"/>
              </a:ext>
            </a:extLst>
          </p:cNvPr>
          <p:cNvGrpSpPr/>
          <p:nvPr/>
        </p:nvGrpSpPr>
        <p:grpSpPr>
          <a:xfrm>
            <a:off x="7707743" y="3580873"/>
            <a:ext cx="4299618" cy="3130384"/>
            <a:chOff x="7707743" y="3580873"/>
            <a:chExt cx="4299618" cy="3130384"/>
          </a:xfrm>
        </p:grpSpPr>
        <p:pic>
          <p:nvPicPr>
            <p:cNvPr id="4" name="Picture 6" descr="A cartoon of a person working on a computer&#10;&#10;Description automatically generated with low confidence">
              <a:extLst>
                <a:ext uri="{FF2B5EF4-FFF2-40B4-BE49-F238E27FC236}">
                  <a16:creationId xmlns:a16="http://schemas.microsoft.com/office/drawing/2014/main" id="{4B41C78C-67EF-31DB-1AB1-345994302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07743" y="3580873"/>
              <a:ext cx="2065126" cy="3130384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" name="Picture 7" descr="A picture containing text, chair, diagram, furniture&#10;&#10;Description automatically generated">
              <a:extLst>
                <a:ext uri="{FF2B5EF4-FFF2-40B4-BE49-F238E27FC236}">
                  <a16:creationId xmlns:a16="http://schemas.microsoft.com/office/drawing/2014/main" id="{7EAFE851-7EE8-C5B2-5821-65938D0DB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1348" y="3580873"/>
              <a:ext cx="2066013" cy="1638293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" name="Picture 8" descr="A cartoon of a person looking at a computer monitor&#10;&#10;Description automatically generated with low confidence">
              <a:extLst>
                <a:ext uri="{FF2B5EF4-FFF2-40B4-BE49-F238E27FC236}">
                  <a16:creationId xmlns:a16="http://schemas.microsoft.com/office/drawing/2014/main" id="{5E2F4CFD-1134-55A4-DBA1-0EECA2D2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42226" y="5401663"/>
              <a:ext cx="2065135" cy="1309594"/>
            </a:xfrm>
            <a:prstGeom prst="rect">
              <a:avLst/>
            </a:prstGeom>
            <a:noFill/>
            <a:ln cap="flat">
              <a:noFill/>
            </a:ln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ECDD002-763B-729C-272B-F9D4E29DB9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5520" y="1825625"/>
            <a:ext cx="1097667" cy="10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3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B7CE0-AB53-EDE0-7498-FB6E2649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Visual</a:t>
            </a:r>
            <a:r>
              <a:rPr lang="cs-CZ" dirty="0">
                <a:ea typeface="Calibri Light"/>
                <a:cs typeface="Calibri Light"/>
              </a:rPr>
              <a:t> Studio IDE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C8E436-12D9-CF53-755B-C6217911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ea typeface="Calibri"/>
                <a:cs typeface="Calibri"/>
              </a:rPr>
              <a:t>Stačí </a:t>
            </a:r>
            <a:r>
              <a:rPr lang="cs-CZ" b="1" dirty="0" err="1">
                <a:ea typeface="Calibri"/>
                <a:cs typeface="Calibri"/>
              </a:rPr>
              <a:t>Community</a:t>
            </a:r>
            <a:r>
              <a:rPr lang="cs-CZ" b="1" dirty="0">
                <a:ea typeface="Calibri"/>
                <a:cs typeface="Calibri"/>
              </a:rPr>
              <a:t> verze</a:t>
            </a:r>
            <a:endParaRPr lang="cs-CZ" dirty="0" err="1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Nainstalovat "</a:t>
            </a:r>
            <a:r>
              <a:rPr lang="cs-CZ" b="1" dirty="0">
                <a:ea typeface="Calibri"/>
                <a:cs typeface="Calibri"/>
              </a:rPr>
              <a:t>Desktop Development </a:t>
            </a:r>
            <a:r>
              <a:rPr lang="cs-CZ" b="1" dirty="0" err="1">
                <a:ea typeface="Calibri"/>
                <a:cs typeface="Calibri"/>
              </a:rPr>
              <a:t>with</a:t>
            </a:r>
            <a:r>
              <a:rPr lang="cs-CZ" b="1" dirty="0">
                <a:ea typeface="Calibri"/>
                <a:cs typeface="Calibri"/>
              </a:rPr>
              <a:t> C++</a:t>
            </a:r>
            <a:r>
              <a:rPr lang="cs-CZ" dirty="0">
                <a:ea typeface="Calibri"/>
                <a:cs typeface="Calibri"/>
              </a:rPr>
              <a:t>" a "</a:t>
            </a:r>
            <a:r>
              <a:rPr lang="cs-CZ" b="1" dirty="0" err="1">
                <a:ea typeface="Calibri"/>
                <a:cs typeface="Calibri"/>
              </a:rPr>
              <a:t>CMake</a:t>
            </a:r>
            <a:r>
              <a:rPr lang="cs-CZ" b="1" dirty="0">
                <a:ea typeface="Calibri"/>
                <a:cs typeface="Calibri"/>
              </a:rPr>
              <a:t> </a:t>
            </a:r>
            <a:r>
              <a:rPr lang="cs-CZ" b="1" dirty="0" err="1">
                <a:ea typeface="Calibri"/>
                <a:cs typeface="Calibri"/>
              </a:rPr>
              <a:t>tools</a:t>
            </a:r>
            <a:r>
              <a:rPr lang="cs-CZ" dirty="0">
                <a:ea typeface="Calibri"/>
                <a:cs typeface="Calibri"/>
              </a:rPr>
              <a:t>"</a:t>
            </a:r>
          </a:p>
          <a:p>
            <a:r>
              <a:rPr lang="cs-CZ" dirty="0">
                <a:ea typeface="Calibri"/>
                <a:cs typeface="Calibri"/>
              </a:rPr>
              <a:t>Bude se používat na cvičeních, ale není nutností</a:t>
            </a:r>
          </a:p>
          <a:p>
            <a:r>
              <a:rPr lang="cs-CZ" dirty="0">
                <a:ea typeface="Calibri"/>
                <a:cs typeface="Calibri"/>
              </a:rPr>
              <a:t>Dobré alternativy:</a:t>
            </a:r>
          </a:p>
          <a:p>
            <a:pPr lvl="1"/>
            <a:r>
              <a:rPr lang="cs-CZ" dirty="0" err="1">
                <a:ea typeface="Calibri"/>
                <a:cs typeface="Calibri"/>
              </a:rPr>
              <a:t>Visual</a:t>
            </a:r>
            <a:r>
              <a:rPr lang="cs-CZ" dirty="0">
                <a:ea typeface="Calibri"/>
                <a:cs typeface="Calibri"/>
              </a:rPr>
              <a:t> Studio </a:t>
            </a:r>
            <a:r>
              <a:rPr lang="cs-CZ" dirty="0" err="1">
                <a:ea typeface="Calibri"/>
                <a:cs typeface="Calibri"/>
              </a:rPr>
              <a:t>Code</a:t>
            </a:r>
            <a:r>
              <a:rPr lang="cs-CZ" dirty="0">
                <a:ea typeface="Calibri"/>
                <a:cs typeface="Calibri"/>
              </a:rPr>
              <a:t> + </a:t>
            </a:r>
            <a:r>
              <a:rPr lang="cs-CZ" dirty="0" err="1">
                <a:ea typeface="Calibri"/>
                <a:cs typeface="Calibri"/>
              </a:rPr>
              <a:t>compiler</a:t>
            </a:r>
            <a:r>
              <a:rPr lang="cs-CZ" dirty="0">
                <a:ea typeface="Calibri"/>
                <a:cs typeface="Calibri"/>
              </a:rPr>
              <a:t> (</a:t>
            </a:r>
            <a:r>
              <a:rPr lang="cs-CZ" dirty="0" err="1">
                <a:ea typeface="Calibri"/>
                <a:cs typeface="Calibri"/>
              </a:rPr>
              <a:t>e.g</a:t>
            </a:r>
            <a:r>
              <a:rPr lang="cs-CZ" dirty="0">
                <a:ea typeface="Calibri"/>
                <a:cs typeface="Calibri"/>
              </a:rPr>
              <a:t>. GCC, </a:t>
            </a:r>
            <a:r>
              <a:rPr lang="cs-CZ" dirty="0" err="1">
                <a:ea typeface="Calibri"/>
                <a:cs typeface="Calibri"/>
              </a:rPr>
              <a:t>Clang</a:t>
            </a:r>
            <a:r>
              <a:rPr lang="cs-CZ" dirty="0">
                <a:ea typeface="Calibri"/>
                <a:cs typeface="Calibri"/>
              </a:rPr>
              <a:t>, …)</a:t>
            </a:r>
          </a:p>
          <a:p>
            <a:pPr lvl="2"/>
            <a:r>
              <a:rPr lang="cs-CZ" dirty="0">
                <a:ea typeface="Calibri"/>
                <a:cs typeface="Calibri"/>
              </a:rPr>
              <a:t>To používám já</a:t>
            </a:r>
          </a:p>
          <a:p>
            <a:pPr lvl="2"/>
            <a:r>
              <a:rPr lang="cs-CZ" dirty="0">
                <a:ea typeface="Calibri"/>
                <a:cs typeface="Calibri"/>
              </a:rPr>
              <a:t>VS </a:t>
            </a:r>
            <a:r>
              <a:rPr lang="cs-CZ" dirty="0" err="1">
                <a:ea typeface="Calibri"/>
                <a:cs typeface="Calibri"/>
              </a:rPr>
              <a:t>Code</a:t>
            </a:r>
            <a:r>
              <a:rPr lang="cs-CZ" dirty="0">
                <a:ea typeface="Calibri"/>
                <a:cs typeface="Calibri"/>
              </a:rPr>
              <a:t> není IDE, ale poskytuje mnoho rozšíření, kterými se mu dokáže vyrovnat</a:t>
            </a:r>
          </a:p>
          <a:p>
            <a:pPr lvl="2"/>
            <a:r>
              <a:rPr lang="cs-CZ" dirty="0">
                <a:ea typeface="Calibri"/>
                <a:cs typeface="Calibri"/>
              </a:rPr>
              <a:t>Je nutno nastavit (a doinstalovat) </a:t>
            </a:r>
            <a:r>
              <a:rPr lang="cs-CZ" dirty="0" err="1">
                <a:ea typeface="Calibri"/>
                <a:cs typeface="Calibri"/>
              </a:rPr>
              <a:t>compiler</a:t>
            </a:r>
            <a:r>
              <a:rPr lang="cs-CZ" dirty="0">
                <a:ea typeface="Calibri"/>
                <a:cs typeface="Calibri"/>
              </a:rPr>
              <a:t> - dokáže pracovat i s několika</a:t>
            </a:r>
          </a:p>
          <a:p>
            <a:pPr lvl="1"/>
            <a:r>
              <a:rPr lang="cs-CZ" dirty="0" err="1">
                <a:ea typeface="Calibri"/>
                <a:cs typeface="Calibri"/>
              </a:rPr>
              <a:t>CLion</a:t>
            </a:r>
            <a:r>
              <a:rPr lang="cs-CZ" dirty="0">
                <a:ea typeface="Calibri"/>
                <a:cs typeface="Calibri"/>
              </a:rPr>
              <a:t> IDE (používá </a:t>
            </a:r>
            <a:r>
              <a:rPr lang="cs-CZ" dirty="0" err="1">
                <a:ea typeface="Calibri"/>
                <a:cs typeface="Calibri"/>
              </a:rPr>
              <a:t>Clang</a:t>
            </a:r>
            <a:r>
              <a:rPr lang="cs-CZ" dirty="0">
                <a:ea typeface="Calibri"/>
                <a:cs typeface="Calibri"/>
              </a:rPr>
              <a:t>)</a:t>
            </a:r>
          </a:p>
          <a:p>
            <a:pPr lvl="1"/>
            <a:r>
              <a:rPr lang="cs-CZ" dirty="0">
                <a:ea typeface="Calibri"/>
                <a:cs typeface="Calibri"/>
              </a:rPr>
              <a:t>… (opravdu jich je mnoho)</a:t>
            </a:r>
          </a:p>
        </p:txBody>
      </p:sp>
    </p:spTree>
    <p:extLst>
      <p:ext uri="{BB962C8B-B14F-4D97-AF65-F5344CB8AC3E}">
        <p14:creationId xmlns:p14="http://schemas.microsoft.com/office/powerpoint/2010/main" val="190040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160011-8F96-F69C-5513-A4CDF2889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57147"/>
            <a:ext cx="10905066" cy="474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54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2555</Words>
  <Application>Microsoft Office PowerPoint</Application>
  <PresentationFormat>Širokoúhlá obrazovka</PresentationFormat>
  <Paragraphs>276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Motiv Office</vt:lpstr>
      <vt:lpstr>NPRG 041 – cvičení 1 Programování v C++</vt:lpstr>
      <vt:lpstr>Agenda</vt:lpstr>
      <vt:lpstr>Obecné informace</vt:lpstr>
      <vt:lpstr>Organizace cvičení</vt:lpstr>
      <vt:lpstr>Zápočtový program</vt:lpstr>
      <vt:lpstr>Zkouška</vt:lpstr>
      <vt:lpstr>AI</vt:lpstr>
      <vt:lpstr>Visual Studio IDE</vt:lpstr>
      <vt:lpstr>Prezentace aplikace PowerPoint</vt:lpstr>
      <vt:lpstr>Prezentace aplikace PowerPoint</vt:lpstr>
      <vt:lpstr>Na co si dávat pozor při sestavování</vt:lpstr>
      <vt:lpstr>CheatSheat pro nastavení</vt:lpstr>
      <vt:lpstr>Debugging ve Visual Studiu (Compilation errory)</vt:lpstr>
      <vt:lpstr>GIT</vt:lpstr>
      <vt:lpstr>GIT na školních počítačích</vt:lpstr>
      <vt:lpstr>Kvalitní zdroje dodatečných informací, nástroje</vt:lpstr>
      <vt:lpstr>Hello, user</vt:lpstr>
      <vt:lpstr>Streamy (proudové vstupy, výstupy)</vt:lpstr>
      <vt:lpstr>Hello, user</vt:lpstr>
      <vt:lpstr>Funkce main</vt:lpstr>
      <vt:lpstr>#include, #define, #ifndef</vt:lpstr>
      <vt:lpstr>Nepoužívejte #define pro konstanty</vt:lpstr>
      <vt:lpstr>Hello, user</vt:lpstr>
      <vt:lpstr>Hello, user</vt:lpstr>
      <vt:lpstr>Souhrn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10</cp:revision>
  <dcterms:created xsi:type="dcterms:W3CDTF">2023-10-01T16:50:20Z</dcterms:created>
  <dcterms:modified xsi:type="dcterms:W3CDTF">2023-10-12T15:47:43Z</dcterms:modified>
</cp:coreProperties>
</file>