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7"/>
  </p:notesMasterIdLst>
  <p:sldIdLst>
    <p:sldId id="256" r:id="rId2"/>
    <p:sldId id="421" r:id="rId3"/>
    <p:sldId id="281" r:id="rId4"/>
    <p:sldId id="422" r:id="rId5"/>
    <p:sldId id="479" r:id="rId6"/>
    <p:sldId id="480" r:id="rId7"/>
    <p:sldId id="282" r:id="rId8"/>
    <p:sldId id="351" r:id="rId9"/>
    <p:sldId id="350" r:id="rId10"/>
    <p:sldId id="342" r:id="rId11"/>
    <p:sldId id="341" r:id="rId12"/>
    <p:sldId id="423" r:id="rId13"/>
    <p:sldId id="481" r:id="rId14"/>
    <p:sldId id="465" r:id="rId15"/>
    <p:sldId id="463" r:id="rId16"/>
    <p:sldId id="482" r:id="rId17"/>
    <p:sldId id="464" r:id="rId18"/>
    <p:sldId id="367" r:id="rId19"/>
    <p:sldId id="368" r:id="rId20"/>
    <p:sldId id="283" r:id="rId21"/>
    <p:sldId id="344" r:id="rId22"/>
    <p:sldId id="425" r:id="rId23"/>
    <p:sldId id="483" r:id="rId24"/>
    <p:sldId id="426" r:id="rId25"/>
    <p:sldId id="466" r:id="rId26"/>
    <p:sldId id="427" r:id="rId27"/>
    <p:sldId id="419" r:id="rId28"/>
    <p:sldId id="343" r:id="rId29"/>
    <p:sldId id="424" r:id="rId30"/>
    <p:sldId id="357" r:id="rId31"/>
    <p:sldId id="428" r:id="rId32"/>
    <p:sldId id="484" r:id="rId33"/>
    <p:sldId id="429" r:id="rId34"/>
    <p:sldId id="430" r:id="rId35"/>
    <p:sldId id="431" r:id="rId36"/>
    <p:sldId id="355" r:id="rId37"/>
    <p:sldId id="346" r:id="rId38"/>
    <p:sldId id="347" r:id="rId39"/>
    <p:sldId id="412" r:id="rId40"/>
    <p:sldId id="432" r:id="rId41"/>
    <p:sldId id="486" r:id="rId42"/>
    <p:sldId id="485" r:id="rId43"/>
    <p:sldId id="433" r:id="rId44"/>
    <p:sldId id="469" r:id="rId45"/>
    <p:sldId id="284" r:id="rId46"/>
    <p:sldId id="358" r:id="rId47"/>
    <p:sldId id="285" r:id="rId48"/>
    <p:sldId id="360" r:id="rId49"/>
    <p:sldId id="286" r:id="rId50"/>
    <p:sldId id="287" r:id="rId51"/>
    <p:sldId id="468" r:id="rId52"/>
    <p:sldId id="467" r:id="rId53"/>
    <p:sldId id="366" r:id="rId54"/>
    <p:sldId id="434" r:id="rId55"/>
    <p:sldId id="487" r:id="rId56"/>
    <p:sldId id="472" r:id="rId57"/>
    <p:sldId id="435" r:id="rId58"/>
    <p:sldId id="288" r:id="rId59"/>
    <p:sldId id="301" r:id="rId60"/>
    <p:sldId id="337" r:id="rId61"/>
    <p:sldId id="471" r:id="rId62"/>
    <p:sldId id="302" r:id="rId63"/>
    <p:sldId id="470" r:id="rId64"/>
    <p:sldId id="413" r:id="rId65"/>
    <p:sldId id="436" r:id="rId66"/>
    <p:sldId id="473" r:id="rId67"/>
    <p:sldId id="438" r:id="rId68"/>
    <p:sldId id="474" r:id="rId69"/>
    <p:sldId id="439" r:id="rId70"/>
    <p:sldId id="305" r:id="rId71"/>
    <p:sldId id="338" r:id="rId72"/>
    <p:sldId id="348" r:id="rId73"/>
    <p:sldId id="340" r:id="rId74"/>
    <p:sldId id="349" r:id="rId75"/>
    <p:sldId id="259" r:id="rId76"/>
    <p:sldId id="306" r:id="rId77"/>
    <p:sldId id="307" r:id="rId78"/>
    <p:sldId id="308" r:id="rId79"/>
    <p:sldId id="309" r:id="rId80"/>
    <p:sldId id="310" r:id="rId81"/>
    <p:sldId id="311" r:id="rId82"/>
    <p:sldId id="312" r:id="rId83"/>
    <p:sldId id="416" r:id="rId84"/>
    <p:sldId id="417" r:id="rId85"/>
    <p:sldId id="437" r:id="rId86"/>
    <p:sldId id="477" r:id="rId87"/>
    <p:sldId id="444" r:id="rId88"/>
    <p:sldId id="490" r:id="rId89"/>
    <p:sldId id="476" r:id="rId90"/>
    <p:sldId id="488" r:id="rId91"/>
    <p:sldId id="388" r:id="rId92"/>
    <p:sldId id="391" r:id="rId93"/>
    <p:sldId id="392" r:id="rId94"/>
    <p:sldId id="393" r:id="rId95"/>
    <p:sldId id="395" r:id="rId96"/>
    <p:sldId id="410" r:id="rId97"/>
    <p:sldId id="397" r:id="rId98"/>
    <p:sldId id="398" r:id="rId99"/>
    <p:sldId id="400" r:id="rId100"/>
    <p:sldId id="399" r:id="rId101"/>
    <p:sldId id="401" r:id="rId102"/>
    <p:sldId id="402" r:id="rId103"/>
    <p:sldId id="403" r:id="rId104"/>
    <p:sldId id="404" r:id="rId105"/>
    <p:sldId id="405" r:id="rId106"/>
    <p:sldId id="406" r:id="rId107"/>
    <p:sldId id="407" r:id="rId108"/>
    <p:sldId id="396" r:id="rId109"/>
    <p:sldId id="408" r:id="rId110"/>
    <p:sldId id="409" r:id="rId111"/>
    <p:sldId id="475" r:id="rId112"/>
    <p:sldId id="440" r:id="rId113"/>
    <p:sldId id="443" r:id="rId114"/>
    <p:sldId id="362" r:id="rId115"/>
    <p:sldId id="442" r:id="rId116"/>
    <p:sldId id="448" r:id="rId117"/>
    <p:sldId id="492" r:id="rId118"/>
    <p:sldId id="491" r:id="rId119"/>
    <p:sldId id="445" r:id="rId120"/>
    <p:sldId id="363" r:id="rId121"/>
    <p:sldId id="414" r:id="rId122"/>
    <p:sldId id="411" r:id="rId123"/>
    <p:sldId id="446" r:id="rId124"/>
    <p:sldId id="449" r:id="rId125"/>
    <p:sldId id="453" r:id="rId126"/>
    <p:sldId id="493" r:id="rId127"/>
    <p:sldId id="455" r:id="rId128"/>
    <p:sldId id="495" r:id="rId129"/>
    <p:sldId id="267" r:id="rId130"/>
    <p:sldId id="266" r:id="rId131"/>
    <p:sldId id="454" r:id="rId132"/>
    <p:sldId id="456" r:id="rId133"/>
    <p:sldId id="457" r:id="rId134"/>
    <p:sldId id="497" r:id="rId135"/>
    <p:sldId id="270" r:id="rId136"/>
    <p:sldId id="272" r:id="rId137"/>
    <p:sldId id="365" r:id="rId138"/>
    <p:sldId id="271" r:id="rId139"/>
    <p:sldId id="260" r:id="rId140"/>
    <p:sldId id="262" r:id="rId141"/>
    <p:sldId id="261" r:id="rId142"/>
    <p:sldId id="263" r:id="rId143"/>
    <p:sldId id="264" r:id="rId144"/>
    <p:sldId id="265" r:id="rId145"/>
    <p:sldId id="478" r:id="rId146"/>
    <p:sldId id="459" r:id="rId147"/>
    <p:sldId id="496" r:id="rId148"/>
    <p:sldId id="461" r:id="rId149"/>
    <p:sldId id="498" r:id="rId150"/>
    <p:sldId id="499" r:id="rId151"/>
    <p:sldId id="460" r:id="rId152"/>
    <p:sldId id="278" r:id="rId153"/>
    <p:sldId id="277" r:id="rId154"/>
    <p:sldId id="279" r:id="rId155"/>
    <p:sldId id="280" r:id="rId156"/>
    <p:sldId id="462" r:id="rId157"/>
    <p:sldId id="387" r:id="rId158"/>
    <p:sldId id="369" r:id="rId159"/>
    <p:sldId id="370" r:id="rId160"/>
    <p:sldId id="371" r:id="rId161"/>
    <p:sldId id="372" r:id="rId162"/>
    <p:sldId id="373" r:id="rId163"/>
    <p:sldId id="374" r:id="rId164"/>
    <p:sldId id="375" r:id="rId165"/>
    <p:sldId id="376" r:id="rId166"/>
    <p:sldId id="377" r:id="rId167"/>
    <p:sldId id="378" r:id="rId168"/>
    <p:sldId id="379" r:id="rId169"/>
    <p:sldId id="380" r:id="rId170"/>
    <p:sldId id="381" r:id="rId171"/>
    <p:sldId id="382" r:id="rId172"/>
    <p:sldId id="383" r:id="rId173"/>
    <p:sldId id="384" r:id="rId174"/>
    <p:sldId id="385" r:id="rId175"/>
    <p:sldId id="386" r:id="rId17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DA1F28"/>
    <a:srgbClr val="FF9900"/>
    <a:srgbClr val="0000FF"/>
    <a:srgbClr val="008000"/>
    <a:srgbClr val="F2BB69"/>
    <a:srgbClr val="0033CC"/>
    <a:srgbClr val="9900CC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02" autoAdjust="0"/>
    <p:restoredTop sz="87690" autoAdjust="0"/>
  </p:normalViewPr>
  <p:slideViewPr>
    <p:cSldViewPr>
      <p:cViewPr varScale="1">
        <p:scale>
          <a:sx n="82" d="100"/>
          <a:sy n="82" d="100"/>
        </p:scale>
        <p:origin x="103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57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5" Type="http://schemas.openxmlformats.org/officeDocument/2006/relationships/slide" Target="slides/slide174.xml"/><Relationship Id="rId170" Type="http://schemas.openxmlformats.org/officeDocument/2006/relationships/slide" Target="slides/slide169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tableStyles" Target="tableStyle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72" Type="http://schemas.openxmlformats.org/officeDocument/2006/relationships/slide" Target="slides/slide171.xml"/><Relationship Id="rId180" Type="http://schemas.openxmlformats.org/officeDocument/2006/relationships/theme" Target="theme/theme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viewProps" Target="view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BBB03-7707-45C4-904D-903D2E482C77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AA747-1AD3-43F5-BA23-CBF3B22BD3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75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5454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virtual </a:t>
            </a:r>
            <a:r>
              <a:rPr lang="en-US" dirty="0"/>
              <a:t>-&gt;</a:t>
            </a:r>
            <a:r>
              <a:rPr lang="cs-CZ" dirty="0"/>
              <a:t> override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4221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100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101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102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103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6570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104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105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108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109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200" dirty="0" err="1">
                <a:solidFill>
                  <a:schemeClr val="accent2">
                    <a:lumMod val="50000"/>
                  </a:schemeClr>
                </a:solidFill>
              </a:rPr>
              <a:t>make_unique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&lt; T&gt;( par) === </a:t>
            </a:r>
            <a:r>
              <a:rPr lang="en-US" sz="1200" dirty="0" err="1">
                <a:solidFill>
                  <a:schemeClr val="accent2">
                    <a:lumMod val="50000"/>
                  </a:schemeClr>
                </a:solidFill>
              </a:rPr>
              <a:t>unique_ptr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&lt;T&gt;( new T(par))</a:t>
            </a:r>
          </a:p>
          <a:p>
            <a:pPr algn="l"/>
            <a:r>
              <a:rPr lang="cs-CZ" sz="1200" dirty="0">
                <a:solidFill>
                  <a:schemeClr val="accent2">
                    <a:lumMod val="50000"/>
                  </a:schemeClr>
                </a:solidFill>
              </a:rPr>
              <a:t>make_unique&lt; T[]&gt;(chunk)</a:t>
            </a:r>
            <a:r>
              <a:rPr lang="en-US" sz="1200" baseline="0" dirty="0">
                <a:solidFill>
                  <a:schemeClr val="accent2">
                    <a:lumMod val="50000"/>
                  </a:schemeClr>
                </a:solidFill>
              </a:rPr>
              <a:t> === new T[chunk]</a:t>
            </a:r>
          </a:p>
          <a:p>
            <a:pPr algn="l"/>
            <a:endParaRPr lang="cs-CZ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6683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7864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2788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145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0094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152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287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5F9FF4-41D8-4EEE-8399-21295C7695BA}" type="slidenum">
              <a:rPr lang="en-US"/>
              <a:pPr/>
              <a:t>27</a:t>
            </a:fld>
            <a:endParaRPr lang="en-US"/>
          </a:p>
        </p:txBody>
      </p:sp>
      <p:sp>
        <p:nvSpPr>
          <p:cNvPr id="47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3519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153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01055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154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8131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155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5857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6A53D5-CB9A-405C-8A84-8D02598EDE03}" type="slidenum">
              <a:rPr lang="en-US" smtClean="0"/>
              <a:pPr/>
              <a:t>157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29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446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363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26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431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bez </a:t>
            </a:r>
            <a:r>
              <a:rPr lang="en-US" dirty="0" err="1"/>
              <a:t>noexcept</a:t>
            </a:r>
            <a:r>
              <a:rPr lang="en-US" dirty="0"/>
              <a:t> se </a:t>
            </a:r>
            <a:r>
              <a:rPr lang="en-US" dirty="0" err="1"/>
              <a:t>nepouzije</a:t>
            </a:r>
            <a:r>
              <a:rPr lang="en-US" dirty="0"/>
              <a:t> pro resize vector!</a:t>
            </a:r>
          </a:p>
          <a:p>
            <a:r>
              <a:rPr lang="en-US" dirty="0"/>
              <a:t>strong exception safety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5991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make_unique</a:t>
            </a:r>
            <a:r>
              <a:rPr lang="en-US" dirty="0"/>
              <a:t>&lt;T&gt;(par) === </a:t>
            </a:r>
            <a:r>
              <a:rPr lang="en-US" dirty="0" err="1"/>
              <a:t>unique_ptr</a:t>
            </a:r>
            <a:r>
              <a:rPr lang="en-US" dirty="0"/>
              <a:t>&lt;T&gt;( new T(par))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83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836613"/>
            <a:ext cx="8435975" cy="5832475"/>
          </a:xfrm>
        </p:spPr>
        <p:txBody>
          <a:bodyPr/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995399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793038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96975"/>
            <a:ext cx="424815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196975"/>
            <a:ext cx="4249738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90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563562"/>
          </a:xfrm>
        </p:spPr>
        <p:txBody>
          <a:bodyPr rtlCol="0">
            <a:normAutofit/>
          </a:bodyPr>
          <a:lstStyle>
            <a:lvl1pPr>
              <a:defRPr sz="3600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hyperlink" Target="http://e-x-a.org/mff/cpp20" TargetMode="External"/><Relationship Id="rId2" Type="http://schemas.openxmlformats.org/officeDocument/2006/relationships/hyperlink" Target="https://www.ksi.mff.cuni.cz/teaching/nprg041-zavoral-web/cviceni.html" TargetMode="Externa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cppreference.com/w/cpp/io/basic_ios/operator!" TargetMode="External"/><Relationship Id="rId3" Type="http://schemas.openxmlformats.org/officeDocument/2006/relationships/hyperlink" Target="https://en.cppreference.com/w/cpp/io/basic_ios/good" TargetMode="External"/><Relationship Id="rId7" Type="http://schemas.openxmlformats.org/officeDocument/2006/relationships/hyperlink" Target="https://en.cppreference.com/w/cpp/io/basic_ios/operator_bool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en.cppreference.com/w/cpp/io/basic_ios/eof" TargetMode="External"/><Relationship Id="rId5" Type="http://schemas.openxmlformats.org/officeDocument/2006/relationships/hyperlink" Target="https://en.cppreference.com/w/cpp/io/basic_ios/bad" TargetMode="External"/><Relationship Id="rId4" Type="http://schemas.openxmlformats.org/officeDocument/2006/relationships/hyperlink" Target="https://en.cppreference.com/w/cpp/io/basic_ios/fail" TargetMode="Externa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hyperlink" Target="http://forum.matfyz.info/viewforum.php?f=423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hyperlink" Target="http://forum.matfyz.info/viewtopic.php?f=423&amp;t=11594" TargetMode="External"/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lab.mff.cuni.cz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err="1"/>
              <a:t>Programov</a:t>
            </a:r>
            <a:r>
              <a:rPr lang="cs-CZ" dirty="0"/>
              <a:t>ání v </a:t>
            </a:r>
            <a:r>
              <a:rPr lang="en-US" dirty="0"/>
              <a:t>C++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i="1" dirty="0"/>
              <a:t>cvičení</a:t>
            </a:r>
            <a:endParaRPr lang="en-US" i="1" dirty="0"/>
          </a:p>
          <a:p>
            <a:r>
              <a:rPr lang="en-US" b="1" dirty="0"/>
              <a:t>Robert</a:t>
            </a:r>
            <a:r>
              <a:rPr lang="en-US" dirty="0"/>
              <a:t> Hus</a:t>
            </a:r>
            <a:r>
              <a:rPr lang="cs-CZ" dirty="0" err="1"/>
              <a:t>ák</a:t>
            </a:r>
            <a:endParaRPr lang="en-US" dirty="0"/>
          </a:p>
          <a:p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husak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@ksi.mff.cuni.cz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www.ksi.mff.cuni.cz/teaching/nprg041-husak-web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EB152B1-3949-48AF-B291-A661EF9CB498}"/>
              </a:ext>
            </a:extLst>
          </p:cNvPr>
          <p:cNvSpPr txBox="1">
            <a:spLocks/>
          </p:cNvSpPr>
          <p:nvPr/>
        </p:nvSpPr>
        <p:spPr>
          <a:xfrm>
            <a:off x="685800" y="6248400"/>
            <a:ext cx="7772400" cy="457200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sz="2000" dirty="0">
                <a:solidFill>
                  <a:schemeClr val="tx1"/>
                </a:solidFill>
              </a:rPr>
              <a:t>Vychází ze slajdů Filipa Zavorala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</a:t>
            </a:r>
            <a:r>
              <a:rPr lang="cs-CZ" dirty="0"/>
              <a:t>žitečné kousky kódu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914400"/>
            <a:ext cx="4724400" cy="526297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 err="1">
                <a:solidFill>
                  <a:srgbClr val="0033CC"/>
                </a:solidFill>
              </a:rPr>
              <a:t>iostream</a:t>
            </a:r>
            <a:r>
              <a:rPr lang="en-US" sz="1400" dirty="0"/>
              <a:t>&gt;</a:t>
            </a:r>
          </a:p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>
                <a:solidFill>
                  <a:srgbClr val="008000"/>
                </a:solidFill>
              </a:rPr>
              <a:t>string</a:t>
            </a:r>
            <a:r>
              <a:rPr lang="en-US" sz="1400" dirty="0"/>
              <a:t>&gt;</a:t>
            </a:r>
          </a:p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>
                <a:solidFill>
                  <a:srgbClr val="C00000"/>
                </a:solidFill>
              </a:rPr>
              <a:t>vector</a:t>
            </a:r>
            <a:r>
              <a:rPr lang="en-US" sz="1400" dirty="0"/>
              <a:t>&gt;</a:t>
            </a:r>
          </a:p>
          <a:p>
            <a:endParaRPr lang="en-US" sz="1400" dirty="0"/>
          </a:p>
          <a:p>
            <a:r>
              <a:rPr lang="en-US" sz="1400" dirty="0"/>
              <a:t>using namespace std;</a:t>
            </a:r>
          </a:p>
          <a:p>
            <a:endParaRPr lang="cs-CZ" sz="1400" dirty="0"/>
          </a:p>
          <a:p>
            <a:r>
              <a:rPr lang="cs-CZ" sz="1400" dirty="0"/>
              <a:t>int delkaretezce</a:t>
            </a:r>
            <a:r>
              <a:rPr lang="en-US" sz="1400" dirty="0"/>
              <a:t>(</a:t>
            </a:r>
            <a:r>
              <a:rPr lang="cs-CZ" sz="1400" dirty="0"/>
              <a:t> 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</a:rPr>
              <a:t>co</a:t>
            </a: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</a:rPr>
              <a:t>n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</a:rPr>
              <a:t>st </a:t>
            </a:r>
            <a:r>
              <a:rPr lang="cs-CZ" sz="1400" dirty="0">
                <a:solidFill>
                  <a:srgbClr val="008000"/>
                </a:solidFill>
              </a:rPr>
              <a:t>string</a:t>
            </a:r>
            <a:r>
              <a:rPr lang="en-US" sz="1400" b="1" dirty="0"/>
              <a:t>&amp;</a:t>
            </a:r>
            <a:r>
              <a:rPr lang="cs-CZ" sz="1400" dirty="0"/>
              <a:t> s</a:t>
            </a:r>
            <a:r>
              <a:rPr lang="en-US" sz="1400" dirty="0"/>
              <a:t>) { ... }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>
                <a:solidFill>
                  <a:schemeClr val="bg2">
                    <a:lumMod val="50000"/>
                  </a:schemeClr>
                </a:solidFill>
              </a:rPr>
              <a:t>zpracuj</a:t>
            </a:r>
            <a:r>
              <a:rPr lang="en-US" sz="1400" dirty="0"/>
              <a:t>( </a:t>
            </a:r>
            <a:r>
              <a:rPr lang="en-US" sz="1400" b="1" dirty="0" err="1">
                <a:solidFill>
                  <a:schemeClr val="accent3">
                    <a:lumMod val="50000"/>
                  </a:schemeClr>
                </a:solidFill>
              </a:rPr>
              <a:t>const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rgbClr val="C00000"/>
                </a:solidFill>
              </a:rPr>
              <a:t>vector</a:t>
            </a:r>
            <a:r>
              <a:rPr lang="en-US" sz="1400" dirty="0"/>
              <a:t>&lt;</a:t>
            </a:r>
            <a:r>
              <a:rPr lang="en-US" sz="1400" dirty="0">
                <a:solidFill>
                  <a:srgbClr val="008000"/>
                </a:solidFill>
              </a:rPr>
              <a:t>string</a:t>
            </a:r>
            <a:r>
              <a:rPr lang="en-US" sz="1400" dirty="0"/>
              <a:t>&gt;</a:t>
            </a:r>
            <a:r>
              <a:rPr lang="en-US" sz="1400" b="1" dirty="0"/>
              <a:t>&amp;</a:t>
            </a:r>
            <a:r>
              <a:rPr lang="en-US" sz="1400" dirty="0"/>
              <a:t> a) {</a:t>
            </a:r>
          </a:p>
          <a:p>
            <a:r>
              <a:rPr lang="en-US" sz="1400" dirty="0"/>
              <a:t>   ... </a:t>
            </a:r>
            <a:r>
              <a:rPr lang="cs-CZ" sz="1400" dirty="0"/>
              <a:t>a</a:t>
            </a:r>
            <a:r>
              <a:rPr lang="en-US" sz="1400" dirty="0"/>
              <a:t>[</a:t>
            </a:r>
            <a:r>
              <a:rPr lang="en-US" sz="1400" dirty="0" err="1"/>
              <a:t>i</a:t>
            </a:r>
            <a:r>
              <a:rPr lang="en-US" sz="1400" dirty="0"/>
              <a:t>] ...</a:t>
            </a:r>
          </a:p>
          <a:p>
            <a:r>
              <a:rPr lang="en-US" sz="1400" dirty="0"/>
              <a:t> }</a:t>
            </a:r>
          </a:p>
          <a:p>
            <a:endParaRPr lang="cs-CZ" sz="1400" dirty="0"/>
          </a:p>
          <a:p>
            <a:r>
              <a:rPr lang="cs-CZ" sz="1400" dirty="0"/>
              <a:t>int main( int </a:t>
            </a:r>
            <a:r>
              <a:rPr lang="cs-CZ" sz="1400" dirty="0">
                <a:solidFill>
                  <a:srgbClr val="7030A0"/>
                </a:solidFill>
              </a:rPr>
              <a:t>argc</a:t>
            </a:r>
            <a:r>
              <a:rPr lang="cs-CZ" sz="1400" dirty="0"/>
              <a:t>, char ** </a:t>
            </a:r>
            <a:r>
              <a:rPr lang="cs-CZ" sz="1400" dirty="0">
                <a:solidFill>
                  <a:srgbClr val="7030A0"/>
                </a:solidFill>
              </a:rPr>
              <a:t>argv</a:t>
            </a:r>
            <a:r>
              <a:rPr lang="cs-CZ" sz="1400" dirty="0"/>
              <a:t>)</a:t>
            </a:r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  </a:t>
            </a:r>
            <a:r>
              <a:rPr lang="cs-CZ" sz="1400" dirty="0">
                <a:solidFill>
                  <a:srgbClr val="C00000"/>
                </a:solidFill>
              </a:rPr>
              <a:t>vector</a:t>
            </a:r>
            <a:r>
              <a:rPr lang="cs-CZ" sz="1400" dirty="0"/>
              <a:t>&lt;</a:t>
            </a:r>
            <a:r>
              <a:rPr lang="cs-CZ" sz="1400" dirty="0">
                <a:solidFill>
                  <a:srgbClr val="008000"/>
                </a:solidFill>
              </a:rPr>
              <a:t>string</a:t>
            </a:r>
            <a:r>
              <a:rPr lang="cs-CZ" sz="1400" dirty="0"/>
              <a:t>&gt; arg( argv, argv+argc);</a:t>
            </a:r>
          </a:p>
          <a:p>
            <a:endParaRPr lang="en-US" sz="1400" dirty="0"/>
          </a:p>
          <a:p>
            <a:r>
              <a:rPr lang="cs-CZ" sz="1400" dirty="0"/>
              <a:t>  if ( arg.</a:t>
            </a:r>
            <a:r>
              <a:rPr lang="cs-CZ" sz="1400" dirty="0">
                <a:solidFill>
                  <a:srgbClr val="C00000"/>
                </a:solidFill>
              </a:rPr>
              <a:t>size</a:t>
            </a:r>
            <a:r>
              <a:rPr lang="cs-CZ" sz="1400" dirty="0"/>
              <a:t>() &gt; 1 &amp;&amp; arg[1] == "--help" )  {</a:t>
            </a:r>
          </a:p>
          <a:p>
            <a:r>
              <a:rPr lang="cs-CZ" sz="1400" dirty="0"/>
              <a:t>    </a:t>
            </a:r>
            <a:r>
              <a:rPr lang="cs-CZ" sz="1400" dirty="0">
                <a:solidFill>
                  <a:srgbClr val="0033CC"/>
                </a:solidFill>
              </a:rPr>
              <a:t>cout</a:t>
            </a:r>
            <a:r>
              <a:rPr lang="cs-CZ" sz="1400" dirty="0"/>
              <a:t> &lt;&lt; "Usage: </a:t>
            </a:r>
            <a:r>
              <a:rPr lang="en-US" sz="1400" dirty="0" err="1"/>
              <a:t>myprg</a:t>
            </a:r>
            <a:r>
              <a:rPr lang="cs-CZ" sz="1400" dirty="0"/>
              <a:t> [OPT]... [FILE]..."</a:t>
            </a:r>
            <a:r>
              <a:rPr lang="en-US" sz="1400" dirty="0"/>
              <a:t> </a:t>
            </a:r>
            <a:r>
              <a:rPr lang="cs-CZ" sz="1400" dirty="0"/>
              <a:t>&lt;&lt; </a:t>
            </a:r>
            <a:r>
              <a:rPr lang="cs-CZ" sz="1400" dirty="0">
                <a:solidFill>
                  <a:srgbClr val="0033CC"/>
                </a:solidFill>
              </a:rPr>
              <a:t>endl</a:t>
            </a:r>
            <a:r>
              <a:rPr lang="cs-CZ" sz="1400" dirty="0"/>
              <a:t>;</a:t>
            </a:r>
          </a:p>
          <a:p>
            <a:r>
              <a:rPr lang="cs-CZ" sz="1400" dirty="0"/>
              <a:t>    return </a:t>
            </a:r>
            <a:r>
              <a:rPr lang="en-US" sz="1400" dirty="0"/>
              <a:t>8</a:t>
            </a:r>
            <a:r>
              <a:rPr lang="cs-CZ" sz="1400" dirty="0"/>
              <a:t>;</a:t>
            </a:r>
          </a:p>
          <a:p>
            <a:r>
              <a:rPr lang="cs-CZ" sz="1400" dirty="0"/>
              <a:t>  }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en-US" sz="1400" dirty="0" err="1">
                <a:solidFill>
                  <a:schemeClr val="bg2">
                    <a:lumMod val="50000"/>
                  </a:schemeClr>
                </a:solidFill>
              </a:rPr>
              <a:t>zpracuj</a:t>
            </a:r>
            <a:r>
              <a:rPr lang="en-US" sz="1400" dirty="0"/>
              <a:t>(</a:t>
            </a:r>
            <a:r>
              <a:rPr lang="cs-CZ" sz="1400" dirty="0"/>
              <a:t> arg</a:t>
            </a:r>
            <a:r>
              <a:rPr lang="en-US" sz="1400" dirty="0"/>
              <a:t>);</a:t>
            </a:r>
          </a:p>
          <a:p>
            <a:r>
              <a:rPr lang="en-US" sz="1400" dirty="0"/>
              <a:t>  </a:t>
            </a:r>
            <a:r>
              <a:rPr lang="cs-CZ" sz="1400" dirty="0"/>
              <a:t>return 0; </a:t>
            </a:r>
          </a:p>
          <a:p>
            <a:r>
              <a:rPr lang="cs-CZ" sz="1400" dirty="0"/>
              <a:t>} 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152400" y="1066800"/>
            <a:ext cx="3657600" cy="381000"/>
          </a:xfrm>
          <a:prstGeom prst="wedgeRoundRectCallout">
            <a:avLst>
              <a:gd name="adj1" fmla="val 59252"/>
              <a:gd name="adj2" fmla="val 693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deklarace knihovních funkcí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152400" y="1600200"/>
            <a:ext cx="3657600" cy="381000"/>
          </a:xfrm>
          <a:prstGeom prst="wedgeRoundRectCallout">
            <a:avLst>
              <a:gd name="adj1" fmla="val 59630"/>
              <a:gd name="adj2" fmla="val 3057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rozbalení prostoru jmen std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152400" y="2133600"/>
            <a:ext cx="3657600" cy="533400"/>
          </a:xfrm>
          <a:prstGeom prst="wedgeRoundRectCallout">
            <a:avLst>
              <a:gd name="adj1" fmla="val 59198"/>
              <a:gd name="adj2" fmla="val -943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předávání parametrů odkazem</a:t>
            </a:r>
          </a:p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konstantní reference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152400" y="3200400"/>
            <a:ext cx="3657600" cy="762000"/>
          </a:xfrm>
          <a:prstGeom prst="wedgeRoundRectCallout">
            <a:avLst>
              <a:gd name="adj1" fmla="val 59197"/>
              <a:gd name="adj2" fmla="val -33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Solution Explorer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/ 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Project</a:t>
            </a:r>
            <a:b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Properties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/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Config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Prop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erties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Debugging / Command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Arg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u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m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e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nts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152400" y="4076700"/>
            <a:ext cx="3657600" cy="381000"/>
          </a:xfrm>
          <a:prstGeom prst="wedgeRoundRectCallout">
            <a:avLst>
              <a:gd name="adj1" fmla="val 59793"/>
              <a:gd name="adj2" fmla="val -5306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vektor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pro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komfortn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ější zpracování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152400" y="4572000"/>
            <a:ext cx="3657600" cy="381000"/>
          </a:xfrm>
          <a:prstGeom prst="wedgeRoundRectCallout">
            <a:avLst>
              <a:gd name="adj1" fmla="val 60551"/>
              <a:gd name="adj2" fmla="val -5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ošetření parametrů příkazové řádky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152400" y="5181600"/>
            <a:ext cx="3657600" cy="533400"/>
          </a:xfrm>
          <a:prstGeom prst="wedgeRoundRectCallout">
            <a:avLst>
              <a:gd name="adj1" fmla="val 59388"/>
              <a:gd name="adj2" fmla="val 2044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výkonná funkce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/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metoda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mainu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nikdy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nic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užitečného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152400" y="2743200"/>
            <a:ext cx="3657600" cy="381000"/>
          </a:xfrm>
          <a:prstGeom prst="wedgeRoundRectCallout">
            <a:avLst>
              <a:gd name="adj1" fmla="val 59820"/>
              <a:gd name="adj2" fmla="val 142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ří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stup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k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prvk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ům vectoru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 err="1"/>
              <a:t>make_unique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886327" cy="200054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pole.clear</a:t>
            </a:r>
            <a:r>
              <a:rPr lang="cs-CZ" sz="1600" dirty="0"/>
              <a:t>();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</a:p>
          <a:p>
            <a:r>
              <a:rPr lang="cs-CZ" sz="1600" dirty="0"/>
              <a:t>        pole.push_back( </a:t>
            </a:r>
            <a:r>
              <a:rPr lang="cs-CZ" sz="1600" b="1" dirty="0"/>
              <a:t>make</a:t>
            </a:r>
            <a:r>
              <a:rPr lang="en-US" sz="1600" b="1" dirty="0"/>
              <a:t>_</a:t>
            </a:r>
            <a:r>
              <a:rPr lang="cs-CZ" sz="1600" b="1" dirty="0"/>
              <a:t>unique</a:t>
            </a:r>
            <a:r>
              <a:rPr lang="en-US" sz="1600" dirty="0"/>
              <a:t>&lt;</a:t>
            </a:r>
            <a:r>
              <a:rPr lang="en-US" sz="2800" b="1" dirty="0">
                <a:solidFill>
                  <a:srgbClr val="FF0000"/>
                </a:solidFill>
              </a:rPr>
              <a:t>?</a:t>
            </a:r>
            <a:r>
              <a:rPr lang="en-US" sz="1600" dirty="0"/>
              <a:t>&gt;( *x)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jak</a:t>
            </a:r>
            <a:r>
              <a:rPr lang="cs-CZ" sz="1400" dirty="0">
                <a:solidFill>
                  <a:schemeClr val="tx1"/>
                </a:solidFill>
              </a:rPr>
              <a:t>ý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typ</a:t>
            </a:r>
            <a:r>
              <a:rPr lang="cs-CZ" sz="1400" dirty="0">
                <a:solidFill>
                  <a:schemeClr val="tx1"/>
                </a:solidFill>
              </a:rPr>
              <a:t> použít?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17046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 err="1"/>
              <a:t>make_unique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5724527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pole.clear</a:t>
            </a:r>
            <a:r>
              <a:rPr lang="cs-CZ" sz="1600" dirty="0"/>
              <a:t>();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</a:p>
          <a:p>
            <a:r>
              <a:rPr lang="cs-CZ" sz="1600" dirty="0"/>
              <a:t>        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cs-CZ" sz="1600" b="1" dirty="0"/>
              <a:t>AbstractVal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FF0000"/>
                </a:solidFill>
              </a:rPr>
              <a:t>compiler error: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cannot instantiate abstract class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05512" y="4696361"/>
            <a:ext cx="2771775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...</a:t>
            </a:r>
          </a:p>
          <a:p>
            <a:r>
              <a:rPr lang="cs-CZ" sz="1600" dirty="0"/>
              <a:t>    virtual void print() </a:t>
            </a:r>
            <a:r>
              <a:rPr lang="cs-CZ" sz="1600" b="1" dirty="0"/>
              <a:t>= 0</a:t>
            </a:r>
            <a:r>
              <a:rPr lang="cs-CZ" sz="1600" dirty="0"/>
              <a:t>;</a:t>
            </a:r>
          </a:p>
          <a:p>
            <a:r>
              <a:rPr lang="cs-CZ" sz="1600" dirty="0"/>
              <a:t>};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0858960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 err="1"/>
              <a:t>make_unique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5724527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pole.clear</a:t>
            </a:r>
            <a:r>
              <a:rPr lang="cs-CZ" sz="1600" dirty="0"/>
              <a:t>();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</a:p>
          <a:p>
            <a:r>
              <a:rPr lang="cs-CZ" sz="1600" dirty="0"/>
              <a:t>        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cs-CZ" sz="1600" b="1" dirty="0"/>
              <a:t>AbstractVal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i="1" dirty="0">
                <a:ln w="19050">
                  <a:noFill/>
                </a:ln>
                <a:solidFill>
                  <a:schemeClr val="tx1"/>
                </a:solidFill>
              </a:rPr>
              <a:t>.... </a:t>
            </a:r>
            <a:r>
              <a:rPr lang="en-US" sz="1400" i="1" dirty="0">
                <a:ln w="19050">
                  <a:noFill/>
                </a:ln>
                <a:solidFill>
                  <a:schemeClr val="tx1"/>
                </a:solidFill>
              </a:rPr>
              <a:t>4</a:t>
            </a:r>
            <a:r>
              <a:rPr lang="cs-CZ" sz="1400" i="1" dirty="0">
                <a:ln w="19050">
                  <a:noFill/>
                </a:ln>
                <a:solidFill>
                  <a:schemeClr val="tx1"/>
                </a:solidFill>
              </a:rPr>
              <a:t>:30 v noci, ráno je deadline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05512" y="4696361"/>
            <a:ext cx="2771775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...</a:t>
            </a:r>
          </a:p>
          <a:p>
            <a:r>
              <a:rPr lang="cs-CZ" sz="1600" dirty="0"/>
              <a:t>    virtual void print()</a:t>
            </a:r>
            <a:r>
              <a:rPr lang="en-US" sz="1600" dirty="0"/>
              <a:t> {}</a:t>
            </a:r>
            <a:endParaRPr lang="cs-CZ" sz="1600" dirty="0"/>
          </a:p>
          <a:p>
            <a:r>
              <a:rPr lang="cs-CZ" sz="1600" dirty="0"/>
              <a:t>};</a:t>
            </a:r>
            <a:endParaRPr lang="en-US" sz="16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2895600" y="4665333"/>
            <a:ext cx="1981200" cy="744868"/>
          </a:xfrm>
          <a:prstGeom prst="wedgeRoundRectCallout">
            <a:avLst>
              <a:gd name="adj1" fmla="val 114676"/>
              <a:gd name="adj2" fmla="val 7628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tak tu abstraktnost </a:t>
            </a:r>
            <a:r>
              <a:rPr lang="cs-CZ" sz="1400" b="1" dirty="0">
                <a:solidFill>
                  <a:schemeClr val="tx1"/>
                </a:solidFill>
              </a:rPr>
              <a:t>zrušíme</a:t>
            </a:r>
            <a:r>
              <a:rPr lang="en-US" sz="1400" b="1" dirty="0">
                <a:solidFill>
                  <a:schemeClr val="tx1"/>
                </a:solidFill>
              </a:rPr>
              <a:t>!</a:t>
            </a:r>
            <a:endParaRPr lang="cs-CZ" sz="1400" b="1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1" name="Oval 147"/>
          <p:cNvSpPr>
            <a:spLocks noChangeArrowheads="1"/>
          </p:cNvSpPr>
          <p:nvPr/>
        </p:nvSpPr>
        <p:spPr bwMode="auto">
          <a:xfrm>
            <a:off x="7924800" y="5432871"/>
            <a:ext cx="852488" cy="288925"/>
          </a:xfrm>
          <a:prstGeom prst="ellipse">
            <a:avLst/>
          </a:prstGeom>
          <a:solidFill>
            <a:srgbClr val="FF00FF">
              <a:alpha val="34000"/>
            </a:srgbClr>
          </a:soli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12" name="Rounded Rectangular Callout 11"/>
          <p:cNvSpPr/>
          <p:nvPr/>
        </p:nvSpPr>
        <p:spPr>
          <a:xfrm>
            <a:off x="2171700" y="5721796"/>
            <a:ext cx="3429000" cy="365407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>
                <a:ln w="19050">
                  <a:noFill/>
                </a:ln>
                <a:solidFill>
                  <a:schemeClr val="tx1"/>
                </a:solidFill>
              </a:rPr>
              <a:t>... a ono se to </a:t>
            </a:r>
            <a:r>
              <a:rPr lang="en-US" sz="1400" i="1" dirty="0" err="1">
                <a:ln w="19050">
                  <a:noFill/>
                </a:ln>
                <a:solidFill>
                  <a:schemeClr val="tx1"/>
                </a:solidFill>
              </a:rPr>
              <a:t>kone</a:t>
            </a:r>
            <a:r>
              <a:rPr lang="cs-CZ" sz="1400" i="1" dirty="0">
                <a:ln w="19050">
                  <a:noFill/>
                </a:ln>
                <a:solidFill>
                  <a:schemeClr val="tx1"/>
                </a:solidFill>
              </a:rPr>
              <a:t>čně zkompiluje</a:t>
            </a:r>
            <a:r>
              <a:rPr lang="en-US" sz="1400" i="1" dirty="0">
                <a:ln w="19050">
                  <a:noFill/>
                </a:ln>
                <a:solidFill>
                  <a:schemeClr val="tx1"/>
                </a:solidFill>
              </a:rPr>
              <a:t>!</a:t>
            </a:r>
            <a:endParaRPr lang="cs-CZ" sz="1400" i="1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153571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/>
              <a:t>slicing</a:t>
            </a:r>
            <a:endParaRPr lang="cs-CZ" dirty="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6418259" y="3309938"/>
            <a:ext cx="0" cy="431800"/>
          </a:xfrm>
          <a:prstGeom prst="line">
            <a:avLst/>
          </a:prstGeom>
          <a:noFill/>
          <a:ln w="50800" cmpd="dbl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pic>
        <p:nvPicPr>
          <p:cNvPr id="23" name="Picture 22" descr="pork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4214" y="3008437"/>
            <a:ext cx="1403153" cy="984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4868861" y="1128713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5084761" y="1200150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5445124" y="1200150"/>
            <a:ext cx="360362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5805486" y="1200150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6164261" y="1200150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292599" y="2352675"/>
            <a:ext cx="1296987" cy="665163"/>
            <a:chOff x="4259262" y="5975351"/>
            <a:chExt cx="1296987" cy="665163"/>
          </a:xfrm>
        </p:grpSpPr>
        <p:sp>
          <p:nvSpPr>
            <p:cNvPr id="30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1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2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3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7581105" y="2327274"/>
            <a:ext cx="1296987" cy="665163"/>
            <a:chOff x="4259262" y="5975351"/>
            <a:chExt cx="1296987" cy="665163"/>
          </a:xfrm>
        </p:grpSpPr>
        <p:sp>
          <p:nvSpPr>
            <p:cNvPr id="36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7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8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9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41" name="Line 28"/>
          <p:cNvSpPr>
            <a:spLocks noChangeShapeType="1"/>
          </p:cNvSpPr>
          <p:nvPr/>
        </p:nvSpPr>
        <p:spPr bwMode="auto">
          <a:xfrm>
            <a:off x="5948361" y="1417638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42" name="Line 25"/>
          <p:cNvSpPr>
            <a:spLocks noChangeShapeType="1"/>
          </p:cNvSpPr>
          <p:nvPr/>
        </p:nvSpPr>
        <p:spPr bwMode="auto">
          <a:xfrm flipH="1">
            <a:off x="4581524" y="1417638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grpSp>
        <p:nvGrpSpPr>
          <p:cNvPr id="43" name="Group 42"/>
          <p:cNvGrpSpPr/>
          <p:nvPr/>
        </p:nvGrpSpPr>
        <p:grpSpPr>
          <a:xfrm>
            <a:off x="5948361" y="2327274"/>
            <a:ext cx="1296987" cy="665163"/>
            <a:chOff x="5915024" y="5949950"/>
            <a:chExt cx="1296987" cy="665163"/>
          </a:xfrm>
        </p:grpSpPr>
        <p:sp>
          <p:nvSpPr>
            <p:cNvPr id="44" name="Text Box 4"/>
            <p:cNvSpPr txBox="1">
              <a:spLocks noChangeArrowheads="1"/>
            </p:cNvSpPr>
            <p:nvPr/>
          </p:nvSpPr>
          <p:spPr bwMode="auto">
            <a:xfrm>
              <a:off x="5915024" y="5949950"/>
              <a:ext cx="1296987" cy="533400"/>
            </a:xfrm>
            <a:prstGeom prst="rect">
              <a:avLst/>
            </a:prstGeom>
            <a:solidFill>
              <a:srgbClr val="33D95E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cs-CZ" sz="1400" b="1" i="1" dirty="0">
                  <a:latin typeface="Courier New" pitchFamily="49" charset="0"/>
                </a:rPr>
                <a:t>SV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45" name="Text Box 5"/>
            <p:cNvSpPr txBox="1">
              <a:spLocks noChangeArrowheads="1"/>
            </p:cNvSpPr>
            <p:nvPr/>
          </p:nvSpPr>
          <p:spPr bwMode="auto">
            <a:xfrm>
              <a:off x="6851649" y="6094413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cs-CZ" sz="1400" b="1" dirty="0">
                  <a:latin typeface="Courier New" pitchFamily="49" charset="0"/>
                </a:rPr>
                <a:t>s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46" name="Text Box 6"/>
            <p:cNvSpPr txBox="1">
              <a:spLocks noChangeArrowheads="1"/>
            </p:cNvSpPr>
            <p:nvPr/>
          </p:nvSpPr>
          <p:spPr bwMode="auto">
            <a:xfrm>
              <a:off x="6203949" y="6051550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47" name="Rectangle 8"/>
            <p:cNvSpPr>
              <a:spLocks noChangeArrowheads="1"/>
            </p:cNvSpPr>
            <p:nvPr/>
          </p:nvSpPr>
          <p:spPr bwMode="auto">
            <a:xfrm>
              <a:off x="6491286" y="6165850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" name="Line 9"/>
            <p:cNvSpPr>
              <a:spLocks noChangeShapeType="1"/>
            </p:cNvSpPr>
            <p:nvPr/>
          </p:nvSpPr>
          <p:spPr bwMode="auto">
            <a:xfrm>
              <a:off x="6562724" y="6310313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49" name="Line 27"/>
          <p:cNvSpPr>
            <a:spLocks noChangeShapeType="1"/>
          </p:cNvSpPr>
          <p:nvPr/>
        </p:nvSpPr>
        <p:spPr bwMode="auto">
          <a:xfrm>
            <a:off x="5587999" y="1417638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4868861" y="4085976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5084761" y="4157413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54" name="Text Box 22"/>
          <p:cNvSpPr txBox="1">
            <a:spLocks noChangeArrowheads="1"/>
          </p:cNvSpPr>
          <p:nvPr/>
        </p:nvSpPr>
        <p:spPr bwMode="auto">
          <a:xfrm>
            <a:off x="5445124" y="4157413"/>
            <a:ext cx="360362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55" name="Text Box 23"/>
          <p:cNvSpPr txBox="1">
            <a:spLocks noChangeArrowheads="1"/>
          </p:cNvSpPr>
          <p:nvPr/>
        </p:nvSpPr>
        <p:spPr bwMode="auto">
          <a:xfrm>
            <a:off x="5805486" y="4157413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56" name="Text Box 24"/>
          <p:cNvSpPr txBox="1">
            <a:spLocks noChangeArrowheads="1"/>
          </p:cNvSpPr>
          <p:nvPr/>
        </p:nvSpPr>
        <p:spPr bwMode="auto">
          <a:xfrm>
            <a:off x="6164261" y="4157413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4581524" y="5411538"/>
            <a:ext cx="574675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 dirty="0">
                <a:latin typeface="Courier New" pitchFamily="49" charset="0"/>
              </a:rPr>
              <a:t>A</a:t>
            </a:r>
            <a:r>
              <a:rPr lang="cs-CZ" sz="1400" b="1" i="1" dirty="0">
                <a:latin typeface="Courier New" pitchFamily="49" charset="0"/>
              </a:rPr>
              <a:t>V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4868861" y="5525838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Line 9"/>
          <p:cNvSpPr>
            <a:spLocks noChangeShapeType="1"/>
          </p:cNvSpPr>
          <p:nvPr/>
        </p:nvSpPr>
        <p:spPr bwMode="auto">
          <a:xfrm>
            <a:off x="4940299" y="567030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7870030" y="5386137"/>
            <a:ext cx="574675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 dirty="0">
                <a:latin typeface="Courier New" pitchFamily="49" charset="0"/>
              </a:rPr>
              <a:t>A</a:t>
            </a:r>
            <a:r>
              <a:rPr lang="cs-CZ" sz="1400" b="1" i="1" dirty="0">
                <a:latin typeface="Courier New" pitchFamily="49" charset="0"/>
              </a:rPr>
              <a:t>V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67" name="Rectangle 8"/>
          <p:cNvSpPr>
            <a:spLocks noChangeArrowheads="1"/>
          </p:cNvSpPr>
          <p:nvPr/>
        </p:nvSpPr>
        <p:spPr bwMode="auto">
          <a:xfrm>
            <a:off x="8157367" y="5500437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Line 9"/>
          <p:cNvSpPr>
            <a:spLocks noChangeShapeType="1"/>
          </p:cNvSpPr>
          <p:nvPr/>
        </p:nvSpPr>
        <p:spPr bwMode="auto">
          <a:xfrm>
            <a:off x="8228805" y="56449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69" name="Line 28"/>
          <p:cNvSpPr>
            <a:spLocks noChangeShapeType="1"/>
          </p:cNvSpPr>
          <p:nvPr/>
        </p:nvSpPr>
        <p:spPr bwMode="auto">
          <a:xfrm>
            <a:off x="5948361" y="4374901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0" name="Line 25"/>
          <p:cNvSpPr>
            <a:spLocks noChangeShapeType="1"/>
          </p:cNvSpPr>
          <p:nvPr/>
        </p:nvSpPr>
        <p:spPr bwMode="auto">
          <a:xfrm flipH="1">
            <a:off x="4581524" y="4374901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4" name="Text Box 6"/>
          <p:cNvSpPr txBox="1">
            <a:spLocks noChangeArrowheads="1"/>
          </p:cNvSpPr>
          <p:nvPr/>
        </p:nvSpPr>
        <p:spPr bwMode="auto">
          <a:xfrm>
            <a:off x="6237286" y="5386137"/>
            <a:ext cx="574675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 dirty="0">
                <a:latin typeface="Courier New" pitchFamily="49" charset="0"/>
              </a:rPr>
              <a:t>A</a:t>
            </a:r>
            <a:r>
              <a:rPr lang="cs-CZ" sz="1400" b="1" i="1" dirty="0">
                <a:latin typeface="Courier New" pitchFamily="49" charset="0"/>
              </a:rPr>
              <a:t>V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75" name="Rectangle 8"/>
          <p:cNvSpPr>
            <a:spLocks noChangeArrowheads="1"/>
          </p:cNvSpPr>
          <p:nvPr/>
        </p:nvSpPr>
        <p:spPr bwMode="auto">
          <a:xfrm>
            <a:off x="6524623" y="5500437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Line 9"/>
          <p:cNvSpPr>
            <a:spLocks noChangeShapeType="1"/>
          </p:cNvSpPr>
          <p:nvPr/>
        </p:nvSpPr>
        <p:spPr bwMode="auto">
          <a:xfrm>
            <a:off x="6596061" y="56449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7" name="Line 27"/>
          <p:cNvSpPr>
            <a:spLocks noChangeShapeType="1"/>
          </p:cNvSpPr>
          <p:nvPr/>
        </p:nvSpPr>
        <p:spPr bwMode="auto">
          <a:xfrm>
            <a:off x="5587999" y="4374901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8" name="Content Placeholder 2"/>
          <p:cNvSpPr>
            <a:spLocks noGrp="1"/>
          </p:cNvSpPr>
          <p:nvPr>
            <p:ph idx="1"/>
          </p:nvPr>
        </p:nvSpPr>
        <p:spPr>
          <a:xfrm>
            <a:off x="165097" y="965199"/>
            <a:ext cx="4146552" cy="4611438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Je to </a:t>
            </a:r>
            <a:r>
              <a:rPr lang="en-US" dirty="0" err="1"/>
              <a:t>správně</a:t>
            </a:r>
            <a:r>
              <a:rPr lang="en-US" dirty="0"/>
              <a:t>?</a:t>
            </a:r>
          </a:p>
          <a:p>
            <a:pPr lvl="1">
              <a:lnSpc>
                <a:spcPct val="120000"/>
              </a:lnSpc>
            </a:pPr>
            <a:r>
              <a:rPr lang="en-US" b="1" dirty="0" err="1">
                <a:solidFill>
                  <a:srgbClr val="FF0000"/>
                </a:solidFill>
              </a:rPr>
              <a:t>Není</a:t>
            </a:r>
            <a:r>
              <a:rPr lang="en-US" b="1" dirty="0">
                <a:solidFill>
                  <a:srgbClr val="FF0000"/>
                </a:solidFill>
              </a:rPr>
              <a:t> !!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slicing</a:t>
            </a:r>
          </a:p>
          <a:p>
            <a:pPr lvl="1">
              <a:lnSpc>
                <a:spcPct val="120000"/>
              </a:lnSpc>
            </a:pPr>
            <a:r>
              <a:rPr lang="en-US" dirty="0" err="1"/>
              <a:t>pouze</a:t>
            </a:r>
            <a:r>
              <a:rPr lang="en-US" dirty="0"/>
              <a:t> </a:t>
            </a:r>
            <a:r>
              <a:rPr lang="en-US" b="1" dirty="0" err="1"/>
              <a:t>část</a:t>
            </a:r>
            <a:r>
              <a:rPr lang="en-US" dirty="0"/>
              <a:t> </a:t>
            </a:r>
            <a:r>
              <a:rPr lang="en-US" dirty="0" err="1"/>
              <a:t>objektu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err="1"/>
              <a:t>společný</a:t>
            </a:r>
            <a:r>
              <a:rPr lang="en-US" dirty="0"/>
              <a:t> </a:t>
            </a:r>
            <a:r>
              <a:rPr lang="en-US" dirty="0" err="1"/>
              <a:t>předek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/>
              <a:t>horší</a:t>
            </a:r>
            <a:r>
              <a:rPr lang="en-US" dirty="0"/>
              <a:t> </a:t>
            </a:r>
            <a:r>
              <a:rPr lang="en-US" dirty="0" err="1"/>
              <a:t>chyba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předchozí</a:t>
            </a:r>
            <a:r>
              <a:rPr lang="en-US" dirty="0"/>
              <a:t> </a:t>
            </a:r>
            <a:r>
              <a:rPr lang="en-US" dirty="0" err="1"/>
              <a:t>případ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err="1"/>
              <a:t>projde</a:t>
            </a:r>
            <a:r>
              <a:rPr lang="en-US" dirty="0"/>
              <a:t> </a:t>
            </a:r>
            <a:r>
              <a:rPr lang="en-US" dirty="0" err="1"/>
              <a:t>kompilátorem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sym typeface="Wingdings"/>
              </a:rPr>
              <a:t>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 err="1"/>
              <a:t>nespadne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err="1"/>
              <a:t>dělá</a:t>
            </a:r>
            <a:r>
              <a:rPr lang="en-US" dirty="0"/>
              <a:t> </a:t>
            </a:r>
            <a:r>
              <a:rPr lang="en-US" b="1" dirty="0" err="1"/>
              <a:t>nesmysly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52908743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</a:t>
            </a:r>
            <a:r>
              <a:rPr lang="en-US" dirty="0"/>
              <a:t>4</a:t>
            </a:r>
            <a:r>
              <a:rPr lang="cs-CZ" dirty="0"/>
              <a:t>: </a:t>
            </a:r>
            <a:r>
              <a:rPr lang="en-US" dirty="0" err="1"/>
              <a:t>kopie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typu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3114138"/>
            <a:ext cx="6019801" cy="329320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  <a:r>
              <a:rPr lang="en-US" sz="1600" dirty="0"/>
              <a:t> {</a:t>
            </a:r>
            <a:endParaRPr lang="cs-CZ" sz="1600" dirty="0"/>
          </a:p>
          <a:p>
            <a:r>
              <a:rPr lang="en-US" sz="1600" dirty="0"/>
              <a:t>        </a:t>
            </a:r>
            <a:r>
              <a:rPr lang="en-US" sz="1600" b="1" dirty="0"/>
              <a:t>switch</a:t>
            </a:r>
            <a:r>
              <a:rPr lang="en-US" sz="1600" dirty="0"/>
              <a:t>( x-&gt;</a:t>
            </a:r>
            <a:r>
              <a:rPr lang="en-US" sz="1600" b="1" dirty="0" err="1"/>
              <a:t>get_t</a:t>
            </a:r>
            <a:r>
              <a:rPr lang="en-US" sz="1600" dirty="0"/>
              <a:t>()) {</a:t>
            </a:r>
          </a:p>
          <a:p>
            <a:r>
              <a:rPr lang="en-US" sz="1600" dirty="0"/>
              <a:t>            case </a:t>
            </a:r>
            <a:r>
              <a:rPr lang="en-US" sz="1600" dirty="0" err="1"/>
              <a:t>AbstractVal</a:t>
            </a:r>
            <a:r>
              <a:rPr lang="en-US" sz="1600" dirty="0"/>
              <a:t>::</a:t>
            </a:r>
            <a:r>
              <a:rPr lang="en-US" sz="1600" dirty="0">
                <a:solidFill>
                  <a:srgbClr val="FF0000"/>
                </a:solidFill>
              </a:rPr>
              <a:t>T_INT</a:t>
            </a:r>
            <a:r>
              <a:rPr lang="en-US" sz="1600" dirty="0"/>
              <a:t>:</a:t>
            </a:r>
          </a:p>
          <a:p>
            <a:r>
              <a:rPr lang="en-US" sz="1600" dirty="0"/>
              <a:t>                </a:t>
            </a:r>
            <a:r>
              <a:rPr lang="cs-CZ" sz="1600" dirty="0"/>
              <a:t>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en-US" sz="1600" b="1" dirty="0" err="1">
                <a:solidFill>
                  <a:srgbClr val="FF0000"/>
                </a:solidFill>
              </a:rPr>
              <a:t>Int</a:t>
            </a:r>
            <a:r>
              <a:rPr lang="cs-CZ" sz="1600" b="1" dirty="0">
                <a:solidFill>
                  <a:srgbClr val="FF0000"/>
                </a:solidFill>
              </a:rPr>
              <a:t>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r>
              <a:rPr lang="en-US" sz="1600" dirty="0"/>
              <a:t> </a:t>
            </a:r>
          </a:p>
          <a:p>
            <a:r>
              <a:rPr lang="en-US" sz="1600" dirty="0"/>
              <a:t>                break;</a:t>
            </a:r>
          </a:p>
          <a:p>
            <a:r>
              <a:rPr lang="en-US" sz="1600" dirty="0"/>
              <a:t>            case </a:t>
            </a:r>
            <a:r>
              <a:rPr lang="en-US" sz="1600" dirty="0" err="1"/>
              <a:t>AbstractVal</a:t>
            </a:r>
            <a:r>
              <a:rPr lang="en-US" sz="1600" dirty="0"/>
              <a:t>::</a:t>
            </a:r>
            <a:r>
              <a:rPr lang="en-US" sz="1600" dirty="0">
                <a:solidFill>
                  <a:srgbClr val="00B050"/>
                </a:solidFill>
              </a:rPr>
              <a:t>T_STRING</a:t>
            </a:r>
            <a:r>
              <a:rPr lang="en-US" sz="1600" dirty="0"/>
              <a:t>:</a:t>
            </a:r>
          </a:p>
          <a:p>
            <a:r>
              <a:rPr lang="en-US" sz="1600" dirty="0"/>
              <a:t>                </a:t>
            </a:r>
            <a:r>
              <a:rPr lang="cs-CZ" sz="1600" dirty="0"/>
              <a:t>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en-US" sz="1600" b="1" dirty="0">
                <a:solidFill>
                  <a:srgbClr val="00B050"/>
                </a:solidFill>
              </a:rPr>
              <a:t>String</a:t>
            </a:r>
            <a:r>
              <a:rPr lang="cs-CZ" sz="1600" b="1" dirty="0">
                <a:solidFill>
                  <a:srgbClr val="00B050"/>
                </a:solidFill>
              </a:rPr>
              <a:t>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r>
              <a:rPr lang="en-US" sz="1600" dirty="0"/>
              <a:t> </a:t>
            </a:r>
          </a:p>
          <a:p>
            <a:r>
              <a:rPr lang="en-US" sz="1600" dirty="0"/>
              <a:t>                break;    </a:t>
            </a:r>
          </a:p>
          <a:p>
            <a:r>
              <a:rPr lang="en-US" sz="1600" dirty="0"/>
              <a:t>    }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867525" y="3085563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1150" y="1295400"/>
            <a:ext cx="3457575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</a:t>
            </a:r>
            <a:r>
              <a:rPr lang="en-US" sz="1600" dirty="0"/>
              <a:t>Val</a:t>
            </a:r>
            <a:r>
              <a:rPr lang="cs-CZ" sz="1600" dirty="0"/>
              <a:t>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</a:t>
            </a:r>
            <a:r>
              <a:rPr lang="cs-CZ" sz="1600" b="1" dirty="0"/>
              <a:t>enum T</a:t>
            </a:r>
            <a:r>
              <a:rPr lang="cs-CZ" sz="1600" dirty="0"/>
              <a:t> { </a:t>
            </a:r>
            <a:r>
              <a:rPr lang="cs-CZ" sz="1600" dirty="0">
                <a:solidFill>
                  <a:srgbClr val="FF0000"/>
                </a:solidFill>
              </a:rPr>
              <a:t>T_INT</a:t>
            </a:r>
            <a:r>
              <a:rPr lang="cs-CZ" sz="1600" dirty="0"/>
              <a:t>, </a:t>
            </a:r>
            <a:r>
              <a:rPr lang="cs-CZ" sz="1600" dirty="0">
                <a:solidFill>
                  <a:srgbClr val="00B050"/>
                </a:solidFill>
              </a:rPr>
              <a:t>T_</a:t>
            </a:r>
            <a:r>
              <a:rPr lang="en-US" sz="1600" dirty="0">
                <a:solidFill>
                  <a:srgbClr val="00B050"/>
                </a:solidFill>
              </a:rPr>
              <a:t>STRING</a:t>
            </a:r>
            <a:r>
              <a:rPr lang="cs-CZ" sz="1600" dirty="0"/>
              <a:t>, ...};</a:t>
            </a:r>
          </a:p>
          <a:p>
            <a:r>
              <a:rPr lang="cs-CZ" sz="1600" dirty="0"/>
              <a:t>  virtual T </a:t>
            </a:r>
            <a:r>
              <a:rPr lang="cs-CZ" sz="1600" b="1" dirty="0"/>
              <a:t>get_t</a:t>
            </a:r>
            <a:r>
              <a:rPr lang="cs-CZ" sz="1600" dirty="0"/>
              <a:t>() const;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" y="990601"/>
            <a:ext cx="4800600" cy="190499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Co s </a:t>
            </a:r>
            <a:r>
              <a:rPr lang="en-US" dirty="0" err="1"/>
              <a:t>tím</a:t>
            </a:r>
            <a:r>
              <a:rPr lang="en-US" dirty="0"/>
              <a:t>?</a:t>
            </a:r>
          </a:p>
          <a:p>
            <a:pPr lvl="1">
              <a:lnSpc>
                <a:spcPct val="120000"/>
              </a:lnSpc>
            </a:pPr>
            <a:r>
              <a:rPr lang="en-US" dirty="0" err="1"/>
              <a:t>skutečná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IntVal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IntVal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 err="1"/>
              <a:t>skutečná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StringVal</a:t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/>
              <a:t>   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StringVal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05212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</a:t>
            </a:r>
            <a:r>
              <a:rPr lang="en-US" dirty="0"/>
              <a:t>4</a:t>
            </a:r>
            <a:r>
              <a:rPr lang="cs-CZ" dirty="0"/>
              <a:t>: </a:t>
            </a:r>
            <a:r>
              <a:rPr lang="en-US" dirty="0" err="1"/>
              <a:t>kopie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typu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3114138"/>
            <a:ext cx="6019801" cy="329320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 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  <a:r>
              <a:rPr lang="en-US" sz="1600" dirty="0"/>
              <a:t> {</a:t>
            </a:r>
            <a:endParaRPr lang="cs-CZ" sz="1600" dirty="0"/>
          </a:p>
          <a:p>
            <a:r>
              <a:rPr lang="en-US" sz="1600" dirty="0"/>
              <a:t>        </a:t>
            </a:r>
            <a:r>
              <a:rPr lang="en-US" sz="1600" b="1" dirty="0"/>
              <a:t>switch</a:t>
            </a:r>
            <a:r>
              <a:rPr lang="en-US" sz="1600" dirty="0"/>
              <a:t>( x-&gt;</a:t>
            </a:r>
            <a:r>
              <a:rPr lang="en-US" sz="1600" b="1" dirty="0" err="1"/>
              <a:t>get_t</a:t>
            </a:r>
            <a:r>
              <a:rPr lang="en-US" sz="1600" dirty="0"/>
              <a:t>()) {</a:t>
            </a:r>
          </a:p>
          <a:p>
            <a:r>
              <a:rPr lang="en-US" sz="1600" dirty="0"/>
              <a:t>            case </a:t>
            </a:r>
            <a:r>
              <a:rPr lang="en-US" sz="1600" dirty="0" err="1"/>
              <a:t>AbstractVal</a:t>
            </a:r>
            <a:r>
              <a:rPr lang="en-US" sz="1600" dirty="0"/>
              <a:t>::</a:t>
            </a:r>
            <a:r>
              <a:rPr lang="en-US" sz="1600" dirty="0">
                <a:solidFill>
                  <a:srgbClr val="FF0000"/>
                </a:solidFill>
              </a:rPr>
              <a:t>T_INT</a:t>
            </a:r>
            <a:r>
              <a:rPr lang="en-US" sz="1600" dirty="0"/>
              <a:t>:</a:t>
            </a:r>
          </a:p>
          <a:p>
            <a:r>
              <a:rPr lang="en-US" sz="1600" dirty="0"/>
              <a:t>                </a:t>
            </a:r>
            <a:r>
              <a:rPr lang="cs-CZ" sz="1600" dirty="0"/>
              <a:t>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en-US" sz="1600" b="1" dirty="0" err="1">
                <a:solidFill>
                  <a:srgbClr val="FF0000"/>
                </a:solidFill>
              </a:rPr>
              <a:t>Int</a:t>
            </a:r>
            <a:r>
              <a:rPr lang="cs-CZ" sz="1600" b="1" dirty="0">
                <a:solidFill>
                  <a:srgbClr val="FF0000"/>
                </a:solidFill>
              </a:rPr>
              <a:t>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r>
              <a:rPr lang="en-US" sz="1600" dirty="0"/>
              <a:t> </a:t>
            </a:r>
          </a:p>
          <a:p>
            <a:r>
              <a:rPr lang="en-US" sz="1600" dirty="0"/>
              <a:t>                break;</a:t>
            </a:r>
          </a:p>
          <a:p>
            <a:r>
              <a:rPr lang="en-US" sz="1600" dirty="0"/>
              <a:t>            case </a:t>
            </a:r>
            <a:r>
              <a:rPr lang="en-US" sz="1600" dirty="0" err="1"/>
              <a:t>AbstractVal</a:t>
            </a:r>
            <a:r>
              <a:rPr lang="en-US" sz="1600" dirty="0"/>
              <a:t>::</a:t>
            </a:r>
            <a:r>
              <a:rPr lang="en-US" sz="1600" dirty="0">
                <a:solidFill>
                  <a:srgbClr val="00B050"/>
                </a:solidFill>
              </a:rPr>
              <a:t>T_STRING</a:t>
            </a:r>
            <a:r>
              <a:rPr lang="en-US" sz="1600" dirty="0"/>
              <a:t>:</a:t>
            </a:r>
          </a:p>
          <a:p>
            <a:r>
              <a:rPr lang="en-US" sz="1600" dirty="0"/>
              <a:t>                </a:t>
            </a:r>
            <a:r>
              <a:rPr lang="cs-CZ" sz="1600" dirty="0"/>
              <a:t>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en-US" sz="1600" b="1" dirty="0">
                <a:solidFill>
                  <a:srgbClr val="00B050"/>
                </a:solidFill>
              </a:rPr>
              <a:t>String</a:t>
            </a:r>
            <a:r>
              <a:rPr lang="cs-CZ" sz="1600" b="1" dirty="0">
                <a:solidFill>
                  <a:srgbClr val="00B050"/>
                </a:solidFill>
              </a:rPr>
              <a:t>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r>
              <a:rPr lang="en-US" sz="1600" dirty="0"/>
              <a:t> </a:t>
            </a:r>
          </a:p>
          <a:p>
            <a:r>
              <a:rPr lang="en-US" sz="1600" dirty="0"/>
              <a:t>                break;    </a:t>
            </a:r>
          </a:p>
          <a:p>
            <a:r>
              <a:rPr lang="en-US" sz="1600" dirty="0"/>
              <a:t>    }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867525" y="3085563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FUJ !!!</a:t>
            </a:r>
            <a:endParaRPr lang="cs-CZ" sz="1400" b="1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1150" y="1295400"/>
            <a:ext cx="3457575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</a:t>
            </a:r>
            <a:r>
              <a:rPr lang="en-US" sz="1600" dirty="0"/>
              <a:t>Val</a:t>
            </a:r>
            <a:r>
              <a:rPr lang="cs-CZ" sz="1600" dirty="0"/>
              <a:t>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</a:t>
            </a:r>
            <a:r>
              <a:rPr lang="cs-CZ" sz="1600" b="1" dirty="0"/>
              <a:t>enum T</a:t>
            </a:r>
            <a:r>
              <a:rPr lang="cs-CZ" sz="1600" dirty="0"/>
              <a:t> { </a:t>
            </a:r>
            <a:r>
              <a:rPr lang="cs-CZ" sz="1600" dirty="0">
                <a:solidFill>
                  <a:srgbClr val="FF0000"/>
                </a:solidFill>
              </a:rPr>
              <a:t>T_INT</a:t>
            </a:r>
            <a:r>
              <a:rPr lang="cs-CZ" sz="1600" dirty="0"/>
              <a:t>, </a:t>
            </a:r>
            <a:r>
              <a:rPr lang="cs-CZ" sz="1600" dirty="0">
                <a:solidFill>
                  <a:srgbClr val="00B050"/>
                </a:solidFill>
              </a:rPr>
              <a:t>T</a:t>
            </a:r>
            <a:r>
              <a:rPr lang="en-US" sz="1600" dirty="0">
                <a:solidFill>
                  <a:srgbClr val="00B050"/>
                </a:solidFill>
              </a:rPr>
              <a:t>_STRING</a:t>
            </a:r>
            <a:r>
              <a:rPr lang="cs-CZ" sz="1600" dirty="0"/>
              <a:t>, ...};</a:t>
            </a:r>
          </a:p>
          <a:p>
            <a:r>
              <a:rPr lang="cs-CZ" sz="1600" dirty="0"/>
              <a:t>  virtual T </a:t>
            </a:r>
            <a:r>
              <a:rPr lang="cs-CZ" sz="1600" b="1" dirty="0"/>
              <a:t>get_t</a:t>
            </a:r>
            <a:r>
              <a:rPr lang="cs-CZ" sz="1600" dirty="0"/>
              <a:t>() const;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" y="990601"/>
            <a:ext cx="4800600" cy="190499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Co s </a:t>
            </a:r>
            <a:r>
              <a:rPr lang="en-US" dirty="0" err="1"/>
              <a:t>tím</a:t>
            </a:r>
            <a:r>
              <a:rPr lang="en-US" dirty="0"/>
              <a:t>?</a:t>
            </a:r>
          </a:p>
          <a:p>
            <a:pPr lvl="1">
              <a:lnSpc>
                <a:spcPct val="120000"/>
              </a:lnSpc>
            </a:pPr>
            <a:r>
              <a:rPr lang="en-US" dirty="0" err="1"/>
              <a:t>skutečná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IntVal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IntVal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 err="1"/>
              <a:t>skutečná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StringVal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StringVal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477000" y="4045149"/>
            <a:ext cx="2400300" cy="1669851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o</a:t>
            </a:r>
            <a:r>
              <a:rPr lang="cs-CZ" dirty="0"/>
              <a:t>šklivé</a:t>
            </a:r>
          </a:p>
          <a:p>
            <a:r>
              <a:rPr lang="cs-CZ" dirty="0"/>
              <a:t>těžko rozšiřitelné</a:t>
            </a:r>
          </a:p>
          <a:p>
            <a:r>
              <a:rPr lang="cs-CZ" dirty="0"/>
              <a:t>zásah do předka</a:t>
            </a:r>
            <a:endParaRPr lang="en-US" dirty="0"/>
          </a:p>
          <a:p>
            <a:endParaRPr lang="en-US" dirty="0"/>
          </a:p>
          <a:p>
            <a:r>
              <a:rPr lang="en-US" b="1" dirty="0" err="1">
                <a:solidFill>
                  <a:srgbClr val="FF0000"/>
                </a:solidFill>
              </a:rPr>
              <a:t>toto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nen</a:t>
            </a:r>
            <a:r>
              <a:rPr lang="cs-CZ" b="1" dirty="0">
                <a:solidFill>
                  <a:srgbClr val="FF0000"/>
                </a:solidFill>
              </a:rPr>
              <a:t>í polymorfismus</a:t>
            </a:r>
            <a:r>
              <a:rPr lang="en-US" b="1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34169013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17526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Jak to udělat lépe?</a:t>
            </a:r>
          </a:p>
          <a:p>
            <a:pPr lvl="1"/>
            <a:r>
              <a:rPr lang="cs-CZ" dirty="0"/>
              <a:t>využít mechanismus pozdní vazby</a:t>
            </a:r>
          </a:p>
          <a:p>
            <a:pPr lvl="1"/>
            <a:r>
              <a:rPr lang="cs-CZ" dirty="0"/>
              <a:t>každý prvek bude umět naklonovat sám sebe</a:t>
            </a:r>
          </a:p>
          <a:p>
            <a:pPr lvl="1"/>
            <a:r>
              <a:rPr lang="cs-CZ" dirty="0"/>
              <a:t>rozhraní v AbstractVal, implementace v IntVal, ...</a:t>
            </a:r>
          </a:p>
          <a:p>
            <a:pPr lvl="1"/>
            <a:r>
              <a:rPr lang="cs-CZ" dirty="0"/>
              <a:t>virtuální </a:t>
            </a:r>
            <a:r>
              <a:rPr lang="cs-CZ" b="1" dirty="0"/>
              <a:t>klonovací </a:t>
            </a:r>
            <a:r>
              <a:rPr lang="cs-CZ" dirty="0"/>
              <a:t>metoda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5: klonování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7200" y="2971800"/>
            <a:ext cx="4419600" cy="304698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virtual</a:t>
            </a:r>
            <a:r>
              <a:rPr lang="cs-CZ" sz="1600" dirty="0"/>
              <a:t> ~</a:t>
            </a:r>
            <a:r>
              <a:rPr lang="cs-CZ" sz="1600" dirty="0" err="1"/>
              <a:t>AbstractVal</a:t>
            </a:r>
            <a:r>
              <a:rPr lang="cs-CZ" sz="1600" dirty="0"/>
              <a:t>() {}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virtual</a:t>
            </a:r>
            <a:r>
              <a:rPr lang="cs-CZ" sz="1600" dirty="0"/>
              <a:t> void print() = 0;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virtual </a:t>
            </a:r>
            <a:r>
              <a:rPr lang="cs-CZ" sz="1600" dirty="0"/>
              <a:t>valptr </a:t>
            </a:r>
            <a:r>
              <a:rPr lang="cs-CZ" sz="1600" b="1" dirty="0"/>
              <a:t>clone</a:t>
            </a:r>
            <a:r>
              <a:rPr lang="cs-CZ" sz="1600" dirty="0"/>
              <a:t>() = 0;</a:t>
            </a:r>
          </a:p>
          <a:p>
            <a:r>
              <a:rPr lang="cs-CZ" sz="1600" dirty="0"/>
              <a:t>};</a:t>
            </a:r>
          </a:p>
          <a:p>
            <a:endParaRPr lang="cs-CZ" sz="1600" dirty="0"/>
          </a:p>
          <a:p>
            <a:r>
              <a:rPr lang="cs-CZ" sz="1600" dirty="0"/>
              <a:t>class</a:t>
            </a:r>
            <a:r>
              <a:rPr lang="cs-CZ" sz="1600" dirty="0">
                <a:solidFill>
                  <a:srgbClr val="FF0000"/>
                </a:solidFill>
              </a:rPr>
              <a:t> IntVal </a:t>
            </a:r>
            <a:r>
              <a:rPr lang="cs-CZ" sz="1600" dirty="0"/>
              <a:t>: public AbstractVal {</a:t>
            </a:r>
          </a:p>
          <a:p>
            <a:r>
              <a:rPr lang="cs-CZ" sz="1600" dirty="0"/>
              <a:t>    ....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valptr</a:t>
            </a:r>
            <a:r>
              <a:rPr lang="cs-CZ" sz="1600" dirty="0"/>
              <a:t> </a:t>
            </a:r>
            <a:r>
              <a:rPr lang="cs-CZ" sz="1600" b="1" dirty="0">
                <a:solidFill>
                  <a:srgbClr val="0070C0"/>
                </a:solidFill>
              </a:rPr>
              <a:t>clone</a:t>
            </a:r>
            <a:r>
              <a:rPr lang="cs-CZ" sz="1600" dirty="0"/>
              <a:t>() </a:t>
            </a:r>
            <a:r>
              <a:rPr lang="en-US" sz="1600" dirty="0"/>
              <a:t>override</a:t>
            </a:r>
            <a:endParaRPr lang="cs-CZ" sz="1600" dirty="0"/>
          </a:p>
          <a:p>
            <a:r>
              <a:rPr lang="cs-CZ" sz="1600" dirty="0"/>
              <a:t>    { return make_unique&lt;</a:t>
            </a:r>
            <a:r>
              <a:rPr lang="cs-CZ" sz="1600" b="1" dirty="0">
                <a:solidFill>
                  <a:srgbClr val="FF0000"/>
                </a:solidFill>
              </a:rPr>
              <a:t>IntVal</a:t>
            </a:r>
            <a:r>
              <a:rPr lang="cs-CZ" sz="1600" dirty="0"/>
              <a:t>&gt;(*this);  }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029200" y="2971800"/>
            <a:ext cx="3733800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... 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</a:t>
            </a:r>
            <a:r>
              <a:rPr lang="en-US" sz="1600" dirty="0"/>
              <a:t> for( auto&amp;&amp; x : </a:t>
            </a:r>
            <a:r>
              <a:rPr lang="en-US" sz="1600" dirty="0" err="1"/>
              <a:t>s.pole</a:t>
            </a:r>
            <a:r>
              <a:rPr lang="en-US" sz="1600" dirty="0"/>
              <a:t>)</a:t>
            </a:r>
            <a:endParaRPr lang="cs-CZ" sz="1600" dirty="0"/>
          </a:p>
          <a:p>
            <a:r>
              <a:rPr lang="cs-CZ" sz="1600" dirty="0"/>
              <a:t>         </a:t>
            </a:r>
            <a:r>
              <a:rPr lang="en-US" sz="1600" dirty="0" err="1"/>
              <a:t>pole.push_back</a:t>
            </a:r>
            <a:r>
              <a:rPr lang="en-US" sz="1600" dirty="0"/>
              <a:t>( x</a:t>
            </a:r>
            <a:r>
              <a:rPr lang="en-US" sz="1600" b="1" dirty="0"/>
              <a:t>-&gt;</a:t>
            </a:r>
            <a:r>
              <a:rPr lang="en-US" sz="1600" b="1" dirty="0">
                <a:solidFill>
                  <a:srgbClr val="0070C0"/>
                </a:solidFill>
              </a:rPr>
              <a:t>clone</a:t>
            </a:r>
            <a:r>
              <a:rPr lang="en-US" sz="1600" dirty="0"/>
              <a:t>());</a:t>
            </a:r>
            <a:endParaRPr lang="cs-CZ" sz="1600" dirty="0"/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45" name="Rounded Rectangular Callout 44"/>
          <p:cNvSpPr/>
          <p:nvPr/>
        </p:nvSpPr>
        <p:spPr>
          <a:xfrm>
            <a:off x="3287712" y="6111633"/>
            <a:ext cx="2438400" cy="670167"/>
          </a:xfrm>
          <a:prstGeom prst="wedgeRoundRectCallout">
            <a:avLst>
              <a:gd name="adj1" fmla="val -44519"/>
              <a:gd name="adj2" fmla="val -11303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od 0x11: kovariantní návratový typ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5456238" y="4982407"/>
            <a:ext cx="1296987" cy="665163"/>
            <a:chOff x="4259262" y="5975351"/>
            <a:chExt cx="1296987" cy="665163"/>
          </a:xfrm>
        </p:grpSpPr>
        <p:sp>
          <p:nvSpPr>
            <p:cNvPr id="47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48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49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50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52" name="Line 25"/>
          <p:cNvSpPr>
            <a:spLocks noChangeShapeType="1"/>
          </p:cNvSpPr>
          <p:nvPr/>
        </p:nvSpPr>
        <p:spPr bwMode="auto">
          <a:xfrm>
            <a:off x="5532438" y="4724022"/>
            <a:ext cx="212724" cy="3599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53" name="Line 25"/>
          <p:cNvSpPr>
            <a:spLocks noChangeShapeType="1"/>
          </p:cNvSpPr>
          <p:nvPr/>
        </p:nvSpPr>
        <p:spPr bwMode="auto">
          <a:xfrm flipV="1">
            <a:off x="6753224" y="5901244"/>
            <a:ext cx="409575" cy="1662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grpSp>
        <p:nvGrpSpPr>
          <p:cNvPr id="54" name="Group 53"/>
          <p:cNvGrpSpPr/>
          <p:nvPr/>
        </p:nvGrpSpPr>
        <p:grpSpPr>
          <a:xfrm>
            <a:off x="7162800" y="5902692"/>
            <a:ext cx="1296987" cy="665163"/>
            <a:chOff x="4259262" y="5975351"/>
            <a:chExt cx="1296987" cy="665163"/>
          </a:xfrm>
        </p:grpSpPr>
        <p:sp>
          <p:nvSpPr>
            <p:cNvPr id="55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56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57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58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9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60" name="Line 25"/>
          <p:cNvSpPr>
            <a:spLocks noChangeShapeType="1"/>
          </p:cNvSpPr>
          <p:nvPr/>
        </p:nvSpPr>
        <p:spPr bwMode="auto">
          <a:xfrm>
            <a:off x="7239000" y="5644307"/>
            <a:ext cx="212724" cy="3599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61" name="Line 16"/>
          <p:cNvSpPr>
            <a:spLocks noChangeShapeType="1"/>
          </p:cNvSpPr>
          <p:nvPr/>
        </p:nvSpPr>
        <p:spPr bwMode="auto">
          <a:xfrm>
            <a:off x="6362697" y="5703402"/>
            <a:ext cx="390528" cy="197842"/>
          </a:xfrm>
          <a:prstGeom prst="line">
            <a:avLst/>
          </a:prstGeom>
          <a:noFill/>
          <a:ln w="50800" cmpd="dbl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71229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13716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Copy-constructor a operator</a:t>
            </a:r>
            <a:r>
              <a:rPr lang="en-US" dirty="0"/>
              <a:t>=</a:t>
            </a:r>
            <a:endParaRPr lang="cs-CZ" dirty="0"/>
          </a:p>
          <a:p>
            <a:pPr lvl="1"/>
            <a:r>
              <a:rPr lang="cs-CZ" dirty="0"/>
              <a:t>společné chování</a:t>
            </a:r>
          </a:p>
          <a:p>
            <a:pPr lvl="1"/>
            <a:r>
              <a:rPr lang="cs-CZ" dirty="0"/>
              <a:t>operator</a:t>
            </a:r>
            <a:r>
              <a:rPr lang="en-US" dirty="0"/>
              <a:t>= </a:t>
            </a:r>
            <a:r>
              <a:rPr lang="cs-CZ" dirty="0"/>
              <a:t>navíc úklid starého stavu, vrací referenci</a:t>
            </a:r>
          </a:p>
          <a:p>
            <a:pPr lvl="1"/>
            <a:r>
              <a:rPr lang="cs-CZ" dirty="0"/>
              <a:t>společné tělo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6: copy constructor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7200" y="2725578"/>
            <a:ext cx="8153400" cy="304698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....</a:t>
            </a:r>
          </a:p>
          <a:p>
            <a:r>
              <a:rPr lang="cs-CZ" sz="1600" dirty="0"/>
              <a:t>    Seznam() {}</a:t>
            </a:r>
          </a:p>
          <a:p>
            <a:r>
              <a:rPr lang="cs-CZ" sz="1600" dirty="0"/>
              <a:t>    Seznam( const Seznam&amp; s ) { </a:t>
            </a:r>
            <a:r>
              <a:rPr lang="cs-CZ" sz="1600" b="1" dirty="0">
                <a:solidFill>
                  <a:srgbClr val="0070C0"/>
                </a:solidFill>
              </a:rPr>
              <a:t>clone</a:t>
            </a:r>
            <a:r>
              <a:rPr lang="cs-CZ" sz="1600" dirty="0"/>
              <a:t>( s ); }</a:t>
            </a:r>
          </a:p>
          <a:p>
            <a:r>
              <a:rPr lang="cs-CZ" sz="1600" dirty="0"/>
              <a:t>    Seznam&amp; operator=(const Seznam&amp; s) { </a:t>
            </a:r>
            <a:r>
              <a:rPr lang="cs-CZ" sz="1600" dirty="0">
                <a:solidFill>
                  <a:srgbClr val="7030A0"/>
                </a:solidFill>
              </a:rPr>
              <a:t>pole.</a:t>
            </a:r>
            <a:r>
              <a:rPr lang="cs-CZ" sz="1600" b="1" dirty="0">
                <a:solidFill>
                  <a:srgbClr val="7030A0"/>
                </a:solidFill>
              </a:rPr>
              <a:t>clear</a:t>
            </a:r>
            <a:r>
              <a:rPr lang="cs-CZ" sz="1600" dirty="0">
                <a:solidFill>
                  <a:srgbClr val="7030A0"/>
                </a:solidFill>
              </a:rPr>
              <a:t>();</a:t>
            </a:r>
            <a:r>
              <a:rPr lang="cs-CZ" sz="1600" dirty="0"/>
              <a:t> </a:t>
            </a:r>
            <a:r>
              <a:rPr lang="cs-CZ" sz="1600" b="1" dirty="0">
                <a:solidFill>
                  <a:srgbClr val="0070C0"/>
                </a:solidFill>
              </a:rPr>
              <a:t>clone</a:t>
            </a:r>
            <a:r>
              <a:rPr lang="cs-CZ" sz="1600" dirty="0"/>
              <a:t>( s ); </a:t>
            </a:r>
            <a:r>
              <a:rPr lang="cs-CZ" sz="1600" dirty="0">
                <a:solidFill>
                  <a:srgbClr val="7030A0"/>
                </a:solidFill>
              </a:rPr>
              <a:t>return *this; </a:t>
            </a:r>
            <a:r>
              <a:rPr lang="cs-CZ" sz="1600" dirty="0"/>
              <a:t>}</a:t>
            </a:r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void </a:t>
            </a:r>
            <a:r>
              <a:rPr lang="cs-CZ" sz="1600" b="1" dirty="0">
                <a:solidFill>
                  <a:srgbClr val="0070C0"/>
                </a:solidFill>
              </a:rPr>
              <a:t>clone</a:t>
            </a:r>
            <a:r>
              <a:rPr lang="cs-CZ" sz="1600" dirty="0"/>
              <a:t>( const Seznam&amp; s )</a:t>
            </a:r>
          </a:p>
          <a:p>
            <a:r>
              <a:rPr lang="cs-CZ" sz="1600" dirty="0"/>
              <a:t>        {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 ) pole.push_back( x-&gt;clone() );</a:t>
            </a:r>
            <a:r>
              <a:rPr lang="en-US" sz="1600" dirty="0"/>
              <a:t> </a:t>
            </a:r>
            <a:r>
              <a:rPr lang="cs-CZ" sz="1600" dirty="0"/>
              <a:t>}</a:t>
            </a:r>
          </a:p>
          <a:p>
            <a:r>
              <a:rPr lang="cs-CZ" sz="1600" dirty="0"/>
              <a:t>    vector&lt; valptr&gt; pole;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477000" y="28956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47629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</a:t>
            </a:r>
            <a:r>
              <a:rPr lang="en-US" dirty="0"/>
              <a:t> 7</a:t>
            </a:r>
            <a:r>
              <a:rPr lang="cs-CZ" dirty="0"/>
              <a:t>: self-assignment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581525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s;</a:t>
            </a:r>
          </a:p>
          <a:p>
            <a:r>
              <a:rPr lang="cs-CZ" sz="1600" dirty="0"/>
              <a:t>    s.add( </a:t>
            </a:r>
            <a:r>
              <a:rPr lang="en-US" sz="1600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s.add( </a:t>
            </a:r>
            <a:r>
              <a:rPr lang="en-US" sz="1600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</a:t>
            </a:r>
            <a:r>
              <a:rPr lang="en-US" sz="1600" dirty="0" err="1"/>
              <a:t>abc</a:t>
            </a:r>
            <a:r>
              <a:rPr lang="cs-CZ" sz="1600" dirty="0"/>
              <a:t>"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endParaRPr lang="en-US" sz="1600" dirty="0"/>
          </a:p>
          <a:p>
            <a:r>
              <a:rPr lang="en-US" sz="1600" b="1" dirty="0"/>
              <a:t>    s = s;</a:t>
            </a:r>
            <a:endParaRPr lang="cs-CZ" sz="1600" b="1" dirty="0"/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čím je to zajímavé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takhle blbě by to asi nikdo nenapsal, ale....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7673" y="4495800"/>
            <a:ext cx="2447928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</a:t>
            </a:r>
            <a:r>
              <a:rPr lang="en-US" sz="1600" dirty="0"/>
              <a:t>vector&lt;</a:t>
            </a:r>
            <a:r>
              <a:rPr lang="cs-CZ" sz="1600" dirty="0"/>
              <a:t>Seznam</a:t>
            </a:r>
            <a:r>
              <a:rPr lang="en-US" sz="1600" dirty="0"/>
              <a:t>&gt;</a:t>
            </a:r>
            <a:r>
              <a:rPr lang="cs-CZ" sz="1600" dirty="0"/>
              <a:t> s;</a:t>
            </a:r>
            <a:endParaRPr lang="en-US" sz="1600" dirty="0"/>
          </a:p>
          <a:p>
            <a:r>
              <a:rPr lang="en-US" sz="1600" dirty="0"/>
              <a:t>    ....</a:t>
            </a:r>
            <a:endParaRPr lang="cs-CZ" sz="1600" dirty="0"/>
          </a:p>
          <a:p>
            <a:r>
              <a:rPr lang="en-US" sz="1600" dirty="0"/>
              <a:t>    s[</a:t>
            </a:r>
            <a:r>
              <a:rPr lang="en-US" sz="1600" dirty="0" err="1"/>
              <a:t>i</a:t>
            </a:r>
            <a:r>
              <a:rPr lang="en-US" sz="1600" dirty="0"/>
              <a:t>] = s[j];</a:t>
            </a:r>
            <a:endParaRPr lang="cs-CZ" sz="1600" dirty="0"/>
          </a:p>
          <a:p>
            <a:r>
              <a:rPr lang="cs-CZ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6420872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</a:t>
            </a:r>
            <a:r>
              <a:rPr lang="en-US" dirty="0"/>
              <a:t> 7</a:t>
            </a:r>
            <a:r>
              <a:rPr lang="cs-CZ" dirty="0"/>
              <a:t>: self-assignment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52800"/>
            <a:ext cx="3819527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nejd</a:t>
            </a:r>
            <a:r>
              <a:rPr lang="cs-CZ" sz="1400" dirty="0">
                <a:solidFill>
                  <a:schemeClr val="tx1"/>
                </a:solidFill>
              </a:rPr>
              <a:t>řív si sám celé pole smažu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... a potom nakopíruju ... ... NIC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7672" y="4495800"/>
            <a:ext cx="2447927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</a:t>
            </a:r>
            <a:r>
              <a:rPr lang="en-US" sz="1600" dirty="0"/>
              <a:t>vector&lt;</a:t>
            </a:r>
            <a:r>
              <a:rPr lang="cs-CZ" sz="1600" dirty="0"/>
              <a:t>Seznam</a:t>
            </a:r>
            <a:r>
              <a:rPr lang="en-US" sz="1600" dirty="0"/>
              <a:t>&gt;</a:t>
            </a:r>
            <a:r>
              <a:rPr lang="cs-CZ" sz="1600" dirty="0"/>
              <a:t> s;</a:t>
            </a:r>
            <a:endParaRPr lang="en-US" sz="1600" dirty="0"/>
          </a:p>
          <a:p>
            <a:r>
              <a:rPr lang="en-US" sz="1600" dirty="0"/>
              <a:t>    ....</a:t>
            </a:r>
            <a:endParaRPr lang="cs-CZ" sz="1600" dirty="0"/>
          </a:p>
          <a:p>
            <a:r>
              <a:rPr lang="en-US" sz="1600" dirty="0"/>
              <a:t>    s[</a:t>
            </a:r>
            <a:r>
              <a:rPr lang="en-US" sz="1600" dirty="0" err="1"/>
              <a:t>i</a:t>
            </a:r>
            <a:r>
              <a:rPr lang="en-US" sz="1600" dirty="0"/>
              <a:t>] = s[j];</a:t>
            </a:r>
            <a:endParaRPr lang="cs-CZ" sz="1600" dirty="0"/>
          </a:p>
          <a:p>
            <a:r>
              <a:rPr lang="cs-CZ" sz="1600" dirty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8150" y="1219200"/>
            <a:ext cx="443865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....</a:t>
            </a:r>
          </a:p>
          <a:p>
            <a:r>
              <a:rPr lang="en-US" sz="1600" dirty="0"/>
              <a:t>    </a:t>
            </a:r>
            <a:r>
              <a:rPr lang="cs-CZ" sz="1600" dirty="0"/>
              <a:t>Seznam&amp; operator=(const Seznam&amp; s) </a:t>
            </a:r>
            <a:endParaRPr lang="en-US" sz="1600" dirty="0"/>
          </a:p>
          <a:p>
            <a:r>
              <a:rPr lang="en-US" sz="1600" dirty="0"/>
              <a:t>        </a:t>
            </a:r>
            <a:r>
              <a:rPr lang="cs-CZ" sz="1600" dirty="0"/>
              <a:t>{ pole.clear(); </a:t>
            </a:r>
            <a:r>
              <a:rPr lang="cs-CZ" sz="1600" b="1" dirty="0"/>
              <a:t>clone</a:t>
            </a:r>
            <a:r>
              <a:rPr lang="cs-CZ" sz="1600" dirty="0"/>
              <a:t>( s ); return *this; }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4495800"/>
            <a:ext cx="411480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operator=(const Seznam&amp; s)</a:t>
            </a:r>
            <a:endParaRPr lang="en-US" sz="1600" dirty="0"/>
          </a:p>
          <a:p>
            <a:r>
              <a:rPr lang="cs-CZ" sz="1600" dirty="0"/>
              <a:t>{ </a:t>
            </a:r>
            <a:endParaRPr lang="en-US" sz="1600" dirty="0"/>
          </a:p>
          <a:p>
            <a:r>
              <a:rPr lang="en-US" sz="1600" dirty="0"/>
              <a:t>    </a:t>
            </a:r>
            <a:r>
              <a:rPr lang="en-US" sz="1600" b="1" dirty="0"/>
              <a:t>if( this == &amp;s)  return *this;</a:t>
            </a:r>
          </a:p>
          <a:p>
            <a:r>
              <a:rPr lang="en-US" sz="1600" dirty="0"/>
              <a:t>    </a:t>
            </a:r>
            <a:r>
              <a:rPr lang="cs-CZ" sz="1600" dirty="0"/>
              <a:t>pole.clear(); </a:t>
            </a:r>
            <a:endParaRPr lang="en-US" sz="1600" dirty="0"/>
          </a:p>
          <a:p>
            <a:r>
              <a:rPr lang="en-US" sz="1600" dirty="0"/>
              <a:t>    </a:t>
            </a:r>
            <a:r>
              <a:rPr lang="cs-CZ" sz="1600" dirty="0"/>
              <a:t>clone( s ); </a:t>
            </a:r>
            <a:endParaRPr lang="en-US" sz="1600" dirty="0"/>
          </a:p>
          <a:p>
            <a:r>
              <a:rPr lang="en-US" sz="1600" dirty="0"/>
              <a:t>    </a:t>
            </a:r>
            <a:r>
              <a:rPr lang="cs-CZ" sz="1600" dirty="0"/>
              <a:t>return *this;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4876800" y="3352800"/>
            <a:ext cx="3810000" cy="685800"/>
          </a:xfrm>
          <a:prstGeom prst="wedgeRoundRectCallout">
            <a:avLst>
              <a:gd name="adj1" fmla="val -28612"/>
              <a:gd name="adj2" fmla="val 19056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rovnost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ukazatel</a:t>
            </a:r>
            <a:r>
              <a:rPr lang="cs-CZ" sz="1400" dirty="0">
                <a:solidFill>
                  <a:schemeClr val="tx1"/>
                </a:solidFill>
              </a:rPr>
              <a:t>ů</a:t>
            </a:r>
            <a:r>
              <a:rPr lang="en-US" sz="1400" dirty="0">
                <a:solidFill>
                  <a:schemeClr val="tx1"/>
                </a:solidFill>
              </a:rPr>
              <a:t>  ⇒  </a:t>
            </a:r>
            <a:r>
              <a:rPr lang="en-US" sz="1400" dirty="0" err="1">
                <a:solidFill>
                  <a:schemeClr val="tx1"/>
                </a:solidFill>
              </a:rPr>
              <a:t>stejn</a:t>
            </a:r>
            <a:r>
              <a:rPr lang="cs-CZ" sz="1400" dirty="0">
                <a:solidFill>
                  <a:schemeClr val="tx1"/>
                </a:solidFill>
              </a:rPr>
              <a:t>ý objekt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594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</a:t>
            </a:r>
            <a:r>
              <a:rPr lang="cs-CZ" dirty="0"/>
              <a:t>ýpis parametrů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9080" y="997902"/>
            <a:ext cx="4419600" cy="556260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 err="1"/>
              <a:t>iostream</a:t>
            </a:r>
            <a:r>
              <a:rPr lang="en-US" sz="1400" dirty="0"/>
              <a:t>&gt;</a:t>
            </a:r>
          </a:p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&lt;string&gt;</a:t>
            </a:r>
          </a:p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&lt;vector&gt;</a:t>
            </a:r>
          </a:p>
          <a:p>
            <a:endParaRPr lang="en-US" sz="1400" dirty="0"/>
          </a:p>
          <a:p>
            <a:r>
              <a:rPr lang="en-US" sz="1400" dirty="0"/>
              <a:t>using namespace std;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b="1" dirty="0" err="1"/>
              <a:t>vypis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vector&lt;string&gt;&amp; a)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en-US" sz="1400" dirty="0"/>
              <a:t>for(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= 0; </a:t>
            </a:r>
            <a:r>
              <a:rPr lang="en-US" sz="1400" dirty="0" err="1"/>
              <a:t>i</a:t>
            </a:r>
            <a:r>
              <a:rPr lang="en-US" sz="1400" dirty="0"/>
              <a:t> &lt; </a:t>
            </a:r>
            <a:r>
              <a:rPr lang="cs-CZ" sz="1400" dirty="0"/>
              <a:t>a.size()</a:t>
            </a:r>
            <a:r>
              <a:rPr lang="en-US" sz="1400" dirty="0"/>
              <a:t>; ++</a:t>
            </a:r>
            <a:r>
              <a:rPr lang="en-US" sz="1400" dirty="0" err="1"/>
              <a:t>i</a:t>
            </a:r>
            <a:r>
              <a:rPr lang="en-US" sz="1400" dirty="0"/>
              <a:t>) {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"[" &lt;&lt; a[ </a:t>
            </a:r>
            <a:r>
              <a:rPr lang="en-US" sz="1400" dirty="0" err="1"/>
              <a:t>i</a:t>
            </a:r>
            <a:r>
              <a:rPr lang="en-US" sz="1400" dirty="0"/>
              <a:t>] &lt;&lt; "]";</a:t>
            </a:r>
          </a:p>
          <a:p>
            <a:r>
              <a:rPr lang="en-US" sz="1400" dirty="0"/>
              <a:t>  }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cout</a:t>
            </a:r>
            <a:r>
              <a:rPr lang="en-US" sz="1400" dirty="0"/>
              <a:t>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</a:p>
          <a:p>
            <a:r>
              <a:rPr lang="en-US" sz="1400" dirty="0"/>
              <a:t>}</a:t>
            </a:r>
          </a:p>
          <a:p>
            <a:endParaRPr lang="cs-CZ" sz="1400" dirty="0"/>
          </a:p>
          <a:p>
            <a:r>
              <a:rPr lang="cs-CZ" sz="1400" dirty="0"/>
              <a:t>int main( int argc, char ** argv)</a:t>
            </a:r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  vector&lt;string&gt; arg( argv, argv+argc);</a:t>
            </a:r>
          </a:p>
          <a:p>
            <a:r>
              <a:rPr lang="cs-CZ" sz="1400" dirty="0"/>
              <a:t>  if ( arg.size() </a:t>
            </a:r>
            <a:r>
              <a:rPr lang="en-US" sz="1400" dirty="0"/>
              <a:t>&lt; 2</a:t>
            </a:r>
            <a:r>
              <a:rPr lang="cs-CZ" sz="1400" dirty="0"/>
              <a:t>)  {</a:t>
            </a:r>
          </a:p>
          <a:p>
            <a:r>
              <a:rPr lang="cs-CZ" sz="1400" dirty="0"/>
              <a:t>    cout &lt;&lt; "Usage: </a:t>
            </a:r>
            <a:r>
              <a:rPr lang="en-US" sz="1400" dirty="0" err="1"/>
              <a:t>myprg</a:t>
            </a:r>
            <a:r>
              <a:rPr lang="cs-CZ" sz="1400" dirty="0"/>
              <a:t> </a:t>
            </a:r>
            <a:r>
              <a:rPr lang="en-US" sz="1400" dirty="0"/>
              <a:t>parameters</a:t>
            </a:r>
            <a:r>
              <a:rPr lang="cs-CZ" sz="1400" dirty="0"/>
              <a:t>"</a:t>
            </a:r>
            <a:r>
              <a:rPr lang="en-US" sz="1400" dirty="0"/>
              <a:t> </a:t>
            </a:r>
            <a:r>
              <a:rPr lang="cs-CZ" sz="1400" dirty="0"/>
              <a:t>&lt;&lt; endl;</a:t>
            </a:r>
          </a:p>
          <a:p>
            <a:r>
              <a:rPr lang="cs-CZ" sz="1400" dirty="0"/>
              <a:t>    return </a:t>
            </a:r>
            <a:r>
              <a:rPr lang="en-US" sz="1400" dirty="0"/>
              <a:t>8</a:t>
            </a:r>
            <a:r>
              <a:rPr lang="cs-CZ" sz="1400" dirty="0"/>
              <a:t>;</a:t>
            </a:r>
          </a:p>
          <a:p>
            <a:r>
              <a:rPr lang="cs-CZ" sz="1400" dirty="0"/>
              <a:t>  }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en-US" sz="1400" b="1" dirty="0" err="1"/>
              <a:t>vypis</a:t>
            </a:r>
            <a:r>
              <a:rPr lang="en-US" sz="1400" dirty="0"/>
              <a:t>( </a:t>
            </a:r>
            <a:r>
              <a:rPr lang="en-US" sz="1400" dirty="0" err="1"/>
              <a:t>arg</a:t>
            </a:r>
            <a:r>
              <a:rPr lang="en-US" sz="1400" dirty="0"/>
              <a:t>);</a:t>
            </a:r>
            <a:r>
              <a:rPr lang="cs-CZ" sz="1400" dirty="0"/>
              <a:t> 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return 0; 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2667000"/>
            <a:ext cx="3048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... 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naprogramujte</a:t>
            </a:r>
            <a:r>
              <a:rPr lang="en-US" sz="1400" dirty="0"/>
              <a:t> </a:t>
            </a:r>
            <a:r>
              <a:rPr lang="en-US" sz="1400" dirty="0" err="1"/>
              <a:t>sami</a:t>
            </a:r>
            <a:endParaRPr lang="cs-CZ" sz="1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410200" y="1826587"/>
            <a:ext cx="3048000" cy="6096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vyp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sat násobilku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všech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čísel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z parametrů příkazové řádky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5562600" y="5715000"/>
            <a:ext cx="2514600" cy="4572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stoi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(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const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string&amp; s);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8552AD-7EBD-40EA-AD7C-5FF0F79B7293}"/>
              </a:ext>
            </a:extLst>
          </p:cNvPr>
          <p:cNvSpPr txBox="1"/>
          <p:nvPr/>
        </p:nvSpPr>
        <p:spPr>
          <a:xfrm>
            <a:off x="5219700" y="3276565"/>
            <a:ext cx="34290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„Násobilka“</a:t>
            </a:r>
            <a:endParaRPr lang="en-GB" sz="2400" dirty="0"/>
          </a:p>
        </p:txBody>
      </p:sp>
      <p:sp>
        <p:nvSpPr>
          <p:cNvPr id="9" name="Rounded Rectangular Callout 4">
            <a:extLst>
              <a:ext uri="{FF2B5EF4-FFF2-40B4-BE49-F238E27FC236}">
                <a16:creationId xmlns:a16="http://schemas.microsoft.com/office/drawing/2014/main" id="{7B43F9C7-7742-4158-9C26-4DB3867994CE}"/>
              </a:ext>
            </a:extLst>
          </p:cNvPr>
          <p:cNvSpPr/>
          <p:nvPr/>
        </p:nvSpPr>
        <p:spPr>
          <a:xfrm>
            <a:off x="5410200" y="4040018"/>
            <a:ext cx="3048000" cy="1017836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kdo má hotovo, může si s řešením hrát, přidávat nepovinné parametry, pokládat zvídavé dotazy...</a:t>
            </a: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3D00E9AC-0880-4279-9BDF-DA8F638081E5}"/>
              </a:ext>
            </a:extLst>
          </p:cNvPr>
          <p:cNvSpPr txBox="1"/>
          <p:nvPr/>
        </p:nvSpPr>
        <p:spPr>
          <a:xfrm>
            <a:off x="5295900" y="842912"/>
            <a:ext cx="30480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for( auto&amp;&amp; s : a)</a:t>
            </a:r>
            <a:r>
              <a:rPr lang="cs-CZ" sz="1400" dirty="0"/>
              <a:t> {</a:t>
            </a:r>
            <a:endParaRPr lang="en-US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"[" &lt;&lt; s &lt;&lt; "]";</a:t>
            </a:r>
            <a:endParaRPr lang="cs-CZ" sz="1400" dirty="0"/>
          </a:p>
          <a:p>
            <a:r>
              <a:rPr lang="cs-CZ" sz="1400" dirty="0"/>
              <a:t>}</a:t>
            </a:r>
          </a:p>
        </p:txBody>
      </p:sp>
      <p:sp>
        <p:nvSpPr>
          <p:cNvPr id="11" name="Line 69">
            <a:extLst>
              <a:ext uri="{FF2B5EF4-FFF2-40B4-BE49-F238E27FC236}">
                <a16:creationId xmlns:a16="http://schemas.microsoft.com/office/drawing/2014/main" id="{4BDD751E-D152-40E3-A95A-7259CF7D7C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997902"/>
            <a:ext cx="1943100" cy="1897698"/>
          </a:xfrm>
          <a:prstGeom prst="line">
            <a:avLst/>
          </a:prstGeom>
          <a:noFill/>
          <a:ln w="25400">
            <a:solidFill>
              <a:srgbClr val="0033CC"/>
            </a:solidFill>
            <a:miter lim="800000"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 fontScale="90000"/>
          </a:bodyPr>
          <a:lstStyle/>
          <a:p>
            <a:r>
              <a:rPr lang="cs-CZ" dirty="0"/>
              <a:t>Polymorfní datové struktury s </a:t>
            </a:r>
            <a:r>
              <a:rPr lang="en-US" dirty="0"/>
              <a:t>p</a:t>
            </a:r>
            <a:r>
              <a:rPr lang="cs-CZ" dirty="0"/>
              <a:t>řiřazením</a:t>
            </a:r>
          </a:p>
        </p:txBody>
      </p:sp>
      <p:pic>
        <p:nvPicPr>
          <p:cNvPr id="1028" name="Picture 4" descr="C:\Program Files (x86)\Microsoft Office\MEDIA\CAGCAT10\j030549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133476"/>
            <a:ext cx="1392116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3340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Je třeba </a:t>
            </a:r>
            <a:r>
              <a:rPr lang="en-US" dirty="0"/>
              <a:t>'</a:t>
            </a:r>
            <a:r>
              <a:rPr lang="cs-CZ" dirty="0"/>
              <a:t>trocha</a:t>
            </a:r>
            <a:r>
              <a:rPr lang="en-US" dirty="0"/>
              <a:t>'</a:t>
            </a:r>
            <a:r>
              <a:rPr lang="cs-CZ" dirty="0"/>
              <a:t> opatrnosti</a:t>
            </a:r>
          </a:p>
          <a:p>
            <a:pPr lvl="1"/>
            <a:r>
              <a:rPr lang="cs-CZ" dirty="0"/>
              <a:t>... a rozumět tomu, co se v programu děje</a:t>
            </a:r>
          </a:p>
          <a:p>
            <a:pPr lvl="1"/>
            <a:r>
              <a:rPr lang="cs-CZ" dirty="0"/>
              <a:t>naimplementujte si sami</a:t>
            </a:r>
          </a:p>
          <a:p>
            <a:pPr lvl="1"/>
            <a:r>
              <a:rPr lang="en-US" dirty="0"/>
              <a:t>= </a:t>
            </a:r>
            <a:r>
              <a:rPr lang="cs-CZ" dirty="0"/>
              <a:t>jen dát dohromady předchozí moudra</a:t>
            </a:r>
          </a:p>
          <a:p>
            <a:r>
              <a:rPr lang="en-US" dirty="0"/>
              <a:t>N</a:t>
            </a:r>
            <a:r>
              <a:rPr lang="cs-CZ" dirty="0"/>
              <a:t>ámět k rozmyšlení</a:t>
            </a:r>
          </a:p>
          <a:p>
            <a:pPr lvl="1"/>
            <a:r>
              <a:rPr lang="cs-CZ" dirty="0"/>
              <a:t>jak by se změnila sémantika (chování), kdybychom použili shared</a:t>
            </a:r>
            <a:r>
              <a:rPr lang="en-US" dirty="0"/>
              <a:t>_</a:t>
            </a:r>
            <a:r>
              <a:rPr lang="en-US" dirty="0" err="1"/>
              <a:t>ptr</a:t>
            </a:r>
            <a:endParaRPr lang="en-US" dirty="0"/>
          </a:p>
          <a:p>
            <a:r>
              <a:rPr lang="cs-CZ" dirty="0"/>
              <a:t>Verze s raw-pointry</a:t>
            </a:r>
          </a:p>
          <a:p>
            <a:pPr lvl="1"/>
            <a:r>
              <a:rPr lang="cs-CZ" dirty="0"/>
              <a:t>zastaralá</a:t>
            </a:r>
          </a:p>
          <a:p>
            <a:pPr lvl="1"/>
            <a:r>
              <a:rPr lang="cs-CZ" dirty="0"/>
              <a:t>navíc další problémy</a:t>
            </a:r>
          </a:p>
          <a:p>
            <a:pPr lvl="2"/>
            <a:r>
              <a:rPr lang="cs-CZ" dirty="0"/>
              <a:t>destruktory, dealokace</a:t>
            </a:r>
            <a:endParaRPr lang="en-US" dirty="0"/>
          </a:p>
          <a:p>
            <a:pPr lvl="2"/>
            <a:r>
              <a:rPr lang="en-US" dirty="0"/>
              <a:t>p</a:t>
            </a:r>
            <a:r>
              <a:rPr lang="cs-CZ" dirty="0"/>
              <a:t>ř</a:t>
            </a:r>
            <a:r>
              <a:rPr lang="en-US" dirty="0" err="1"/>
              <a:t>i</a:t>
            </a:r>
            <a:r>
              <a:rPr lang="en-US" dirty="0"/>
              <a:t> ne</a:t>
            </a:r>
            <a:r>
              <a:rPr lang="cs-CZ" dirty="0"/>
              <a:t>š</a:t>
            </a:r>
            <a:r>
              <a:rPr lang="en-US" dirty="0" err="1"/>
              <a:t>ikovn</a:t>
            </a:r>
            <a:r>
              <a:rPr lang="cs-CZ" dirty="0"/>
              <a:t>é implementaci </a:t>
            </a:r>
            <a:r>
              <a:rPr lang="cs-CZ" b="1" dirty="0">
                <a:solidFill>
                  <a:srgbClr val="FF0000"/>
                </a:solidFill>
              </a:rPr>
              <a:t>odlet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v</a:t>
            </a:r>
            <a:r>
              <a:rPr lang="cs-CZ" dirty="0"/>
              <a:t>ýhoda unique</a:t>
            </a:r>
            <a:r>
              <a:rPr lang="en-US" dirty="0"/>
              <a:t>_</a:t>
            </a:r>
            <a:r>
              <a:rPr lang="en-US" dirty="0" err="1"/>
              <a:t>ptr</a:t>
            </a:r>
            <a:r>
              <a:rPr lang="en-US" dirty="0"/>
              <a:t>: </a:t>
            </a:r>
            <a:r>
              <a:rPr lang="en-US" dirty="0" err="1"/>
              <a:t>kompila</a:t>
            </a:r>
            <a:r>
              <a:rPr lang="cs-CZ" dirty="0"/>
              <a:t>ční</a:t>
            </a:r>
            <a:r>
              <a:rPr lang="en-US" dirty="0"/>
              <a:t> </a:t>
            </a:r>
            <a:r>
              <a:rPr lang="en-US" dirty="0" err="1"/>
              <a:t>kontrola</a:t>
            </a:r>
            <a:endParaRPr lang="cs-CZ" dirty="0"/>
          </a:p>
          <a:p>
            <a:pPr lvl="1"/>
            <a:r>
              <a:rPr lang="en-US" dirty="0"/>
              <a:t>pro z</a:t>
            </a:r>
            <a:r>
              <a:rPr lang="cs-CZ" dirty="0"/>
              <a:t>ájemce</a:t>
            </a:r>
            <a:r>
              <a:rPr lang="en-US" dirty="0"/>
              <a:t>/</a:t>
            </a:r>
            <a:r>
              <a:rPr lang="en-US" i="1" dirty="0" err="1"/>
              <a:t>masochisty</a:t>
            </a:r>
            <a:r>
              <a:rPr lang="cs-CZ" dirty="0"/>
              <a:t> </a:t>
            </a:r>
            <a:r>
              <a:rPr lang="en-US" dirty="0"/>
              <a:t> </a:t>
            </a:r>
            <a:r>
              <a:rPr lang="cs-CZ" dirty="0"/>
              <a:t>na konci slajdů ...</a:t>
            </a:r>
          </a:p>
        </p:txBody>
      </p:sp>
    </p:spTree>
    <p:extLst>
      <p:ext uri="{BB962C8B-B14F-4D97-AF65-F5344CB8AC3E}">
        <p14:creationId xmlns:p14="http://schemas.microsoft.com/office/powerpoint/2010/main" val="73402229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D8A3E7-62B7-4EF2-88C5-C0332F5BF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/>
              <a:t>Potřeba</a:t>
            </a:r>
            <a:r>
              <a:rPr lang="en-GB" dirty="0"/>
              <a:t> </a:t>
            </a:r>
            <a:r>
              <a:rPr lang="en-GB" dirty="0" err="1"/>
              <a:t>domluvit</a:t>
            </a:r>
            <a:r>
              <a:rPr lang="en-GB" dirty="0"/>
              <a:t> </a:t>
            </a:r>
            <a:r>
              <a:rPr lang="en-GB" dirty="0" err="1"/>
              <a:t>téma</a:t>
            </a:r>
            <a:r>
              <a:rPr lang="en-GB" dirty="0"/>
              <a:t> do </a:t>
            </a:r>
            <a:r>
              <a:rPr lang="en-GB" dirty="0" err="1"/>
              <a:t>konce</a:t>
            </a:r>
            <a:r>
              <a:rPr lang="en-GB" dirty="0"/>
              <a:t> </a:t>
            </a:r>
            <a:r>
              <a:rPr lang="cs-CZ" dirty="0"/>
              <a:t>listopadu</a:t>
            </a:r>
          </a:p>
          <a:p>
            <a:pPr lvl="1"/>
            <a:r>
              <a:rPr lang="cs-CZ" dirty="0"/>
              <a:t>Alespoň předběžně, finalizovat zadání do konce roku</a:t>
            </a:r>
          </a:p>
          <a:p>
            <a:endParaRPr lang="cs-CZ" dirty="0"/>
          </a:p>
          <a:p>
            <a:r>
              <a:rPr lang="cs-CZ" dirty="0"/>
              <a:t>Oblíbená témata: jednoduché hry, simulace apod.</a:t>
            </a:r>
          </a:p>
          <a:p>
            <a:endParaRPr lang="cs-CZ" dirty="0"/>
          </a:p>
          <a:p>
            <a:r>
              <a:rPr lang="cs-CZ" dirty="0"/>
              <a:t>Pro inspiraci doporučuji shlédnout stránky cvičení kolegů</a:t>
            </a:r>
          </a:p>
          <a:p>
            <a:pPr lvl="1"/>
            <a:r>
              <a:rPr lang="cs-CZ" dirty="0">
                <a:hlinkClick r:id="rId2"/>
              </a:rPr>
              <a:t>https://www.ksi.mff.cuni.cz/teaching/nprg041-zavoral-web/cviceni.html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http://e-x-a.org/mff/cpp20</a:t>
            </a:r>
            <a:endParaRPr lang="cs-CZ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8F1F11C-D4CD-4521-B8D3-1C1107404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Připomenutí</a:t>
            </a:r>
            <a:r>
              <a:rPr lang="en-GB" dirty="0"/>
              <a:t>: </a:t>
            </a:r>
            <a:r>
              <a:rPr lang="en-GB" dirty="0" err="1"/>
              <a:t>zápočtový</a:t>
            </a:r>
            <a:r>
              <a:rPr lang="en-GB" dirty="0"/>
              <a:t> program</a:t>
            </a:r>
          </a:p>
        </p:txBody>
      </p:sp>
    </p:spTree>
    <p:extLst>
      <p:ext uri="{BB962C8B-B14F-4D97-AF65-F5344CB8AC3E}">
        <p14:creationId xmlns:p14="http://schemas.microsoft.com/office/powerpoint/2010/main" val="3496971053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9. cvičení:</a:t>
            </a:r>
            <a:br>
              <a:rPr lang="cs-CZ" dirty="0"/>
            </a:br>
            <a:r>
              <a:rPr lang="cs-CZ" dirty="0"/>
              <a:t>Šablony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</a:t>
            </a:r>
            <a:r>
              <a:rPr lang="en-GB" dirty="0"/>
              <a:t>. 12. 20</a:t>
            </a:r>
            <a:r>
              <a:rPr lang="cs-CZ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612729929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80491F-AF94-4602-AE3C-C514AE945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Abychom se zbavili kruhových závislostí mezi definicemi typů, použijeme deklarace: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B7544F7-BBCB-4155-9AD3-1162D5BDA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„Polymorfní datové struktury“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509AF1-F486-4481-895A-A984D8B1CCA5}"/>
              </a:ext>
            </a:extLst>
          </p:cNvPr>
          <p:cNvSpPr txBox="1"/>
          <p:nvPr/>
        </p:nvSpPr>
        <p:spPr>
          <a:xfrm>
            <a:off x="609600" y="1942963"/>
            <a:ext cx="5257800" cy="175432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using </a:t>
            </a:r>
            <a:r>
              <a:rPr lang="en-GB" dirty="0" err="1"/>
              <a:t>valptr</a:t>
            </a:r>
            <a:r>
              <a:rPr lang="en-GB" dirty="0"/>
              <a:t> = std::</a:t>
            </a:r>
            <a:r>
              <a:rPr lang="en-GB" dirty="0" err="1"/>
              <a:t>unique_ptr</a:t>
            </a:r>
            <a:r>
              <a:rPr lang="en-GB" dirty="0"/>
              <a:t>&lt;</a:t>
            </a:r>
            <a:r>
              <a:rPr lang="en-GB" dirty="0" err="1"/>
              <a:t>AbstractVal</a:t>
            </a:r>
            <a:r>
              <a:rPr lang="en-GB" dirty="0"/>
              <a:t>&gt;;</a:t>
            </a:r>
            <a:endParaRPr lang="cs-CZ" dirty="0"/>
          </a:p>
          <a:p>
            <a:endParaRPr lang="cs-CZ" dirty="0"/>
          </a:p>
          <a:p>
            <a:r>
              <a:rPr lang="en-GB" dirty="0"/>
              <a:t>class </a:t>
            </a:r>
            <a:r>
              <a:rPr lang="en-GB" dirty="0" err="1"/>
              <a:t>AbstractVal</a:t>
            </a:r>
            <a:r>
              <a:rPr lang="en-GB" dirty="0"/>
              <a:t> {</a:t>
            </a:r>
          </a:p>
          <a:p>
            <a:r>
              <a:rPr lang="en-GB" dirty="0"/>
              <a:t>public:</a:t>
            </a:r>
          </a:p>
          <a:p>
            <a:r>
              <a:rPr lang="en-GB" dirty="0"/>
              <a:t>    virtual </a:t>
            </a:r>
            <a:r>
              <a:rPr lang="cs-CZ" dirty="0" err="1"/>
              <a:t>valptr</a:t>
            </a:r>
            <a:r>
              <a:rPr lang="en-GB" dirty="0"/>
              <a:t> clone() = 0;</a:t>
            </a:r>
          </a:p>
          <a:p>
            <a:r>
              <a:rPr lang="en-GB" dirty="0"/>
              <a:t>};</a:t>
            </a:r>
          </a:p>
        </p:txBody>
      </p:sp>
      <p:sp>
        <p:nvSpPr>
          <p:cNvPr id="6" name="Rounded Rectangular Callout 4">
            <a:extLst>
              <a:ext uri="{FF2B5EF4-FFF2-40B4-BE49-F238E27FC236}">
                <a16:creationId xmlns:a16="http://schemas.microsoft.com/office/drawing/2014/main" id="{1BFE1DC2-94E1-44C0-A347-9501BD3526DE}"/>
              </a:ext>
            </a:extLst>
          </p:cNvPr>
          <p:cNvSpPr/>
          <p:nvPr/>
        </p:nvSpPr>
        <p:spPr>
          <a:xfrm>
            <a:off x="6324600" y="1828800"/>
            <a:ext cx="2133600" cy="457200"/>
          </a:xfrm>
          <a:prstGeom prst="wedgeRoundRectCallout">
            <a:avLst>
              <a:gd name="adj1" fmla="val -73909"/>
              <a:gd name="adj2" fmla="val 1693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Chyba překladu, neznáme </a:t>
            </a:r>
            <a:r>
              <a:rPr lang="cs-CZ" sz="1400" dirty="0" err="1">
                <a:solidFill>
                  <a:schemeClr val="tx1"/>
                </a:solidFill>
              </a:rPr>
              <a:t>AbstractVal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8D1A68-C879-4C1C-9EA8-0C50248F4313}"/>
              </a:ext>
            </a:extLst>
          </p:cNvPr>
          <p:cNvSpPr txBox="1"/>
          <p:nvPr/>
        </p:nvSpPr>
        <p:spPr>
          <a:xfrm>
            <a:off x="609600" y="4419600"/>
            <a:ext cx="5257800" cy="203132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b="1" dirty="0" err="1"/>
              <a:t>class</a:t>
            </a:r>
            <a:r>
              <a:rPr lang="cs-CZ" b="1" dirty="0"/>
              <a:t> </a:t>
            </a:r>
            <a:r>
              <a:rPr lang="cs-CZ" b="1" dirty="0" err="1"/>
              <a:t>AbstractVal</a:t>
            </a:r>
            <a:r>
              <a:rPr lang="cs-CZ" b="1" dirty="0"/>
              <a:t>;</a:t>
            </a:r>
          </a:p>
          <a:p>
            <a:r>
              <a:rPr lang="en-GB" dirty="0"/>
              <a:t>using </a:t>
            </a:r>
            <a:r>
              <a:rPr lang="en-GB" dirty="0" err="1"/>
              <a:t>valptr</a:t>
            </a:r>
            <a:r>
              <a:rPr lang="en-GB" dirty="0"/>
              <a:t> = std::</a:t>
            </a:r>
            <a:r>
              <a:rPr lang="en-GB" dirty="0" err="1"/>
              <a:t>unique_ptr</a:t>
            </a:r>
            <a:r>
              <a:rPr lang="en-GB" dirty="0"/>
              <a:t>&lt;</a:t>
            </a:r>
            <a:r>
              <a:rPr lang="en-GB" dirty="0" err="1"/>
              <a:t>AbstractVal</a:t>
            </a:r>
            <a:r>
              <a:rPr lang="en-GB" dirty="0"/>
              <a:t>&gt;;</a:t>
            </a:r>
            <a:endParaRPr lang="cs-CZ" dirty="0"/>
          </a:p>
          <a:p>
            <a:endParaRPr lang="cs-CZ" dirty="0"/>
          </a:p>
          <a:p>
            <a:r>
              <a:rPr lang="en-GB" dirty="0"/>
              <a:t>class </a:t>
            </a:r>
            <a:r>
              <a:rPr lang="en-GB" dirty="0" err="1"/>
              <a:t>AbstractVal</a:t>
            </a:r>
            <a:r>
              <a:rPr lang="en-GB" dirty="0"/>
              <a:t> {</a:t>
            </a:r>
          </a:p>
          <a:p>
            <a:r>
              <a:rPr lang="en-GB" dirty="0"/>
              <a:t>public:</a:t>
            </a:r>
          </a:p>
          <a:p>
            <a:r>
              <a:rPr lang="en-GB" dirty="0"/>
              <a:t>    virtual </a:t>
            </a:r>
            <a:r>
              <a:rPr lang="cs-CZ" dirty="0" err="1"/>
              <a:t>valptr</a:t>
            </a:r>
            <a:r>
              <a:rPr lang="en-GB" dirty="0"/>
              <a:t> clone() = 0;</a:t>
            </a:r>
          </a:p>
          <a:p>
            <a:r>
              <a:rPr lang="en-GB" dirty="0"/>
              <a:t>};</a:t>
            </a:r>
          </a:p>
        </p:txBody>
      </p:sp>
      <p:sp>
        <p:nvSpPr>
          <p:cNvPr id="8" name="Rounded Rectangular Callout 4">
            <a:extLst>
              <a:ext uri="{FF2B5EF4-FFF2-40B4-BE49-F238E27FC236}">
                <a16:creationId xmlns:a16="http://schemas.microsoft.com/office/drawing/2014/main" id="{7404F0C6-5ACA-46CB-B3E8-D956238A652B}"/>
              </a:ext>
            </a:extLst>
          </p:cNvPr>
          <p:cNvSpPr/>
          <p:nvPr/>
        </p:nvSpPr>
        <p:spPr>
          <a:xfrm>
            <a:off x="6324600" y="4267200"/>
            <a:ext cx="2133600" cy="990600"/>
          </a:xfrm>
          <a:prstGeom prst="wedgeRoundRectCallout">
            <a:avLst>
              <a:gd name="adj1" fmla="val -72684"/>
              <a:gd name="adj2" fmla="val -20868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Překladač teď už ví, že to je nějaká třída, jejíž definici má očekávat později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22CD6D61-2BF1-4F7C-BC8C-F547B7677EAD}"/>
              </a:ext>
            </a:extLst>
          </p:cNvPr>
          <p:cNvSpPr/>
          <p:nvPr/>
        </p:nvSpPr>
        <p:spPr>
          <a:xfrm>
            <a:off x="3048000" y="3791744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859596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5257800" y="4114800"/>
            <a:ext cx="35052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en-US" sz="1400" dirty="0" err="1"/>
              <a:t>Scitacka.h</a:t>
            </a:r>
            <a:r>
              <a:rPr lang="en-US" sz="1400" dirty="0"/>
              <a:t>"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int main()</a:t>
            </a:r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  </a:t>
            </a:r>
            <a:r>
              <a:rPr lang="en-US" sz="1400" dirty="0" err="1"/>
              <a:t>Scitacka</a:t>
            </a:r>
            <a:r>
              <a:rPr lang="cs-CZ" sz="1400" b="1" dirty="0">
                <a:solidFill>
                  <a:srgbClr val="0033CC"/>
                </a:solidFill>
              </a:rPr>
              <a:t>&lt;</a:t>
            </a:r>
            <a:r>
              <a:rPr lang="en-US" sz="1400" b="1" dirty="0">
                <a:solidFill>
                  <a:srgbClr val="0033CC"/>
                </a:solidFill>
              </a:rPr>
              <a:t>unsigned long </a:t>
            </a:r>
            <a:r>
              <a:rPr lang="en-US" sz="1400" b="1" dirty="0" err="1">
                <a:solidFill>
                  <a:srgbClr val="0033CC"/>
                </a:solidFill>
              </a:rPr>
              <a:t>long</a:t>
            </a:r>
            <a:r>
              <a:rPr lang="cs-CZ" sz="1400" b="1" dirty="0">
                <a:solidFill>
                  <a:srgbClr val="0033CC"/>
                </a:solidFill>
              </a:rPr>
              <a:t>&gt;</a:t>
            </a:r>
            <a:r>
              <a:rPr lang="cs-CZ" sz="1400" dirty="0">
                <a:solidFill>
                  <a:srgbClr val="0033CC"/>
                </a:solidFill>
              </a:rPr>
              <a:t> </a:t>
            </a:r>
            <a:r>
              <a:rPr lang="en-US" sz="1400" dirty="0"/>
              <a:t>s</a:t>
            </a:r>
            <a:r>
              <a:rPr lang="cs-CZ" sz="1400" dirty="0"/>
              <a:t>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en-US" sz="1400" dirty="0" err="1"/>
              <a:t>s.add</a:t>
            </a:r>
            <a:r>
              <a:rPr lang="en-US" sz="1400" dirty="0"/>
              <a:t>( 1);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s.add</a:t>
            </a:r>
            <a:r>
              <a:rPr lang="en-US" sz="1400" dirty="0"/>
              <a:t>( 2);</a:t>
            </a:r>
          </a:p>
          <a:p>
            <a:r>
              <a:rPr lang="en-US" sz="1400" dirty="0"/>
              <a:t>  auto x = </a:t>
            </a:r>
            <a:r>
              <a:rPr lang="en-US" sz="1400" dirty="0" err="1"/>
              <a:t>s.result</a:t>
            </a:r>
            <a:r>
              <a:rPr lang="en-US" sz="1400" dirty="0"/>
              <a:t>();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Šablony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9575" y="990600"/>
            <a:ext cx="2590800" cy="440120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</a:t>
            </a:r>
            <a:r>
              <a:rPr lang="en-US" sz="1400" dirty="0" err="1"/>
              <a:t>Scitacka</a:t>
            </a:r>
            <a:endParaRPr lang="cs-CZ" sz="1400" dirty="0"/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Scitacka</a:t>
            </a:r>
            <a:r>
              <a:rPr lang="cs-CZ" sz="1400" dirty="0"/>
              <a:t>()</a:t>
            </a:r>
            <a:r>
              <a:rPr lang="en-US" sz="1400" dirty="0"/>
              <a:t> : </a:t>
            </a:r>
            <a:r>
              <a:rPr lang="en-US" sz="1400" dirty="0" err="1"/>
              <a:t>val</a:t>
            </a:r>
            <a:r>
              <a:rPr lang="en-US" sz="1400" dirty="0"/>
              <a:t>_( 0) {}</a:t>
            </a:r>
          </a:p>
          <a:p>
            <a:r>
              <a:rPr lang="en-US" sz="1400" dirty="0"/>
              <a:t>  void add( </a:t>
            </a:r>
            <a:r>
              <a:rPr lang="en-US" sz="1400" b="1" dirty="0" err="1">
                <a:solidFill>
                  <a:srgbClr val="0033CC"/>
                </a:solidFill>
              </a:rPr>
              <a:t>int</a:t>
            </a:r>
            <a:r>
              <a:rPr lang="en-US" sz="1400" dirty="0">
                <a:solidFill>
                  <a:srgbClr val="0033CC"/>
                </a:solidFill>
              </a:rPr>
              <a:t> </a:t>
            </a:r>
            <a:r>
              <a:rPr lang="en-US" sz="1400" dirty="0"/>
              <a:t>x);</a:t>
            </a:r>
          </a:p>
          <a:p>
            <a:r>
              <a:rPr lang="en-US" sz="1400" dirty="0"/>
              <a:t>  </a:t>
            </a:r>
            <a:r>
              <a:rPr lang="en-US" sz="1400" b="1" dirty="0" err="1">
                <a:solidFill>
                  <a:srgbClr val="0033CC"/>
                </a:solidFill>
              </a:rPr>
              <a:t>int</a:t>
            </a:r>
            <a:r>
              <a:rPr lang="en-US" sz="1400" dirty="0"/>
              <a:t> result()  { return </a:t>
            </a:r>
            <a:r>
              <a:rPr lang="en-US" sz="1400" dirty="0" err="1"/>
              <a:t>val</a:t>
            </a:r>
            <a:r>
              <a:rPr lang="en-US" sz="1400" dirty="0"/>
              <a:t>_; }</a:t>
            </a:r>
          </a:p>
          <a:p>
            <a:r>
              <a:rPr lang="cs-CZ" sz="1400" dirty="0"/>
              <a:t>private:</a:t>
            </a:r>
          </a:p>
          <a:p>
            <a:r>
              <a:rPr lang="en-US" sz="1400" b="1" dirty="0"/>
              <a:t>  </a:t>
            </a:r>
            <a:r>
              <a:rPr lang="en-US" sz="1400" b="1" dirty="0" err="1">
                <a:solidFill>
                  <a:srgbClr val="0033CC"/>
                </a:solidFill>
              </a:rPr>
              <a:t>int</a:t>
            </a:r>
            <a:r>
              <a:rPr lang="en-US" sz="1400" dirty="0"/>
              <a:t> </a:t>
            </a:r>
            <a:r>
              <a:rPr lang="en-US" sz="1400" dirty="0" err="1"/>
              <a:t>val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/>
              <a:t>Scitacka</a:t>
            </a:r>
            <a:r>
              <a:rPr lang="en-US" sz="1400" dirty="0"/>
              <a:t>::add(</a:t>
            </a:r>
            <a:r>
              <a:rPr lang="cs-CZ" sz="1400" dirty="0"/>
              <a:t> </a:t>
            </a:r>
            <a:r>
              <a:rPr lang="en-US" sz="1400" b="1" dirty="0" err="1">
                <a:solidFill>
                  <a:srgbClr val="0033CC"/>
                </a:solidFill>
              </a:rPr>
              <a:t>int</a:t>
            </a:r>
            <a:r>
              <a:rPr lang="en-US" sz="1400" dirty="0"/>
              <a:t> x)</a:t>
            </a:r>
          </a:p>
          <a:p>
            <a:r>
              <a:rPr lang="en-US" sz="1400" dirty="0"/>
              <a:t>{ </a:t>
            </a:r>
            <a:r>
              <a:rPr lang="en-US" sz="1400" dirty="0" err="1"/>
              <a:t>val</a:t>
            </a:r>
            <a:r>
              <a:rPr lang="en-US" sz="1400" dirty="0"/>
              <a:t> += x; }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/>
              <a:t>int main()</a:t>
            </a:r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  </a:t>
            </a:r>
            <a:r>
              <a:rPr lang="en-US" sz="1400" dirty="0" err="1"/>
              <a:t>Scitacka</a:t>
            </a:r>
            <a:r>
              <a:rPr lang="cs-CZ" sz="1400" dirty="0"/>
              <a:t> </a:t>
            </a:r>
            <a:r>
              <a:rPr lang="en-US" sz="1400" dirty="0"/>
              <a:t>s</a:t>
            </a:r>
            <a:r>
              <a:rPr lang="cs-CZ" sz="1400" dirty="0"/>
              <a:t>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en-US" sz="1400" dirty="0" err="1"/>
              <a:t>s.add</a:t>
            </a:r>
            <a:r>
              <a:rPr lang="en-US" sz="1400" dirty="0"/>
              <a:t>( 1);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s.add</a:t>
            </a:r>
            <a:r>
              <a:rPr lang="en-US" sz="1400" dirty="0"/>
              <a:t>( 2);</a:t>
            </a:r>
          </a:p>
          <a:p>
            <a:r>
              <a:rPr lang="en-US" sz="1400" dirty="0"/>
              <a:t>  auto x = </a:t>
            </a:r>
            <a:r>
              <a:rPr lang="en-US" sz="1400" dirty="0" err="1"/>
              <a:t>s.result</a:t>
            </a:r>
            <a:r>
              <a:rPr lang="en-US" sz="1400" dirty="0"/>
              <a:t>();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3514725" y="4603074"/>
            <a:ext cx="1371600" cy="533400"/>
          </a:xfrm>
          <a:prstGeom prst="wedgeRoundRectCallout">
            <a:avLst>
              <a:gd name="adj1" fmla="val 87455"/>
              <a:gd name="adj2" fmla="val 50557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pou</a:t>
            </a:r>
            <a:r>
              <a:rPr lang="cs-CZ" sz="1400" dirty="0">
                <a:solidFill>
                  <a:schemeClr val="tx1"/>
                </a:solidFill>
              </a:rPr>
              <a:t>žití</a:t>
            </a:r>
          </a:p>
          <a:p>
            <a:pPr algn="ctr"/>
            <a:r>
              <a:rPr lang="cs-CZ" sz="1400" i="1" dirty="0">
                <a:ln w="19050">
                  <a:noFill/>
                </a:ln>
                <a:solidFill>
                  <a:schemeClr val="tx1"/>
                </a:solidFill>
              </a:rPr>
              <a:t>instanciace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800" y="971550"/>
            <a:ext cx="3505200" cy="289310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008000"/>
                </a:solidFill>
              </a:rPr>
              <a:t>template&lt;typename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cs-CZ" sz="1400" b="1" dirty="0">
                <a:solidFill>
                  <a:srgbClr val="008000"/>
                </a:solidFill>
              </a:rPr>
              <a:t>&gt; </a:t>
            </a:r>
            <a:r>
              <a:rPr lang="cs-CZ" sz="1400" dirty="0"/>
              <a:t>class </a:t>
            </a:r>
            <a:r>
              <a:rPr lang="en-US" sz="1400" dirty="0" err="1"/>
              <a:t>Scitacka</a:t>
            </a:r>
            <a:endParaRPr lang="cs-CZ" sz="1400" dirty="0"/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Scitacka</a:t>
            </a:r>
            <a:r>
              <a:rPr lang="cs-CZ" sz="1400" dirty="0"/>
              <a:t>()</a:t>
            </a:r>
            <a:r>
              <a:rPr lang="en-US" sz="1400" dirty="0"/>
              <a:t> : </a:t>
            </a:r>
            <a:r>
              <a:rPr lang="en-US" sz="1400" dirty="0" err="1"/>
              <a:t>val</a:t>
            </a:r>
            <a:r>
              <a:rPr lang="en-US" sz="1400" dirty="0"/>
              <a:t>_( 0) {}</a:t>
            </a:r>
          </a:p>
          <a:p>
            <a:r>
              <a:rPr lang="en-US" sz="1400" dirty="0"/>
              <a:t>  void add(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en-US" sz="1400" dirty="0"/>
              <a:t> x);</a:t>
            </a:r>
          </a:p>
          <a:p>
            <a:r>
              <a:rPr lang="en-US" sz="1400" dirty="0"/>
              <a:t> 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en-US" sz="1400" dirty="0"/>
              <a:t> result()  { return </a:t>
            </a:r>
            <a:r>
              <a:rPr lang="en-US" sz="1400" dirty="0" err="1"/>
              <a:t>val</a:t>
            </a:r>
            <a:r>
              <a:rPr lang="en-US" sz="1400" dirty="0"/>
              <a:t>_; }</a:t>
            </a:r>
          </a:p>
          <a:p>
            <a:r>
              <a:rPr lang="cs-CZ" sz="1400" dirty="0"/>
              <a:t>private:</a:t>
            </a:r>
          </a:p>
          <a:p>
            <a:r>
              <a:rPr lang="en-US" sz="1400" b="1" dirty="0"/>
              <a:t>  </a:t>
            </a:r>
            <a:r>
              <a:rPr lang="cs-CZ" sz="1400" b="1" dirty="0">
                <a:solidFill>
                  <a:srgbClr val="0033CC"/>
                </a:solidFill>
              </a:rPr>
              <a:t>T</a:t>
            </a:r>
            <a:r>
              <a:rPr lang="en-US" sz="1400" dirty="0"/>
              <a:t> </a:t>
            </a:r>
            <a:r>
              <a:rPr lang="en-US" sz="1400" dirty="0" err="1"/>
              <a:t>val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endParaRPr lang="en-US" sz="1400" dirty="0"/>
          </a:p>
          <a:p>
            <a:r>
              <a:rPr lang="en-US" sz="1400" b="1" dirty="0">
                <a:solidFill>
                  <a:srgbClr val="008000"/>
                </a:solidFill>
              </a:rPr>
              <a:t>template &lt;</a:t>
            </a:r>
            <a:r>
              <a:rPr lang="cs-CZ" sz="1400" b="1" dirty="0">
                <a:solidFill>
                  <a:srgbClr val="008000"/>
                </a:solidFill>
              </a:rPr>
              <a:t>typename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en-US" sz="1400" b="1" dirty="0">
                <a:solidFill>
                  <a:srgbClr val="008000"/>
                </a:solidFill>
              </a:rPr>
              <a:t>&gt;</a:t>
            </a:r>
          </a:p>
          <a:p>
            <a:r>
              <a:rPr lang="en-US" sz="1400" dirty="0"/>
              <a:t>void </a:t>
            </a:r>
            <a:r>
              <a:rPr lang="en-US" sz="1400" dirty="0" err="1"/>
              <a:t>Scitacka</a:t>
            </a:r>
            <a:r>
              <a:rPr lang="en-US" sz="1400" b="1" dirty="0">
                <a:solidFill>
                  <a:srgbClr val="0033CC"/>
                </a:solidFill>
              </a:rPr>
              <a:t>&lt;T&gt;</a:t>
            </a:r>
            <a:r>
              <a:rPr lang="en-US" sz="1400" dirty="0"/>
              <a:t>::add(</a:t>
            </a:r>
            <a:r>
              <a:rPr lang="cs-CZ" sz="1400" dirty="0"/>
              <a:t>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en-US" sz="1400" dirty="0"/>
              <a:t> x)</a:t>
            </a:r>
          </a:p>
          <a:p>
            <a:r>
              <a:rPr lang="en-US" sz="1400" dirty="0"/>
              <a:t>{ </a:t>
            </a:r>
            <a:r>
              <a:rPr lang="en-US" sz="1400" dirty="0" err="1"/>
              <a:t>val</a:t>
            </a:r>
            <a:r>
              <a:rPr lang="en-US" sz="1400" dirty="0"/>
              <a:t> += x; }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3476625" y="2809875"/>
            <a:ext cx="1371600" cy="533400"/>
          </a:xfrm>
          <a:prstGeom prst="wedgeRoundRectCallout">
            <a:avLst>
              <a:gd name="adj1" fmla="val 82594"/>
              <a:gd name="adj2" fmla="val 2966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hlavička i u definice těla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3476625" y="971550"/>
            <a:ext cx="1371600" cy="552450"/>
          </a:xfrm>
          <a:prstGeom prst="wedgeRoundRectCallout">
            <a:avLst>
              <a:gd name="adj1" fmla="val 81899"/>
              <a:gd name="adj2" fmla="val -2792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hlavička šablony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7696200" y="590550"/>
            <a:ext cx="1143000" cy="381000"/>
          </a:xfrm>
          <a:prstGeom prst="wedgeRoundRectCallout">
            <a:avLst>
              <a:gd name="adj1" fmla="val -48540"/>
              <a:gd name="adj2" fmla="val 51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scitacka.h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3514725" y="5257799"/>
            <a:ext cx="1371600" cy="990601"/>
          </a:xfrm>
          <a:prstGeom prst="wedgeRoundRectCallout">
            <a:avLst>
              <a:gd name="adj1" fmla="val 85372"/>
              <a:gd name="adj2" fmla="val -3158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š</a:t>
            </a:r>
            <a:r>
              <a:rPr lang="en-US" sz="1400" dirty="0" err="1">
                <a:solidFill>
                  <a:schemeClr val="tx1"/>
                </a:solidFill>
              </a:rPr>
              <a:t>ablona</a:t>
            </a:r>
            <a:r>
              <a:rPr lang="cs-CZ" sz="1400" dirty="0">
                <a:solidFill>
                  <a:schemeClr val="tx1"/>
                </a:solidFill>
              </a:rPr>
              <a:t> těla musí být při kompilaci  viditelná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3476625" y="3429000"/>
            <a:ext cx="1371600" cy="533400"/>
          </a:xfrm>
          <a:prstGeom prst="wedgeRoundRectCallout">
            <a:avLst>
              <a:gd name="adj1" fmla="val 82594"/>
              <a:gd name="adj2" fmla="val -1497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tělo v headeru </a:t>
            </a:r>
            <a:r>
              <a:rPr lang="en-US" sz="1400" dirty="0">
                <a:solidFill>
                  <a:schemeClr val="tx1"/>
                </a:solidFill>
              </a:rPr>
              <a:t>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A88DB7-9467-4253-A0F2-DBEBA9140C72}"/>
              </a:ext>
            </a:extLst>
          </p:cNvPr>
          <p:cNvSpPr txBox="1"/>
          <p:nvPr/>
        </p:nvSpPr>
        <p:spPr>
          <a:xfrm>
            <a:off x="341471" y="5692268"/>
            <a:ext cx="2727008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</a:t>
            </a:r>
            <a:br>
              <a:rPr lang="cs-CZ" sz="2400" dirty="0"/>
            </a:br>
            <a:r>
              <a:rPr lang="cs-CZ" sz="2400" dirty="0"/>
              <a:t>Šablony funktorů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49312803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10. cvičení:</a:t>
            </a:r>
            <a:br>
              <a:rPr lang="cs-CZ" dirty="0"/>
            </a:br>
            <a:r>
              <a:rPr lang="cs-CZ" dirty="0"/>
              <a:t>Kontejner, 2. DÚ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8</a:t>
            </a:r>
            <a:r>
              <a:rPr lang="en-GB" dirty="0"/>
              <a:t>. 12. 20</a:t>
            </a:r>
            <a:r>
              <a:rPr lang="cs-CZ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171387724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8DE181-0BFF-4C58-95FE-FC1017C2E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cs-CZ" dirty="0"/>
              <a:t>Možnost použití různých kontejnerů, např.:</a:t>
            </a:r>
          </a:p>
          <a:p>
            <a:endParaRPr lang="cs-CZ" dirty="0"/>
          </a:p>
          <a:p>
            <a:pPr marL="109728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/>
              <a:t>Rozdělení funkcionality</a:t>
            </a:r>
          </a:p>
          <a:p>
            <a:pPr lvl="1"/>
            <a:r>
              <a:rPr lang="cs-CZ" dirty="0"/>
              <a:t>Stačila jedna třída + pomocné struktury</a:t>
            </a:r>
          </a:p>
          <a:p>
            <a:pPr lvl="1"/>
            <a:r>
              <a:rPr lang="cs-CZ" dirty="0" err="1"/>
              <a:t>Parsování</a:t>
            </a:r>
            <a:r>
              <a:rPr lang="cs-CZ" dirty="0"/>
              <a:t> slov z textu bylo vhodné dát do samostatné funkce (či objektu) a použít ji na text článku i dotaz</a:t>
            </a:r>
          </a:p>
          <a:p>
            <a:endParaRPr lang="cs-CZ" dirty="0"/>
          </a:p>
          <a:p>
            <a:r>
              <a:rPr lang="cs-CZ" dirty="0"/>
              <a:t>Efektivita</a:t>
            </a:r>
          </a:p>
          <a:p>
            <a:pPr lvl="1"/>
            <a:r>
              <a:rPr lang="cs-CZ" dirty="0"/>
              <a:t>Pozor na kopírování celých kontejnerů -&gt; reference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D3B41D-C88F-49CD-B14B-EBA1BB222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Oprava 1. DÚ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7E7D2A-5C96-477D-9144-25D102313CB6}"/>
              </a:ext>
            </a:extLst>
          </p:cNvPr>
          <p:cNvSpPr txBox="1"/>
          <p:nvPr/>
        </p:nvSpPr>
        <p:spPr>
          <a:xfrm>
            <a:off x="2419350" y="1991380"/>
            <a:ext cx="4305300" cy="52322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struct</a:t>
            </a:r>
            <a:r>
              <a:rPr lang="cs-CZ" sz="1400" dirty="0"/>
              <a:t> </a:t>
            </a:r>
            <a:r>
              <a:rPr lang="cs-CZ" sz="1400" dirty="0" err="1"/>
              <a:t>record</a:t>
            </a:r>
            <a:r>
              <a:rPr lang="cs-CZ" sz="1400" dirty="0"/>
              <a:t> { </a:t>
            </a:r>
            <a:r>
              <a:rPr lang="cs-CZ" sz="1400" dirty="0" err="1"/>
              <a:t>size_t</a:t>
            </a:r>
            <a:r>
              <a:rPr lang="cs-CZ" sz="1400" dirty="0"/>
              <a:t> id, </a:t>
            </a:r>
            <a:r>
              <a:rPr lang="cs-CZ" sz="1400" dirty="0" err="1"/>
              <a:t>pos</a:t>
            </a:r>
            <a:r>
              <a:rPr lang="cs-CZ" sz="1400" dirty="0"/>
              <a:t>; };</a:t>
            </a:r>
          </a:p>
          <a:p>
            <a:r>
              <a:rPr lang="cs-CZ" sz="1400" dirty="0" err="1"/>
              <a:t>using</a:t>
            </a:r>
            <a:r>
              <a:rPr lang="cs-CZ" sz="1400" dirty="0"/>
              <a:t> </a:t>
            </a:r>
            <a:r>
              <a:rPr lang="cs-CZ" sz="1400" dirty="0" err="1"/>
              <a:t>rindex</a:t>
            </a:r>
            <a:r>
              <a:rPr lang="cs-CZ" sz="1400" dirty="0"/>
              <a:t> = map&lt;</a:t>
            </a:r>
            <a:r>
              <a:rPr lang="cs-CZ" sz="1400" dirty="0" err="1"/>
              <a:t>string</a:t>
            </a:r>
            <a:r>
              <a:rPr lang="cs-CZ" sz="1400" dirty="0"/>
              <a:t>, </a:t>
            </a:r>
            <a:r>
              <a:rPr lang="cs-CZ" sz="1400" dirty="0" err="1"/>
              <a:t>vector</a:t>
            </a:r>
            <a:r>
              <a:rPr lang="cs-CZ" sz="1400" dirty="0"/>
              <a:t>&lt;</a:t>
            </a:r>
            <a:r>
              <a:rPr lang="cs-CZ" sz="1400" dirty="0" err="1"/>
              <a:t>record</a:t>
            </a:r>
            <a:r>
              <a:rPr lang="cs-CZ" sz="1400" dirty="0"/>
              <a:t>&gt;&gt;;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5433916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FB7C39-090D-4E62-9586-C1C1E45B0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cs-CZ" dirty="0"/>
              <a:t>Pro rozumnou rychlost datově náročných situací obvykle vítězí pole (příp. </a:t>
            </a:r>
            <a:r>
              <a:rPr lang="cs-CZ" dirty="0" err="1">
                <a:latin typeface="Consolas" panose="020B0609020204030204" pitchFamily="49" charset="0"/>
              </a:rPr>
              <a:t>vector</a:t>
            </a:r>
            <a:r>
              <a:rPr lang="cs-CZ" dirty="0"/>
              <a:t>) nad stromy (</a:t>
            </a:r>
            <a:r>
              <a:rPr lang="cs-CZ" dirty="0">
                <a:latin typeface="Consolas" panose="020B0609020204030204" pitchFamily="49" charset="0"/>
              </a:rPr>
              <a:t>map</a:t>
            </a:r>
            <a:r>
              <a:rPr lang="cs-CZ" dirty="0"/>
              <a:t>, </a:t>
            </a:r>
            <a:r>
              <a:rPr lang="cs-CZ" dirty="0" err="1">
                <a:latin typeface="Consolas" panose="020B0609020204030204" pitchFamily="49" charset="0"/>
              </a:rPr>
              <a:t>multimap</a:t>
            </a:r>
            <a:r>
              <a:rPr lang="cs-CZ" dirty="0"/>
              <a:t>) a spojovými seznamy</a:t>
            </a:r>
          </a:p>
          <a:p>
            <a:pPr lvl="1"/>
            <a:r>
              <a:rPr lang="cs-CZ" dirty="0"/>
              <a:t>Pokud nepotřebujeme vyhledání dle klíče, stačí </a:t>
            </a:r>
            <a:r>
              <a:rPr lang="cs-CZ" dirty="0" err="1">
                <a:latin typeface="Consolas" panose="020B0609020204030204" pitchFamily="49" charset="0"/>
              </a:rPr>
              <a:t>vector</a:t>
            </a:r>
            <a:r>
              <a:rPr lang="cs-CZ" dirty="0">
                <a:latin typeface="Consolas" panose="020B0609020204030204" pitchFamily="49" charset="0"/>
              </a:rPr>
              <a:t>&lt;pair&lt;T1, T2&gt;&gt;</a:t>
            </a:r>
            <a:r>
              <a:rPr lang="cs-CZ" dirty="0"/>
              <a:t> namísto </a:t>
            </a:r>
            <a:r>
              <a:rPr lang="cs-CZ" dirty="0">
                <a:latin typeface="Consolas" panose="020B0609020204030204" pitchFamily="49" charset="0"/>
              </a:rPr>
              <a:t>map&lt;T1, T2&gt;</a:t>
            </a:r>
            <a:endParaRPr lang="en-GB" dirty="0">
              <a:latin typeface="Consolas" panose="020B0609020204030204" pitchFamily="49" charset="0"/>
            </a:endParaRPr>
          </a:p>
          <a:p>
            <a:endParaRPr lang="cs-CZ" dirty="0"/>
          </a:p>
          <a:p>
            <a:r>
              <a:rPr lang="en-GB" dirty="0" err="1"/>
              <a:t>Nenadužívat</a:t>
            </a:r>
            <a:r>
              <a:rPr lang="en-GB" dirty="0"/>
              <a:t> std::pair</a:t>
            </a:r>
          </a:p>
          <a:p>
            <a:pPr lvl="1"/>
            <a:r>
              <a:rPr lang="en-GB" dirty="0" err="1"/>
              <a:t>Vhodný</a:t>
            </a:r>
            <a:r>
              <a:rPr lang="en-GB" dirty="0"/>
              <a:t> v </a:t>
            </a:r>
            <a:r>
              <a:rPr lang="en-GB" dirty="0" err="1"/>
              <a:t>situacích</a:t>
            </a:r>
            <a:r>
              <a:rPr lang="en-GB" dirty="0"/>
              <a:t>, </a:t>
            </a:r>
            <a:r>
              <a:rPr lang="en-GB" dirty="0" err="1"/>
              <a:t>kdy</a:t>
            </a:r>
            <a:r>
              <a:rPr lang="en-GB" dirty="0"/>
              <a:t> je </a:t>
            </a:r>
            <a:r>
              <a:rPr lang="en-GB" dirty="0" err="1"/>
              <a:t>význam</a:t>
            </a:r>
            <a:r>
              <a:rPr lang="en-GB" dirty="0"/>
              <a:t> first a second </a:t>
            </a:r>
            <a:r>
              <a:rPr lang="en-GB" dirty="0" err="1"/>
              <a:t>zřejmý</a:t>
            </a:r>
            <a:r>
              <a:rPr lang="en-GB" dirty="0"/>
              <a:t> z </a:t>
            </a:r>
            <a:r>
              <a:rPr lang="en-GB" dirty="0" err="1"/>
              <a:t>kontextu</a:t>
            </a:r>
            <a:endParaRPr lang="en-GB" dirty="0"/>
          </a:p>
          <a:p>
            <a:pPr lvl="1"/>
            <a:r>
              <a:rPr lang="en-GB" dirty="0" err="1"/>
              <a:t>Datové</a:t>
            </a:r>
            <a:r>
              <a:rPr lang="en-GB" dirty="0"/>
              <a:t> </a:t>
            </a:r>
            <a:r>
              <a:rPr lang="en-GB" dirty="0" err="1"/>
              <a:t>typy</a:t>
            </a:r>
            <a:r>
              <a:rPr lang="en-GB" dirty="0"/>
              <a:t> s </a:t>
            </a:r>
            <a:r>
              <a:rPr lang="en-GB" dirty="0" err="1"/>
              <a:t>pojmenovanými</a:t>
            </a:r>
            <a:r>
              <a:rPr lang="en-GB" dirty="0"/>
              <a:t> </a:t>
            </a:r>
            <a:r>
              <a:rPr lang="en-GB" dirty="0" err="1"/>
              <a:t>položkami</a:t>
            </a:r>
            <a:r>
              <a:rPr lang="en-GB" dirty="0"/>
              <a:t> </a:t>
            </a:r>
            <a:r>
              <a:rPr lang="en-GB" dirty="0" err="1"/>
              <a:t>obvykle</a:t>
            </a:r>
            <a:r>
              <a:rPr lang="en-GB" dirty="0"/>
              <a:t> </a:t>
            </a:r>
            <a:r>
              <a:rPr lang="en-GB" dirty="0" err="1"/>
              <a:t>přinášejí</a:t>
            </a:r>
            <a:r>
              <a:rPr lang="en-GB" dirty="0"/>
              <a:t> </a:t>
            </a:r>
            <a:r>
              <a:rPr lang="en-GB" dirty="0" err="1"/>
              <a:t>čitelnější</a:t>
            </a:r>
            <a:r>
              <a:rPr lang="en-GB" dirty="0"/>
              <a:t> </a:t>
            </a:r>
            <a:r>
              <a:rPr lang="en-GB" dirty="0" err="1"/>
              <a:t>kód</a:t>
            </a:r>
            <a:endParaRPr lang="cs-CZ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F209F8-CA53-41CB-9D2B-157EFAFAE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Oprava 1.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375808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D99326-366E-4CDE-8B95-C3D92A6E7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Většinou není nutné volat </a:t>
            </a:r>
            <a:r>
              <a:rPr lang="cs-CZ" dirty="0" err="1"/>
              <a:t>fstream</a:t>
            </a:r>
            <a:r>
              <a:rPr lang="cs-CZ" dirty="0"/>
              <a:t>::</a:t>
            </a:r>
            <a:r>
              <a:rPr lang="cs-CZ" dirty="0" err="1"/>
              <a:t>close</a:t>
            </a:r>
            <a:endParaRPr lang="cs-CZ" dirty="0"/>
          </a:p>
          <a:p>
            <a:pPr lvl="1"/>
            <a:r>
              <a:rPr lang="cs-CZ" dirty="0"/>
              <a:t>Dle RAII sémantiky se zavolá v destruktoru objektu</a:t>
            </a:r>
          </a:p>
          <a:p>
            <a:endParaRPr lang="cs-CZ" dirty="0"/>
          </a:p>
          <a:p>
            <a:r>
              <a:rPr lang="cs-CZ" dirty="0"/>
              <a:t>Při alokaci na haldě pomocí </a:t>
            </a:r>
            <a:r>
              <a:rPr lang="cs-CZ" dirty="0" err="1">
                <a:latin typeface="Consolas" panose="020B0609020204030204" pitchFamily="49" charset="0"/>
              </a:rPr>
              <a:t>new</a:t>
            </a:r>
            <a:r>
              <a:rPr lang="cs-CZ" dirty="0"/>
              <a:t> je potřeba později </a:t>
            </a:r>
            <a:r>
              <a:rPr lang="cs-CZ" dirty="0" err="1"/>
              <a:t>dealokovat</a:t>
            </a:r>
            <a:r>
              <a:rPr lang="cs-CZ" dirty="0"/>
              <a:t> pomocí </a:t>
            </a:r>
            <a:r>
              <a:rPr lang="cs-CZ" dirty="0" err="1">
                <a:latin typeface="Consolas" panose="020B0609020204030204" pitchFamily="49" charset="0"/>
              </a:rPr>
              <a:t>delete</a:t>
            </a:r>
            <a:r>
              <a:rPr lang="cs-CZ" dirty="0"/>
              <a:t> či </a:t>
            </a:r>
            <a:r>
              <a:rPr lang="cs-CZ" dirty="0" err="1">
                <a:latin typeface="Consolas" panose="020B0609020204030204" pitchFamily="49" charset="0"/>
              </a:rPr>
              <a:t>delete</a:t>
            </a:r>
            <a:r>
              <a:rPr lang="cs-CZ" dirty="0">
                <a:latin typeface="Consolas" panose="020B0609020204030204" pitchFamily="49" charset="0"/>
              </a:rPr>
              <a:t>[]</a:t>
            </a:r>
          </a:p>
          <a:p>
            <a:pPr lvl="1"/>
            <a:r>
              <a:rPr lang="cs-CZ" dirty="0"/>
              <a:t>Lze použít </a:t>
            </a:r>
            <a:r>
              <a:rPr lang="cs-CZ" dirty="0" err="1">
                <a:latin typeface="Consolas" panose="020B0609020204030204" pitchFamily="49" charset="0"/>
              </a:rPr>
              <a:t>std</a:t>
            </a:r>
            <a:r>
              <a:rPr lang="cs-CZ" dirty="0">
                <a:latin typeface="Consolas" panose="020B0609020204030204" pitchFamily="49" charset="0"/>
              </a:rPr>
              <a:t>::</a:t>
            </a:r>
            <a:r>
              <a:rPr lang="cs-CZ" dirty="0" err="1">
                <a:latin typeface="Consolas" panose="020B0609020204030204" pitchFamily="49" charset="0"/>
              </a:rPr>
              <a:t>unique_ptr</a:t>
            </a:r>
            <a:r>
              <a:rPr lang="cs-CZ" dirty="0"/>
              <a:t>, pro pole </a:t>
            </a:r>
            <a:r>
              <a:rPr lang="cs-CZ" dirty="0" err="1">
                <a:latin typeface="Consolas" panose="020B0609020204030204" pitchFamily="49" charset="0"/>
              </a:rPr>
              <a:t>std</a:t>
            </a:r>
            <a:r>
              <a:rPr lang="cs-CZ" dirty="0">
                <a:latin typeface="Consolas" panose="020B0609020204030204" pitchFamily="49" charset="0"/>
              </a:rPr>
              <a:t>::</a:t>
            </a:r>
            <a:r>
              <a:rPr lang="cs-CZ" dirty="0" err="1">
                <a:latin typeface="Consolas" panose="020B0609020204030204" pitchFamily="49" charset="0"/>
              </a:rPr>
              <a:t>make_unique</a:t>
            </a:r>
            <a:r>
              <a:rPr lang="cs-CZ" dirty="0">
                <a:latin typeface="Consolas" panose="020B0609020204030204" pitchFamily="49" charset="0"/>
              </a:rPr>
              <a:t>&lt;</a:t>
            </a:r>
            <a:r>
              <a:rPr lang="cs-CZ" dirty="0" err="1">
                <a:latin typeface="Consolas" panose="020B0609020204030204" pitchFamily="49" charset="0"/>
              </a:rPr>
              <a:t>int</a:t>
            </a:r>
            <a:r>
              <a:rPr lang="cs-CZ" dirty="0">
                <a:latin typeface="Consolas" panose="020B0609020204030204" pitchFamily="49" charset="0"/>
              </a:rPr>
              <a:t>[]&gt;(</a:t>
            </a:r>
            <a:r>
              <a:rPr lang="cs-CZ" dirty="0" err="1">
                <a:latin typeface="Consolas" panose="020B0609020204030204" pitchFamily="49" charset="0"/>
              </a:rPr>
              <a:t>delka</a:t>
            </a:r>
            <a:r>
              <a:rPr lang="cs-CZ" dirty="0"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806ADFE-D0F9-4449-9D1B-F75006CAB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Oprava 1.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947743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0B3C23-D21D-477E-BB95-D62C71310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typu </a:t>
            </a:r>
            <a:r>
              <a:rPr lang="cs-CZ" dirty="0" err="1"/>
              <a:t>iterátoru</a:t>
            </a:r>
            <a:r>
              <a:rPr lang="cs-CZ" dirty="0"/>
              <a:t> si můžeme pomocí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iterator_traits</a:t>
            </a:r>
            <a:r>
              <a:rPr lang="cs-CZ" dirty="0"/>
              <a:t>&lt;It&gt;::</a:t>
            </a:r>
            <a:r>
              <a:rPr lang="cs-CZ" dirty="0" err="1"/>
              <a:t>value_type</a:t>
            </a:r>
            <a:r>
              <a:rPr lang="cs-CZ" dirty="0"/>
              <a:t> zjistit typ hodnoty</a:t>
            </a:r>
          </a:p>
          <a:p>
            <a:r>
              <a:rPr lang="cs-CZ" dirty="0"/>
              <a:t>Jinak stačilo nahradit všechny výskyty „</a:t>
            </a:r>
            <a:r>
              <a:rPr lang="cs-CZ" dirty="0" err="1"/>
              <a:t>int</a:t>
            </a:r>
            <a:r>
              <a:rPr lang="cs-CZ" dirty="0"/>
              <a:t>“ ve funktorech za „T“ a jejich aplikaci na posloupnost zabalit do funkcí: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Abychom nemuseli u definic proměnných vypisovat dlouhý název typu: klíčové slovo </a:t>
            </a:r>
            <a:r>
              <a:rPr lang="cs-CZ" b="1" dirty="0"/>
              <a:t>auto</a:t>
            </a:r>
            <a:endParaRPr lang="en-GB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A9E2788-EEAC-4585-8856-C56857EDE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</a:t>
            </a:r>
            <a:r>
              <a:rPr lang="en-GB" dirty="0"/>
              <a:t> z </a:t>
            </a:r>
            <a:r>
              <a:rPr lang="en-GB" dirty="0" err="1"/>
              <a:t>úlohy</a:t>
            </a:r>
            <a:r>
              <a:rPr lang="cs-CZ" dirty="0"/>
              <a:t> „Šablony funktorů“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95A2BD-EE84-4282-9C1F-5A584D8AC734}"/>
              </a:ext>
            </a:extLst>
          </p:cNvPr>
          <p:cNvSpPr txBox="1"/>
          <p:nvPr/>
        </p:nvSpPr>
        <p:spPr>
          <a:xfrm>
            <a:off x="685800" y="3581400"/>
            <a:ext cx="7772400" cy="147732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template&lt;</a:t>
            </a:r>
            <a:r>
              <a:rPr lang="en-GB" dirty="0" err="1"/>
              <a:t>typename</a:t>
            </a:r>
            <a:r>
              <a:rPr lang="en-GB" dirty="0"/>
              <a:t> It&gt;</a:t>
            </a:r>
          </a:p>
          <a:p>
            <a:r>
              <a:rPr lang="en-GB" dirty="0"/>
              <a:t>void </a:t>
            </a:r>
            <a:r>
              <a:rPr lang="en-GB" dirty="0" err="1"/>
              <a:t>process_inc</a:t>
            </a:r>
            <a:r>
              <a:rPr lang="en-GB" dirty="0"/>
              <a:t>(It begin, It end) {</a:t>
            </a:r>
          </a:p>
          <a:p>
            <a:r>
              <a:rPr lang="cs-CZ" dirty="0"/>
              <a:t>    </a:t>
            </a:r>
            <a:r>
              <a:rPr lang="en-GB" dirty="0"/>
              <a:t>using </a:t>
            </a:r>
            <a:r>
              <a:rPr lang="en-GB" dirty="0" err="1"/>
              <a:t>value_type</a:t>
            </a:r>
            <a:r>
              <a:rPr lang="en-GB" dirty="0"/>
              <a:t> = </a:t>
            </a:r>
            <a:r>
              <a:rPr lang="en-GB" dirty="0" err="1"/>
              <a:t>typename</a:t>
            </a:r>
            <a:r>
              <a:rPr lang="en-GB" dirty="0"/>
              <a:t> std::</a:t>
            </a:r>
            <a:r>
              <a:rPr lang="en-GB" dirty="0" err="1"/>
              <a:t>iterator_traits</a:t>
            </a:r>
            <a:r>
              <a:rPr lang="en-GB" dirty="0"/>
              <a:t>&lt;It&gt;::</a:t>
            </a:r>
            <a:r>
              <a:rPr lang="en-GB" dirty="0" err="1"/>
              <a:t>value_type</a:t>
            </a:r>
            <a:r>
              <a:rPr lang="en-GB" dirty="0"/>
              <a:t>;</a:t>
            </a:r>
          </a:p>
          <a:p>
            <a:r>
              <a:rPr lang="cs-CZ" dirty="0"/>
              <a:t>    </a:t>
            </a:r>
            <a:r>
              <a:rPr lang="en-GB" dirty="0" err="1"/>
              <a:t>for_each</a:t>
            </a:r>
            <a:r>
              <a:rPr lang="en-GB" dirty="0"/>
              <a:t>(begin, end, </a:t>
            </a:r>
            <a:r>
              <a:rPr lang="en-GB" dirty="0" err="1"/>
              <a:t>inc</a:t>
            </a:r>
            <a:r>
              <a:rPr lang="en-GB" dirty="0"/>
              <a:t>&lt;</a:t>
            </a:r>
            <a:r>
              <a:rPr lang="en-GB" dirty="0" err="1"/>
              <a:t>value_type</a:t>
            </a:r>
            <a:r>
              <a:rPr lang="en-GB" dirty="0"/>
              <a:t>&gt;());</a:t>
            </a:r>
          </a:p>
          <a:p>
            <a:r>
              <a:rPr lang="en-GB" dirty="0"/>
              <a:t>}</a:t>
            </a:r>
          </a:p>
        </p:txBody>
      </p:sp>
      <p:sp>
        <p:nvSpPr>
          <p:cNvPr id="5" name="Rounded Rectangular Callout 25">
            <a:extLst>
              <a:ext uri="{FF2B5EF4-FFF2-40B4-BE49-F238E27FC236}">
                <a16:creationId xmlns:a16="http://schemas.microsoft.com/office/drawing/2014/main" id="{5FFD89FD-1446-4BAD-9DBF-C89BC8B89CA3}"/>
              </a:ext>
            </a:extLst>
          </p:cNvPr>
          <p:cNvSpPr/>
          <p:nvPr/>
        </p:nvSpPr>
        <p:spPr>
          <a:xfrm>
            <a:off x="5257800" y="3425125"/>
            <a:ext cx="2443163" cy="609600"/>
          </a:xfrm>
          <a:prstGeom prst="wedgeRoundRectCallout">
            <a:avLst>
              <a:gd name="adj1" fmla="val -67206"/>
              <a:gd name="adj2" fmla="val 6180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using namespace std; by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bylo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v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headeru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neslušné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806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2. cvičení:</a:t>
            </a:r>
            <a:br>
              <a:rPr lang="cs-CZ" dirty="0"/>
            </a:br>
            <a:r>
              <a:rPr lang="cs-CZ" dirty="0" err="1"/>
              <a:t>Stringy</a:t>
            </a:r>
            <a:r>
              <a:rPr lang="cs-CZ" dirty="0"/>
              <a:t>, znaky, </a:t>
            </a:r>
            <a:r>
              <a:rPr lang="cs-CZ" dirty="0" err="1"/>
              <a:t>streamy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6. 10. 2020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1578542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Gumové</a:t>
            </a:r>
            <a:r>
              <a:rPr lang="en-GB" dirty="0"/>
              <a:t> pole</a:t>
            </a:r>
            <a:endParaRPr lang="cs-CZ" dirty="0"/>
          </a:p>
        </p:txBody>
      </p:sp>
      <p:sp>
        <p:nvSpPr>
          <p:cNvPr id="4" name="Rectangle 3"/>
          <p:cNvSpPr/>
          <p:nvPr/>
        </p:nvSpPr>
        <p:spPr>
          <a:xfrm>
            <a:off x="4614862" y="3671887"/>
            <a:ext cx="3733800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Rectangle 4"/>
          <p:cNvSpPr/>
          <p:nvPr/>
        </p:nvSpPr>
        <p:spPr>
          <a:xfrm>
            <a:off x="4705350" y="3838575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6" name="Rectangle 5"/>
          <p:cNvSpPr/>
          <p:nvPr/>
        </p:nvSpPr>
        <p:spPr>
          <a:xfrm>
            <a:off x="5314950" y="3838575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7" name="Rectangle 6"/>
          <p:cNvSpPr/>
          <p:nvPr/>
        </p:nvSpPr>
        <p:spPr>
          <a:xfrm>
            <a:off x="5924550" y="3838575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" name="Rectangle 7"/>
          <p:cNvSpPr/>
          <p:nvPr/>
        </p:nvSpPr>
        <p:spPr>
          <a:xfrm>
            <a:off x="7772400" y="3838575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9" name="Rectangle 8"/>
          <p:cNvSpPr/>
          <p:nvPr/>
        </p:nvSpPr>
        <p:spPr>
          <a:xfrm>
            <a:off x="4600575" y="5972175"/>
            <a:ext cx="3762375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4614862" y="4543425"/>
            <a:ext cx="3733800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2200275" y="3581400"/>
            <a:ext cx="762000" cy="3200400"/>
          </a:xfrm>
          <a:prstGeom prst="rect">
            <a:avLst/>
          </a:prstGeom>
          <a:solidFill>
            <a:srgbClr val="33D9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2319337" y="3724275"/>
            <a:ext cx="566738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T*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19337" y="4419600"/>
            <a:ext cx="566738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T*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19336" y="5848350"/>
            <a:ext cx="566737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T*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12" idx="3"/>
            <a:endCxn id="4" idx="1"/>
          </p:cNvCxnSpPr>
          <p:nvPr/>
        </p:nvCxnSpPr>
        <p:spPr>
          <a:xfrm>
            <a:off x="2886075" y="4029075"/>
            <a:ext cx="1728787" cy="0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886075" y="4724400"/>
            <a:ext cx="1714500" cy="0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886075" y="6153150"/>
            <a:ext cx="1714500" cy="0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ular Callout 21"/>
          <p:cNvSpPr/>
          <p:nvPr/>
        </p:nvSpPr>
        <p:spPr>
          <a:xfrm>
            <a:off x="5238750" y="5076825"/>
            <a:ext cx="3124200" cy="476250"/>
          </a:xfrm>
          <a:prstGeom prst="wedgeRoundRectCallout">
            <a:avLst>
              <a:gd name="adj1" fmla="val -69107"/>
              <a:gd name="adj2" fmla="val -678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make_unique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&lt; T[]&gt;(chunk)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447675" y="5257800"/>
            <a:ext cx="2676525" cy="419100"/>
          </a:xfrm>
          <a:prstGeom prst="wedgeRoundRectCallout">
            <a:avLst>
              <a:gd name="adj1" fmla="val 7665"/>
              <a:gd name="adj2" fmla="val 501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vector&lt;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unique_ptr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&lt;T[]&gt;&gt;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228600" y="838200"/>
            <a:ext cx="8686800" cy="2209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sz="1800" dirty="0"/>
              <a:t>Problém</a:t>
            </a:r>
            <a:endParaRPr lang="en-US" sz="1800" dirty="0"/>
          </a:p>
          <a:p>
            <a:pPr lvl="1"/>
            <a:r>
              <a:rPr lang="cs-CZ" sz="1400" dirty="0"/>
              <a:t>std::vector nezachovává umístění prvků</a:t>
            </a:r>
          </a:p>
          <a:p>
            <a:pPr lvl="1"/>
            <a:r>
              <a:rPr lang="cs-CZ" sz="1400" dirty="0"/>
              <a:t>přidání </a:t>
            </a:r>
            <a:r>
              <a:rPr lang="cs-CZ" sz="1400" dirty="0">
                <a:latin typeface="Arial Unicode MS"/>
                <a:ea typeface="Arial Unicode MS"/>
                <a:cs typeface="Arial Unicode MS"/>
              </a:rPr>
              <a:t>→ </a:t>
            </a:r>
            <a:r>
              <a:rPr lang="cs-CZ" sz="1400" dirty="0"/>
              <a:t>invalidace referencí, iterátorů, ...</a:t>
            </a:r>
          </a:p>
          <a:p>
            <a:r>
              <a:rPr lang="cs-CZ" sz="1800" dirty="0"/>
              <a:t>Chci: datová struktura zachovávající umístění</a:t>
            </a:r>
          </a:p>
          <a:p>
            <a:pPr lvl="1"/>
            <a:r>
              <a:rPr lang="cs-CZ" sz="1400" dirty="0"/>
              <a:t>žádné invalidace</a:t>
            </a:r>
          </a:p>
          <a:p>
            <a:pPr lvl="1"/>
            <a:r>
              <a:rPr lang="cs-CZ" sz="1400" dirty="0"/>
              <a:t>konstantní časová složitost přístupu k prvkům</a:t>
            </a:r>
            <a:endParaRPr lang="en-US" sz="1400" dirty="0"/>
          </a:p>
          <a:p>
            <a:pPr lvl="1"/>
            <a:r>
              <a:rPr lang="en-US" sz="1400" dirty="0"/>
              <a:t>[</a:t>
            </a:r>
            <a:r>
              <a:rPr lang="en-US" sz="1400" dirty="0" err="1"/>
              <a:t>i</a:t>
            </a:r>
            <a:r>
              <a:rPr lang="en-US" sz="1400" dirty="0"/>
              <a:t>/chunk][</a:t>
            </a:r>
            <a:r>
              <a:rPr lang="en-US" sz="1400" dirty="0" err="1"/>
              <a:t>i%chunk</a:t>
            </a:r>
            <a:r>
              <a:rPr lang="en-US" sz="1400" dirty="0"/>
              <a:t>]</a:t>
            </a:r>
          </a:p>
        </p:txBody>
      </p:sp>
      <p:sp>
        <p:nvSpPr>
          <p:cNvPr id="25" name="Rounded Rectangular Callout 24"/>
          <p:cNvSpPr/>
          <p:nvPr/>
        </p:nvSpPr>
        <p:spPr>
          <a:xfrm>
            <a:off x="5938838" y="781050"/>
            <a:ext cx="2990850" cy="2019301"/>
          </a:xfrm>
          <a:prstGeom prst="wedgeRoundRectCallout">
            <a:avLst>
              <a:gd name="adj1" fmla="val 116"/>
              <a:gd name="adj2" fmla="val 4858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vektor</a:t>
            </a:r>
            <a:r>
              <a:rPr lang="en-US" sz="1400" dirty="0">
                <a:solidFill>
                  <a:schemeClr val="tx1"/>
                </a:solidFill>
              </a:rPr>
              <a:t> s </a:t>
            </a:r>
            <a:r>
              <a:rPr lang="en-US" sz="1400" dirty="0" err="1">
                <a:solidFill>
                  <a:schemeClr val="tx1"/>
                </a:solidFill>
              </a:rPr>
              <a:t>neh</a:t>
            </a:r>
            <a:r>
              <a:rPr lang="cs-CZ" sz="1400" dirty="0">
                <a:solidFill>
                  <a:schemeClr val="tx1"/>
                </a:solidFill>
              </a:rPr>
              <a:t>ýbatelnými prvky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 err="1">
                <a:solidFill>
                  <a:schemeClr val="tx1"/>
                </a:solidFill>
              </a:rPr>
              <a:t>x.push_back</a:t>
            </a:r>
            <a:r>
              <a:rPr lang="en-US" sz="1400" dirty="0">
                <a:solidFill>
                  <a:schemeClr val="tx1"/>
                </a:solidFill>
              </a:rPr>
              <a:t>(n)</a:t>
            </a:r>
          </a:p>
          <a:p>
            <a:r>
              <a:rPr lang="en-US" sz="1400" dirty="0">
                <a:solidFill>
                  <a:schemeClr val="tx1"/>
                </a:solidFill>
              </a:rPr>
              <a:t>x[</a:t>
            </a:r>
            <a:r>
              <a:rPr lang="en-US" sz="1400" dirty="0" err="1">
                <a:solidFill>
                  <a:schemeClr val="tx1"/>
                </a:solidFill>
              </a:rPr>
              <a:t>i</a:t>
            </a:r>
            <a:r>
              <a:rPr lang="en-US" sz="1400" dirty="0">
                <a:solidFill>
                  <a:schemeClr val="tx1"/>
                </a:solidFill>
              </a:rPr>
              <a:t>]</a:t>
            </a:r>
          </a:p>
          <a:p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automatick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é rozšíření na x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]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iterator: * != ++</a:t>
            </a:r>
          </a:p>
          <a:p>
            <a:r>
              <a:rPr lang="en-US" sz="1400" dirty="0">
                <a:solidFill>
                  <a:schemeClr val="tx1"/>
                </a:solidFill>
              </a:rPr>
              <a:t>begin(), end()</a:t>
            </a:r>
          </a:p>
          <a:p>
            <a:r>
              <a:rPr lang="en-US" sz="1400" dirty="0">
                <a:solidFill>
                  <a:schemeClr val="tx1"/>
                </a:solidFill>
              </a:rPr>
              <a:t>for( auto&amp;&amp; </a:t>
            </a:r>
            <a:r>
              <a:rPr lang="en-US" sz="1400" dirty="0" err="1">
                <a:solidFill>
                  <a:schemeClr val="tx1"/>
                </a:solidFill>
              </a:rPr>
              <a:t>i</a:t>
            </a:r>
            <a:r>
              <a:rPr lang="en-US" sz="1400" dirty="0">
                <a:solidFill>
                  <a:schemeClr val="tx1"/>
                </a:solidFill>
              </a:rPr>
              <a:t> : v) {}</a:t>
            </a:r>
          </a:p>
        </p:txBody>
      </p:sp>
      <p:sp>
        <p:nvSpPr>
          <p:cNvPr id="26" name="Rounded Rectangular Callout 25"/>
          <p:cNvSpPr/>
          <p:nvPr/>
        </p:nvSpPr>
        <p:spPr>
          <a:xfrm>
            <a:off x="447675" y="3590924"/>
            <a:ext cx="1228725" cy="600075"/>
          </a:xfrm>
          <a:prstGeom prst="wedgeRoundRectCallout">
            <a:avLst>
              <a:gd name="adj1" fmla="val 108827"/>
              <a:gd name="adj2" fmla="val -811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unique_ptr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&lt;T[]&gt;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600575" y="3505200"/>
            <a:ext cx="3762375" cy="0"/>
          </a:xfrm>
          <a:prstGeom prst="straightConnector1">
            <a:avLst/>
          </a:prstGeom>
          <a:ln w="25400">
            <a:solidFill>
              <a:srgbClr val="CC6600"/>
            </a:solidFill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ular Callout 28"/>
          <p:cNvSpPr/>
          <p:nvPr/>
        </p:nvSpPr>
        <p:spPr>
          <a:xfrm>
            <a:off x="5619750" y="3276600"/>
            <a:ext cx="1752600" cy="304800"/>
          </a:xfrm>
          <a:prstGeom prst="wedgeRoundRectCallout">
            <a:avLst>
              <a:gd name="adj1" fmla="val -21620"/>
              <a:gd name="adj2" fmla="val -448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chunk size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447800" y="2743200"/>
            <a:ext cx="871537" cy="685800"/>
          </a:xfrm>
          <a:prstGeom prst="straightConnector1">
            <a:avLst/>
          </a:prstGeom>
          <a:ln w="25400">
            <a:solidFill>
              <a:srgbClr val="CC660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200275" y="2743200"/>
            <a:ext cx="2371725" cy="895350"/>
          </a:xfrm>
          <a:prstGeom prst="straightConnector1">
            <a:avLst/>
          </a:prstGeom>
          <a:ln w="25400">
            <a:solidFill>
              <a:srgbClr val="CC660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3200400" y="3590925"/>
            <a:ext cx="0" cy="2867025"/>
          </a:xfrm>
          <a:prstGeom prst="straightConnector1">
            <a:avLst/>
          </a:prstGeom>
          <a:ln w="25400">
            <a:solidFill>
              <a:srgbClr val="CC6600"/>
            </a:solidFill>
            <a:headEnd type="diamond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358891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Gumov</a:t>
            </a:r>
            <a:r>
              <a:rPr lang="cs-CZ" dirty="0"/>
              <a:t>é p</a:t>
            </a:r>
            <a:r>
              <a:rPr lang="en-US" dirty="0"/>
              <a:t>ole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875731"/>
            <a:ext cx="3733800" cy="310854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template&lt;</a:t>
            </a:r>
            <a:r>
              <a:rPr lang="en-US" sz="1400" dirty="0" err="1"/>
              <a:t>typename</a:t>
            </a:r>
            <a:r>
              <a:rPr lang="en-US" sz="1400" dirty="0"/>
              <a:t> T&gt; class Pole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  Pole( </a:t>
            </a:r>
            <a:r>
              <a:rPr lang="en-US" sz="1400" dirty="0" err="1"/>
              <a:t>size_t</a:t>
            </a:r>
            <a:r>
              <a:rPr lang="en-US" sz="1400" dirty="0"/>
              <a:t> chunk = 100) : .... {}</a:t>
            </a:r>
          </a:p>
          <a:p>
            <a:r>
              <a:rPr lang="en-US" sz="1400" dirty="0"/>
              <a:t>    void </a:t>
            </a:r>
            <a:r>
              <a:rPr lang="en-US" sz="1400" dirty="0" err="1"/>
              <a:t>push_back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T&amp; x) {}</a:t>
            </a:r>
          </a:p>
          <a:p>
            <a:r>
              <a:rPr lang="en-US" sz="1400" dirty="0"/>
              <a:t>    T&amp; operator[] 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) { return </a:t>
            </a:r>
            <a:r>
              <a:rPr lang="en-US" sz="1400" dirty="0">
                <a:solidFill>
                  <a:srgbClr val="7030A0"/>
                </a:solidFill>
              </a:rPr>
              <a:t>.... </a:t>
            </a:r>
            <a:r>
              <a:rPr lang="en-US" sz="1400" dirty="0"/>
              <a:t>}</a:t>
            </a:r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T&amp; at(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 { check(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); return .... }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en-US" sz="1400" dirty="0">
                <a:solidFill>
                  <a:srgbClr val="0000FF"/>
                </a:solidFill>
              </a:rPr>
              <a:t>iterator begin() { return iterator( ...); } </a:t>
            </a:r>
          </a:p>
          <a:p>
            <a:r>
              <a:rPr lang="en-US" sz="1400" dirty="0">
                <a:solidFill>
                  <a:srgbClr val="0000FF"/>
                </a:solidFill>
              </a:rPr>
              <a:t>    iterator end() { return iterator( ...);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void check(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 {}</a:t>
            </a:r>
          </a:p>
          <a:p>
            <a:r>
              <a:rPr lang="en-US" sz="1400" dirty="0"/>
              <a:t>    void resize(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) {}</a:t>
            </a:r>
          </a:p>
          <a:p>
            <a:r>
              <a:rPr lang="en-US" sz="1400" dirty="0"/>
              <a:t>    ....</a:t>
            </a:r>
          </a:p>
          <a:p>
            <a:r>
              <a:rPr lang="en-US" sz="1400" dirty="0">
                <a:solidFill>
                  <a:srgbClr val="996600"/>
                </a:solidFill>
              </a:rPr>
              <a:t>    vector&lt; </a:t>
            </a:r>
            <a:r>
              <a:rPr lang="en-US" sz="1400" dirty="0" err="1">
                <a:solidFill>
                  <a:srgbClr val="996600"/>
                </a:solidFill>
              </a:rPr>
              <a:t>unique_ptr</a:t>
            </a:r>
            <a:r>
              <a:rPr lang="en-US" sz="1400" dirty="0">
                <a:solidFill>
                  <a:srgbClr val="996600"/>
                </a:solidFill>
              </a:rPr>
              <a:t>&lt;T[]&gt;&gt; </a:t>
            </a:r>
            <a:r>
              <a:rPr lang="en-US" sz="1400" dirty="0" err="1"/>
              <a:t>hrabe</a:t>
            </a:r>
            <a:r>
              <a:rPr lang="en-US" sz="1400" dirty="0"/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33800" y="4191000"/>
            <a:ext cx="51054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>
                <a:solidFill>
                  <a:srgbClr val="0000FF"/>
                </a:solidFill>
              </a:rPr>
              <a:t>iterator</a:t>
            </a:r>
            <a:r>
              <a:rPr lang="en-US" sz="1400" dirty="0"/>
              <a:t> {</a:t>
            </a:r>
          </a:p>
          <a:p>
            <a:r>
              <a:rPr lang="en-US" sz="1400" dirty="0"/>
              <a:t>    iterator() : .... {}</a:t>
            </a:r>
          </a:p>
          <a:p>
            <a:r>
              <a:rPr lang="en-US" sz="1400" dirty="0"/>
              <a:t>    iterator( </a:t>
            </a:r>
            <a:r>
              <a:rPr lang="en-US" sz="1400" dirty="0" err="1"/>
              <a:t>const</a:t>
            </a:r>
            <a:r>
              <a:rPr lang="en-US" sz="1400" dirty="0"/>
              <a:t> iterator&amp; it) : .... {}</a:t>
            </a:r>
          </a:p>
          <a:p>
            <a:r>
              <a:rPr lang="en-US" sz="1400" dirty="0"/>
              <a:t>    iterator( ....) : .... {}</a:t>
            </a:r>
          </a:p>
          <a:p>
            <a:r>
              <a:rPr lang="en-US" sz="1400" dirty="0"/>
              <a:t>    T&amp; </a:t>
            </a:r>
            <a:r>
              <a:rPr lang="en-US" sz="1400" b="1" dirty="0"/>
              <a:t>operator*</a:t>
            </a:r>
            <a:r>
              <a:rPr lang="en-US" sz="1400" dirty="0"/>
              <a:t> () { return .... }</a:t>
            </a:r>
          </a:p>
          <a:p>
            <a:r>
              <a:rPr lang="en-US" sz="1400" dirty="0"/>
              <a:t>    bool </a:t>
            </a:r>
            <a:r>
              <a:rPr lang="en-US" sz="1400" b="1" dirty="0"/>
              <a:t>operator !=</a:t>
            </a:r>
            <a:r>
              <a:rPr lang="en-US" sz="1400" dirty="0"/>
              <a:t> ( </a:t>
            </a:r>
            <a:r>
              <a:rPr lang="en-US" sz="1400" dirty="0" err="1"/>
              <a:t>const</a:t>
            </a:r>
            <a:r>
              <a:rPr lang="en-US" sz="1400" dirty="0"/>
              <a:t> iterator&amp; it2 ) { return ....;  }</a:t>
            </a:r>
          </a:p>
          <a:p>
            <a:r>
              <a:rPr lang="en-US" sz="1400" dirty="0"/>
              <a:t>    iterator </a:t>
            </a:r>
            <a:r>
              <a:rPr lang="en-US" sz="1400" b="1" dirty="0"/>
              <a:t>operator++</a:t>
            </a:r>
            <a:r>
              <a:rPr lang="en-US" sz="1400" dirty="0"/>
              <a:t> () { ....; return *this; }</a:t>
            </a:r>
          </a:p>
          <a:p>
            <a:r>
              <a:rPr lang="en-US" sz="1400" dirty="0"/>
              <a:t>private:    ....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5029200" y="2312727"/>
            <a:ext cx="1752600" cy="403746"/>
          </a:xfrm>
          <a:prstGeom prst="wedgeRoundRectCallout">
            <a:avLst>
              <a:gd name="adj1" fmla="val -68099"/>
              <a:gd name="adj2" fmla="val 42751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Pole::iterator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029200" y="2312727"/>
            <a:ext cx="1752600" cy="403746"/>
          </a:xfrm>
          <a:prstGeom prst="wedgeRoundRectCallout">
            <a:avLst>
              <a:gd name="adj1" fmla="val -120437"/>
              <a:gd name="adj2" fmla="val -2958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Pole::iterator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2" name="Arc 1"/>
          <p:cNvSpPr/>
          <p:nvPr/>
        </p:nvSpPr>
        <p:spPr>
          <a:xfrm>
            <a:off x="2895600" y="2590800"/>
            <a:ext cx="1447800" cy="3200400"/>
          </a:xfrm>
          <a:prstGeom prst="arc">
            <a:avLst/>
          </a:prstGeom>
          <a:ln w="60325">
            <a:solidFill>
              <a:srgbClr val="0000FF"/>
            </a:solidFill>
            <a:headEnd type="stealth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" y="4725381"/>
            <a:ext cx="25908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Pole&lt;xyz&gt;::iterator </a:t>
            </a:r>
            <a:r>
              <a:rPr lang="en-US" sz="1400" dirty="0" err="1"/>
              <a:t>i</a:t>
            </a:r>
            <a:r>
              <a:rPr lang="en-US" sz="1400" dirty="0"/>
              <a:t> = ....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E4A5ED-E6E4-4F05-B17C-857783C72D8F}"/>
              </a:ext>
            </a:extLst>
          </p:cNvPr>
          <p:cNvSpPr txBox="1"/>
          <p:nvPr/>
        </p:nvSpPr>
        <p:spPr>
          <a:xfrm>
            <a:off x="5418296" y="962869"/>
            <a:ext cx="2727008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</a:t>
            </a:r>
            <a:br>
              <a:rPr lang="cs-CZ" sz="2400" dirty="0"/>
            </a:br>
            <a:r>
              <a:rPr lang="cs-CZ" sz="2400" dirty="0"/>
              <a:t>Gumové pole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32807834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Gumov</a:t>
            </a:r>
            <a:r>
              <a:rPr lang="cs-CZ" dirty="0"/>
              <a:t>é p</a:t>
            </a:r>
            <a:r>
              <a:rPr lang="en-US" dirty="0"/>
              <a:t>ole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875731"/>
            <a:ext cx="8305800" cy="310854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template&lt;</a:t>
            </a:r>
            <a:r>
              <a:rPr lang="en-US" sz="1400" dirty="0" err="1"/>
              <a:t>typename</a:t>
            </a:r>
            <a:r>
              <a:rPr lang="en-US" sz="1400" dirty="0"/>
              <a:t> T&gt; class Pole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  Pole( </a:t>
            </a:r>
            <a:r>
              <a:rPr lang="en-US" sz="1400" dirty="0" err="1"/>
              <a:t>size_t</a:t>
            </a:r>
            <a:r>
              <a:rPr lang="en-US" sz="1400" dirty="0"/>
              <a:t> chunk = 100) : chunk_(chunk), size_(0) {}</a:t>
            </a:r>
          </a:p>
          <a:p>
            <a:r>
              <a:rPr lang="en-US" sz="1400" dirty="0"/>
              <a:t>    void </a:t>
            </a:r>
            <a:r>
              <a:rPr lang="en-US" sz="1400" dirty="0" err="1"/>
              <a:t>push_back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T&amp; x) { </a:t>
            </a:r>
            <a:r>
              <a:rPr lang="en-US" sz="1400" dirty="0">
                <a:solidFill>
                  <a:srgbClr val="0000FF"/>
                </a:solidFill>
              </a:rPr>
              <a:t>resize( ++size_)</a:t>
            </a:r>
            <a:r>
              <a:rPr lang="en-US" sz="1400" dirty="0"/>
              <a:t>; (*this)[size_-1] = x;  }</a:t>
            </a:r>
          </a:p>
          <a:p>
            <a:r>
              <a:rPr lang="en-US" sz="1400" dirty="0"/>
              <a:t>    T&amp; operator[] 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) { return </a:t>
            </a:r>
            <a:r>
              <a:rPr lang="en-US" sz="1400" dirty="0" err="1">
                <a:solidFill>
                  <a:srgbClr val="7030A0"/>
                </a:solidFill>
              </a:rPr>
              <a:t>hrabe</a:t>
            </a:r>
            <a:r>
              <a:rPr lang="en-US" sz="1400" dirty="0">
                <a:solidFill>
                  <a:srgbClr val="7030A0"/>
                </a:solidFill>
              </a:rPr>
              <a:t>_[</a:t>
            </a:r>
            <a:r>
              <a:rPr lang="en-US" sz="1400" dirty="0" err="1">
                <a:solidFill>
                  <a:srgbClr val="7030A0"/>
                </a:solidFill>
              </a:rPr>
              <a:t>i</a:t>
            </a:r>
            <a:r>
              <a:rPr lang="en-US" sz="1400" dirty="0">
                <a:solidFill>
                  <a:srgbClr val="7030A0"/>
                </a:solidFill>
              </a:rPr>
              <a:t> / chunk_][</a:t>
            </a:r>
            <a:r>
              <a:rPr lang="en-US" sz="1400" dirty="0" err="1">
                <a:solidFill>
                  <a:srgbClr val="7030A0"/>
                </a:solidFill>
              </a:rPr>
              <a:t>i%chunk</a:t>
            </a:r>
            <a:r>
              <a:rPr lang="en-US" sz="1400" dirty="0">
                <a:solidFill>
                  <a:srgbClr val="7030A0"/>
                </a:solidFill>
              </a:rPr>
              <a:t>_]; </a:t>
            </a:r>
            <a:r>
              <a:rPr lang="en-US" sz="1400" dirty="0"/>
              <a:t>}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T&amp; at(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 { check(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); return (*this)[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];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void check(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 { if (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&gt;= size_)  throw ....; }</a:t>
            </a:r>
          </a:p>
          <a:p>
            <a:r>
              <a:rPr lang="en-US" sz="1400" dirty="0"/>
              <a:t>    void resize(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) { for(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0000FF"/>
                </a:solidFill>
              </a:rPr>
              <a:t>k = </a:t>
            </a:r>
            <a:r>
              <a:rPr lang="en-US" sz="1400" dirty="0" err="1">
                <a:solidFill>
                  <a:srgbClr val="0000FF"/>
                </a:solidFill>
              </a:rPr>
              <a:t>hrabe</a:t>
            </a:r>
            <a:r>
              <a:rPr lang="en-US" sz="1400" dirty="0">
                <a:solidFill>
                  <a:srgbClr val="0000FF"/>
                </a:solidFill>
              </a:rPr>
              <a:t>_.size(); k &lt;= </a:t>
            </a:r>
            <a:r>
              <a:rPr lang="en-US" sz="1400" dirty="0" err="1">
                <a:solidFill>
                  <a:srgbClr val="0000FF"/>
                </a:solidFill>
              </a:rPr>
              <a:t>i</a:t>
            </a:r>
            <a:r>
              <a:rPr lang="en-US" sz="1400" dirty="0">
                <a:solidFill>
                  <a:srgbClr val="0000FF"/>
                </a:solidFill>
              </a:rPr>
              <a:t> / chunk_; </a:t>
            </a:r>
            <a:r>
              <a:rPr lang="en-US" sz="1400" dirty="0"/>
              <a:t>++k)</a:t>
            </a:r>
          </a:p>
          <a:p>
            <a:r>
              <a:rPr lang="en-US" sz="1400" dirty="0"/>
              <a:t>        </a:t>
            </a:r>
            <a:r>
              <a:rPr lang="en-US" sz="1400" dirty="0" err="1">
                <a:solidFill>
                  <a:srgbClr val="008000"/>
                </a:solidFill>
              </a:rPr>
              <a:t>hrabe</a:t>
            </a:r>
            <a:r>
              <a:rPr lang="en-US" sz="1400" dirty="0">
                <a:solidFill>
                  <a:srgbClr val="008000"/>
                </a:solidFill>
              </a:rPr>
              <a:t>_.</a:t>
            </a:r>
            <a:r>
              <a:rPr lang="en-US" sz="1400" dirty="0" err="1">
                <a:solidFill>
                  <a:srgbClr val="008000"/>
                </a:solidFill>
              </a:rPr>
              <a:t>push_back</a:t>
            </a:r>
            <a:r>
              <a:rPr lang="en-US" sz="1400" dirty="0">
                <a:solidFill>
                  <a:srgbClr val="008000"/>
                </a:solidFill>
              </a:rPr>
              <a:t>( </a:t>
            </a:r>
            <a:r>
              <a:rPr lang="en-US" sz="1400" dirty="0" err="1">
                <a:solidFill>
                  <a:srgbClr val="008000"/>
                </a:solidFill>
              </a:rPr>
              <a:t>make_unique</a:t>
            </a:r>
            <a:r>
              <a:rPr lang="en-US" sz="1400" dirty="0">
                <a:solidFill>
                  <a:srgbClr val="008000"/>
                </a:solidFill>
              </a:rPr>
              <a:t>&lt; T[]&gt;(chunk_));</a:t>
            </a:r>
            <a:r>
              <a:rPr lang="en-US" sz="1400" dirty="0"/>
              <a:t> }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size_t</a:t>
            </a:r>
            <a:r>
              <a:rPr lang="en-US" sz="1400" dirty="0"/>
              <a:t> chunk_;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size_t</a:t>
            </a:r>
            <a:r>
              <a:rPr lang="en-US" sz="1400" dirty="0"/>
              <a:t> size_;</a:t>
            </a:r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rgbClr val="996600"/>
                </a:solidFill>
              </a:rPr>
              <a:t>vector&lt; </a:t>
            </a:r>
            <a:r>
              <a:rPr lang="en-US" sz="1400" dirty="0" err="1">
                <a:solidFill>
                  <a:srgbClr val="996600"/>
                </a:solidFill>
              </a:rPr>
              <a:t>unique_ptr</a:t>
            </a:r>
            <a:r>
              <a:rPr lang="en-US" sz="1400" dirty="0">
                <a:solidFill>
                  <a:srgbClr val="996600"/>
                </a:solidFill>
              </a:rPr>
              <a:t>&lt;T[]&gt;&gt; </a:t>
            </a:r>
            <a:r>
              <a:rPr lang="en-US" sz="1400" dirty="0" err="1"/>
              <a:t>hrabe</a:t>
            </a:r>
            <a:r>
              <a:rPr lang="en-US" sz="1400" dirty="0"/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791200" y="3352800"/>
            <a:ext cx="1752600" cy="403746"/>
          </a:xfrm>
          <a:prstGeom prst="wedgeRoundRectCallout">
            <a:avLst>
              <a:gd name="adj1" fmla="val -87360"/>
              <a:gd name="adj2" fmla="val -12592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≈ new T[chunk_]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505200" y="4343400"/>
            <a:ext cx="3657600" cy="609600"/>
          </a:xfrm>
          <a:prstGeom prst="wedgeRoundRectCallout">
            <a:avLst>
              <a:gd name="adj1" fmla="val -44396"/>
              <a:gd name="adj2" fmla="val -246063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auto p = </a:t>
            </a:r>
            <a:r>
              <a:rPr lang="en-US" sz="1400" dirty="0" err="1">
                <a:solidFill>
                  <a:schemeClr val="tx1"/>
                </a:solidFill>
              </a:rPr>
              <a:t>make_unique</a:t>
            </a:r>
            <a:r>
              <a:rPr lang="en-US" sz="1400" dirty="0">
                <a:solidFill>
                  <a:schemeClr val="tx1"/>
                </a:solidFill>
              </a:rPr>
              <a:t>&lt; T[]&gt;(chunk_)); </a:t>
            </a:r>
          </a:p>
          <a:p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hrabe_.push_back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( move( p));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929612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910FC1-FFE8-4D4C-9C89-5C5AD9269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Derivace funkcí v infixu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Maximálně </a:t>
            </a:r>
            <a:r>
              <a:rPr lang="cs-CZ" dirty="0">
                <a:solidFill>
                  <a:srgbClr val="0000FF"/>
                </a:solidFill>
              </a:rPr>
              <a:t>25 bodů	</a:t>
            </a:r>
            <a:endParaRPr lang="cs-CZ" dirty="0"/>
          </a:p>
          <a:p>
            <a:endParaRPr lang="cs-CZ" dirty="0"/>
          </a:p>
          <a:p>
            <a:r>
              <a:rPr lang="cs-CZ" dirty="0"/>
              <a:t>Deadline: </a:t>
            </a:r>
            <a:r>
              <a:rPr lang="en-GB" b="1" u="sng" dirty="0"/>
              <a:t>3</a:t>
            </a:r>
            <a:r>
              <a:rPr lang="cs-CZ" b="1" u="sng" dirty="0"/>
              <a:t>.1.20</a:t>
            </a:r>
            <a:r>
              <a:rPr lang="en-GB" b="1" u="sng" dirty="0"/>
              <a:t>20</a:t>
            </a:r>
            <a:r>
              <a:rPr lang="cs-CZ" b="1" u="sng" dirty="0"/>
              <a:t> 23:59</a:t>
            </a:r>
          </a:p>
          <a:p>
            <a:r>
              <a:rPr lang="cs-CZ" dirty="0"/>
              <a:t>Za každý započatý týden zpoždění </a:t>
            </a:r>
            <a:r>
              <a:rPr lang="cs-CZ" dirty="0">
                <a:solidFill>
                  <a:srgbClr val="FF0000"/>
                </a:solidFill>
              </a:rPr>
              <a:t>-10 bodů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D13DF00-2C3B-4C5C-919E-D76D7DC8F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Zadání 2. DÚ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C061AF-8E0E-485E-A003-3E33C29578D9}"/>
              </a:ext>
            </a:extLst>
          </p:cNvPr>
          <p:cNvSpPr txBox="1"/>
          <p:nvPr/>
        </p:nvSpPr>
        <p:spPr>
          <a:xfrm>
            <a:off x="1195387" y="4495800"/>
            <a:ext cx="6753225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Domácí úkoly </a:t>
            </a:r>
            <a:r>
              <a:rPr lang="cs-CZ" sz="2400"/>
              <a:t>&gt;  „Derivace</a:t>
            </a:r>
            <a:r>
              <a:rPr lang="cs-CZ" sz="2400" dirty="0"/>
              <a:t>“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54409061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715355-1607-41D3-BD7C-9EABB5707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r>
              <a:rPr lang="cs-CZ" dirty="0"/>
              <a:t>Využijte </a:t>
            </a:r>
            <a:r>
              <a:rPr lang="cs-CZ" b="1" dirty="0"/>
              <a:t>polymorfismus</a:t>
            </a:r>
            <a:br>
              <a:rPr lang="cs-CZ" dirty="0"/>
            </a:br>
            <a:r>
              <a:rPr lang="cs-CZ" dirty="0"/>
              <a:t>(</a:t>
            </a:r>
            <a:r>
              <a:rPr lang="en-GB" dirty="0" err="1"/>
              <a:t>tj</a:t>
            </a:r>
            <a:r>
              <a:rPr lang="en-GB" dirty="0"/>
              <a:t>. </a:t>
            </a:r>
            <a:r>
              <a:rPr lang="en-GB" dirty="0" err="1"/>
              <a:t>virtuální</a:t>
            </a:r>
            <a:r>
              <a:rPr lang="en-GB" dirty="0"/>
              <a:t> </a:t>
            </a:r>
            <a:r>
              <a:rPr lang="en-GB" dirty="0" err="1"/>
              <a:t>metody</a:t>
            </a:r>
            <a:r>
              <a:rPr lang="en-GB" dirty="0"/>
              <a:t> </a:t>
            </a:r>
            <a:r>
              <a:rPr lang="cs-CZ" dirty="0"/>
              <a:t>namísto hromady switch</a:t>
            </a:r>
            <a:r>
              <a:rPr lang="en-GB" dirty="0"/>
              <a:t> a </a:t>
            </a:r>
            <a:r>
              <a:rPr lang="en-GB" dirty="0" err="1"/>
              <a:t>dynamic_castů</a:t>
            </a:r>
            <a:r>
              <a:rPr lang="cs-CZ" dirty="0"/>
              <a:t>)</a:t>
            </a:r>
          </a:p>
          <a:p>
            <a:r>
              <a:rPr lang="cs-CZ" dirty="0"/>
              <a:t>Správa paměti – možnosti:</a:t>
            </a:r>
          </a:p>
          <a:p>
            <a:pPr lvl="1"/>
            <a:r>
              <a:rPr lang="cs-CZ" dirty="0" err="1"/>
              <a:t>unique_ptr</a:t>
            </a:r>
            <a:r>
              <a:rPr lang="cs-CZ" dirty="0"/>
              <a:t> – známe, potřeba klonování</a:t>
            </a:r>
          </a:p>
          <a:p>
            <a:pPr lvl="1"/>
            <a:r>
              <a:rPr lang="cs-CZ" dirty="0" err="1"/>
              <a:t>shared_ptr</a:t>
            </a:r>
            <a:r>
              <a:rPr lang="cs-CZ" dirty="0"/>
              <a:t> – jednodušší sdílení podvýrazů</a:t>
            </a:r>
          </a:p>
          <a:p>
            <a:pPr lvl="2"/>
            <a:r>
              <a:rPr lang="cs-CZ" dirty="0"/>
              <a:t>Doporučuji se podívat na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enable_shared_from_this</a:t>
            </a:r>
            <a:endParaRPr lang="cs-CZ" dirty="0"/>
          </a:p>
          <a:p>
            <a:pPr lvl="1"/>
            <a:r>
              <a:rPr lang="cs-CZ" dirty="0" err="1"/>
              <a:t>raw</a:t>
            </a:r>
            <a:r>
              <a:rPr lang="cs-CZ" dirty="0"/>
              <a:t> pointery – práce navíc, nedoporučuji, ale taky jde</a:t>
            </a:r>
          </a:p>
          <a:p>
            <a:pPr lvl="1"/>
            <a:r>
              <a:rPr lang="cs-CZ" dirty="0"/>
              <a:t>reference – moc nedávají smysl, leda by jejich alokace byla řešena nějak obskurně mimo</a:t>
            </a:r>
          </a:p>
          <a:p>
            <a:r>
              <a:rPr lang="cs-CZ" dirty="0"/>
              <a:t>Zpracování chyb při </a:t>
            </a:r>
            <a:r>
              <a:rPr lang="cs-CZ" dirty="0" err="1"/>
              <a:t>parsování</a:t>
            </a:r>
            <a:endParaRPr lang="cs-CZ" dirty="0"/>
          </a:p>
          <a:p>
            <a:pPr lvl="1"/>
            <a:r>
              <a:rPr lang="cs-CZ" dirty="0"/>
              <a:t>Jak ho rozdělit do více funkcí/metod, ale nezkomplikovat si jejich signaturu chybovým výstupem</a:t>
            </a:r>
            <a:br>
              <a:rPr lang="en-GB" dirty="0"/>
            </a:br>
            <a:r>
              <a:rPr lang="en-GB" dirty="0"/>
              <a:t>                 </a:t>
            </a:r>
            <a:r>
              <a:rPr lang="cs-CZ" dirty="0"/>
              <a:t>-&gt;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se </a:t>
            </a:r>
            <a:r>
              <a:rPr lang="en-GB" dirty="0" err="1"/>
              <a:t>hodit</a:t>
            </a:r>
            <a:r>
              <a:rPr lang="cs-CZ" dirty="0"/>
              <a:t> použití výjimek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F71655-6627-4A4E-BF1A-FE344264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Poznámky ke 2.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15841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</a:t>
            </a:r>
            <a:r>
              <a:rPr lang="en-GB" dirty="0"/>
              <a:t>1</a:t>
            </a:r>
            <a:r>
              <a:rPr lang="cs-CZ" dirty="0"/>
              <a:t>. cvičení:</a:t>
            </a:r>
            <a:br>
              <a:rPr lang="cs-CZ" dirty="0"/>
            </a:br>
            <a:r>
              <a:rPr lang="cs-CZ" dirty="0"/>
              <a:t>Virtuální metody,</a:t>
            </a:r>
            <a:br>
              <a:rPr lang="cs-CZ" dirty="0"/>
            </a:br>
            <a:r>
              <a:rPr lang="cs-CZ" dirty="0"/>
              <a:t>double </a:t>
            </a:r>
            <a:r>
              <a:rPr lang="cs-CZ" dirty="0" err="1"/>
              <a:t>dispatch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15. 12. </a:t>
            </a:r>
            <a:r>
              <a:rPr lang="en-GB" dirty="0"/>
              <a:t>20</a:t>
            </a:r>
            <a:r>
              <a:rPr lang="cs-CZ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91583784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B84B18-B1A7-4E28-86A8-92545D1FA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Dešifrování kompilačních chyb je zajímavý sport, ale nebojte se zeptat na radu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1563E2-AC14-4007-960F-E3A1A57F2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„Gumové pole“ (ještě do 16.12.)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2A9A68-C810-4441-B23F-BC27AA5B62A3}"/>
              </a:ext>
            </a:extLst>
          </p:cNvPr>
          <p:cNvSpPr txBox="1"/>
          <p:nvPr/>
        </p:nvSpPr>
        <p:spPr>
          <a:xfrm>
            <a:off x="381000" y="1981200"/>
            <a:ext cx="8229600" cy="424731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In file included from /box/main.h:4,</a:t>
            </a:r>
          </a:p>
          <a:p>
            <a:r>
              <a:rPr lang="en-GB" dirty="0">
                <a:latin typeface="Consolas" panose="020B0609020204030204" pitchFamily="49" charset="0"/>
              </a:rPr>
              <a:t>                 from /box/main.cpp:2:</a:t>
            </a:r>
          </a:p>
          <a:p>
            <a:r>
              <a:rPr lang="en-GB" dirty="0">
                <a:latin typeface="Consolas" panose="020B0609020204030204" pitchFamily="49" charset="0"/>
              </a:rPr>
              <a:t>/box/</a:t>
            </a:r>
            <a:r>
              <a:rPr lang="en-GB" dirty="0" err="1">
                <a:latin typeface="Consolas" panose="020B0609020204030204" pitchFamily="49" charset="0"/>
              </a:rPr>
              <a:t>Pole.h</a:t>
            </a:r>
            <a:r>
              <a:rPr lang="en-GB" dirty="0">
                <a:latin typeface="Consolas" panose="020B0609020204030204" pitchFamily="49" charset="0"/>
              </a:rPr>
              <a:t>: In instantiation of 'Pole&lt;T&gt;::iterator Pole&lt;T&gt;::iterator::operator++() [with T = int]':</a:t>
            </a:r>
          </a:p>
          <a:p>
            <a:r>
              <a:rPr lang="en-GB" dirty="0">
                <a:latin typeface="Consolas" panose="020B0609020204030204" pitchFamily="49" charset="0"/>
              </a:rPr>
              <a:t>/box/main.cpp:14:60:   required from here</a:t>
            </a:r>
          </a:p>
          <a:p>
            <a:r>
              <a:rPr lang="en-GB" dirty="0">
                <a:latin typeface="Consolas" panose="020B0609020204030204" pitchFamily="49" charset="0"/>
              </a:rPr>
              <a:t>/box/Pole.h:57:12: error: use of deleted function 'Pole&lt;int&gt;::iterator::iterator(</a:t>
            </a:r>
            <a:r>
              <a:rPr lang="en-GB" dirty="0" err="1">
                <a:latin typeface="Consolas" panose="020B0609020204030204" pitchFamily="49" charset="0"/>
              </a:rPr>
              <a:t>const</a:t>
            </a:r>
            <a:r>
              <a:rPr lang="en-GB" dirty="0">
                <a:latin typeface="Consolas" panose="020B0609020204030204" pitchFamily="49" charset="0"/>
              </a:rPr>
              <a:t> Pole&lt;int&gt;::iterator&amp;)'</a:t>
            </a:r>
          </a:p>
          <a:p>
            <a:r>
              <a:rPr lang="en-GB" dirty="0">
                <a:latin typeface="Consolas" panose="020B0609020204030204" pitchFamily="49" charset="0"/>
              </a:rPr>
              <a:t>   57 |    return *this;</a:t>
            </a:r>
          </a:p>
          <a:p>
            <a:r>
              <a:rPr lang="en-GB" dirty="0">
                <a:latin typeface="Consolas" panose="020B0609020204030204" pitchFamily="49" charset="0"/>
              </a:rPr>
              <a:t>      |            ^~~~</a:t>
            </a:r>
          </a:p>
          <a:p>
            <a:r>
              <a:rPr lang="en-GB" dirty="0">
                <a:latin typeface="Consolas" panose="020B0609020204030204" pitchFamily="49" charset="0"/>
              </a:rPr>
              <a:t>/box/Pole.h:38:8: note: 'Pole&lt;int&gt;::iterator::iterator(</a:t>
            </a:r>
            <a:r>
              <a:rPr lang="en-GB" dirty="0" err="1">
                <a:latin typeface="Consolas" panose="020B0609020204030204" pitchFamily="49" charset="0"/>
              </a:rPr>
              <a:t>const</a:t>
            </a:r>
            <a:r>
              <a:rPr lang="en-GB" dirty="0">
                <a:latin typeface="Consolas" panose="020B0609020204030204" pitchFamily="49" charset="0"/>
              </a:rPr>
              <a:t> Pole&lt;int&gt;::iterator&amp;)' is implicitly deleted because the default definition would be ill-formed:</a:t>
            </a:r>
          </a:p>
          <a:p>
            <a:r>
              <a:rPr lang="en-GB" dirty="0">
                <a:latin typeface="Consolas" panose="020B0609020204030204" pitchFamily="49" charset="0"/>
              </a:rPr>
              <a:t>   38 |  class iterator</a:t>
            </a:r>
          </a:p>
          <a:p>
            <a:r>
              <a:rPr lang="en-GB" dirty="0">
                <a:latin typeface="Consolas" panose="020B0609020204030204" pitchFamily="49" charset="0"/>
              </a:rPr>
              <a:t>      |        ^~~~~~~~</a:t>
            </a:r>
            <a:br>
              <a:rPr lang="cs-CZ" dirty="0">
                <a:latin typeface="Consolas" panose="020B0609020204030204" pitchFamily="49" charset="0"/>
              </a:rPr>
            </a:br>
            <a:r>
              <a:rPr lang="cs-CZ" dirty="0">
                <a:latin typeface="Consolas" panose="020B0609020204030204" pitchFamily="49" charset="0"/>
              </a:rPr>
              <a:t>…</a:t>
            </a:r>
            <a:endParaRPr lang="en-GB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637497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8E274D-0616-44BA-88DA-D67D2C294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Různé způsoby řešení</a:t>
            </a:r>
          </a:p>
          <a:p>
            <a:r>
              <a:rPr lang="cs-CZ" dirty="0"/>
              <a:t>Přímočaré řešení </a:t>
            </a:r>
            <a:r>
              <a:rPr lang="cs-CZ" dirty="0" err="1"/>
              <a:t>iterátoru</a:t>
            </a:r>
            <a:r>
              <a:rPr lang="cs-CZ" dirty="0"/>
              <a:t> (kontejner viz 10. </a:t>
            </a:r>
            <a:r>
              <a:rPr lang="cs-CZ" dirty="0" err="1"/>
              <a:t>cv</a:t>
            </a:r>
            <a:r>
              <a:rPr lang="cs-CZ" dirty="0"/>
              <a:t>.)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3EC342-1D69-46BF-90E1-81D91ED3E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„Gumové pole“ (ještě do 16.12.)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C546E0-ADF1-40BD-BD32-662AE958DF7A}"/>
              </a:ext>
            </a:extLst>
          </p:cNvPr>
          <p:cNvSpPr txBox="1"/>
          <p:nvPr/>
        </p:nvSpPr>
        <p:spPr>
          <a:xfrm>
            <a:off x="1028700" y="1981200"/>
            <a:ext cx="7086600" cy="452431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template &lt;</a:t>
            </a:r>
            <a:r>
              <a:rPr lang="en-GB" dirty="0" err="1">
                <a:latin typeface="Consolas" panose="020B0609020204030204" pitchFamily="49" charset="0"/>
              </a:rPr>
              <a:t>typename</a:t>
            </a:r>
            <a:r>
              <a:rPr lang="en-GB" dirty="0">
                <a:latin typeface="Consolas" panose="020B0609020204030204" pitchFamily="49" charset="0"/>
              </a:rPr>
              <a:t> T&gt;</a:t>
            </a:r>
          </a:p>
          <a:p>
            <a:r>
              <a:rPr lang="en-GB" dirty="0">
                <a:latin typeface="Consolas" panose="020B0609020204030204" pitchFamily="49" charset="0"/>
              </a:rPr>
              <a:t>class Pole&lt;T&gt;::iterator</a:t>
            </a:r>
          </a:p>
          <a:p>
            <a:r>
              <a:rPr lang="en-GB" dirty="0">
                <a:latin typeface="Consolas" panose="020B0609020204030204" pitchFamily="49" charset="0"/>
              </a:rPr>
              <a:t>{</a:t>
            </a:r>
          </a:p>
          <a:p>
            <a:r>
              <a:rPr lang="en-GB" dirty="0">
                <a:latin typeface="Consolas" panose="020B0609020204030204" pitchFamily="49" charset="0"/>
              </a:rPr>
              <a:t>public:</a:t>
            </a:r>
          </a:p>
          <a:p>
            <a:r>
              <a:rPr lang="en-GB" dirty="0">
                <a:latin typeface="Consolas" panose="020B0609020204030204" pitchFamily="49" charset="0"/>
              </a:rPr>
              <a:t>  iterator() :p_(</a:t>
            </a:r>
            <a:r>
              <a:rPr lang="en-GB" dirty="0" err="1">
                <a:latin typeface="Consolas" panose="020B0609020204030204" pitchFamily="49" charset="0"/>
              </a:rPr>
              <a:t>nullptr</a:t>
            </a:r>
            <a:r>
              <a:rPr lang="en-GB" dirty="0">
                <a:latin typeface="Consolas" panose="020B0609020204030204" pitchFamily="49" charset="0"/>
              </a:rPr>
              <a:t>),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_(0) {};</a:t>
            </a:r>
          </a:p>
          <a:p>
            <a:r>
              <a:rPr lang="en-GB" dirty="0">
                <a:latin typeface="Consolas" panose="020B0609020204030204" pitchFamily="49" charset="0"/>
              </a:rPr>
              <a:t>  iterator(</a:t>
            </a:r>
            <a:r>
              <a:rPr lang="en-GB" dirty="0" err="1">
                <a:latin typeface="Consolas" panose="020B0609020204030204" pitchFamily="49" charset="0"/>
              </a:rPr>
              <a:t>const</a:t>
            </a:r>
            <a:r>
              <a:rPr lang="en-GB" dirty="0">
                <a:latin typeface="Consolas" panose="020B0609020204030204" pitchFamily="49" charset="0"/>
              </a:rPr>
              <a:t> iterator&amp; it) :p_(</a:t>
            </a:r>
            <a:r>
              <a:rPr lang="en-GB" dirty="0" err="1">
                <a:latin typeface="Consolas" panose="020B0609020204030204" pitchFamily="49" charset="0"/>
              </a:rPr>
              <a:t>it.p</a:t>
            </a:r>
            <a:r>
              <a:rPr lang="en-GB" dirty="0">
                <a:latin typeface="Consolas" panose="020B0609020204030204" pitchFamily="49" charset="0"/>
              </a:rPr>
              <a:t>_),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_(</a:t>
            </a:r>
            <a:r>
              <a:rPr lang="en-GB" dirty="0" err="1">
                <a:latin typeface="Consolas" panose="020B0609020204030204" pitchFamily="49" charset="0"/>
              </a:rPr>
              <a:t>it.i</a:t>
            </a:r>
            <a:r>
              <a:rPr lang="en-GB" dirty="0">
                <a:latin typeface="Consolas" panose="020B0609020204030204" pitchFamily="49" charset="0"/>
              </a:rPr>
              <a:t>_) {};</a:t>
            </a:r>
          </a:p>
          <a:p>
            <a:r>
              <a:rPr lang="en-GB" dirty="0">
                <a:latin typeface="Consolas" panose="020B0609020204030204" pitchFamily="49" charset="0"/>
              </a:rPr>
              <a:t>  iterator(Pole&lt;T&gt;&amp; p, </a:t>
            </a:r>
            <a:r>
              <a:rPr lang="en-GB" dirty="0" err="1">
                <a:latin typeface="Consolas" panose="020B0609020204030204" pitchFamily="49" charset="0"/>
              </a:rPr>
              <a:t>size_t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) :p_(p),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_(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) {};</a:t>
            </a:r>
          </a:p>
          <a:p>
            <a:r>
              <a:rPr lang="en-GB" dirty="0">
                <a:latin typeface="Consolas" panose="020B0609020204030204" pitchFamily="49" charset="0"/>
              </a:rPr>
              <a:t>  bool operator!=(</a:t>
            </a:r>
            <a:r>
              <a:rPr lang="en-GB" dirty="0" err="1">
                <a:latin typeface="Consolas" panose="020B0609020204030204" pitchFamily="49" charset="0"/>
              </a:rPr>
              <a:t>const</a:t>
            </a:r>
            <a:r>
              <a:rPr lang="en-GB" dirty="0">
                <a:latin typeface="Consolas" panose="020B0609020204030204" pitchFamily="49" charset="0"/>
              </a:rPr>
              <a:t> iterator&amp; it2) {</a:t>
            </a:r>
            <a:endParaRPr lang="cs-CZ" dirty="0">
              <a:latin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</a:rPr>
              <a:t>    </a:t>
            </a:r>
            <a:r>
              <a:rPr lang="en-GB" dirty="0">
                <a:latin typeface="Consolas" panose="020B0609020204030204" pitchFamily="49" charset="0"/>
              </a:rPr>
              <a:t>return &amp;p_ != &amp;(it2.p_) ||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 != it2.i_;</a:t>
            </a:r>
            <a:endParaRPr lang="cs-CZ" dirty="0">
              <a:latin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</a:rPr>
              <a:t>  </a:t>
            </a:r>
            <a:r>
              <a:rPr lang="en-GB" dirty="0">
                <a:latin typeface="Consolas" panose="020B0609020204030204" pitchFamily="49" charset="0"/>
              </a:rPr>
              <a:t>}</a:t>
            </a:r>
          </a:p>
          <a:p>
            <a:r>
              <a:rPr lang="en-GB" dirty="0">
                <a:latin typeface="Consolas" panose="020B0609020204030204" pitchFamily="49" charset="0"/>
              </a:rPr>
              <a:t>  T&amp; operator*() { return p_[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_]; }</a:t>
            </a:r>
          </a:p>
          <a:p>
            <a:r>
              <a:rPr lang="en-GB" dirty="0">
                <a:latin typeface="Consolas" panose="020B0609020204030204" pitchFamily="49" charset="0"/>
              </a:rPr>
              <a:t>  iterator operator++() {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_++; return *this; }</a:t>
            </a:r>
          </a:p>
          <a:p>
            <a:r>
              <a:rPr lang="en-GB" dirty="0">
                <a:latin typeface="Consolas" panose="020B0609020204030204" pitchFamily="49" charset="0"/>
              </a:rPr>
              <a:t>private:</a:t>
            </a:r>
          </a:p>
          <a:p>
            <a:r>
              <a:rPr lang="en-GB" dirty="0">
                <a:latin typeface="Consolas" panose="020B0609020204030204" pitchFamily="49" charset="0"/>
              </a:rPr>
              <a:t>  Pole&lt;T&gt;&amp; p_;</a:t>
            </a:r>
          </a:p>
          <a:p>
            <a:r>
              <a:rPr lang="en-GB" dirty="0">
                <a:latin typeface="Consolas" panose="020B0609020204030204" pitchFamily="49" charset="0"/>
              </a:rPr>
              <a:t>  </a:t>
            </a:r>
            <a:r>
              <a:rPr lang="en-GB" dirty="0" err="1">
                <a:latin typeface="Consolas" panose="020B0609020204030204" pitchFamily="49" charset="0"/>
              </a:rPr>
              <a:t>size_t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_;</a:t>
            </a:r>
          </a:p>
          <a:p>
            <a:r>
              <a:rPr lang="en-GB" dirty="0">
                <a:latin typeface="Consolas" panose="020B0609020204030204" pitchFamily="49" charset="0"/>
              </a:rPr>
              <a:t>};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9A7BF40-D7B6-4CF7-8BBA-BA613ECF76CC}"/>
              </a:ext>
            </a:extLst>
          </p:cNvPr>
          <p:cNvGrpSpPr/>
          <p:nvPr/>
        </p:nvGrpSpPr>
        <p:grpSpPr>
          <a:xfrm>
            <a:off x="914400" y="1881157"/>
            <a:ext cx="7319075" cy="4726983"/>
            <a:chOff x="914400" y="1881157"/>
            <a:chExt cx="7319075" cy="4726983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961DFF1-DE43-4E25-9818-3198894E40A2}"/>
                </a:ext>
              </a:extLst>
            </p:cNvPr>
            <p:cNvCxnSpPr/>
            <p:nvPr/>
          </p:nvCxnSpPr>
          <p:spPr>
            <a:xfrm>
              <a:off x="914400" y="1881157"/>
              <a:ext cx="7315200" cy="4724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1CDE020-FA1D-4791-9FF9-97C44946CD6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8275" y="1883740"/>
              <a:ext cx="7315200" cy="47244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2601C26-1E60-48FC-90C3-57138BD0F641}"/>
              </a:ext>
            </a:extLst>
          </p:cNvPr>
          <p:cNvGrpSpPr/>
          <p:nvPr/>
        </p:nvGrpSpPr>
        <p:grpSpPr>
          <a:xfrm>
            <a:off x="1371600" y="3124200"/>
            <a:ext cx="2895600" cy="2743200"/>
            <a:chOff x="1371600" y="3124200"/>
            <a:chExt cx="2895600" cy="27432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137D2E8-253D-40BC-9769-F491CE02C1C3}"/>
                </a:ext>
              </a:extLst>
            </p:cNvPr>
            <p:cNvSpPr/>
            <p:nvPr/>
          </p:nvSpPr>
          <p:spPr>
            <a:xfrm>
              <a:off x="2819400" y="3124200"/>
              <a:ext cx="1447800" cy="304800"/>
            </a:xfrm>
            <a:prstGeom prst="rect">
              <a:avLst/>
            </a:prstGeom>
            <a:solidFill>
              <a:srgbClr val="DA1F28">
                <a:alpha val="36863"/>
              </a:srgb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4749469-4235-4EAB-B7C0-DFF437D4CD77}"/>
                </a:ext>
              </a:extLst>
            </p:cNvPr>
            <p:cNvSpPr/>
            <p:nvPr/>
          </p:nvSpPr>
          <p:spPr>
            <a:xfrm>
              <a:off x="1371600" y="5562600"/>
              <a:ext cx="1447800" cy="304800"/>
            </a:xfrm>
            <a:prstGeom prst="rect">
              <a:avLst/>
            </a:prstGeom>
            <a:solidFill>
              <a:srgbClr val="DA1F28">
                <a:alpha val="36863"/>
              </a:srgb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30642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8E274D-0616-44BA-88DA-D67D2C294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Čistší řešení: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3EC342-1D69-46BF-90E1-81D91ED3E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„Gumové pole“ (ještě do 16.12.)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C546E0-ADF1-40BD-BD32-662AE958DF7A}"/>
              </a:ext>
            </a:extLst>
          </p:cNvPr>
          <p:cNvSpPr txBox="1"/>
          <p:nvPr/>
        </p:nvSpPr>
        <p:spPr>
          <a:xfrm>
            <a:off x="1028700" y="1981200"/>
            <a:ext cx="7086600" cy="452431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template &lt;</a:t>
            </a:r>
            <a:r>
              <a:rPr lang="en-GB" dirty="0" err="1">
                <a:latin typeface="Consolas" panose="020B0609020204030204" pitchFamily="49" charset="0"/>
              </a:rPr>
              <a:t>typename</a:t>
            </a:r>
            <a:r>
              <a:rPr lang="en-GB" dirty="0">
                <a:latin typeface="Consolas" panose="020B0609020204030204" pitchFamily="49" charset="0"/>
              </a:rPr>
              <a:t> T&gt;</a:t>
            </a:r>
          </a:p>
          <a:p>
            <a:r>
              <a:rPr lang="en-GB" dirty="0">
                <a:latin typeface="Consolas" panose="020B0609020204030204" pitchFamily="49" charset="0"/>
              </a:rPr>
              <a:t>class Pole&lt;T&gt;::iterator</a:t>
            </a:r>
          </a:p>
          <a:p>
            <a:r>
              <a:rPr lang="en-GB" dirty="0">
                <a:latin typeface="Consolas" panose="020B0609020204030204" pitchFamily="49" charset="0"/>
              </a:rPr>
              <a:t>{</a:t>
            </a:r>
          </a:p>
          <a:p>
            <a:r>
              <a:rPr lang="en-GB" dirty="0">
                <a:latin typeface="Consolas" panose="020B0609020204030204" pitchFamily="49" charset="0"/>
              </a:rPr>
              <a:t>public:</a:t>
            </a:r>
          </a:p>
          <a:p>
            <a:r>
              <a:rPr lang="en-GB" dirty="0">
                <a:latin typeface="Consolas" panose="020B0609020204030204" pitchFamily="49" charset="0"/>
              </a:rPr>
              <a:t>  iterator() :p_(</a:t>
            </a:r>
            <a:r>
              <a:rPr lang="en-GB" dirty="0" err="1">
                <a:latin typeface="Consolas" panose="020B0609020204030204" pitchFamily="49" charset="0"/>
              </a:rPr>
              <a:t>nullptr</a:t>
            </a:r>
            <a:r>
              <a:rPr lang="en-GB" dirty="0">
                <a:latin typeface="Consolas" panose="020B0609020204030204" pitchFamily="49" charset="0"/>
              </a:rPr>
              <a:t>),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_(0) {};</a:t>
            </a:r>
          </a:p>
          <a:p>
            <a:r>
              <a:rPr lang="en-GB" dirty="0">
                <a:latin typeface="Consolas" panose="020B0609020204030204" pitchFamily="49" charset="0"/>
              </a:rPr>
              <a:t>  iterator(</a:t>
            </a:r>
            <a:r>
              <a:rPr lang="en-GB" dirty="0" err="1">
                <a:latin typeface="Consolas" panose="020B0609020204030204" pitchFamily="49" charset="0"/>
              </a:rPr>
              <a:t>const</a:t>
            </a:r>
            <a:r>
              <a:rPr lang="en-GB" dirty="0">
                <a:latin typeface="Consolas" panose="020B0609020204030204" pitchFamily="49" charset="0"/>
              </a:rPr>
              <a:t> iterator&amp; it) :p_(</a:t>
            </a:r>
            <a:r>
              <a:rPr lang="en-GB" dirty="0" err="1">
                <a:latin typeface="Consolas" panose="020B0609020204030204" pitchFamily="49" charset="0"/>
              </a:rPr>
              <a:t>it.p</a:t>
            </a:r>
            <a:r>
              <a:rPr lang="en-GB" dirty="0">
                <a:latin typeface="Consolas" panose="020B0609020204030204" pitchFamily="49" charset="0"/>
              </a:rPr>
              <a:t>_),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_(</a:t>
            </a:r>
            <a:r>
              <a:rPr lang="en-GB" dirty="0" err="1">
                <a:latin typeface="Consolas" panose="020B0609020204030204" pitchFamily="49" charset="0"/>
              </a:rPr>
              <a:t>it.i</a:t>
            </a:r>
            <a:r>
              <a:rPr lang="en-GB" dirty="0">
                <a:latin typeface="Consolas" panose="020B0609020204030204" pitchFamily="49" charset="0"/>
              </a:rPr>
              <a:t>_) {};</a:t>
            </a:r>
          </a:p>
          <a:p>
            <a:r>
              <a:rPr lang="en-GB" dirty="0">
                <a:latin typeface="Consolas" panose="020B0609020204030204" pitchFamily="49" charset="0"/>
              </a:rPr>
              <a:t>  iterator(Pole&lt;T&gt;</a:t>
            </a:r>
            <a:r>
              <a:rPr lang="cs-CZ" dirty="0">
                <a:latin typeface="Consolas" panose="020B0609020204030204" pitchFamily="49" charset="0"/>
              </a:rPr>
              <a:t>*</a:t>
            </a:r>
            <a:r>
              <a:rPr lang="en-GB" dirty="0">
                <a:latin typeface="Consolas" panose="020B0609020204030204" pitchFamily="49" charset="0"/>
              </a:rPr>
              <a:t> p, </a:t>
            </a:r>
            <a:r>
              <a:rPr lang="en-GB" dirty="0" err="1">
                <a:latin typeface="Consolas" panose="020B0609020204030204" pitchFamily="49" charset="0"/>
              </a:rPr>
              <a:t>size_t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) :p_(p),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_(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) {};</a:t>
            </a:r>
          </a:p>
          <a:p>
            <a:r>
              <a:rPr lang="en-GB" dirty="0">
                <a:latin typeface="Consolas" panose="020B0609020204030204" pitchFamily="49" charset="0"/>
              </a:rPr>
              <a:t>  bool operator!=(</a:t>
            </a:r>
            <a:r>
              <a:rPr lang="en-GB" dirty="0" err="1">
                <a:latin typeface="Consolas" panose="020B0609020204030204" pitchFamily="49" charset="0"/>
              </a:rPr>
              <a:t>const</a:t>
            </a:r>
            <a:r>
              <a:rPr lang="en-GB" dirty="0">
                <a:latin typeface="Consolas" panose="020B0609020204030204" pitchFamily="49" charset="0"/>
              </a:rPr>
              <a:t> iterator&amp; it2) {</a:t>
            </a:r>
            <a:endParaRPr lang="cs-CZ" dirty="0">
              <a:latin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</a:rPr>
              <a:t>    </a:t>
            </a:r>
            <a:r>
              <a:rPr lang="en-GB" dirty="0">
                <a:latin typeface="Consolas" panose="020B0609020204030204" pitchFamily="49" charset="0"/>
              </a:rPr>
              <a:t>return p_ != it2.p_ ||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 != it2.i_;</a:t>
            </a:r>
            <a:endParaRPr lang="cs-CZ" dirty="0">
              <a:latin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</a:rPr>
              <a:t>  </a:t>
            </a:r>
            <a:r>
              <a:rPr lang="en-GB" dirty="0">
                <a:latin typeface="Consolas" panose="020B0609020204030204" pitchFamily="49" charset="0"/>
              </a:rPr>
              <a:t>}</a:t>
            </a:r>
          </a:p>
          <a:p>
            <a:r>
              <a:rPr lang="en-GB" dirty="0">
                <a:latin typeface="Consolas" panose="020B0609020204030204" pitchFamily="49" charset="0"/>
              </a:rPr>
              <a:t>  T&amp; operator*() { return </a:t>
            </a:r>
            <a:r>
              <a:rPr lang="cs-CZ" dirty="0">
                <a:latin typeface="Consolas" panose="020B0609020204030204" pitchFamily="49" charset="0"/>
              </a:rPr>
              <a:t>(*</a:t>
            </a:r>
            <a:r>
              <a:rPr lang="en-GB" dirty="0">
                <a:latin typeface="Consolas" panose="020B0609020204030204" pitchFamily="49" charset="0"/>
              </a:rPr>
              <a:t>p_</a:t>
            </a:r>
            <a:r>
              <a:rPr lang="cs-CZ" dirty="0">
                <a:latin typeface="Consolas" panose="020B0609020204030204" pitchFamily="49" charset="0"/>
              </a:rPr>
              <a:t>)</a:t>
            </a:r>
            <a:r>
              <a:rPr lang="en-GB" dirty="0">
                <a:latin typeface="Consolas" panose="020B0609020204030204" pitchFamily="49" charset="0"/>
              </a:rPr>
              <a:t>[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_]; }</a:t>
            </a:r>
          </a:p>
          <a:p>
            <a:r>
              <a:rPr lang="en-GB" dirty="0">
                <a:latin typeface="Consolas" panose="020B0609020204030204" pitchFamily="49" charset="0"/>
              </a:rPr>
              <a:t>  iterator operator++() {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_++; return *this; }</a:t>
            </a:r>
          </a:p>
          <a:p>
            <a:r>
              <a:rPr lang="en-GB" dirty="0">
                <a:latin typeface="Consolas" panose="020B0609020204030204" pitchFamily="49" charset="0"/>
              </a:rPr>
              <a:t>private:</a:t>
            </a:r>
          </a:p>
          <a:p>
            <a:r>
              <a:rPr lang="en-GB" dirty="0">
                <a:latin typeface="Consolas" panose="020B0609020204030204" pitchFamily="49" charset="0"/>
              </a:rPr>
              <a:t>  Pole&lt;T&gt;</a:t>
            </a:r>
            <a:r>
              <a:rPr lang="cs-CZ" dirty="0">
                <a:latin typeface="Consolas" panose="020B0609020204030204" pitchFamily="49" charset="0"/>
              </a:rPr>
              <a:t>*</a:t>
            </a:r>
            <a:r>
              <a:rPr lang="en-GB" dirty="0">
                <a:latin typeface="Consolas" panose="020B0609020204030204" pitchFamily="49" charset="0"/>
              </a:rPr>
              <a:t> p_;</a:t>
            </a:r>
          </a:p>
          <a:p>
            <a:r>
              <a:rPr lang="en-GB" dirty="0">
                <a:latin typeface="Consolas" panose="020B0609020204030204" pitchFamily="49" charset="0"/>
              </a:rPr>
              <a:t>  </a:t>
            </a:r>
            <a:r>
              <a:rPr lang="en-GB" dirty="0" err="1">
                <a:latin typeface="Consolas" panose="020B0609020204030204" pitchFamily="49" charset="0"/>
              </a:rPr>
              <a:t>size_t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i</a:t>
            </a:r>
            <a:r>
              <a:rPr lang="en-GB" dirty="0">
                <a:latin typeface="Consolas" panose="020B0609020204030204" pitchFamily="49" charset="0"/>
              </a:rPr>
              <a:t>_;</a:t>
            </a:r>
          </a:p>
          <a:p>
            <a:r>
              <a:rPr lang="en-GB" dirty="0"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BBCDFC6-5FA7-4A9E-AD63-FD92742ADFB1}"/>
              </a:ext>
            </a:extLst>
          </p:cNvPr>
          <p:cNvSpPr/>
          <p:nvPr/>
        </p:nvSpPr>
        <p:spPr>
          <a:xfrm>
            <a:off x="2438400" y="4191000"/>
            <a:ext cx="1676400" cy="328643"/>
          </a:xfrm>
          <a:prstGeom prst="rect">
            <a:avLst/>
          </a:prstGeom>
          <a:solidFill>
            <a:srgbClr val="FF9933">
              <a:alpha val="36863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8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Konstruktory a destruktory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95500" y="1219200"/>
            <a:ext cx="4953000" cy="310854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Consolas" panose="020B0609020204030204" pitchFamily="49" charset="0"/>
              </a:rPr>
              <a:t>class A {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public: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  </a:t>
            </a: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cs-CZ" sz="1400" dirty="0">
                <a:latin typeface="Consolas" panose="020B0609020204030204" pitchFamily="49" charset="0"/>
              </a:rPr>
              <a:t>A()</a:t>
            </a:r>
            <a:r>
              <a:rPr lang="en-US" sz="1400" dirty="0">
                <a:latin typeface="Consolas" panose="020B0609020204030204" pitchFamily="49" charset="0"/>
              </a:rPr>
              <a:t>		</a:t>
            </a:r>
            <a:r>
              <a:rPr lang="cs-CZ" sz="1400" dirty="0">
                <a:latin typeface="Consolas" panose="020B0609020204030204" pitchFamily="49" charset="0"/>
              </a:rPr>
              <a:t>{ </a:t>
            </a:r>
            <a:r>
              <a:rPr lang="cs-CZ" sz="1400" dirty="0" err="1">
                <a:latin typeface="Consolas" panose="020B0609020204030204" pitchFamily="49" charset="0"/>
              </a:rPr>
              <a:t>cout</a:t>
            </a:r>
            <a:r>
              <a:rPr lang="cs-CZ" sz="1400" dirty="0">
                <a:latin typeface="Consolas" panose="020B0609020204030204" pitchFamily="49" charset="0"/>
              </a:rPr>
              <a:t> &lt;&lt; "A::A" &lt;&lt; </a:t>
            </a:r>
            <a:r>
              <a:rPr lang="cs-CZ" sz="1400" dirty="0" err="1">
                <a:latin typeface="Consolas" panose="020B0609020204030204" pitchFamily="49" charset="0"/>
              </a:rPr>
              <a:t>endl</a:t>
            </a:r>
            <a:r>
              <a:rPr lang="cs-CZ" sz="1400" dirty="0">
                <a:latin typeface="Consolas" panose="020B0609020204030204" pitchFamily="49" charset="0"/>
              </a:rPr>
              <a:t>; }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cs-CZ" sz="1400" dirty="0">
                <a:latin typeface="Consolas" panose="020B0609020204030204" pitchFamily="49" charset="0"/>
              </a:rPr>
              <a:t>  virtual ~A()</a:t>
            </a:r>
            <a:r>
              <a:rPr lang="en-US" sz="1400" dirty="0">
                <a:latin typeface="Consolas" panose="020B0609020204030204" pitchFamily="49" charset="0"/>
              </a:rPr>
              <a:t>	</a:t>
            </a:r>
            <a:r>
              <a:rPr lang="cs-CZ" sz="1400" dirty="0">
                <a:latin typeface="Consolas" panose="020B0609020204030204" pitchFamily="49" charset="0"/>
              </a:rPr>
              <a:t>{ </a:t>
            </a:r>
            <a:r>
              <a:rPr lang="cs-CZ" sz="1400" dirty="0" err="1">
                <a:latin typeface="Consolas" panose="020B0609020204030204" pitchFamily="49" charset="0"/>
              </a:rPr>
              <a:t>cout</a:t>
            </a:r>
            <a:r>
              <a:rPr lang="cs-CZ" sz="1400" dirty="0">
                <a:latin typeface="Consolas" panose="020B0609020204030204" pitchFamily="49" charset="0"/>
              </a:rPr>
              <a:t> &lt;&lt; "A::~A" &lt;&lt; </a:t>
            </a:r>
            <a:r>
              <a:rPr lang="cs-CZ" sz="1400" dirty="0" err="1">
                <a:latin typeface="Consolas" panose="020B0609020204030204" pitchFamily="49" charset="0"/>
              </a:rPr>
              <a:t>endl</a:t>
            </a:r>
            <a:r>
              <a:rPr lang="cs-CZ" sz="1400" dirty="0">
                <a:latin typeface="Consolas" panose="020B0609020204030204" pitchFamily="49" charset="0"/>
              </a:rPr>
              <a:t>; }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};</a:t>
            </a:r>
          </a:p>
          <a:p>
            <a:endParaRPr lang="cs-CZ" sz="1400" dirty="0">
              <a:latin typeface="Consolas" panose="020B0609020204030204" pitchFamily="49" charset="0"/>
            </a:endParaRPr>
          </a:p>
          <a:p>
            <a:r>
              <a:rPr lang="cs-CZ" sz="1400" dirty="0">
                <a:latin typeface="Consolas" panose="020B0609020204030204" pitchFamily="49" charset="0"/>
              </a:rPr>
              <a:t>class B : public A {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public: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  </a:t>
            </a: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cs-CZ" sz="1400" dirty="0">
                <a:latin typeface="Consolas" panose="020B0609020204030204" pitchFamily="49" charset="0"/>
              </a:rPr>
              <a:t>B()</a:t>
            </a:r>
            <a:r>
              <a:rPr lang="en-US" sz="1400" dirty="0">
                <a:latin typeface="Consolas" panose="020B0609020204030204" pitchFamily="49" charset="0"/>
              </a:rPr>
              <a:t>		</a:t>
            </a:r>
            <a:r>
              <a:rPr lang="cs-CZ" sz="1400" dirty="0">
                <a:latin typeface="Consolas" panose="020B0609020204030204" pitchFamily="49" charset="0"/>
              </a:rPr>
              <a:t>{ </a:t>
            </a:r>
            <a:r>
              <a:rPr lang="cs-CZ" sz="1400" dirty="0" err="1">
                <a:latin typeface="Consolas" panose="020B0609020204030204" pitchFamily="49" charset="0"/>
              </a:rPr>
              <a:t>cout</a:t>
            </a:r>
            <a:r>
              <a:rPr lang="cs-CZ" sz="1400" dirty="0">
                <a:latin typeface="Consolas" panose="020B0609020204030204" pitchFamily="49" charset="0"/>
              </a:rPr>
              <a:t> &lt;&lt; "B::B" &lt;&lt; </a:t>
            </a:r>
            <a:r>
              <a:rPr lang="cs-CZ" sz="1400" dirty="0" err="1">
                <a:latin typeface="Consolas" panose="020B0609020204030204" pitchFamily="49" charset="0"/>
              </a:rPr>
              <a:t>endl</a:t>
            </a:r>
            <a:r>
              <a:rPr lang="cs-CZ" sz="1400" dirty="0">
                <a:latin typeface="Consolas" panose="020B0609020204030204" pitchFamily="49" charset="0"/>
              </a:rPr>
              <a:t>; }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cs-CZ" sz="1400" dirty="0">
                <a:latin typeface="Consolas" panose="020B0609020204030204" pitchFamily="49" charset="0"/>
              </a:rPr>
              <a:t>  virtual ~B()</a:t>
            </a:r>
            <a:r>
              <a:rPr lang="en-US" sz="1400" dirty="0">
                <a:latin typeface="Consolas" panose="020B0609020204030204" pitchFamily="49" charset="0"/>
              </a:rPr>
              <a:t>	</a:t>
            </a:r>
            <a:r>
              <a:rPr lang="cs-CZ" sz="1400" dirty="0">
                <a:latin typeface="Consolas" panose="020B0609020204030204" pitchFamily="49" charset="0"/>
              </a:rPr>
              <a:t>{ </a:t>
            </a:r>
            <a:r>
              <a:rPr lang="cs-CZ" sz="1400" dirty="0" err="1">
                <a:latin typeface="Consolas" panose="020B0609020204030204" pitchFamily="49" charset="0"/>
              </a:rPr>
              <a:t>cout</a:t>
            </a:r>
            <a:r>
              <a:rPr lang="cs-CZ" sz="1400" dirty="0">
                <a:latin typeface="Consolas" panose="020B0609020204030204" pitchFamily="49" charset="0"/>
              </a:rPr>
              <a:t> &lt;&lt; "B::~B" &lt;&lt; </a:t>
            </a:r>
            <a:r>
              <a:rPr lang="cs-CZ" sz="1400" dirty="0" err="1">
                <a:latin typeface="Consolas" panose="020B0609020204030204" pitchFamily="49" charset="0"/>
              </a:rPr>
              <a:t>endl</a:t>
            </a:r>
            <a:r>
              <a:rPr lang="cs-CZ" sz="1400" dirty="0">
                <a:latin typeface="Consolas" panose="020B0609020204030204" pitchFamily="49" charset="0"/>
              </a:rPr>
              <a:t>; }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};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 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A *p = new B;</a:t>
            </a:r>
          </a:p>
          <a:p>
            <a:r>
              <a:rPr lang="cs-CZ" sz="1400" dirty="0" err="1">
                <a:latin typeface="Consolas" panose="020B0609020204030204" pitchFamily="49" charset="0"/>
              </a:rPr>
              <a:t>delete</a:t>
            </a:r>
            <a:r>
              <a:rPr lang="cs-CZ" sz="1400" dirty="0">
                <a:latin typeface="Consolas" panose="020B0609020204030204" pitchFamily="49" charset="0"/>
              </a:rPr>
              <a:t> p;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B516DD-5F66-4F76-AA6C-CD7012BC9C4C}"/>
              </a:ext>
            </a:extLst>
          </p:cNvPr>
          <p:cNvSpPr txBox="1"/>
          <p:nvPr/>
        </p:nvSpPr>
        <p:spPr>
          <a:xfrm>
            <a:off x="2095500" y="4837093"/>
            <a:ext cx="4953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Consolas" panose="020B0609020204030204" pitchFamily="49" charset="0"/>
              </a:rPr>
              <a:t>A::A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B::B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B::~B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A::~A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888048-B33B-4ABA-B77E-547441DD7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Všichni se přihlásit do </a:t>
            </a:r>
            <a:r>
              <a:rPr lang="cs-CZ" dirty="0" err="1"/>
              <a:t>ReCodExu</a:t>
            </a:r>
            <a:endParaRPr lang="cs-CZ" dirty="0"/>
          </a:p>
          <a:p>
            <a:pPr lvl="1"/>
            <a:r>
              <a:rPr lang="cs-CZ" dirty="0"/>
              <a:t>Průběžné úkoly jsou povinné pro uznání aktivity</a:t>
            </a:r>
          </a:p>
          <a:p>
            <a:endParaRPr lang="cs-CZ" dirty="0"/>
          </a:p>
          <a:p>
            <a:r>
              <a:rPr lang="cs-CZ" dirty="0"/>
              <a:t>Všichni se přihlásit na </a:t>
            </a:r>
            <a:r>
              <a:rPr lang="cs-CZ" dirty="0" err="1"/>
              <a:t>Slack</a:t>
            </a:r>
            <a:endParaRPr lang="cs-CZ" dirty="0"/>
          </a:p>
          <a:p>
            <a:pPr lvl="1"/>
            <a:r>
              <a:rPr lang="cs-CZ" dirty="0"/>
              <a:t>Některé </a:t>
            </a:r>
            <a:r>
              <a:rPr lang="cs-CZ" dirty="0" err="1"/>
              <a:t>info</a:t>
            </a:r>
            <a:r>
              <a:rPr lang="cs-CZ" dirty="0"/>
              <a:t> se může objevit jen tam</a:t>
            </a:r>
          </a:p>
          <a:p>
            <a:pPr lvl="1"/>
            <a:r>
              <a:rPr lang="cs-CZ" dirty="0"/>
              <a:t>Kritické věci půjdou i mailem</a:t>
            </a:r>
            <a:br>
              <a:rPr lang="cs-CZ" dirty="0"/>
            </a:br>
            <a:r>
              <a:rPr lang="cs-CZ" dirty="0"/>
              <a:t>(třeba kdyby mělo odpadnout cvičení)</a:t>
            </a:r>
          </a:p>
          <a:p>
            <a:endParaRPr lang="cs-CZ" dirty="0"/>
          </a:p>
          <a:p>
            <a:r>
              <a:rPr lang="cs-CZ" dirty="0"/>
              <a:t>Všem jsem založil </a:t>
            </a:r>
            <a:r>
              <a:rPr lang="cs-CZ" dirty="0" err="1"/>
              <a:t>repozitář</a:t>
            </a:r>
            <a:r>
              <a:rPr lang="cs-CZ" dirty="0"/>
              <a:t> na </a:t>
            </a:r>
            <a:r>
              <a:rPr lang="cs-CZ" dirty="0" err="1"/>
              <a:t>GitLabu</a:t>
            </a:r>
            <a:endParaRPr lang="cs-CZ" dirty="0"/>
          </a:p>
          <a:p>
            <a:pPr lvl="1"/>
            <a:r>
              <a:rPr lang="cs-CZ" dirty="0"/>
              <a:t>Lze použít pro ukládání kódu / sdílení se mnou</a:t>
            </a:r>
          </a:p>
          <a:p>
            <a:pPr lvl="1"/>
            <a:r>
              <a:rPr lang="cs-CZ" dirty="0"/>
              <a:t>Později pro odevzdávání zápočtového programu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07C5BAE-7302-40B0-9937-E2AA80EF7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Organizace – připomenutí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313644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 err="1"/>
              <a:t>Virtu</a:t>
            </a:r>
            <a:r>
              <a:rPr lang="cs-CZ" dirty="0"/>
              <a:t>ální metody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00200" y="1219200"/>
            <a:ext cx="5943600" cy="483209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Consolas" panose="020B0609020204030204" pitchFamily="49" charset="0"/>
              </a:rPr>
              <a:t>class A { public: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    virtual int f()	{ </a:t>
            </a:r>
            <a:r>
              <a:rPr lang="cs-CZ" sz="1400" dirty="0" err="1">
                <a:latin typeface="Consolas" panose="020B0609020204030204" pitchFamily="49" charset="0"/>
              </a:rPr>
              <a:t>cout</a:t>
            </a:r>
            <a:r>
              <a:rPr lang="cs-CZ" sz="1400" dirty="0">
                <a:latin typeface="Consolas" panose="020B0609020204030204" pitchFamily="49" charset="0"/>
              </a:rPr>
              <a:t> &lt;&lt; "A::f" &lt;&lt; </a:t>
            </a:r>
            <a:r>
              <a:rPr lang="cs-CZ" sz="1400" dirty="0" err="1">
                <a:latin typeface="Consolas" panose="020B0609020204030204" pitchFamily="49" charset="0"/>
              </a:rPr>
              <a:t>endl</a:t>
            </a:r>
            <a:r>
              <a:rPr lang="cs-CZ" sz="1400" dirty="0">
                <a:latin typeface="Consolas" panose="020B0609020204030204" pitchFamily="49" charset="0"/>
              </a:rPr>
              <a:t>; };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    int g()		{ </a:t>
            </a:r>
            <a:r>
              <a:rPr lang="cs-CZ" sz="1400" dirty="0" err="1">
                <a:latin typeface="Consolas" panose="020B0609020204030204" pitchFamily="49" charset="0"/>
              </a:rPr>
              <a:t>cout</a:t>
            </a:r>
            <a:r>
              <a:rPr lang="cs-CZ" sz="1400" dirty="0">
                <a:latin typeface="Consolas" panose="020B0609020204030204" pitchFamily="49" charset="0"/>
              </a:rPr>
              <a:t> &lt;&lt; "A::g" &lt;&lt; </a:t>
            </a:r>
            <a:r>
              <a:rPr lang="cs-CZ" sz="1400" dirty="0" err="1">
                <a:latin typeface="Consolas" panose="020B0609020204030204" pitchFamily="49" charset="0"/>
              </a:rPr>
              <a:t>endl</a:t>
            </a:r>
            <a:r>
              <a:rPr lang="cs-CZ" sz="1400" dirty="0">
                <a:latin typeface="Consolas" panose="020B0609020204030204" pitchFamily="49" charset="0"/>
              </a:rPr>
              <a:t>; };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    int h()		{ return f(); };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    virtual int j()	{ return g(); };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};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class B : public A { public: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    virtual int f()	{ </a:t>
            </a:r>
            <a:r>
              <a:rPr lang="cs-CZ" sz="1400" dirty="0" err="1">
                <a:latin typeface="Consolas" panose="020B0609020204030204" pitchFamily="49" charset="0"/>
              </a:rPr>
              <a:t>cout</a:t>
            </a:r>
            <a:r>
              <a:rPr lang="cs-CZ" sz="1400" dirty="0">
                <a:latin typeface="Consolas" panose="020B0609020204030204" pitchFamily="49" charset="0"/>
              </a:rPr>
              <a:t> &lt;&lt; "B::f" &lt;&lt; </a:t>
            </a:r>
            <a:r>
              <a:rPr lang="cs-CZ" sz="1400" dirty="0" err="1">
                <a:latin typeface="Consolas" panose="020B0609020204030204" pitchFamily="49" charset="0"/>
              </a:rPr>
              <a:t>endl</a:t>
            </a:r>
            <a:r>
              <a:rPr lang="cs-CZ" sz="1400" dirty="0">
                <a:latin typeface="Consolas" panose="020B0609020204030204" pitchFamily="49" charset="0"/>
              </a:rPr>
              <a:t>; };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    int g()		{ </a:t>
            </a:r>
            <a:r>
              <a:rPr lang="cs-CZ" sz="1400" dirty="0" err="1">
                <a:latin typeface="Consolas" panose="020B0609020204030204" pitchFamily="49" charset="0"/>
              </a:rPr>
              <a:t>cout</a:t>
            </a:r>
            <a:r>
              <a:rPr lang="cs-CZ" sz="1400" dirty="0">
                <a:latin typeface="Consolas" panose="020B0609020204030204" pitchFamily="49" charset="0"/>
              </a:rPr>
              <a:t> &lt;&lt; "B::g" &lt;&lt; </a:t>
            </a:r>
            <a:r>
              <a:rPr lang="cs-CZ" sz="1400" dirty="0" err="1">
                <a:latin typeface="Consolas" panose="020B0609020204030204" pitchFamily="49" charset="0"/>
              </a:rPr>
              <a:t>endl</a:t>
            </a:r>
            <a:r>
              <a:rPr lang="cs-CZ" sz="1400" dirty="0">
                <a:latin typeface="Consolas" panose="020B0609020204030204" pitchFamily="49" charset="0"/>
              </a:rPr>
              <a:t>; };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    int h()		{ return g(); };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    virtual int j()	{ return f(); };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};</a:t>
            </a:r>
          </a:p>
          <a:p>
            <a:endParaRPr lang="cs-CZ" sz="1400" dirty="0">
              <a:latin typeface="Consolas" panose="020B0609020204030204" pitchFamily="49" charset="0"/>
            </a:endParaRPr>
          </a:p>
          <a:p>
            <a:r>
              <a:rPr lang="cs-CZ" sz="1400" dirty="0">
                <a:latin typeface="Consolas" panose="020B0609020204030204" pitchFamily="49" charset="0"/>
              </a:rPr>
              <a:t>A x; B y;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A z = y;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A * p = &amp;x; 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A * q = &amp;y; 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B * r = &amp;y;</a:t>
            </a:r>
          </a:p>
          <a:p>
            <a:r>
              <a:rPr lang="cs-CZ" sz="1400" dirty="0">
                <a:latin typeface="Consolas" panose="020B0609020204030204" pitchFamily="49" charset="0"/>
              </a:rPr>
              <a:t> </a:t>
            </a:r>
          </a:p>
          <a:p>
            <a:r>
              <a:rPr lang="cs-CZ" sz="1400" dirty="0" err="1">
                <a:latin typeface="Consolas" panose="020B0609020204030204" pitchFamily="49" charset="0"/>
              </a:rPr>
              <a:t>z.f</a:t>
            </a:r>
            <a:r>
              <a:rPr lang="cs-CZ" sz="1400" dirty="0">
                <a:latin typeface="Consolas" panose="020B0609020204030204" pitchFamily="49" charset="0"/>
              </a:rPr>
              <a:t>();</a:t>
            </a:r>
          </a:p>
          <a:p>
            <a:r>
              <a:rPr lang="cs-CZ" sz="1400" dirty="0" err="1">
                <a:latin typeface="Consolas" panose="020B0609020204030204" pitchFamily="49" charset="0"/>
              </a:rPr>
              <a:t>xy.fghj</a:t>
            </a:r>
            <a:r>
              <a:rPr lang="cs-CZ" sz="1400" dirty="0">
                <a:latin typeface="Consolas" panose="020B0609020204030204" pitchFamily="49" charset="0"/>
              </a:rPr>
              <a:t>();</a:t>
            </a:r>
          </a:p>
          <a:p>
            <a:r>
              <a:rPr lang="cs-CZ" sz="1400" dirty="0" err="1">
                <a:latin typeface="Consolas" panose="020B0609020204030204" pitchFamily="49" charset="0"/>
              </a:rPr>
              <a:t>pqr</a:t>
            </a:r>
            <a:r>
              <a:rPr lang="cs-CZ" sz="1400" dirty="0">
                <a:latin typeface="Consolas" panose="020B0609020204030204" pitchFamily="49" charset="0"/>
              </a:rPr>
              <a:t>-&gt;</a:t>
            </a:r>
            <a:r>
              <a:rPr lang="cs-CZ" sz="1400" dirty="0" err="1">
                <a:latin typeface="Consolas" panose="020B0609020204030204" pitchFamily="49" charset="0"/>
              </a:rPr>
              <a:t>fghj</a:t>
            </a:r>
            <a:r>
              <a:rPr lang="cs-CZ" sz="1400" dirty="0">
                <a:latin typeface="Consolas" panose="020B0609020204030204" pitchFamily="49" charset="0"/>
              </a:rPr>
              <a:t>();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D2490C-8E2C-407C-86FB-578FD10E7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Problém:</a:t>
            </a:r>
          </a:p>
          <a:p>
            <a:pPr lvl="1"/>
            <a:r>
              <a:rPr lang="cs-CZ" dirty="0"/>
              <a:t>Metoda, která je „virtuální“ vzhledem ke dvěma parametrům, např.:</a:t>
            </a:r>
          </a:p>
          <a:p>
            <a:pPr lvl="1"/>
            <a:endParaRPr lang="cs-CZ" dirty="0"/>
          </a:p>
          <a:p>
            <a:pPr marL="393192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1180B1-316D-4FC8-9463-7FC0931CC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Double </a:t>
            </a:r>
            <a:r>
              <a:rPr lang="cs-CZ" dirty="0" err="1"/>
              <a:t>dispatch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6AA4D6-E4F2-4E4B-A27F-CF4DB4E8A652}"/>
              </a:ext>
            </a:extLst>
          </p:cNvPr>
          <p:cNvSpPr txBox="1"/>
          <p:nvPr/>
        </p:nvSpPr>
        <p:spPr>
          <a:xfrm>
            <a:off x="2019300" y="2286000"/>
            <a:ext cx="51054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AbstractVal</a:t>
            </a:r>
            <a:r>
              <a:rPr lang="cs-CZ" sz="1400" dirty="0"/>
              <a:t>* </a:t>
            </a:r>
            <a:r>
              <a:rPr lang="cs-CZ" sz="1400" dirty="0" err="1"/>
              <a:t>Convert</a:t>
            </a:r>
            <a:r>
              <a:rPr lang="cs-CZ" sz="1400" dirty="0"/>
              <a:t>(</a:t>
            </a:r>
            <a:r>
              <a:rPr lang="cs-CZ" sz="1400" dirty="0" err="1"/>
              <a:t>AbstractVal</a:t>
            </a:r>
            <a:r>
              <a:rPr lang="cs-CZ" sz="1400" dirty="0"/>
              <a:t>* </a:t>
            </a:r>
            <a:r>
              <a:rPr lang="cs-CZ" sz="1400" dirty="0" err="1"/>
              <a:t>from</a:t>
            </a:r>
            <a:r>
              <a:rPr lang="cs-CZ" sz="1400" dirty="0"/>
              <a:t>, </a:t>
            </a:r>
            <a:r>
              <a:rPr lang="cs-CZ" sz="1400" dirty="0" err="1"/>
              <a:t>AbstractVal</a:t>
            </a:r>
            <a:r>
              <a:rPr lang="cs-CZ" sz="1400" dirty="0"/>
              <a:t>* to)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6CBA25-61F2-424F-8B62-87067135A843}"/>
              </a:ext>
            </a:extLst>
          </p:cNvPr>
          <p:cNvSpPr txBox="1"/>
          <p:nvPr/>
        </p:nvSpPr>
        <p:spPr>
          <a:xfrm>
            <a:off x="2937748" y="4041577"/>
            <a:ext cx="3268504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</a:t>
            </a:r>
            <a:br>
              <a:rPr lang="cs-CZ" sz="2400" dirty="0"/>
            </a:br>
            <a:r>
              <a:rPr lang="cs-CZ" sz="2400" dirty="0"/>
              <a:t>Polymorfní konverze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0336668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</a:t>
            </a:r>
            <a:r>
              <a:rPr lang="en-GB" dirty="0"/>
              <a:t>2</a:t>
            </a:r>
            <a:r>
              <a:rPr lang="cs-CZ" dirty="0"/>
              <a:t>. cvičení:</a:t>
            </a:r>
            <a:br>
              <a:rPr lang="cs-CZ" dirty="0"/>
            </a:br>
            <a:r>
              <a:rPr lang="cs-CZ" dirty="0"/>
              <a:t>Výjimky, streamy a manipulátory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22. 12. 2020</a:t>
            </a:r>
          </a:p>
        </p:txBody>
      </p:sp>
    </p:spTree>
    <p:extLst>
      <p:ext uri="{BB962C8B-B14F-4D97-AF65-F5344CB8AC3E}">
        <p14:creationId xmlns:p14="http://schemas.microsoft.com/office/powerpoint/2010/main" val="3556316576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8E274D-0616-44BA-88DA-D67D2C294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Double </a:t>
            </a:r>
            <a:r>
              <a:rPr lang="cs-CZ" dirty="0" err="1"/>
              <a:t>dispatch</a:t>
            </a:r>
            <a:r>
              <a:rPr lang="cs-CZ" dirty="0"/>
              <a:t> čistší než </a:t>
            </a:r>
            <a:r>
              <a:rPr lang="cs-CZ" dirty="0" err="1"/>
              <a:t>dynamic_cast</a:t>
            </a:r>
            <a:endParaRPr lang="cs-CZ" dirty="0"/>
          </a:p>
          <a:p>
            <a:r>
              <a:rPr lang="cs-CZ" dirty="0" err="1"/>
              <a:t>Fieldy</a:t>
            </a:r>
            <a:r>
              <a:rPr lang="cs-CZ" dirty="0"/>
              <a:t> mohly být public (není potřeba </a:t>
            </a:r>
            <a:r>
              <a:rPr lang="cs-CZ" dirty="0" err="1"/>
              <a:t>friend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3EC342-1D69-46BF-90E1-81D91ED3E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„Polymorfní konverze“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C546E0-ADF1-40BD-BD32-662AE958DF7A}"/>
              </a:ext>
            </a:extLst>
          </p:cNvPr>
          <p:cNvSpPr txBox="1"/>
          <p:nvPr/>
        </p:nvSpPr>
        <p:spPr>
          <a:xfrm>
            <a:off x="1028700" y="1981200"/>
            <a:ext cx="7086600" cy="452431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class </a:t>
            </a:r>
            <a:r>
              <a:rPr lang="en-GB" dirty="0" err="1"/>
              <a:t>AbstractVal</a:t>
            </a:r>
            <a:r>
              <a:rPr lang="en-GB" dirty="0"/>
              <a:t> {</a:t>
            </a:r>
          </a:p>
          <a:p>
            <a:r>
              <a:rPr lang="en-GB" dirty="0"/>
              <a:t>public:</a:t>
            </a:r>
          </a:p>
          <a:p>
            <a:r>
              <a:rPr lang="en-GB" dirty="0"/>
              <a:t>    virtual ~</a:t>
            </a:r>
            <a:r>
              <a:rPr lang="en-GB" dirty="0" err="1"/>
              <a:t>AbstractVal</a:t>
            </a:r>
            <a:r>
              <a:rPr lang="en-GB" dirty="0"/>
              <a:t>() {}</a:t>
            </a:r>
          </a:p>
          <a:p>
            <a:r>
              <a:rPr lang="en-GB" dirty="0"/>
              <a:t>    virtual void print() = 0;</a:t>
            </a:r>
          </a:p>
          <a:p>
            <a:r>
              <a:rPr lang="en-GB" dirty="0"/>
              <a:t>    virtual void </a:t>
            </a:r>
            <a:r>
              <a:rPr lang="en-GB" dirty="0" err="1"/>
              <a:t>copyFrom</a:t>
            </a:r>
            <a:r>
              <a:rPr lang="en-GB" dirty="0"/>
              <a:t>(</a:t>
            </a:r>
            <a:r>
              <a:rPr lang="en-GB" dirty="0" err="1"/>
              <a:t>AbstractVal</a:t>
            </a:r>
            <a:r>
              <a:rPr lang="en-GB" dirty="0"/>
              <a:t>&amp; </a:t>
            </a:r>
            <a:r>
              <a:rPr lang="en-GB" dirty="0" err="1"/>
              <a:t>av</a:t>
            </a:r>
            <a:r>
              <a:rPr lang="en-GB" dirty="0"/>
              <a:t>) = 0;</a:t>
            </a:r>
          </a:p>
          <a:p>
            <a:r>
              <a:rPr lang="en-GB" dirty="0"/>
              <a:t>    virtual void </a:t>
            </a:r>
            <a:r>
              <a:rPr lang="en-GB" dirty="0" err="1"/>
              <a:t>copyTo</a:t>
            </a:r>
            <a:r>
              <a:rPr lang="en-GB" dirty="0"/>
              <a:t>(</a:t>
            </a:r>
            <a:r>
              <a:rPr lang="en-GB" dirty="0" err="1"/>
              <a:t>IntVal</a:t>
            </a:r>
            <a:r>
              <a:rPr lang="en-GB" dirty="0"/>
              <a:t>&amp;) = 0;</a:t>
            </a:r>
          </a:p>
          <a:p>
            <a:r>
              <a:rPr lang="en-GB" dirty="0"/>
              <a:t>    virtual void </a:t>
            </a:r>
            <a:r>
              <a:rPr lang="en-GB" dirty="0" err="1"/>
              <a:t>copyTo</a:t>
            </a:r>
            <a:r>
              <a:rPr lang="en-GB" dirty="0"/>
              <a:t>(</a:t>
            </a:r>
            <a:r>
              <a:rPr lang="en-GB" dirty="0" err="1"/>
              <a:t>StringVal</a:t>
            </a:r>
            <a:r>
              <a:rPr lang="en-GB" dirty="0"/>
              <a:t>&amp;) = 0;</a:t>
            </a:r>
          </a:p>
          <a:p>
            <a:r>
              <a:rPr lang="en-GB" dirty="0"/>
              <a:t>};</a:t>
            </a:r>
            <a:endParaRPr lang="cs-CZ" dirty="0"/>
          </a:p>
          <a:p>
            <a:r>
              <a:rPr lang="en-GB" dirty="0"/>
              <a:t>class </a:t>
            </a:r>
            <a:r>
              <a:rPr lang="en-GB" dirty="0" err="1"/>
              <a:t>IntVal</a:t>
            </a:r>
            <a:r>
              <a:rPr lang="en-GB" dirty="0"/>
              <a:t> : public </a:t>
            </a:r>
            <a:r>
              <a:rPr lang="en-GB" dirty="0" err="1"/>
              <a:t>AbstractVal</a:t>
            </a:r>
            <a:r>
              <a:rPr lang="en-GB" dirty="0"/>
              <a:t> {</a:t>
            </a:r>
          </a:p>
          <a:p>
            <a:r>
              <a:rPr lang="en-GB" dirty="0"/>
              <a:t>public:</a:t>
            </a:r>
          </a:p>
          <a:p>
            <a:r>
              <a:rPr lang="cs-CZ" dirty="0"/>
              <a:t>    </a:t>
            </a:r>
            <a:r>
              <a:rPr lang="en-GB" dirty="0"/>
              <a:t>void </a:t>
            </a:r>
            <a:r>
              <a:rPr lang="en-GB" dirty="0" err="1"/>
              <a:t>copyFrom</a:t>
            </a:r>
            <a:r>
              <a:rPr lang="en-GB" dirty="0"/>
              <a:t>(</a:t>
            </a:r>
            <a:r>
              <a:rPr lang="en-GB" dirty="0" err="1"/>
              <a:t>AbstractVal</a:t>
            </a:r>
            <a:r>
              <a:rPr lang="en-GB" dirty="0"/>
              <a:t>&amp; </a:t>
            </a:r>
            <a:r>
              <a:rPr lang="en-GB" dirty="0" err="1"/>
              <a:t>av</a:t>
            </a:r>
            <a:r>
              <a:rPr lang="en-GB" dirty="0"/>
              <a:t>) { </a:t>
            </a:r>
            <a:r>
              <a:rPr lang="en-GB" dirty="0" err="1"/>
              <a:t>av.copyTo</a:t>
            </a:r>
            <a:r>
              <a:rPr lang="en-GB" dirty="0"/>
              <a:t>(*this); }</a:t>
            </a:r>
          </a:p>
          <a:p>
            <a:r>
              <a:rPr lang="en-GB" dirty="0"/>
              <a:t>    void </a:t>
            </a:r>
            <a:r>
              <a:rPr lang="en-GB" dirty="0" err="1"/>
              <a:t>copyTo</a:t>
            </a:r>
            <a:r>
              <a:rPr lang="en-GB" dirty="0"/>
              <a:t>(</a:t>
            </a:r>
            <a:r>
              <a:rPr lang="en-GB" dirty="0" err="1"/>
              <a:t>IntVal</a:t>
            </a:r>
            <a:r>
              <a:rPr lang="en-GB" dirty="0"/>
              <a:t>&amp; </a:t>
            </a:r>
            <a:r>
              <a:rPr lang="en-GB" dirty="0" err="1"/>
              <a:t>exv</a:t>
            </a:r>
            <a:r>
              <a:rPr lang="en-GB" dirty="0"/>
              <a:t>)</a:t>
            </a:r>
            <a:r>
              <a:rPr lang="cs-CZ" dirty="0"/>
              <a:t> { </a:t>
            </a:r>
            <a:r>
              <a:rPr lang="cs-CZ" dirty="0" err="1"/>
              <a:t>exv.val</a:t>
            </a:r>
            <a:r>
              <a:rPr lang="cs-CZ" dirty="0"/>
              <a:t> = val; }</a:t>
            </a:r>
            <a:endParaRPr lang="en-GB" dirty="0"/>
          </a:p>
          <a:p>
            <a:r>
              <a:rPr lang="en-GB" dirty="0"/>
              <a:t>    void </a:t>
            </a:r>
            <a:r>
              <a:rPr lang="en-GB" dirty="0" err="1"/>
              <a:t>copyTo</a:t>
            </a:r>
            <a:r>
              <a:rPr lang="en-GB" dirty="0"/>
              <a:t>(</a:t>
            </a:r>
            <a:r>
              <a:rPr lang="en-GB" dirty="0" err="1"/>
              <a:t>StringVal</a:t>
            </a:r>
            <a:r>
              <a:rPr lang="en-GB" dirty="0"/>
              <a:t>&amp; </a:t>
            </a:r>
            <a:r>
              <a:rPr lang="en-GB" dirty="0" err="1"/>
              <a:t>exv</a:t>
            </a:r>
            <a:r>
              <a:rPr lang="en-GB" dirty="0"/>
              <a:t>)</a:t>
            </a:r>
            <a:r>
              <a:rPr lang="cs-CZ" dirty="0"/>
              <a:t> { </a:t>
            </a:r>
            <a:r>
              <a:rPr lang="cs-CZ" dirty="0" err="1"/>
              <a:t>exv.val</a:t>
            </a:r>
            <a:r>
              <a:rPr lang="cs-CZ" dirty="0"/>
              <a:t> =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to_string</a:t>
            </a:r>
            <a:r>
              <a:rPr lang="cs-CZ" dirty="0"/>
              <a:t>(val); }</a:t>
            </a:r>
          </a:p>
          <a:p>
            <a:r>
              <a:rPr lang="cs-CZ" dirty="0"/>
              <a:t>    </a:t>
            </a:r>
            <a:r>
              <a:rPr lang="cs-CZ" dirty="0" err="1"/>
              <a:t>int</a:t>
            </a:r>
            <a:r>
              <a:rPr lang="cs-CZ" dirty="0"/>
              <a:t> val;</a:t>
            </a:r>
          </a:p>
          <a:p>
            <a:r>
              <a:rPr lang="cs-CZ" dirty="0"/>
              <a:t>    …</a:t>
            </a:r>
            <a:endParaRPr lang="en-GB" dirty="0"/>
          </a:p>
          <a:p>
            <a:r>
              <a:rPr lang="en-GB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330599582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803F87-C03C-4329-B514-359DCAE38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/>
              <a:t>Implementace</a:t>
            </a:r>
            <a:r>
              <a:rPr lang="en-GB" dirty="0"/>
              <a:t> </a:t>
            </a:r>
            <a:r>
              <a:rPr lang="en-GB" b="1" dirty="0" err="1"/>
              <a:t>nešablonovaných</a:t>
            </a:r>
            <a:r>
              <a:rPr lang="en-GB" dirty="0"/>
              <a:t> (</a:t>
            </a:r>
            <a:r>
              <a:rPr lang="en-GB" dirty="0" err="1"/>
              <a:t>příp</a:t>
            </a:r>
            <a:r>
              <a:rPr lang="en-GB" dirty="0"/>
              <a:t>. </a:t>
            </a:r>
            <a:r>
              <a:rPr lang="en-GB" dirty="0" err="1"/>
              <a:t>plně</a:t>
            </a:r>
            <a:r>
              <a:rPr lang="en-GB" dirty="0"/>
              <a:t> </a:t>
            </a:r>
            <a:r>
              <a:rPr lang="en-GB" dirty="0" err="1"/>
              <a:t>specializovaných</a:t>
            </a:r>
            <a:r>
              <a:rPr lang="en-GB" dirty="0"/>
              <a:t>) </a:t>
            </a:r>
            <a:r>
              <a:rPr lang="en-GB" dirty="0" err="1"/>
              <a:t>metod</a:t>
            </a:r>
            <a:r>
              <a:rPr lang="en-GB" dirty="0"/>
              <a:t> </a:t>
            </a:r>
            <a:r>
              <a:rPr lang="en-GB" dirty="0" err="1"/>
              <a:t>mimo</a:t>
            </a:r>
            <a:r>
              <a:rPr lang="en-GB" dirty="0"/>
              <a:t> </a:t>
            </a:r>
            <a:r>
              <a:rPr lang="en-GB" dirty="0" err="1"/>
              <a:t>definici</a:t>
            </a:r>
            <a:r>
              <a:rPr lang="en-GB" dirty="0"/>
              <a:t> </a:t>
            </a:r>
            <a:r>
              <a:rPr lang="en-GB" dirty="0" err="1"/>
              <a:t>tříd</a:t>
            </a:r>
            <a:r>
              <a:rPr lang="en-GB" dirty="0"/>
              <a:t> je </a:t>
            </a:r>
            <a:r>
              <a:rPr lang="en-GB" dirty="0" err="1"/>
              <a:t>lepší</a:t>
            </a:r>
            <a:r>
              <a:rPr lang="en-GB" dirty="0"/>
              <a:t> </a:t>
            </a:r>
            <a:r>
              <a:rPr lang="en-GB" dirty="0" err="1"/>
              <a:t>psát</a:t>
            </a:r>
            <a:r>
              <a:rPr lang="en-GB" dirty="0"/>
              <a:t> do </a:t>
            </a:r>
            <a:r>
              <a:rPr lang="en-GB" dirty="0">
                <a:latin typeface="Consolas" panose="020B0609020204030204" pitchFamily="49" charset="0"/>
              </a:rPr>
              <a:t>.</a:t>
            </a:r>
            <a:r>
              <a:rPr lang="en-GB" dirty="0" err="1">
                <a:latin typeface="Consolas" panose="020B0609020204030204" pitchFamily="49" charset="0"/>
              </a:rPr>
              <a:t>cpp</a:t>
            </a:r>
            <a:r>
              <a:rPr lang="en-GB" dirty="0"/>
              <a:t> </a:t>
            </a:r>
            <a:r>
              <a:rPr lang="en-GB" dirty="0" err="1"/>
              <a:t>souborů</a:t>
            </a:r>
            <a:endParaRPr lang="en-GB" dirty="0"/>
          </a:p>
          <a:p>
            <a:pPr lvl="1"/>
            <a:r>
              <a:rPr lang="en-GB" dirty="0"/>
              <a:t>K </a:t>
            </a:r>
            <a:r>
              <a:rPr lang="en-GB" dirty="0" err="1"/>
              <a:t>implementaci</a:t>
            </a:r>
            <a:r>
              <a:rPr lang="en-GB" dirty="0"/>
              <a:t> v </a:t>
            </a:r>
            <a:r>
              <a:rPr lang="en-GB" dirty="0" err="1"/>
              <a:t>hlavičkovém</a:t>
            </a:r>
            <a:r>
              <a:rPr lang="en-GB" dirty="0"/>
              <a:t> </a:t>
            </a:r>
            <a:r>
              <a:rPr lang="en-GB" dirty="0" err="1"/>
              <a:t>souboru</a:t>
            </a:r>
            <a:r>
              <a:rPr lang="en-GB" dirty="0"/>
              <a:t> </a:t>
            </a:r>
            <a:r>
              <a:rPr lang="en-GB" dirty="0" err="1"/>
              <a:t>mimo</a:t>
            </a:r>
            <a:r>
              <a:rPr lang="en-GB" dirty="0"/>
              <a:t> </a:t>
            </a:r>
            <a:r>
              <a:rPr lang="en-GB" dirty="0" err="1"/>
              <a:t>deklaraci</a:t>
            </a:r>
            <a:r>
              <a:rPr lang="en-GB" dirty="0"/>
              <a:t> je </a:t>
            </a:r>
            <a:r>
              <a:rPr lang="en-GB" dirty="0" err="1"/>
              <a:t>nutné</a:t>
            </a:r>
            <a:r>
              <a:rPr lang="en-GB" dirty="0"/>
              <a:t> </a:t>
            </a:r>
            <a:r>
              <a:rPr lang="en-GB" dirty="0" err="1"/>
              <a:t>přidat</a:t>
            </a:r>
            <a:r>
              <a:rPr lang="en-GB" dirty="0"/>
              <a:t> </a:t>
            </a:r>
            <a:r>
              <a:rPr lang="en-GB" dirty="0">
                <a:latin typeface="Consolas" panose="020B0609020204030204" pitchFamily="49" charset="0"/>
              </a:rPr>
              <a:t>inline</a:t>
            </a:r>
            <a:r>
              <a:rPr lang="en-GB" dirty="0"/>
              <a:t>, </a:t>
            </a:r>
            <a:r>
              <a:rPr lang="en-GB" dirty="0" err="1"/>
              <a:t>jinak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způsobit</a:t>
            </a:r>
            <a:r>
              <a:rPr lang="en-GB" dirty="0"/>
              <a:t> </a:t>
            </a:r>
            <a:r>
              <a:rPr lang="en-GB" dirty="0" err="1"/>
              <a:t>chybu</a:t>
            </a:r>
            <a:r>
              <a:rPr lang="en-GB" dirty="0"/>
              <a:t> v </a:t>
            </a:r>
            <a:r>
              <a:rPr lang="en-GB" dirty="0" err="1"/>
              <a:t>linkeru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C776C10-07C4-49F2-AD20-6CBE79C13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„Polymorfní konverze“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542290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r>
              <a:rPr lang="cs-CZ" dirty="0"/>
              <a:t>vyvolání výjimky</a:t>
            </a:r>
          </a:p>
          <a:p>
            <a:pPr lvl="1"/>
            <a:r>
              <a:rPr lang="cs-CZ" dirty="0"/>
              <a:t>try blok</a:t>
            </a:r>
            <a:endParaRPr lang="en-US" dirty="0"/>
          </a:p>
          <a:p>
            <a:pPr lvl="1"/>
            <a:r>
              <a:rPr lang="cs-CZ" dirty="0"/>
              <a:t>nejbližší </a:t>
            </a:r>
            <a:r>
              <a:rPr lang="en-US" b="1" dirty="0" err="1"/>
              <a:t>vyhovuj</a:t>
            </a:r>
            <a:r>
              <a:rPr lang="cs-CZ" b="1" dirty="0"/>
              <a:t>ící </a:t>
            </a:r>
            <a:r>
              <a:rPr lang="cs-CZ" dirty="0"/>
              <a:t>catch</a:t>
            </a:r>
            <a:r>
              <a:rPr lang="en-US" dirty="0"/>
              <a:t> </a:t>
            </a:r>
            <a:r>
              <a:rPr lang="en-US" dirty="0" err="1"/>
              <a:t>blok</a:t>
            </a:r>
            <a:endParaRPr lang="cs-CZ" dirty="0"/>
          </a:p>
          <a:p>
            <a:pPr lvl="2"/>
            <a:r>
              <a:rPr lang="cs-CZ" dirty="0"/>
              <a:t>dědičnost</a:t>
            </a:r>
          </a:p>
          <a:p>
            <a:pPr lvl="1"/>
            <a:r>
              <a:rPr lang="cs-CZ" dirty="0"/>
              <a:t>stack unwinding</a:t>
            </a:r>
            <a:endParaRPr lang="en-US" dirty="0"/>
          </a:p>
          <a:p>
            <a:pPr lvl="2"/>
            <a:r>
              <a:rPr lang="en-US" dirty="0" err="1"/>
              <a:t>destrukce</a:t>
            </a:r>
            <a:r>
              <a:rPr lang="en-US" dirty="0"/>
              <a:t> </a:t>
            </a:r>
            <a:r>
              <a:rPr lang="en-US" i="1" dirty="0"/>
              <a:t>v</a:t>
            </a:r>
            <a:r>
              <a:rPr lang="cs-CZ" i="1" dirty="0"/>
              <a:t>šech</a:t>
            </a:r>
            <a:r>
              <a:rPr lang="cs-CZ" dirty="0"/>
              <a:t> objektů</a:t>
            </a:r>
          </a:p>
          <a:p>
            <a:endParaRPr lang="cs-CZ" dirty="0"/>
          </a:p>
          <a:p>
            <a:r>
              <a:rPr lang="cs-CZ" dirty="0"/>
              <a:t>dvojitá výjimka</a:t>
            </a:r>
            <a:endParaRPr lang="en-US" dirty="0"/>
          </a:p>
          <a:p>
            <a:pPr lvl="1"/>
            <a:r>
              <a:rPr lang="en-US" dirty="0"/>
              <a:t>v</a:t>
            </a:r>
            <a:r>
              <a:rPr lang="cs-CZ" dirty="0"/>
              <a:t>ýjimka při zpracování </a:t>
            </a:r>
            <a:br>
              <a:rPr lang="cs-CZ" dirty="0"/>
            </a:br>
            <a:r>
              <a:rPr lang="cs-CZ" dirty="0"/>
              <a:t>výjimky (v destruktoru)</a:t>
            </a:r>
          </a:p>
          <a:p>
            <a:pPr lvl="1"/>
            <a:r>
              <a:rPr lang="cs-CZ" dirty="0"/>
              <a:t>terminate </a:t>
            </a:r>
            <a:r>
              <a:rPr lang="cs-CZ" dirty="0">
                <a:sym typeface="Wingdings" panose="05000000000000000000" pitchFamily="2" charset="2"/>
              </a:rPr>
              <a:t>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/>
              <a:t>ýjimky / exceptions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0" y="1143000"/>
            <a:ext cx="2743200" cy="163121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/>
              <a:t>try</a:t>
            </a:r>
            <a:r>
              <a:rPr lang="cs-CZ" sz="1400" dirty="0"/>
              <a:t> {</a:t>
            </a:r>
          </a:p>
          <a:p>
            <a:r>
              <a:rPr lang="cs-CZ" sz="1400" dirty="0"/>
              <a:t>  if( error) </a:t>
            </a:r>
            <a:r>
              <a:rPr lang="cs-CZ" sz="1400" b="1" dirty="0"/>
              <a:t>throw</a:t>
            </a:r>
            <a:r>
              <a:rPr lang="cs-CZ" sz="1400" dirty="0"/>
              <a:t> exctype;</a:t>
            </a:r>
          </a:p>
          <a:p>
            <a:r>
              <a:rPr lang="cs-CZ" sz="1400" dirty="0"/>
              <a:t>} </a:t>
            </a:r>
            <a:r>
              <a:rPr lang="cs-CZ" sz="1400" b="1" dirty="0"/>
              <a:t>catch</a:t>
            </a:r>
            <a:r>
              <a:rPr lang="cs-CZ" sz="1400" dirty="0"/>
              <a:t>( exctype&amp; e) {</a:t>
            </a:r>
          </a:p>
          <a:p>
            <a:r>
              <a:rPr lang="en-US" sz="1400" dirty="0"/>
              <a:t>  </a:t>
            </a:r>
            <a:r>
              <a:rPr lang="cs-CZ" sz="1400" dirty="0"/>
              <a:t>e.</a:t>
            </a:r>
            <a:r>
              <a:rPr lang="en-US" sz="1400" dirty="0"/>
              <a:t>xxx();</a:t>
            </a:r>
            <a:endParaRPr lang="cs-CZ" sz="1400" dirty="0"/>
          </a:p>
          <a:p>
            <a:r>
              <a:rPr lang="cs-CZ" sz="1400" dirty="0"/>
              <a:t>} </a:t>
            </a:r>
            <a:r>
              <a:rPr lang="cs-CZ" sz="1400" b="1" dirty="0"/>
              <a:t>catch</a:t>
            </a:r>
            <a:r>
              <a:rPr lang="cs-CZ" sz="1400" dirty="0"/>
              <a:t>( ...) {</a:t>
            </a:r>
          </a:p>
          <a:p>
            <a:r>
              <a:rPr lang="cs-CZ" sz="1400" dirty="0"/>
              <a:t>  </a:t>
            </a:r>
            <a:r>
              <a:rPr lang="en-US" sz="1400" dirty="0" err="1"/>
              <a:t>yyy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cs-CZ" sz="14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3200400"/>
            <a:ext cx="4267200" cy="332398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&lt;stdexcept&gt;</a:t>
            </a:r>
          </a:p>
          <a:p>
            <a:endParaRPr lang="cs-CZ" sz="1400" dirty="0"/>
          </a:p>
          <a:p>
            <a:r>
              <a:rPr lang="cs-CZ" sz="1400" dirty="0"/>
              <a:t>class </a:t>
            </a:r>
            <a:r>
              <a:rPr lang="cs-CZ" sz="1400" b="1" dirty="0"/>
              <a:t>exception</a:t>
            </a:r>
            <a:r>
              <a:rPr lang="cs-CZ" sz="1400" dirty="0"/>
              <a:t> 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exception( );</a:t>
            </a:r>
          </a:p>
          <a:p>
            <a:r>
              <a:rPr lang="en-US" sz="1400" dirty="0"/>
              <a:t>  </a:t>
            </a:r>
            <a:r>
              <a:rPr lang="cs-CZ" sz="1400" dirty="0"/>
              <a:t>virtual const char *</a:t>
            </a:r>
            <a:r>
              <a:rPr lang="cs-CZ" sz="1400" b="1" dirty="0"/>
              <a:t>what</a:t>
            </a:r>
            <a:r>
              <a:rPr lang="cs-CZ" sz="1400" dirty="0"/>
              <a:t>( ) const;</a:t>
            </a:r>
          </a:p>
          <a:p>
            <a:r>
              <a:rPr lang="cs-CZ" sz="1400" dirty="0"/>
              <a:t>};</a:t>
            </a:r>
          </a:p>
          <a:p>
            <a:endParaRPr lang="cs-CZ" sz="1400" dirty="0"/>
          </a:p>
          <a:p>
            <a:r>
              <a:rPr lang="cs-CZ" sz="1400" i="1" dirty="0"/>
              <a:t>bad_alloc, bad_cast, domain_error, invalid_argument, length_error, out_of_range, overflow_error, range_error, underflow_error</a:t>
            </a:r>
          </a:p>
          <a:p>
            <a:endParaRPr lang="cs-CZ" sz="1400" dirty="0"/>
          </a:p>
          <a:p>
            <a:r>
              <a:rPr lang="cs-CZ" sz="1400" dirty="0"/>
              <a:t>} catch( exception&amp; e) {</a:t>
            </a:r>
          </a:p>
          <a:p>
            <a:r>
              <a:rPr lang="cs-CZ" sz="1400" dirty="0"/>
              <a:t>  cout &lt;&lt; e.</a:t>
            </a:r>
            <a:r>
              <a:rPr lang="cs-CZ" sz="1400" b="1" dirty="0"/>
              <a:t>what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7239000" y="3581400"/>
            <a:ext cx="1524000" cy="533400"/>
          </a:xfrm>
          <a:prstGeom prst="wedgeRoundRectCallout">
            <a:avLst>
              <a:gd name="adj1" fmla="val 208"/>
              <a:gd name="adj2" fmla="val 23111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potomci std::exception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7549055" y="2362200"/>
            <a:ext cx="1213945" cy="359979"/>
          </a:xfrm>
          <a:prstGeom prst="wedgeRoundRectCallout">
            <a:avLst>
              <a:gd name="adj1" fmla="val -93520"/>
              <a:gd name="adj2" fmla="val -8144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zachyt</a:t>
            </a:r>
            <a:r>
              <a:rPr lang="cs-CZ" sz="1400" dirty="0">
                <a:solidFill>
                  <a:schemeClr val="tx1"/>
                </a:solidFill>
              </a:rPr>
              <a:t>í vše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/>
              <a:t>ýjimky </a:t>
            </a:r>
            <a:r>
              <a:rPr lang="en-US" dirty="0"/>
              <a:t>v</a:t>
            </a:r>
            <a:r>
              <a:rPr lang="cs-CZ" dirty="0"/>
              <a:t> destruktor</a:t>
            </a:r>
            <a:r>
              <a:rPr lang="en-US" dirty="0"/>
              <a:t>u</a:t>
            </a:r>
            <a:endParaRPr lang="cs-CZ" dirty="0"/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nikdy!</a:t>
            </a:r>
          </a:p>
          <a:p>
            <a:pPr lvl="1"/>
            <a:r>
              <a:rPr lang="en-US" dirty="0" err="1"/>
              <a:t>destruktory</a:t>
            </a:r>
            <a:r>
              <a:rPr lang="en-US" dirty="0"/>
              <a:t> se </a:t>
            </a:r>
            <a:r>
              <a:rPr lang="en-US" dirty="0" err="1"/>
              <a:t>volaj</a:t>
            </a:r>
            <a:r>
              <a:rPr lang="cs-CZ" dirty="0"/>
              <a:t>í při obsluze výjimek</a:t>
            </a:r>
            <a:endParaRPr lang="en-US" dirty="0"/>
          </a:p>
          <a:p>
            <a:r>
              <a:rPr lang="en-US" dirty="0"/>
              <a:t>V</a:t>
            </a:r>
            <a:r>
              <a:rPr lang="cs-CZ" dirty="0"/>
              <a:t>ýjimky </a:t>
            </a:r>
            <a:r>
              <a:rPr lang="en-US" dirty="0"/>
              <a:t>v</a:t>
            </a:r>
            <a:r>
              <a:rPr lang="cs-CZ" dirty="0"/>
              <a:t> konstruktor</a:t>
            </a:r>
            <a:r>
              <a:rPr lang="en-US" dirty="0"/>
              <a:t>u</a:t>
            </a:r>
            <a:endParaRPr lang="cs-CZ" dirty="0"/>
          </a:p>
          <a:p>
            <a:pPr lvl="1"/>
            <a:r>
              <a:rPr lang="cs-CZ" b="1" dirty="0"/>
              <a:t>ne globální</a:t>
            </a:r>
            <a:r>
              <a:rPr lang="en-US" b="1" dirty="0"/>
              <a:t>!</a:t>
            </a:r>
          </a:p>
          <a:p>
            <a:pPr lvl="2"/>
            <a:r>
              <a:rPr lang="cs-CZ" dirty="0"/>
              <a:t>není kde chytit</a:t>
            </a:r>
          </a:p>
          <a:p>
            <a:pPr lvl="1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Základní</a:t>
            </a:r>
            <a:r>
              <a:rPr lang="cs-CZ" dirty="0"/>
              <a:t> třída</a:t>
            </a:r>
          </a:p>
          <a:p>
            <a:pPr lvl="2"/>
            <a:r>
              <a:rPr lang="cs-CZ" dirty="0"/>
              <a:t>konstruktor může vyvolat výjimku</a:t>
            </a:r>
          </a:p>
          <a:p>
            <a:pPr lvl="1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Odvozená</a:t>
            </a:r>
            <a:r>
              <a:rPr lang="cs-CZ" dirty="0"/>
              <a:t> třída</a:t>
            </a:r>
          </a:p>
          <a:p>
            <a:pPr lvl="2"/>
            <a:r>
              <a:rPr lang="cs-CZ" dirty="0"/>
              <a:t>výjimku inicializace je vhodné zachytit</a:t>
            </a:r>
          </a:p>
          <a:p>
            <a:pPr lvl="2"/>
            <a:r>
              <a:rPr lang="cs-CZ" dirty="0"/>
              <a:t>objekt není vytvořen</a:t>
            </a:r>
          </a:p>
          <a:p>
            <a:pPr lvl="2"/>
            <a:r>
              <a:rPr lang="cs-CZ" dirty="0"/>
              <a:t>tělo konstruktoru odvozené třídy</a:t>
            </a:r>
            <a:br>
              <a:rPr lang="en-US" dirty="0"/>
            </a:br>
            <a:r>
              <a:rPr lang="cs-CZ" dirty="0"/>
              <a:t>se neprovede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/>
              <a:t>ýjimky při inicializaci</a:t>
            </a:r>
            <a:r>
              <a:rPr lang="en-US" dirty="0"/>
              <a:t> a </a:t>
            </a:r>
            <a:r>
              <a:rPr lang="en-US" dirty="0" err="1"/>
              <a:t>destrukci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6553200" y="3962400"/>
            <a:ext cx="22860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A</a:t>
            </a:r>
            <a:r>
              <a:rPr lang="en-US" sz="1400" dirty="0"/>
              <a:t> </a:t>
            </a:r>
            <a:r>
              <a:rPr lang="cs-CZ" sz="1400" dirty="0"/>
              <a:t>{</a:t>
            </a:r>
          </a:p>
          <a:p>
            <a:r>
              <a:rPr lang="cs-CZ" sz="1400" dirty="0"/>
              <a:t>public</a:t>
            </a:r>
            <a:r>
              <a:rPr lang="en-US" sz="1400" dirty="0"/>
              <a:t>:</a:t>
            </a:r>
            <a:endParaRPr lang="cs-CZ" sz="1400" dirty="0"/>
          </a:p>
          <a:p>
            <a:r>
              <a:rPr lang="en-US" sz="1400" dirty="0"/>
              <a:t>  A( X&amp; x) { ... throw ... }</a:t>
            </a:r>
            <a:endParaRPr lang="cs-CZ" sz="1400" dirty="0"/>
          </a:p>
          <a:p>
            <a:r>
              <a:rPr lang="cs-CZ" sz="1400" dirty="0"/>
              <a:t>}</a:t>
            </a:r>
            <a:r>
              <a:rPr lang="en-US" sz="1400" dirty="0"/>
              <a:t>;</a:t>
            </a:r>
          </a:p>
          <a:p>
            <a:endParaRPr lang="en-US" sz="1400" dirty="0"/>
          </a:p>
          <a:p>
            <a:r>
              <a:rPr lang="en-US" sz="1400" dirty="0"/>
              <a:t>class B : public A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B( X&amp; x) </a:t>
            </a:r>
            <a:r>
              <a:rPr lang="en-US" sz="1400" b="1" dirty="0"/>
              <a:t>try</a:t>
            </a:r>
            <a:r>
              <a:rPr lang="en-US" sz="1400" dirty="0"/>
              <a:t> : A(x) {</a:t>
            </a:r>
          </a:p>
          <a:p>
            <a:r>
              <a:rPr lang="en-US" sz="1400" dirty="0"/>
              <a:t>  ...</a:t>
            </a:r>
          </a:p>
          <a:p>
            <a:r>
              <a:rPr lang="en-US" sz="1400" dirty="0"/>
              <a:t>  } </a:t>
            </a:r>
            <a:r>
              <a:rPr lang="en-US" sz="1400" b="1" dirty="0"/>
              <a:t>catch</a:t>
            </a:r>
            <a:r>
              <a:rPr lang="en-US" sz="1400" dirty="0"/>
              <a:t>( ...) {</a:t>
            </a:r>
          </a:p>
          <a:p>
            <a:r>
              <a:rPr lang="en-US" sz="1400" dirty="0"/>
              <a:t>  }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4114800" y="6106656"/>
            <a:ext cx="1905000" cy="533400"/>
          </a:xfrm>
          <a:prstGeom prst="wedgeRoundRectCallout">
            <a:avLst>
              <a:gd name="adj1" fmla="val 91098"/>
              <a:gd name="adj2" fmla="val -8548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</a:t>
            </a:r>
            <a:r>
              <a:rPr lang="cs-CZ" sz="1400" dirty="0">
                <a:solidFill>
                  <a:schemeClr val="tx1"/>
                </a:solidFill>
              </a:rPr>
              <a:t>ělo try bloku je tělem konstruktoru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648200" y="2971800"/>
            <a:ext cx="1905000" cy="533400"/>
          </a:xfrm>
          <a:prstGeom prst="wedgeRoundRectCallout">
            <a:avLst>
              <a:gd name="adj1" fmla="val 49552"/>
              <a:gd name="adj2" fmla="val -6257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exception-safe programming: LS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3850" y="1066800"/>
            <a:ext cx="6381750" cy="246221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&lt;stdexcept&gt;</a:t>
            </a:r>
            <a:r>
              <a:rPr lang="en-US" sz="1400" dirty="0"/>
              <a:t>, &lt;</a:t>
            </a:r>
            <a:r>
              <a:rPr lang="en-US" sz="1400" dirty="0" err="1"/>
              <a:t>cstdio</a:t>
            </a:r>
            <a:r>
              <a:rPr lang="en-US" sz="1400" dirty="0"/>
              <a:t>&gt;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class </a:t>
            </a:r>
            <a:r>
              <a:rPr lang="cs-CZ" sz="1400" b="1" dirty="0">
                <a:solidFill>
                  <a:srgbClr val="00B050"/>
                </a:solidFill>
              </a:rPr>
              <a:t>myexc</a:t>
            </a:r>
            <a:r>
              <a:rPr lang="cs-CZ" sz="1400" dirty="0"/>
              <a:t> </a:t>
            </a:r>
            <a:r>
              <a:rPr lang="en-US" sz="1400" dirty="0"/>
              <a:t> : public </a:t>
            </a:r>
            <a:r>
              <a:rPr lang="en-US" sz="1400" dirty="0" err="1"/>
              <a:t>std</a:t>
            </a:r>
            <a:r>
              <a:rPr lang="en-US" sz="1400" dirty="0"/>
              <a:t>::</a:t>
            </a:r>
            <a:r>
              <a:rPr lang="en-US" sz="1400" dirty="0">
                <a:solidFill>
                  <a:srgbClr val="0070C0"/>
                </a:solidFill>
              </a:rPr>
              <a:t>exception</a:t>
            </a:r>
            <a:r>
              <a:rPr lang="en-US" sz="1400" dirty="0"/>
              <a:t> </a:t>
            </a:r>
            <a:r>
              <a:rPr lang="cs-CZ" sz="1400" dirty="0"/>
              <a:t>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</a:t>
            </a:r>
            <a:r>
              <a:rPr lang="cs-CZ" sz="1400" b="1" dirty="0"/>
              <a:t>myexc</a:t>
            </a:r>
            <a:r>
              <a:rPr lang="cs-CZ" sz="1400" dirty="0"/>
              <a:t>(  int ix)</a:t>
            </a:r>
            <a:r>
              <a:rPr lang="en-US" sz="1400" dirty="0"/>
              <a:t> : ix_(ix) , s_( "</a:t>
            </a:r>
            <a:r>
              <a:rPr lang="en-US" sz="1400" dirty="0" err="1"/>
              <a:t>Chyba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indexu</a:t>
            </a:r>
            <a:r>
              <a:rPr lang="en-US" sz="1400" dirty="0"/>
              <a:t>: ") {s_ += </a:t>
            </a:r>
            <a:r>
              <a:rPr lang="en-US" sz="1400" dirty="0" err="1"/>
              <a:t>to_string</a:t>
            </a:r>
            <a:r>
              <a:rPr lang="en-US" sz="1400" dirty="0"/>
              <a:t>( ix);</a:t>
            </a:r>
            <a:r>
              <a:rPr lang="cs-CZ" sz="1400" dirty="0"/>
              <a:t> }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virtual const char *</a:t>
            </a:r>
            <a:r>
              <a:rPr lang="cs-CZ" sz="1400" b="1" dirty="0">
                <a:solidFill>
                  <a:srgbClr val="0070C0"/>
                </a:solidFill>
              </a:rPr>
              <a:t>what</a:t>
            </a:r>
            <a:r>
              <a:rPr lang="cs-CZ" sz="1400" dirty="0"/>
              <a:t>( ) const</a:t>
            </a:r>
            <a:r>
              <a:rPr lang="en-US" sz="1400" dirty="0"/>
              <a:t> { return </a:t>
            </a:r>
            <a:r>
              <a:rPr lang="en-US" sz="1400" dirty="0" err="1"/>
              <a:t>buf</a:t>
            </a:r>
            <a:r>
              <a:rPr lang="en-US" sz="1400" dirty="0"/>
              <a:t>_; }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b="1" dirty="0" err="1"/>
              <a:t>getIndex</a:t>
            </a:r>
            <a:r>
              <a:rPr lang="en-US" sz="1400" dirty="0"/>
              <a:t>() </a:t>
            </a:r>
            <a:r>
              <a:rPr lang="en-US" sz="1400" dirty="0" err="1"/>
              <a:t>const</a:t>
            </a:r>
            <a:r>
              <a:rPr lang="en-US" sz="1400" dirty="0"/>
              <a:t> { return ix_; }</a:t>
            </a:r>
            <a:endParaRPr lang="cs-CZ" sz="1400" dirty="0"/>
          </a:p>
          <a:p>
            <a:r>
              <a:rPr lang="cs-CZ" sz="1400" dirty="0"/>
              <a:t>private:</a:t>
            </a:r>
          </a:p>
          <a:p>
            <a:r>
              <a:rPr lang="cs-CZ" sz="1400" dirty="0"/>
              <a:t>  int ix</a:t>
            </a:r>
            <a:r>
              <a:rPr lang="en-US" sz="1400" dirty="0"/>
              <a:t>_;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en-US" sz="1400" dirty="0"/>
              <a:t>string s_;</a:t>
            </a:r>
            <a:endParaRPr lang="cs-CZ" sz="1400" dirty="0"/>
          </a:p>
          <a:p>
            <a:r>
              <a:rPr lang="cs-CZ" sz="1400" dirty="0"/>
              <a:t>};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 err="1"/>
              <a:t>Vlastn</a:t>
            </a:r>
            <a:r>
              <a:rPr lang="cs-CZ" dirty="0"/>
              <a:t>í typ</a:t>
            </a:r>
            <a:r>
              <a:rPr lang="en-US" dirty="0"/>
              <a:t> </a:t>
            </a:r>
            <a:r>
              <a:rPr lang="cs-CZ" dirty="0"/>
              <a:t>výjimky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7010400" y="1203434"/>
            <a:ext cx="1714500" cy="533400"/>
          </a:xfrm>
          <a:prstGeom prst="wedgeRoundRectCallout">
            <a:avLst>
              <a:gd name="adj1" fmla="val -99181"/>
              <a:gd name="adj2" fmla="val 8593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vše zpracovat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v konstruktoru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86200" y="4523416"/>
            <a:ext cx="49530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try {</a:t>
            </a:r>
          </a:p>
          <a:p>
            <a:r>
              <a:rPr lang="en-US" sz="1400" i="1" dirty="0"/>
              <a:t>  </a:t>
            </a:r>
            <a:r>
              <a:rPr lang="en-US" sz="1400" i="1" dirty="0" err="1"/>
              <a:t>nejakymujkod</a:t>
            </a:r>
            <a:endParaRPr lang="en-US" sz="1400" i="1" dirty="0"/>
          </a:p>
          <a:p>
            <a:r>
              <a:rPr lang="cs-CZ" sz="1400" dirty="0"/>
              <a:t>} </a:t>
            </a:r>
            <a:r>
              <a:rPr lang="cs-CZ" sz="1400" b="1" dirty="0"/>
              <a:t>catch</a:t>
            </a:r>
            <a:r>
              <a:rPr lang="cs-CZ" sz="1400" dirty="0"/>
              <a:t>( </a:t>
            </a:r>
            <a:r>
              <a:rPr lang="en-US" sz="1400" b="1" dirty="0" err="1">
                <a:solidFill>
                  <a:srgbClr val="00B050"/>
                </a:solidFill>
              </a:rPr>
              <a:t>myexc</a:t>
            </a:r>
            <a:r>
              <a:rPr lang="cs-CZ" sz="1400" dirty="0"/>
              <a:t>&amp; </a:t>
            </a:r>
            <a:r>
              <a:rPr lang="en-US" sz="1400" dirty="0"/>
              <a:t>m</a:t>
            </a:r>
            <a:r>
              <a:rPr lang="cs-CZ" sz="1400" dirty="0"/>
              <a:t>e) {</a:t>
            </a:r>
          </a:p>
          <a:p>
            <a:r>
              <a:rPr lang="cs-CZ" sz="1400" dirty="0"/>
              <a:t>  cout &lt;&lt; </a:t>
            </a:r>
            <a:r>
              <a:rPr lang="en-US" sz="1400" dirty="0"/>
              <a:t>"</a:t>
            </a:r>
            <a:r>
              <a:rPr lang="en-US" sz="1400" dirty="0" err="1"/>
              <a:t>Chyba</a:t>
            </a:r>
            <a:r>
              <a:rPr lang="en-US" sz="1400" dirty="0"/>
              <a:t> </a:t>
            </a:r>
            <a:r>
              <a:rPr lang="en-US" sz="1400" dirty="0" err="1"/>
              <a:t>indexu</a:t>
            </a:r>
            <a:r>
              <a:rPr lang="en-US" sz="1400" dirty="0"/>
              <a:t>: " &lt;&lt; me</a:t>
            </a:r>
            <a:r>
              <a:rPr lang="cs-CZ" sz="1400" dirty="0"/>
              <a:t>.</a:t>
            </a:r>
            <a:r>
              <a:rPr lang="en-US" sz="1400" b="1" dirty="0" err="1">
                <a:solidFill>
                  <a:srgbClr val="00B050"/>
                </a:solidFill>
              </a:rPr>
              <a:t>getIndex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 catch( </a:t>
            </a:r>
            <a:r>
              <a:rPr lang="cs-CZ" sz="1400" dirty="0">
                <a:solidFill>
                  <a:srgbClr val="0070C0"/>
                </a:solidFill>
              </a:rPr>
              <a:t>exception</a:t>
            </a:r>
            <a:r>
              <a:rPr lang="cs-CZ" sz="1400" dirty="0"/>
              <a:t>&amp; e) {</a:t>
            </a:r>
          </a:p>
          <a:p>
            <a:r>
              <a:rPr lang="cs-CZ" sz="1400" dirty="0"/>
              <a:t>  cout &lt;&lt; e.</a:t>
            </a:r>
            <a:r>
              <a:rPr lang="cs-CZ" sz="1400" b="1" dirty="0">
                <a:solidFill>
                  <a:srgbClr val="0070C0"/>
                </a:solidFill>
              </a:rPr>
              <a:t>what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850" y="3815766"/>
            <a:ext cx="22098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myclass</a:t>
            </a:r>
            <a:r>
              <a:rPr lang="en-US" sz="1400" dirty="0"/>
              <a:t>::</a:t>
            </a:r>
            <a:r>
              <a:rPr lang="en-US" sz="1400" dirty="0" err="1"/>
              <a:t>myfnc</a:t>
            </a:r>
            <a:r>
              <a:rPr lang="en-US" sz="1400" dirty="0"/>
              <a:t>() {</a:t>
            </a:r>
          </a:p>
          <a:p>
            <a:r>
              <a:rPr lang="en-US" sz="1400" i="1" dirty="0"/>
              <a:t>  whatever();</a:t>
            </a:r>
          </a:p>
          <a:p>
            <a:r>
              <a:rPr lang="en-US" sz="1400" dirty="0"/>
              <a:t>  </a:t>
            </a:r>
            <a:r>
              <a:rPr lang="en-US" sz="1400" b="1" dirty="0">
                <a:solidFill>
                  <a:srgbClr val="9900CC"/>
                </a:solidFill>
              </a:rPr>
              <a:t>if</a:t>
            </a:r>
            <a:r>
              <a:rPr lang="en-US" sz="1400" dirty="0"/>
              <a:t>( </a:t>
            </a:r>
            <a:r>
              <a:rPr lang="en-US" sz="1400" dirty="0" err="1"/>
              <a:t>error_occured</a:t>
            </a:r>
            <a:r>
              <a:rPr lang="en-US" sz="1400" dirty="0"/>
              <a:t>)</a:t>
            </a:r>
          </a:p>
          <a:p>
            <a:r>
              <a:rPr lang="en-US" sz="1400" b="1" dirty="0"/>
              <a:t>    </a:t>
            </a:r>
            <a:r>
              <a:rPr lang="en-US" sz="1400" b="1" dirty="0">
                <a:solidFill>
                  <a:srgbClr val="9900CC"/>
                </a:solidFill>
              </a:rPr>
              <a:t>throw </a:t>
            </a:r>
            <a:r>
              <a:rPr lang="en-US" sz="1400" b="1" dirty="0" err="1">
                <a:solidFill>
                  <a:srgbClr val="9900CC"/>
                </a:solidFill>
              </a:rPr>
              <a:t>myexc</a:t>
            </a:r>
            <a:r>
              <a:rPr lang="en-US" sz="1400" b="1" dirty="0"/>
              <a:t>( 17);</a:t>
            </a:r>
          </a:p>
          <a:p>
            <a:r>
              <a:rPr lang="en-US" sz="1400" i="1" dirty="0"/>
              <a:t>  </a:t>
            </a:r>
            <a:r>
              <a:rPr lang="en-US" sz="1400" i="1" dirty="0" err="1"/>
              <a:t>whatever_else</a:t>
            </a:r>
            <a:r>
              <a:rPr lang="en-US" sz="1400" i="1" dirty="0"/>
              <a:t>();</a:t>
            </a:r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6629400" y="455443"/>
            <a:ext cx="1724025" cy="549166"/>
          </a:xfrm>
          <a:prstGeom prst="wedgeRoundRectCallout">
            <a:avLst>
              <a:gd name="adj1" fmla="val -99955"/>
              <a:gd name="adj2" fmla="val 208003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žádné výjimky 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!!!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7010401" y="1889234"/>
            <a:ext cx="1724025" cy="392906"/>
          </a:xfrm>
          <a:prstGeom prst="wedgeRoundRectCallout">
            <a:avLst>
              <a:gd name="adj1" fmla="val -172631"/>
              <a:gd name="adj2" fmla="val 4587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kompatibilita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7010401" y="2422634"/>
            <a:ext cx="1714499" cy="533400"/>
          </a:xfrm>
          <a:prstGeom prst="wedgeRoundRectCallout">
            <a:avLst>
              <a:gd name="adj1" fmla="val -241758"/>
              <a:gd name="adj2" fmla="val -3304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vlastn</a:t>
            </a:r>
            <a:r>
              <a:rPr lang="cs-CZ" sz="1400" dirty="0">
                <a:solidFill>
                  <a:schemeClr val="tx1"/>
                </a:solidFill>
              </a:rPr>
              <a:t>í diagnostika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2895600" y="3743754"/>
            <a:ext cx="3581400" cy="382011"/>
          </a:xfrm>
          <a:prstGeom prst="wedgeRoundRectCallout">
            <a:avLst>
              <a:gd name="adj1" fmla="val -72627"/>
              <a:gd name="adj2" fmla="val 144727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anonymní instance</a:t>
            </a:r>
            <a:r>
              <a:rPr lang="en-US" sz="1400" dirty="0">
                <a:solidFill>
                  <a:schemeClr val="tx1"/>
                </a:solidFill>
              </a:rPr>
              <a:t> - </a:t>
            </a:r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žádné alokace 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86000" y="4629142"/>
            <a:ext cx="1676400" cy="436615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Rounded Rectangular Callout 13"/>
          <p:cNvSpPr/>
          <p:nvPr/>
        </p:nvSpPr>
        <p:spPr>
          <a:xfrm>
            <a:off x="323850" y="5689165"/>
            <a:ext cx="3034205" cy="838200"/>
          </a:xfrm>
          <a:prstGeom prst="wedgeRoundRectCallout">
            <a:avLst>
              <a:gd name="adj1" fmla="val 49957"/>
              <a:gd name="adj2" fmla="val 750"/>
              <a:gd name="adj3" fmla="val 16667"/>
            </a:avLst>
          </a:prstGeom>
          <a:solidFill>
            <a:srgbClr val="F2BB69"/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strcpy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atoi</a:t>
            </a:r>
            <a:r>
              <a:rPr lang="en-US" sz="1400" dirty="0">
                <a:solidFill>
                  <a:schemeClr val="tx1"/>
                </a:solidFill>
              </a:rPr>
              <a:t>, ... </a:t>
            </a:r>
            <a:r>
              <a:rPr lang="en-US" sz="1400" dirty="0">
                <a:solidFill>
                  <a:srgbClr val="FF0000"/>
                </a:solidFill>
              </a:rPr>
              <a:t>errors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Properties ▸ C/C++ ▸ General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▸ SDL checks ▸ No (/</a:t>
            </a:r>
            <a:r>
              <a:rPr lang="en-US" sz="1400" dirty="0" err="1">
                <a:solidFill>
                  <a:schemeClr val="tx1"/>
                </a:solidFill>
              </a:rPr>
              <a:t>sdl</a:t>
            </a:r>
            <a:r>
              <a:rPr lang="en-US" sz="1400" dirty="0">
                <a:solidFill>
                  <a:schemeClr val="tx1"/>
                </a:solidFill>
              </a:rPr>
              <a:t>-)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62984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933474"/>
            <a:ext cx="5029200" cy="5848325"/>
          </a:xfrm>
        </p:spPr>
        <p:txBody>
          <a:bodyPr>
            <a:normAutofit/>
          </a:bodyPr>
          <a:lstStyle/>
          <a:p>
            <a:r>
              <a:rPr lang="cs-CZ" dirty="0"/>
              <a:t>Vy</a:t>
            </a:r>
            <a:r>
              <a:rPr lang="en-US" dirty="0" err="1"/>
              <a:t>zkou</a:t>
            </a:r>
            <a:r>
              <a:rPr lang="cs-CZ" dirty="0" err="1"/>
              <a:t>šet</a:t>
            </a:r>
            <a:r>
              <a:rPr lang="cs-CZ" dirty="0"/>
              <a:t> na Gumovém poli</a:t>
            </a:r>
          </a:p>
          <a:p>
            <a:pPr lvl="1"/>
            <a:r>
              <a:rPr lang="cs-CZ" dirty="0"/>
              <a:t>nějak velké pole</a:t>
            </a:r>
            <a:endParaRPr lang="en-US" dirty="0"/>
          </a:p>
          <a:p>
            <a:pPr lvl="1"/>
            <a:r>
              <a:rPr lang="cs-CZ" dirty="0"/>
              <a:t>náhodně zkoušet</a:t>
            </a:r>
          </a:p>
          <a:p>
            <a:pPr lvl="1"/>
            <a:r>
              <a:rPr lang="cs-CZ" dirty="0"/>
              <a:t>při přetečení výjimka</a:t>
            </a:r>
            <a:endParaRPr lang="en-US" dirty="0"/>
          </a:p>
          <a:p>
            <a:pPr lvl="1"/>
            <a:r>
              <a:rPr lang="en-US" dirty="0" err="1"/>
              <a:t>chr</a:t>
            </a:r>
            <a:r>
              <a:rPr lang="cs-CZ" dirty="0"/>
              <a:t>áněný</a:t>
            </a:r>
            <a:r>
              <a:rPr lang="en-US" dirty="0"/>
              <a:t> iterator</a:t>
            </a:r>
            <a:endParaRPr lang="cs-CZ" dirty="0"/>
          </a:p>
          <a:p>
            <a:pPr lvl="2"/>
            <a:r>
              <a:rPr lang="en-US" dirty="0"/>
              <a:t>++</a:t>
            </a:r>
            <a:r>
              <a:rPr lang="cs-CZ" dirty="0"/>
              <a:t>end</a:t>
            </a:r>
            <a:r>
              <a:rPr lang="en-US" dirty="0"/>
              <a:t>(), *end()</a:t>
            </a:r>
            <a:endParaRPr lang="cs-CZ" dirty="0"/>
          </a:p>
          <a:p>
            <a:r>
              <a:rPr lang="en-US" dirty="0" err="1"/>
              <a:t>Podrobn</a:t>
            </a:r>
            <a:r>
              <a:rPr lang="cs-CZ" dirty="0"/>
              <a:t>ější diag</a:t>
            </a:r>
            <a:r>
              <a:rPr lang="en-US" dirty="0" err="1"/>
              <a:t>nostika</a:t>
            </a:r>
            <a:endParaRPr lang="cs-CZ" dirty="0"/>
          </a:p>
          <a:p>
            <a:pPr lvl="1"/>
            <a:r>
              <a:rPr lang="cs-CZ" dirty="0"/>
              <a:t>v</a:t>
            </a:r>
            <a:r>
              <a:rPr lang="en-US" dirty="0" err="1"/>
              <a:t>lastn</a:t>
            </a:r>
            <a:r>
              <a:rPr lang="cs-CZ" dirty="0"/>
              <a:t>í výjimka</a:t>
            </a:r>
          </a:p>
          <a:p>
            <a:pPr lvl="1"/>
            <a:r>
              <a:rPr lang="cs-CZ" dirty="0"/>
              <a:t>špatný index a velikost pole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/>
              <a:t>ýjimky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935534"/>
            <a:ext cx="3810000" cy="461664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  </a:t>
            </a:r>
            <a:r>
              <a:rPr lang="cs-CZ" sz="1400" dirty="0"/>
              <a:t>const int </a:t>
            </a:r>
            <a:r>
              <a:rPr lang="cs-CZ" sz="1400" dirty="0">
                <a:solidFill>
                  <a:srgbClr val="9900CC"/>
                </a:solidFill>
              </a:rPr>
              <a:t>max</a:t>
            </a:r>
            <a:r>
              <a:rPr lang="cs-CZ" sz="1400" dirty="0"/>
              <a:t> = 100;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int n = rand</a:t>
            </a:r>
            <a:r>
              <a:rPr lang="en-US" sz="1400" dirty="0"/>
              <a:t>om</a:t>
            </a:r>
            <a:r>
              <a:rPr lang="cs-CZ" sz="1400" dirty="0"/>
              <a:t>( </a:t>
            </a:r>
            <a:r>
              <a:rPr lang="cs-CZ" sz="1400" dirty="0">
                <a:solidFill>
                  <a:srgbClr val="9900CC"/>
                </a:solidFill>
              </a:rPr>
              <a:t>max</a:t>
            </a:r>
            <a:r>
              <a:rPr lang="en-US" sz="1400" dirty="0"/>
              <a:t>)</a:t>
            </a:r>
            <a:r>
              <a:rPr lang="cs-CZ" sz="1400" dirty="0"/>
              <a:t>;</a:t>
            </a:r>
          </a:p>
          <a:p>
            <a:r>
              <a:rPr lang="cs-CZ" sz="1400" dirty="0"/>
              <a:t>  vector&lt;int&gt; v;</a:t>
            </a:r>
          </a:p>
          <a:p>
            <a:r>
              <a:rPr lang="cs-CZ" sz="1400" dirty="0"/>
              <a:t>  int i;</a:t>
            </a:r>
          </a:p>
          <a:p>
            <a:r>
              <a:rPr lang="cs-CZ" sz="1400" dirty="0"/>
              <a:t>  for( i = 0; i &lt; n; i++)</a:t>
            </a:r>
          </a:p>
          <a:p>
            <a:r>
              <a:rPr lang="cs-CZ" sz="1400" dirty="0"/>
              <a:t>    v.push_back( i);</a:t>
            </a:r>
          </a:p>
          <a:p>
            <a:r>
              <a:rPr lang="cs-CZ" sz="1400" dirty="0"/>
              <a:t>  try {</a:t>
            </a:r>
          </a:p>
          <a:p>
            <a:r>
              <a:rPr lang="cs-CZ" sz="1400" dirty="0"/>
              <a:t>    for(;;) {</a:t>
            </a:r>
          </a:p>
          <a:p>
            <a:r>
              <a:rPr lang="cs-CZ" sz="1400" dirty="0"/>
              <a:t>      i = rand</a:t>
            </a:r>
            <a:r>
              <a:rPr lang="en-US" sz="1400" dirty="0"/>
              <a:t>om</a:t>
            </a:r>
            <a:r>
              <a:rPr lang="cs-CZ" sz="1400" dirty="0"/>
              <a:t>( </a:t>
            </a:r>
            <a:r>
              <a:rPr lang="cs-CZ" sz="1400" dirty="0">
                <a:solidFill>
                  <a:srgbClr val="9900CC"/>
                </a:solidFill>
              </a:rPr>
              <a:t>max</a:t>
            </a:r>
            <a:r>
              <a:rPr lang="en-US" sz="1400" dirty="0"/>
              <a:t>)</a:t>
            </a:r>
            <a:r>
              <a:rPr lang="cs-CZ" sz="1400" dirty="0"/>
              <a:t>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//  cout &lt;&lt; v[i] &lt;&lt; " "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;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!!! nehazi, odleti</a:t>
            </a:r>
          </a:p>
          <a:p>
            <a:r>
              <a:rPr lang="cs-CZ" sz="1400" dirty="0"/>
              <a:t>      cout &lt;&lt; </a:t>
            </a:r>
            <a:r>
              <a:rPr lang="cs-CZ" sz="1400" b="1" dirty="0">
                <a:solidFill>
                  <a:srgbClr val="9900CC"/>
                </a:solidFill>
              </a:rPr>
              <a:t>v.at(i)</a:t>
            </a:r>
            <a:r>
              <a:rPr lang="cs-CZ" sz="1400" dirty="0"/>
              <a:t> &lt;&lt; " ";</a:t>
            </a:r>
          </a:p>
          <a:p>
            <a:r>
              <a:rPr lang="cs-CZ" sz="1400" dirty="0"/>
              <a:t>    }</a:t>
            </a:r>
          </a:p>
          <a:p>
            <a:r>
              <a:rPr lang="cs-CZ" sz="1400" dirty="0"/>
              <a:t>} catch( </a:t>
            </a:r>
            <a:r>
              <a:rPr lang="cs-CZ" sz="1400" b="1" dirty="0">
                <a:solidFill>
                  <a:srgbClr val="00B050"/>
                </a:solidFill>
              </a:rPr>
              <a:t>myexc</a:t>
            </a:r>
            <a:r>
              <a:rPr lang="cs-CZ" sz="1400" dirty="0">
                <a:solidFill>
                  <a:srgbClr val="00B050"/>
                </a:solidFill>
              </a:rPr>
              <a:t> </a:t>
            </a:r>
            <a:r>
              <a:rPr lang="cs-CZ" sz="1400" dirty="0"/>
              <a:t>&amp;e) {</a:t>
            </a:r>
          </a:p>
          <a:p>
            <a:r>
              <a:rPr lang="cs-CZ" sz="1400" dirty="0"/>
              <a:t>    cout &lt;&lt; endl &lt;&lt; e.</a:t>
            </a:r>
            <a:r>
              <a:rPr lang="cs-CZ" sz="1400" b="1" dirty="0">
                <a:solidFill>
                  <a:srgbClr val="00B050"/>
                </a:solidFill>
              </a:rPr>
              <a:t>getIndex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 catch( </a:t>
            </a:r>
            <a:r>
              <a:rPr lang="cs-CZ" sz="1400" b="1" dirty="0">
                <a:solidFill>
                  <a:srgbClr val="0070C0"/>
                </a:solidFill>
              </a:rPr>
              <a:t>exception</a:t>
            </a:r>
            <a:r>
              <a:rPr lang="cs-CZ" sz="1400" dirty="0"/>
              <a:t> &amp;e) {</a:t>
            </a:r>
          </a:p>
          <a:p>
            <a:r>
              <a:rPr lang="cs-CZ" sz="1400" dirty="0"/>
              <a:t>    cout &lt;&lt; endl &lt;&lt; e.</a:t>
            </a:r>
            <a:r>
              <a:rPr lang="cs-CZ" sz="1400" b="1" dirty="0">
                <a:solidFill>
                  <a:srgbClr val="0070C0"/>
                </a:solidFill>
              </a:rPr>
              <a:t>what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 catch(</a:t>
            </a:r>
            <a:r>
              <a:rPr lang="cs-CZ" sz="1400" b="1" dirty="0">
                <a:solidFill>
                  <a:srgbClr val="FF0000"/>
                </a:solidFill>
              </a:rPr>
              <a:t>...</a:t>
            </a:r>
            <a:r>
              <a:rPr lang="cs-CZ" sz="1400" dirty="0"/>
              <a:t>) {</a:t>
            </a:r>
          </a:p>
          <a:p>
            <a:r>
              <a:rPr lang="cs-CZ" sz="1400" dirty="0"/>
              <a:t>    cout &lt;&lt; "Obscure exception!" &lt;&lt; endl;</a:t>
            </a:r>
          </a:p>
          <a:p>
            <a:r>
              <a:rPr lang="cs-CZ" sz="1400" dirty="0"/>
              <a:t>  }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81500" y="5181600"/>
            <a:ext cx="43434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#include &lt;random&gt;</a:t>
            </a:r>
            <a:endParaRPr lang="cs-CZ" dirty="0"/>
          </a:p>
          <a:p>
            <a:r>
              <a:rPr lang="en-US" dirty="0"/>
              <a:t>#</a:t>
            </a:r>
            <a:r>
              <a:rPr lang="cs-CZ" dirty="0"/>
              <a:t>include </a:t>
            </a:r>
            <a:r>
              <a:rPr lang="en-US" dirty="0"/>
              <a:t>&lt;</a:t>
            </a:r>
            <a:r>
              <a:rPr lang="cs-CZ" dirty="0">
                <a:solidFill>
                  <a:srgbClr val="9900CC"/>
                </a:solidFill>
              </a:rPr>
              <a:t>ctime</a:t>
            </a:r>
            <a:r>
              <a:rPr lang="en-US" dirty="0"/>
              <a:t>&gt;</a:t>
            </a:r>
          </a:p>
          <a:p>
            <a:endParaRPr lang="en-US" dirty="0"/>
          </a:p>
          <a:p>
            <a:r>
              <a:rPr lang="en-US" dirty="0" err="1"/>
              <a:t>default_random_engine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generator</a:t>
            </a:r>
            <a:r>
              <a:rPr lang="en-US" dirty="0"/>
              <a:t>( </a:t>
            </a:r>
            <a:r>
              <a:rPr lang="en-US" dirty="0">
                <a:solidFill>
                  <a:srgbClr val="9900CC"/>
                </a:solidFill>
              </a:rPr>
              <a:t>time</a:t>
            </a:r>
            <a:r>
              <a:rPr lang="en-US" dirty="0"/>
              <a:t>(0));</a:t>
            </a:r>
          </a:p>
          <a:p>
            <a:r>
              <a:rPr lang="en-US" dirty="0" err="1"/>
              <a:t>uniform_int_distribution</a:t>
            </a:r>
            <a:r>
              <a:rPr lang="en-US" dirty="0"/>
              <a:t>&lt;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>
                <a:solidFill>
                  <a:srgbClr val="008000"/>
                </a:solidFill>
              </a:rPr>
              <a:t>distribution</a:t>
            </a:r>
            <a:r>
              <a:rPr lang="en-US" dirty="0"/>
              <a:t>(1,6);</a:t>
            </a:r>
          </a:p>
          <a:p>
            <a:r>
              <a:rPr lang="en-US" dirty="0" err="1"/>
              <a:t>int</a:t>
            </a:r>
            <a:r>
              <a:rPr lang="en-US" dirty="0"/>
              <a:t> n = </a:t>
            </a:r>
            <a:r>
              <a:rPr lang="en-US" dirty="0">
                <a:solidFill>
                  <a:srgbClr val="008000"/>
                </a:solidFill>
              </a:rPr>
              <a:t>distribution</a:t>
            </a:r>
            <a:r>
              <a:rPr lang="en-US" dirty="0"/>
              <a:t>(</a:t>
            </a:r>
            <a:r>
              <a:rPr lang="en-US" dirty="0">
                <a:solidFill>
                  <a:srgbClr val="0000FF"/>
                </a:solidFill>
              </a:rPr>
              <a:t>generator</a:t>
            </a:r>
            <a:r>
              <a:rPr lang="en-US" dirty="0"/>
              <a:t>);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14600" y="1524000"/>
            <a:ext cx="1981200" cy="4267200"/>
          </a:xfrm>
          <a:prstGeom prst="straightConnector1">
            <a:avLst/>
          </a:prstGeom>
          <a:ln w="15875">
            <a:headEnd type="oval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čtení ze souboru i std vstupu</a:t>
            </a:r>
          </a:p>
          <a:p>
            <a:r>
              <a:rPr lang="cs-CZ" dirty="0"/>
              <a:t>záměnnost</a:t>
            </a:r>
          </a:p>
          <a:p>
            <a:pPr lvl="1"/>
            <a:r>
              <a:rPr lang="cs-CZ" dirty="0"/>
              <a:t>std vstup i soubor jsou streamy</a:t>
            </a:r>
          </a:p>
          <a:p>
            <a:pPr lvl="1"/>
            <a:r>
              <a:rPr lang="cs-CZ" dirty="0"/>
              <a:t>lze přiřadit za běhu</a:t>
            </a:r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Streamy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3048000"/>
            <a:ext cx="2362200" cy="289310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#include &lt;iostream&gt;</a:t>
            </a:r>
          </a:p>
          <a:p>
            <a:r>
              <a:rPr lang="cs-CZ" sz="1400" dirty="0"/>
              <a:t>#include &lt;fstream&gt;</a:t>
            </a:r>
          </a:p>
          <a:p>
            <a:endParaRPr lang="cs-CZ" sz="1400" dirty="0"/>
          </a:p>
          <a:p>
            <a:r>
              <a:rPr lang="cs-CZ" sz="1400" b="1" dirty="0"/>
              <a:t>ifstream</a:t>
            </a:r>
            <a:r>
              <a:rPr lang="cs-CZ" sz="1400" dirty="0"/>
              <a:t> x;</a:t>
            </a:r>
          </a:p>
          <a:p>
            <a:r>
              <a:rPr lang="cs-CZ" sz="1400" dirty="0"/>
              <a:t>x.</a:t>
            </a:r>
            <a:r>
              <a:rPr lang="cs-CZ" sz="1400" b="1" dirty="0"/>
              <a:t>open</a:t>
            </a:r>
            <a:r>
              <a:rPr lang="cs-CZ" sz="1400" dirty="0"/>
              <a:t>( "file.txt");</a:t>
            </a:r>
          </a:p>
          <a:p>
            <a:r>
              <a:rPr lang="cs-CZ" sz="1400" dirty="0"/>
              <a:t>if( ! x.</a:t>
            </a:r>
            <a:r>
              <a:rPr lang="cs-CZ" sz="1400" b="1" dirty="0"/>
              <a:t>good</a:t>
            </a:r>
            <a:r>
              <a:rPr lang="cs-CZ" sz="1400" dirty="0"/>
              <a:t>()) { "chyba" }</a:t>
            </a:r>
          </a:p>
          <a:p>
            <a:r>
              <a:rPr lang="cs-CZ" sz="1400" dirty="0"/>
              <a:t>for (;;) {</a:t>
            </a:r>
          </a:p>
          <a:p>
            <a:r>
              <a:rPr lang="cs-CZ" sz="1400" dirty="0"/>
              <a:t>    x &gt;&gt; a;</a:t>
            </a:r>
          </a:p>
          <a:p>
            <a:r>
              <a:rPr lang="cs-CZ" sz="1400" dirty="0"/>
              <a:t>    if( x.</a:t>
            </a:r>
            <a:r>
              <a:rPr lang="cs-CZ" sz="1400" b="1" dirty="0"/>
              <a:t>fail</a:t>
            </a:r>
            <a:r>
              <a:rPr lang="cs-CZ" sz="1400" dirty="0"/>
              <a:t>())</a:t>
            </a:r>
          </a:p>
          <a:p>
            <a:r>
              <a:rPr lang="cs-CZ" sz="1400" dirty="0"/>
              <a:t>        break;</a:t>
            </a:r>
          </a:p>
          <a:p>
            <a:r>
              <a:rPr lang="cs-CZ" sz="1400" dirty="0"/>
              <a:t>    f</a:t>
            </a:r>
            <a:r>
              <a:rPr lang="en-US" sz="1400" dirty="0"/>
              <a:t>( a)</a:t>
            </a:r>
            <a:r>
              <a:rPr lang="cs-CZ" sz="1400" dirty="0"/>
              <a:t>;</a:t>
            </a:r>
          </a:p>
          <a:p>
            <a:r>
              <a:rPr lang="cs-CZ" sz="1400" dirty="0"/>
              <a:t>}</a:t>
            </a:r>
          </a:p>
          <a:p>
            <a:r>
              <a:rPr lang="cs-CZ" sz="1400" dirty="0"/>
              <a:t>x.</a:t>
            </a:r>
            <a:r>
              <a:rPr lang="cs-CZ" sz="1400" b="1" dirty="0"/>
              <a:t>close</a:t>
            </a:r>
            <a:r>
              <a:rPr lang="cs-CZ" sz="1400" dirty="0"/>
              <a:t>()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2895600" y="5257800"/>
            <a:ext cx="1371600" cy="533400"/>
          </a:xfrm>
          <a:prstGeom prst="wedgeRoundRectCallout">
            <a:avLst>
              <a:gd name="adj1" fmla="val -144159"/>
              <a:gd name="adj2" fmla="val -10672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lep</a:t>
            </a:r>
            <a:r>
              <a:rPr lang="cs-CZ" sz="1400" dirty="0">
                <a:solidFill>
                  <a:schemeClr val="tx1"/>
                </a:solidFill>
              </a:rPr>
              <a:t>ší než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test na eof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9800" y="2305615"/>
            <a:ext cx="2286000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process( </a:t>
            </a:r>
            <a:r>
              <a:rPr lang="en-US" sz="1400" dirty="0" err="1"/>
              <a:t>istream</a:t>
            </a:r>
            <a:r>
              <a:rPr lang="en-US" sz="1400" dirty="0"/>
              <a:t>&amp; f) {</a:t>
            </a:r>
          </a:p>
          <a:p>
            <a:r>
              <a:rPr lang="en-US" sz="1400" dirty="0"/>
              <a:t>  f &gt;&gt; ....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en-US" sz="1400" dirty="0"/>
              <a:t>if( ....) {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ifstream</a:t>
            </a:r>
            <a:r>
              <a:rPr lang="en-US" sz="1400" dirty="0"/>
              <a:t> f( ....);</a:t>
            </a:r>
          </a:p>
          <a:p>
            <a:r>
              <a:rPr lang="en-US" sz="1400" dirty="0"/>
              <a:t>  process( f);</a:t>
            </a:r>
          </a:p>
          <a:p>
            <a:r>
              <a:rPr lang="en-US" sz="1400" dirty="0"/>
              <a:t>} else {</a:t>
            </a:r>
          </a:p>
          <a:p>
            <a:r>
              <a:rPr lang="en-US" sz="1400" dirty="0"/>
              <a:t>  process( </a:t>
            </a:r>
            <a:r>
              <a:rPr lang="en-US" sz="1400" dirty="0" err="1"/>
              <a:t>cin</a:t>
            </a:r>
            <a:r>
              <a:rPr lang="en-US" sz="1400" dirty="0"/>
              <a:t>);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800600" y="5181600"/>
            <a:ext cx="1752600" cy="685800"/>
          </a:xfrm>
          <a:prstGeom prst="wedgeRoundRectCallout">
            <a:avLst>
              <a:gd name="adj1" fmla="val 48248"/>
              <a:gd name="adj2" fmla="val -13504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nen</a:t>
            </a:r>
            <a:r>
              <a:rPr lang="cs-CZ" sz="1400" dirty="0">
                <a:solidFill>
                  <a:schemeClr val="tx1"/>
                </a:solidFill>
              </a:rPr>
              <a:t>í třeba psát zvláštní kód pro čtení souboru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2895600" y="3810000"/>
            <a:ext cx="1371600" cy="304800"/>
          </a:xfrm>
          <a:prstGeom prst="wedgeRoundRectCallout">
            <a:avLst>
              <a:gd name="adj1" fmla="val -133240"/>
              <a:gd name="adj2" fmla="val 6914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stav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streamu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895600" y="4495800"/>
            <a:ext cx="1371600" cy="685800"/>
          </a:xfrm>
          <a:prstGeom prst="wedgeRoundRectCallout">
            <a:avLst>
              <a:gd name="adj1" fmla="val -145309"/>
              <a:gd name="adj2" fmla="val -21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v</a:t>
            </a:r>
            <a:r>
              <a:rPr lang="cs-CZ" sz="1400" dirty="0">
                <a:solidFill>
                  <a:schemeClr val="tx1"/>
                </a:solidFill>
              </a:rPr>
              <a:t>ýsledek předchozí operace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46DA30-7CEF-4FBA-AEF0-DA046ED73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/>
              <a:t>Ověřte</a:t>
            </a:r>
            <a:r>
              <a:rPr lang="en-GB" dirty="0"/>
              <a:t> </a:t>
            </a:r>
            <a:r>
              <a:rPr lang="en-GB" dirty="0" err="1"/>
              <a:t>přístup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repozitář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GitLabu</a:t>
            </a:r>
            <a:endParaRPr lang="en-GB" dirty="0"/>
          </a:p>
          <a:p>
            <a:pPr lvl="1"/>
            <a:r>
              <a:rPr lang="en-GB" dirty="0" err="1"/>
              <a:t>Ozvěte</a:t>
            </a:r>
            <a:r>
              <a:rPr lang="en-GB" dirty="0"/>
              <a:t> se v </a:t>
            </a:r>
            <a:r>
              <a:rPr lang="en-GB" dirty="0" err="1"/>
              <a:t>případě</a:t>
            </a:r>
            <a:r>
              <a:rPr lang="en-GB" dirty="0"/>
              <a:t> </a:t>
            </a:r>
            <a:r>
              <a:rPr lang="en-GB" dirty="0" err="1"/>
              <a:t>problémů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Domluva</a:t>
            </a:r>
            <a:r>
              <a:rPr lang="en-GB" dirty="0"/>
              <a:t> </a:t>
            </a:r>
            <a:r>
              <a:rPr lang="en-GB" dirty="0" err="1"/>
              <a:t>tématu</a:t>
            </a:r>
            <a:r>
              <a:rPr lang="en-GB" dirty="0"/>
              <a:t> </a:t>
            </a:r>
            <a:r>
              <a:rPr lang="en-GB" dirty="0" err="1"/>
              <a:t>během</a:t>
            </a:r>
            <a:r>
              <a:rPr lang="en-GB" dirty="0"/>
              <a:t> </a:t>
            </a:r>
            <a:r>
              <a:rPr lang="en-GB" dirty="0" err="1"/>
              <a:t>listopadu</a:t>
            </a:r>
            <a:endParaRPr lang="en-GB" dirty="0"/>
          </a:p>
          <a:p>
            <a:pPr lvl="1"/>
            <a:r>
              <a:rPr lang="en-GB" dirty="0" err="1"/>
              <a:t>Nejlépe</a:t>
            </a:r>
            <a:r>
              <a:rPr lang="en-GB" dirty="0"/>
              <a:t> </a:t>
            </a:r>
            <a:r>
              <a:rPr lang="en-GB" dirty="0" err="1"/>
              <a:t>domluvit</a:t>
            </a:r>
            <a:r>
              <a:rPr lang="en-GB" dirty="0"/>
              <a:t> </a:t>
            </a:r>
            <a:r>
              <a:rPr lang="en-GB" dirty="0" err="1"/>
              <a:t>předem</a:t>
            </a:r>
            <a:r>
              <a:rPr lang="en-GB" dirty="0"/>
              <a:t> </a:t>
            </a:r>
            <a:r>
              <a:rPr lang="en-GB" dirty="0" err="1"/>
              <a:t>ústně</a:t>
            </a:r>
            <a:r>
              <a:rPr lang="cs-CZ" dirty="0"/>
              <a:t> (třeba po cvičení)</a:t>
            </a:r>
            <a:r>
              <a:rPr lang="en-GB" dirty="0"/>
              <a:t> a </a:t>
            </a:r>
            <a:r>
              <a:rPr lang="en-GB" dirty="0" err="1"/>
              <a:t>pak</a:t>
            </a:r>
            <a:r>
              <a:rPr lang="en-GB" dirty="0"/>
              <a:t> </a:t>
            </a:r>
            <a:r>
              <a:rPr lang="en-GB" dirty="0" err="1"/>
              <a:t>poslat</a:t>
            </a:r>
            <a:r>
              <a:rPr lang="en-GB" dirty="0"/>
              <a:t> </a:t>
            </a:r>
            <a:r>
              <a:rPr lang="en-GB" dirty="0" err="1"/>
              <a:t>mailem</a:t>
            </a:r>
            <a:r>
              <a:rPr lang="en-GB" dirty="0"/>
              <a:t> (</a:t>
            </a:r>
            <a:r>
              <a:rPr lang="en-GB" dirty="0" err="1"/>
              <a:t>ať</a:t>
            </a:r>
            <a:r>
              <a:rPr lang="en-GB" dirty="0"/>
              <a:t> </a:t>
            </a:r>
            <a:r>
              <a:rPr lang="en-GB" dirty="0" err="1"/>
              <a:t>máme</a:t>
            </a:r>
            <a:r>
              <a:rPr lang="en-GB" dirty="0"/>
              <a:t> </a:t>
            </a:r>
            <a:r>
              <a:rPr lang="en-GB" dirty="0" err="1"/>
              <a:t>důkazy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dirty="0"/>
              <a:t>Je </a:t>
            </a:r>
            <a:r>
              <a:rPr lang="en-GB" dirty="0" err="1"/>
              <a:t>možné</a:t>
            </a:r>
            <a:r>
              <a:rPr lang="en-GB" dirty="0"/>
              <a:t> </a:t>
            </a:r>
            <a:r>
              <a:rPr lang="en-GB" dirty="0" err="1"/>
              <a:t>vyvíjet</a:t>
            </a:r>
            <a:r>
              <a:rPr lang="en-GB" dirty="0"/>
              <a:t> </a:t>
            </a:r>
            <a:r>
              <a:rPr lang="en-GB" dirty="0" err="1"/>
              <a:t>přímo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GitLabu</a:t>
            </a:r>
            <a:r>
              <a:rPr lang="en-GB" dirty="0"/>
              <a:t>, </a:t>
            </a:r>
            <a:r>
              <a:rPr lang="en-GB" dirty="0" err="1"/>
              <a:t>nebo</a:t>
            </a:r>
            <a:r>
              <a:rPr lang="en-GB" dirty="0"/>
              <a:t> tam </a:t>
            </a:r>
            <a:r>
              <a:rPr lang="en-GB" dirty="0" err="1"/>
              <a:t>jen</a:t>
            </a:r>
            <a:r>
              <a:rPr lang="en-GB" dirty="0"/>
              <a:t> </a:t>
            </a:r>
            <a:r>
              <a:rPr lang="en-GB" dirty="0" err="1"/>
              <a:t>pushnout</a:t>
            </a:r>
            <a:r>
              <a:rPr lang="en-GB" dirty="0"/>
              <a:t> </a:t>
            </a:r>
            <a:r>
              <a:rPr lang="en-GB" dirty="0" err="1"/>
              <a:t>výsledek</a:t>
            </a:r>
            <a:endParaRPr lang="en-GB" dirty="0"/>
          </a:p>
          <a:p>
            <a:endParaRPr lang="en-GB" dirty="0"/>
          </a:p>
          <a:p>
            <a:r>
              <a:rPr lang="en-GB" b="1" dirty="0" err="1"/>
              <a:t>Necommitujte</a:t>
            </a:r>
            <a:r>
              <a:rPr lang="en-GB" b="1" dirty="0"/>
              <a:t> </a:t>
            </a:r>
            <a:r>
              <a:rPr lang="en-GB" b="1" dirty="0" err="1"/>
              <a:t>generované</a:t>
            </a:r>
            <a:r>
              <a:rPr lang="en-GB" b="1" dirty="0"/>
              <a:t> </a:t>
            </a:r>
            <a:r>
              <a:rPr lang="en-GB" b="1" dirty="0" err="1"/>
              <a:t>soubory</a:t>
            </a:r>
            <a:r>
              <a:rPr lang="en-GB" dirty="0"/>
              <a:t>: .</a:t>
            </a:r>
            <a:r>
              <a:rPr lang="en-GB" dirty="0" err="1"/>
              <a:t>gitignore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10B808-A1B6-45AB-8597-63BF9E73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Zápočtové</a:t>
            </a:r>
            <a:r>
              <a:rPr lang="en-GB" dirty="0"/>
              <a:t> </a:t>
            </a:r>
            <a:r>
              <a:rPr lang="en-GB" dirty="0" err="1"/>
              <a:t>programy</a:t>
            </a:r>
            <a:r>
              <a:rPr lang="cs-CZ" dirty="0"/>
              <a:t> – aktuální </a:t>
            </a:r>
            <a:r>
              <a:rPr lang="cs-CZ" dirty="0" err="1"/>
              <a:t>info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244627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přetížení operátoru </a:t>
            </a:r>
            <a:r>
              <a:rPr lang="en-US" dirty="0"/>
              <a:t>&lt;&lt;</a:t>
            </a:r>
          </a:p>
          <a:p>
            <a:r>
              <a:rPr lang="en-US" dirty="0" err="1"/>
              <a:t>nen</a:t>
            </a:r>
            <a:r>
              <a:rPr lang="cs-CZ" dirty="0"/>
              <a:t>í to metoda třídy ale friend globální funkce</a:t>
            </a:r>
          </a:p>
          <a:p>
            <a:pPr lvl="1"/>
            <a:r>
              <a:rPr lang="cs-CZ" dirty="0"/>
              <a:t>nemáme přístup do implementace ostream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operátor </a:t>
            </a:r>
            <a:r>
              <a:rPr lang="en-US" dirty="0"/>
              <a:t>&lt;&lt;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2590800"/>
            <a:ext cx="60960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Complex 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  Complex() : re</a:t>
            </a:r>
            <a:r>
              <a:rPr lang="en-US" sz="1400" dirty="0"/>
              <a:t>_</a:t>
            </a:r>
            <a:r>
              <a:rPr lang="cs-CZ" sz="1400" dirty="0"/>
              <a:t>(0), im</a:t>
            </a:r>
            <a:r>
              <a:rPr lang="en-US" sz="1400" dirty="0"/>
              <a:t>_</a:t>
            </a:r>
            <a:r>
              <a:rPr lang="cs-CZ" sz="1400" dirty="0"/>
              <a:t>(0) {}</a:t>
            </a:r>
          </a:p>
          <a:p>
            <a:r>
              <a:rPr lang="cs-CZ" sz="1400" dirty="0"/>
              <a:t>    </a:t>
            </a:r>
            <a:r>
              <a:rPr lang="cs-CZ" sz="1400" dirty="0">
                <a:solidFill>
                  <a:srgbClr val="0033CC"/>
                </a:solidFill>
              </a:rPr>
              <a:t>friend</a:t>
            </a:r>
            <a:r>
              <a:rPr lang="cs-CZ" sz="1400" dirty="0"/>
              <a:t> ostream&amp; operator&lt;&lt; ( ostream&amp; out, const Complex&amp; x);</a:t>
            </a:r>
          </a:p>
          <a:p>
            <a:r>
              <a:rPr lang="cs-CZ" sz="1400" dirty="0"/>
              <a:t>private:</a:t>
            </a:r>
          </a:p>
          <a:p>
            <a:r>
              <a:rPr lang="cs-CZ" sz="1400" dirty="0"/>
              <a:t>    double re</a:t>
            </a:r>
            <a:r>
              <a:rPr lang="en-US" sz="1400" dirty="0"/>
              <a:t>_</a:t>
            </a:r>
            <a:r>
              <a:rPr lang="cs-CZ" sz="1400" dirty="0"/>
              <a:t>, im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endParaRPr lang="cs-CZ" sz="1400" dirty="0"/>
          </a:p>
          <a:p>
            <a:r>
              <a:rPr lang="cs-CZ" sz="1400" dirty="0"/>
              <a:t>ostream&amp; operator&lt;&lt; ( ostream&amp; out, const Complex&amp; x) {</a:t>
            </a:r>
          </a:p>
          <a:p>
            <a:r>
              <a:rPr lang="cs-CZ" sz="1400" dirty="0"/>
              <a:t>    out &lt;&lt; "[" &lt;&lt; x.re</a:t>
            </a:r>
            <a:r>
              <a:rPr lang="en-US" sz="1400" dirty="0"/>
              <a:t>_</a:t>
            </a:r>
            <a:r>
              <a:rPr lang="cs-CZ" sz="1400" dirty="0"/>
              <a:t> &lt;&lt; "," &lt;&lt; x.im</a:t>
            </a:r>
            <a:r>
              <a:rPr lang="en-US" sz="1400" dirty="0"/>
              <a:t>_</a:t>
            </a:r>
            <a:r>
              <a:rPr lang="cs-CZ" sz="1400" dirty="0"/>
              <a:t> &lt;&lt; "]" &lt;&lt; endl;</a:t>
            </a:r>
          </a:p>
          <a:p>
            <a:r>
              <a:rPr lang="cs-CZ" sz="1400" dirty="0"/>
              <a:t>    return out;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191000" y="3657600"/>
            <a:ext cx="1371600" cy="533400"/>
          </a:xfrm>
          <a:prstGeom prst="wedgeRoundRectCallout">
            <a:avLst>
              <a:gd name="adj1" fmla="val -99756"/>
              <a:gd name="adj2" fmla="val -8585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toto není metoda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Stream manipulátory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1143000"/>
          <a:ext cx="8458200" cy="4495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4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23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4602">
                <a:tc>
                  <a:txBody>
                    <a:bodyPr/>
                    <a:lstStyle/>
                    <a:p>
                      <a:endParaRPr lang="cs-CZ" sz="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endl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vloží nový řádek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setw(val)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600" dirty="0"/>
                        <a:t>nastaví šířku výstupu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setfill(c)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nastaví výplňový znak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dec, hex, 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čte a vypisuje v dané soustavě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left, 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600" dirty="0"/>
                        <a:t>zarovnávání</a:t>
                      </a:r>
                      <a:endParaRPr lang="cs-CZ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fixed, scientific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/>
                        <a:t>form</a:t>
                      </a:r>
                      <a:r>
                        <a:rPr lang="cs-CZ" sz="1600" dirty="0"/>
                        <a:t>át</a:t>
                      </a:r>
                      <a:r>
                        <a:rPr lang="cs-CZ" sz="1600" baseline="0" dirty="0"/>
                        <a:t> </a:t>
                      </a:r>
                      <a:r>
                        <a:rPr lang="cs-CZ" sz="1600" dirty="0"/>
                        <a:t>výpisu čísla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precision(val)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nastaví přesnost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přeskočí bílé znaky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r>
                        <a:rPr lang="cs-CZ" sz="1600" dirty="0"/>
                        <a:t>(no)skipws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nastavení/zrušení přeskakování bílých znaků při čtení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(no)showpoint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nastaví/zruší výpis desetinné čárky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speciální funkce</a:t>
            </a:r>
          </a:p>
          <a:p>
            <a:pPr lvl="1"/>
            <a:r>
              <a:rPr lang="cs-CZ" dirty="0"/>
              <a:t>předávané ukazatelem</a:t>
            </a:r>
          </a:p>
          <a:p>
            <a:pPr lvl="1"/>
            <a:r>
              <a:rPr lang="cs-CZ" dirty="0"/>
              <a:t>vrací referenci na modifikovaný stream</a:t>
            </a:r>
            <a:endParaRPr lang="en-US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/>
              <a:t>jak to funguje</a:t>
            </a:r>
          </a:p>
          <a:p>
            <a:endParaRPr lang="cs-CZ" dirty="0"/>
          </a:p>
          <a:p>
            <a:pPr lvl="6"/>
            <a:endParaRPr lang="cs-CZ" i="1" dirty="0"/>
          </a:p>
          <a:p>
            <a:pPr lvl="6"/>
            <a:r>
              <a:rPr lang="cs-CZ" i="1" dirty="0"/>
              <a:t>přesněji: šablona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Bezparametrický manipulátor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438400"/>
            <a:ext cx="4572000" cy="163121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cout &lt;&lt; 1 &lt;&lt; mriz &lt;&lt; 2 &lt;&lt; mriz &lt;&lt; 3 &lt;&lt; endl;</a:t>
            </a:r>
          </a:p>
          <a:p>
            <a:endParaRPr lang="cs-CZ" sz="1400" dirty="0"/>
          </a:p>
          <a:p>
            <a:r>
              <a:rPr lang="en-US" sz="1400" dirty="0" err="1"/>
              <a:t>ostream</a:t>
            </a:r>
            <a:r>
              <a:rPr lang="en-US" sz="1400" dirty="0"/>
              <a:t>&amp; </a:t>
            </a:r>
            <a:r>
              <a:rPr lang="en-US" sz="1400" dirty="0" err="1"/>
              <a:t>mriz</a:t>
            </a:r>
            <a:r>
              <a:rPr lang="en-US" sz="1400" dirty="0"/>
              <a:t>( </a:t>
            </a:r>
            <a:r>
              <a:rPr lang="en-US" sz="1400" dirty="0" err="1"/>
              <a:t>ostream</a:t>
            </a:r>
            <a:r>
              <a:rPr lang="en-US" sz="1400" dirty="0"/>
              <a:t>&amp; </a:t>
            </a:r>
            <a:r>
              <a:rPr lang="en-US" sz="1400" dirty="0" err="1"/>
              <a:t>io</a:t>
            </a:r>
            <a:r>
              <a:rPr lang="en-US" sz="1400" dirty="0"/>
              <a:t>)</a:t>
            </a:r>
            <a:endParaRPr lang="cs-CZ" sz="1400" dirty="0"/>
          </a:p>
          <a:p>
            <a:r>
              <a:rPr lang="en-US" sz="1400" dirty="0"/>
              <a:t>{</a:t>
            </a:r>
            <a:endParaRPr lang="cs-CZ" sz="1400" dirty="0"/>
          </a:p>
          <a:p>
            <a:r>
              <a:rPr lang="cs-CZ" sz="1400" dirty="0"/>
              <a:t>    </a:t>
            </a:r>
            <a:r>
              <a:rPr lang="en-US" sz="1400" dirty="0" err="1"/>
              <a:t>io</a:t>
            </a:r>
            <a:r>
              <a:rPr lang="en-US" sz="1400" dirty="0"/>
              <a:t> &lt;&lt; " ### ";</a:t>
            </a:r>
            <a:endParaRPr lang="cs-CZ" sz="1400" dirty="0"/>
          </a:p>
          <a:p>
            <a:r>
              <a:rPr lang="cs-CZ" sz="1400" dirty="0"/>
              <a:t>    </a:t>
            </a:r>
            <a:r>
              <a:rPr lang="en-US" sz="1400" dirty="0"/>
              <a:t>return </a:t>
            </a:r>
            <a:r>
              <a:rPr lang="en-US" sz="1400" dirty="0" err="1"/>
              <a:t>io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5334000"/>
            <a:ext cx="4572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ostream</a:t>
            </a:r>
            <a:r>
              <a:rPr lang="en-US" sz="1400" dirty="0"/>
              <a:t>&amp; operator&lt;&lt; (</a:t>
            </a:r>
            <a:r>
              <a:rPr lang="en-US" sz="1400" dirty="0" err="1"/>
              <a:t>ostream</a:t>
            </a:r>
            <a:r>
              <a:rPr lang="en-US" sz="1400" dirty="0"/>
              <a:t>&amp; (* </a:t>
            </a:r>
            <a:r>
              <a:rPr lang="en-US" sz="1400" dirty="0" err="1"/>
              <a:t>pf</a:t>
            </a:r>
            <a:r>
              <a:rPr lang="en-US" sz="1400" dirty="0"/>
              <a:t>)(</a:t>
            </a:r>
            <a:r>
              <a:rPr lang="en-US" sz="1400" dirty="0" err="1"/>
              <a:t>ostream</a:t>
            </a:r>
            <a:r>
              <a:rPr lang="en-US" sz="1400" dirty="0"/>
              <a:t>&amp;));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172200" y="4419600"/>
            <a:ext cx="2057400" cy="533400"/>
          </a:xfrm>
          <a:prstGeom prst="wedgeRoundRectCallout">
            <a:avLst>
              <a:gd name="adj1" fmla="val -172289"/>
              <a:gd name="adj2" fmla="val 9446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přetížená metoda na ukazatel na funkci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172200" y="3124200"/>
            <a:ext cx="2057400" cy="304800"/>
          </a:xfrm>
          <a:prstGeom prst="wedgeRoundRectCallout">
            <a:avLst>
              <a:gd name="adj1" fmla="val -132758"/>
              <a:gd name="adj2" fmla="val -185218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ukazatel na funkci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6172200" y="3505200"/>
            <a:ext cx="2057400" cy="533400"/>
          </a:xfrm>
          <a:prstGeom prst="wedgeRoundRectCallout">
            <a:avLst>
              <a:gd name="adj1" fmla="val -216669"/>
              <a:gd name="adj2" fmla="val -120138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funkc</a:t>
            </a:r>
            <a:r>
              <a:rPr lang="en-US" sz="1400" dirty="0">
                <a:solidFill>
                  <a:schemeClr val="tx1"/>
                </a:solidFill>
              </a:rPr>
              <a:t>e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 err="1">
                <a:solidFill>
                  <a:schemeClr val="tx1"/>
                </a:solidFill>
              </a:rPr>
              <a:t>zavol</a:t>
            </a:r>
            <a:r>
              <a:rPr lang="cs-CZ" sz="1400" dirty="0">
                <a:solidFill>
                  <a:schemeClr val="tx1"/>
                </a:solidFill>
              </a:rPr>
              <a:t>á ji op</a:t>
            </a:r>
            <a:r>
              <a:rPr lang="en-US" sz="1400" dirty="0">
                <a:solidFill>
                  <a:schemeClr val="tx1"/>
                </a:solidFill>
              </a:rPr>
              <a:t>&lt;&lt;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 err="1"/>
              <a:t>nelze</a:t>
            </a:r>
            <a:r>
              <a:rPr lang="en-US" dirty="0"/>
              <a:t> p</a:t>
            </a:r>
            <a:r>
              <a:rPr lang="cs-CZ" dirty="0"/>
              <a:t>ředdefinovaná funkce</a:t>
            </a:r>
          </a:p>
          <a:p>
            <a:pPr lvl="1"/>
            <a:r>
              <a:rPr lang="cs-CZ" dirty="0"/>
              <a:t>libovolné možné parametry</a:t>
            </a:r>
          </a:p>
          <a:p>
            <a:r>
              <a:rPr lang="cs-CZ" dirty="0"/>
              <a:t>ošklivé řešení</a:t>
            </a:r>
          </a:p>
          <a:p>
            <a:pPr lvl="1"/>
            <a:r>
              <a:rPr lang="cs-CZ" dirty="0"/>
              <a:t>vlastní funkce</a:t>
            </a:r>
            <a:r>
              <a:rPr lang="en-US" dirty="0"/>
              <a:t> s extra </a:t>
            </a:r>
            <a:r>
              <a:rPr lang="en-US" dirty="0" err="1"/>
              <a:t>parametrem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h</a:t>
            </a:r>
            <a:r>
              <a:rPr lang="cs-CZ" dirty="0"/>
              <a:t>ezčí řešení</a:t>
            </a:r>
            <a:endParaRPr lang="en-US" dirty="0"/>
          </a:p>
          <a:p>
            <a:pPr lvl="1"/>
            <a:r>
              <a:rPr lang="cs-CZ" dirty="0"/>
              <a:t>zvláštní třída, zvláštní přetížení &lt;&lt;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Parametrický manipulátor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1219200"/>
            <a:ext cx="4953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cout &lt;&lt; 1 &lt;&lt; mriz</a:t>
            </a:r>
            <a:r>
              <a:rPr lang="en-US" sz="1400" dirty="0"/>
              <a:t>(5)</a:t>
            </a:r>
            <a:r>
              <a:rPr lang="cs-CZ" sz="1400" dirty="0"/>
              <a:t> &lt;&lt; 2 &lt;&lt; mriz</a:t>
            </a:r>
            <a:r>
              <a:rPr lang="en-US" sz="1400" dirty="0"/>
              <a:t>(3)</a:t>
            </a:r>
            <a:r>
              <a:rPr lang="cs-CZ" sz="1400" dirty="0"/>
              <a:t> &lt;&lt; 3</a:t>
            </a:r>
            <a:r>
              <a:rPr lang="en-US" sz="1400" dirty="0"/>
              <a:t> &lt;&lt; </a:t>
            </a:r>
            <a:r>
              <a:rPr lang="en-US" sz="1400" dirty="0" err="1"/>
              <a:t>endl</a:t>
            </a:r>
            <a:r>
              <a:rPr lang="cs-CZ" sz="1400" dirty="0"/>
              <a:t>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71600" y="3810000"/>
            <a:ext cx="4953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cout </a:t>
            </a:r>
            <a:r>
              <a:rPr lang="en-US" sz="1400" dirty="0"/>
              <a:t>&lt;&lt; </a:t>
            </a:r>
            <a:r>
              <a:rPr lang="en-US" sz="1400" dirty="0" err="1"/>
              <a:t>mriz</a:t>
            </a:r>
            <a:r>
              <a:rPr lang="en-US" sz="1400" dirty="0"/>
              <a:t>(cout,5)</a:t>
            </a:r>
            <a:r>
              <a:rPr lang="cs-CZ" sz="1400" dirty="0"/>
              <a:t> </a:t>
            </a:r>
            <a:r>
              <a:rPr lang="en-US" sz="1400" dirty="0"/>
              <a:t>&lt;&lt; ...</a:t>
            </a:r>
            <a:endParaRPr lang="cs-CZ" sz="1400" dirty="0"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r>
              <a:rPr lang="en-US" dirty="0" err="1"/>
              <a:t>vlastn</a:t>
            </a:r>
            <a:r>
              <a:rPr lang="cs-CZ" dirty="0"/>
              <a:t>í</a:t>
            </a:r>
            <a:r>
              <a:rPr lang="en-US" dirty="0"/>
              <a:t> t</a:t>
            </a:r>
            <a:r>
              <a:rPr lang="cs-CZ" dirty="0"/>
              <a:t>ří</a:t>
            </a:r>
            <a:r>
              <a:rPr lang="en-US" dirty="0" err="1"/>
              <a:t>da</a:t>
            </a:r>
            <a:endParaRPr lang="cs-CZ" dirty="0"/>
          </a:p>
          <a:p>
            <a:pPr lvl="1"/>
            <a:r>
              <a:rPr lang="cs-CZ" dirty="0"/>
              <a:t>anonymní instance</a:t>
            </a:r>
          </a:p>
          <a:p>
            <a:pPr lvl="1"/>
            <a:r>
              <a:rPr lang="cs-CZ" dirty="0"/>
              <a:t>parametr konstruktoru</a:t>
            </a:r>
          </a:p>
          <a:p>
            <a:pPr lvl="1"/>
            <a:r>
              <a:rPr lang="cs-CZ" dirty="0"/>
              <a:t>přetížení </a:t>
            </a:r>
            <a:r>
              <a:rPr lang="en-US" dirty="0"/>
              <a:t>&lt;&lt; </a:t>
            </a:r>
            <a:r>
              <a:rPr lang="cs-CZ" dirty="0"/>
              <a:t>na tuto třídu</a:t>
            </a:r>
            <a:endParaRPr lang="en-US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Parametrický manipulátor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2895600"/>
            <a:ext cx="5105400" cy="310854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cs-CZ" sz="1400" dirty="0"/>
              <a:t> {</a:t>
            </a:r>
          </a:p>
          <a:p>
            <a:r>
              <a:rPr lang="cs-CZ" sz="1400" dirty="0"/>
              <a:t>private:</a:t>
            </a:r>
            <a:r>
              <a:rPr lang="en-US" sz="1400" dirty="0"/>
              <a:t>  </a:t>
            </a:r>
            <a:r>
              <a:rPr lang="cs-CZ" sz="1400" dirty="0"/>
              <a:t>int n</a:t>
            </a:r>
            <a:r>
              <a:rPr lang="en-US" sz="1400" dirty="0"/>
              <a:t>_</a:t>
            </a:r>
            <a:r>
              <a:rPr lang="cs-CZ" sz="1400" dirty="0"/>
              <a:t>; </a:t>
            </a:r>
          </a:p>
          <a:p>
            <a:r>
              <a:rPr lang="cs-CZ" sz="1400" dirty="0"/>
              <a:t>public:</a:t>
            </a:r>
            <a:r>
              <a:rPr lang="en-US" sz="1400" dirty="0"/>
              <a:t>   e</a:t>
            </a:r>
            <a:r>
              <a:rPr lang="cs-CZ" sz="1400" dirty="0"/>
              <a:t>xplicit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cs-CZ" sz="1400" dirty="0"/>
              <a:t>( int </a:t>
            </a:r>
            <a:r>
              <a:rPr lang="cs-CZ" sz="1400" dirty="0">
                <a:solidFill>
                  <a:srgbClr val="00B050"/>
                </a:solidFill>
              </a:rPr>
              <a:t>n</a:t>
            </a:r>
            <a:r>
              <a:rPr lang="cs-CZ" sz="1400" dirty="0"/>
              <a:t>) : n</a:t>
            </a:r>
            <a:r>
              <a:rPr lang="en-US" sz="1400" dirty="0"/>
              <a:t>_</a:t>
            </a:r>
            <a:r>
              <a:rPr lang="cs-CZ" sz="1400" dirty="0"/>
              <a:t>( n) {}</a:t>
            </a:r>
          </a:p>
          <a:p>
            <a:r>
              <a:rPr lang="en-US" sz="1400" dirty="0"/>
              <a:t>            </a:t>
            </a:r>
            <a:r>
              <a:rPr lang="cs-CZ" sz="1400" dirty="0"/>
              <a:t> </a:t>
            </a:r>
            <a:r>
              <a:rPr lang="en-US" sz="1400" dirty="0" err="1"/>
              <a:t>i</a:t>
            </a:r>
            <a:r>
              <a:rPr lang="cs-CZ" sz="1400" dirty="0"/>
              <a:t>nt get_n() const { return n</a:t>
            </a:r>
            <a:r>
              <a:rPr lang="en-US" sz="1400" dirty="0"/>
              <a:t>_</a:t>
            </a:r>
            <a:r>
              <a:rPr lang="cs-CZ" sz="1400" dirty="0"/>
              <a:t>; }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/>
              <a:t>ostream&amp; operator</a:t>
            </a:r>
            <a:r>
              <a:rPr lang="cs-CZ" sz="1400" dirty="0">
                <a:solidFill>
                  <a:srgbClr val="C00000"/>
                </a:solidFill>
              </a:rPr>
              <a:t>&lt;&lt;</a:t>
            </a:r>
            <a:r>
              <a:rPr lang="cs-CZ" sz="1400" dirty="0"/>
              <a:t>( ostream&amp; io, const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cs-CZ" sz="1400" dirty="0"/>
              <a:t> &amp; p)</a:t>
            </a:r>
          </a:p>
          <a:p>
            <a:r>
              <a:rPr lang="cs-CZ" sz="1400" dirty="0"/>
              <a:t>{ </a:t>
            </a:r>
          </a:p>
          <a:p>
            <a:r>
              <a:rPr lang="en-US" sz="1400" dirty="0"/>
              <a:t>    </a:t>
            </a:r>
            <a:r>
              <a:rPr lang="cs-CZ" sz="1400" dirty="0"/>
              <a:t>int n = p.get_n();</a:t>
            </a:r>
          </a:p>
          <a:p>
            <a:r>
              <a:rPr lang="en-US" sz="1400" dirty="0"/>
              <a:t>    </a:t>
            </a:r>
            <a:r>
              <a:rPr lang="cs-CZ" sz="1400" dirty="0"/>
              <a:t>while( n--)</a:t>
            </a:r>
            <a:r>
              <a:rPr lang="en-US" sz="1400" dirty="0"/>
              <a:t>    </a:t>
            </a:r>
            <a:r>
              <a:rPr lang="cs-CZ" sz="1400" dirty="0"/>
              <a:t>io &lt;&lt; ".";</a:t>
            </a:r>
          </a:p>
          <a:p>
            <a:r>
              <a:rPr lang="en-US" sz="1400" dirty="0"/>
              <a:t>    </a:t>
            </a:r>
            <a:r>
              <a:rPr lang="cs-CZ" sz="1400" dirty="0"/>
              <a:t>return io;</a:t>
            </a:r>
          </a:p>
          <a:p>
            <a:r>
              <a:rPr lang="cs-CZ" sz="1400" dirty="0"/>
              <a:t>}</a:t>
            </a:r>
            <a:endParaRPr lang="en-US" sz="1400" dirty="0"/>
          </a:p>
          <a:p>
            <a:endParaRPr lang="en-US" sz="1400" dirty="0"/>
          </a:p>
          <a:p>
            <a:r>
              <a:rPr lang="cs-CZ" sz="1400" dirty="0"/>
              <a:t>cout &lt;&lt; 1 </a:t>
            </a:r>
            <a:r>
              <a:rPr lang="cs-CZ" sz="1400" dirty="0">
                <a:solidFill>
                  <a:srgbClr val="C00000"/>
                </a:solidFill>
              </a:rPr>
              <a:t>&lt;&lt;</a:t>
            </a:r>
            <a:r>
              <a:rPr lang="cs-CZ" sz="1400" dirty="0"/>
              <a:t>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en-US" sz="1400" dirty="0"/>
              <a:t>(</a:t>
            </a:r>
            <a:r>
              <a:rPr lang="en-US" sz="1400" dirty="0">
                <a:solidFill>
                  <a:srgbClr val="00B050"/>
                </a:solidFill>
              </a:rPr>
              <a:t>5</a:t>
            </a:r>
            <a:r>
              <a:rPr lang="en-US" sz="1400" dirty="0"/>
              <a:t>)</a:t>
            </a:r>
            <a:r>
              <a:rPr lang="cs-CZ" sz="1400" dirty="0"/>
              <a:t> &lt;&lt; 2 </a:t>
            </a:r>
            <a:r>
              <a:rPr lang="cs-CZ" sz="1400" dirty="0">
                <a:solidFill>
                  <a:srgbClr val="C00000"/>
                </a:solidFill>
              </a:rPr>
              <a:t>&lt;&lt;</a:t>
            </a:r>
            <a:r>
              <a:rPr lang="cs-CZ" sz="1400" dirty="0"/>
              <a:t>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en-US" sz="1400" dirty="0"/>
              <a:t>(</a:t>
            </a:r>
            <a:r>
              <a:rPr lang="en-US" sz="1400" dirty="0">
                <a:solidFill>
                  <a:srgbClr val="00B050"/>
                </a:solidFill>
              </a:rPr>
              <a:t>3</a:t>
            </a:r>
            <a:r>
              <a:rPr lang="en-US" sz="1400" dirty="0"/>
              <a:t>)</a:t>
            </a:r>
            <a:r>
              <a:rPr lang="cs-CZ" sz="1400" dirty="0"/>
              <a:t> &lt;&lt; 3</a:t>
            </a:r>
            <a:r>
              <a:rPr lang="en-US" sz="1400" dirty="0"/>
              <a:t> &lt;&lt; </a:t>
            </a:r>
            <a:r>
              <a:rPr lang="en-US" sz="1400" dirty="0" err="1"/>
              <a:t>endl</a:t>
            </a:r>
            <a:r>
              <a:rPr lang="cs-CZ" sz="1400" dirty="0"/>
              <a:t>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343400" y="5181600"/>
            <a:ext cx="1371600" cy="304800"/>
          </a:xfrm>
          <a:prstGeom prst="wedgeRoundRectCallout">
            <a:avLst>
              <a:gd name="adj1" fmla="val -46219"/>
              <a:gd name="adj2" fmla="val 11406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jin</a:t>
            </a:r>
            <a:r>
              <a:rPr lang="cs-CZ" sz="1400" dirty="0">
                <a:solidFill>
                  <a:schemeClr val="tx1"/>
                </a:solidFill>
              </a:rPr>
              <a:t>á</a:t>
            </a:r>
            <a:r>
              <a:rPr lang="en-US" sz="1400" dirty="0">
                <a:solidFill>
                  <a:schemeClr val="tx1"/>
                </a:solidFill>
              </a:rPr>
              <a:t> instance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743200" y="5181600"/>
            <a:ext cx="1447800" cy="304800"/>
          </a:xfrm>
          <a:prstGeom prst="wedgeRoundRectCallout">
            <a:avLst>
              <a:gd name="adj1" fmla="val -88963"/>
              <a:gd name="adj2" fmla="val -5076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zřetězení </a:t>
            </a:r>
            <a:r>
              <a:rPr lang="en-US" sz="1400" dirty="0">
                <a:solidFill>
                  <a:schemeClr val="tx1"/>
                </a:solidFill>
              </a:rPr>
              <a:t>&lt;&lt;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05600" y="3868608"/>
            <a:ext cx="2209800" cy="52322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p</a:t>
            </a:r>
            <a:r>
              <a:rPr lang="cs-CZ" sz="1400" dirty="0"/>
              <a:t>říklád</a:t>
            </a:r>
            <a:r>
              <a:rPr lang="en-US" sz="1400" dirty="0"/>
              <a:t>e</a:t>
            </a:r>
            <a:r>
              <a:rPr lang="cs-CZ" sz="1400" dirty="0"/>
              <a:t>k:</a:t>
            </a:r>
          </a:p>
          <a:p>
            <a:r>
              <a:rPr lang="cs-CZ" sz="1400" dirty="0"/>
              <a:t>cout </a:t>
            </a:r>
            <a:r>
              <a:rPr lang="en-US" sz="1400" dirty="0"/>
              <a:t>&lt;&lt; </a:t>
            </a:r>
            <a:r>
              <a:rPr lang="cs-CZ" sz="1400" dirty="0"/>
              <a:t>zlo</a:t>
            </a:r>
            <a:r>
              <a:rPr lang="en-US" sz="1400" dirty="0" err="1"/>
              <a:t>mek</a:t>
            </a:r>
            <a:r>
              <a:rPr lang="en-US" sz="1400" dirty="0"/>
              <a:t>( 3, 4);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324600" y="2697480"/>
            <a:ext cx="2057400" cy="762000"/>
          </a:xfrm>
          <a:prstGeom prst="wedgeRoundRectCallout">
            <a:avLst>
              <a:gd name="adj1" fmla="val -140817"/>
              <a:gd name="adj2" fmla="val 5157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zn</a:t>
            </a:r>
            <a:r>
              <a:rPr lang="cs-CZ" sz="1400" dirty="0">
                <a:solidFill>
                  <a:schemeClr val="tx1"/>
                </a:solidFill>
              </a:rPr>
              <a:t>ámý trik</a:t>
            </a:r>
            <a:r>
              <a:rPr lang="en-US" sz="1400" dirty="0">
                <a:solidFill>
                  <a:schemeClr val="tx1"/>
                </a:solidFill>
              </a:rPr>
              <a:t>: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separace inicializace a volání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8001000" y="4607272"/>
            <a:ext cx="906780" cy="381000"/>
          </a:xfrm>
          <a:prstGeom prst="wedgeRoundRectCallout">
            <a:avLst>
              <a:gd name="adj1" fmla="val -55913"/>
              <a:gd name="adj2" fmla="val -11404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(</a:t>
            </a:r>
            <a:r>
              <a:rPr lang="en-US" sz="1400" dirty="0">
                <a:solidFill>
                  <a:schemeClr val="tx1"/>
                </a:solidFill>
              </a:rPr>
              <a:t>3 / </a:t>
            </a:r>
            <a:r>
              <a:rPr lang="cs-CZ" sz="1400" dirty="0">
                <a:solidFill>
                  <a:schemeClr val="tx1"/>
                </a:solidFill>
              </a:rPr>
              <a:t>4)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05600" y="1359416"/>
            <a:ext cx="2209800" cy="52322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p</a:t>
            </a:r>
            <a:r>
              <a:rPr lang="cs-CZ" sz="1400" dirty="0"/>
              <a:t>říklád</a:t>
            </a:r>
            <a:r>
              <a:rPr lang="en-US" sz="1400" dirty="0"/>
              <a:t>e</a:t>
            </a:r>
            <a:r>
              <a:rPr lang="cs-CZ" sz="1400" dirty="0"/>
              <a:t>k:</a:t>
            </a:r>
          </a:p>
          <a:p>
            <a:r>
              <a:rPr lang="cs-CZ" sz="1400" dirty="0"/>
              <a:t>cout </a:t>
            </a:r>
            <a:r>
              <a:rPr lang="en-US" sz="1400" dirty="0"/>
              <a:t>&lt;&lt; </a:t>
            </a:r>
            <a:r>
              <a:rPr lang="en-US" sz="1400" dirty="0" err="1"/>
              <a:t>oddel</a:t>
            </a:r>
            <a:r>
              <a:rPr lang="en-US" sz="1400" dirty="0"/>
              <a:t>( '-', 8);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7848600" y="2098080"/>
            <a:ext cx="1066800" cy="381000"/>
          </a:xfrm>
          <a:prstGeom prst="wedgeRoundRectCallout">
            <a:avLst>
              <a:gd name="adj1" fmla="val -55913"/>
              <a:gd name="adj2" fmla="val -11404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dirty="0">
                <a:solidFill>
                  <a:schemeClr val="tx1"/>
                </a:solidFill>
              </a:rPr>
              <a:t>--------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82AD3C-1B87-4D9A-99ED-C6087BC6F0F5}"/>
              </a:ext>
            </a:extLst>
          </p:cNvPr>
          <p:cNvSpPr txBox="1"/>
          <p:nvPr/>
        </p:nvSpPr>
        <p:spPr>
          <a:xfrm>
            <a:off x="6324600" y="5244405"/>
            <a:ext cx="2583180" cy="138499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příklád</a:t>
            </a:r>
            <a:r>
              <a:rPr lang="en-US" sz="1400" dirty="0"/>
              <a:t>e</a:t>
            </a:r>
            <a:r>
              <a:rPr lang="cs-CZ" sz="1400" dirty="0"/>
              <a:t>k na výjimky:</a:t>
            </a:r>
          </a:p>
          <a:p>
            <a:r>
              <a:rPr lang="cs-CZ" sz="1400" dirty="0"/>
              <a:t>Pokud je jmenovatel 0, vyhoďte a odchyťte vlastní výjimku, která bude obsahovat čitatele i jmenovatele a vypište je</a:t>
            </a:r>
            <a:endParaRPr lang="en-US" sz="1400" dirty="0"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2057400"/>
          </a:xfrm>
        </p:spPr>
        <p:txBody>
          <a:bodyPr>
            <a:normAutofit/>
          </a:bodyPr>
          <a:lstStyle/>
          <a:p>
            <a:r>
              <a:rPr lang="en-US" dirty="0" err="1"/>
              <a:t>ios_base</a:t>
            </a:r>
            <a:r>
              <a:rPr lang="en-US" dirty="0"/>
              <a:t>::</a:t>
            </a:r>
            <a:r>
              <a:rPr lang="en-US" dirty="0" err="1"/>
              <a:t>iostate</a:t>
            </a:r>
            <a:endParaRPr lang="en-US" dirty="0"/>
          </a:p>
          <a:p>
            <a:pPr lvl="1"/>
            <a:r>
              <a:rPr lang="en-US" dirty="0"/>
              <a:t>bits - </a:t>
            </a:r>
            <a:r>
              <a:rPr lang="en-US" dirty="0" err="1"/>
              <a:t>badbit</a:t>
            </a:r>
            <a:r>
              <a:rPr lang="en-US" dirty="0"/>
              <a:t>, </a:t>
            </a:r>
            <a:r>
              <a:rPr lang="en-US" dirty="0" err="1"/>
              <a:t>failbit</a:t>
            </a:r>
            <a:r>
              <a:rPr lang="en-US" dirty="0"/>
              <a:t>, </a:t>
            </a:r>
            <a:r>
              <a:rPr lang="en-US" dirty="0" err="1"/>
              <a:t>eofbit</a:t>
            </a:r>
            <a:endParaRPr lang="en-US" dirty="0"/>
          </a:p>
          <a:p>
            <a:pPr lvl="1"/>
            <a:r>
              <a:rPr lang="en-US" dirty="0"/>
              <a:t>methods - good(), bad(), fail(), </a:t>
            </a:r>
            <a:r>
              <a:rPr lang="en-US" dirty="0" err="1"/>
              <a:t>eof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operators - bool, !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streams - </a:t>
            </a:r>
            <a:r>
              <a:rPr kumimoji="0" lang="en-US" sz="41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ios_base</a:t>
            </a:r>
            <a:r>
              <a:rPr kumimoji="0" lang="en-US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::</a:t>
            </a:r>
            <a:r>
              <a:rPr kumimoji="0" lang="en-US" sz="41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iostate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715000" y="990600"/>
            <a:ext cx="3200400" cy="762000"/>
          </a:xfrm>
          <a:prstGeom prst="wedgeRoundRectCallout">
            <a:avLst>
              <a:gd name="adj1" fmla="val -49414"/>
              <a:gd name="adj2" fmla="val 9643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400" dirty="0">
                <a:solidFill>
                  <a:schemeClr val="tx1"/>
                </a:solidFill>
              </a:rPr>
              <a:t>https://en.cppreference.com/w/cpp/io/ios_base/iostate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3505200"/>
          <a:ext cx="8229600" cy="329184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/>
                        <a:t>eofbit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failbit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badbit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hlinkClick r:id="rId3" tooltip="cpp/io/basic ios/good"/>
                        </a:rPr>
                        <a:t>good()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hlinkClick r:id="rId4" tooltip="cpp/io/basic ios/fail"/>
                        </a:rPr>
                        <a:t>fail()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hlinkClick r:id="rId5" tooltip="cpp/io/basic ios/bad"/>
                        </a:rPr>
                        <a:t>bad()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hlinkClick r:id="rId6" tooltip="cpp/io/basic ios/eof"/>
                        </a:rPr>
                        <a:t>eof()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7" tooltip="cpp/io/basic ios/operator bool"/>
                        </a:rPr>
                        <a:t>bool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8" tooltip="cpp/io/basic ios/operator!"/>
                        </a:rPr>
                        <a:t>oper</a:t>
                      </a:r>
                      <a:r>
                        <a:rPr lang="en-US" dirty="0">
                          <a:hlinkClick r:id="rId8" tooltip="cpp/io/basic ios/operator!"/>
                        </a:rPr>
                        <a:t> !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3962400" y="5331941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04800" y="5331941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62400" y="4247842"/>
            <a:ext cx="1066800" cy="381000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048000" y="5331941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219200" y="4227247"/>
            <a:ext cx="1066800" cy="381000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ular Callout 12"/>
          <p:cNvSpPr/>
          <p:nvPr/>
        </p:nvSpPr>
        <p:spPr>
          <a:xfrm>
            <a:off x="2514600" y="2938334"/>
            <a:ext cx="1173892" cy="450817"/>
          </a:xfrm>
          <a:prstGeom prst="wedgeRoundRectCallout">
            <a:avLst>
              <a:gd name="adj1" fmla="val 46669"/>
              <a:gd name="adj2" fmla="val 7742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400" dirty="0">
                <a:solidFill>
                  <a:schemeClr val="tx1"/>
                </a:solidFill>
              </a:rPr>
              <a:t>číst </a:t>
            </a:r>
            <a:r>
              <a:rPr lang="cs-CZ" sz="1400">
                <a:solidFill>
                  <a:schemeClr val="tx1"/>
                </a:solidFill>
              </a:rPr>
              <a:t>dál?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4267200" y="2938334"/>
            <a:ext cx="1981200" cy="450817"/>
          </a:xfrm>
          <a:prstGeom prst="wedgeRoundRectCallout">
            <a:avLst>
              <a:gd name="adj1" fmla="val -44375"/>
              <a:gd name="adj2" fmla="val 7742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400" dirty="0">
                <a:solidFill>
                  <a:schemeClr val="tx1"/>
                </a:solidFill>
              </a:rPr>
              <a:t>správně načteno?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6858000" y="2938334"/>
            <a:ext cx="1882346" cy="450817"/>
          </a:xfrm>
          <a:prstGeom prst="wedgeRoundRectCallout">
            <a:avLst>
              <a:gd name="adj1" fmla="val 15029"/>
              <a:gd name="adj2" fmla="val 4590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b="1" dirty="0">
                <a:solidFill>
                  <a:schemeClr val="tx1"/>
                </a:solidFill>
              </a:rPr>
              <a:t>good() ≠ ! fail()</a:t>
            </a:r>
            <a:endParaRPr lang="cs-CZ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592691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A88345-50DF-4630-AEE2-275D9F251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Když</a:t>
            </a:r>
            <a:r>
              <a:rPr lang="en-GB" dirty="0"/>
              <a:t> to </a:t>
            </a:r>
            <a:r>
              <a:rPr lang="en-GB" dirty="0" err="1"/>
              <a:t>půjde</a:t>
            </a:r>
            <a:r>
              <a:rPr lang="en-GB" dirty="0"/>
              <a:t>,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prezenční</a:t>
            </a:r>
            <a:endParaRPr lang="en-GB" dirty="0"/>
          </a:p>
          <a:p>
            <a:r>
              <a:rPr lang="en-GB" dirty="0"/>
              <a:t>3-</a:t>
            </a:r>
            <a:r>
              <a:rPr lang="cs-CZ" dirty="0"/>
              <a:t>4 hodiny času</a:t>
            </a:r>
            <a:r>
              <a:rPr lang="en-GB" dirty="0"/>
              <a:t> (</a:t>
            </a:r>
            <a:r>
              <a:rPr lang="en-GB" dirty="0" err="1"/>
              <a:t>dle</a:t>
            </a:r>
            <a:r>
              <a:rPr lang="en-GB" dirty="0"/>
              <a:t> </a:t>
            </a:r>
            <a:r>
              <a:rPr lang="en-GB" dirty="0" err="1"/>
              <a:t>náročnosti</a:t>
            </a:r>
            <a:r>
              <a:rPr lang="en-GB" dirty="0"/>
              <a:t>)</a:t>
            </a:r>
            <a:endParaRPr lang="cs-CZ" dirty="0"/>
          </a:p>
          <a:p>
            <a:r>
              <a:rPr lang="cs-CZ" dirty="0"/>
              <a:t>Max. 60 bodů</a:t>
            </a:r>
          </a:p>
          <a:p>
            <a:pPr lvl="1"/>
            <a:r>
              <a:rPr lang="cs-CZ" dirty="0"/>
              <a:t>„Skoro to funguje“ -&gt; 0 bodů</a:t>
            </a:r>
          </a:p>
          <a:p>
            <a:pPr lvl="2"/>
            <a:r>
              <a:rPr lang="cs-CZ" dirty="0"/>
              <a:t>Zkoušející se může ustrnout a snažit se v kódu funkcionalitu rozpoznat, ale nespoléhal bych na to</a:t>
            </a:r>
          </a:p>
          <a:p>
            <a:pPr lvl="1"/>
            <a:r>
              <a:rPr lang="cs-CZ" dirty="0"/>
              <a:t>Opravdu to funguje -&gt; obvykle 50 bodů +- 10 bodů za přehlednost a kvalitu kódu</a:t>
            </a:r>
          </a:p>
          <a:p>
            <a:pPr lvl="2"/>
            <a:r>
              <a:rPr lang="cs-CZ" dirty="0"/>
              <a:t>Některá témata mají </a:t>
            </a:r>
            <a:r>
              <a:rPr lang="cs-CZ" dirty="0" err="1"/>
              <a:t>featury</a:t>
            </a:r>
            <a:r>
              <a:rPr lang="cs-CZ" dirty="0"/>
              <a:t> bodově odstupňované, u jiných „všechno nebo nic“</a:t>
            </a:r>
          </a:p>
          <a:p>
            <a:r>
              <a:rPr lang="cs-CZ" dirty="0"/>
              <a:t>Internet povolený jen pro referenční materiály</a:t>
            </a:r>
          </a:p>
          <a:p>
            <a:pPr lvl="1"/>
            <a:r>
              <a:rPr lang="cs-CZ" dirty="0" err="1"/>
              <a:t>cppreference</a:t>
            </a:r>
            <a:r>
              <a:rPr lang="cs-CZ" dirty="0"/>
              <a:t>, slajdy předmětu, vlastní zápisky</a:t>
            </a:r>
          </a:p>
          <a:p>
            <a:pPr lvl="1"/>
            <a:r>
              <a:rPr lang="cs-CZ" b="1" dirty="0"/>
              <a:t>NE </a:t>
            </a:r>
            <a:r>
              <a:rPr lang="cs-CZ" b="1" dirty="0" err="1"/>
              <a:t>stackoverflow</a:t>
            </a:r>
            <a:r>
              <a:rPr lang="cs-CZ" dirty="0"/>
              <a:t>, </a:t>
            </a:r>
            <a:r>
              <a:rPr lang="cs-CZ" b="1" dirty="0"/>
              <a:t>NE messengery</a:t>
            </a:r>
            <a:r>
              <a:rPr lang="cs-CZ" dirty="0"/>
              <a:t> apod.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972B5B1-D02C-460F-909C-300EC9E11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Zkouška - pravidla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567721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</a:t>
            </a:r>
            <a:r>
              <a:rPr lang="en-GB" dirty="0"/>
              <a:t>3</a:t>
            </a:r>
            <a:r>
              <a:rPr lang="cs-CZ" dirty="0"/>
              <a:t>. cvičení:</a:t>
            </a:r>
            <a:br>
              <a:rPr lang="cs-CZ" dirty="0"/>
            </a:br>
            <a:r>
              <a:rPr lang="en-GB" dirty="0" err="1"/>
              <a:t>Oprava</a:t>
            </a:r>
            <a:r>
              <a:rPr lang="en-GB" dirty="0"/>
              <a:t> 2. DÚ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5</a:t>
            </a:r>
            <a:r>
              <a:rPr lang="cs-CZ" dirty="0"/>
              <a:t>. 1. 202</a:t>
            </a:r>
            <a:r>
              <a:rPr lang="en-GB" dirty="0"/>
              <a:t>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846241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8DE181-0BFF-4C58-95FE-FC1017C2E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 účel – vhodné rozdělení funkcionality do tříd a využití polymorfismu</a:t>
            </a:r>
          </a:p>
          <a:p>
            <a:pPr lvl="1"/>
            <a:r>
              <a:rPr lang="cs-CZ" dirty="0"/>
              <a:t>Ideálně pro každý typ uzlu grafu jedna třída, </a:t>
            </a:r>
            <a:r>
              <a:rPr lang="cs-CZ" dirty="0" err="1"/>
              <a:t>binání</a:t>
            </a:r>
            <a:r>
              <a:rPr lang="cs-CZ" dirty="0"/>
              <a:t> operace pod společnou podtřídou</a:t>
            </a:r>
          </a:p>
          <a:p>
            <a:pPr lvl="2"/>
            <a:r>
              <a:rPr lang="cs-CZ" dirty="0"/>
              <a:t>Práce se </a:t>
            </a:r>
            <a:r>
              <a:rPr lang="cs-CZ" dirty="0" err="1"/>
              <a:t>shared_pointry</a:t>
            </a:r>
            <a:r>
              <a:rPr lang="cs-CZ" dirty="0"/>
              <a:t> / </a:t>
            </a:r>
            <a:r>
              <a:rPr lang="cs-CZ" dirty="0" err="1"/>
              <a:t>unique_pointry</a:t>
            </a:r>
            <a:endParaRPr lang="cs-CZ" dirty="0"/>
          </a:p>
          <a:p>
            <a:pPr lvl="1"/>
            <a:r>
              <a:rPr lang="cs-CZ" dirty="0"/>
              <a:t>Typické virtuální metody</a:t>
            </a:r>
          </a:p>
          <a:p>
            <a:pPr lvl="2"/>
            <a:r>
              <a:rPr lang="cs-CZ" dirty="0"/>
              <a:t>Vypiš na výstup</a:t>
            </a:r>
          </a:p>
          <a:p>
            <a:pPr lvl="2"/>
            <a:r>
              <a:rPr lang="cs-CZ" dirty="0"/>
              <a:t>Zkus získat konstantu</a:t>
            </a:r>
          </a:p>
          <a:p>
            <a:pPr lvl="2"/>
            <a:r>
              <a:rPr lang="cs-CZ" dirty="0" err="1"/>
              <a:t>Zderivuj</a:t>
            </a:r>
            <a:endParaRPr lang="cs-CZ" dirty="0"/>
          </a:p>
          <a:p>
            <a:pPr lvl="2"/>
            <a:r>
              <a:rPr lang="cs-CZ" dirty="0"/>
              <a:t>Zjednoduš</a:t>
            </a:r>
          </a:p>
          <a:p>
            <a:pPr lvl="3"/>
            <a:r>
              <a:rPr lang="cs-CZ" dirty="0"/>
              <a:t>V rámci binární operace pak např. Vypočti</a:t>
            </a:r>
          </a:p>
          <a:p>
            <a:r>
              <a:rPr lang="cs-CZ" dirty="0" err="1"/>
              <a:t>Parsování</a:t>
            </a:r>
            <a:r>
              <a:rPr lang="cs-CZ" dirty="0"/>
              <a:t> lepší oddělit do samostatné třídy nebo funkcí</a:t>
            </a:r>
          </a:p>
          <a:p>
            <a:pPr lvl="2"/>
            <a:r>
              <a:rPr lang="cs-CZ" dirty="0"/>
              <a:t>Mohlo být jednoprůchodové i víceprůchodové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D3B41D-C88F-49CD-B14B-EBA1BB222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Oprava 2.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0681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CEB440-AF3D-4356-A71A-D4740DF2F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Doporučuji si samostatně vypracovat řešení několika zadání z minulých let:</a:t>
            </a:r>
          </a:p>
          <a:p>
            <a:pPr lvl="1"/>
            <a:r>
              <a:rPr lang="en-GB" dirty="0">
                <a:hlinkClick r:id="rId2"/>
              </a:rPr>
              <a:t>http://forum.matfyz.info/viewforum.php?f=423</a:t>
            </a:r>
            <a:endParaRPr lang="cs-CZ" dirty="0"/>
          </a:p>
          <a:p>
            <a:endParaRPr lang="cs-CZ" dirty="0"/>
          </a:p>
          <a:p>
            <a:r>
              <a:rPr lang="cs-CZ" dirty="0"/>
              <a:t>Vyplatí se chvilku na </a:t>
            </a:r>
            <a:r>
              <a:rPr lang="cs-CZ" dirty="0" err="1"/>
              <a:t>začáku</a:t>
            </a:r>
            <a:r>
              <a:rPr lang="cs-CZ" dirty="0"/>
              <a:t> strávit rozdělením funkcionality a způsobu implementace částí řešení, např.:</a:t>
            </a:r>
          </a:p>
          <a:p>
            <a:pPr lvl="1"/>
            <a:r>
              <a:rPr lang="cs-CZ" dirty="0"/>
              <a:t>Nutnost resetovat nějaký stav programu – zapouzdření do objektu a jeho opakovaná konstrukce</a:t>
            </a:r>
          </a:p>
          <a:p>
            <a:pPr lvl="1"/>
            <a:r>
              <a:rPr lang="cs-CZ" dirty="0"/>
              <a:t>Stejné prvky programu s různým chováním – polymorfismus</a:t>
            </a:r>
          </a:p>
          <a:p>
            <a:pPr lvl="1"/>
            <a:r>
              <a:rPr lang="cs-CZ" dirty="0" err="1"/>
              <a:t>Parsování</a:t>
            </a:r>
            <a:r>
              <a:rPr lang="cs-CZ" dirty="0"/>
              <a:t> vstupu – je potřeba po znacích, nebo stačí extrakce ze streamu (operátor </a:t>
            </a:r>
            <a:r>
              <a:rPr lang="cs-CZ" dirty="0">
                <a:latin typeface="Consolas" panose="020B0609020204030204" pitchFamily="49" charset="0"/>
              </a:rPr>
              <a:t>&gt;&gt;</a:t>
            </a:r>
            <a:r>
              <a:rPr lang="cs-CZ" dirty="0"/>
              <a:t>)?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A51C0D1-F916-4776-8305-43B771B25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Příprava na zkoušku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927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429FC9-54FB-4B03-8673-7076017C5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cs-CZ" dirty="0" err="1"/>
              <a:t>ReCodEx</a:t>
            </a:r>
            <a:r>
              <a:rPr lang="cs-CZ" dirty="0"/>
              <a:t> vyžaduje přesný výsledek dle zadání</a:t>
            </a:r>
          </a:p>
          <a:p>
            <a:pPr lvl="1"/>
            <a:r>
              <a:rPr lang="cs-CZ" dirty="0"/>
              <a:t>Může být tolerantní k bílým znakům,</a:t>
            </a:r>
            <a:br>
              <a:rPr lang="cs-CZ" dirty="0"/>
            </a:br>
            <a:r>
              <a:rPr lang="cs-CZ" dirty="0"/>
              <a:t>ale nespoléhejte na to</a:t>
            </a:r>
          </a:p>
          <a:p>
            <a:pPr lvl="1"/>
            <a:r>
              <a:rPr lang="cs-CZ" dirty="0"/>
              <a:t>Z odevzdaného řešení vynechte ladící výpisy</a:t>
            </a:r>
          </a:p>
          <a:p>
            <a:pPr lvl="2"/>
            <a:r>
              <a:rPr lang="cs-CZ" dirty="0" err="1"/>
              <a:t>Zakomentovat</a:t>
            </a:r>
            <a:endParaRPr lang="cs-CZ" dirty="0"/>
          </a:p>
          <a:p>
            <a:pPr lvl="2"/>
            <a:r>
              <a:rPr lang="cs-CZ" dirty="0"/>
              <a:t>Pro fajnšmekry: #</a:t>
            </a:r>
            <a:r>
              <a:rPr lang="cs-CZ" dirty="0" err="1"/>
              <a:t>ifdef</a:t>
            </a:r>
            <a:r>
              <a:rPr lang="cs-CZ" dirty="0"/>
              <a:t> MY_TRACE</a:t>
            </a:r>
            <a:br>
              <a:rPr lang="cs-CZ" dirty="0"/>
            </a:br>
            <a:r>
              <a:rPr lang="cs-CZ" dirty="0"/>
              <a:t>(nutno MY_TRACE definovat v nastavení projektu)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Jiný návratový kód než 0 je brán jako chyba</a:t>
            </a:r>
          </a:p>
          <a:p>
            <a:pPr lvl="1"/>
            <a:r>
              <a:rPr lang="cs-CZ" dirty="0"/>
              <a:t>Nastává i při skutečné chybě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A9B3B3-1128-456E-98AD-A68304BC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„Násobilka“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636875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5696C0-4825-4513-B76E-DB692D606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Ukázka zadání z 31.1.2018:</a:t>
            </a:r>
          </a:p>
          <a:p>
            <a:pPr lvl="1"/>
            <a:r>
              <a:rPr lang="en-GB" dirty="0">
                <a:hlinkClick r:id="rId2"/>
              </a:rPr>
              <a:t>http://forum.matfyz.info/viewtopic.php?f=423&amp;t=11594</a:t>
            </a:r>
            <a:endParaRPr lang="cs-CZ" dirty="0"/>
          </a:p>
          <a:p>
            <a:endParaRPr lang="cs-CZ" dirty="0"/>
          </a:p>
          <a:p>
            <a:r>
              <a:rPr lang="cs-CZ" dirty="0"/>
              <a:t>Na jaké třídy/funkce je vhodné řešení rozdělit?</a:t>
            </a:r>
          </a:p>
          <a:p>
            <a:endParaRPr lang="cs-CZ" dirty="0"/>
          </a:p>
          <a:p>
            <a:r>
              <a:rPr lang="cs-CZ" dirty="0"/>
              <a:t>Jaký stav musím uchovávat?</a:t>
            </a:r>
          </a:p>
          <a:p>
            <a:endParaRPr lang="cs-CZ" dirty="0"/>
          </a:p>
          <a:p>
            <a:r>
              <a:rPr lang="cs-CZ" dirty="0"/>
              <a:t>Jak </a:t>
            </a:r>
            <a:r>
              <a:rPr lang="cs-CZ" dirty="0" err="1"/>
              <a:t>parsovat</a:t>
            </a:r>
            <a:r>
              <a:rPr lang="cs-CZ" dirty="0"/>
              <a:t> vstup?</a:t>
            </a:r>
          </a:p>
          <a:p>
            <a:endParaRPr lang="cs-CZ" dirty="0"/>
          </a:p>
          <a:p>
            <a:r>
              <a:rPr lang="cs-CZ" dirty="0"/>
              <a:t>Jak ošetřovat chybu při </a:t>
            </a:r>
            <a:r>
              <a:rPr lang="cs-CZ" dirty="0" err="1"/>
              <a:t>parsování</a:t>
            </a:r>
            <a:r>
              <a:rPr lang="cs-CZ" dirty="0"/>
              <a:t> či běhu?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687D420-F8B9-492B-9BC7-5F9967DF7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Příprava na zkoušku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7498393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Dodatek: přehled</a:t>
            </a:r>
            <a:br>
              <a:rPr lang="cs-CZ" dirty="0"/>
            </a:br>
            <a:r>
              <a:rPr lang="cs-CZ" dirty="0"/>
              <a:t>způsobů čtení vstupu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20934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209800"/>
            <a:ext cx="3124200" cy="101566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string s1, s2;</a:t>
            </a:r>
          </a:p>
          <a:p>
            <a:r>
              <a:rPr lang="cs-CZ" sz="1200" dirty="0"/>
              <a:t>int i1, i2;</a:t>
            </a:r>
          </a:p>
          <a:p>
            <a:r>
              <a:rPr lang="pl-PL" sz="1200" dirty="0"/>
              <a:t>f &gt;&gt; s1 &gt;&gt; i1 &gt;&gt; s2 &gt;&gt; i</a:t>
            </a:r>
            <a:r>
              <a:rPr lang="en-US" sz="1200" dirty="0"/>
              <a:t>2</a:t>
            </a:r>
            <a:r>
              <a:rPr lang="pl-PL" sz="1200" dirty="0"/>
              <a:t>;</a:t>
            </a:r>
          </a:p>
          <a:p>
            <a:r>
              <a:rPr lang="cs-CZ" sz="1200" dirty="0"/>
              <a:t>if( f.fail()) ...</a:t>
            </a:r>
            <a:r>
              <a:rPr lang="en-US" sz="1200" dirty="0"/>
              <a:t>;</a:t>
            </a:r>
          </a:p>
          <a:p>
            <a:r>
              <a:rPr lang="en-US" sz="1200" dirty="0"/>
              <a:t>...</a:t>
            </a:r>
            <a:endParaRPr lang="cs-CZ" sz="1200" dirty="0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Čtení vstupu -</a:t>
            </a:r>
            <a:r>
              <a:rPr kumimoji="0" lang="cs-CZ" sz="4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slova oddělená ws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4" name="Rounded Rectangular Callout 33"/>
          <p:cNvSpPr/>
          <p:nvPr/>
        </p:nvSpPr>
        <p:spPr>
          <a:xfrm>
            <a:off x="3886200" y="3581400"/>
            <a:ext cx="2209800" cy="533400"/>
          </a:xfrm>
          <a:prstGeom prst="wedgeRoundRectCallout">
            <a:avLst>
              <a:gd name="adj1" fmla="val -91496"/>
              <a:gd name="adj2" fmla="val -19453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stream zůstává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za posledním čtením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267200" y="2057400"/>
            <a:ext cx="2438400" cy="533400"/>
          </a:xfrm>
          <a:prstGeom prst="wedgeRoundRectCallout">
            <a:avLst>
              <a:gd name="adj1" fmla="val -109485"/>
              <a:gd name="adj2" fmla="val 5181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ws (mezery, ...)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se automaticky přeskočí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Čtení vstupu -</a:t>
            </a:r>
            <a:r>
              <a:rPr kumimoji="0" lang="cs-CZ" sz="4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celé řádky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38200" y="3657600"/>
            <a:ext cx="3124200" cy="120032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string s;</a:t>
            </a:r>
          </a:p>
          <a:p>
            <a:r>
              <a:rPr lang="cs-CZ" sz="1200" dirty="0"/>
              <a:t>for( ;;) {</a:t>
            </a:r>
          </a:p>
          <a:p>
            <a:r>
              <a:rPr lang="cs-CZ" sz="1200" dirty="0"/>
              <a:t>  getline( f, s);</a:t>
            </a:r>
          </a:p>
          <a:p>
            <a:r>
              <a:rPr lang="cs-CZ" sz="1200" dirty="0"/>
              <a:t>  if( f.fail())  break;</a:t>
            </a:r>
          </a:p>
          <a:p>
            <a:r>
              <a:rPr lang="cs-CZ" sz="1200" dirty="0"/>
              <a:t>  cout &lt;&lt; "[" &lt;&lt; s &lt;&lt; "]" &lt;&lt; endl;</a:t>
            </a:r>
          </a:p>
          <a:p>
            <a:r>
              <a:rPr lang="en-US" sz="1200" dirty="0"/>
              <a:t>}</a:t>
            </a:r>
            <a:endParaRPr lang="cs-CZ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1600200"/>
            <a:ext cx="3124200" cy="156966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const int MaxBuf = 4095;</a:t>
            </a:r>
          </a:p>
          <a:p>
            <a:r>
              <a:rPr lang="cs-CZ" sz="1200" dirty="0"/>
              <a:t>char buffer[ MaxBuf+1];</a:t>
            </a:r>
          </a:p>
          <a:p>
            <a:endParaRPr lang="cs-CZ" sz="1200" dirty="0"/>
          </a:p>
          <a:p>
            <a:r>
              <a:rPr lang="cs-CZ" sz="1200" dirty="0"/>
              <a:t>for( ;;) {</a:t>
            </a:r>
          </a:p>
          <a:p>
            <a:r>
              <a:rPr lang="cs-CZ" sz="1200" dirty="0"/>
              <a:t>  f.getline( buffer, MaxBuf);</a:t>
            </a:r>
          </a:p>
          <a:p>
            <a:r>
              <a:rPr lang="cs-CZ" sz="1200" dirty="0"/>
              <a:t>  if( f.fail())  break;</a:t>
            </a:r>
          </a:p>
          <a:p>
            <a:r>
              <a:rPr lang="cs-CZ" sz="1200" dirty="0"/>
              <a:t>  cout &lt;&lt; "[" &lt;&lt; buffer &lt;&lt; "]" &lt;&lt; endl;</a:t>
            </a:r>
          </a:p>
          <a:p>
            <a:r>
              <a:rPr lang="cs-CZ" sz="1200" dirty="0"/>
              <a:t>}</a:t>
            </a:r>
          </a:p>
        </p:txBody>
      </p:sp>
      <p:sp>
        <p:nvSpPr>
          <p:cNvPr id="34" name="Rounded Rectangular Callout 33"/>
          <p:cNvSpPr/>
          <p:nvPr/>
        </p:nvSpPr>
        <p:spPr>
          <a:xfrm>
            <a:off x="4876800" y="2133600"/>
            <a:ext cx="2057400" cy="381000"/>
          </a:xfrm>
          <a:prstGeom prst="wedgeRoundRectCallout">
            <a:avLst>
              <a:gd name="adj1" fmla="val -138041"/>
              <a:gd name="adj2" fmla="val 3809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v</a:t>
            </a:r>
            <a:r>
              <a:rPr lang="cs-CZ" sz="1400" dirty="0">
                <a:solidFill>
                  <a:schemeClr val="tx1"/>
                </a:solidFill>
              </a:rPr>
              <a:t>ždy limit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0600" y="3657600"/>
            <a:ext cx="3429000" cy="156966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string </a:t>
            </a:r>
            <a:r>
              <a:rPr lang="en-US" sz="1200" dirty="0"/>
              <a:t>r, </a:t>
            </a:r>
            <a:r>
              <a:rPr lang="cs-CZ" sz="1200" dirty="0"/>
              <a:t>s</a:t>
            </a:r>
            <a:r>
              <a:rPr lang="en-US" sz="1200" dirty="0"/>
              <a:t>1, s2</a:t>
            </a:r>
            <a:r>
              <a:rPr lang="cs-CZ" sz="1200" dirty="0"/>
              <a:t>;</a:t>
            </a:r>
          </a:p>
          <a:p>
            <a:r>
              <a:rPr lang="cs-CZ" sz="1200" dirty="0"/>
              <a:t>for( ;;) {</a:t>
            </a:r>
          </a:p>
          <a:p>
            <a:r>
              <a:rPr lang="cs-CZ" sz="1200" dirty="0"/>
              <a:t>  getline( f, </a:t>
            </a:r>
            <a:r>
              <a:rPr lang="en-US" sz="1200" dirty="0"/>
              <a:t>r</a:t>
            </a:r>
            <a:r>
              <a:rPr lang="cs-CZ" sz="1200" dirty="0"/>
              <a:t>);</a:t>
            </a:r>
          </a:p>
          <a:p>
            <a:r>
              <a:rPr lang="cs-CZ" sz="1200" dirty="0"/>
              <a:t>  if( f.fail())  break;</a:t>
            </a:r>
            <a:endParaRPr lang="en-US" sz="1200" dirty="0"/>
          </a:p>
          <a:p>
            <a:r>
              <a:rPr lang="sv-SE" sz="1200" dirty="0"/>
              <a:t>  stringstream radek(r);</a:t>
            </a:r>
          </a:p>
          <a:p>
            <a:r>
              <a:rPr lang="sv-SE" sz="1200" dirty="0"/>
              <a:t>  radek &gt;&gt; s1 &gt;&gt; s2;</a:t>
            </a:r>
            <a:endParaRPr lang="cs-CZ" sz="1200" dirty="0"/>
          </a:p>
          <a:p>
            <a:r>
              <a:rPr lang="cs-CZ" sz="1200" dirty="0"/>
              <a:t>  cout &lt;&lt; "[" &lt;&lt; s</a:t>
            </a:r>
            <a:r>
              <a:rPr lang="en-US" sz="1200" dirty="0"/>
              <a:t>1 &lt;&lt; s2</a:t>
            </a:r>
            <a:r>
              <a:rPr lang="cs-CZ" sz="1200" dirty="0"/>
              <a:t> &lt;&lt; "]" &lt;&lt; endl;</a:t>
            </a:r>
          </a:p>
          <a:p>
            <a:r>
              <a:rPr lang="en-US" sz="1200" dirty="0"/>
              <a:t>}</a:t>
            </a:r>
            <a:endParaRPr lang="cs-CZ" sz="1200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4876800" y="2819400"/>
            <a:ext cx="2057400" cy="381000"/>
          </a:xfrm>
          <a:prstGeom prst="wedgeRoundRectCallout">
            <a:avLst>
              <a:gd name="adj1" fmla="val 21589"/>
              <a:gd name="adj2" fmla="val 34209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parsov</a:t>
            </a:r>
            <a:r>
              <a:rPr lang="cs-CZ" sz="1400" dirty="0">
                <a:solidFill>
                  <a:schemeClr val="tx1"/>
                </a:solidFill>
              </a:rPr>
              <a:t>ání řádku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876800" y="1401138"/>
            <a:ext cx="2057400" cy="381000"/>
          </a:xfrm>
          <a:prstGeom prst="wedgeRoundRectCallout">
            <a:avLst>
              <a:gd name="adj1" fmla="val -138041"/>
              <a:gd name="adj2" fmla="val 3809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pozor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na</a:t>
            </a:r>
            <a:r>
              <a:rPr lang="en-US" sz="1400" dirty="0">
                <a:solidFill>
                  <a:schemeClr val="tx1"/>
                </a:solidFill>
              </a:rPr>
              <a:t> z</a:t>
            </a:r>
            <a:r>
              <a:rPr lang="cs-CZ" sz="1400" dirty="0">
                <a:solidFill>
                  <a:schemeClr val="tx1"/>
                </a:solidFill>
              </a:rPr>
              <a:t>ásobník</a:t>
            </a:r>
            <a:r>
              <a:rPr lang="en-US" sz="1400" dirty="0">
                <a:solidFill>
                  <a:schemeClr val="tx1"/>
                </a:solidFill>
              </a:rPr>
              <a:t>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209800"/>
            <a:ext cx="3124200" cy="304698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string s;</a:t>
            </a:r>
          </a:p>
          <a:p>
            <a:r>
              <a:rPr lang="cs-CZ" sz="1200" dirty="0"/>
              <a:t>string::iterator b, e;</a:t>
            </a:r>
          </a:p>
          <a:p>
            <a:r>
              <a:rPr lang="cs-CZ" sz="1200" dirty="0"/>
              <a:t>char delim = ';';</a:t>
            </a:r>
          </a:p>
          <a:p>
            <a:endParaRPr lang="cs-CZ" sz="1200" dirty="0"/>
          </a:p>
          <a:p>
            <a:r>
              <a:rPr lang="cs-CZ" sz="1200" dirty="0"/>
              <a:t>while( getline( f, s)) {</a:t>
            </a:r>
          </a:p>
          <a:p>
            <a:r>
              <a:rPr lang="cs-CZ" sz="1200" dirty="0"/>
              <a:t>  b = e = s.begin();</a:t>
            </a:r>
          </a:p>
          <a:p>
            <a:r>
              <a:rPr lang="cs-CZ" sz="1200" dirty="0"/>
              <a:t>  while( e != s.end()) {</a:t>
            </a:r>
          </a:p>
          <a:p>
            <a:r>
              <a:rPr lang="cs-CZ" sz="1200" dirty="0"/>
              <a:t>    </a:t>
            </a:r>
            <a:r>
              <a:rPr lang="en-US" sz="1200" dirty="0"/>
              <a:t>e = find( b, </a:t>
            </a:r>
            <a:r>
              <a:rPr lang="en-US" sz="1200" dirty="0" err="1"/>
              <a:t>s.end</a:t>
            </a:r>
            <a:r>
              <a:rPr lang="en-US" sz="1200" dirty="0"/>
              <a:t>(), </a:t>
            </a:r>
            <a:r>
              <a:rPr lang="en-US" sz="1200" dirty="0" err="1"/>
              <a:t>delim</a:t>
            </a:r>
            <a:r>
              <a:rPr lang="en-US" sz="1200" dirty="0"/>
              <a:t>);</a:t>
            </a:r>
          </a:p>
          <a:p>
            <a:r>
              <a:rPr lang="cs-CZ" sz="1200" dirty="0"/>
              <a:t>    string val( b, e);</a:t>
            </a:r>
          </a:p>
          <a:p>
            <a:r>
              <a:rPr lang="cs-CZ" sz="1200" dirty="0"/>
              <a:t>    cout &lt;&lt; "[" &lt;&lt; val &lt;&lt; "]";</a:t>
            </a:r>
          </a:p>
          <a:p>
            <a:r>
              <a:rPr lang="cs-CZ" sz="1200" dirty="0"/>
              <a:t>    b = e;</a:t>
            </a:r>
          </a:p>
          <a:p>
            <a:r>
              <a:rPr lang="cs-CZ" sz="1200" dirty="0"/>
              <a:t>    if( e != s.end())</a:t>
            </a:r>
          </a:p>
          <a:p>
            <a:r>
              <a:rPr lang="cs-CZ" sz="1200" dirty="0"/>
              <a:t>      b++;</a:t>
            </a:r>
          </a:p>
          <a:p>
            <a:r>
              <a:rPr lang="cs-CZ" sz="1200" dirty="0"/>
              <a:t>  }</a:t>
            </a:r>
          </a:p>
          <a:p>
            <a:r>
              <a:rPr lang="cs-CZ" sz="1200" dirty="0"/>
              <a:t>  cout &lt;&lt; endl;</a:t>
            </a:r>
          </a:p>
          <a:p>
            <a:r>
              <a:rPr lang="cs-CZ" sz="1200" dirty="0"/>
              <a:t>}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Čtení vstupu -</a:t>
            </a:r>
            <a:r>
              <a:rPr kumimoji="0" lang="cs-CZ" sz="4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oddělovače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4" name="Rounded Rectangular Callout 33"/>
          <p:cNvSpPr/>
          <p:nvPr/>
        </p:nvSpPr>
        <p:spPr>
          <a:xfrm>
            <a:off x="4419600" y="4267200"/>
            <a:ext cx="2438400" cy="304800"/>
          </a:xfrm>
          <a:prstGeom prst="wedgeRoundRectCallout">
            <a:avLst>
              <a:gd name="adj1" fmla="val -131774"/>
              <a:gd name="adj2" fmla="val -3326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přeskočí oddělovač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419600" y="2819400"/>
            <a:ext cx="2438400" cy="457200"/>
          </a:xfrm>
          <a:prstGeom prst="wedgeRoundRectCallout">
            <a:avLst>
              <a:gd name="adj1" fmla="val -117263"/>
              <a:gd name="adj2" fmla="val 7467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dokud přečtené slovo není na konci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4419600" y="3352800"/>
            <a:ext cx="2438400" cy="304800"/>
          </a:xfrm>
          <a:prstGeom prst="wedgeRoundRectCallout">
            <a:avLst>
              <a:gd name="adj1" fmla="val -100596"/>
              <a:gd name="adj2" fmla="val -151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vrátí iterator na odělovač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419600" y="3733800"/>
            <a:ext cx="2438400" cy="457200"/>
          </a:xfrm>
          <a:prstGeom prst="wedgeRoundRectCallout">
            <a:avLst>
              <a:gd name="adj1" fmla="val -106429"/>
              <a:gd name="adj2" fmla="val -3961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přečte hodnotu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 mezi oddělovači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209800"/>
            <a:ext cx="3124200" cy="193899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f &gt;&gt; ws;</a:t>
            </a:r>
          </a:p>
          <a:p>
            <a:r>
              <a:rPr lang="cs-CZ" sz="1200" dirty="0"/>
              <a:t>if( isdigit( f.peek())) {</a:t>
            </a:r>
          </a:p>
          <a:p>
            <a:r>
              <a:rPr lang="cs-CZ" sz="1200" dirty="0"/>
              <a:t>  int i;</a:t>
            </a:r>
          </a:p>
          <a:p>
            <a:r>
              <a:rPr lang="cs-CZ" sz="1200" dirty="0"/>
              <a:t>  f &gt;&gt; i;</a:t>
            </a:r>
          </a:p>
          <a:p>
            <a:r>
              <a:rPr lang="cs-CZ" sz="1200" dirty="0"/>
              <a:t>  cout &lt;&lt; "[" &lt;&lt; i &lt;&lt; "]" &lt;&lt; endl;</a:t>
            </a:r>
          </a:p>
          <a:p>
            <a:r>
              <a:rPr lang="cs-CZ" sz="1200" dirty="0"/>
              <a:t>} else {</a:t>
            </a:r>
          </a:p>
          <a:p>
            <a:r>
              <a:rPr lang="cs-CZ" sz="1200" dirty="0"/>
              <a:t>  string s;</a:t>
            </a:r>
          </a:p>
          <a:p>
            <a:r>
              <a:rPr lang="cs-CZ" sz="1200" dirty="0"/>
              <a:t>  f &gt;&gt; s;</a:t>
            </a:r>
          </a:p>
          <a:p>
            <a:r>
              <a:rPr lang="cs-CZ" sz="1200" dirty="0"/>
              <a:t>  cout &lt;&lt; "{" &lt;&lt; s &lt;&lt; "}" &lt;&lt; endl;</a:t>
            </a:r>
          </a:p>
          <a:p>
            <a:r>
              <a:rPr lang="cs-CZ" sz="1200" dirty="0"/>
              <a:t>}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Čtení vstupu -</a:t>
            </a:r>
            <a:r>
              <a:rPr kumimoji="0" lang="cs-CZ" sz="4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výhled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267200" y="2057400"/>
            <a:ext cx="2133600" cy="533400"/>
          </a:xfrm>
          <a:prstGeom prst="wedgeRoundRectCallout">
            <a:avLst>
              <a:gd name="adj1" fmla="val -123931"/>
              <a:gd name="adj2" fmla="val 3544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přečte nejbližší znak,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ale nechá ve streamu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Dodatek: implementace PDS pomocí </a:t>
            </a:r>
            <a:r>
              <a:rPr lang="cs-CZ" dirty="0" err="1"/>
              <a:t>raw</a:t>
            </a:r>
            <a:r>
              <a:rPr lang="cs-CZ" dirty="0"/>
              <a:t> </a:t>
            </a:r>
            <a:r>
              <a:rPr lang="cs-CZ" dirty="0" err="1"/>
              <a:t>pointers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745382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P</a:t>
            </a:r>
            <a:r>
              <a:rPr lang="cs-CZ" dirty="0"/>
              <a:t>olymorfní datové struktury</a:t>
            </a:r>
            <a:r>
              <a:rPr lang="en-US" dirty="0"/>
              <a:t> - raw pointers</a:t>
            </a: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96975"/>
            <a:ext cx="8650288" cy="3240088"/>
          </a:xfrm>
        </p:spPr>
        <p:txBody>
          <a:bodyPr>
            <a:normAutofit fontScale="92500" lnSpcReduction="20000"/>
          </a:bodyPr>
          <a:lstStyle/>
          <a:p>
            <a:pPr lvl="1" eaLnBrk="1" hangingPunct="1">
              <a:buFont typeface="Wingdings" pitchFamily="2" charset="2"/>
              <a:buNone/>
            </a:pPr>
            <a:r>
              <a:rPr lang="cs-CZ" dirty="0"/>
              <a:t>Zadání:</a:t>
            </a:r>
          </a:p>
          <a:p>
            <a:pPr lvl="1" eaLnBrk="1" hangingPunct="1"/>
            <a:r>
              <a:rPr lang="cs-CZ" dirty="0"/>
              <a:t>kontejner obsahující čísla libovolného typu</a:t>
            </a:r>
            <a:endParaRPr lang="en-US" dirty="0"/>
          </a:p>
          <a:p>
            <a:pPr lvl="2"/>
            <a:r>
              <a:rPr lang="cs-CZ" dirty="0"/>
              <a:t>int, double, </a:t>
            </a:r>
            <a:r>
              <a:rPr lang="en-US" dirty="0"/>
              <a:t>string, </a:t>
            </a:r>
            <a:r>
              <a:rPr lang="cs-CZ" dirty="0"/>
              <a:t>complex, ...</a:t>
            </a:r>
            <a:endParaRPr lang="en-US" dirty="0"/>
          </a:p>
          <a:p>
            <a:pPr lvl="1" eaLnBrk="1" hangingPunct="1"/>
            <a:endParaRPr lang="en-US" sz="800" dirty="0"/>
          </a:p>
          <a:p>
            <a:pPr lvl="1" eaLnBrk="1" hangingPunct="1">
              <a:buFont typeface="Wingdings" pitchFamily="2" charset="2"/>
              <a:buNone/>
            </a:pPr>
            <a:r>
              <a:rPr lang="cs-CZ" dirty="0"/>
              <a:t>Technické u</a:t>
            </a:r>
            <a:r>
              <a:rPr lang="en-US" dirty="0"/>
              <a:t>p</a:t>
            </a:r>
            <a:r>
              <a:rPr lang="cs-CZ" dirty="0"/>
              <a:t>řesnění:</a:t>
            </a:r>
          </a:p>
          <a:p>
            <a:pPr lvl="1" eaLnBrk="1" hangingPunct="1"/>
            <a:r>
              <a:rPr lang="cs-CZ" dirty="0"/>
              <a:t>třída Seznam</a:t>
            </a:r>
          </a:p>
          <a:p>
            <a:pPr lvl="1" eaLnBrk="1" hangingPunct="1"/>
            <a:r>
              <a:rPr lang="cs-CZ" dirty="0"/>
              <a:t>operace append, print</a:t>
            </a:r>
          </a:p>
          <a:p>
            <a:pPr lvl="1" eaLnBrk="1" hangingPunct="1"/>
            <a:r>
              <a:rPr lang="cs-CZ" dirty="0"/>
              <a:t>společný předek prvků AbstractNum</a:t>
            </a:r>
          </a:p>
          <a:p>
            <a:pPr lvl="1" eaLnBrk="1" hangingPunct="1"/>
            <a:r>
              <a:rPr lang="cs-CZ" dirty="0"/>
              <a:t>konkrétní prvky IntNum, DoubleNum, ...</a:t>
            </a:r>
          </a:p>
          <a:p>
            <a:pPr lvl="1" eaLnBrk="1" hangingPunct="1"/>
            <a:r>
              <a:rPr lang="cs-CZ" dirty="0"/>
              <a:t>stačí jednoduchá implementace polem</a:t>
            </a:r>
            <a:endParaRPr lang="en-US" dirty="0"/>
          </a:p>
          <a:p>
            <a:pPr lvl="1" eaLnBrk="1" hangingPunct="1"/>
            <a:r>
              <a:rPr lang="en-US" dirty="0"/>
              <a:t>pole </a:t>
            </a:r>
            <a:r>
              <a:rPr lang="cs-CZ" dirty="0"/>
              <a:t>objektů vs. pole </a:t>
            </a:r>
            <a:r>
              <a:rPr lang="en-US" dirty="0" err="1"/>
              <a:t>odkaz</a:t>
            </a:r>
            <a:r>
              <a:rPr lang="cs-CZ" dirty="0"/>
              <a:t>ů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195513" y="5876925"/>
            <a:ext cx="1296987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IN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132138" y="602138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x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484438" y="594836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79" name="Rectangle 8"/>
          <p:cNvSpPr>
            <a:spLocks noChangeArrowheads="1"/>
          </p:cNvSpPr>
          <p:nvPr/>
        </p:nvSpPr>
        <p:spPr bwMode="auto">
          <a:xfrm>
            <a:off x="2771775" y="609282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0" name="Line 9"/>
          <p:cNvSpPr>
            <a:spLocks noChangeShapeType="1"/>
          </p:cNvSpPr>
          <p:nvPr/>
        </p:nvSpPr>
        <p:spPr bwMode="auto">
          <a:xfrm>
            <a:off x="2843213" y="62372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81" name="Text Box 10"/>
          <p:cNvSpPr txBox="1">
            <a:spLocks noChangeArrowheads="1"/>
          </p:cNvSpPr>
          <p:nvPr/>
        </p:nvSpPr>
        <p:spPr bwMode="auto">
          <a:xfrm>
            <a:off x="3851275" y="5876925"/>
            <a:ext cx="1296988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DN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82" name="Text Box 11"/>
          <p:cNvSpPr txBox="1">
            <a:spLocks noChangeArrowheads="1"/>
          </p:cNvSpPr>
          <p:nvPr/>
        </p:nvSpPr>
        <p:spPr bwMode="auto">
          <a:xfrm>
            <a:off x="4787900" y="602138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d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3083" name="Text Box 12"/>
          <p:cNvSpPr txBox="1">
            <a:spLocks noChangeArrowheads="1"/>
          </p:cNvSpPr>
          <p:nvPr/>
        </p:nvSpPr>
        <p:spPr bwMode="auto">
          <a:xfrm>
            <a:off x="4140200" y="594836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84" name="Rectangle 13"/>
          <p:cNvSpPr>
            <a:spLocks noChangeArrowheads="1"/>
          </p:cNvSpPr>
          <p:nvPr/>
        </p:nvSpPr>
        <p:spPr bwMode="auto">
          <a:xfrm>
            <a:off x="4427538" y="609282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5" name="Line 14"/>
          <p:cNvSpPr>
            <a:spLocks noChangeShapeType="1"/>
          </p:cNvSpPr>
          <p:nvPr/>
        </p:nvSpPr>
        <p:spPr bwMode="auto">
          <a:xfrm>
            <a:off x="4498975" y="62372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86" name="Text Box 15"/>
          <p:cNvSpPr txBox="1">
            <a:spLocks noChangeArrowheads="1"/>
          </p:cNvSpPr>
          <p:nvPr/>
        </p:nvSpPr>
        <p:spPr bwMode="auto">
          <a:xfrm>
            <a:off x="5435600" y="5876925"/>
            <a:ext cx="1296988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IN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87" name="Text Box 16"/>
          <p:cNvSpPr txBox="1">
            <a:spLocks noChangeArrowheads="1"/>
          </p:cNvSpPr>
          <p:nvPr/>
        </p:nvSpPr>
        <p:spPr bwMode="auto">
          <a:xfrm>
            <a:off x="6372225" y="602138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x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3088" name="Text Box 17"/>
          <p:cNvSpPr txBox="1">
            <a:spLocks noChangeArrowheads="1"/>
          </p:cNvSpPr>
          <p:nvPr/>
        </p:nvSpPr>
        <p:spPr bwMode="auto">
          <a:xfrm>
            <a:off x="5724525" y="594836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89" name="Rectangle 18"/>
          <p:cNvSpPr>
            <a:spLocks noChangeArrowheads="1"/>
          </p:cNvSpPr>
          <p:nvPr/>
        </p:nvSpPr>
        <p:spPr bwMode="auto">
          <a:xfrm>
            <a:off x="6011863" y="609282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90" name="Line 19"/>
          <p:cNvSpPr>
            <a:spLocks noChangeShapeType="1"/>
          </p:cNvSpPr>
          <p:nvPr/>
        </p:nvSpPr>
        <p:spPr bwMode="auto">
          <a:xfrm>
            <a:off x="6083300" y="62372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91" name="Text Box 20"/>
          <p:cNvSpPr txBox="1">
            <a:spLocks noChangeArrowheads="1"/>
          </p:cNvSpPr>
          <p:nvPr/>
        </p:nvSpPr>
        <p:spPr bwMode="auto">
          <a:xfrm>
            <a:off x="2771775" y="4652963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S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92" name="Text Box 21"/>
          <p:cNvSpPr txBox="1">
            <a:spLocks noChangeArrowheads="1"/>
          </p:cNvSpPr>
          <p:nvPr/>
        </p:nvSpPr>
        <p:spPr bwMode="auto">
          <a:xfrm>
            <a:off x="2987675" y="4724400"/>
            <a:ext cx="360363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093" name="Text Box 22"/>
          <p:cNvSpPr txBox="1">
            <a:spLocks noChangeArrowheads="1"/>
          </p:cNvSpPr>
          <p:nvPr/>
        </p:nvSpPr>
        <p:spPr bwMode="auto">
          <a:xfrm>
            <a:off x="3348038" y="4724400"/>
            <a:ext cx="360362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094" name="Text Box 23"/>
          <p:cNvSpPr txBox="1">
            <a:spLocks noChangeArrowheads="1"/>
          </p:cNvSpPr>
          <p:nvPr/>
        </p:nvSpPr>
        <p:spPr bwMode="auto">
          <a:xfrm>
            <a:off x="3708400" y="4724400"/>
            <a:ext cx="360363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095" name="Text Box 24"/>
          <p:cNvSpPr txBox="1">
            <a:spLocks noChangeArrowheads="1"/>
          </p:cNvSpPr>
          <p:nvPr/>
        </p:nvSpPr>
        <p:spPr bwMode="auto">
          <a:xfrm>
            <a:off x="4067175" y="4724400"/>
            <a:ext cx="360363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096" name="Line 25"/>
          <p:cNvSpPr>
            <a:spLocks noChangeShapeType="1"/>
          </p:cNvSpPr>
          <p:nvPr/>
        </p:nvSpPr>
        <p:spPr bwMode="auto">
          <a:xfrm flipH="1">
            <a:off x="2484438" y="4941888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97" name="Line 27"/>
          <p:cNvSpPr>
            <a:spLocks noChangeShapeType="1"/>
          </p:cNvSpPr>
          <p:nvPr/>
        </p:nvSpPr>
        <p:spPr bwMode="auto">
          <a:xfrm>
            <a:off x="3490913" y="4941888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98" name="Line 28"/>
          <p:cNvSpPr>
            <a:spLocks noChangeShapeType="1"/>
          </p:cNvSpPr>
          <p:nvPr/>
        </p:nvSpPr>
        <p:spPr bwMode="auto">
          <a:xfrm>
            <a:off x="3851275" y="4941888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143599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Polymorfní datové struktury - </a:t>
            </a:r>
            <a:r>
              <a:rPr lang="en-US" dirty="0"/>
              <a:t>raw pointers</a:t>
            </a:r>
            <a:endParaRPr lang="cs-CZ" dirty="0"/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4859338" y="1484313"/>
            <a:ext cx="3671887" cy="26543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*p);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(); 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~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(); 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enum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* pole[MAX];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n;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755650" y="4437063"/>
            <a:ext cx="3671888" cy="180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main(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argc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, char**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argv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){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s;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 new .... ); 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 new .... );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 new .... );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s.print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return 0;</a:t>
            </a:r>
          </a:p>
          <a:p>
            <a:pPr algn="l"/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4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4102" name="Text Box 9"/>
          <p:cNvSpPr txBox="1">
            <a:spLocks noChangeArrowheads="1"/>
          </p:cNvSpPr>
          <p:nvPr/>
        </p:nvSpPr>
        <p:spPr bwMode="auto">
          <a:xfrm>
            <a:off x="684213" y="1412875"/>
            <a:ext cx="3167062" cy="11652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print()=0;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virtual ~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 {}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4103" name="AutoShape 10"/>
          <p:cNvSpPr>
            <a:spLocks noChangeArrowheads="1"/>
          </p:cNvSpPr>
          <p:nvPr/>
        </p:nvSpPr>
        <p:spPr bwMode="auto">
          <a:xfrm>
            <a:off x="1692275" y="2997200"/>
            <a:ext cx="2808288" cy="576263"/>
          </a:xfrm>
          <a:prstGeom prst="wedgeRoundRectCallout">
            <a:avLst>
              <a:gd name="adj1" fmla="val 3477"/>
              <a:gd name="adj2" fmla="val -16873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abstraktní předek</a:t>
            </a:r>
          </a:p>
          <a:p>
            <a:r>
              <a:rPr lang="cs-CZ" sz="1400"/>
              <a:t>umí existovat a vytisknout se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104" name="AutoShape 11"/>
          <p:cNvSpPr>
            <a:spLocks noChangeArrowheads="1"/>
          </p:cNvSpPr>
          <p:nvPr/>
        </p:nvSpPr>
        <p:spPr bwMode="auto">
          <a:xfrm>
            <a:off x="611188" y="3716338"/>
            <a:ext cx="2089150" cy="360362"/>
          </a:xfrm>
          <a:prstGeom prst="wedgeRoundRectCallout">
            <a:avLst>
              <a:gd name="adj1" fmla="val -22722"/>
              <a:gd name="adj2" fmla="val -42621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virtuální destruktor</a:t>
            </a:r>
            <a:r>
              <a:rPr lang="en-US" sz="1400"/>
              <a:t>!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105" name="AutoShape 12"/>
          <p:cNvSpPr>
            <a:spLocks noChangeArrowheads="1"/>
          </p:cNvSpPr>
          <p:nvPr/>
        </p:nvSpPr>
        <p:spPr bwMode="auto">
          <a:xfrm>
            <a:off x="5076825" y="4941888"/>
            <a:ext cx="3024188" cy="574675"/>
          </a:xfrm>
          <a:prstGeom prst="wedgeRoundRectCallout">
            <a:avLst>
              <a:gd name="adj1" fmla="val -97560"/>
              <a:gd name="adj2" fmla="val -4060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p</a:t>
            </a:r>
            <a:r>
              <a:rPr lang="cs-CZ" sz="1400"/>
              <a:t>řidávání dynamicky vytvořených konkrétních typů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90029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implementace metod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859338" y="1484313"/>
            <a:ext cx="3671887" cy="24828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*p);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(); 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~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(); 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enum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* pole[MAX];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n;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68313" y="1341438"/>
            <a:ext cx="3671887" cy="52609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//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konstruktor</a:t>
            </a:r>
            <a:endParaRPr lang="en-US" sz="1300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for(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&lt;MAX;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pole[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]=0;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n=0;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  <a:p>
            <a:pPr algn="l"/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//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destruktor</a:t>
            </a:r>
            <a:endParaRPr lang="en-US" sz="1300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::~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for(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&lt;n;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it-IT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delete pole[i];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it-IT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n=0;</a:t>
            </a:r>
          </a:p>
          <a:p>
            <a:pPr algn="l"/>
            <a:r>
              <a:rPr lang="it-IT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3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it-IT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// tisk seznamu</a:t>
            </a:r>
            <a:endParaRPr lang="en-US" sz="1300" dirty="0">
              <a:solidFill>
                <a:srgbClr val="0000FF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void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::print()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   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for(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&lt;n;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pole[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]-&gt;print();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3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//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pridani</a:t>
            </a:r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prvku</a:t>
            </a:r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do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seznamu</a:t>
            </a:r>
            <a:endParaRPr lang="en-US" sz="1300" dirty="0">
              <a:solidFill>
                <a:srgbClr val="0000FF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void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::append(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* p)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if (n&lt;MAX)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pole[n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++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]=p;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3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5126" name="AutoShape 7"/>
          <p:cNvSpPr>
            <a:spLocks noChangeArrowheads="1"/>
          </p:cNvSpPr>
          <p:nvPr/>
        </p:nvSpPr>
        <p:spPr bwMode="auto">
          <a:xfrm>
            <a:off x="4500563" y="5084763"/>
            <a:ext cx="3024187" cy="358775"/>
          </a:xfrm>
          <a:prstGeom prst="wedgeRoundRectCallout">
            <a:avLst>
              <a:gd name="adj1" fmla="val -98454"/>
              <a:gd name="adj2" fmla="val -4955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každý prvek ví jak se vytisknout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43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4AA329-EAF0-41EF-8AE8-8B070E6F6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Lepší </a:t>
            </a:r>
            <a:r>
              <a:rPr lang="cs-CZ" dirty="0" err="1">
                <a:latin typeface="Consolas" panose="020B0609020204030204" pitchFamily="49" charset="0"/>
              </a:rPr>
              <a:t>cout</a:t>
            </a:r>
            <a:r>
              <a:rPr lang="cs-CZ" dirty="0">
                <a:latin typeface="Consolas" panose="020B0609020204030204" pitchFamily="49" charset="0"/>
              </a:rPr>
              <a:t> &lt;&lt; s1 &lt;&lt; s1</a:t>
            </a:r>
            <a:r>
              <a:rPr lang="cs-CZ" dirty="0"/>
              <a:t> než </a:t>
            </a:r>
            <a:r>
              <a:rPr lang="cs-CZ" dirty="0" err="1">
                <a:latin typeface="Consolas" panose="020B0609020204030204" pitchFamily="49" charset="0"/>
              </a:rPr>
              <a:t>cout</a:t>
            </a:r>
            <a:r>
              <a:rPr lang="cs-CZ" dirty="0">
                <a:latin typeface="Consolas" panose="020B0609020204030204" pitchFamily="49" charset="0"/>
              </a:rPr>
              <a:t> &lt;&lt; (s1 + s2)</a:t>
            </a:r>
          </a:p>
          <a:p>
            <a:endParaRPr lang="cs-CZ" dirty="0"/>
          </a:p>
          <a:p>
            <a:r>
              <a:rPr lang="cs-CZ" dirty="0"/>
              <a:t>Rozdělujte program na více funkcí</a:t>
            </a:r>
          </a:p>
          <a:p>
            <a:endParaRPr lang="cs-CZ" dirty="0"/>
          </a:p>
          <a:p>
            <a:r>
              <a:rPr lang="cs-CZ" dirty="0"/>
              <a:t>Vlastní </a:t>
            </a:r>
            <a:r>
              <a:rPr lang="cs-CZ" dirty="0" err="1"/>
              <a:t>parsování</a:t>
            </a:r>
            <a:r>
              <a:rPr lang="cs-CZ" dirty="0"/>
              <a:t> čísel je dobré pro procvičení, ale většinou je jednodušší používat existující funkce</a:t>
            </a:r>
          </a:p>
          <a:p>
            <a:endParaRPr lang="cs-CZ" dirty="0"/>
          </a:p>
          <a:p>
            <a:r>
              <a:rPr lang="cs-CZ" dirty="0"/>
              <a:t>Doporučuji nepoužívat diakritiku v názvech proměnných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D4C6C60-997E-4FCC-9C73-3BDD6D7D9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„Násobilka“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0163085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konkrétní datové typy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dirty="0"/>
              <a:t>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11188" y="1268413"/>
            <a:ext cx="4824412" cy="18180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x) : x_(x)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{}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virtual ~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() {}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{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cout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&lt;&lt; x_; }</a:t>
            </a:r>
            <a:endParaRPr lang="it-IT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x_;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611188" y="3213100"/>
            <a:ext cx="4824412" cy="180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IntDouble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IntDouble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(double d) : d_(d) {}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virtual ~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IntDouble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() {}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{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cout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&lt;&lt; d_; }</a:t>
            </a:r>
            <a:endParaRPr lang="it-IT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double d_;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5148263" y="5300663"/>
            <a:ext cx="3529012" cy="11652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Seznam s;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s.append(new IntNum(234));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s.append(new DoubleNum(1.45));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s.append(new IntNum(67));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s.print();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6151" name="AutoShape 9"/>
          <p:cNvSpPr>
            <a:spLocks noChangeArrowheads="1"/>
          </p:cNvSpPr>
          <p:nvPr/>
        </p:nvSpPr>
        <p:spPr bwMode="auto">
          <a:xfrm>
            <a:off x="5795963" y="2060575"/>
            <a:ext cx="2879725" cy="792163"/>
          </a:xfrm>
          <a:prstGeom prst="wedgeRoundRectCallout">
            <a:avLst>
              <a:gd name="adj1" fmla="val -67032"/>
              <a:gd name="adj2" fmla="val -4980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konkr</a:t>
            </a:r>
            <a:r>
              <a:rPr lang="cs-CZ" sz="1400"/>
              <a:t>étní datové typy</a:t>
            </a:r>
          </a:p>
          <a:p>
            <a:r>
              <a:rPr lang="cs-CZ" sz="1400"/>
              <a:t>implementují vlastní metody jednotného rozhraní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6152" name="AutoShape 10"/>
          <p:cNvSpPr>
            <a:spLocks noChangeArrowheads="1"/>
          </p:cNvSpPr>
          <p:nvPr/>
        </p:nvSpPr>
        <p:spPr bwMode="auto">
          <a:xfrm>
            <a:off x="1835150" y="5516563"/>
            <a:ext cx="2879725" cy="360362"/>
          </a:xfrm>
          <a:prstGeom prst="wedgeRoundRectCallout">
            <a:avLst>
              <a:gd name="adj1" fmla="val 65875"/>
              <a:gd name="adj2" fmla="val 31940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kontejner obsahuje různé typy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6153" name="AutoShape 11"/>
          <p:cNvSpPr>
            <a:spLocks noChangeArrowheads="1"/>
          </p:cNvSpPr>
          <p:nvPr/>
        </p:nvSpPr>
        <p:spPr bwMode="auto">
          <a:xfrm>
            <a:off x="1835150" y="6021388"/>
            <a:ext cx="2879725" cy="360362"/>
          </a:xfrm>
          <a:prstGeom prst="wedgeRoundRectCallout">
            <a:avLst>
              <a:gd name="adj1" fmla="val 66926"/>
              <a:gd name="adj2" fmla="val 24449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... a všechny vytiskne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6154" name="AutoShape 12"/>
          <p:cNvSpPr>
            <a:spLocks noChangeArrowheads="1"/>
          </p:cNvSpPr>
          <p:nvPr/>
        </p:nvSpPr>
        <p:spPr bwMode="auto">
          <a:xfrm>
            <a:off x="5795963" y="2060575"/>
            <a:ext cx="2879725" cy="792163"/>
          </a:xfrm>
          <a:prstGeom prst="wedgeRoundRectCallout">
            <a:avLst>
              <a:gd name="adj1" fmla="val -67750"/>
              <a:gd name="adj2" fmla="val 14398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konkr</a:t>
            </a:r>
            <a:r>
              <a:rPr lang="cs-CZ" sz="1400"/>
              <a:t>étní datové typy</a:t>
            </a:r>
          </a:p>
          <a:p>
            <a:r>
              <a:rPr lang="cs-CZ" sz="1400"/>
              <a:t>implementují vlastní metody jednotného rozhraní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121678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konstruktor const položek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09728" indent="0" eaLnBrk="1" hangingPunct="1">
              <a:buNone/>
            </a:pPr>
            <a:r>
              <a:rPr lang="cs-CZ" dirty="0"/>
              <a:t>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11188" y="2420938"/>
            <a:ext cx="3960812" cy="1377950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{ x_ = x; }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const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x_;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/>
              <a:t>Po</a:t>
            </a:r>
            <a:r>
              <a:rPr lang="cs-CZ" sz="1800"/>
              <a:t>žadavek: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/>
              <a:t>co když chci zakázat měnit hodnotu prvků</a:t>
            </a:r>
            <a:endParaRPr lang="en-US" sz="1600"/>
          </a:p>
        </p:txBody>
      </p:sp>
      <p:sp>
        <p:nvSpPr>
          <p:cNvPr id="7174" name="AutoShape 8"/>
          <p:cNvSpPr>
            <a:spLocks noChangeArrowheads="1"/>
          </p:cNvSpPr>
          <p:nvPr/>
        </p:nvSpPr>
        <p:spPr bwMode="auto">
          <a:xfrm>
            <a:off x="4876800" y="2636838"/>
            <a:ext cx="3886199" cy="576262"/>
          </a:xfrm>
          <a:prstGeom prst="wedgeRoundRectCallout">
            <a:avLst>
              <a:gd name="adj1" fmla="val -79876"/>
              <a:gd name="adj2" fmla="val 12259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 dirty="0">
                <a:cs typeface="Courier New" pitchFamily="49" charset="0"/>
              </a:rPr>
              <a:t>compiler </a:t>
            </a:r>
            <a:r>
              <a:rPr lang="en-US" sz="1400" dirty="0">
                <a:ea typeface="Times New Roman" charset="0"/>
                <a:cs typeface="Courier New" pitchFamily="49" charset="0"/>
              </a:rPr>
              <a:t>error:</a:t>
            </a:r>
            <a:r>
              <a:rPr lang="cs-CZ" sz="1400" dirty="0">
                <a:cs typeface="Courier New" pitchFamily="49" charset="0"/>
              </a:rPr>
              <a:t>  x</a:t>
            </a:r>
            <a:r>
              <a:rPr lang="en-US" sz="1400" dirty="0">
                <a:cs typeface="Times New Roman" charset="0"/>
              </a:rPr>
              <a:t> must be initialized in</a:t>
            </a:r>
            <a:endParaRPr lang="cs-CZ" sz="1400" dirty="0">
              <a:cs typeface="Courier New" pitchFamily="49" charset="0"/>
            </a:endParaRPr>
          </a:p>
          <a:p>
            <a:r>
              <a:rPr lang="en-US" sz="1400" dirty="0">
                <a:cs typeface="Times New Roman" charset="0"/>
              </a:rPr>
              <a:t>constructor base</a:t>
            </a:r>
            <a:r>
              <a:rPr lang="cs-CZ" sz="1400" dirty="0">
                <a:cs typeface="Courier New" pitchFamily="49" charset="0"/>
              </a:rPr>
              <a:t> </a:t>
            </a:r>
            <a:r>
              <a:rPr lang="en-US" sz="1400" dirty="0">
                <a:cs typeface="Times New Roman" charset="0"/>
              </a:rPr>
              <a:t>/</a:t>
            </a:r>
            <a:r>
              <a:rPr lang="cs-CZ" sz="1400" dirty="0">
                <a:cs typeface="Courier New" pitchFamily="49" charset="0"/>
              </a:rPr>
              <a:t> </a:t>
            </a:r>
            <a:r>
              <a:rPr lang="en-US" sz="1400" dirty="0">
                <a:cs typeface="Times New Roman" charset="0"/>
              </a:rPr>
              <a:t>member </a:t>
            </a:r>
            <a:r>
              <a:rPr lang="en-US" sz="1400" dirty="0" err="1">
                <a:cs typeface="Times New Roman" charset="0"/>
              </a:rPr>
              <a:t>initializer</a:t>
            </a:r>
            <a:r>
              <a:rPr lang="en-US" sz="1400" dirty="0">
                <a:cs typeface="Times New Roman" charset="0"/>
              </a:rPr>
              <a:t> list</a:t>
            </a:r>
            <a:r>
              <a:rPr lang="cs-CZ" sz="1400" dirty="0"/>
              <a:t> </a:t>
            </a:r>
            <a:endParaRPr lang="en-US" sz="1400" dirty="0"/>
          </a:p>
        </p:txBody>
      </p:sp>
      <p:sp>
        <p:nvSpPr>
          <p:cNvPr id="7175" name="Text Box 9"/>
          <p:cNvSpPr txBox="1">
            <a:spLocks noChangeArrowheads="1"/>
          </p:cNvSpPr>
          <p:nvPr/>
        </p:nvSpPr>
        <p:spPr bwMode="auto">
          <a:xfrm>
            <a:off x="611188" y="4292600"/>
            <a:ext cx="3960812" cy="13779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x_(x) {}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const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x_;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7176" name="AutoShape 11"/>
          <p:cNvSpPr>
            <a:spLocks noChangeArrowheads="1"/>
          </p:cNvSpPr>
          <p:nvPr/>
        </p:nvSpPr>
        <p:spPr bwMode="auto">
          <a:xfrm>
            <a:off x="5364163" y="5373688"/>
            <a:ext cx="3024187" cy="576262"/>
          </a:xfrm>
          <a:prstGeom prst="wedgeRoundRectCallout">
            <a:avLst>
              <a:gd name="adj1" fmla="val -121653"/>
              <a:gd name="adj2" fmla="val -115565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seznam inicializátorů</a:t>
            </a:r>
          </a:p>
          <a:p>
            <a:r>
              <a:rPr lang="cs-CZ" sz="1400"/>
              <a:t>používejte všude, kde to lze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76009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přiřazení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11188" y="2420938"/>
            <a:ext cx="3960812" cy="20161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int main(int argc, char** argv){</a:t>
            </a:r>
          </a:p>
          <a:p>
            <a:pPr algn="l"/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Seznam s</a:t>
            </a:r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, s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2;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s.append(new IntNum(234));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s.append(new DoubleNum(1.45));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s.append(new IntNum(67));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s.print();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 s2 = s;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  return 0;</a:t>
            </a:r>
          </a:p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cs-CZ" sz="1800"/>
              <a:t>Problém: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/>
              <a:t>přiřazení seznamů</a:t>
            </a:r>
            <a:endParaRPr lang="en-US" sz="1600"/>
          </a:p>
        </p:txBody>
      </p:sp>
      <p:sp>
        <p:nvSpPr>
          <p:cNvPr id="8198" name="AutoShape 8"/>
          <p:cNvSpPr>
            <a:spLocks noChangeArrowheads="1"/>
          </p:cNvSpPr>
          <p:nvPr/>
        </p:nvSpPr>
        <p:spPr bwMode="auto">
          <a:xfrm>
            <a:off x="5651500" y="2636838"/>
            <a:ext cx="2233613" cy="360362"/>
          </a:xfrm>
          <a:prstGeom prst="wedgeRoundRectCallout">
            <a:avLst>
              <a:gd name="adj1" fmla="val -36213"/>
              <a:gd name="adj2" fmla="val -5949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Je to korektn</a:t>
            </a:r>
            <a:r>
              <a:rPr lang="cs-CZ" sz="1400"/>
              <a:t>í kód?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627791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přiřazení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228600" y="838200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 dirty="0" err="1"/>
              <a:t>Probl</a:t>
            </a:r>
            <a:r>
              <a:rPr lang="cs-CZ" sz="1800" dirty="0"/>
              <a:t>ém: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 dirty="0"/>
              <a:t>přiřazení seznamů</a:t>
            </a:r>
            <a:endParaRPr lang="en-US" sz="16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 b="1" dirty="0" err="1">
                <a:solidFill>
                  <a:srgbClr val="FF0000"/>
                </a:solidFill>
              </a:rPr>
              <a:t>Spadne</a:t>
            </a:r>
            <a:r>
              <a:rPr lang="en-US" sz="1800" b="1" dirty="0">
                <a:solidFill>
                  <a:srgbClr val="FF0000"/>
                </a:solidFill>
              </a:rPr>
              <a:t> to!</a:t>
            </a:r>
            <a:endParaRPr lang="cs-CZ" sz="1800" b="1" dirty="0">
              <a:solidFill>
                <a:srgbClr val="FF0000"/>
              </a:solidFill>
            </a:endParaRP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 dirty="0"/>
              <a:t>Kde?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400" dirty="0"/>
              <a:t>v destruktoru </a:t>
            </a:r>
            <a:r>
              <a:rPr lang="en-US" sz="1400" dirty="0"/>
              <a:t>~</a:t>
            </a:r>
            <a:r>
              <a:rPr lang="en-US" sz="1400" dirty="0" err="1"/>
              <a:t>Seznam</a:t>
            </a:r>
            <a:endParaRPr lang="cs-CZ" sz="1400" dirty="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1600" dirty="0"/>
              <a:t>Pro</a:t>
            </a:r>
            <a:r>
              <a:rPr lang="cs-CZ" sz="1600" dirty="0"/>
              <a:t>č?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 dirty="0"/>
              <a:t>Navíc: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400" dirty="0"/>
              <a:t>memory leaks</a:t>
            </a:r>
            <a:endParaRPr lang="en-US" sz="1400" dirty="0"/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533400" y="1600200"/>
            <a:ext cx="3600450" cy="2016125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main(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argc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, char**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argv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){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s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, s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2;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(234));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DoubleNum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(1.45));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(67));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s.print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();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s2 = s;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return 0;</a:t>
            </a:r>
          </a:p>
          <a:p>
            <a:pPr algn="l"/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</a:p>
        </p:txBody>
      </p:sp>
      <p:sp>
        <p:nvSpPr>
          <p:cNvPr id="9222" name="AutoShape 7"/>
          <p:cNvSpPr>
            <a:spLocks noChangeArrowheads="1"/>
          </p:cNvSpPr>
          <p:nvPr/>
        </p:nvSpPr>
        <p:spPr bwMode="auto">
          <a:xfrm>
            <a:off x="2362200" y="3810000"/>
            <a:ext cx="935038" cy="360362"/>
          </a:xfrm>
          <a:prstGeom prst="wedgeRoundRectCallout">
            <a:avLst>
              <a:gd name="adj1" fmla="val -111099"/>
              <a:gd name="adj2" fmla="val -18222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Tady</a:t>
            </a:r>
            <a:r>
              <a:rPr lang="en-US" sz="1400"/>
              <a:t>!</a:t>
            </a:r>
            <a:endParaRPr lang="en-US" sz="1400">
              <a:solidFill>
                <a:schemeClr val="tx2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219700" y="4868863"/>
            <a:ext cx="3024188" cy="1223962"/>
            <a:chOff x="3577" y="12577"/>
            <a:chExt cx="2880" cy="1080"/>
          </a:xfrm>
        </p:grpSpPr>
        <p:sp>
          <p:nvSpPr>
            <p:cNvPr id="9225" name="Oval 9"/>
            <p:cNvSpPr>
              <a:spLocks noChangeArrowheads="1"/>
            </p:cNvSpPr>
            <p:nvPr/>
          </p:nvSpPr>
          <p:spPr bwMode="auto">
            <a:xfrm>
              <a:off x="4837" y="12757"/>
              <a:ext cx="180" cy="18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4837" y="13117"/>
              <a:ext cx="180" cy="18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4837" y="13477"/>
              <a:ext cx="180" cy="18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3577" y="12577"/>
              <a:ext cx="360" cy="900"/>
              <a:chOff x="3577" y="12577"/>
              <a:chExt cx="360" cy="900"/>
            </a:xfrm>
          </p:grpSpPr>
          <p:sp>
            <p:nvSpPr>
              <p:cNvPr id="9241" name="Rectangle 13"/>
              <p:cNvSpPr>
                <a:spLocks noChangeArrowheads="1"/>
              </p:cNvSpPr>
              <p:nvPr/>
            </p:nvSpPr>
            <p:spPr bwMode="auto">
              <a:xfrm>
                <a:off x="3577" y="12577"/>
                <a:ext cx="360" cy="90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2" name="Line 14"/>
              <p:cNvSpPr>
                <a:spLocks noChangeShapeType="1"/>
              </p:cNvSpPr>
              <p:nvPr/>
            </p:nvSpPr>
            <p:spPr bwMode="auto">
              <a:xfrm>
                <a:off x="3577" y="1275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3" name="Line 15"/>
              <p:cNvSpPr>
                <a:spLocks noChangeShapeType="1"/>
              </p:cNvSpPr>
              <p:nvPr/>
            </p:nvSpPr>
            <p:spPr bwMode="auto">
              <a:xfrm>
                <a:off x="3577" y="1293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4" name="Line 16"/>
              <p:cNvSpPr>
                <a:spLocks noChangeShapeType="1"/>
              </p:cNvSpPr>
              <p:nvPr/>
            </p:nvSpPr>
            <p:spPr bwMode="auto">
              <a:xfrm>
                <a:off x="3577" y="1311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5" name="Line 17"/>
              <p:cNvSpPr>
                <a:spLocks noChangeShapeType="1"/>
              </p:cNvSpPr>
              <p:nvPr/>
            </p:nvSpPr>
            <p:spPr bwMode="auto">
              <a:xfrm>
                <a:off x="3577" y="1329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6097" y="12577"/>
              <a:ext cx="360" cy="900"/>
              <a:chOff x="3577" y="12577"/>
              <a:chExt cx="360" cy="900"/>
            </a:xfrm>
          </p:grpSpPr>
          <p:sp>
            <p:nvSpPr>
              <p:cNvPr id="9236" name="Rectangle 19"/>
              <p:cNvSpPr>
                <a:spLocks noChangeArrowheads="1"/>
              </p:cNvSpPr>
              <p:nvPr/>
            </p:nvSpPr>
            <p:spPr bwMode="auto">
              <a:xfrm>
                <a:off x="3577" y="12577"/>
                <a:ext cx="360" cy="90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37" name="Line 20"/>
              <p:cNvSpPr>
                <a:spLocks noChangeShapeType="1"/>
              </p:cNvSpPr>
              <p:nvPr/>
            </p:nvSpPr>
            <p:spPr bwMode="auto">
              <a:xfrm>
                <a:off x="3577" y="1275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38" name="Line 21"/>
              <p:cNvSpPr>
                <a:spLocks noChangeShapeType="1"/>
              </p:cNvSpPr>
              <p:nvPr/>
            </p:nvSpPr>
            <p:spPr bwMode="auto">
              <a:xfrm>
                <a:off x="3577" y="1293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39" name="Line 22"/>
              <p:cNvSpPr>
                <a:spLocks noChangeShapeType="1"/>
              </p:cNvSpPr>
              <p:nvPr/>
            </p:nvSpPr>
            <p:spPr bwMode="auto">
              <a:xfrm>
                <a:off x="3577" y="1311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0" name="Line 23"/>
              <p:cNvSpPr>
                <a:spLocks noChangeShapeType="1"/>
              </p:cNvSpPr>
              <p:nvPr/>
            </p:nvSpPr>
            <p:spPr bwMode="auto">
              <a:xfrm>
                <a:off x="3577" y="1329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230" name="Line 24"/>
            <p:cNvSpPr>
              <a:spLocks noChangeShapeType="1"/>
            </p:cNvSpPr>
            <p:nvPr/>
          </p:nvSpPr>
          <p:spPr bwMode="auto">
            <a:xfrm>
              <a:off x="3937" y="12757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1" name="Line 25"/>
            <p:cNvSpPr>
              <a:spLocks noChangeShapeType="1"/>
            </p:cNvSpPr>
            <p:nvPr/>
          </p:nvSpPr>
          <p:spPr bwMode="auto">
            <a:xfrm>
              <a:off x="3937" y="12937"/>
              <a:ext cx="72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2" name="Line 26"/>
            <p:cNvSpPr>
              <a:spLocks noChangeShapeType="1"/>
            </p:cNvSpPr>
            <p:nvPr/>
          </p:nvSpPr>
          <p:spPr bwMode="auto">
            <a:xfrm>
              <a:off x="3937" y="13117"/>
              <a:ext cx="72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3" name="Line 27"/>
            <p:cNvSpPr>
              <a:spLocks noChangeShapeType="1"/>
            </p:cNvSpPr>
            <p:nvPr/>
          </p:nvSpPr>
          <p:spPr bwMode="auto">
            <a:xfrm flipH="1">
              <a:off x="5017" y="12757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4" name="Line 28"/>
            <p:cNvSpPr>
              <a:spLocks noChangeShapeType="1"/>
            </p:cNvSpPr>
            <p:nvPr/>
          </p:nvSpPr>
          <p:spPr bwMode="auto">
            <a:xfrm flipH="1">
              <a:off x="5197" y="12937"/>
              <a:ext cx="90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5" name="Line 29"/>
            <p:cNvSpPr>
              <a:spLocks noChangeShapeType="1"/>
            </p:cNvSpPr>
            <p:nvPr/>
          </p:nvSpPr>
          <p:spPr bwMode="auto">
            <a:xfrm flipH="1">
              <a:off x="5197" y="13117"/>
              <a:ext cx="90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9224" name="AutoShape 31"/>
          <p:cNvSpPr>
            <a:spLocks noChangeArrowheads="1"/>
          </p:cNvSpPr>
          <p:nvPr/>
        </p:nvSpPr>
        <p:spPr bwMode="auto">
          <a:xfrm>
            <a:off x="4953000" y="1700213"/>
            <a:ext cx="3940175" cy="1804987"/>
          </a:xfrm>
          <a:prstGeom prst="wedgeRoundRectCallout">
            <a:avLst>
              <a:gd name="adj1" fmla="val -10520"/>
              <a:gd name="adj2" fmla="val 10558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l"/>
            <a:r>
              <a:rPr lang="cs-CZ" sz="1400" dirty="0"/>
              <a:t>problém je v </a:t>
            </a:r>
            <a:r>
              <a:rPr lang="cs-CZ" sz="1400" dirty="0">
                <a:latin typeface="Courier New" pitchFamily="49" charset="0"/>
              </a:rPr>
              <a:t>s2 = s</a:t>
            </a:r>
            <a:r>
              <a:rPr lang="cs-CZ" sz="1400" dirty="0"/>
              <a:t>; </a:t>
            </a:r>
          </a:p>
          <a:p>
            <a:pPr algn="l"/>
            <a:r>
              <a:rPr lang="cs-CZ" sz="1400" dirty="0"/>
              <a:t>v Seznam není operator=</a:t>
            </a:r>
          </a:p>
          <a:p>
            <a:pPr algn="l"/>
            <a:r>
              <a:rPr lang="cs-CZ" sz="1400" dirty="0"/>
              <a:t>kompilátor si ho vyrobí automaticky</a:t>
            </a:r>
          </a:p>
          <a:p>
            <a:pPr algn="l"/>
            <a:r>
              <a:rPr lang="cs-CZ" sz="1400" dirty="0"/>
              <a:t>okopíruje datové položky a </a:t>
            </a:r>
            <a:r>
              <a:rPr lang="cs-CZ" sz="1400" b="1" dirty="0"/>
              <a:t>ukazatele </a:t>
            </a:r>
            <a:r>
              <a:rPr lang="cs-CZ" sz="1400" dirty="0"/>
              <a:t>!!!</a:t>
            </a:r>
          </a:p>
          <a:p>
            <a:pPr algn="l"/>
            <a:r>
              <a:rPr lang="cs-CZ" sz="1400" dirty="0"/>
              <a:t>destruktor </a:t>
            </a:r>
            <a:r>
              <a:rPr lang="cs-CZ" sz="1400" dirty="0">
                <a:latin typeface="Courier New" pitchFamily="49" charset="0"/>
              </a:rPr>
              <a:t>s2</a:t>
            </a:r>
            <a:r>
              <a:rPr lang="cs-CZ" sz="1400" dirty="0"/>
              <a:t> dealokuje prvky</a:t>
            </a:r>
          </a:p>
          <a:p>
            <a:pPr algn="l"/>
            <a:r>
              <a:rPr lang="cs-CZ" sz="1400" dirty="0"/>
              <a:t>destruktor </a:t>
            </a:r>
            <a:r>
              <a:rPr lang="cs-CZ" sz="1400" dirty="0">
                <a:latin typeface="Courier New" pitchFamily="49" charset="0"/>
              </a:rPr>
              <a:t>s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FC1021"/>
                </a:solidFill>
              </a:rPr>
              <a:t>znovu</a:t>
            </a:r>
            <a:r>
              <a:rPr lang="cs-CZ" sz="1400" dirty="0"/>
              <a:t> odalokuje prvky</a:t>
            </a:r>
          </a:p>
          <a:p>
            <a:pPr algn="l"/>
            <a:r>
              <a:rPr lang="cs-CZ" sz="1400" dirty="0"/>
              <a:t>bloky už ale neexistují </a:t>
            </a:r>
            <a:r>
              <a:rPr lang="en-US" sz="1400" dirty="0"/>
              <a:t>!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073302922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přiřazení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/>
              <a:t>M</a:t>
            </a:r>
            <a:r>
              <a:rPr lang="cs-CZ" sz="1800"/>
              <a:t>ožné řešení: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/>
              <a:t>zakázání přiřazení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400"/>
          </a:p>
        </p:txBody>
      </p:sp>
      <p:sp>
        <p:nvSpPr>
          <p:cNvPr id="10245" name="Text Box 30"/>
          <p:cNvSpPr txBox="1">
            <a:spLocks noChangeArrowheads="1"/>
          </p:cNvSpPr>
          <p:nvPr/>
        </p:nvSpPr>
        <p:spPr bwMode="auto">
          <a:xfrm>
            <a:off x="611188" y="2205038"/>
            <a:ext cx="3960812" cy="28670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class Seznam 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AbstractNum *p);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Seznam();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~Seznam();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 Seznam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&amp; operator=(const Seznam&amp;);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enum {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AbstractNum* pole[MAX];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int n;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0246" name="AutoShape 31"/>
          <p:cNvSpPr>
            <a:spLocks noChangeArrowheads="1"/>
          </p:cNvSpPr>
          <p:nvPr/>
        </p:nvSpPr>
        <p:spPr bwMode="auto">
          <a:xfrm>
            <a:off x="5148263" y="2205038"/>
            <a:ext cx="3005137" cy="576262"/>
          </a:xfrm>
          <a:prstGeom prst="wedgeRoundRectCallout">
            <a:avLst>
              <a:gd name="adj1" fmla="val -79560"/>
              <a:gd name="adj2" fmla="val 240634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 dirty="0"/>
              <a:t>operator= v </a:t>
            </a:r>
            <a:r>
              <a:rPr lang="en-US" sz="1400" dirty="0" err="1"/>
              <a:t>sekci</a:t>
            </a:r>
            <a:r>
              <a:rPr lang="en-US" sz="1400" dirty="0"/>
              <a:t> private</a:t>
            </a:r>
          </a:p>
          <a:p>
            <a:r>
              <a:rPr lang="en-US" sz="1400" dirty="0" err="1"/>
              <a:t>znemo</a:t>
            </a:r>
            <a:r>
              <a:rPr lang="cs-CZ" sz="1400" dirty="0"/>
              <a:t>žní přiřazení seznamů</a:t>
            </a:r>
          </a:p>
        </p:txBody>
      </p:sp>
      <p:sp>
        <p:nvSpPr>
          <p:cNvPr id="10247" name="AutoShape 32"/>
          <p:cNvSpPr>
            <a:spLocks noChangeArrowheads="1"/>
          </p:cNvSpPr>
          <p:nvPr/>
        </p:nvSpPr>
        <p:spPr bwMode="auto">
          <a:xfrm>
            <a:off x="5148263" y="4005263"/>
            <a:ext cx="2952750" cy="576262"/>
          </a:xfrm>
          <a:prstGeom prst="wedgeRoundRectCallout">
            <a:avLst>
              <a:gd name="adj1" fmla="val -71880"/>
              <a:gd name="adj2" fmla="val -3843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sta</a:t>
            </a:r>
            <a:r>
              <a:rPr lang="cs-CZ" sz="1400"/>
              <a:t>čí</a:t>
            </a:r>
            <a:r>
              <a:rPr lang="en-US" sz="1400"/>
              <a:t> pouze deklarace </a:t>
            </a:r>
            <a:r>
              <a:rPr lang="cs-CZ" sz="1400"/>
              <a:t>(bez těla)</a:t>
            </a:r>
          </a:p>
          <a:p>
            <a:r>
              <a:rPr lang="cs-CZ" sz="1400"/>
              <a:t>nikdo ho nemůže zavolat</a:t>
            </a:r>
          </a:p>
        </p:txBody>
      </p:sp>
      <p:sp>
        <p:nvSpPr>
          <p:cNvPr id="10248" name="AutoShape 33"/>
          <p:cNvSpPr>
            <a:spLocks noChangeArrowheads="1"/>
          </p:cNvSpPr>
          <p:nvPr/>
        </p:nvSpPr>
        <p:spPr bwMode="auto">
          <a:xfrm>
            <a:off x="5003800" y="5949950"/>
            <a:ext cx="3168650" cy="360363"/>
          </a:xfrm>
          <a:prstGeom prst="wedgeRoundRectCallout">
            <a:avLst>
              <a:gd name="adj1" fmla="val -11120"/>
              <a:gd name="adj2" fmla="val -3061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konečně korektní ??</a:t>
            </a:r>
          </a:p>
        </p:txBody>
      </p:sp>
    </p:spTree>
    <p:extLst>
      <p:ext uri="{BB962C8B-B14F-4D97-AF65-F5344CB8AC3E}">
        <p14:creationId xmlns:p14="http://schemas.microsoft.com/office/powerpoint/2010/main" val="3108857373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copy konstruktor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cs-CZ" sz="1800"/>
              <a:t>Není</a:t>
            </a:r>
            <a:r>
              <a:rPr lang="en-US" sz="1800"/>
              <a:t>!</a:t>
            </a:r>
            <a:endParaRPr lang="cs-CZ" sz="18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1600"/>
              <a:t>copy konstruktor!</a:t>
            </a: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40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643438" y="2133600"/>
            <a:ext cx="3960812" cy="30797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class Seznam 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AbstractNum *p);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Seznam();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~Seznam();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 Seznam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&amp; operator=(const Seznam&amp;);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Seznam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(const Seznam&amp;);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enum {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AbstractNum* pole[MAX];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int n;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1270" name="AutoShape 8"/>
          <p:cNvSpPr>
            <a:spLocks noChangeArrowheads="1"/>
          </p:cNvSpPr>
          <p:nvPr/>
        </p:nvSpPr>
        <p:spPr bwMode="auto">
          <a:xfrm>
            <a:off x="5003800" y="5949950"/>
            <a:ext cx="3168650" cy="360363"/>
          </a:xfrm>
          <a:prstGeom prst="wedgeRoundRectCallout">
            <a:avLst>
              <a:gd name="adj1" fmla="val -11120"/>
              <a:gd name="adj2" fmla="val -3061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konečně korektní ??</a:t>
            </a:r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468313" y="2133600"/>
            <a:ext cx="3598862" cy="2016125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main(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argc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, char**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argv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){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s;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(234));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DoubleNum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(1.45));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(67));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s.print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();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s2 = s;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return 0;</a:t>
            </a:r>
          </a:p>
          <a:p>
            <a:pPr algn="l"/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4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1272" name="AutoShape 10"/>
          <p:cNvSpPr>
            <a:spLocks noChangeArrowheads="1"/>
          </p:cNvSpPr>
          <p:nvPr/>
        </p:nvSpPr>
        <p:spPr bwMode="auto">
          <a:xfrm>
            <a:off x="900113" y="5084763"/>
            <a:ext cx="2952750" cy="647700"/>
          </a:xfrm>
          <a:prstGeom prst="wedgeRoundRectCallout">
            <a:avLst>
              <a:gd name="adj1" fmla="val -10755"/>
              <a:gd name="adj2" fmla="val 1642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oprator= a copy konstruktor</a:t>
            </a:r>
          </a:p>
          <a:p>
            <a:r>
              <a:rPr lang="en-US" sz="1400"/>
              <a:t>by se m</a:t>
            </a:r>
            <a:r>
              <a:rPr lang="cs-CZ" sz="1400"/>
              <a:t>ěly chovat stejně</a:t>
            </a:r>
            <a:r>
              <a:rPr lang="en-US" sz="1400"/>
              <a:t>!</a:t>
            </a:r>
            <a:endParaRPr lang="cs-CZ" sz="1400"/>
          </a:p>
        </p:txBody>
      </p:sp>
    </p:spTree>
    <p:extLst>
      <p:ext uri="{BB962C8B-B14F-4D97-AF65-F5344CB8AC3E}">
        <p14:creationId xmlns:p14="http://schemas.microsoft.com/office/powerpoint/2010/main" val="227209350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přiřazení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Char char="n"/>
            </a:pPr>
            <a:r>
              <a:rPr lang="cs-CZ" dirty="0"/>
              <a:t> Pokud chceme dovolit přiřazení (kopírování),</a:t>
            </a:r>
            <a:br>
              <a:rPr lang="en-US" dirty="0"/>
            </a:br>
            <a:r>
              <a:rPr lang="en-US" dirty="0"/>
              <a:t> </a:t>
            </a:r>
            <a:r>
              <a:rPr lang="cs-CZ" dirty="0"/>
              <a:t>je nutné si ujasnit logiku</a:t>
            </a: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lvl="1" eaLnBrk="1" hangingPunct="1"/>
            <a:endParaRPr lang="cs-CZ" sz="900" dirty="0"/>
          </a:p>
          <a:p>
            <a:pPr lvl="1" eaLnBrk="1" hangingPunct="1"/>
            <a:r>
              <a:rPr lang="en-US" dirty="0"/>
              <a:t>m</a:t>
            </a:r>
            <a:r>
              <a:rPr lang="cs-CZ" dirty="0"/>
              <a:t>á se změna projevit i v druhém seznamu?</a:t>
            </a:r>
          </a:p>
          <a:p>
            <a:pPr lvl="1" eaLnBrk="1" hangingPunct="1"/>
            <a:r>
              <a:rPr lang="cs-CZ" dirty="0"/>
              <a:t>kopie hodnot nebo kopie datové struktury?</a:t>
            </a:r>
          </a:p>
          <a:p>
            <a:pPr lvl="1" eaLnBrk="1" hangingPunct="1"/>
            <a:r>
              <a:rPr lang="cs-CZ" dirty="0"/>
              <a:t>typicky: chování jako kdyby se okopírovaly všechny prvky</a:t>
            </a:r>
          </a:p>
          <a:p>
            <a:pPr lvl="1" eaLnBrk="1" hangingPunct="1"/>
            <a:endParaRPr lang="cs-CZ" sz="900" dirty="0"/>
          </a:p>
          <a:p>
            <a:pPr eaLnBrk="1" hangingPunct="1">
              <a:buFont typeface="Wingdings" pitchFamily="2" charset="2"/>
              <a:buChar char="n"/>
            </a:pPr>
            <a:r>
              <a:rPr lang="cs-CZ" dirty="0"/>
              <a:t> </a:t>
            </a:r>
            <a:r>
              <a:rPr lang="en-US" dirty="0"/>
              <a:t>K</a:t>
            </a:r>
            <a:r>
              <a:rPr lang="cs-CZ" dirty="0"/>
              <a:t>aždá třída </a:t>
            </a:r>
            <a:r>
              <a:rPr lang="en-US" dirty="0"/>
              <a:t>s </a:t>
            </a:r>
            <a:r>
              <a:rPr lang="cs-CZ" dirty="0"/>
              <a:t>odkazy na </a:t>
            </a:r>
            <a:r>
              <a:rPr lang="cs-CZ" dirty="0">
                <a:solidFill>
                  <a:srgbClr val="0033CC"/>
                </a:solidFill>
              </a:rPr>
              <a:t>dynamicky alokovaná </a:t>
            </a:r>
            <a:r>
              <a:rPr lang="cs-CZ" dirty="0"/>
              <a:t>data</a:t>
            </a:r>
          </a:p>
          <a:p>
            <a:pPr lvl="1" eaLnBrk="1" hangingPunct="1"/>
            <a:r>
              <a:rPr lang="cs-CZ" dirty="0"/>
              <a:t>buď zakázat přiřazení</a:t>
            </a:r>
          </a:p>
          <a:p>
            <a:pPr lvl="2" eaLnBrk="1" hangingPunct="1"/>
            <a:r>
              <a:rPr lang="cs-CZ" dirty="0"/>
              <a:t>operator= a copy konstruktor do sekce private</a:t>
            </a:r>
          </a:p>
          <a:p>
            <a:pPr lvl="1" eaLnBrk="1" hangingPunct="1"/>
            <a:r>
              <a:rPr lang="cs-CZ" dirty="0"/>
              <a:t>nebo nadefinovat kopírování</a:t>
            </a:r>
            <a:endParaRPr lang="en-US" dirty="0"/>
          </a:p>
          <a:p>
            <a:pPr lvl="2" eaLnBrk="1" hangingPunct="1"/>
            <a:r>
              <a:rPr lang="en-US" dirty="0" err="1"/>
              <a:t>napsat</a:t>
            </a:r>
            <a:r>
              <a:rPr lang="en-US" dirty="0"/>
              <a:t> </a:t>
            </a:r>
            <a:r>
              <a:rPr lang="cs-CZ" dirty="0"/>
              <a:t>vlastní duplikaci</a:t>
            </a:r>
          </a:p>
          <a:p>
            <a:pPr lvl="2">
              <a:buNone/>
            </a:pPr>
            <a:r>
              <a:rPr lang="cs-CZ" b="1" dirty="0">
                <a:sym typeface="Symbol" pitchFamily="18" charset="2"/>
              </a:rPr>
              <a:t> </a:t>
            </a:r>
            <a:r>
              <a:rPr lang="cs-CZ" b="1" dirty="0">
                <a:solidFill>
                  <a:srgbClr val="0033CC"/>
                </a:solidFill>
                <a:sym typeface="Symbol" pitchFamily="18" charset="2"/>
              </a:rPr>
              <a:t>VŽDY</a:t>
            </a:r>
            <a:r>
              <a:rPr lang="cs-CZ" dirty="0">
                <a:sym typeface="Symbol" pitchFamily="18" charset="2"/>
              </a:rPr>
              <a:t> napsat hlavičku </a:t>
            </a:r>
            <a:r>
              <a:rPr lang="cs-CZ" dirty="0">
                <a:solidFill>
                  <a:srgbClr val="0033CC"/>
                </a:solidFill>
              </a:rPr>
              <a:t>operatoru =</a:t>
            </a:r>
            <a:r>
              <a:rPr lang="cs-CZ" dirty="0"/>
              <a:t> a </a:t>
            </a:r>
            <a:r>
              <a:rPr lang="cs-CZ" dirty="0">
                <a:solidFill>
                  <a:srgbClr val="0033CC"/>
                </a:solidFill>
              </a:rPr>
              <a:t>copy konstruktoru</a:t>
            </a:r>
            <a:r>
              <a:rPr lang="en-US" dirty="0"/>
              <a:t>!</a:t>
            </a:r>
            <a:endParaRPr lang="cs-CZ" dirty="0"/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762000" y="1600200"/>
            <a:ext cx="3600450" cy="9525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a, b;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....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b = a;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a[1]-&gt;x = 999;	// b[1]-&gt;x ???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619582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kopie prvků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40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219700" y="1341438"/>
            <a:ext cx="3671888" cy="26812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class Seznam </a:t>
            </a:r>
          </a:p>
          <a:p>
            <a:pPr algn="l"/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AbstractNum *p);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Seznam(); 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~Seznam(); 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Seznam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&amp; operator=(const Seznam&amp;);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enum {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AbstractNum* pole[MAX];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int n;</a:t>
            </a:r>
          </a:p>
          <a:p>
            <a:pPr algn="l"/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 b="1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6011863" y="5445125"/>
            <a:ext cx="2016125" cy="360363"/>
          </a:xfrm>
          <a:prstGeom prst="wedgeRoundRectCallout">
            <a:avLst>
              <a:gd name="adj1" fmla="val -25435"/>
              <a:gd name="adj2" fmla="val 6389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správně ??</a:t>
            </a:r>
          </a:p>
        </p:txBody>
      </p:sp>
      <p:sp>
        <p:nvSpPr>
          <p:cNvPr id="13319" name="Text Box 9"/>
          <p:cNvSpPr txBox="1">
            <a:spLocks noChangeArrowheads="1"/>
          </p:cNvSpPr>
          <p:nvPr/>
        </p:nvSpPr>
        <p:spPr bwMode="auto">
          <a:xfrm>
            <a:off x="468313" y="1341438"/>
            <a:ext cx="4464050" cy="14906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&amp;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=(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const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&amp; s)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for(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&lt;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s.n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pole[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 =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s.pole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[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];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n =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s.n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;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return *this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2484438" y="3573463"/>
            <a:ext cx="2376487" cy="360362"/>
          </a:xfrm>
          <a:prstGeom prst="wedgeRoundRectCallout">
            <a:avLst>
              <a:gd name="adj1" fmla="val -51000"/>
              <a:gd name="adj2" fmla="val -422685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okop</a:t>
            </a:r>
            <a:r>
              <a:rPr lang="cs-CZ" sz="1400"/>
              <a:t>íruji všechny prvky</a:t>
            </a:r>
          </a:p>
        </p:txBody>
      </p:sp>
    </p:spTree>
    <p:extLst>
      <p:ext uri="{BB962C8B-B14F-4D97-AF65-F5344CB8AC3E}">
        <p14:creationId xmlns:p14="http://schemas.microsoft.com/office/powerpoint/2010/main" val="2209510786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úklid starého stavu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/>
              <a:t>Je to spr</a:t>
            </a:r>
            <a:r>
              <a:rPr lang="cs-CZ" sz="200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/>
              <a:t>Není </a:t>
            </a:r>
            <a:r>
              <a:rPr lang="en-US" sz="2000"/>
              <a:t>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/>
              <a:t>nezru</a:t>
            </a:r>
            <a:r>
              <a:rPr lang="cs-CZ" sz="1800"/>
              <a:t>ší se předchozí odkazy</a:t>
            </a:r>
            <a:r>
              <a:rPr lang="en-US" sz="1800"/>
              <a:t>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/>
              <a:t>memory leaks</a:t>
            </a:r>
          </a:p>
        </p:txBody>
      </p:sp>
      <p:sp>
        <p:nvSpPr>
          <p:cNvPr id="14341" name="AutoShape 6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7199"/>
              <a:gd name="adj2" fmla="val -2929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611188" y="2997200"/>
            <a:ext cx="5040312" cy="188753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Seznam&amp; Seznam::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=( const Seznam&amp; s)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i&lt;n;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  <a:r>
              <a:rPr lang="en-US" sz="1300" i="1">
                <a:latin typeface="Courier New" pitchFamily="49" charset="0"/>
                <a:ea typeface="Times New Roman" charset="0"/>
                <a:cs typeface="Courier New" pitchFamily="49" charset="0"/>
              </a:rPr>
              <a:t>   // jako v destruktoru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  delete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pole[i];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i&lt;s.n;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  <a:r>
              <a:rPr lang="en-US" sz="1300" i="1">
                <a:latin typeface="Courier New" pitchFamily="49" charset="0"/>
                <a:ea typeface="Times New Roman" charset="0"/>
                <a:cs typeface="Courier New" pitchFamily="49" charset="0"/>
              </a:rPr>
              <a:t> // jako v copy konstr.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pole[i] = s.pole[i];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n = s.n;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return *this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</p:txBody>
      </p:sp>
      <p:sp>
        <p:nvSpPr>
          <p:cNvPr id="14343" name="AutoShape 8"/>
          <p:cNvSpPr>
            <a:spLocks noChangeArrowheads="1"/>
          </p:cNvSpPr>
          <p:nvPr/>
        </p:nvSpPr>
        <p:spPr bwMode="auto">
          <a:xfrm>
            <a:off x="5867400" y="2781300"/>
            <a:ext cx="2808288" cy="576263"/>
          </a:xfrm>
          <a:prstGeom prst="wedgeRoundRectCallout">
            <a:avLst>
              <a:gd name="adj1" fmla="val -145593"/>
              <a:gd name="adj2" fmla="val 70384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nejdříve zruším všechny prvky cílového kontejneru</a:t>
            </a:r>
          </a:p>
        </p:txBody>
      </p:sp>
    </p:spTree>
    <p:extLst>
      <p:ext uri="{BB962C8B-B14F-4D97-AF65-F5344CB8AC3E}">
        <p14:creationId xmlns:p14="http://schemas.microsoft.com/office/powerpoint/2010/main" val="1102432300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generování nových prvků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 dirty="0"/>
              <a:t>Není </a:t>
            </a:r>
            <a:r>
              <a:rPr lang="en-US" sz="2000" dirty="0"/>
              <a:t>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okopírují se pouze ukazatele</a:t>
            </a:r>
            <a:endParaRPr lang="en-US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data zůstanou stejná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prakticky totéž, jako kdybychom nechali automaticky vygenerovaný operator </a:t>
            </a:r>
            <a:r>
              <a:rPr lang="en-US" sz="1800" dirty="0"/>
              <a:t>=</a:t>
            </a:r>
            <a:endParaRPr lang="cs-CZ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musíme vygenerovat nové prvky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800" dirty="0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6343"/>
              <a:gd name="adj2" fmla="val -12995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611188" y="3716338"/>
            <a:ext cx="4464050" cy="188753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Seznam&amp; Seznam::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=( const Seznam&amp; s)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  delete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pole[i];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i&lt;s.n;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pole[i] = 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new AbstractNum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( *s.pole[i]);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n = s.n;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return *this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</p:txBody>
      </p:sp>
      <p:sp>
        <p:nvSpPr>
          <p:cNvPr id="15367" name="AutoShape 9"/>
          <p:cNvSpPr>
            <a:spLocks noChangeArrowheads="1"/>
          </p:cNvSpPr>
          <p:nvPr/>
        </p:nvSpPr>
        <p:spPr bwMode="auto">
          <a:xfrm>
            <a:off x="5508625" y="3644900"/>
            <a:ext cx="2808288" cy="576263"/>
          </a:xfrm>
          <a:prstGeom prst="wedgeRoundRectCallout">
            <a:avLst>
              <a:gd name="adj1" fmla="val -123546"/>
              <a:gd name="adj2" fmla="val 14035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dynamick</a:t>
            </a:r>
            <a:r>
              <a:rPr lang="cs-CZ" sz="1400"/>
              <a:t>á alokace nového prvku</a:t>
            </a:r>
          </a:p>
        </p:txBody>
      </p:sp>
      <p:sp>
        <p:nvSpPr>
          <p:cNvPr id="15368" name="AutoShape 10"/>
          <p:cNvSpPr>
            <a:spLocks noChangeArrowheads="1"/>
          </p:cNvSpPr>
          <p:nvPr/>
        </p:nvSpPr>
        <p:spPr bwMode="auto">
          <a:xfrm>
            <a:off x="5508625" y="5013325"/>
            <a:ext cx="2808288" cy="576263"/>
          </a:xfrm>
          <a:prstGeom prst="wedgeRoundRectCallout">
            <a:avLst>
              <a:gd name="adj1" fmla="val -92056"/>
              <a:gd name="adj2" fmla="val -58264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přímá konverze </a:t>
            </a:r>
            <a:r>
              <a:rPr lang="en-US" sz="1400"/>
              <a:t>odvozen</a:t>
            </a:r>
            <a:r>
              <a:rPr lang="cs-CZ" sz="1400"/>
              <a:t>é </a:t>
            </a:r>
            <a:r>
              <a:rPr lang="en-US" sz="1400"/>
              <a:t>t</a:t>
            </a:r>
            <a:r>
              <a:rPr lang="cs-CZ" sz="1400"/>
              <a:t>ří</a:t>
            </a:r>
            <a:r>
              <a:rPr lang="en-US" sz="1400"/>
              <a:t>dy </a:t>
            </a:r>
            <a:r>
              <a:rPr lang="cs-CZ" sz="1400"/>
              <a:t>na AbstractNum</a:t>
            </a:r>
            <a:r>
              <a:rPr lang="en-US" sz="1400"/>
              <a:t>&amp;</a:t>
            </a:r>
            <a:endParaRPr lang="cs-CZ" sz="1400"/>
          </a:p>
        </p:txBody>
      </p:sp>
    </p:spTree>
    <p:extLst>
      <p:ext uri="{BB962C8B-B14F-4D97-AF65-F5344CB8AC3E}">
        <p14:creationId xmlns:p14="http://schemas.microsoft.com/office/powerpoint/2010/main" val="27490703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429FC9-54FB-4B03-8673-7076017C5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Pozor na </a:t>
            </a:r>
            <a:r>
              <a:rPr lang="cs-CZ" dirty="0" err="1"/>
              <a:t>argv</a:t>
            </a:r>
            <a:r>
              <a:rPr lang="cs-CZ" dirty="0"/>
              <a:t>[0]</a:t>
            </a:r>
          </a:p>
          <a:p>
            <a:endParaRPr lang="cs-CZ" dirty="0"/>
          </a:p>
          <a:p>
            <a:r>
              <a:rPr lang="cs-CZ" dirty="0"/>
              <a:t>Nepoužívejte </a:t>
            </a:r>
            <a:r>
              <a:rPr lang="cs-CZ" dirty="0" err="1"/>
              <a:t>printf</a:t>
            </a:r>
            <a:r>
              <a:rPr lang="cs-CZ" dirty="0"/>
              <a:t> kvůli typové bezpečnosti</a:t>
            </a:r>
          </a:p>
          <a:p>
            <a:endParaRPr lang="en-GB" dirty="0"/>
          </a:p>
          <a:p>
            <a:r>
              <a:rPr lang="cs-CZ" dirty="0"/>
              <a:t>Je zbytečné vkládat </a:t>
            </a:r>
            <a:r>
              <a:rPr lang="cs-CZ" dirty="0" err="1"/>
              <a:t>pch.h</a:t>
            </a:r>
            <a:r>
              <a:rPr lang="cs-CZ" dirty="0"/>
              <a:t> a pch.cpp, pokud je nepoužíváte</a:t>
            </a:r>
            <a:endParaRPr lang="en-GB" dirty="0"/>
          </a:p>
          <a:p>
            <a:endParaRPr lang="cs-CZ" dirty="0"/>
          </a:p>
          <a:p>
            <a:r>
              <a:rPr lang="cs-CZ" dirty="0"/>
              <a:t>Testovací vstupy nejsou myšleny jako tajné</a:t>
            </a:r>
          </a:p>
          <a:p>
            <a:pPr lvl="1"/>
            <a:r>
              <a:rPr lang="cs-CZ" dirty="0"/>
              <a:t>Někdy lze přímo vypozorovat z jejich názvů či </a:t>
            </a:r>
            <a:r>
              <a:rPr lang="cs-CZ" dirty="0" err="1"/>
              <a:t>diffu</a:t>
            </a:r>
            <a:endParaRPr lang="cs-CZ" dirty="0"/>
          </a:p>
          <a:p>
            <a:pPr lvl="1"/>
            <a:r>
              <a:rPr lang="cs-CZ" dirty="0"/>
              <a:t>Při nejasnostech se klidně ptejte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A9B3B3-1128-456E-98AD-A68304BC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„Násobilka“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8919880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zrušení abstraktnosti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 dirty="0"/>
              <a:t>Není </a:t>
            </a:r>
            <a:r>
              <a:rPr lang="en-US" sz="2000" dirty="0"/>
              <a:t>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AbstractNum je abstraktní třída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nelze instanciovat (vytvořit objekt)</a:t>
            </a:r>
            <a:endParaRPr lang="en-US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neprojde kompilátorem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800" dirty="0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5917"/>
              <a:gd name="adj2" fmla="val -1255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11188" y="3716338"/>
            <a:ext cx="4464050" cy="188753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Seznam&amp; Seznam::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=( const Seznam&amp; s)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  delete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pole[i];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i&lt;s.n;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pole[i] = 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new AbstractNum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( *s.pole[i]);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n = s.n;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return *this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5724525" y="1557338"/>
            <a:ext cx="2952750" cy="10937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class AbstractNum {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{};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~AbstractNum() {}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6392" name="AutoShape 10"/>
          <p:cNvSpPr>
            <a:spLocks noChangeArrowheads="1"/>
          </p:cNvSpPr>
          <p:nvPr/>
        </p:nvSpPr>
        <p:spPr bwMode="auto">
          <a:xfrm>
            <a:off x="5334000" y="3500438"/>
            <a:ext cx="3198813" cy="576262"/>
          </a:xfrm>
          <a:prstGeom prst="wedgeRoundRectCallout">
            <a:avLst>
              <a:gd name="adj1" fmla="val -31862"/>
              <a:gd name="adj2" fmla="val -26576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 i="1" dirty="0" err="1">
                <a:solidFill>
                  <a:srgbClr val="0033CC"/>
                </a:solidFill>
              </a:rPr>
              <a:t>psychicky</a:t>
            </a:r>
            <a:r>
              <a:rPr lang="en-US" sz="1400" i="1" dirty="0">
                <a:solidFill>
                  <a:srgbClr val="0033CC"/>
                </a:solidFill>
              </a:rPr>
              <a:t> </a:t>
            </a:r>
            <a:r>
              <a:rPr lang="en-US" sz="1400" i="1" dirty="0" err="1">
                <a:solidFill>
                  <a:srgbClr val="0033CC"/>
                </a:solidFill>
              </a:rPr>
              <a:t>zdeptan</a:t>
            </a:r>
            <a:r>
              <a:rPr lang="cs-CZ" sz="1400" i="1" dirty="0">
                <a:solidFill>
                  <a:srgbClr val="0033CC"/>
                </a:solidFill>
              </a:rPr>
              <a:t>ý programátor:</a:t>
            </a:r>
            <a:br>
              <a:rPr lang="cs-CZ" sz="1400" i="1" dirty="0">
                <a:solidFill>
                  <a:srgbClr val="0033CC"/>
                </a:solidFill>
              </a:rPr>
            </a:br>
            <a:r>
              <a:rPr lang="cs-CZ" sz="1400" dirty="0"/>
              <a:t>tak tu abstraktnost odstraníme</a:t>
            </a:r>
            <a:r>
              <a:rPr lang="en-US" sz="1400" dirty="0"/>
              <a:t>!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472002857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 dirty="0"/>
              <a:t>Není </a:t>
            </a:r>
            <a:r>
              <a:rPr lang="en-US" sz="2000" dirty="0"/>
              <a:t>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 err="1"/>
              <a:t>vytvo</a:t>
            </a:r>
            <a:r>
              <a:rPr lang="cs-CZ" sz="1800" dirty="0"/>
              <a:t>ří</a:t>
            </a:r>
            <a:r>
              <a:rPr lang="en-US" sz="1800" dirty="0"/>
              <a:t> se </a:t>
            </a:r>
            <a:r>
              <a:rPr lang="en-US" sz="1800" dirty="0" err="1"/>
              <a:t>pouze</a:t>
            </a:r>
            <a:r>
              <a:rPr lang="en-US" sz="1800" dirty="0"/>
              <a:t> </a:t>
            </a:r>
            <a:r>
              <a:rPr lang="cs-CZ" sz="1800" dirty="0"/>
              <a:t>část objektu - společný předek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mnohem horší chyba než předchozí případ</a:t>
            </a:r>
            <a:endParaRPr lang="en-US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projde kompilátorem, nespadne, ale dělá </a:t>
            </a:r>
            <a:r>
              <a:rPr lang="cs-CZ" sz="1800" dirty="0">
                <a:solidFill>
                  <a:schemeClr val="hlink"/>
                </a:solidFill>
              </a:rPr>
              <a:t>nesmysly</a:t>
            </a:r>
            <a:r>
              <a:rPr lang="en-US" sz="1800" dirty="0"/>
              <a:t>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>
                <a:solidFill>
                  <a:schemeClr val="tx2"/>
                </a:solidFill>
              </a:rPr>
              <a:t>slicing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800" dirty="0">
              <a:solidFill>
                <a:schemeClr val="tx2"/>
              </a:solidFill>
            </a:endParaRP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/>
              <a:t>Co s t</a:t>
            </a:r>
            <a:r>
              <a:rPr lang="cs-CZ" sz="2000" dirty="0"/>
              <a:t>ím?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když je skutečná hodnota IntNum - vytvořit IntNum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když je skutečná hodnota DoubleNum - vytvořit doubleNum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cs-CZ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800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vytvoření správných typů</a:t>
            </a:r>
          </a:p>
        </p:txBody>
      </p:sp>
      <p:sp>
        <p:nvSpPr>
          <p:cNvPr id="17413" name="Text Box 9"/>
          <p:cNvSpPr txBox="1">
            <a:spLocks noChangeArrowheads="1"/>
          </p:cNvSpPr>
          <p:nvPr/>
        </p:nvSpPr>
        <p:spPr bwMode="auto">
          <a:xfrm>
            <a:off x="7308850" y="1412875"/>
            <a:ext cx="1296988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IN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7414" name="Text Box 10"/>
          <p:cNvSpPr txBox="1">
            <a:spLocks noChangeArrowheads="1"/>
          </p:cNvSpPr>
          <p:nvPr/>
        </p:nvSpPr>
        <p:spPr bwMode="auto">
          <a:xfrm>
            <a:off x="8245475" y="155733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x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17415" name="Text Box 11"/>
          <p:cNvSpPr txBox="1">
            <a:spLocks noChangeArrowheads="1"/>
          </p:cNvSpPr>
          <p:nvPr/>
        </p:nvSpPr>
        <p:spPr bwMode="auto">
          <a:xfrm>
            <a:off x="7597775" y="148431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7416" name="Rectangle 12"/>
          <p:cNvSpPr>
            <a:spLocks noChangeArrowheads="1"/>
          </p:cNvSpPr>
          <p:nvPr/>
        </p:nvSpPr>
        <p:spPr bwMode="auto">
          <a:xfrm>
            <a:off x="7885113" y="162877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7" name="Line 13"/>
          <p:cNvSpPr>
            <a:spLocks noChangeShapeType="1"/>
          </p:cNvSpPr>
          <p:nvPr/>
        </p:nvSpPr>
        <p:spPr bwMode="auto">
          <a:xfrm>
            <a:off x="7956550" y="17732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7418" name="Text Box 14"/>
          <p:cNvSpPr txBox="1">
            <a:spLocks noChangeArrowheads="1"/>
          </p:cNvSpPr>
          <p:nvPr/>
        </p:nvSpPr>
        <p:spPr bwMode="auto">
          <a:xfrm>
            <a:off x="7596188" y="2781300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7419" name="Rectangle 15"/>
          <p:cNvSpPr>
            <a:spLocks noChangeArrowheads="1"/>
          </p:cNvSpPr>
          <p:nvPr/>
        </p:nvSpPr>
        <p:spPr bwMode="auto">
          <a:xfrm>
            <a:off x="7883525" y="2925763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20" name="Line 16"/>
          <p:cNvSpPr>
            <a:spLocks noChangeShapeType="1"/>
          </p:cNvSpPr>
          <p:nvPr/>
        </p:nvSpPr>
        <p:spPr bwMode="auto">
          <a:xfrm>
            <a:off x="7812088" y="2205038"/>
            <a:ext cx="0" cy="431800"/>
          </a:xfrm>
          <a:prstGeom prst="line">
            <a:avLst/>
          </a:prstGeom>
          <a:noFill/>
          <a:ln w="50800" cmpd="dbl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421" name="Line 17"/>
          <p:cNvSpPr>
            <a:spLocks noChangeShapeType="1"/>
          </p:cNvSpPr>
          <p:nvPr/>
        </p:nvSpPr>
        <p:spPr bwMode="auto">
          <a:xfrm>
            <a:off x="7956550" y="30686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7422" name="Line 18"/>
          <p:cNvSpPr>
            <a:spLocks noChangeShapeType="1"/>
          </p:cNvSpPr>
          <p:nvPr/>
        </p:nvSpPr>
        <p:spPr bwMode="auto">
          <a:xfrm>
            <a:off x="7956550" y="299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7423" name="Text Box 19"/>
          <p:cNvSpPr txBox="1">
            <a:spLocks noChangeArrowheads="1"/>
          </p:cNvSpPr>
          <p:nvPr/>
        </p:nvSpPr>
        <p:spPr bwMode="auto">
          <a:xfrm>
            <a:off x="611188" y="4797425"/>
            <a:ext cx="3455987" cy="14906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class AbstractNum {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enum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T { T_INT, T_DOUBLE, ...};</a:t>
            </a:r>
          </a:p>
          <a:p>
            <a:pPr algn="l"/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virtual T get_t() const;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=0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~AbstractNum() {}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7424" name="Text Box 20"/>
          <p:cNvSpPr txBox="1">
            <a:spLocks noChangeArrowheads="1"/>
          </p:cNvSpPr>
          <p:nvPr/>
        </p:nvSpPr>
        <p:spPr bwMode="auto">
          <a:xfrm>
            <a:off x="4932363" y="4797425"/>
            <a:ext cx="3673475" cy="109378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switch(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s.pole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[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]-&gt;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get_t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) {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case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AbstraktNum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::T_INT: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pole[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] = new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(*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s.pole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[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]);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break;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...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7425" name="AutoShape 21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6773"/>
              <a:gd name="adj2" fmla="val -3061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pic>
        <p:nvPicPr>
          <p:cNvPr id="17426" name="Picture 22" descr="pork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3124200"/>
            <a:ext cx="7239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762105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vytvoření správných typů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28600" y="1143000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 err="1"/>
              <a:t>Nooo</a:t>
            </a:r>
            <a:r>
              <a:rPr lang="en-US" sz="2000" dirty="0"/>
              <a:t>..... d</a:t>
            </a:r>
            <a:r>
              <a:rPr lang="cs-CZ" sz="2000" dirty="0"/>
              <a:t>ělá to to</a:t>
            </a:r>
            <a:r>
              <a:rPr lang="en-US" sz="2000" dirty="0"/>
              <a:t>,</a:t>
            </a:r>
            <a:r>
              <a:rPr lang="cs-CZ" sz="2000" dirty="0"/>
              <a:t> co má, ale ...</a:t>
            </a:r>
            <a:endParaRPr lang="en-US" sz="20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je to ošklivé - těžko rozšiřitelné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přidání nového typu vyžaduje zásah do impl</a:t>
            </a:r>
            <a:r>
              <a:rPr lang="en-US" sz="1800" dirty="0"/>
              <a:t>.</a:t>
            </a:r>
            <a:r>
              <a:rPr lang="cs-CZ" sz="1800" dirty="0"/>
              <a:t> společného předka</a:t>
            </a:r>
            <a:r>
              <a:rPr lang="en-US" sz="1800" dirty="0"/>
              <a:t>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 err="1"/>
              <a:t>nav</a:t>
            </a:r>
            <a:r>
              <a:rPr lang="cs-CZ" sz="1800" dirty="0"/>
              <a:t>í</a:t>
            </a:r>
            <a:r>
              <a:rPr lang="en-US" sz="1800" dirty="0"/>
              <a:t>c </a:t>
            </a:r>
            <a:r>
              <a:rPr lang="en-US" sz="1800" dirty="0" err="1"/>
              <a:t>syntaktick</a:t>
            </a:r>
            <a:r>
              <a:rPr lang="cs-CZ" sz="1800" dirty="0"/>
              <a:t>á</a:t>
            </a:r>
            <a:r>
              <a:rPr lang="en-US" sz="1800" dirty="0"/>
              <a:t> </a:t>
            </a:r>
            <a:r>
              <a:rPr lang="en-US" sz="1800" dirty="0" err="1"/>
              <a:t>chyba</a:t>
            </a:r>
            <a:endParaRPr lang="cs-CZ" sz="1800" dirty="0"/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cs-CZ" sz="1800" dirty="0"/>
              <a:t>předka nelze automaticky konvertovat na potomka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600" dirty="0"/>
              <a:t>new </a:t>
            </a:r>
            <a:r>
              <a:rPr lang="en-US" sz="1600" dirty="0" err="1"/>
              <a:t>IntNum</a:t>
            </a:r>
            <a:r>
              <a:rPr lang="en-US" sz="1600" dirty="0"/>
              <a:t>(*</a:t>
            </a:r>
            <a:r>
              <a:rPr lang="en-US" sz="1600" dirty="0" err="1"/>
              <a:t>s.pole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])</a:t>
            </a:r>
            <a:r>
              <a:rPr lang="cs-CZ" sz="1600" dirty="0"/>
              <a:t> - skutečný parametr typu AbstractNum</a:t>
            </a:r>
            <a:r>
              <a:rPr lang="en-US" sz="1600" dirty="0"/>
              <a:t>&amp;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600" dirty="0" err="1"/>
              <a:t>konverze</a:t>
            </a:r>
            <a:endParaRPr lang="en-US" sz="1600" dirty="0"/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600" dirty="0"/>
              <a:t>new </a:t>
            </a:r>
            <a:r>
              <a:rPr lang="en-US" sz="1600" dirty="0" err="1"/>
              <a:t>IntNum</a:t>
            </a:r>
            <a:r>
              <a:rPr lang="en-US" sz="1600" dirty="0"/>
              <a:t>(* (</a:t>
            </a:r>
            <a:r>
              <a:rPr lang="en-US" sz="1600" dirty="0" err="1"/>
              <a:t>IntNum</a:t>
            </a:r>
            <a:r>
              <a:rPr lang="en-US" sz="1600" dirty="0"/>
              <a:t>*) </a:t>
            </a:r>
            <a:r>
              <a:rPr lang="en-US" sz="1600" dirty="0" err="1"/>
              <a:t>s.pole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])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600" dirty="0"/>
              <a:t>new </a:t>
            </a:r>
            <a:r>
              <a:rPr lang="en-US" sz="1600" dirty="0" err="1"/>
              <a:t>IntNum</a:t>
            </a:r>
            <a:r>
              <a:rPr lang="en-US" sz="1600" dirty="0"/>
              <a:t>( (</a:t>
            </a:r>
            <a:r>
              <a:rPr lang="en-US" sz="1600" dirty="0" err="1"/>
              <a:t>IntNum</a:t>
            </a:r>
            <a:r>
              <a:rPr lang="en-US" sz="1600" dirty="0"/>
              <a:t>&amp;) *</a:t>
            </a:r>
            <a:r>
              <a:rPr lang="en-US" sz="1600" dirty="0" err="1"/>
              <a:t>s.pole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])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endParaRPr lang="en-US" sz="800" dirty="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1800" dirty="0" err="1"/>
              <a:t>Jak</a:t>
            </a:r>
            <a:r>
              <a:rPr lang="en-US" sz="1800" dirty="0"/>
              <a:t> to </a:t>
            </a:r>
            <a:r>
              <a:rPr lang="en-US" sz="1800" dirty="0" err="1"/>
              <a:t>ud</a:t>
            </a:r>
            <a:r>
              <a:rPr lang="cs-CZ" sz="1800" dirty="0"/>
              <a:t>ě</a:t>
            </a:r>
            <a:r>
              <a:rPr lang="en-US" sz="1800" dirty="0"/>
              <a:t>lat l</a:t>
            </a:r>
            <a:r>
              <a:rPr lang="cs-CZ" sz="1800" dirty="0"/>
              <a:t>é</a:t>
            </a:r>
            <a:r>
              <a:rPr lang="en-US" sz="1800" dirty="0" err="1"/>
              <a:t>pe</a:t>
            </a:r>
            <a:r>
              <a:rPr lang="cs-CZ" sz="1800" dirty="0"/>
              <a:t>?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600" dirty="0"/>
              <a:t>využít mechanismus pozdní vazby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600" dirty="0"/>
              <a:t>každý </a:t>
            </a:r>
            <a:r>
              <a:rPr lang="cs-CZ" sz="1600" b="1" dirty="0"/>
              <a:t>prvek</a:t>
            </a:r>
            <a:r>
              <a:rPr lang="cs-CZ" sz="1600" dirty="0"/>
              <a:t> bude umět </a:t>
            </a:r>
            <a:r>
              <a:rPr lang="cs-CZ" sz="1600" b="1" dirty="0"/>
              <a:t>naklonovat </a:t>
            </a:r>
            <a:r>
              <a:rPr lang="cs-CZ" sz="1600" dirty="0"/>
              <a:t>sám sebe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600" dirty="0"/>
              <a:t>rozhraní v AbstractNum, implementace v IntNum, DoubleNum, ...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600" dirty="0"/>
              <a:t>virtuální klonovací metoda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20627890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 </a:t>
            </a:r>
            <a:r>
              <a:rPr lang="cs-CZ" dirty="0"/>
              <a:t>- klonování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539750" y="1412875"/>
            <a:ext cx="4464050" cy="12922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class AbstractNum {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virtual AbstractNum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* clone()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const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endParaRPr lang="cs-CZ" sz="1300" b="1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=0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~AbstractNum() {}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9460" name="AutoShape 7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6773"/>
              <a:gd name="adj2" fmla="val -3061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539750" y="2924175"/>
            <a:ext cx="4464050" cy="16891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virtual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* clone() const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{ return new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(*this); }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(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x) : x_(x) {}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const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x_;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9462" name="Text Box 9"/>
          <p:cNvSpPr txBox="1">
            <a:spLocks noChangeArrowheads="1"/>
          </p:cNvSpPr>
          <p:nvPr/>
        </p:nvSpPr>
        <p:spPr bwMode="auto">
          <a:xfrm>
            <a:off x="539750" y="4868863"/>
            <a:ext cx="4464050" cy="10937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Seznam&amp; Seznam::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=( const Seznam&amp; s)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{ ...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i&lt;s.n;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pole[i] = s.pole[i]-&gt;clone();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...</a:t>
            </a:r>
          </a:p>
        </p:txBody>
      </p:sp>
      <p:sp>
        <p:nvSpPr>
          <p:cNvPr id="19463" name="AutoShape 10"/>
          <p:cNvSpPr>
            <a:spLocks noChangeArrowheads="1"/>
          </p:cNvSpPr>
          <p:nvPr/>
        </p:nvSpPr>
        <p:spPr bwMode="auto">
          <a:xfrm>
            <a:off x="5257800" y="1143000"/>
            <a:ext cx="2447925" cy="576263"/>
          </a:xfrm>
          <a:prstGeom prst="wedgeRoundRectCallout">
            <a:avLst>
              <a:gd name="adj1" fmla="val -72373"/>
              <a:gd name="adj2" fmla="val 8210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/>
            <a:r>
              <a:rPr lang="en-US" sz="1400" dirty="0" err="1"/>
              <a:t>jednotn</a:t>
            </a:r>
            <a:r>
              <a:rPr lang="cs-CZ" sz="1400" dirty="0"/>
              <a:t>é</a:t>
            </a:r>
            <a:r>
              <a:rPr lang="en-US" sz="1400" dirty="0"/>
              <a:t> </a:t>
            </a:r>
            <a:r>
              <a:rPr lang="en-US" sz="1400" dirty="0" err="1"/>
              <a:t>rozhran</a:t>
            </a:r>
            <a:r>
              <a:rPr lang="cs-CZ" sz="1400" dirty="0"/>
              <a:t>í</a:t>
            </a:r>
          </a:p>
          <a:p>
            <a:pPr algn="ctr"/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klonovac</a:t>
            </a:r>
            <a:r>
              <a:rPr lang="cs-CZ" sz="1400" dirty="0"/>
              <a:t>í</a:t>
            </a:r>
            <a:r>
              <a:rPr lang="en-US" sz="1400" dirty="0"/>
              <a:t> </a:t>
            </a:r>
            <a:r>
              <a:rPr lang="en-US" sz="1400" dirty="0" err="1"/>
              <a:t>funkce</a:t>
            </a:r>
            <a:endParaRPr lang="cs-CZ" sz="1400" dirty="0"/>
          </a:p>
        </p:txBody>
      </p:sp>
      <p:sp>
        <p:nvSpPr>
          <p:cNvPr id="19464" name="AutoShape 11"/>
          <p:cNvSpPr>
            <a:spLocks noChangeArrowheads="1"/>
          </p:cNvSpPr>
          <p:nvPr/>
        </p:nvSpPr>
        <p:spPr bwMode="auto">
          <a:xfrm>
            <a:off x="5257800" y="2590800"/>
            <a:ext cx="3543300" cy="762000"/>
          </a:xfrm>
          <a:prstGeom prst="wedgeRoundRectCallout">
            <a:avLst>
              <a:gd name="adj1" fmla="val -119080"/>
              <a:gd name="adj2" fmla="val 5343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/>
            <a:r>
              <a:rPr lang="en-US" sz="1200" dirty="0"/>
              <a:t>star</a:t>
            </a:r>
            <a:r>
              <a:rPr lang="cs-CZ" sz="1200" dirty="0"/>
              <a:t>ší</a:t>
            </a:r>
            <a:r>
              <a:rPr lang="en-US" sz="1200" dirty="0"/>
              <a:t> </a:t>
            </a:r>
            <a:r>
              <a:rPr lang="en-US" sz="1200" dirty="0" err="1"/>
              <a:t>norma</a:t>
            </a:r>
            <a:r>
              <a:rPr lang="cs-CZ" sz="1200" dirty="0"/>
              <a:t>:</a:t>
            </a:r>
            <a:r>
              <a:rPr lang="en-US" sz="1400" dirty="0"/>
              <a:t> </a:t>
            </a:r>
            <a:r>
              <a:rPr lang="cs-CZ" sz="1200" dirty="0"/>
              <a:t>musí být typu AbstractNum</a:t>
            </a:r>
            <a:r>
              <a:rPr lang="en-US" sz="1200" dirty="0"/>
              <a:t>*</a:t>
            </a:r>
            <a:endParaRPr lang="cs-CZ" sz="1200" dirty="0"/>
          </a:p>
          <a:p>
            <a:pPr algn="ctr"/>
            <a:r>
              <a:rPr lang="cs-CZ" sz="1200" dirty="0"/>
              <a:t>jinak by to nebyla stejná virt. metoda</a:t>
            </a:r>
          </a:p>
          <a:p>
            <a:pPr algn="ctr"/>
            <a:r>
              <a:rPr lang="cs-CZ" sz="1200" dirty="0"/>
              <a:t>od 0x11: kovariantní návratový typ povolen</a:t>
            </a:r>
          </a:p>
        </p:txBody>
      </p:sp>
      <p:sp>
        <p:nvSpPr>
          <p:cNvPr id="19465" name="AutoShape 12"/>
          <p:cNvSpPr>
            <a:spLocks noChangeArrowheads="1"/>
          </p:cNvSpPr>
          <p:nvPr/>
        </p:nvSpPr>
        <p:spPr bwMode="auto">
          <a:xfrm>
            <a:off x="5219700" y="4508500"/>
            <a:ext cx="1409700" cy="360363"/>
          </a:xfrm>
          <a:prstGeom prst="wedgeRoundRectCallout">
            <a:avLst>
              <a:gd name="adj1" fmla="val -181464"/>
              <a:gd name="adj2" fmla="val -259662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IntNum</a:t>
            </a:r>
          </a:p>
        </p:txBody>
      </p:sp>
      <p:sp>
        <p:nvSpPr>
          <p:cNvPr id="19466" name="AutoShape 13"/>
          <p:cNvSpPr>
            <a:spLocks noChangeArrowheads="1"/>
          </p:cNvSpPr>
          <p:nvPr/>
        </p:nvSpPr>
        <p:spPr bwMode="auto">
          <a:xfrm>
            <a:off x="5219700" y="4868863"/>
            <a:ext cx="1409700" cy="360362"/>
          </a:xfrm>
          <a:prstGeom prst="wedgeRoundRectCallout">
            <a:avLst>
              <a:gd name="adj1" fmla="val -211311"/>
              <a:gd name="adj2" fmla="val 13508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 dirty="0"/>
              <a:t>AbstractNum</a:t>
            </a:r>
          </a:p>
        </p:txBody>
      </p:sp>
      <p:sp>
        <p:nvSpPr>
          <p:cNvPr id="19467" name="AutoShape 14"/>
          <p:cNvSpPr>
            <a:spLocks noChangeArrowheads="1"/>
          </p:cNvSpPr>
          <p:nvPr/>
        </p:nvSpPr>
        <p:spPr bwMode="auto">
          <a:xfrm>
            <a:off x="5219700" y="5229225"/>
            <a:ext cx="3598863" cy="576263"/>
          </a:xfrm>
          <a:prstGeom prst="wedgeRoundRectCallout">
            <a:avLst>
              <a:gd name="adj1" fmla="val 14315"/>
              <a:gd name="adj2" fmla="val 2217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 dirty="0"/>
              <a:t>případné posunutí ukazatelů řeší automaticky mechanismus virt. </a:t>
            </a:r>
            <a:r>
              <a:rPr lang="en-US" sz="1400" dirty="0" err="1"/>
              <a:t>metod</a:t>
            </a:r>
            <a:endParaRPr lang="cs-CZ" sz="1400" dirty="0"/>
          </a:p>
        </p:txBody>
      </p:sp>
      <p:sp>
        <p:nvSpPr>
          <p:cNvPr id="19468" name="Text Box 15"/>
          <p:cNvSpPr txBox="1">
            <a:spLocks noChangeArrowheads="1"/>
          </p:cNvSpPr>
          <p:nvPr/>
        </p:nvSpPr>
        <p:spPr bwMode="auto">
          <a:xfrm>
            <a:off x="7164388" y="3933825"/>
            <a:ext cx="1296987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IN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9469" name="Text Box 16"/>
          <p:cNvSpPr txBox="1">
            <a:spLocks noChangeArrowheads="1"/>
          </p:cNvSpPr>
          <p:nvPr/>
        </p:nvSpPr>
        <p:spPr bwMode="auto">
          <a:xfrm>
            <a:off x="8101013" y="407828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x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19470" name="Text Box 17"/>
          <p:cNvSpPr txBox="1">
            <a:spLocks noChangeArrowheads="1"/>
          </p:cNvSpPr>
          <p:nvPr/>
        </p:nvSpPr>
        <p:spPr bwMode="auto">
          <a:xfrm>
            <a:off x="7453313" y="400526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9471" name="Rectangle 18"/>
          <p:cNvSpPr>
            <a:spLocks noChangeArrowheads="1"/>
          </p:cNvSpPr>
          <p:nvPr/>
        </p:nvSpPr>
        <p:spPr bwMode="auto">
          <a:xfrm>
            <a:off x="7740650" y="414972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72" name="Line 19"/>
          <p:cNvSpPr>
            <a:spLocks noChangeShapeType="1"/>
          </p:cNvSpPr>
          <p:nvPr/>
        </p:nvSpPr>
        <p:spPr bwMode="auto">
          <a:xfrm>
            <a:off x="7812088" y="42941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9473" name="Line 20"/>
          <p:cNvSpPr>
            <a:spLocks noChangeShapeType="1"/>
          </p:cNvSpPr>
          <p:nvPr/>
        </p:nvSpPr>
        <p:spPr bwMode="auto">
          <a:xfrm flipV="1">
            <a:off x="7235825" y="4365625"/>
            <a:ext cx="215900" cy="360363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9474" name="Line 21"/>
          <p:cNvSpPr>
            <a:spLocks noChangeShapeType="1"/>
          </p:cNvSpPr>
          <p:nvPr/>
        </p:nvSpPr>
        <p:spPr bwMode="auto">
          <a:xfrm>
            <a:off x="6948488" y="3573463"/>
            <a:ext cx="215900" cy="360362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803627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 </a:t>
            </a:r>
            <a:r>
              <a:rPr lang="cs-CZ" dirty="0"/>
              <a:t>- přiřazení sebe sama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 dirty="0"/>
              <a:t>Pořád není </a:t>
            </a:r>
            <a:r>
              <a:rPr lang="en-US" sz="2000" dirty="0"/>
              <a:t>!!!!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/>
              <a:t>co </a:t>
            </a:r>
            <a:r>
              <a:rPr lang="en-US" sz="1800" dirty="0" err="1"/>
              <a:t>kdy</a:t>
            </a:r>
            <a:r>
              <a:rPr lang="cs-CZ" sz="1800" dirty="0"/>
              <a:t>ž</a:t>
            </a:r>
            <a:r>
              <a:rPr lang="en-US" sz="1800" dirty="0"/>
              <a:t> n</a:t>
            </a:r>
            <a:r>
              <a:rPr lang="cs-CZ" sz="1800" dirty="0"/>
              <a:t>ě</a:t>
            </a:r>
            <a:r>
              <a:rPr lang="en-US" sz="1800" dirty="0" err="1"/>
              <a:t>kdo</a:t>
            </a:r>
            <a:r>
              <a:rPr lang="en-US" sz="1800" dirty="0"/>
              <a:t> </a:t>
            </a:r>
            <a:r>
              <a:rPr lang="en-US" sz="1800" dirty="0" err="1"/>
              <a:t>provede</a:t>
            </a:r>
            <a:r>
              <a:rPr lang="en-US" sz="1800" dirty="0"/>
              <a:t> </a:t>
            </a:r>
            <a:r>
              <a:rPr lang="cs-CZ" sz="1800" dirty="0"/>
              <a:t>s</a:t>
            </a:r>
            <a:r>
              <a:rPr lang="en-US" sz="1800" dirty="0"/>
              <a:t> = s ?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800" dirty="0" err="1"/>
              <a:t>takhle</a:t>
            </a:r>
            <a:r>
              <a:rPr lang="en-US" sz="1800" dirty="0"/>
              <a:t> </a:t>
            </a:r>
            <a:r>
              <a:rPr lang="en-US" sz="1800" dirty="0" err="1"/>
              <a:t>blb</a:t>
            </a:r>
            <a:r>
              <a:rPr lang="cs-CZ" sz="1800" dirty="0"/>
              <a:t>ě to asi nikdo nenapíše, ale ...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cs-CZ" sz="1800" dirty="0"/>
              <a:t>Seznam p</a:t>
            </a:r>
            <a:r>
              <a:rPr lang="en-US" sz="1800" dirty="0"/>
              <a:t>[100];   p[</a:t>
            </a:r>
            <a:r>
              <a:rPr lang="en-US" sz="1800" dirty="0" err="1"/>
              <a:t>i</a:t>
            </a:r>
            <a:r>
              <a:rPr lang="en-US" sz="1800" dirty="0"/>
              <a:t>] = p[j];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 err="1"/>
              <a:t>nejprve</a:t>
            </a:r>
            <a:r>
              <a:rPr lang="en-US" sz="1800" dirty="0"/>
              <a:t> se </a:t>
            </a:r>
            <a:r>
              <a:rPr lang="en-US" sz="1800" dirty="0" err="1"/>
              <a:t>zru</a:t>
            </a:r>
            <a:r>
              <a:rPr lang="cs-CZ" sz="1800" dirty="0"/>
              <a:t>ší všechny prvky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... a pak </a:t>
            </a:r>
            <a:r>
              <a:rPr lang="en-US" sz="1800" dirty="0"/>
              <a:t>se kop</a:t>
            </a:r>
            <a:r>
              <a:rPr lang="cs-CZ" sz="1800" dirty="0"/>
              <a:t>írují dealokované bloky</a:t>
            </a:r>
            <a:r>
              <a:rPr lang="en-US" sz="1800" dirty="0"/>
              <a:t>!!!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800" dirty="0" err="1"/>
              <a:t>ani</a:t>
            </a:r>
            <a:r>
              <a:rPr lang="en-US" sz="1800" dirty="0"/>
              <a:t> </a:t>
            </a:r>
            <a:r>
              <a:rPr lang="en-US" sz="1800" dirty="0" err="1"/>
              <a:t>vynulov</a:t>
            </a:r>
            <a:r>
              <a:rPr lang="cs-CZ" sz="1800" dirty="0"/>
              <a:t>ání ukazatelů moc nepomůže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cs-CZ" sz="1800" dirty="0"/>
              <a:t>neokopírovalo by se nic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 err="1"/>
              <a:t>nutn</a:t>
            </a:r>
            <a:r>
              <a:rPr lang="cs-CZ" sz="1800" dirty="0"/>
              <a:t>á ochrana</a:t>
            </a:r>
            <a:r>
              <a:rPr lang="en-US" sz="1800" dirty="0"/>
              <a:t>!</a:t>
            </a: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6773"/>
              <a:gd name="adj2" fmla="val -50440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39750" y="4941888"/>
            <a:ext cx="4464050" cy="8953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&amp;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::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=(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const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&amp; s)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if( this == &amp;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s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  return *this;</a:t>
            </a: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...</a:t>
            </a:r>
          </a:p>
        </p:txBody>
      </p:sp>
      <p:sp>
        <p:nvSpPr>
          <p:cNvPr id="20487" name="AutoShape 8"/>
          <p:cNvSpPr>
            <a:spLocks noChangeArrowheads="1"/>
          </p:cNvSpPr>
          <p:nvPr/>
        </p:nvSpPr>
        <p:spPr bwMode="auto">
          <a:xfrm>
            <a:off x="5257800" y="5181600"/>
            <a:ext cx="3168650" cy="360362"/>
          </a:xfrm>
          <a:prstGeom prst="wedgeRoundRectCallout">
            <a:avLst>
              <a:gd name="adj1" fmla="val -87636"/>
              <a:gd name="adj2" fmla="val 3110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 dirty="0" err="1"/>
              <a:t>rovnost</a:t>
            </a:r>
            <a:r>
              <a:rPr lang="en-US" sz="1400" dirty="0"/>
              <a:t> </a:t>
            </a:r>
            <a:r>
              <a:rPr lang="en-US" sz="1400" dirty="0" err="1"/>
              <a:t>ukazatel</a:t>
            </a:r>
            <a:r>
              <a:rPr lang="cs-CZ" sz="1400" dirty="0"/>
              <a:t>ů </a:t>
            </a:r>
            <a:r>
              <a:rPr lang="en-US" sz="1400" dirty="0">
                <a:sym typeface="Symbol" pitchFamily="18" charset="2"/>
              </a:rPr>
              <a:t> </a:t>
            </a:r>
            <a:r>
              <a:rPr lang="en-US" sz="1400" dirty="0" err="1">
                <a:sym typeface="Symbol" pitchFamily="18" charset="2"/>
              </a:rPr>
              <a:t>stejn</a:t>
            </a:r>
            <a:r>
              <a:rPr lang="cs-CZ" sz="1400" dirty="0">
                <a:sym typeface="Symbol" pitchFamily="18" charset="2"/>
              </a:rPr>
              <a:t>ý</a:t>
            </a:r>
            <a:r>
              <a:rPr lang="en-US" sz="1400" dirty="0">
                <a:sym typeface="Symbol" pitchFamily="18" charset="2"/>
              </a:rPr>
              <a:t> </a:t>
            </a:r>
            <a:r>
              <a:rPr lang="en-US" sz="1400" dirty="0" err="1">
                <a:sym typeface="Symbol" pitchFamily="18" charset="2"/>
              </a:rPr>
              <a:t>objekt</a:t>
            </a:r>
            <a:endParaRPr lang="en-US" sz="1400" dirty="0">
              <a:sym typeface="Symbol" pitchFamily="18" charset="2"/>
            </a:endParaRPr>
          </a:p>
        </p:txBody>
      </p:sp>
      <p:pic>
        <p:nvPicPr>
          <p:cNvPr id="20488" name="Picture 9" descr="j023307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3644900"/>
            <a:ext cx="147955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6804025" y="2060575"/>
            <a:ext cx="1368425" cy="1223963"/>
            <a:chOff x="3379" y="3067"/>
            <a:chExt cx="862" cy="771"/>
          </a:xfrm>
        </p:grpSpPr>
        <p:sp>
          <p:nvSpPr>
            <p:cNvPr id="20494" name="Oval 11"/>
            <p:cNvSpPr>
              <a:spLocks noChangeArrowheads="1"/>
            </p:cNvSpPr>
            <p:nvPr/>
          </p:nvSpPr>
          <p:spPr bwMode="auto">
            <a:xfrm>
              <a:off x="4121" y="3196"/>
              <a:ext cx="120" cy="12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495" name="Oval 12"/>
            <p:cNvSpPr>
              <a:spLocks noChangeArrowheads="1"/>
            </p:cNvSpPr>
            <p:nvPr/>
          </p:nvSpPr>
          <p:spPr bwMode="auto">
            <a:xfrm>
              <a:off x="4121" y="3453"/>
              <a:ext cx="120" cy="12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496" name="Oval 13"/>
            <p:cNvSpPr>
              <a:spLocks noChangeArrowheads="1"/>
            </p:cNvSpPr>
            <p:nvPr/>
          </p:nvSpPr>
          <p:spPr bwMode="auto">
            <a:xfrm>
              <a:off x="4121" y="3710"/>
              <a:ext cx="120" cy="12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3379" y="3067"/>
              <a:ext cx="238" cy="643"/>
              <a:chOff x="3577" y="12577"/>
              <a:chExt cx="360" cy="900"/>
            </a:xfrm>
          </p:grpSpPr>
          <p:sp>
            <p:nvSpPr>
              <p:cNvPr id="20501" name="Rectangle 15"/>
              <p:cNvSpPr>
                <a:spLocks noChangeArrowheads="1"/>
              </p:cNvSpPr>
              <p:nvPr/>
            </p:nvSpPr>
            <p:spPr bwMode="auto">
              <a:xfrm>
                <a:off x="3577" y="12577"/>
                <a:ext cx="360" cy="90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2" name="Line 16"/>
              <p:cNvSpPr>
                <a:spLocks noChangeShapeType="1"/>
              </p:cNvSpPr>
              <p:nvPr/>
            </p:nvSpPr>
            <p:spPr bwMode="auto">
              <a:xfrm>
                <a:off x="3577" y="1275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3" name="Line 17"/>
              <p:cNvSpPr>
                <a:spLocks noChangeShapeType="1"/>
              </p:cNvSpPr>
              <p:nvPr/>
            </p:nvSpPr>
            <p:spPr bwMode="auto">
              <a:xfrm>
                <a:off x="3577" y="1293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4" name="Line 18"/>
              <p:cNvSpPr>
                <a:spLocks noChangeShapeType="1"/>
              </p:cNvSpPr>
              <p:nvPr/>
            </p:nvSpPr>
            <p:spPr bwMode="auto">
              <a:xfrm>
                <a:off x="3577" y="1311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5" name="Line 19"/>
              <p:cNvSpPr>
                <a:spLocks noChangeShapeType="1"/>
              </p:cNvSpPr>
              <p:nvPr/>
            </p:nvSpPr>
            <p:spPr bwMode="auto">
              <a:xfrm>
                <a:off x="3577" y="1329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498" name="Line 26"/>
            <p:cNvSpPr>
              <a:spLocks noChangeShapeType="1"/>
            </p:cNvSpPr>
            <p:nvPr/>
          </p:nvSpPr>
          <p:spPr bwMode="auto">
            <a:xfrm>
              <a:off x="3617" y="3196"/>
              <a:ext cx="4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499" name="Line 27"/>
            <p:cNvSpPr>
              <a:spLocks noChangeShapeType="1"/>
            </p:cNvSpPr>
            <p:nvPr/>
          </p:nvSpPr>
          <p:spPr bwMode="auto">
            <a:xfrm>
              <a:off x="3617" y="3324"/>
              <a:ext cx="476" cy="1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00" name="Line 28"/>
            <p:cNvSpPr>
              <a:spLocks noChangeShapeType="1"/>
            </p:cNvSpPr>
            <p:nvPr/>
          </p:nvSpPr>
          <p:spPr bwMode="auto">
            <a:xfrm>
              <a:off x="3617" y="3453"/>
              <a:ext cx="476" cy="2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0490" name="Line 33"/>
          <p:cNvSpPr>
            <a:spLocks noChangeShapeType="1"/>
          </p:cNvSpPr>
          <p:nvPr/>
        </p:nvSpPr>
        <p:spPr bwMode="auto">
          <a:xfrm>
            <a:off x="6588125" y="1700213"/>
            <a:ext cx="215900" cy="360362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491" name="Line 34"/>
          <p:cNvSpPr>
            <a:spLocks noChangeShapeType="1"/>
          </p:cNvSpPr>
          <p:nvPr/>
        </p:nvSpPr>
        <p:spPr bwMode="auto">
          <a:xfrm flipH="1">
            <a:off x="7164388" y="1700213"/>
            <a:ext cx="215900" cy="360362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492" name="Text Box 35"/>
          <p:cNvSpPr txBox="1">
            <a:spLocks noChangeArrowheads="1"/>
          </p:cNvSpPr>
          <p:nvPr/>
        </p:nvSpPr>
        <p:spPr bwMode="auto">
          <a:xfrm>
            <a:off x="6229350" y="1412875"/>
            <a:ext cx="458788" cy="30480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sz="1400"/>
              <a:t>this</a:t>
            </a:r>
          </a:p>
        </p:txBody>
      </p:sp>
      <p:sp>
        <p:nvSpPr>
          <p:cNvPr id="20493" name="Text Box 36"/>
          <p:cNvSpPr txBox="1">
            <a:spLocks noChangeArrowheads="1"/>
          </p:cNvSpPr>
          <p:nvPr/>
        </p:nvSpPr>
        <p:spPr bwMode="auto">
          <a:xfrm>
            <a:off x="7164388" y="1412875"/>
            <a:ext cx="379412" cy="30480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sz="1400"/>
              <a:t>&amp;s</a:t>
            </a:r>
          </a:p>
        </p:txBody>
      </p:sp>
    </p:spTree>
    <p:extLst>
      <p:ext uri="{BB962C8B-B14F-4D97-AF65-F5344CB8AC3E}">
        <p14:creationId xmlns:p14="http://schemas.microsoft.com/office/powerpoint/2010/main" val="834017570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 </a:t>
            </a:r>
            <a:r>
              <a:rPr lang="cs-CZ" dirty="0"/>
              <a:t>- přiřazení sebe sama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endParaRPr lang="cs-CZ" sz="2000"/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468313" y="1412875"/>
            <a:ext cx="4464050" cy="8953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&amp;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::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=(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const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&amp; s)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if( this == &amp;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s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  return *this;</a:t>
            </a: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...</a:t>
            </a:r>
          </a:p>
        </p:txBody>
      </p:sp>
      <p:sp>
        <p:nvSpPr>
          <p:cNvPr id="21510" name="AutoShape 7"/>
          <p:cNvSpPr>
            <a:spLocks noChangeArrowheads="1"/>
          </p:cNvSpPr>
          <p:nvPr/>
        </p:nvSpPr>
        <p:spPr bwMode="auto">
          <a:xfrm>
            <a:off x="539750" y="2708275"/>
            <a:ext cx="3168650" cy="360363"/>
          </a:xfrm>
          <a:prstGeom prst="wedgeRoundRectCallout">
            <a:avLst>
              <a:gd name="adj1" fmla="val -8417"/>
              <a:gd name="adj2" fmla="val -198898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rovnost ukazatel</a:t>
            </a:r>
            <a:r>
              <a:rPr lang="cs-CZ" sz="1400"/>
              <a:t>ů </a:t>
            </a:r>
            <a:r>
              <a:rPr lang="en-US" sz="1400">
                <a:sym typeface="Symbol" pitchFamily="18" charset="2"/>
              </a:rPr>
              <a:t> stejn</a:t>
            </a:r>
            <a:r>
              <a:rPr lang="cs-CZ" sz="1400">
                <a:sym typeface="Symbol" pitchFamily="18" charset="2"/>
              </a:rPr>
              <a:t>ý</a:t>
            </a:r>
            <a:r>
              <a:rPr lang="en-US" sz="1400">
                <a:sym typeface="Symbol" pitchFamily="18" charset="2"/>
              </a:rPr>
              <a:t> objekt</a:t>
            </a:r>
          </a:p>
        </p:txBody>
      </p:sp>
      <p:sp>
        <p:nvSpPr>
          <p:cNvPr id="21511" name="Rectangle 26"/>
          <p:cNvSpPr>
            <a:spLocks noChangeArrowheads="1"/>
          </p:cNvSpPr>
          <p:nvPr/>
        </p:nvSpPr>
        <p:spPr bwMode="auto">
          <a:xfrm>
            <a:off x="466725" y="3573463"/>
            <a:ext cx="8281988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/>
              <a:t>.... no </a:t>
            </a:r>
            <a:r>
              <a:rPr lang="en-US" sz="2000" dirty="0" err="1"/>
              <a:t>te</a:t>
            </a:r>
            <a:r>
              <a:rPr lang="cs-CZ" sz="2000" dirty="0"/>
              <a:t>ď už </a:t>
            </a:r>
            <a:r>
              <a:rPr lang="cs-CZ" sz="2000" i="1" dirty="0"/>
              <a:t>snad</a:t>
            </a:r>
            <a:r>
              <a:rPr lang="cs-CZ" sz="2000" dirty="0"/>
              <a:t>  ano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 ale co když jsou referencované objekty velké?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 časté kopírování neefektivní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cs-CZ" sz="1800" dirty="0"/>
              <a:t>optimalizace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 zachování sémantiky vs. odlišná implementace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 reference counting, ...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25845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563562"/>
          </a:xfrm>
        </p:spPr>
        <p:txBody>
          <a:bodyPr>
            <a:normAutofit fontScale="90000"/>
          </a:bodyPr>
          <a:lstStyle/>
          <a:p>
            <a:r>
              <a:rPr lang="cs-CZ" dirty="0"/>
              <a:t>Řetězce a stringy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295400"/>
            <a:ext cx="2438400" cy="304698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dirty="0"/>
              <a:t>char a[] = "a</a:t>
            </a:r>
            <a:r>
              <a:rPr lang="cs-CZ" sz="1600" dirty="0"/>
              <a:t>hoj</a:t>
            </a:r>
            <a:r>
              <a:rPr lang="en-US" sz="1600" dirty="0"/>
              <a:t>";</a:t>
            </a:r>
          </a:p>
          <a:p>
            <a:endParaRPr lang="cs-CZ" sz="1600" dirty="0"/>
          </a:p>
          <a:p>
            <a:r>
              <a:rPr lang="en-US" sz="1600" dirty="0"/>
              <a:t>char* b = a;</a:t>
            </a:r>
          </a:p>
          <a:p>
            <a:r>
              <a:rPr lang="en-US" sz="1600" dirty="0"/>
              <a:t>char* b = "</a:t>
            </a:r>
            <a:r>
              <a:rPr lang="cs-CZ" sz="1600" dirty="0"/>
              <a:t>ahoj</a:t>
            </a:r>
            <a:r>
              <a:rPr lang="en-US" sz="1600" dirty="0"/>
              <a:t>";</a:t>
            </a:r>
          </a:p>
          <a:p>
            <a:endParaRPr lang="en-US" sz="1600" dirty="0"/>
          </a:p>
          <a:p>
            <a:r>
              <a:rPr lang="en-US" sz="1600" dirty="0"/>
              <a:t>string c = a</a:t>
            </a:r>
            <a:endParaRPr lang="cs-CZ" sz="1600" dirty="0"/>
          </a:p>
          <a:p>
            <a:r>
              <a:rPr lang="en-US" sz="1600" dirty="0"/>
              <a:t>string </a:t>
            </a:r>
            <a:r>
              <a:rPr lang="cs-CZ" sz="1600" dirty="0"/>
              <a:t>c</a:t>
            </a:r>
            <a:r>
              <a:rPr lang="en-US" sz="1600" dirty="0"/>
              <a:t> = "</a:t>
            </a:r>
            <a:r>
              <a:rPr lang="en-US" sz="1600" dirty="0" err="1"/>
              <a:t>ahoj</a:t>
            </a:r>
            <a:r>
              <a:rPr lang="en-US" sz="1600" dirty="0"/>
              <a:t>";</a:t>
            </a:r>
            <a:endParaRPr lang="cs-CZ" sz="1600" dirty="0"/>
          </a:p>
          <a:p>
            <a:endParaRPr lang="en-US" sz="1600" dirty="0"/>
          </a:p>
          <a:p>
            <a:r>
              <a:rPr lang="en-US" sz="1600" dirty="0"/>
              <a:t>string d = c + </a:t>
            </a:r>
            <a:r>
              <a:rPr lang="cs-CZ" sz="1600" dirty="0"/>
              <a:t>b </a:t>
            </a:r>
            <a:r>
              <a:rPr lang="en-US" sz="1600" dirty="0"/>
              <a:t>+ </a:t>
            </a:r>
            <a:r>
              <a:rPr lang="cs-CZ" sz="1600" dirty="0"/>
              <a:t>a</a:t>
            </a:r>
            <a:r>
              <a:rPr lang="en-US" sz="1600" dirty="0"/>
              <a:t>;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 err="1"/>
              <a:t>string_view</a:t>
            </a:r>
            <a:r>
              <a:rPr lang="cs-CZ" sz="1600" dirty="0"/>
              <a:t> e("ahoj");</a:t>
            </a:r>
          </a:p>
          <a:p>
            <a:r>
              <a:rPr lang="cs-CZ" sz="1600" dirty="0" err="1"/>
              <a:t>string_view</a:t>
            </a:r>
            <a:r>
              <a:rPr lang="cs-CZ" sz="1600" dirty="0"/>
              <a:t> f(c);</a:t>
            </a:r>
            <a:endParaRPr lang="en-US" sz="16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3581400" y="26670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inicializovaná instance třídy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3581399" y="19812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ukazatel na C-string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3581398" y="13716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pole znaků ≈ C-string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3581399" y="32766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přetížené operátory</a:t>
            </a:r>
          </a:p>
        </p:txBody>
      </p:sp>
      <p:graphicFrame>
        <p:nvGraphicFramePr>
          <p:cNvPr id="11" name="Group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149071"/>
              </p:ext>
            </p:extLst>
          </p:nvPr>
        </p:nvGraphicFramePr>
        <p:xfrm>
          <a:off x="1981200" y="5338860"/>
          <a:ext cx="2455070" cy="367920"/>
        </p:xfrm>
        <a:graphic>
          <a:graphicData uri="http://schemas.openxmlformats.org/drawingml/2006/table">
            <a:tbl>
              <a:tblPr/>
              <a:tblGrid>
                <a:gridCol w="491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'h'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'o'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'j'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'\0'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98331"/>
              </p:ext>
            </p:extLst>
          </p:nvPr>
        </p:nvGraphicFramePr>
        <p:xfrm>
          <a:off x="914400" y="4871341"/>
          <a:ext cx="431800" cy="433388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Line 69"/>
          <p:cNvSpPr>
            <a:spLocks noChangeShapeType="1"/>
          </p:cNvSpPr>
          <p:nvPr/>
        </p:nvSpPr>
        <p:spPr bwMode="auto">
          <a:xfrm>
            <a:off x="1131888" y="5087241"/>
            <a:ext cx="849312" cy="2143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oval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4" name="Line 69"/>
          <p:cNvSpPr>
            <a:spLocks noChangeShapeType="1"/>
          </p:cNvSpPr>
          <p:nvPr/>
        </p:nvSpPr>
        <p:spPr bwMode="auto">
          <a:xfrm flipV="1">
            <a:off x="1131886" y="5719860"/>
            <a:ext cx="849313" cy="27384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oval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5" name="TextBox 14"/>
          <p:cNvSpPr txBox="1"/>
          <p:nvPr/>
        </p:nvSpPr>
        <p:spPr>
          <a:xfrm>
            <a:off x="531018" y="4933352"/>
            <a:ext cx="26828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018" y="5864423"/>
            <a:ext cx="26828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a</a:t>
            </a:r>
          </a:p>
        </p:txBody>
      </p:sp>
      <p:graphicFrame>
        <p:nvGraphicFramePr>
          <p:cNvPr id="17" name="Group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438280"/>
              </p:ext>
            </p:extLst>
          </p:nvPr>
        </p:nvGraphicFramePr>
        <p:xfrm>
          <a:off x="6400800" y="5338860"/>
          <a:ext cx="1964056" cy="367920"/>
        </p:xfrm>
        <a:graphic>
          <a:graphicData uri="http://schemas.openxmlformats.org/drawingml/2006/table">
            <a:tbl>
              <a:tblPr/>
              <a:tblGrid>
                <a:gridCol w="491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'h'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'o'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'j'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41860"/>
              </p:ext>
            </p:extLst>
          </p:nvPr>
        </p:nvGraphicFramePr>
        <p:xfrm>
          <a:off x="5334000" y="4871341"/>
          <a:ext cx="431800" cy="922656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4851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....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....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Line 69"/>
          <p:cNvSpPr>
            <a:spLocks noChangeShapeType="1"/>
          </p:cNvSpPr>
          <p:nvPr/>
        </p:nvSpPr>
        <p:spPr bwMode="auto">
          <a:xfrm>
            <a:off x="5551488" y="5087241"/>
            <a:ext cx="849312" cy="2143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 type="oval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1" name="TextBox 20"/>
          <p:cNvSpPr txBox="1"/>
          <p:nvPr/>
        </p:nvSpPr>
        <p:spPr>
          <a:xfrm>
            <a:off x="4833196" y="4773458"/>
            <a:ext cx="26828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c</a:t>
            </a:r>
            <a:endParaRPr lang="cs-CZ" sz="1400" dirty="0"/>
          </a:p>
        </p:txBody>
      </p:sp>
      <p:sp>
        <p:nvSpPr>
          <p:cNvPr id="2" name="Rectangle 1"/>
          <p:cNvSpPr/>
          <p:nvPr/>
        </p:nvSpPr>
        <p:spPr>
          <a:xfrm>
            <a:off x="5218906" y="4773458"/>
            <a:ext cx="3239294" cy="1143000"/>
          </a:xfrm>
          <a:prstGeom prst="rect">
            <a:avLst/>
          </a:prstGeom>
          <a:noFill/>
          <a:ln w="28575" cmpd="dbl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ular Callout 9">
            <a:extLst>
              <a:ext uri="{FF2B5EF4-FFF2-40B4-BE49-F238E27FC236}">
                <a16:creationId xmlns:a16="http://schemas.microsoft.com/office/drawing/2014/main" id="{BA5282CE-857D-436D-8C7B-DC39D80EFF09}"/>
              </a:ext>
            </a:extLst>
          </p:cNvPr>
          <p:cNvSpPr/>
          <p:nvPr/>
        </p:nvSpPr>
        <p:spPr>
          <a:xfrm>
            <a:off x="3581397" y="38100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pohled na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existující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objekt</a:t>
            </a:r>
          </a:p>
        </p:txBody>
      </p:sp>
      <p:graphicFrame>
        <p:nvGraphicFramePr>
          <p:cNvPr id="22" name="Group 111">
            <a:extLst>
              <a:ext uri="{FF2B5EF4-FFF2-40B4-BE49-F238E27FC236}">
                <a16:creationId xmlns:a16="http://schemas.microsoft.com/office/drawing/2014/main" id="{3BE7F329-7AA9-4611-8386-66767FB971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778708"/>
              </p:ext>
            </p:extLst>
          </p:nvPr>
        </p:nvGraphicFramePr>
        <p:xfrm>
          <a:off x="3421321" y="4755179"/>
          <a:ext cx="982028" cy="367920"/>
        </p:xfrm>
        <a:graphic>
          <a:graphicData uri="http://schemas.openxmlformats.org/drawingml/2006/table">
            <a:tbl>
              <a:tblPr/>
              <a:tblGrid>
                <a:gridCol w="491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Line 69">
            <a:extLst>
              <a:ext uri="{FF2B5EF4-FFF2-40B4-BE49-F238E27FC236}">
                <a16:creationId xmlns:a16="http://schemas.microsoft.com/office/drawing/2014/main" id="{B15D037F-B365-4D8F-B6DD-EAD747551E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0612" y="4933352"/>
            <a:ext cx="1296988" cy="36792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oval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37279B2-B656-4C4D-A5C7-B5FDDB549F97}"/>
              </a:ext>
            </a:extLst>
          </p:cNvPr>
          <p:cNvSpPr txBox="1"/>
          <p:nvPr/>
        </p:nvSpPr>
        <p:spPr>
          <a:xfrm>
            <a:off x="3020719" y="4766299"/>
            <a:ext cx="26828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e</a:t>
            </a:r>
          </a:p>
        </p:txBody>
      </p:sp>
      <p:graphicFrame>
        <p:nvGraphicFramePr>
          <p:cNvPr id="25" name="Group 111">
            <a:extLst>
              <a:ext uri="{FF2B5EF4-FFF2-40B4-BE49-F238E27FC236}">
                <a16:creationId xmlns:a16="http://schemas.microsoft.com/office/drawing/2014/main" id="{77E47FEC-E817-42CD-B536-10875A6BD5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803586"/>
              </p:ext>
            </p:extLst>
          </p:nvPr>
        </p:nvGraphicFramePr>
        <p:xfrm>
          <a:off x="7338609" y="4241350"/>
          <a:ext cx="982028" cy="367920"/>
        </p:xfrm>
        <a:graphic>
          <a:graphicData uri="http://schemas.openxmlformats.org/drawingml/2006/table">
            <a:tbl>
              <a:tblPr/>
              <a:tblGrid>
                <a:gridCol w="491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Line 69">
            <a:extLst>
              <a:ext uri="{FF2B5EF4-FFF2-40B4-BE49-F238E27FC236}">
                <a16:creationId xmlns:a16="http://schemas.microsoft.com/office/drawing/2014/main" id="{C0C23C6F-81A3-4E68-ADC2-9981AECBAC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62790" y="4419523"/>
            <a:ext cx="912098" cy="91933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oval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6D2EF0E-43C6-4F91-805E-70F6CFA4F7C8}"/>
              </a:ext>
            </a:extLst>
          </p:cNvPr>
          <p:cNvSpPr txBox="1"/>
          <p:nvPr/>
        </p:nvSpPr>
        <p:spPr>
          <a:xfrm>
            <a:off x="6938007" y="4252470"/>
            <a:ext cx="26828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5829893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Nepou</a:t>
            </a:r>
            <a:r>
              <a:rPr lang="cs-CZ" dirty="0"/>
              <a:t>žívejte char</a:t>
            </a:r>
            <a:r>
              <a:rPr lang="en-US" dirty="0"/>
              <a:t>*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258888"/>
            <a:ext cx="5486400" cy="353943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latin typeface="Courier New" pitchFamily="49" charset="0"/>
              </a:rPr>
              <a:t>int cele_jmeno( char * buf, size_t bufsize, </a:t>
            </a:r>
            <a:endParaRPr lang="en-US" altLang="cs-CZ" sz="1600" b="1" dirty="0">
              <a:latin typeface="Courier New" pitchFamily="49" charset="0"/>
            </a:endParaRPr>
          </a:p>
          <a:p>
            <a:r>
              <a:rPr lang="en-US" altLang="cs-CZ" sz="1600" b="1" dirty="0">
                <a:latin typeface="Courier New" pitchFamily="49" charset="0"/>
              </a:rPr>
              <a:t>		</a:t>
            </a:r>
            <a:r>
              <a:rPr lang="cs-CZ" altLang="cs-CZ" sz="1600" b="1" dirty="0">
                <a:latin typeface="Courier New" pitchFamily="49" charset="0"/>
              </a:rPr>
              <a:t>const char * jm,</a:t>
            </a:r>
            <a:endParaRPr lang="en-US" altLang="cs-CZ" sz="1600" b="1" dirty="0">
              <a:latin typeface="Courier New" pitchFamily="49" charset="0"/>
            </a:endParaRPr>
          </a:p>
          <a:p>
            <a:r>
              <a:rPr lang="en-US" altLang="cs-CZ" sz="1600" b="1" dirty="0">
                <a:latin typeface="Courier New" pitchFamily="49" charset="0"/>
              </a:rPr>
              <a:t>		</a:t>
            </a:r>
            <a:r>
              <a:rPr lang="cs-CZ" altLang="cs-CZ" sz="1600" b="1" dirty="0">
                <a:latin typeface="Courier New" pitchFamily="49" charset="0"/>
              </a:rPr>
              <a:t>const char * prijm)</a:t>
            </a:r>
          </a:p>
          <a:p>
            <a:r>
              <a:rPr lang="cs-CZ" altLang="cs-CZ" sz="1600" b="1" dirty="0">
                <a:latin typeface="Courier New" pitchFamily="49" charset="0"/>
              </a:rPr>
              <a:t>{</a:t>
            </a:r>
          </a:p>
          <a:p>
            <a:r>
              <a:rPr lang="cs-CZ" altLang="cs-CZ" sz="1600" b="1" dirty="0">
                <a:latin typeface="Courier New" pitchFamily="49" charset="0"/>
              </a:rPr>
              <a:t>  size_t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 = strlen( jm);</a:t>
            </a:r>
          </a:p>
          <a:p>
            <a:r>
              <a:rPr lang="cs-CZ" altLang="cs-CZ" sz="1600" b="1" dirty="0">
                <a:latin typeface="Courier New" pitchFamily="49" charset="0"/>
              </a:rPr>
              <a:t>  size_t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p</a:t>
            </a:r>
            <a:r>
              <a:rPr lang="en-US" altLang="cs-CZ" sz="1600" b="1" dirty="0">
                <a:latin typeface="Courier New" pitchFamily="49" charset="0"/>
              </a:rPr>
              <a:t> </a:t>
            </a:r>
            <a:r>
              <a:rPr lang="cs-CZ" altLang="cs-CZ" sz="1600" b="1" dirty="0">
                <a:latin typeface="Courier New" pitchFamily="49" charset="0"/>
              </a:rPr>
              <a:t>= strlen( prijm);</a:t>
            </a:r>
          </a:p>
          <a:p>
            <a:r>
              <a:rPr lang="cs-CZ" altLang="cs-CZ" sz="1600" b="1" dirty="0">
                <a:latin typeface="Courier New" pitchFamily="49" charset="0"/>
              </a:rPr>
              <a:t>  if (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 +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p + 2 &gt; bufsize )</a:t>
            </a:r>
          </a:p>
          <a:p>
            <a:r>
              <a:rPr lang="cs-CZ" altLang="cs-CZ" sz="1600" dirty="0">
                <a:latin typeface="Courier New" pitchFamily="49" charset="0"/>
              </a:rPr>
              <a:t>  { /* error */ return -1; }</a:t>
            </a:r>
          </a:p>
          <a:p>
            <a:r>
              <a:rPr lang="cs-CZ" altLang="cs-CZ" sz="1600" b="1" dirty="0">
                <a:latin typeface="Courier New" pitchFamily="49" charset="0"/>
              </a:rPr>
              <a:t>  memcpy( buf, jm,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j);</a:t>
            </a:r>
          </a:p>
          <a:p>
            <a:r>
              <a:rPr lang="cs-CZ" altLang="cs-CZ" sz="1600" b="1" dirty="0">
                <a:latin typeface="Courier New" pitchFamily="49" charset="0"/>
              </a:rPr>
              <a:t>  buf[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j] = ' ';</a:t>
            </a:r>
          </a:p>
          <a:p>
            <a:r>
              <a:rPr lang="cs-CZ" altLang="cs-CZ" sz="1600" b="1" dirty="0">
                <a:latin typeface="Courier New" pitchFamily="49" charset="0"/>
              </a:rPr>
              <a:t>  memcpy( buf +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 + 1, prijm, lp);</a:t>
            </a:r>
          </a:p>
          <a:p>
            <a:r>
              <a:rPr lang="cs-CZ" altLang="cs-CZ" sz="1600" b="1" dirty="0">
                <a:latin typeface="Courier New" pitchFamily="49" charset="0"/>
              </a:rPr>
              <a:t>  buf[ lj + lp + 1] = 0;</a:t>
            </a:r>
          </a:p>
          <a:p>
            <a:r>
              <a:rPr lang="cs-CZ" altLang="cs-CZ" sz="1600" b="1" dirty="0">
                <a:latin typeface="Courier New" pitchFamily="49" charset="0"/>
              </a:rPr>
              <a:t>  return lj + lp + 1;</a:t>
            </a:r>
          </a:p>
          <a:p>
            <a:r>
              <a:rPr lang="cs-CZ" altLang="cs-CZ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0" y="5105400"/>
            <a:ext cx="5029200" cy="132343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altLang="cs-CZ" sz="1600" b="1" dirty="0">
                <a:latin typeface="Courier New" pitchFamily="49" charset="0"/>
              </a:rPr>
              <a:t>string </a:t>
            </a:r>
            <a:r>
              <a:rPr lang="cs-CZ" altLang="cs-CZ" sz="1600" b="1" dirty="0">
                <a:latin typeface="Courier New" pitchFamily="49" charset="0"/>
              </a:rPr>
              <a:t>cele_jmeno(</a:t>
            </a:r>
            <a:r>
              <a:rPr lang="en-US" altLang="cs-CZ" sz="1600" b="1" dirty="0">
                <a:latin typeface="Courier New" pitchFamily="49" charset="0"/>
              </a:rPr>
              <a:t> </a:t>
            </a:r>
            <a:r>
              <a:rPr lang="en-US" altLang="cs-CZ" sz="1600" b="1" dirty="0" err="1">
                <a:latin typeface="Courier New" pitchFamily="49" charset="0"/>
              </a:rPr>
              <a:t>const</a:t>
            </a:r>
            <a:r>
              <a:rPr lang="en-US" altLang="cs-CZ" sz="1600" b="1" dirty="0">
                <a:latin typeface="Courier New" pitchFamily="49" charset="0"/>
              </a:rPr>
              <a:t> string&amp; </a:t>
            </a:r>
            <a:r>
              <a:rPr lang="en-US" altLang="cs-CZ" sz="1600" b="1" dirty="0" err="1">
                <a:latin typeface="Courier New" pitchFamily="49" charset="0"/>
              </a:rPr>
              <a:t>jm</a:t>
            </a:r>
            <a:r>
              <a:rPr lang="en-US" altLang="cs-CZ" sz="1600" b="1" dirty="0">
                <a:latin typeface="Courier New" pitchFamily="49" charset="0"/>
              </a:rPr>
              <a:t>, </a:t>
            </a:r>
          </a:p>
          <a:p>
            <a:r>
              <a:rPr lang="en-US" altLang="cs-CZ" sz="1600" b="1" dirty="0">
                <a:latin typeface="Courier New" pitchFamily="49" charset="0"/>
              </a:rPr>
              <a:t>		    </a:t>
            </a:r>
            <a:r>
              <a:rPr lang="en-US" altLang="cs-CZ" sz="1600" b="1" dirty="0" err="1">
                <a:latin typeface="Courier New" pitchFamily="49" charset="0"/>
              </a:rPr>
              <a:t>const</a:t>
            </a:r>
            <a:r>
              <a:rPr lang="en-US" altLang="cs-CZ" sz="1600" b="1" dirty="0">
                <a:latin typeface="Courier New" pitchFamily="49" charset="0"/>
              </a:rPr>
              <a:t> string&amp; </a:t>
            </a:r>
            <a:r>
              <a:rPr lang="en-US" altLang="cs-CZ" sz="1600" b="1" dirty="0" err="1">
                <a:latin typeface="Courier New" pitchFamily="49" charset="0"/>
              </a:rPr>
              <a:t>prijm</a:t>
            </a:r>
            <a:r>
              <a:rPr lang="cs-CZ" altLang="cs-CZ" sz="1600" b="1" dirty="0">
                <a:latin typeface="Courier New" pitchFamily="49" charset="0"/>
              </a:rPr>
              <a:t>)</a:t>
            </a:r>
          </a:p>
          <a:p>
            <a:r>
              <a:rPr lang="cs-CZ" altLang="cs-CZ" sz="1600" b="1" dirty="0">
                <a:latin typeface="Courier New" pitchFamily="49" charset="0"/>
              </a:rPr>
              <a:t>{</a:t>
            </a:r>
            <a:endParaRPr lang="en-US" altLang="cs-CZ" sz="1600" b="1" dirty="0">
              <a:latin typeface="Courier New" pitchFamily="49" charset="0"/>
            </a:endParaRPr>
          </a:p>
          <a:p>
            <a:r>
              <a:rPr lang="en-US" altLang="cs-CZ" sz="1600" b="1" dirty="0">
                <a:latin typeface="Courier New" pitchFamily="49" charset="0"/>
              </a:rPr>
              <a:t>  return </a:t>
            </a:r>
            <a:r>
              <a:rPr lang="en-US" altLang="cs-CZ" sz="1600" b="1" dirty="0" err="1">
                <a:latin typeface="Courier New" pitchFamily="49" charset="0"/>
              </a:rPr>
              <a:t>jm</a:t>
            </a:r>
            <a:r>
              <a:rPr lang="en-US" altLang="cs-CZ" sz="1600" b="1" dirty="0">
                <a:latin typeface="Courier New" pitchFamily="49" charset="0"/>
              </a:rPr>
              <a:t> + " " + </a:t>
            </a:r>
            <a:r>
              <a:rPr lang="en-US" altLang="cs-CZ" sz="1600" b="1" dirty="0" err="1">
                <a:latin typeface="Courier New" pitchFamily="49" charset="0"/>
              </a:rPr>
              <a:t>prijm</a:t>
            </a:r>
            <a:r>
              <a:rPr lang="en-US" altLang="cs-CZ" sz="1600" b="1" dirty="0">
                <a:latin typeface="Courier New" pitchFamily="49" charset="0"/>
              </a:rPr>
              <a:t>;</a:t>
            </a:r>
            <a:endParaRPr lang="cs-CZ" altLang="cs-CZ" sz="1600" b="1" dirty="0">
              <a:latin typeface="Courier New" pitchFamily="49" charset="0"/>
            </a:endParaRPr>
          </a:p>
          <a:p>
            <a:r>
              <a:rPr lang="cs-CZ" altLang="cs-CZ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248401" y="1500359"/>
            <a:ext cx="1828800" cy="1242841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Jméno, Příjmení</a:t>
            </a:r>
          </a:p>
          <a:p>
            <a:pPr algn="ctr"/>
            <a:r>
              <a:rPr lang="cs-CZ" sz="2000" b="1" dirty="0">
                <a:solidFill>
                  <a:schemeClr val="accent2">
                    <a:lumMod val="50000"/>
                  </a:schemeClr>
                </a:solidFill>
                <a:latin typeface="Arial Unicode MS"/>
                <a:ea typeface="Arial Unicode MS"/>
                <a:cs typeface="Arial Unicode MS"/>
              </a:rPr>
              <a:t>⇓</a:t>
            </a:r>
            <a:endParaRPr lang="cs-CZ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Jméno Příjmení</a:t>
            </a:r>
          </a:p>
          <a:p>
            <a:pPr algn="ctr"/>
            <a:r>
              <a:rPr lang="cs-CZ" sz="2000" b="1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</a:t>
            </a:r>
            <a:endParaRPr lang="cs-CZ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88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5A96F1-4D10-4DAE-9ED4-36D7EB499D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1. cvičení:</a:t>
            </a:r>
            <a:br>
              <a:rPr lang="cs-CZ" dirty="0"/>
            </a:br>
            <a:r>
              <a:rPr lang="cs-CZ" dirty="0"/>
              <a:t>Úvod, nároky, syntaxe, I/O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68FBAB7-D994-43CB-82FA-A8E85C0B35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29. 9. 2020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5306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Čísla a řetězce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300" y="4442132"/>
            <a:ext cx="2857500" cy="193899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#include &lt;</a:t>
            </a:r>
            <a:r>
              <a:rPr lang="cs-CZ" sz="1400" dirty="0">
                <a:solidFill>
                  <a:srgbClr val="7030A0"/>
                </a:solidFill>
              </a:rPr>
              <a:t>sstream</a:t>
            </a:r>
            <a:r>
              <a:rPr lang="cs-CZ" sz="1400" dirty="0"/>
              <a:t>&gt;</a:t>
            </a:r>
          </a:p>
          <a:p>
            <a:endParaRPr lang="en-US" sz="800" dirty="0"/>
          </a:p>
          <a:p>
            <a:r>
              <a:rPr lang="cs-CZ" sz="1400" dirty="0"/>
              <a:t>int </a:t>
            </a:r>
            <a:r>
              <a:rPr lang="en-US" sz="1400" i="1" dirty="0"/>
              <a:t>my</a:t>
            </a:r>
            <a:r>
              <a:rPr lang="cs-CZ" sz="1400" i="1" dirty="0"/>
              <a:t>s</a:t>
            </a:r>
            <a:r>
              <a:rPr lang="en-US" sz="1400" i="1" dirty="0" err="1"/>
              <a:t>tr</a:t>
            </a:r>
            <a:r>
              <a:rPr lang="cs-CZ" sz="1400" i="1" dirty="0"/>
              <a:t>toint</a:t>
            </a:r>
            <a:r>
              <a:rPr lang="cs-CZ" sz="1400" dirty="0"/>
              <a:t>( const string&amp; s) </a:t>
            </a:r>
          </a:p>
          <a:p>
            <a:r>
              <a:rPr lang="cs-CZ" sz="1400" dirty="0"/>
              <a:t>{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>
                <a:solidFill>
                  <a:srgbClr val="7030A0"/>
                </a:solidFill>
              </a:rPr>
              <a:t>stringstream</a:t>
            </a:r>
            <a:r>
              <a:rPr lang="cs-CZ" sz="1400" dirty="0"/>
              <a:t> ss(s);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int n;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ss </a:t>
            </a:r>
            <a:r>
              <a:rPr lang="cs-CZ" sz="1400" dirty="0">
                <a:solidFill>
                  <a:srgbClr val="7030A0"/>
                </a:solidFill>
              </a:rPr>
              <a:t>&gt;&gt;</a:t>
            </a:r>
            <a:r>
              <a:rPr lang="cs-CZ" sz="1400" dirty="0"/>
              <a:t> n;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return n;</a:t>
            </a:r>
            <a:endParaRPr lang="en-US" sz="1400" dirty="0"/>
          </a:p>
          <a:p>
            <a:r>
              <a:rPr lang="cs-CZ" sz="1400" dirty="0"/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3581400" y="5221128"/>
            <a:ext cx="1752600" cy="381000"/>
          </a:xfrm>
          <a:prstGeom prst="wedgeRoundRectCallout">
            <a:avLst>
              <a:gd name="adj1" fmla="val -93301"/>
              <a:gd name="adj2" fmla="val -13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stream z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et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ě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zce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4661" y="2293060"/>
            <a:ext cx="22098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if</a:t>
            </a:r>
            <a:r>
              <a:rPr lang="en-US" sz="1400" dirty="0"/>
              <a:t>( c &gt;= '0' &amp;&amp; c &lt;= '9')</a:t>
            </a:r>
          </a:p>
          <a:p>
            <a:r>
              <a:rPr lang="en-US" sz="1400" dirty="0"/>
              <a:t>if( </a:t>
            </a:r>
            <a:r>
              <a:rPr lang="en-US" sz="1400" dirty="0" err="1"/>
              <a:t>isdigit</a:t>
            </a:r>
            <a:r>
              <a:rPr lang="en-US" sz="1400" dirty="0"/>
              <a:t>( c))</a:t>
            </a:r>
            <a:endParaRPr lang="cs-CZ" sz="1400" dirty="0"/>
          </a:p>
          <a:p>
            <a:r>
              <a:rPr lang="en-US" sz="1400" dirty="0" err="1"/>
              <a:t>int</a:t>
            </a:r>
            <a:r>
              <a:rPr lang="en-US" sz="1400" dirty="0"/>
              <a:t> n = </a:t>
            </a:r>
            <a:r>
              <a:rPr lang="cs-CZ" sz="1400" dirty="0"/>
              <a:t>c - '0'</a:t>
            </a:r>
            <a:r>
              <a:rPr lang="en-US" sz="1400" dirty="0"/>
              <a:t>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24661" y="4180607"/>
            <a:ext cx="2185939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if( </a:t>
            </a:r>
            <a:r>
              <a:rPr lang="cs-CZ" sz="1400" dirty="0"/>
              <a:t>c </a:t>
            </a:r>
            <a:r>
              <a:rPr lang="en-US" sz="1400" b="1" dirty="0"/>
              <a:t>&gt;</a:t>
            </a:r>
            <a:r>
              <a:rPr lang="cs-CZ" sz="1400" b="1" dirty="0"/>
              <a:t>= '</a:t>
            </a:r>
            <a:r>
              <a:rPr lang="en-US" sz="1400" b="1" dirty="0"/>
              <a:t>a</a:t>
            </a:r>
            <a:r>
              <a:rPr lang="cs-CZ" sz="1400" b="1" dirty="0"/>
              <a:t>'</a:t>
            </a:r>
            <a:r>
              <a:rPr lang="en-US" sz="1400" dirty="0"/>
              <a:t> &amp;&amp; c &lt;= 'z')</a:t>
            </a:r>
          </a:p>
        </p:txBody>
      </p:sp>
      <p:grpSp>
        <p:nvGrpSpPr>
          <p:cNvPr id="12" name="Group 17"/>
          <p:cNvGrpSpPr/>
          <p:nvPr/>
        </p:nvGrpSpPr>
        <p:grpSpPr>
          <a:xfrm>
            <a:off x="6833162" y="3953495"/>
            <a:ext cx="1368936" cy="762000"/>
            <a:chOff x="3352800" y="3962400"/>
            <a:chExt cx="990600" cy="1066800"/>
          </a:xfrm>
        </p:grpSpPr>
        <p:cxnSp>
          <p:nvCxnSpPr>
            <p:cNvPr id="13" name="Straight Connector 12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ounded Rectangular Callout 14"/>
          <p:cNvSpPr/>
          <p:nvPr/>
        </p:nvSpPr>
        <p:spPr>
          <a:xfrm>
            <a:off x="6579681" y="4983217"/>
            <a:ext cx="1981200" cy="503183"/>
          </a:xfrm>
          <a:prstGeom prst="wedgeRoundRectCallout">
            <a:avLst>
              <a:gd name="adj1" fmla="val -4806"/>
              <a:gd name="adj2" fmla="val -13242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ísmena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nejsou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uspořádaná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6653261" y="3282904"/>
            <a:ext cx="1981200" cy="503183"/>
          </a:xfrm>
          <a:prstGeom prst="wedgeRoundRectCallout">
            <a:avLst>
              <a:gd name="adj1" fmla="val -6415"/>
              <a:gd name="adj2" fmla="val -11109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OK - čísla jsou uspořádaná</a:t>
            </a:r>
          </a:p>
        </p:txBody>
      </p:sp>
      <p:sp>
        <p:nvSpPr>
          <p:cNvPr id="17" name="Rounded Rectangular Callout 16"/>
          <p:cNvSpPr/>
          <p:nvPr/>
        </p:nvSpPr>
        <p:spPr>
          <a:xfrm>
            <a:off x="6527030" y="1563744"/>
            <a:ext cx="1981200" cy="381000"/>
          </a:xfrm>
          <a:prstGeom prst="wedgeRoundRectCallout">
            <a:avLst>
              <a:gd name="adj1" fmla="val -39288"/>
              <a:gd name="adj2" fmla="val 1203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isdigi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je le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pší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48522" y="5979853"/>
            <a:ext cx="2185939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num</a:t>
            </a:r>
            <a:r>
              <a:rPr lang="en-US" sz="1400" dirty="0"/>
              <a:t> = </a:t>
            </a:r>
            <a:r>
              <a:rPr lang="en-US" sz="1400" dirty="0" err="1"/>
              <a:t>num</a:t>
            </a:r>
            <a:r>
              <a:rPr lang="en-US" sz="1400" dirty="0"/>
              <a:t> + c </a:t>
            </a:r>
            <a:r>
              <a:rPr lang="en-US" sz="1400" b="1" dirty="0"/>
              <a:t>- 48</a:t>
            </a:r>
            <a:r>
              <a:rPr lang="en-US" sz="1400" dirty="0"/>
              <a:t>;</a:t>
            </a:r>
          </a:p>
        </p:txBody>
      </p:sp>
      <p:grpSp>
        <p:nvGrpSpPr>
          <p:cNvPr id="19" name="Group 17"/>
          <p:cNvGrpSpPr/>
          <p:nvPr/>
        </p:nvGrpSpPr>
        <p:grpSpPr>
          <a:xfrm>
            <a:off x="6857023" y="5752741"/>
            <a:ext cx="1368936" cy="762000"/>
            <a:chOff x="3352800" y="3962400"/>
            <a:chExt cx="990600" cy="1066800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ounded Rectangular Callout 21"/>
          <p:cNvSpPr/>
          <p:nvPr/>
        </p:nvSpPr>
        <p:spPr>
          <a:xfrm>
            <a:off x="4476750" y="6104545"/>
            <a:ext cx="1562100" cy="381621"/>
          </a:xfrm>
          <a:prstGeom prst="wedgeRoundRectCallout">
            <a:avLst>
              <a:gd name="adj1" fmla="val 69714"/>
              <a:gd name="adj2" fmla="val -3966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'0'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≉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48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48522" y="304800"/>
            <a:ext cx="22098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cs-CZ" sz="1400" dirty="0"/>
              <a:t>cctype</a:t>
            </a:r>
            <a:r>
              <a:rPr lang="en-US" sz="1400" dirty="0"/>
              <a:t>&gt;</a:t>
            </a:r>
            <a:endParaRPr lang="cs-CZ" sz="1400" dirty="0"/>
          </a:p>
          <a:p>
            <a:r>
              <a:rPr lang="en-US" sz="1400" dirty="0" err="1"/>
              <a:t>isalpha</a:t>
            </a:r>
            <a:r>
              <a:rPr lang="en-US" sz="1400" dirty="0"/>
              <a:t>(c)</a:t>
            </a:r>
          </a:p>
          <a:p>
            <a:r>
              <a:rPr lang="en-US" sz="1400" dirty="0" err="1"/>
              <a:t>isalnum</a:t>
            </a:r>
            <a:r>
              <a:rPr lang="en-US" sz="1400" dirty="0"/>
              <a:t>(c)</a:t>
            </a:r>
            <a:endParaRPr lang="cs-CZ" sz="1400" dirty="0"/>
          </a:p>
          <a:p>
            <a:r>
              <a:rPr lang="cs-CZ" sz="1400" dirty="0" err="1"/>
              <a:t>isspace</a:t>
            </a:r>
            <a:r>
              <a:rPr lang="cs-CZ" sz="1400" dirty="0"/>
              <a:t>(c)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5300" y="2193628"/>
            <a:ext cx="4610100" cy="10926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#include &lt;string&gt;</a:t>
            </a:r>
          </a:p>
          <a:p>
            <a:endParaRPr lang="en-US" sz="800" dirty="0"/>
          </a:p>
          <a:p>
            <a:r>
              <a:rPr lang="cs-CZ" sz="1400" dirty="0"/>
              <a:t>int </a:t>
            </a:r>
            <a:r>
              <a:rPr lang="cs-CZ" sz="1400" b="1" dirty="0"/>
              <a:t>stoi </a:t>
            </a:r>
            <a:r>
              <a:rPr lang="en-US" sz="1400" dirty="0"/>
              <a:t>( s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&amp;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idxRet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=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nullptr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base = 10</a:t>
            </a:r>
            <a:r>
              <a:rPr lang="en-US" sz="1400" dirty="0"/>
              <a:t>);</a:t>
            </a:r>
          </a:p>
          <a:p>
            <a:r>
              <a:rPr lang="en-US" sz="1400" dirty="0" err="1"/>
              <a:t>stol</a:t>
            </a:r>
            <a:r>
              <a:rPr lang="en-US" sz="1400" dirty="0"/>
              <a:t>, </a:t>
            </a:r>
            <a:r>
              <a:rPr lang="en-US" sz="1400" dirty="0" err="1"/>
              <a:t>stoul</a:t>
            </a:r>
            <a:r>
              <a:rPr lang="en-US" sz="1400" dirty="0"/>
              <a:t>, </a:t>
            </a:r>
            <a:r>
              <a:rPr lang="en-US" sz="1400" dirty="0" err="1"/>
              <a:t>stoll</a:t>
            </a:r>
            <a:r>
              <a:rPr lang="en-US" sz="1400" dirty="0"/>
              <a:t>, </a:t>
            </a:r>
            <a:r>
              <a:rPr lang="en-US" sz="1400" dirty="0" err="1"/>
              <a:t>stof</a:t>
            </a:r>
            <a:r>
              <a:rPr lang="en-US" sz="1400" dirty="0"/>
              <a:t>, </a:t>
            </a:r>
            <a:r>
              <a:rPr lang="en-US" sz="1400" dirty="0" err="1"/>
              <a:t>stod</a:t>
            </a:r>
            <a:r>
              <a:rPr lang="en-US" sz="1400" dirty="0"/>
              <a:t>, ...</a:t>
            </a:r>
          </a:p>
          <a:p>
            <a:r>
              <a:rPr lang="en-US" sz="1400" dirty="0"/>
              <a:t>string </a:t>
            </a:r>
            <a:r>
              <a:rPr lang="en-US" sz="1400" b="1" dirty="0" err="1"/>
              <a:t>to_string</a:t>
            </a:r>
            <a:r>
              <a:rPr lang="cs-CZ" sz="1400" b="1" dirty="0"/>
              <a:t> </a:t>
            </a:r>
            <a:r>
              <a:rPr lang="en-US" sz="1400" dirty="0"/>
              <a:t>( </a:t>
            </a:r>
            <a:r>
              <a:rPr lang="en-US" sz="1400" dirty="0" err="1"/>
              <a:t>val</a:t>
            </a:r>
            <a:r>
              <a:rPr lang="en-US" sz="1400" dirty="0"/>
              <a:t>);</a:t>
            </a:r>
            <a:endParaRPr lang="cs-CZ" sz="800" dirty="0"/>
          </a:p>
        </p:txBody>
      </p:sp>
      <p:sp>
        <p:nvSpPr>
          <p:cNvPr id="25" name="Rounded Rectangular Callout 24"/>
          <p:cNvSpPr/>
          <p:nvPr/>
        </p:nvSpPr>
        <p:spPr>
          <a:xfrm>
            <a:off x="1676400" y="3597524"/>
            <a:ext cx="2476500" cy="381000"/>
          </a:xfrm>
          <a:prstGeom prst="wedgeRoundRectCallout">
            <a:avLst>
              <a:gd name="adj1" fmla="val -45700"/>
              <a:gd name="adj2" fmla="val -1307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konverze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čísel a stringů</a:t>
            </a:r>
          </a:p>
        </p:txBody>
      </p:sp>
      <p:sp>
        <p:nvSpPr>
          <p:cNvPr id="26" name="Rounded Rectangular Callout 25"/>
          <p:cNvSpPr/>
          <p:nvPr/>
        </p:nvSpPr>
        <p:spPr>
          <a:xfrm>
            <a:off x="2285999" y="838201"/>
            <a:ext cx="3657601" cy="1011396"/>
          </a:xfrm>
          <a:prstGeom prst="wedgeRoundRectCallout">
            <a:avLst>
              <a:gd name="adj1" fmla="val -36074"/>
              <a:gd name="adj2" fmla="val 10667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nepovinné parametry:</a:t>
            </a:r>
            <a:b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první nezkonvertovaný znak</a:t>
            </a: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   (reference - návratový parametr)</a:t>
            </a: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- soustava (při 0 se odvodí z prefixu)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Streamy</a:t>
            </a:r>
            <a:r>
              <a:rPr lang="cs-CZ" dirty="0"/>
              <a:t> a soubory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2030" y="1514209"/>
            <a:ext cx="2036370" cy="215443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 err="1"/>
              <a:t>iostream</a:t>
            </a:r>
            <a:r>
              <a:rPr lang="en-US" sz="1400" dirty="0"/>
              <a:t>&gt;</a:t>
            </a:r>
          </a:p>
          <a:p>
            <a:endParaRPr lang="en-US" sz="600" dirty="0"/>
          </a:p>
          <a:p>
            <a:r>
              <a:rPr lang="cs-CZ" sz="1400" dirty="0">
                <a:solidFill>
                  <a:srgbClr val="00B050"/>
                </a:solidFill>
              </a:rPr>
              <a:t>fc</a:t>
            </a:r>
            <a:r>
              <a:rPr lang="en-US" sz="1400" dirty="0">
                <a:solidFill>
                  <a:srgbClr val="00B050"/>
                </a:solidFill>
              </a:rPr>
              <a:t>e</a:t>
            </a:r>
            <a:r>
              <a:rPr lang="en-US" sz="1400" dirty="0"/>
              <a:t>( </a:t>
            </a:r>
            <a:r>
              <a:rPr lang="en-US" sz="1400" b="1" dirty="0" err="1"/>
              <a:t>istream</a:t>
            </a:r>
            <a:r>
              <a:rPr lang="en-US" sz="1400" dirty="0"/>
              <a:t>&amp; s) {</a:t>
            </a:r>
          </a:p>
          <a:p>
            <a:r>
              <a:rPr lang="cs-CZ" sz="1400" dirty="0"/>
              <a:t>char c;</a:t>
            </a:r>
          </a:p>
          <a:p>
            <a:r>
              <a:rPr lang="cs-CZ" sz="1400" dirty="0"/>
              <a:t>for(;;) {</a:t>
            </a:r>
          </a:p>
          <a:p>
            <a:r>
              <a:rPr lang="en-US" sz="1400" dirty="0"/>
              <a:t>    </a:t>
            </a:r>
            <a:r>
              <a:rPr lang="cs-CZ" sz="1400" dirty="0"/>
              <a:t>c = s.</a:t>
            </a:r>
            <a:r>
              <a:rPr lang="cs-CZ" sz="1400" b="1" dirty="0"/>
              <a:t>get</a:t>
            </a:r>
            <a:r>
              <a:rPr lang="cs-CZ" sz="1400" dirty="0"/>
              <a:t>();</a:t>
            </a:r>
          </a:p>
          <a:p>
            <a:r>
              <a:rPr lang="en-US" sz="1400" dirty="0"/>
              <a:t>    </a:t>
            </a:r>
            <a:r>
              <a:rPr lang="cs-CZ" sz="1400" dirty="0"/>
              <a:t>if( s.</a:t>
            </a:r>
            <a:r>
              <a:rPr lang="cs-CZ" sz="1400" b="1" dirty="0"/>
              <a:t>fail</a:t>
            </a:r>
            <a:r>
              <a:rPr lang="cs-CZ" sz="1400" dirty="0"/>
              <a:t>())</a:t>
            </a:r>
          </a:p>
          <a:p>
            <a:r>
              <a:rPr lang="en-US" sz="1400" dirty="0"/>
              <a:t>        </a:t>
            </a:r>
            <a:r>
              <a:rPr lang="cs-CZ" sz="1400" dirty="0"/>
              <a:t>return;</a:t>
            </a:r>
          </a:p>
          <a:p>
            <a:r>
              <a:rPr lang="en-US" sz="1400" dirty="0"/>
              <a:t>    </a:t>
            </a:r>
            <a:r>
              <a:rPr lang="cs-CZ" sz="1400" dirty="0"/>
              <a:t>process( </a:t>
            </a:r>
            <a:r>
              <a:rPr lang="cs-CZ" sz="1400" b="1" dirty="0"/>
              <a:t>c</a:t>
            </a:r>
            <a:r>
              <a:rPr lang="cs-CZ" sz="1400" dirty="0"/>
              <a:t>);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2771158" y="1890748"/>
            <a:ext cx="2410442" cy="802568"/>
          </a:xfrm>
          <a:prstGeom prst="wedgeRoundRectCallout">
            <a:avLst>
              <a:gd name="adj1" fmla="val -85838"/>
              <a:gd name="adj2" fmla="val 3157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pokus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o)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na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č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ten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jednoho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znaku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(nemusí se povést)</a:t>
            </a:r>
          </a:p>
        </p:txBody>
      </p:sp>
      <p:sp>
        <p:nvSpPr>
          <p:cNvPr id="30" name="Rounded Rectangular Callout 29"/>
          <p:cNvSpPr/>
          <p:nvPr/>
        </p:nvSpPr>
        <p:spPr>
          <a:xfrm>
            <a:off x="2743200" y="990600"/>
            <a:ext cx="2438400" cy="609600"/>
          </a:xfrm>
          <a:prstGeom prst="wedgeRoundRectCallout">
            <a:avLst>
              <a:gd name="adj1" fmla="val -75946"/>
              <a:gd name="adj2" fmla="val 9406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jakýkoliv vstupní stream</a:t>
            </a:r>
          </a:p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(cin, soubor, řetězec, ...)</a:t>
            </a:r>
          </a:p>
        </p:txBody>
      </p:sp>
      <p:sp>
        <p:nvSpPr>
          <p:cNvPr id="31" name="Rounded Rectangular Callout 30"/>
          <p:cNvSpPr/>
          <p:nvPr/>
        </p:nvSpPr>
        <p:spPr>
          <a:xfrm>
            <a:off x="2771158" y="2798923"/>
            <a:ext cx="2410442" cy="609600"/>
          </a:xfrm>
          <a:prstGeom prst="wedgeRoundRectCallout">
            <a:avLst>
              <a:gd name="adj1" fmla="val -90831"/>
              <a:gd name="adj2" fmla="val -4556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detekce jakékoliv chyby (např. EOF)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2" name="Rounded Rectangular Callout 31"/>
          <p:cNvSpPr/>
          <p:nvPr/>
        </p:nvSpPr>
        <p:spPr>
          <a:xfrm>
            <a:off x="2761976" y="3514130"/>
            <a:ext cx="2400574" cy="381000"/>
          </a:xfrm>
          <a:prstGeom prst="wedgeRoundRectCallout">
            <a:avLst>
              <a:gd name="adj1" fmla="val -85191"/>
              <a:gd name="adj2" fmla="val -8341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platná načtená hodnota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5736" y="4495800"/>
            <a:ext cx="2022664" cy="158504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&lt;</a:t>
            </a:r>
            <a:r>
              <a:rPr lang="en-US" sz="1400" b="1" dirty="0" err="1"/>
              <a:t>fstream</a:t>
            </a:r>
            <a:r>
              <a:rPr lang="en-US" sz="1400" dirty="0"/>
              <a:t>&gt;</a:t>
            </a:r>
          </a:p>
          <a:p>
            <a:endParaRPr lang="en-US" sz="600" dirty="0"/>
          </a:p>
          <a:p>
            <a:r>
              <a:rPr lang="cs-CZ" sz="1400" dirty="0">
                <a:solidFill>
                  <a:srgbClr val="00B050"/>
                </a:solidFill>
              </a:rPr>
              <a:t>f</a:t>
            </a:r>
            <a:r>
              <a:rPr lang="en-US" sz="1400" dirty="0" err="1">
                <a:solidFill>
                  <a:srgbClr val="00B050"/>
                </a:solidFill>
              </a:rPr>
              <a:t>ce</a:t>
            </a:r>
            <a:r>
              <a:rPr lang="en-US" sz="1400" dirty="0"/>
              <a:t>( </a:t>
            </a:r>
            <a:r>
              <a:rPr lang="en-US" sz="1400" dirty="0" err="1"/>
              <a:t>cin</a:t>
            </a:r>
            <a:r>
              <a:rPr lang="en-US" sz="1400" dirty="0"/>
              <a:t>);</a:t>
            </a:r>
            <a:endParaRPr lang="cs-CZ" sz="1400" dirty="0"/>
          </a:p>
          <a:p>
            <a:endParaRPr lang="cs-CZ" sz="600" dirty="0"/>
          </a:p>
          <a:p>
            <a:r>
              <a:rPr lang="en-US" sz="1400" b="1" dirty="0"/>
              <a:t>if</a:t>
            </a:r>
            <a:r>
              <a:rPr lang="cs-CZ" sz="1400" b="1" dirty="0"/>
              <a:t>stream</a:t>
            </a:r>
            <a:r>
              <a:rPr lang="cs-CZ" sz="1400" dirty="0"/>
              <a:t> </a:t>
            </a:r>
            <a:r>
              <a:rPr lang="en-US" sz="1400" dirty="0"/>
              <a:t>f</a:t>
            </a:r>
            <a:r>
              <a:rPr lang="cs-CZ" sz="1400" dirty="0"/>
              <a:t>;</a:t>
            </a:r>
          </a:p>
          <a:p>
            <a:r>
              <a:rPr lang="en-US" sz="1400" dirty="0"/>
              <a:t>f</a:t>
            </a:r>
            <a:r>
              <a:rPr lang="cs-CZ" sz="1400" dirty="0"/>
              <a:t>.</a:t>
            </a:r>
            <a:r>
              <a:rPr lang="cs-CZ" sz="1400" b="1" dirty="0"/>
              <a:t>open</a:t>
            </a:r>
            <a:r>
              <a:rPr lang="cs-CZ" sz="1400" dirty="0"/>
              <a:t>( "file.txt");</a:t>
            </a:r>
          </a:p>
          <a:p>
            <a:r>
              <a:rPr lang="cs-CZ" sz="1400" dirty="0"/>
              <a:t>if( ! </a:t>
            </a:r>
            <a:r>
              <a:rPr lang="en-US" sz="1400" dirty="0"/>
              <a:t>f</a:t>
            </a:r>
            <a:r>
              <a:rPr lang="cs-CZ" sz="1400" dirty="0"/>
              <a:t>.good()) ....</a:t>
            </a:r>
          </a:p>
          <a:p>
            <a:r>
              <a:rPr lang="cs-CZ" sz="1400" dirty="0">
                <a:solidFill>
                  <a:srgbClr val="00B050"/>
                </a:solidFill>
              </a:rPr>
              <a:t>fce</a:t>
            </a:r>
            <a:r>
              <a:rPr lang="en-US" sz="1400" dirty="0"/>
              <a:t>( f);</a:t>
            </a:r>
            <a:endParaRPr lang="cs-CZ" sz="1400" dirty="0"/>
          </a:p>
        </p:txBody>
      </p:sp>
      <p:sp>
        <p:nvSpPr>
          <p:cNvPr id="34" name="Rounded Rectangular Callout 33"/>
          <p:cNvSpPr/>
          <p:nvPr/>
        </p:nvSpPr>
        <p:spPr>
          <a:xfrm>
            <a:off x="2775435" y="4835774"/>
            <a:ext cx="2410442" cy="381000"/>
          </a:xfrm>
          <a:prstGeom prst="wedgeRoundRectCallout">
            <a:avLst>
              <a:gd name="adj1" fmla="val -79469"/>
              <a:gd name="adj2" fmla="val -164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zpracov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ání std vstupu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5" name="Rounded Rectangular Callout 34"/>
          <p:cNvSpPr/>
          <p:nvPr/>
        </p:nvSpPr>
        <p:spPr>
          <a:xfrm>
            <a:off x="2781026" y="5638814"/>
            <a:ext cx="2400574" cy="340492"/>
          </a:xfrm>
          <a:prstGeom prst="wedgeRoundRectCallout">
            <a:avLst>
              <a:gd name="adj1" fmla="val -79100"/>
              <a:gd name="adj2" fmla="val 166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zpracov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ání souboru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EB80D05-BD69-4125-8D73-99D6062CABEE}"/>
              </a:ext>
            </a:extLst>
          </p:cNvPr>
          <p:cNvSpPr txBox="1"/>
          <p:nvPr/>
        </p:nvSpPr>
        <p:spPr>
          <a:xfrm>
            <a:off x="5584395" y="4191000"/>
            <a:ext cx="293187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„Součet“</a:t>
            </a:r>
            <a:endParaRPr lang="en-GB" sz="2400" dirty="0"/>
          </a:p>
        </p:txBody>
      </p:sp>
      <p:sp>
        <p:nvSpPr>
          <p:cNvPr id="28" name="Rounded Rectangular Callout 4">
            <a:extLst>
              <a:ext uri="{FF2B5EF4-FFF2-40B4-BE49-F238E27FC236}">
                <a16:creationId xmlns:a16="http://schemas.microsoft.com/office/drawing/2014/main" id="{7212AB1C-F2F7-47FF-9C33-57600C1F7B92}"/>
              </a:ext>
            </a:extLst>
          </p:cNvPr>
          <p:cNvSpPr/>
          <p:nvPr/>
        </p:nvSpPr>
        <p:spPr>
          <a:xfrm>
            <a:off x="5526330" y="2133600"/>
            <a:ext cx="3048000" cy="1900973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Spočítejte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součet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všech čísel nalezených v textu ze standardního vstupu. Uvažujte pouze posloupnosti cifer, která mají nalevo i napravo jen bílé znaky nebo znaky </a:t>
            </a:r>
            <a:r>
              <a:rPr lang="cs-CZ" sz="1400" dirty="0">
                <a:solidFill>
                  <a:srgbClr val="C00000"/>
                </a:solidFill>
                <a:latin typeface="Consolas" panose="020B0609020204030204" pitchFamily="49" charset="0"/>
              </a:rPr>
              <a:t>‘.‘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cs-CZ" sz="1400" dirty="0">
                <a:solidFill>
                  <a:srgbClr val="C00000"/>
                </a:solidFill>
                <a:latin typeface="Consolas" panose="020B0609020204030204" pitchFamily="49" charset="0"/>
              </a:rPr>
              <a:t>‘!‘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cs-CZ" sz="1400" dirty="0">
                <a:solidFill>
                  <a:srgbClr val="C00000"/>
                </a:solidFill>
                <a:latin typeface="Consolas" panose="020B0609020204030204" pitchFamily="49" charset="0"/>
              </a:rPr>
              <a:t>‘?‘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. Zpracování oddělte do funkce.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3. cvičení:</a:t>
            </a:r>
            <a:br>
              <a:rPr lang="cs-CZ" dirty="0"/>
            </a:br>
            <a:r>
              <a:rPr lang="cs-CZ" dirty="0"/>
              <a:t>Hlavičky, třídy, objekty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</a:t>
            </a:r>
            <a:r>
              <a:rPr lang="en-GB" dirty="0"/>
              <a:t>3. 10. 20</a:t>
            </a:r>
            <a:r>
              <a:rPr lang="cs-CZ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3132618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0954A6-07D4-43CE-9D9E-53531F91F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Lepší </a:t>
            </a:r>
            <a:r>
              <a:rPr lang="cs-CZ" dirty="0" err="1">
                <a:latin typeface="Consolas" panose="020B0609020204030204" pitchFamily="49" charset="0"/>
              </a:rPr>
              <a:t>isdigit</a:t>
            </a:r>
            <a:r>
              <a:rPr lang="cs-CZ" dirty="0">
                <a:latin typeface="Consolas" panose="020B0609020204030204" pitchFamily="49" charset="0"/>
              </a:rPr>
              <a:t>(c)</a:t>
            </a:r>
            <a:r>
              <a:rPr lang="cs-CZ" dirty="0"/>
              <a:t> než </a:t>
            </a:r>
            <a:r>
              <a:rPr lang="cs-CZ" dirty="0">
                <a:latin typeface="Consolas" panose="020B0609020204030204" pitchFamily="49" charset="0"/>
              </a:rPr>
              <a:t>(c &gt;= '0' &amp;&amp; c &lt;= '9‘)</a:t>
            </a:r>
          </a:p>
          <a:p>
            <a:endParaRPr lang="cs-CZ" dirty="0"/>
          </a:p>
          <a:p>
            <a:r>
              <a:rPr lang="cs-CZ" dirty="0"/>
              <a:t>Lepší </a:t>
            </a:r>
            <a:r>
              <a:rPr lang="cs-CZ" dirty="0">
                <a:latin typeface="Consolas" panose="020B0609020204030204" pitchFamily="49" charset="0"/>
              </a:rPr>
              <a:t>c – '0'</a:t>
            </a:r>
            <a:r>
              <a:rPr lang="cs-CZ" dirty="0"/>
              <a:t> než </a:t>
            </a:r>
            <a:r>
              <a:rPr lang="cs-CZ" dirty="0">
                <a:latin typeface="Consolas" panose="020B0609020204030204" pitchFamily="49" charset="0"/>
              </a:rPr>
              <a:t>c – 48</a:t>
            </a:r>
          </a:p>
          <a:p>
            <a:endParaRPr lang="cs-CZ" dirty="0"/>
          </a:p>
          <a:p>
            <a:r>
              <a:rPr lang="cs-CZ" dirty="0"/>
              <a:t>Nebylo nutné spočítat jedním průchodem</a:t>
            </a:r>
          </a:p>
          <a:p>
            <a:pPr lvl="1"/>
            <a:r>
              <a:rPr lang="cs-CZ" dirty="0"/>
              <a:t>Šlo např. „nasekat“ </a:t>
            </a:r>
            <a:r>
              <a:rPr lang="cs-CZ" dirty="0" err="1"/>
              <a:t>najednotlivá</a:t>
            </a:r>
            <a:r>
              <a:rPr lang="cs-CZ" dirty="0"/>
              <a:t> slova</a:t>
            </a:r>
          </a:p>
          <a:p>
            <a:pPr lvl="1"/>
            <a:r>
              <a:rPr lang="cs-CZ" dirty="0"/>
              <a:t>V praxi pak pozor na konkrétní požadavky a očekávanou zátěž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B4FC34-D007-47F8-B432-FCDBDF58B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„Součet“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1908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A7E40C-7BB8-42F7-AD99-26E922C17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cs-CZ" dirty="0"/>
              <a:t>Pro uložení hodnoty </a:t>
            </a:r>
            <a:r>
              <a:rPr lang="cs-CZ" dirty="0" err="1"/>
              <a:t>true</a:t>
            </a:r>
            <a:r>
              <a:rPr lang="cs-CZ" dirty="0"/>
              <a:t>/</a:t>
            </a:r>
            <a:r>
              <a:rPr lang="cs-CZ" dirty="0" err="1"/>
              <a:t>false</a:t>
            </a:r>
            <a:r>
              <a:rPr lang="cs-CZ" dirty="0"/>
              <a:t> používat </a:t>
            </a:r>
            <a:r>
              <a:rPr lang="cs-CZ" dirty="0" err="1">
                <a:solidFill>
                  <a:srgbClr val="0000FF"/>
                </a:solidFill>
              </a:rPr>
              <a:t>bool</a:t>
            </a:r>
            <a:endParaRPr lang="cs-CZ" dirty="0">
              <a:solidFill>
                <a:srgbClr val="0000FF"/>
              </a:solidFill>
            </a:endParaRPr>
          </a:p>
          <a:p>
            <a:pPr lvl="1"/>
            <a:r>
              <a:rPr lang="cs-CZ" dirty="0"/>
              <a:t>Lepší explicitní vyznačení stavu programu, než magické hodnoty (např. </a:t>
            </a:r>
            <a:r>
              <a:rPr lang="cs-CZ" dirty="0">
                <a:latin typeface="Consolas" panose="020B0609020204030204" pitchFamily="49" charset="0"/>
              </a:rPr>
              <a:t>-1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Pozor na to, že návratový typ </a:t>
            </a:r>
            <a:r>
              <a:rPr lang="cs-CZ" dirty="0" err="1"/>
              <a:t>istream</a:t>
            </a:r>
            <a:r>
              <a:rPr lang="cs-CZ" dirty="0"/>
              <a:t>::</a:t>
            </a:r>
            <a:r>
              <a:rPr lang="cs-CZ" dirty="0" err="1"/>
              <a:t>get</a:t>
            </a:r>
            <a:r>
              <a:rPr lang="cs-CZ" dirty="0"/>
              <a:t>() je </a:t>
            </a:r>
            <a:r>
              <a:rPr lang="cs-CZ" dirty="0" err="1">
                <a:solidFill>
                  <a:srgbClr val="0000FF"/>
                </a:solidFill>
              </a:rPr>
              <a:t>int</a:t>
            </a:r>
            <a:endParaRPr lang="cs-CZ" dirty="0">
              <a:solidFill>
                <a:srgbClr val="0000FF"/>
              </a:solidFill>
            </a:endParaRPr>
          </a:p>
          <a:p>
            <a:pPr lvl="1"/>
            <a:r>
              <a:rPr lang="cs-CZ" dirty="0"/>
              <a:t>Při EOF je záporný (obvykle -1), konverzí na </a:t>
            </a:r>
            <a:r>
              <a:rPr lang="cs-CZ" dirty="0" err="1"/>
              <a:t>char</a:t>
            </a:r>
            <a:r>
              <a:rPr lang="cs-CZ" dirty="0"/>
              <a:t> ztrácíme informaci - lépe předem ověřit </a:t>
            </a:r>
            <a:r>
              <a:rPr lang="cs-CZ" dirty="0" err="1"/>
              <a:t>istream</a:t>
            </a:r>
            <a:r>
              <a:rPr lang="cs-CZ" dirty="0"/>
              <a:t>::</a:t>
            </a:r>
            <a:r>
              <a:rPr lang="cs-CZ" dirty="0" err="1"/>
              <a:t>fail</a:t>
            </a:r>
            <a:r>
              <a:rPr lang="cs-CZ" dirty="0"/>
              <a:t>()</a:t>
            </a:r>
            <a:endParaRPr lang="en-GB" dirty="0"/>
          </a:p>
          <a:p>
            <a:endParaRPr lang="en-GB" dirty="0"/>
          </a:p>
          <a:p>
            <a:r>
              <a:rPr lang="cs-CZ" dirty="0"/>
              <a:t>Funkce provádějící zpracování by neměla rovnou vypisovat výsledek, ale jen vrátit čísl</a:t>
            </a:r>
            <a:r>
              <a:rPr lang="en-GB" dirty="0"/>
              <a:t>o</a:t>
            </a:r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822036-DB29-4787-A1C7-C02F25D08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„Součet“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9584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429FC9-54FB-4B03-8673-7076017C5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Jednoduché datové typy předávat hodnotou</a:t>
            </a:r>
            <a:r>
              <a:rPr lang="en-GB" dirty="0"/>
              <a:t>, </a:t>
            </a:r>
            <a:r>
              <a:rPr lang="en-GB" dirty="0" err="1"/>
              <a:t>pokud</a:t>
            </a:r>
            <a:r>
              <a:rPr lang="en-GB" dirty="0"/>
              <a:t> je </a:t>
            </a:r>
            <a:r>
              <a:rPr lang="en-GB" dirty="0" err="1"/>
              <a:t>nechceme</a:t>
            </a:r>
            <a:r>
              <a:rPr lang="en-GB" dirty="0"/>
              <a:t> </a:t>
            </a:r>
            <a:r>
              <a:rPr lang="en-GB" dirty="0" err="1"/>
              <a:t>měnit</a:t>
            </a:r>
            <a:endParaRPr lang="cs-CZ" dirty="0"/>
          </a:p>
          <a:p>
            <a:pPr lvl="1"/>
            <a:r>
              <a:rPr lang="cs-CZ" dirty="0" err="1"/>
              <a:t>const</a:t>
            </a:r>
            <a:r>
              <a:rPr lang="cs-CZ" dirty="0"/>
              <a:t> </a:t>
            </a:r>
            <a:r>
              <a:rPr lang="cs-CZ" dirty="0" err="1"/>
              <a:t>char</a:t>
            </a:r>
            <a:r>
              <a:rPr lang="cs-CZ" dirty="0"/>
              <a:t>&amp; c jako </a:t>
            </a:r>
            <a:r>
              <a:rPr lang="cs-CZ" dirty="0" err="1"/>
              <a:t>parameter</a:t>
            </a:r>
            <a:r>
              <a:rPr lang="cs-CZ" dirty="0"/>
              <a:t> je neefektivní</a:t>
            </a:r>
          </a:p>
          <a:p>
            <a:endParaRPr lang="en-GB" dirty="0"/>
          </a:p>
          <a:p>
            <a:r>
              <a:rPr lang="cs-CZ" dirty="0"/>
              <a:t>Rozdělení kódu na více funkcí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zvyšovat</a:t>
            </a:r>
            <a:r>
              <a:rPr lang="en-GB" dirty="0"/>
              <a:t> </a:t>
            </a:r>
            <a:r>
              <a:rPr lang="en-GB" dirty="0" err="1"/>
              <a:t>čitelnost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prodlužovat</a:t>
            </a:r>
            <a:r>
              <a:rPr lang="en-GB" dirty="0"/>
              <a:t> </a:t>
            </a:r>
            <a:r>
              <a:rPr lang="en-GB" dirty="0" err="1"/>
              <a:t>kód</a:t>
            </a:r>
            <a:r>
              <a:rPr lang="en-GB" dirty="0"/>
              <a:t>: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A9B3B3-1128-456E-98AD-A68304BC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„Součet“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0933C4-2835-4604-B734-2F724394B652}"/>
              </a:ext>
            </a:extLst>
          </p:cNvPr>
          <p:cNvSpPr txBox="1"/>
          <p:nvPr/>
        </p:nvSpPr>
        <p:spPr>
          <a:xfrm>
            <a:off x="738753" y="4134588"/>
            <a:ext cx="45720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 err="1"/>
              <a:t>bool</a:t>
            </a:r>
            <a:r>
              <a:rPr lang="cs-CZ" sz="1400" dirty="0">
                <a:solidFill>
                  <a:srgbClr val="00B050"/>
                </a:solidFill>
              </a:rPr>
              <a:t> </a:t>
            </a:r>
            <a:r>
              <a:rPr lang="cs-CZ" sz="1400" dirty="0" err="1"/>
              <a:t>is_separator</a:t>
            </a:r>
            <a:r>
              <a:rPr lang="en-US" sz="1400" dirty="0"/>
              <a:t>(</a:t>
            </a:r>
            <a:r>
              <a:rPr lang="cs-CZ" sz="1400" b="1" dirty="0" err="1"/>
              <a:t>char</a:t>
            </a:r>
            <a:r>
              <a:rPr lang="en-US" sz="1400" dirty="0"/>
              <a:t> </a:t>
            </a:r>
            <a:r>
              <a:rPr lang="cs-CZ" sz="1400" dirty="0"/>
              <a:t>c</a:t>
            </a:r>
            <a:r>
              <a:rPr lang="en-US" sz="1400" dirty="0"/>
              <a:t>) {</a:t>
            </a:r>
          </a:p>
          <a:p>
            <a:r>
              <a:rPr lang="cs-CZ" sz="1400" dirty="0"/>
              <a:t>    </a:t>
            </a:r>
            <a:r>
              <a:rPr lang="cs-CZ" sz="1400" b="1" dirty="0"/>
              <a:t>return</a:t>
            </a:r>
            <a:r>
              <a:rPr lang="cs-CZ" sz="1400" dirty="0"/>
              <a:t> c == '.' || c == '?' || c == '!' || </a:t>
            </a:r>
            <a:r>
              <a:rPr lang="cs-CZ" sz="1400" dirty="0" err="1"/>
              <a:t>isspace</a:t>
            </a:r>
            <a:r>
              <a:rPr lang="cs-CZ" sz="1400" dirty="0"/>
              <a:t>(c);</a:t>
            </a:r>
          </a:p>
          <a:p>
            <a:r>
              <a:rPr lang="cs-CZ" sz="1400" dirty="0"/>
              <a:t>}</a:t>
            </a:r>
          </a:p>
          <a:p>
            <a:endParaRPr lang="cs-CZ" sz="1400" dirty="0"/>
          </a:p>
          <a:p>
            <a:r>
              <a:rPr lang="cs-CZ" sz="1400" b="1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char_to_int</a:t>
            </a:r>
            <a:r>
              <a:rPr lang="cs-CZ" sz="1400" dirty="0"/>
              <a:t>(</a:t>
            </a:r>
            <a:r>
              <a:rPr lang="cs-CZ" sz="1400" b="1" dirty="0" err="1"/>
              <a:t>char</a:t>
            </a:r>
            <a:r>
              <a:rPr lang="cs-CZ" sz="1400" dirty="0"/>
              <a:t> c) {</a:t>
            </a:r>
          </a:p>
          <a:p>
            <a:r>
              <a:rPr lang="cs-CZ" sz="1400" dirty="0"/>
              <a:t>    </a:t>
            </a:r>
            <a:r>
              <a:rPr lang="cs-CZ" sz="1400" b="1" dirty="0"/>
              <a:t>return</a:t>
            </a:r>
            <a:r>
              <a:rPr lang="cs-CZ" sz="1400" dirty="0"/>
              <a:t> c – '0';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DE1EE7-BE3B-4F8F-8639-1A730FD51AF5}"/>
              </a:ext>
            </a:extLst>
          </p:cNvPr>
          <p:cNvSpPr txBox="1"/>
          <p:nvPr/>
        </p:nvSpPr>
        <p:spPr>
          <a:xfrm>
            <a:off x="5867400" y="4138136"/>
            <a:ext cx="24384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 err="1"/>
              <a:t>bool</a:t>
            </a:r>
            <a:r>
              <a:rPr lang="cs-CZ" sz="1400" dirty="0">
                <a:solidFill>
                  <a:srgbClr val="00B050"/>
                </a:solidFill>
              </a:rPr>
              <a:t> </a:t>
            </a:r>
            <a:r>
              <a:rPr lang="cs-CZ" sz="1400" dirty="0" err="1"/>
              <a:t>is</a:t>
            </a:r>
            <a:r>
              <a:rPr lang="cs-CZ" sz="1400" dirty="0"/>
              <a:t>_</a:t>
            </a:r>
            <a:r>
              <a:rPr lang="en-GB" sz="1400" dirty="0"/>
              <a:t>number</a:t>
            </a:r>
            <a:r>
              <a:rPr lang="en-US" sz="1400" dirty="0"/>
              <a:t>(</a:t>
            </a:r>
            <a:r>
              <a:rPr lang="cs-CZ" sz="1400" b="1" dirty="0" err="1"/>
              <a:t>char</a:t>
            </a:r>
            <a:r>
              <a:rPr lang="en-US" sz="1400" dirty="0"/>
              <a:t> </a:t>
            </a:r>
            <a:r>
              <a:rPr lang="cs-CZ" sz="1400" dirty="0"/>
              <a:t>c</a:t>
            </a:r>
            <a:r>
              <a:rPr lang="en-US" sz="1400" dirty="0"/>
              <a:t>) {</a:t>
            </a:r>
          </a:p>
          <a:p>
            <a:r>
              <a:rPr lang="en-US" sz="1400" dirty="0"/>
              <a:t>    bool result = </a:t>
            </a:r>
            <a:r>
              <a:rPr lang="en-US" sz="1400" dirty="0" err="1"/>
              <a:t>isdigit</a:t>
            </a:r>
            <a:r>
              <a:rPr lang="en-US" sz="1400" dirty="0"/>
              <a:t>(c);</a:t>
            </a:r>
          </a:p>
          <a:p>
            <a:r>
              <a:rPr lang="cs-CZ" sz="1400" dirty="0"/>
              <a:t>    </a:t>
            </a:r>
            <a:r>
              <a:rPr lang="cs-CZ" sz="1400" b="1" dirty="0"/>
              <a:t>return</a:t>
            </a:r>
            <a:r>
              <a:rPr lang="cs-CZ" sz="1400" dirty="0"/>
              <a:t> </a:t>
            </a:r>
            <a:r>
              <a:rPr lang="en-GB" sz="1400" dirty="0"/>
              <a:t>result</a:t>
            </a:r>
            <a:r>
              <a:rPr lang="cs-CZ" sz="1400" dirty="0"/>
              <a:t>;</a:t>
            </a:r>
          </a:p>
          <a:p>
            <a:r>
              <a:rPr lang="cs-CZ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602248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429FC9-54FB-4B03-8673-7076017C5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en-GB" dirty="0" err="1"/>
              <a:t>Mnoho</a:t>
            </a:r>
            <a:r>
              <a:rPr lang="en-GB" dirty="0"/>
              <a:t> </a:t>
            </a:r>
            <a:r>
              <a:rPr lang="en-GB" dirty="0" err="1"/>
              <a:t>způsobů</a:t>
            </a:r>
            <a:r>
              <a:rPr lang="en-GB" dirty="0"/>
              <a:t>, jak </a:t>
            </a:r>
            <a:r>
              <a:rPr lang="en-GB" dirty="0" err="1"/>
              <a:t>probl</a:t>
            </a:r>
            <a:r>
              <a:rPr lang="cs-CZ" dirty="0"/>
              <a:t>é</a:t>
            </a:r>
            <a:r>
              <a:rPr lang="en-GB" dirty="0"/>
              <a:t>m </a:t>
            </a:r>
            <a:r>
              <a:rPr lang="en-GB" dirty="0" err="1"/>
              <a:t>řešit</a:t>
            </a:r>
            <a:r>
              <a:rPr lang="en-GB" dirty="0"/>
              <a:t>, </a:t>
            </a:r>
            <a:r>
              <a:rPr lang="en-GB" dirty="0" err="1"/>
              <a:t>každý</a:t>
            </a:r>
            <a:r>
              <a:rPr lang="en-GB" dirty="0"/>
              <a:t> </a:t>
            </a:r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/>
              <a:t>výhody</a:t>
            </a:r>
            <a:r>
              <a:rPr lang="en-GB" dirty="0"/>
              <a:t> a </a:t>
            </a:r>
            <a:r>
              <a:rPr lang="en-GB" dirty="0" err="1"/>
              <a:t>nevýhody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Pozor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globální</a:t>
            </a:r>
            <a:r>
              <a:rPr lang="en-GB" dirty="0"/>
              <a:t> </a:t>
            </a:r>
            <a:r>
              <a:rPr lang="en-GB" dirty="0" err="1"/>
              <a:t>proměnné</a:t>
            </a:r>
            <a:r>
              <a:rPr lang="en-GB" dirty="0"/>
              <a:t>!</a:t>
            </a:r>
          </a:p>
          <a:p>
            <a:r>
              <a:rPr lang="cs-CZ" dirty="0"/>
              <a:t>Jak </a:t>
            </a:r>
            <a:r>
              <a:rPr lang="en-GB" dirty="0"/>
              <a:t>se </a:t>
            </a:r>
            <a:r>
              <a:rPr lang="en-GB" dirty="0" err="1"/>
              <a:t>jim</a:t>
            </a:r>
            <a:r>
              <a:rPr lang="en-GB" dirty="0"/>
              <a:t> </a:t>
            </a:r>
            <a:r>
              <a:rPr lang="en-GB" dirty="0" err="1"/>
              <a:t>vyhnout</a:t>
            </a:r>
            <a:r>
              <a:rPr lang="cs-CZ" dirty="0"/>
              <a:t>:</a:t>
            </a:r>
            <a:endParaRPr lang="en-GB" dirty="0"/>
          </a:p>
          <a:p>
            <a:pPr lvl="1"/>
            <a:r>
              <a:rPr lang="en-GB" i="1" dirty="0" err="1"/>
              <a:t>Jedna</a:t>
            </a:r>
            <a:r>
              <a:rPr lang="en-GB" i="1" dirty="0"/>
              <a:t> “</a:t>
            </a:r>
            <a:r>
              <a:rPr lang="en-GB" i="1" dirty="0" err="1"/>
              <a:t>božská</a:t>
            </a:r>
            <a:r>
              <a:rPr lang="en-GB" i="1" dirty="0"/>
              <a:t> </a:t>
            </a:r>
            <a:r>
              <a:rPr lang="en-GB" i="1" dirty="0" err="1"/>
              <a:t>funkce</a:t>
            </a:r>
            <a:r>
              <a:rPr lang="en-GB" i="1" dirty="0"/>
              <a:t>” – </a:t>
            </a:r>
            <a:r>
              <a:rPr lang="en-GB" i="1" dirty="0" err="1"/>
              <a:t>nechceme</a:t>
            </a:r>
            <a:r>
              <a:rPr lang="en-GB" i="1" dirty="0"/>
              <a:t>!</a:t>
            </a:r>
            <a:endParaRPr lang="cs-CZ" i="1" dirty="0"/>
          </a:p>
          <a:p>
            <a:pPr lvl="1"/>
            <a:r>
              <a:rPr lang="en-GB" dirty="0" err="1"/>
              <a:t>Více</a:t>
            </a:r>
            <a:r>
              <a:rPr lang="en-GB" dirty="0"/>
              <a:t> </a:t>
            </a:r>
            <a:r>
              <a:rPr lang="en-GB" dirty="0" err="1"/>
              <a:t>průchodů</a:t>
            </a:r>
            <a:r>
              <a:rPr lang="en-GB" dirty="0"/>
              <a:t> s </a:t>
            </a:r>
            <a:r>
              <a:rPr lang="en-GB" dirty="0" err="1"/>
              <a:t>mezivýsledky</a:t>
            </a:r>
            <a:endParaRPr lang="cs-CZ" dirty="0"/>
          </a:p>
          <a:p>
            <a:pPr lvl="1"/>
            <a:r>
              <a:rPr lang="cs-CZ" dirty="0"/>
              <a:t>Předáme stav počítadla referencí</a:t>
            </a:r>
          </a:p>
          <a:p>
            <a:pPr lvl="1"/>
            <a:r>
              <a:rPr lang="cs-CZ" b="1" dirty="0"/>
              <a:t>Použijeme OOP</a:t>
            </a:r>
            <a:r>
              <a:rPr lang="cs-CZ" dirty="0"/>
              <a:t> – ukážeme si dnes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A9B3B3-1128-456E-98AD-A68304BC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„Součet“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51589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Překlad více modulů</a:t>
            </a:r>
            <a:endParaRPr lang="en-US" dirty="0"/>
          </a:p>
        </p:txBody>
      </p:sp>
      <p:sp>
        <p:nvSpPr>
          <p:cNvPr id="262147" name="AutoShape 3"/>
          <p:cNvSpPr>
            <a:spLocks noChangeArrowheads="1"/>
          </p:cNvSpPr>
          <p:nvPr/>
        </p:nvSpPr>
        <p:spPr bwMode="auto">
          <a:xfrm>
            <a:off x="1089025" y="5287963"/>
            <a:ext cx="914400" cy="609600"/>
          </a:xfrm>
          <a:prstGeom prst="flowChartDocumen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.c</a:t>
            </a:r>
            <a:endParaRPr lang="en-US" sz="1600"/>
          </a:p>
        </p:txBody>
      </p:sp>
      <p:sp>
        <p:nvSpPr>
          <p:cNvPr id="262148" name="AutoShape 4"/>
          <p:cNvSpPr>
            <a:spLocks noChangeArrowheads="1"/>
          </p:cNvSpPr>
          <p:nvPr/>
        </p:nvSpPr>
        <p:spPr bwMode="auto">
          <a:xfrm>
            <a:off x="884238" y="2060575"/>
            <a:ext cx="1062037" cy="757238"/>
          </a:xfrm>
          <a:prstGeom prst="flowChartMultidocumen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.h</a:t>
            </a:r>
            <a:endParaRPr lang="en-US" sz="1600"/>
          </a:p>
        </p:txBody>
      </p:sp>
      <p:sp>
        <p:nvSpPr>
          <p:cNvPr id="262149" name="AutoShape 5"/>
          <p:cNvSpPr>
            <a:spLocks noChangeArrowheads="1"/>
          </p:cNvSpPr>
          <p:nvPr/>
        </p:nvSpPr>
        <p:spPr bwMode="auto">
          <a:xfrm>
            <a:off x="2484438" y="2060575"/>
            <a:ext cx="1062037" cy="757238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.h</a:t>
            </a:r>
            <a:endParaRPr lang="en-US" sz="1600"/>
          </a:p>
        </p:txBody>
      </p:sp>
      <p:sp>
        <p:nvSpPr>
          <p:cNvPr id="262150" name="AutoShape 6"/>
          <p:cNvSpPr>
            <a:spLocks noChangeArrowheads="1"/>
          </p:cNvSpPr>
          <p:nvPr/>
        </p:nvSpPr>
        <p:spPr bwMode="auto">
          <a:xfrm flipH="1">
            <a:off x="2484438" y="3813175"/>
            <a:ext cx="914400" cy="609600"/>
          </a:xfrm>
          <a:prstGeom prst="flowChartOnlineStorag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dirty="0"/>
              <a:t> CC</a:t>
            </a:r>
            <a:endParaRPr lang="en-US" sz="1600" dirty="0"/>
          </a:p>
        </p:txBody>
      </p:sp>
      <p:sp>
        <p:nvSpPr>
          <p:cNvPr id="262151" name="AutoShape 7"/>
          <p:cNvSpPr>
            <a:spLocks noChangeArrowheads="1"/>
          </p:cNvSpPr>
          <p:nvPr/>
        </p:nvSpPr>
        <p:spPr bwMode="auto">
          <a:xfrm>
            <a:off x="4084638" y="3813175"/>
            <a:ext cx="914400" cy="6096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52" name="AutoShape 8"/>
          <p:cNvSpPr>
            <a:spLocks noChangeArrowheads="1"/>
          </p:cNvSpPr>
          <p:nvPr/>
        </p:nvSpPr>
        <p:spPr bwMode="auto">
          <a:xfrm flipH="1">
            <a:off x="5684838" y="3813175"/>
            <a:ext cx="914400" cy="609600"/>
          </a:xfrm>
          <a:prstGeom prst="flowChartOnlineStorag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Link</a:t>
            </a:r>
            <a:endParaRPr lang="en-US" sz="1600"/>
          </a:p>
        </p:txBody>
      </p:sp>
      <p:sp>
        <p:nvSpPr>
          <p:cNvPr id="262153" name="AutoShape 9"/>
          <p:cNvSpPr>
            <a:spLocks noChangeArrowheads="1"/>
          </p:cNvSpPr>
          <p:nvPr/>
        </p:nvSpPr>
        <p:spPr bwMode="auto">
          <a:xfrm>
            <a:off x="7285038" y="3813175"/>
            <a:ext cx="914400" cy="609600"/>
          </a:xfrm>
          <a:prstGeom prst="flowChartAlternateProcess">
            <a:avLst/>
          </a:prstGeom>
          <a:solidFill>
            <a:srgbClr val="FFCC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</a:t>
            </a:r>
            <a:r>
              <a:rPr lang="en-US" sz="1600"/>
              <a:t>exe</a:t>
            </a:r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1798638" y="411797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55" name="Line 11"/>
          <p:cNvSpPr>
            <a:spLocks noChangeShapeType="1"/>
          </p:cNvSpPr>
          <p:nvPr/>
        </p:nvSpPr>
        <p:spPr bwMode="auto">
          <a:xfrm>
            <a:off x="1417638" y="2746375"/>
            <a:ext cx="1143000" cy="10668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56" name="Line 12"/>
          <p:cNvSpPr>
            <a:spLocks noChangeShapeType="1"/>
          </p:cNvSpPr>
          <p:nvPr/>
        </p:nvSpPr>
        <p:spPr bwMode="auto">
          <a:xfrm>
            <a:off x="2941638" y="2746375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57" name="Line 13"/>
          <p:cNvSpPr>
            <a:spLocks noChangeShapeType="1"/>
          </p:cNvSpPr>
          <p:nvPr/>
        </p:nvSpPr>
        <p:spPr bwMode="auto">
          <a:xfrm>
            <a:off x="3398838" y="4117975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58" name="Line 14"/>
          <p:cNvSpPr>
            <a:spLocks noChangeShapeType="1"/>
          </p:cNvSpPr>
          <p:nvPr/>
        </p:nvSpPr>
        <p:spPr bwMode="auto">
          <a:xfrm>
            <a:off x="4999038" y="411797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59" name="Line 15"/>
          <p:cNvSpPr>
            <a:spLocks noChangeShapeType="1"/>
          </p:cNvSpPr>
          <p:nvPr/>
        </p:nvSpPr>
        <p:spPr bwMode="auto">
          <a:xfrm>
            <a:off x="4541838" y="2670175"/>
            <a:ext cx="1295400" cy="11430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60" name="Line 16"/>
          <p:cNvSpPr>
            <a:spLocks noChangeShapeType="1"/>
          </p:cNvSpPr>
          <p:nvPr/>
        </p:nvSpPr>
        <p:spPr bwMode="auto">
          <a:xfrm>
            <a:off x="6065838" y="267017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61" name="Line 17"/>
          <p:cNvSpPr>
            <a:spLocks noChangeShapeType="1"/>
          </p:cNvSpPr>
          <p:nvPr/>
        </p:nvSpPr>
        <p:spPr bwMode="auto">
          <a:xfrm>
            <a:off x="6599238" y="4117975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62" name="AutoShape 18"/>
          <p:cNvSpPr>
            <a:spLocks noChangeArrowheads="1"/>
          </p:cNvSpPr>
          <p:nvPr/>
        </p:nvSpPr>
        <p:spPr bwMode="auto">
          <a:xfrm>
            <a:off x="4237038" y="20605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3" name="AutoShape 19"/>
          <p:cNvSpPr>
            <a:spLocks noChangeArrowheads="1"/>
          </p:cNvSpPr>
          <p:nvPr/>
        </p:nvSpPr>
        <p:spPr bwMode="auto">
          <a:xfrm>
            <a:off x="4160838" y="21367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4" name="AutoShape 20"/>
          <p:cNvSpPr>
            <a:spLocks noChangeArrowheads="1"/>
          </p:cNvSpPr>
          <p:nvPr/>
        </p:nvSpPr>
        <p:spPr bwMode="auto">
          <a:xfrm>
            <a:off x="4084638" y="22129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5" name="AutoShape 21"/>
          <p:cNvSpPr>
            <a:spLocks noChangeArrowheads="1"/>
          </p:cNvSpPr>
          <p:nvPr/>
        </p:nvSpPr>
        <p:spPr bwMode="auto">
          <a:xfrm>
            <a:off x="5684838" y="20605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6" name="AutoShape 22"/>
          <p:cNvSpPr>
            <a:spLocks noChangeArrowheads="1"/>
          </p:cNvSpPr>
          <p:nvPr/>
        </p:nvSpPr>
        <p:spPr bwMode="auto">
          <a:xfrm>
            <a:off x="5608638" y="21367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7" name="AutoShape 23"/>
          <p:cNvSpPr>
            <a:spLocks noChangeArrowheads="1"/>
          </p:cNvSpPr>
          <p:nvPr/>
        </p:nvSpPr>
        <p:spPr bwMode="auto">
          <a:xfrm>
            <a:off x="5532438" y="22129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.lib</a:t>
            </a:r>
            <a:endParaRPr lang="en-US" sz="1600"/>
          </a:p>
        </p:txBody>
      </p:sp>
      <p:sp>
        <p:nvSpPr>
          <p:cNvPr id="262168" name="AutoShape 24"/>
          <p:cNvSpPr>
            <a:spLocks noChangeArrowheads="1"/>
          </p:cNvSpPr>
          <p:nvPr/>
        </p:nvSpPr>
        <p:spPr bwMode="auto">
          <a:xfrm>
            <a:off x="4265613" y="5135563"/>
            <a:ext cx="914400" cy="6096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9" name="AutoShape 25"/>
          <p:cNvSpPr>
            <a:spLocks noChangeArrowheads="1"/>
          </p:cNvSpPr>
          <p:nvPr/>
        </p:nvSpPr>
        <p:spPr bwMode="auto">
          <a:xfrm>
            <a:off x="4189413" y="5211763"/>
            <a:ext cx="914400" cy="6096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70" name="AutoShape 26"/>
          <p:cNvSpPr>
            <a:spLocks noChangeArrowheads="1"/>
          </p:cNvSpPr>
          <p:nvPr/>
        </p:nvSpPr>
        <p:spPr bwMode="auto">
          <a:xfrm>
            <a:off x="4113213" y="5287963"/>
            <a:ext cx="914400" cy="6096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71" name="Line 27"/>
          <p:cNvSpPr>
            <a:spLocks noChangeShapeType="1"/>
          </p:cNvSpPr>
          <p:nvPr/>
        </p:nvSpPr>
        <p:spPr bwMode="auto">
          <a:xfrm flipV="1">
            <a:off x="5151438" y="4422775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72" name="AutoShape 28"/>
          <p:cNvSpPr>
            <a:spLocks noChangeArrowheads="1"/>
          </p:cNvSpPr>
          <p:nvPr/>
        </p:nvSpPr>
        <p:spPr bwMode="auto">
          <a:xfrm>
            <a:off x="1233488" y="4640263"/>
            <a:ext cx="2952750" cy="360362"/>
          </a:xfrm>
          <a:prstGeom prst="wedgeRoundRectCallout">
            <a:avLst>
              <a:gd name="adj1" fmla="val 3546"/>
              <a:gd name="adj2" fmla="val -10286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kompilace jednoho modulu</a:t>
            </a:r>
          </a:p>
        </p:txBody>
      </p:sp>
      <p:sp>
        <p:nvSpPr>
          <p:cNvPr id="262174" name="AutoShape 30"/>
          <p:cNvSpPr>
            <a:spLocks noChangeArrowheads="1"/>
          </p:cNvSpPr>
          <p:nvPr/>
        </p:nvSpPr>
        <p:spPr bwMode="auto">
          <a:xfrm>
            <a:off x="6324600" y="1219200"/>
            <a:ext cx="1223963" cy="358775"/>
          </a:xfrm>
          <a:prstGeom prst="wedgeRoundRectCallout">
            <a:avLst>
              <a:gd name="adj1" fmla="val -58949"/>
              <a:gd name="adj2" fmla="val 14114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knihovny</a:t>
            </a:r>
          </a:p>
        </p:txBody>
      </p:sp>
      <p:sp>
        <p:nvSpPr>
          <p:cNvPr id="262175" name="AutoShape 31"/>
          <p:cNvSpPr>
            <a:spLocks noChangeArrowheads="1"/>
          </p:cNvSpPr>
          <p:nvPr/>
        </p:nvSpPr>
        <p:spPr bwMode="auto">
          <a:xfrm>
            <a:off x="3394075" y="1219200"/>
            <a:ext cx="2016125" cy="373063"/>
          </a:xfrm>
          <a:prstGeom prst="wedgeRoundRectCallout">
            <a:avLst>
              <a:gd name="adj1" fmla="val -57960"/>
              <a:gd name="adj2" fmla="val 1501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knihovní headery</a:t>
            </a:r>
          </a:p>
        </p:txBody>
      </p:sp>
      <p:sp>
        <p:nvSpPr>
          <p:cNvPr id="262176" name="AutoShape 32"/>
          <p:cNvSpPr>
            <a:spLocks noChangeArrowheads="1"/>
          </p:cNvSpPr>
          <p:nvPr/>
        </p:nvSpPr>
        <p:spPr bwMode="auto">
          <a:xfrm>
            <a:off x="1304925" y="1255713"/>
            <a:ext cx="1728788" cy="360362"/>
          </a:xfrm>
          <a:prstGeom prst="wedgeRoundRectCallout">
            <a:avLst>
              <a:gd name="adj1" fmla="val -45315"/>
              <a:gd name="adj2" fmla="val 14119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vlastní headery</a:t>
            </a:r>
          </a:p>
        </p:txBody>
      </p:sp>
      <p:sp>
        <p:nvSpPr>
          <p:cNvPr id="262178" name="AutoShape 34"/>
          <p:cNvSpPr>
            <a:spLocks noChangeArrowheads="1"/>
          </p:cNvSpPr>
          <p:nvPr/>
        </p:nvSpPr>
        <p:spPr bwMode="auto">
          <a:xfrm>
            <a:off x="873125" y="3775075"/>
            <a:ext cx="914400" cy="609600"/>
          </a:xfrm>
          <a:prstGeom prst="flowChartDocumen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.cpp</a:t>
            </a:r>
            <a:endParaRPr lang="en-US" sz="1600"/>
          </a:p>
        </p:txBody>
      </p:sp>
      <p:sp>
        <p:nvSpPr>
          <p:cNvPr id="262179" name="AutoShape 35"/>
          <p:cNvSpPr>
            <a:spLocks noChangeArrowheads="1"/>
          </p:cNvSpPr>
          <p:nvPr/>
        </p:nvSpPr>
        <p:spPr bwMode="auto">
          <a:xfrm>
            <a:off x="946150" y="5432425"/>
            <a:ext cx="914400" cy="609600"/>
          </a:xfrm>
          <a:prstGeom prst="flowChartDocumen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.c</a:t>
            </a:r>
            <a:endParaRPr lang="en-US" sz="1600"/>
          </a:p>
        </p:txBody>
      </p:sp>
      <p:sp>
        <p:nvSpPr>
          <p:cNvPr id="262180" name="AutoShape 36"/>
          <p:cNvSpPr>
            <a:spLocks noChangeArrowheads="1"/>
          </p:cNvSpPr>
          <p:nvPr/>
        </p:nvSpPr>
        <p:spPr bwMode="auto">
          <a:xfrm>
            <a:off x="801688" y="5575300"/>
            <a:ext cx="914400" cy="609600"/>
          </a:xfrm>
          <a:prstGeom prst="flowChartDocumen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.cpp</a:t>
            </a:r>
            <a:endParaRPr lang="en-US" sz="1600"/>
          </a:p>
        </p:txBody>
      </p:sp>
      <p:sp>
        <p:nvSpPr>
          <p:cNvPr id="262181" name="Line 37"/>
          <p:cNvSpPr>
            <a:spLocks noChangeShapeType="1"/>
          </p:cNvSpPr>
          <p:nvPr/>
        </p:nvSpPr>
        <p:spPr bwMode="auto">
          <a:xfrm>
            <a:off x="2025650" y="5503863"/>
            <a:ext cx="2087563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82" name="AutoShape 38"/>
          <p:cNvSpPr>
            <a:spLocks noChangeArrowheads="1"/>
          </p:cNvSpPr>
          <p:nvPr/>
        </p:nvSpPr>
        <p:spPr bwMode="auto">
          <a:xfrm>
            <a:off x="2339975" y="6165850"/>
            <a:ext cx="1512888" cy="360363"/>
          </a:xfrm>
          <a:prstGeom prst="wedgeRoundRectCallout">
            <a:avLst>
              <a:gd name="adj1" fmla="val -69727"/>
              <a:gd name="adj2" fmla="val -1266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další moduly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0908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</a:t>
            </a:r>
            <a:r>
              <a:rPr lang="cs-CZ" dirty="0"/>
              <a:t>ří</a:t>
            </a:r>
            <a:r>
              <a:rPr lang="en-US" dirty="0" err="1"/>
              <a:t>dy</a:t>
            </a:r>
            <a:r>
              <a:rPr lang="en-US" dirty="0"/>
              <a:t>, </a:t>
            </a:r>
            <a:r>
              <a:rPr lang="en-US" dirty="0" err="1"/>
              <a:t>objekty</a:t>
            </a:r>
            <a:r>
              <a:rPr lang="en-US" dirty="0"/>
              <a:t>, </a:t>
            </a:r>
            <a:r>
              <a:rPr lang="en-US" dirty="0" err="1"/>
              <a:t>metody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90600"/>
            <a:ext cx="3886200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>
                <a:solidFill>
                  <a:srgbClr val="7030A0"/>
                </a:solidFill>
              </a:rPr>
              <a:t>Pocitadlo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/>
              <a:t> </a:t>
            </a:r>
            <a:r>
              <a:rPr lang="cs-CZ" sz="1400" dirty="0"/>
              <a:t>{</a:t>
            </a:r>
            <a:endParaRPr lang="en-US" sz="1400" dirty="0"/>
          </a:p>
          <a:p>
            <a:r>
              <a:rPr lang="en-US" sz="1400" dirty="0">
                <a:solidFill>
                  <a:srgbClr val="00B050"/>
                </a:solidFill>
              </a:rPr>
              <a:t>public: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en-US" sz="1400" dirty="0" err="1">
                <a:solidFill>
                  <a:srgbClr val="7030A0"/>
                </a:solidFill>
              </a:rPr>
              <a:t>Pocitadlo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/>
              <a:t>( void);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en-US" sz="1400" dirty="0"/>
              <a:t>~</a:t>
            </a:r>
            <a:r>
              <a:rPr lang="en-US" sz="1400" dirty="0" err="1">
                <a:solidFill>
                  <a:srgbClr val="7030A0"/>
                </a:solidFill>
              </a:rPr>
              <a:t>Pocitadlo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/>
              <a:t>();</a:t>
            </a:r>
            <a:endParaRPr lang="cs-CZ" sz="1400" dirty="0"/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cs-CZ" sz="1400" dirty="0"/>
              <a:t>p</a:t>
            </a:r>
            <a:r>
              <a:rPr lang="en-US" sz="1400" dirty="0" err="1"/>
              <a:t>ocet_pismen</a:t>
            </a:r>
            <a:r>
              <a:rPr lang="en-US" sz="1400" dirty="0"/>
              <a:t>( void)</a:t>
            </a:r>
            <a:r>
              <a:rPr lang="cs-CZ" sz="1400" dirty="0"/>
              <a:t> { return _</a:t>
            </a:r>
            <a:r>
              <a:rPr lang="cs-CZ" sz="1400" dirty="0" err="1"/>
              <a:t>pocet</a:t>
            </a:r>
            <a:r>
              <a:rPr lang="cs-CZ" sz="1400" dirty="0"/>
              <a:t>; }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/>
              <a:t>void</a:t>
            </a:r>
            <a:r>
              <a:rPr lang="cs-CZ" sz="1400" dirty="0"/>
              <a:t> </a:t>
            </a:r>
            <a:r>
              <a:rPr lang="cs-CZ" sz="1400" dirty="0" err="1"/>
              <a:t>spocitej</a:t>
            </a:r>
            <a:r>
              <a:rPr lang="cs-CZ" sz="1400" dirty="0"/>
              <a:t>(...);</a:t>
            </a:r>
            <a:endParaRPr lang="en-US" sz="1400" dirty="0"/>
          </a:p>
          <a:p>
            <a:r>
              <a:rPr lang="en-US" sz="1400" dirty="0">
                <a:solidFill>
                  <a:srgbClr val="00B050"/>
                </a:solidFill>
              </a:rPr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</a:t>
            </a:r>
            <a:r>
              <a:rPr lang="en-US" sz="1400" dirty="0"/>
              <a:t>_;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bool</a:t>
            </a:r>
            <a:r>
              <a:rPr lang="en-US" sz="1400" dirty="0"/>
              <a:t> </a:t>
            </a:r>
            <a:r>
              <a:rPr lang="en-US" sz="1400" dirty="0" err="1"/>
              <a:t>ve_slove</a:t>
            </a:r>
            <a:r>
              <a:rPr lang="en-US" sz="1400" dirty="0"/>
              <a:t>_;</a:t>
            </a:r>
          </a:p>
          <a:p>
            <a:r>
              <a:rPr lang="cs-CZ" sz="1400" dirty="0"/>
              <a:t>}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3276600"/>
            <a:ext cx="38862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cs-CZ" sz="1400" dirty="0">
                <a:solidFill>
                  <a:srgbClr val="7030A0"/>
                </a:solidFill>
              </a:rPr>
              <a:t>P</a:t>
            </a:r>
            <a:r>
              <a:rPr lang="en-US" sz="1400" dirty="0" err="1">
                <a:solidFill>
                  <a:srgbClr val="7030A0"/>
                </a:solidFill>
              </a:rPr>
              <a:t>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>
                <a:solidFill>
                  <a:srgbClr val="7030A0"/>
                </a:solidFill>
              </a:rPr>
              <a:t>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en-US" sz="1400" dirty="0" err="1">
                <a:solidFill>
                  <a:srgbClr val="7030A0"/>
                </a:solidFill>
              </a:rPr>
              <a:t>Pocitadlo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>
                <a:solidFill>
                  <a:srgbClr val="7030A0"/>
                </a:solidFill>
              </a:rPr>
              <a:t>::</a:t>
            </a:r>
            <a:r>
              <a:rPr lang="cs-CZ" sz="1400" dirty="0" err="1"/>
              <a:t>spocitej</a:t>
            </a:r>
            <a:r>
              <a:rPr lang="cs-CZ" sz="1400" dirty="0"/>
              <a:t>(...) </a:t>
            </a:r>
          </a:p>
          <a:p>
            <a:r>
              <a:rPr lang="cs-CZ" sz="1400" dirty="0"/>
              <a:t>{</a:t>
            </a:r>
            <a:endParaRPr lang="en-US" sz="1400" dirty="0"/>
          </a:p>
          <a:p>
            <a:r>
              <a:rPr lang="cs-CZ" sz="1400" dirty="0"/>
              <a:t>  </a:t>
            </a:r>
            <a:r>
              <a:rPr lang="en-US" sz="1400" dirty="0"/>
              <a:t>...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953000" y="9906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deklarace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řídy - .hpp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4953000" y="41148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</a:rPr>
              <a:t>definice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metod - .cpp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4953000" y="14478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konstruktor (defaultní), destruktor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4953000" y="19050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deklarace veřejných metod - rozhraní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4953000" y="2362200"/>
            <a:ext cx="3657600" cy="381000"/>
          </a:xfrm>
          <a:prstGeom prst="wedgeRoundRectCallout">
            <a:avLst>
              <a:gd name="adj1" fmla="val -69157"/>
              <a:gd name="adj2" fmla="val -348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privátní data a metody - implementace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4953000" y="36576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include deklarace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4953000" y="4572000"/>
            <a:ext cx="3657600" cy="381000"/>
          </a:xfrm>
          <a:prstGeom prst="wedgeRoundRectCallout">
            <a:avLst>
              <a:gd name="adj1" fmla="val -68873"/>
              <a:gd name="adj2" fmla="val -63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ělo metody mimo deklaraci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B87A0F7-4D34-4061-8A8E-3A5021A1242C}"/>
              </a:ext>
            </a:extLst>
          </p:cNvPr>
          <p:cNvSpPr txBox="1"/>
          <p:nvPr/>
        </p:nvSpPr>
        <p:spPr>
          <a:xfrm>
            <a:off x="4511040" y="6109294"/>
            <a:ext cx="440436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„Hello OOP </a:t>
            </a:r>
            <a:r>
              <a:rPr lang="cs-CZ" sz="2400" dirty="0" err="1"/>
              <a:t>World</a:t>
            </a:r>
            <a:r>
              <a:rPr lang="cs-CZ" sz="2400" dirty="0"/>
              <a:t>“</a:t>
            </a:r>
            <a:endParaRPr lang="en-GB" sz="2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4863E4A-3400-4BC4-8FF5-E012F504426B}"/>
              </a:ext>
            </a:extLst>
          </p:cNvPr>
          <p:cNvSpPr txBox="1"/>
          <p:nvPr/>
        </p:nvSpPr>
        <p:spPr>
          <a:xfrm>
            <a:off x="457200" y="4700826"/>
            <a:ext cx="3886200" cy="181588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cs-CZ" sz="1400" dirty="0">
                <a:solidFill>
                  <a:srgbClr val="7030A0"/>
                </a:solidFill>
              </a:rPr>
              <a:t>P</a:t>
            </a:r>
            <a:r>
              <a:rPr lang="en-US" sz="1400" dirty="0" err="1">
                <a:solidFill>
                  <a:srgbClr val="7030A0"/>
                </a:solidFill>
              </a:rPr>
              <a:t>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>
                <a:solidFill>
                  <a:srgbClr val="7030A0"/>
                </a:solidFill>
              </a:rPr>
              <a:t>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>
                <a:solidFill>
                  <a:srgbClr val="7030A0"/>
                </a:solidFill>
              </a:rPr>
              <a:t>main</a:t>
            </a:r>
            <a:r>
              <a:rPr lang="cs-CZ" sz="1400" dirty="0"/>
              <a:t>() </a:t>
            </a:r>
          </a:p>
          <a:p>
            <a:r>
              <a:rPr lang="cs-CZ" sz="1400" dirty="0"/>
              <a:t>{</a:t>
            </a:r>
            <a:endParaRPr lang="en-US" sz="1400" dirty="0"/>
          </a:p>
          <a:p>
            <a:r>
              <a:rPr lang="cs-CZ" sz="1400" dirty="0"/>
              <a:t>  </a:t>
            </a:r>
            <a:r>
              <a:rPr lang="cs-CZ" sz="1400" dirty="0" err="1"/>
              <a:t>PocitadloPismen</a:t>
            </a:r>
            <a:r>
              <a:rPr lang="cs-CZ" sz="1400" dirty="0"/>
              <a:t> </a:t>
            </a:r>
            <a:r>
              <a:rPr lang="cs-CZ" sz="1400" dirty="0" err="1"/>
              <a:t>pocitadlo</a:t>
            </a:r>
            <a:r>
              <a:rPr lang="cs-CZ" sz="1400" dirty="0"/>
              <a:t>;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pocitadlo.spocitej</a:t>
            </a:r>
            <a:r>
              <a:rPr lang="cs-CZ" sz="1400" dirty="0"/>
              <a:t>(...);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int</a:t>
            </a:r>
            <a:r>
              <a:rPr lang="cs-CZ" sz="1400" dirty="0"/>
              <a:t> p = </a:t>
            </a:r>
            <a:r>
              <a:rPr lang="cs-CZ" sz="1400" dirty="0" err="1"/>
              <a:t>pocitadlo.pocet_pismen</a:t>
            </a:r>
            <a:r>
              <a:rPr lang="cs-CZ" sz="1400" dirty="0"/>
              <a:t>();</a:t>
            </a:r>
            <a:endParaRPr lang="en-US" sz="1400" dirty="0"/>
          </a:p>
          <a:p>
            <a:r>
              <a:rPr lang="cs-CZ" sz="1400" dirty="0"/>
              <a:t>}</a:t>
            </a:r>
          </a:p>
        </p:txBody>
      </p:sp>
      <p:sp>
        <p:nvSpPr>
          <p:cNvPr id="19" name="Rounded Rectangular Callout 12">
            <a:extLst>
              <a:ext uri="{FF2B5EF4-FFF2-40B4-BE49-F238E27FC236}">
                <a16:creationId xmlns:a16="http://schemas.microsoft.com/office/drawing/2014/main" id="{3D4E4247-A7AA-479B-BC13-54A4BF80530D}"/>
              </a:ext>
            </a:extLst>
          </p:cNvPr>
          <p:cNvSpPr/>
          <p:nvPr/>
        </p:nvSpPr>
        <p:spPr>
          <a:xfrm>
            <a:off x="4953000" y="5118249"/>
            <a:ext cx="3657600" cy="381000"/>
          </a:xfrm>
          <a:prstGeom prst="wedgeRoundRectCallout">
            <a:avLst>
              <a:gd name="adj1" fmla="val -70615"/>
              <a:gd name="adj2" fmla="val 6348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instanciace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" name="Rounded Rectangular Callout 12">
            <a:extLst>
              <a:ext uri="{FF2B5EF4-FFF2-40B4-BE49-F238E27FC236}">
                <a16:creationId xmlns:a16="http://schemas.microsoft.com/office/drawing/2014/main" id="{AEE286CA-827A-44CE-8853-5D54FB2C9F1F}"/>
              </a:ext>
            </a:extLst>
          </p:cNvPr>
          <p:cNvSpPr/>
          <p:nvPr/>
        </p:nvSpPr>
        <p:spPr>
          <a:xfrm>
            <a:off x="4953000" y="5575448"/>
            <a:ext cx="3657600" cy="381000"/>
          </a:xfrm>
          <a:prstGeom prst="wedgeRoundRectCallout">
            <a:avLst>
              <a:gd name="adj1" fmla="val -68532"/>
              <a:gd name="adj2" fmla="val 5348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volání metod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A1EC8EC-42DB-461C-92C3-C176A2D69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Rozšiřte úlohu „Součet“:</a:t>
            </a:r>
          </a:p>
          <a:p>
            <a:pPr lvl="1"/>
            <a:r>
              <a:rPr lang="cs-CZ" dirty="0"/>
              <a:t>Vytvořte pro logiku samostatnou třídu</a:t>
            </a:r>
          </a:p>
          <a:p>
            <a:pPr lvl="1"/>
            <a:r>
              <a:rPr lang="cs-CZ" dirty="0"/>
              <a:t>Vypište součet a počet čísel</a:t>
            </a:r>
          </a:p>
          <a:p>
            <a:pPr lvl="1"/>
            <a:r>
              <a:rPr lang="cs-CZ" dirty="0"/>
              <a:t>Rozdělte na soubory:</a:t>
            </a:r>
          </a:p>
          <a:p>
            <a:pPr lvl="2"/>
            <a:r>
              <a:rPr lang="cs-CZ" dirty="0"/>
              <a:t>Pocitadlo.hpp</a:t>
            </a:r>
          </a:p>
          <a:p>
            <a:pPr lvl="2"/>
            <a:r>
              <a:rPr lang="cs-CZ" dirty="0"/>
              <a:t>Pocitadlo.cpp</a:t>
            </a:r>
          </a:p>
          <a:p>
            <a:pPr lvl="2"/>
            <a:r>
              <a:rPr lang="cs-CZ" dirty="0"/>
              <a:t>main.cpp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94C5408-5BCA-4863-8BEA-30ED29956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563562"/>
          </a:xfrm>
        </p:spPr>
        <p:txBody>
          <a:bodyPr>
            <a:normAutofit fontScale="90000"/>
          </a:bodyPr>
          <a:lstStyle/>
          <a:p>
            <a:r>
              <a:rPr lang="cs-CZ" dirty="0"/>
              <a:t>Počítadlo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8D1A29-57FD-4416-9473-A34920037339}"/>
              </a:ext>
            </a:extLst>
          </p:cNvPr>
          <p:cNvSpPr txBox="1"/>
          <p:nvPr/>
        </p:nvSpPr>
        <p:spPr>
          <a:xfrm>
            <a:off x="2937510" y="4724400"/>
            <a:ext cx="326898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„Počítadlo“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7457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5626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Aktivní účast na cvičení (příp. Zoom konferencích)</a:t>
            </a:r>
          </a:p>
          <a:p>
            <a:pPr lvl="1"/>
            <a:r>
              <a:rPr lang="cs-CZ" dirty="0"/>
              <a:t>vypracovávání průběžných úloh v </a:t>
            </a:r>
            <a:r>
              <a:rPr lang="cs-CZ" dirty="0" err="1"/>
              <a:t>ReCodExu</a:t>
            </a:r>
            <a:r>
              <a:rPr lang="cs-CZ" dirty="0"/>
              <a:t>, znalost předchozí látky</a:t>
            </a:r>
          </a:p>
          <a:p>
            <a:pPr lvl="1"/>
            <a:r>
              <a:rPr lang="cs-CZ" dirty="0"/>
              <a:t>3 nepřítomnosti jsou OK, déledobější domluvit předem</a:t>
            </a:r>
          </a:p>
          <a:p>
            <a:r>
              <a:rPr lang="en-US" dirty="0"/>
              <a:t>2 </a:t>
            </a:r>
            <a:r>
              <a:rPr lang="cs-CZ" dirty="0"/>
              <a:t>DÚ</a:t>
            </a:r>
          </a:p>
          <a:p>
            <a:pPr lvl="1"/>
            <a:r>
              <a:rPr lang="cs-CZ" dirty="0"/>
              <a:t>uprostřed semestru jedna </a:t>
            </a:r>
            <a:r>
              <a:rPr lang="en-US" dirty="0"/>
              <a:t>men</a:t>
            </a:r>
            <a:r>
              <a:rPr lang="cs-CZ" dirty="0"/>
              <a:t>ší </a:t>
            </a:r>
            <a:r>
              <a:rPr lang="cs-CZ" dirty="0">
                <a:solidFill>
                  <a:srgbClr val="0000FF"/>
                </a:solidFill>
              </a:rPr>
              <a:t>(15b) </a:t>
            </a:r>
            <a:r>
              <a:rPr lang="cs-CZ" dirty="0"/>
              <a:t>a jedna větší </a:t>
            </a:r>
            <a:r>
              <a:rPr lang="cs-CZ" dirty="0">
                <a:solidFill>
                  <a:srgbClr val="0000FF"/>
                </a:solidFill>
              </a:rPr>
              <a:t>(25b) </a:t>
            </a:r>
            <a:r>
              <a:rPr lang="cs-CZ" dirty="0"/>
              <a:t>domácí úloha</a:t>
            </a:r>
          </a:p>
          <a:p>
            <a:pPr lvl="1"/>
            <a:r>
              <a:rPr lang="cs-CZ" dirty="0"/>
              <a:t>hodnocení se započítává do zkoušky</a:t>
            </a:r>
          </a:p>
          <a:p>
            <a:r>
              <a:rPr lang="cs-CZ" dirty="0"/>
              <a:t>Zápočtový program</a:t>
            </a:r>
            <a:r>
              <a:rPr lang="en-GB" dirty="0"/>
              <a:t> (</a:t>
            </a:r>
            <a:r>
              <a:rPr lang="en-GB" dirty="0" err="1"/>
              <a:t>odevzdání</a:t>
            </a:r>
            <a:r>
              <a:rPr lang="en-GB" dirty="0"/>
              <a:t> </a:t>
            </a:r>
            <a:r>
              <a:rPr lang="en-GB" dirty="0" err="1"/>
              <a:t>přes</a:t>
            </a:r>
            <a:r>
              <a:rPr lang="en-GB" dirty="0"/>
              <a:t> GitLab)</a:t>
            </a:r>
            <a:endParaRPr lang="cs-CZ" dirty="0"/>
          </a:p>
          <a:p>
            <a:pPr lvl="1"/>
            <a:r>
              <a:rPr lang="cs-CZ" dirty="0"/>
              <a:t>do</a:t>
            </a:r>
            <a:r>
              <a:rPr lang="en-GB" dirty="0"/>
              <a:t> </a:t>
            </a:r>
            <a:r>
              <a:rPr lang="en-GB" dirty="0" err="1"/>
              <a:t>konce</a:t>
            </a:r>
            <a:r>
              <a:rPr lang="cs-CZ" dirty="0"/>
              <a:t> listopadu </a:t>
            </a:r>
            <a:r>
              <a:rPr lang="cs-CZ" b="1" dirty="0"/>
              <a:t>schválené</a:t>
            </a:r>
            <a:r>
              <a:rPr lang="cs-CZ" dirty="0"/>
              <a:t> zadání</a:t>
            </a:r>
          </a:p>
          <a:p>
            <a:pPr lvl="1"/>
            <a:r>
              <a:rPr lang="cs-CZ" dirty="0"/>
              <a:t>do 3</a:t>
            </a:r>
            <a:r>
              <a:rPr lang="en-US" dirty="0"/>
              <a:t>0</a:t>
            </a:r>
            <a:r>
              <a:rPr lang="cs-CZ" dirty="0"/>
              <a:t>.4. první pokus o odevzdání </a:t>
            </a:r>
            <a:r>
              <a:rPr lang="cs-CZ" b="1" dirty="0"/>
              <a:t>hotové </a:t>
            </a:r>
            <a:r>
              <a:rPr lang="cs-CZ" dirty="0"/>
              <a:t>verze</a:t>
            </a:r>
          </a:p>
          <a:p>
            <a:pPr lvl="1"/>
            <a:r>
              <a:rPr lang="cs-CZ" dirty="0"/>
              <a:t>do konce </a:t>
            </a:r>
            <a:r>
              <a:rPr lang="cs-CZ" b="1" dirty="0"/>
              <a:t>výuky</a:t>
            </a:r>
            <a:r>
              <a:rPr lang="cs-CZ" dirty="0"/>
              <a:t> v LS (2</a:t>
            </a:r>
            <a:r>
              <a:rPr lang="en-GB"/>
              <a:t>3</a:t>
            </a:r>
            <a:r>
              <a:rPr lang="cs-CZ"/>
              <a:t>.5</a:t>
            </a:r>
            <a:r>
              <a:rPr lang="cs-CZ" dirty="0"/>
              <a:t>.) komplet hotovo vč. dokumentace</a:t>
            </a:r>
          </a:p>
          <a:p>
            <a:r>
              <a:rPr lang="cs-CZ" dirty="0"/>
              <a:t>Zkouškový test</a:t>
            </a:r>
          </a:p>
          <a:p>
            <a:pPr lvl="1"/>
            <a:r>
              <a:rPr lang="cs-CZ" dirty="0"/>
              <a:t>během zimního zkouškového období v labu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(60b)</a:t>
            </a:r>
            <a:endParaRPr lang="cs-CZ" dirty="0">
              <a:solidFill>
                <a:srgbClr val="0000FF"/>
              </a:solidFill>
            </a:endParaRPr>
          </a:p>
          <a:p>
            <a:pPr lvl="1"/>
            <a:r>
              <a:rPr lang="cs-CZ" dirty="0"/>
              <a:t>max. 3 pokusy (poslední termín během LS)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Povinnosti</a:t>
            </a:r>
            <a:r>
              <a:rPr lang="cs-CZ" dirty="0"/>
              <a:t> k získání zápočtu</a:t>
            </a:r>
            <a:r>
              <a:rPr lang="en-US" dirty="0"/>
              <a:t> a </a:t>
            </a:r>
            <a:r>
              <a:rPr lang="en-US" dirty="0" err="1"/>
              <a:t>zkou</a:t>
            </a:r>
            <a:r>
              <a:rPr lang="cs-CZ" dirty="0"/>
              <a:t>šky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59398"/>
            <a:ext cx="8686800" cy="563562"/>
          </a:xfrm>
        </p:spPr>
        <p:txBody>
          <a:bodyPr>
            <a:normAutofit fontScale="90000"/>
          </a:bodyPr>
          <a:lstStyle/>
          <a:p>
            <a:r>
              <a:rPr lang="cs-CZ" dirty="0"/>
              <a:t>Počítání oveček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>
            <a:noAutofit/>
          </a:bodyPr>
          <a:lstStyle/>
          <a:p>
            <a:r>
              <a:rPr lang="cs-CZ" sz="2000" dirty="0"/>
              <a:t>spočtěte</a:t>
            </a:r>
          </a:p>
          <a:p>
            <a:pPr lvl="1"/>
            <a:r>
              <a:rPr lang="cs-CZ" sz="1800" dirty="0"/>
              <a:t>počet znaků, řádek, slov, vět</a:t>
            </a:r>
            <a:r>
              <a:rPr lang="en-US" sz="1800" dirty="0"/>
              <a:t>, </a:t>
            </a:r>
            <a:r>
              <a:rPr lang="en-US" sz="1800" dirty="0" err="1"/>
              <a:t>po</a:t>
            </a:r>
            <a:r>
              <a:rPr lang="cs-CZ" sz="1800" dirty="0"/>
              <a:t>čet a součet čísel</a:t>
            </a:r>
            <a:endParaRPr lang="en-US" sz="1800" dirty="0"/>
          </a:p>
          <a:p>
            <a:pPr lvl="1"/>
            <a:r>
              <a:rPr lang="en-US" sz="1800" b="1" dirty="0" err="1"/>
              <a:t>slovo</a:t>
            </a:r>
            <a:r>
              <a:rPr lang="en-US" sz="1800" b="1" dirty="0"/>
              <a:t>:</a:t>
            </a:r>
            <a:r>
              <a:rPr lang="en-US" sz="1800" dirty="0"/>
              <a:t> </a:t>
            </a:r>
            <a:r>
              <a:rPr lang="cs-CZ" sz="1800" dirty="0"/>
              <a:t>nejdelší </a:t>
            </a:r>
            <a:r>
              <a:rPr lang="en-US" sz="1800" dirty="0" err="1"/>
              <a:t>posloupnost</a:t>
            </a:r>
            <a:r>
              <a:rPr lang="en-US" sz="1800" dirty="0"/>
              <a:t> </a:t>
            </a:r>
            <a:r>
              <a:rPr lang="cs-CZ" sz="1800" dirty="0"/>
              <a:t>alfanumerických </a:t>
            </a:r>
            <a:r>
              <a:rPr lang="cs-CZ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(isalnum)</a:t>
            </a:r>
            <a:r>
              <a:rPr lang="cs-CZ" sz="1800" dirty="0"/>
              <a:t>znaků nezačínající číslicí </a:t>
            </a:r>
            <a:r>
              <a:rPr lang="cs-CZ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(isdigit)</a:t>
            </a:r>
          </a:p>
          <a:p>
            <a:pPr lvl="1"/>
            <a:r>
              <a:rPr lang="cs-CZ" sz="1800" b="1" dirty="0"/>
              <a:t>číslo</a:t>
            </a:r>
            <a:r>
              <a:rPr lang="en-US" sz="1800" dirty="0"/>
              <a:t>: </a:t>
            </a:r>
            <a:r>
              <a:rPr lang="cs-CZ" sz="1800" dirty="0"/>
              <a:t>posloupnost číslic následující za nealfanumerickým znakem</a:t>
            </a:r>
            <a:endParaRPr lang="en-US" sz="1800" dirty="0"/>
          </a:p>
          <a:p>
            <a:pPr lvl="2"/>
            <a:r>
              <a:rPr lang="en-US" sz="1600" dirty="0"/>
              <a:t>'.12ab.' je </a:t>
            </a:r>
            <a:r>
              <a:rPr lang="en-US" sz="1600" dirty="0" err="1"/>
              <a:t>jedno</a:t>
            </a:r>
            <a:r>
              <a:rPr lang="en-US" sz="1600" dirty="0"/>
              <a:t> </a:t>
            </a:r>
            <a:r>
              <a:rPr lang="cs-CZ" sz="1600" dirty="0"/>
              <a:t>číslo a žádné slovo</a:t>
            </a:r>
          </a:p>
          <a:p>
            <a:pPr lvl="1"/>
            <a:r>
              <a:rPr lang="cs-CZ" sz="1800" b="1" dirty="0"/>
              <a:t>řádky </a:t>
            </a:r>
            <a:r>
              <a:rPr lang="cs-CZ" sz="1800" dirty="0"/>
              <a:t>jen ty, kde je (alespoň) slovo nebo číslo</a:t>
            </a:r>
            <a:endParaRPr lang="en-US" sz="1800" dirty="0"/>
          </a:p>
          <a:p>
            <a:pPr lvl="2"/>
            <a:r>
              <a:rPr lang="cs-CZ" sz="1600" dirty="0"/>
              <a:t>poslední řádka nemusí být ukončená </a:t>
            </a:r>
            <a:r>
              <a:rPr lang="en-US" sz="1600" dirty="0"/>
              <a:t>'\n'</a:t>
            </a:r>
          </a:p>
          <a:p>
            <a:pPr lvl="1"/>
            <a:r>
              <a:rPr lang="cs-CZ" sz="1800" dirty="0"/>
              <a:t>oddělovače </a:t>
            </a:r>
            <a:r>
              <a:rPr lang="en-US" sz="1800" b="1" dirty="0"/>
              <a:t>v</a:t>
            </a:r>
            <a:r>
              <a:rPr lang="cs-CZ" sz="1800" b="1" dirty="0"/>
              <a:t>ět</a:t>
            </a:r>
            <a:r>
              <a:rPr lang="cs-CZ" sz="1800" dirty="0"/>
              <a:t> jsou </a:t>
            </a:r>
            <a:r>
              <a:rPr lang="en-US" sz="1800" dirty="0"/>
              <a:t>'.', '!', '?'</a:t>
            </a:r>
          </a:p>
          <a:p>
            <a:pPr lvl="1"/>
            <a:r>
              <a:rPr lang="en-US" sz="1800" dirty="0" err="1"/>
              <a:t>ka</a:t>
            </a:r>
            <a:r>
              <a:rPr lang="cs-CZ" sz="1800" dirty="0"/>
              <a:t>ždá </a:t>
            </a:r>
            <a:r>
              <a:rPr lang="en-US" sz="1800" dirty="0" err="1"/>
              <a:t>zapo</a:t>
            </a:r>
            <a:r>
              <a:rPr lang="cs-CZ" sz="1800" dirty="0"/>
              <a:t>čítaná</a:t>
            </a:r>
            <a:r>
              <a:rPr lang="en-US" sz="1800" dirty="0"/>
              <a:t> </a:t>
            </a:r>
            <a:r>
              <a:rPr lang="cs-CZ" sz="1800" b="1" dirty="0"/>
              <a:t>věta</a:t>
            </a:r>
            <a:r>
              <a:rPr lang="cs-CZ" sz="1800" dirty="0"/>
              <a:t> musí obsahovat alespoň 1 </a:t>
            </a:r>
            <a:r>
              <a:rPr lang="cs-CZ" sz="1800" b="1" dirty="0"/>
              <a:t>slovo</a:t>
            </a:r>
          </a:p>
          <a:p>
            <a:pPr lvl="2"/>
            <a:r>
              <a:rPr lang="en-US" sz="1600" dirty="0"/>
              <a:t>'</a:t>
            </a:r>
            <a:r>
              <a:rPr lang="cs-CZ" sz="1600" dirty="0"/>
              <a:t>...</a:t>
            </a:r>
            <a:r>
              <a:rPr lang="en-US" sz="1600" dirty="0"/>
              <a:t>'</a:t>
            </a:r>
            <a:r>
              <a:rPr lang="cs-CZ" sz="1600" dirty="0"/>
              <a:t> ani </a:t>
            </a:r>
            <a:r>
              <a:rPr lang="en-US" sz="1600" dirty="0"/>
              <a:t>'31.12.2017' </a:t>
            </a:r>
            <a:r>
              <a:rPr lang="en-US" sz="1600" dirty="0" err="1"/>
              <a:t>nejsou</a:t>
            </a:r>
            <a:r>
              <a:rPr lang="en-US" sz="1600" dirty="0"/>
              <a:t> t</a:t>
            </a:r>
            <a:r>
              <a:rPr lang="cs-CZ" sz="1600" dirty="0"/>
              <a:t>ři věty</a:t>
            </a:r>
          </a:p>
          <a:p>
            <a:pPr lvl="1"/>
            <a:r>
              <a:rPr lang="cs-CZ" sz="1800" dirty="0"/>
              <a:t>spočítat z cin nebo ze všech souborů uvedených na příkazové řádce</a:t>
            </a:r>
          </a:p>
          <a:p>
            <a:pPr lvl="1"/>
            <a:r>
              <a:rPr lang="cs-CZ" sz="1800" dirty="0"/>
              <a:t>objektově a modulárně hezky</a:t>
            </a:r>
            <a:endParaRPr lang="cs-CZ" sz="2400" dirty="0"/>
          </a:p>
          <a:p>
            <a:endParaRPr lang="cs-CZ" sz="2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6A94C4-1DB7-43C1-8CD6-B65975BA5337}"/>
              </a:ext>
            </a:extLst>
          </p:cNvPr>
          <p:cNvSpPr txBox="1"/>
          <p:nvPr/>
        </p:nvSpPr>
        <p:spPr>
          <a:xfrm>
            <a:off x="2459355" y="5149334"/>
            <a:ext cx="4225290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„Počítání oveček“</a:t>
            </a:r>
            <a:endParaRPr lang="en-GB" sz="2400" dirty="0"/>
          </a:p>
          <a:p>
            <a:pPr algn="ctr"/>
            <a:r>
              <a:rPr lang="en-GB" sz="2400" dirty="0"/>
              <a:t>(2 </a:t>
            </a:r>
            <a:r>
              <a:rPr lang="en-GB" sz="2400" dirty="0" err="1"/>
              <a:t>týdny</a:t>
            </a:r>
            <a:r>
              <a:rPr lang="en-GB" sz="2400" dirty="0"/>
              <a:t> </a:t>
            </a:r>
            <a:r>
              <a:rPr lang="en-GB" sz="2400" dirty="0" err="1"/>
              <a:t>času</a:t>
            </a:r>
            <a:r>
              <a:rPr lang="en-GB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338619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4. cvičení:</a:t>
            </a:r>
            <a:br>
              <a:rPr lang="cs-CZ" dirty="0"/>
            </a:br>
            <a:r>
              <a:rPr lang="cs-CZ" dirty="0"/>
              <a:t>Třídy, objekty - pokračování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</a:t>
            </a:r>
            <a:r>
              <a:rPr lang="en-GB" dirty="0"/>
              <a:t>0. 10. 20</a:t>
            </a:r>
            <a:r>
              <a:rPr lang="cs-CZ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42040413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F74CDEE-4A85-43B1-B8C6-AF40F4AF1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kompilaci více souborů ve VS je potřeba všechny </a:t>
            </a:r>
            <a:r>
              <a:rPr lang="cs-CZ" dirty="0">
                <a:latin typeface="Consolas" panose="020B0609020204030204" pitchFamily="49" charset="0"/>
              </a:rPr>
              <a:t>.</a:t>
            </a:r>
            <a:r>
              <a:rPr lang="cs-CZ" dirty="0" err="1">
                <a:latin typeface="Consolas" panose="020B0609020204030204" pitchFamily="49" charset="0"/>
              </a:rPr>
              <a:t>cpp</a:t>
            </a:r>
            <a:r>
              <a:rPr lang="cs-CZ" dirty="0"/>
              <a:t> soubory přidat do projektu</a:t>
            </a:r>
          </a:p>
          <a:p>
            <a:endParaRPr lang="cs-CZ" dirty="0"/>
          </a:p>
          <a:p>
            <a:r>
              <a:rPr lang="cs-CZ" dirty="0"/>
              <a:t>Lokální </a:t>
            </a:r>
            <a:r>
              <a:rPr lang="cs-CZ" dirty="0" err="1"/>
              <a:t>headery</a:t>
            </a:r>
            <a:r>
              <a:rPr lang="cs-CZ" dirty="0"/>
              <a:t> vkládat pomocí</a:t>
            </a:r>
            <a:br>
              <a:rPr lang="cs-CZ" dirty="0"/>
            </a:br>
            <a:r>
              <a:rPr lang="cs-CZ" dirty="0">
                <a:latin typeface="Consolas" panose="020B0609020204030204" pitchFamily="49" charset="0"/>
              </a:rPr>
              <a:t>#include "MyHeader.hpp"</a:t>
            </a:r>
          </a:p>
          <a:p>
            <a:endParaRPr lang="cs-CZ" dirty="0"/>
          </a:p>
          <a:p>
            <a:r>
              <a:rPr lang="cs-CZ" dirty="0">
                <a:latin typeface="Consolas" panose="020B0609020204030204" pitchFamily="49" charset="0"/>
              </a:rPr>
              <a:t>.h</a:t>
            </a:r>
            <a:r>
              <a:rPr lang="cs-CZ" dirty="0"/>
              <a:t> vs. </a:t>
            </a:r>
            <a:r>
              <a:rPr lang="cs-CZ" dirty="0">
                <a:latin typeface="Consolas" panose="020B0609020204030204" pitchFamily="49" charset="0"/>
              </a:rPr>
              <a:t>.</a:t>
            </a:r>
            <a:r>
              <a:rPr lang="cs-CZ" dirty="0" err="1">
                <a:latin typeface="Consolas" panose="020B0609020204030204" pitchFamily="49" charset="0"/>
              </a:rPr>
              <a:t>hpp</a:t>
            </a:r>
            <a:r>
              <a:rPr lang="cs-CZ" dirty="0"/>
              <a:t> záleží hlavně na konvencích pro daný projekt (či zadání úlohy)</a:t>
            </a:r>
          </a:p>
          <a:p>
            <a:pPr lvl="1"/>
            <a:r>
              <a:rPr lang="cs-CZ" dirty="0"/>
              <a:t>Typicky jsou </a:t>
            </a:r>
            <a:r>
              <a:rPr lang="cs-CZ" dirty="0">
                <a:latin typeface="Consolas" panose="020B0609020204030204" pitchFamily="49" charset="0"/>
              </a:rPr>
              <a:t>.h</a:t>
            </a:r>
            <a:r>
              <a:rPr lang="cs-CZ" dirty="0"/>
              <a:t> pro </a:t>
            </a:r>
            <a:r>
              <a:rPr lang="cs-CZ" dirty="0" err="1"/>
              <a:t>headery</a:t>
            </a:r>
            <a:r>
              <a:rPr lang="cs-CZ" dirty="0"/>
              <a:t> použitelné i z C a </a:t>
            </a:r>
            <a:r>
              <a:rPr lang="cs-CZ" dirty="0">
                <a:latin typeface="Consolas" panose="020B0609020204030204" pitchFamily="49" charset="0"/>
              </a:rPr>
              <a:t>.</a:t>
            </a:r>
            <a:r>
              <a:rPr lang="cs-CZ" dirty="0" err="1">
                <a:latin typeface="Consolas" panose="020B0609020204030204" pitchFamily="49" charset="0"/>
              </a:rPr>
              <a:t>hpp</a:t>
            </a:r>
            <a:r>
              <a:rPr lang="cs-CZ" dirty="0"/>
              <a:t> pro </a:t>
            </a:r>
            <a:r>
              <a:rPr lang="cs-CZ" dirty="0" err="1"/>
              <a:t>headery</a:t>
            </a:r>
            <a:r>
              <a:rPr lang="cs-CZ" dirty="0"/>
              <a:t> použitelné jen z C++</a:t>
            </a:r>
          </a:p>
          <a:p>
            <a:endParaRPr lang="cs-CZ" dirty="0"/>
          </a:p>
          <a:p>
            <a:r>
              <a:rPr lang="cs-CZ" dirty="0" err="1">
                <a:latin typeface="Consolas" panose="020B0609020204030204" pitchFamily="49" charset="0"/>
              </a:rPr>
              <a:t>using</a:t>
            </a:r>
            <a:r>
              <a:rPr lang="cs-CZ" dirty="0">
                <a:latin typeface="Consolas" panose="020B0609020204030204" pitchFamily="49" charset="0"/>
              </a:rPr>
              <a:t> </a:t>
            </a:r>
            <a:r>
              <a:rPr lang="cs-CZ" dirty="0" err="1">
                <a:latin typeface="Consolas" panose="020B0609020204030204" pitchFamily="49" charset="0"/>
              </a:rPr>
              <a:t>namespace</a:t>
            </a:r>
            <a:r>
              <a:rPr lang="cs-CZ" dirty="0"/>
              <a:t> dávat až po všech </a:t>
            </a:r>
            <a:r>
              <a:rPr lang="cs-CZ" dirty="0">
                <a:latin typeface="Consolas" panose="020B0609020204030204" pitchFamily="49" charset="0"/>
              </a:rPr>
              <a:t>#include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FE6340-D1B7-498C-A892-26A243808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„Hello OOP </a:t>
            </a:r>
            <a:r>
              <a:rPr lang="cs-CZ" dirty="0" err="1"/>
              <a:t>World</a:t>
            </a:r>
            <a:r>
              <a:rPr lang="cs-CZ" dirty="0"/>
              <a:t>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420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50DAEB-E70C-491F-AF44-4D978DE71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potřeba explicitně psát</a:t>
            </a:r>
            <a:br>
              <a:rPr lang="cs-CZ" dirty="0"/>
            </a:br>
            <a:r>
              <a:rPr lang="cs-CZ" dirty="0"/>
              <a:t>o defaultním </a:t>
            </a:r>
            <a:r>
              <a:rPr lang="cs-CZ" dirty="0" err="1"/>
              <a:t>konstrutoru</a:t>
            </a:r>
            <a:r>
              <a:rPr lang="cs-CZ" dirty="0"/>
              <a:t>:</a:t>
            </a:r>
          </a:p>
          <a:p>
            <a:endParaRPr lang="cs-CZ" dirty="0"/>
          </a:p>
          <a:p>
            <a:r>
              <a:rPr lang="cs-CZ" dirty="0"/>
              <a:t>Pokud je konstruktor či destruktor explicitně deklarovaný v .h, je potřeba je naimplementovat v .</a:t>
            </a:r>
            <a:r>
              <a:rPr lang="cs-CZ" dirty="0" err="1"/>
              <a:t>cpp</a:t>
            </a:r>
            <a:endParaRPr lang="cs-CZ" dirty="0"/>
          </a:p>
          <a:p>
            <a:endParaRPr lang="cs-CZ" dirty="0"/>
          </a:p>
          <a:p>
            <a:r>
              <a:rPr lang="cs-CZ" dirty="0"/>
              <a:t>Správný způsob, jak vytvořit lokální instanci třídy (na zásobníku):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7523AC-FD8A-4C89-93BC-9FFC56158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„Hello OOP </a:t>
            </a:r>
            <a:r>
              <a:rPr lang="cs-CZ" dirty="0" err="1"/>
              <a:t>World</a:t>
            </a:r>
            <a:r>
              <a:rPr lang="cs-CZ" dirty="0"/>
              <a:t>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C97FF2-78E1-4769-81A8-C783BA60B10C}"/>
              </a:ext>
            </a:extLst>
          </p:cNvPr>
          <p:cNvSpPr txBox="1"/>
          <p:nvPr/>
        </p:nvSpPr>
        <p:spPr>
          <a:xfrm>
            <a:off x="5638800" y="924708"/>
            <a:ext cx="2667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class</a:t>
            </a:r>
            <a:r>
              <a:rPr lang="cs-CZ" sz="1400" dirty="0"/>
              <a:t> </a:t>
            </a:r>
            <a:r>
              <a:rPr lang="cs-CZ" sz="1400" dirty="0" err="1"/>
              <a:t>Greeter</a:t>
            </a:r>
            <a:r>
              <a:rPr lang="cs-CZ" sz="1400" dirty="0"/>
              <a:t> {</a:t>
            </a:r>
            <a:br>
              <a:rPr lang="cs-CZ" sz="1400" dirty="0"/>
            </a:br>
            <a:r>
              <a:rPr lang="cs-CZ" sz="1400" dirty="0"/>
              <a:t>  public: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>
                <a:solidFill>
                  <a:srgbClr val="FF0000"/>
                </a:solidFill>
              </a:rPr>
              <a:t>Greeter</a:t>
            </a:r>
            <a:r>
              <a:rPr lang="cs-CZ" sz="1400" dirty="0">
                <a:solidFill>
                  <a:srgbClr val="FF0000"/>
                </a:solidFill>
              </a:rPr>
              <a:t>() = default;</a:t>
            </a:r>
            <a:br>
              <a:rPr lang="cs-CZ" sz="1400" dirty="0"/>
            </a:br>
            <a:r>
              <a:rPr lang="cs-CZ" sz="1400" dirty="0"/>
              <a:t>};</a:t>
            </a:r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0F33B1-FE28-4F1A-82EC-8719C4C5DC05}"/>
              </a:ext>
            </a:extLst>
          </p:cNvPr>
          <p:cNvSpPr txBox="1"/>
          <p:nvPr/>
        </p:nvSpPr>
        <p:spPr>
          <a:xfrm>
            <a:off x="685800" y="4989493"/>
            <a:ext cx="16764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main</a:t>
            </a:r>
            <a:r>
              <a:rPr lang="cs-CZ" sz="1400" dirty="0"/>
              <a:t>() {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/>
              <a:t>Greeter</a:t>
            </a:r>
            <a:r>
              <a:rPr lang="cs-CZ" sz="1400" dirty="0"/>
              <a:t> g;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Greeter</a:t>
            </a:r>
            <a:r>
              <a:rPr lang="cs-CZ" sz="1400" dirty="0"/>
              <a:t> g("</a:t>
            </a:r>
            <a:r>
              <a:rPr lang="cs-CZ" sz="1400" dirty="0" err="1"/>
              <a:t>Hi</a:t>
            </a:r>
            <a:r>
              <a:rPr lang="cs-CZ" sz="1400" dirty="0"/>
              <a:t>");</a:t>
            </a:r>
            <a:br>
              <a:rPr lang="cs-CZ" sz="1400" dirty="0"/>
            </a:br>
            <a:r>
              <a:rPr lang="cs-CZ" sz="1400" dirty="0"/>
              <a:t>};</a:t>
            </a:r>
            <a:endParaRPr lang="en-US" sz="1400" dirty="0"/>
          </a:p>
        </p:txBody>
      </p:sp>
      <p:sp>
        <p:nvSpPr>
          <p:cNvPr id="6" name="Rounded Rectangular Callout 9">
            <a:extLst>
              <a:ext uri="{FF2B5EF4-FFF2-40B4-BE49-F238E27FC236}">
                <a16:creationId xmlns:a16="http://schemas.microsoft.com/office/drawing/2014/main" id="{34282A37-05A5-448F-8367-CFF8329A65C5}"/>
              </a:ext>
            </a:extLst>
          </p:cNvPr>
          <p:cNvSpPr/>
          <p:nvPr/>
        </p:nvSpPr>
        <p:spPr>
          <a:xfrm>
            <a:off x="2141220" y="4876800"/>
            <a:ext cx="1554480" cy="381000"/>
          </a:xfrm>
          <a:prstGeom prst="wedgeRoundRectCallout">
            <a:avLst>
              <a:gd name="adj1" fmla="val -69794"/>
              <a:gd name="adj2" fmla="val 6953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C00000"/>
                </a:solidFill>
              </a:rPr>
              <a:t>bez parametrů</a:t>
            </a:r>
          </a:p>
        </p:txBody>
      </p:sp>
      <p:sp>
        <p:nvSpPr>
          <p:cNvPr id="10" name="Rounded Rectangular Callout 9">
            <a:extLst>
              <a:ext uri="{FF2B5EF4-FFF2-40B4-BE49-F238E27FC236}">
                <a16:creationId xmlns:a16="http://schemas.microsoft.com/office/drawing/2014/main" id="{5C440F85-3FD1-4B3D-AB0A-4AFA7998DF7E}"/>
              </a:ext>
            </a:extLst>
          </p:cNvPr>
          <p:cNvSpPr/>
          <p:nvPr/>
        </p:nvSpPr>
        <p:spPr>
          <a:xfrm>
            <a:off x="2242185" y="5753100"/>
            <a:ext cx="1352550" cy="381000"/>
          </a:xfrm>
          <a:prstGeom prst="wedgeRoundRectCallout">
            <a:avLst>
              <a:gd name="adj1" fmla="val -70555"/>
              <a:gd name="adj2" fmla="val -5646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C00000"/>
                </a:solidFill>
              </a:rPr>
              <a:t>s parametry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420D17-EF38-4B98-8A4C-328A7C486661}"/>
              </a:ext>
            </a:extLst>
          </p:cNvPr>
          <p:cNvSpPr txBox="1"/>
          <p:nvPr/>
        </p:nvSpPr>
        <p:spPr>
          <a:xfrm>
            <a:off x="4313872" y="4609854"/>
            <a:ext cx="2588895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main</a:t>
            </a:r>
            <a:r>
              <a:rPr lang="cs-CZ" sz="1400" dirty="0"/>
              <a:t>() {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/>
              <a:t>Greeter</a:t>
            </a:r>
            <a:r>
              <a:rPr lang="cs-CZ" sz="1400" dirty="0"/>
              <a:t> g = </a:t>
            </a:r>
            <a:r>
              <a:rPr lang="cs-CZ" sz="1400" dirty="0" err="1"/>
              <a:t>new</a:t>
            </a:r>
            <a:r>
              <a:rPr lang="cs-CZ" sz="1400" dirty="0"/>
              <a:t> </a:t>
            </a:r>
            <a:r>
              <a:rPr lang="cs-CZ" sz="1400" dirty="0" err="1"/>
              <a:t>Greeter</a:t>
            </a:r>
            <a:r>
              <a:rPr lang="cs-CZ" sz="1400" dirty="0"/>
              <a:t>();</a:t>
            </a:r>
            <a:br>
              <a:rPr lang="cs-CZ" sz="1400" dirty="0"/>
            </a:br>
            <a:r>
              <a:rPr lang="cs-CZ" sz="1400" dirty="0"/>
              <a:t>};</a:t>
            </a:r>
            <a:endParaRPr lang="en-US" sz="14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273D93A-69CE-49D4-BE60-F9A732FB7E82}"/>
              </a:ext>
            </a:extLst>
          </p:cNvPr>
          <p:cNvGrpSpPr/>
          <p:nvPr/>
        </p:nvGrpSpPr>
        <p:grpSpPr>
          <a:xfrm>
            <a:off x="4953000" y="4445786"/>
            <a:ext cx="990600" cy="1066800"/>
            <a:chOff x="3352800" y="3962400"/>
            <a:chExt cx="990600" cy="10668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C143CB5-7258-414B-A447-AE110781A067}"/>
                </a:ext>
              </a:extLst>
            </p:cNvPr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8639BB2-422D-457A-AC6B-8535EA8B888F}"/>
                </a:ext>
              </a:extLst>
            </p:cNvPr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82BB747-5186-4BF8-AC7C-C6D97A21F295}"/>
              </a:ext>
            </a:extLst>
          </p:cNvPr>
          <p:cNvSpPr txBox="1"/>
          <p:nvPr/>
        </p:nvSpPr>
        <p:spPr>
          <a:xfrm>
            <a:off x="4313872" y="5764768"/>
            <a:ext cx="2588895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main</a:t>
            </a:r>
            <a:r>
              <a:rPr lang="cs-CZ" sz="1400" dirty="0"/>
              <a:t>() {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/>
              <a:t>Greeter</a:t>
            </a:r>
            <a:r>
              <a:rPr lang="cs-CZ" sz="1400" dirty="0"/>
              <a:t> g = </a:t>
            </a:r>
            <a:r>
              <a:rPr lang="cs-CZ" sz="1400" dirty="0" err="1"/>
              <a:t>Greeter</a:t>
            </a:r>
            <a:r>
              <a:rPr lang="cs-CZ" sz="1400" dirty="0"/>
              <a:t>();</a:t>
            </a:r>
            <a:br>
              <a:rPr lang="cs-CZ" sz="1400" dirty="0"/>
            </a:br>
            <a:r>
              <a:rPr lang="cs-CZ" sz="1400" dirty="0"/>
              <a:t>};</a:t>
            </a:r>
            <a:endParaRPr lang="en-US" sz="14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F1B9FE2-8243-4E84-AD46-4CC40A2117FE}"/>
              </a:ext>
            </a:extLst>
          </p:cNvPr>
          <p:cNvGrpSpPr/>
          <p:nvPr/>
        </p:nvGrpSpPr>
        <p:grpSpPr>
          <a:xfrm>
            <a:off x="4991100" y="5600700"/>
            <a:ext cx="990600" cy="1066800"/>
            <a:chOff x="3352800" y="3962400"/>
            <a:chExt cx="990600" cy="1066800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6ADCB38-F390-4BFF-86AD-C2F2D190AA84}"/>
                </a:ext>
              </a:extLst>
            </p:cNvPr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0363801-ADFA-4BC6-8FDC-B38E2CC17827}"/>
                </a:ext>
              </a:extLst>
            </p:cNvPr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ounded Rectangular Callout 9">
            <a:extLst>
              <a:ext uri="{FF2B5EF4-FFF2-40B4-BE49-F238E27FC236}">
                <a16:creationId xmlns:a16="http://schemas.microsoft.com/office/drawing/2014/main" id="{6A2BD1EE-367E-4257-B0C7-DE2572508DB7}"/>
              </a:ext>
            </a:extLst>
          </p:cNvPr>
          <p:cNvSpPr/>
          <p:nvPr/>
        </p:nvSpPr>
        <p:spPr>
          <a:xfrm>
            <a:off x="7156367" y="4400542"/>
            <a:ext cx="1843566" cy="857258"/>
          </a:xfrm>
          <a:prstGeom prst="wedgeRoundRectCallout">
            <a:avLst>
              <a:gd name="adj1" fmla="val -69363"/>
              <a:gd name="adj2" fmla="val 2458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C00000"/>
                </a:solidFill>
              </a:rPr>
              <a:t>alokace na haldě (potřeba </a:t>
            </a:r>
            <a:r>
              <a:rPr lang="cs-CZ" sz="1400" dirty="0" err="1">
                <a:solidFill>
                  <a:srgbClr val="C00000"/>
                </a:solidFill>
              </a:rPr>
              <a:t>Greeter</a:t>
            </a:r>
            <a:r>
              <a:rPr lang="cs-CZ" sz="1400" dirty="0">
                <a:solidFill>
                  <a:srgbClr val="C00000"/>
                </a:solidFill>
              </a:rPr>
              <a:t>* a následný </a:t>
            </a:r>
            <a:r>
              <a:rPr lang="cs-CZ" sz="1400" dirty="0" err="1">
                <a:solidFill>
                  <a:srgbClr val="C00000"/>
                </a:solidFill>
              </a:rPr>
              <a:t>delete</a:t>
            </a:r>
            <a:r>
              <a:rPr lang="cs-CZ" sz="1400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17" name="Rounded Rectangular Callout 9">
            <a:extLst>
              <a:ext uri="{FF2B5EF4-FFF2-40B4-BE49-F238E27FC236}">
                <a16:creationId xmlns:a16="http://schemas.microsoft.com/office/drawing/2014/main" id="{61B540D9-59CA-4EF9-A269-E707213D257E}"/>
              </a:ext>
            </a:extLst>
          </p:cNvPr>
          <p:cNvSpPr/>
          <p:nvPr/>
        </p:nvSpPr>
        <p:spPr>
          <a:xfrm>
            <a:off x="7148034" y="5604510"/>
            <a:ext cx="1843566" cy="678180"/>
          </a:xfrm>
          <a:prstGeom prst="wedgeRoundRectCallout">
            <a:avLst>
              <a:gd name="adj1" fmla="val -69363"/>
              <a:gd name="adj2" fmla="val 2458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C00000"/>
                </a:solidFill>
              </a:rPr>
              <a:t>vytvoření a přiřazení</a:t>
            </a:r>
          </a:p>
        </p:txBody>
      </p:sp>
    </p:spTree>
    <p:extLst>
      <p:ext uri="{BB962C8B-B14F-4D97-AF65-F5344CB8AC3E}">
        <p14:creationId xmlns:p14="http://schemas.microsoft.com/office/powerpoint/2010/main" val="33524891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9E3FFFD-965A-4761-BC7B-934AF8C6B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Ideální rozhraní (spočítám jen jednou):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Použití: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CDB905-6F2D-45C5-83B8-F3E4536E2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„Počítadlo“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35B9FB-F0B4-4D0E-A680-FF890EF48816}"/>
              </a:ext>
            </a:extLst>
          </p:cNvPr>
          <p:cNvSpPr txBox="1"/>
          <p:nvPr/>
        </p:nvSpPr>
        <p:spPr>
          <a:xfrm>
            <a:off x="533400" y="1423987"/>
            <a:ext cx="2971800" cy="246221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class</a:t>
            </a:r>
            <a:r>
              <a:rPr lang="cs-CZ" sz="1400" dirty="0"/>
              <a:t> </a:t>
            </a:r>
            <a:r>
              <a:rPr lang="cs-CZ" sz="1400" dirty="0" err="1">
                <a:solidFill>
                  <a:srgbClr val="0033CC"/>
                </a:solidFill>
              </a:rPr>
              <a:t>Pocitadlo</a:t>
            </a:r>
            <a:r>
              <a:rPr lang="cs-CZ" sz="1400" dirty="0"/>
              <a:t> </a:t>
            </a:r>
            <a:r>
              <a:rPr lang="en-US" sz="1400" dirty="0"/>
              <a:t>{</a:t>
            </a:r>
            <a:endParaRPr lang="cs-CZ" sz="1400" dirty="0"/>
          </a:p>
          <a:p>
            <a:r>
              <a:rPr lang="en-US" sz="1400" dirty="0"/>
              <a:t>public: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en-US" sz="1400" dirty="0"/>
              <a:t>void </a:t>
            </a:r>
            <a:r>
              <a:rPr lang="en-US" sz="1400" dirty="0" err="1"/>
              <a:t>spocitej</a:t>
            </a:r>
            <a:r>
              <a:rPr lang="en-US" sz="1400" dirty="0"/>
              <a:t>( std::</a:t>
            </a:r>
            <a:r>
              <a:rPr lang="en-US" sz="1400" dirty="0" err="1"/>
              <a:t>istream</a:t>
            </a:r>
            <a:r>
              <a:rPr lang="en-US" sz="1400" dirty="0"/>
              <a:t>&amp; s);</a:t>
            </a:r>
          </a:p>
          <a:p>
            <a:r>
              <a:rPr lang="en-US" sz="1400" dirty="0"/>
              <a:t>  int </a:t>
            </a:r>
            <a:r>
              <a:rPr lang="en-US" sz="1400" dirty="0" err="1"/>
              <a:t>pocet</a:t>
            </a:r>
            <a:r>
              <a:rPr lang="en-US" sz="1400" dirty="0"/>
              <a:t>() { return </a:t>
            </a:r>
            <a:r>
              <a:rPr lang="cs-CZ" sz="1400" dirty="0" err="1"/>
              <a:t>pocet</a:t>
            </a:r>
            <a:r>
              <a:rPr lang="cs-CZ" sz="1400" dirty="0"/>
              <a:t>_</a:t>
            </a:r>
            <a:r>
              <a:rPr lang="en-US" sz="1400" dirty="0"/>
              <a:t>; }</a:t>
            </a:r>
          </a:p>
          <a:p>
            <a:r>
              <a:rPr lang="en-US" sz="1400" dirty="0"/>
              <a:t>  int </a:t>
            </a:r>
            <a:r>
              <a:rPr lang="cs-CZ" sz="1400" dirty="0" err="1"/>
              <a:t>soucet</a:t>
            </a:r>
            <a:r>
              <a:rPr lang="en-US" sz="1400" dirty="0"/>
              <a:t>() { return </a:t>
            </a:r>
            <a:r>
              <a:rPr lang="cs-CZ" sz="1400" dirty="0" err="1"/>
              <a:t>soucet</a:t>
            </a:r>
            <a:r>
              <a:rPr lang="en-GB" sz="1400" dirty="0"/>
              <a:t>_</a:t>
            </a:r>
            <a:r>
              <a:rPr lang="en-US" sz="1400" dirty="0"/>
              <a:t>; }</a:t>
            </a:r>
            <a:br>
              <a:rPr lang="cs-CZ" sz="1400" dirty="0"/>
            </a:br>
            <a:r>
              <a:rPr lang="en-US" sz="1400" dirty="0"/>
              <a:t>private: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cs-CZ" sz="1400" dirty="0" err="1"/>
              <a:t>bool</a:t>
            </a:r>
            <a:r>
              <a:rPr lang="cs-CZ" sz="1400" dirty="0"/>
              <a:t> </a:t>
            </a:r>
            <a:r>
              <a:rPr lang="cs-CZ" sz="1400" dirty="0" err="1"/>
              <a:t>is_separator</a:t>
            </a:r>
            <a:r>
              <a:rPr lang="cs-CZ" sz="1400" dirty="0"/>
              <a:t>(</a:t>
            </a:r>
            <a:r>
              <a:rPr lang="cs-CZ" sz="1400" dirty="0" err="1"/>
              <a:t>char</a:t>
            </a:r>
            <a:r>
              <a:rPr lang="cs-CZ" sz="1400" dirty="0"/>
              <a:t>);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pocet</a:t>
            </a:r>
            <a:r>
              <a:rPr lang="cs-CZ" sz="1400" dirty="0"/>
              <a:t>_</a:t>
            </a:r>
            <a:r>
              <a:rPr lang="en-GB" sz="1400" dirty="0"/>
              <a:t> { 0 }</a:t>
            </a:r>
            <a:r>
              <a:rPr lang="en-US" sz="1400" dirty="0"/>
              <a:t>;</a:t>
            </a:r>
          </a:p>
          <a:p>
            <a:r>
              <a:rPr lang="en-US" sz="1400" dirty="0"/>
              <a:t>  int </a:t>
            </a:r>
            <a:r>
              <a:rPr lang="cs-CZ" sz="1400" dirty="0" err="1"/>
              <a:t>soucet</a:t>
            </a:r>
            <a:r>
              <a:rPr lang="cs-CZ" sz="1400" dirty="0"/>
              <a:t>_</a:t>
            </a:r>
            <a:r>
              <a:rPr lang="en-GB" sz="1400" dirty="0"/>
              <a:t> { 0 }</a:t>
            </a:r>
            <a:r>
              <a:rPr lang="en-US" sz="1400" dirty="0"/>
              <a:t>;</a:t>
            </a:r>
          </a:p>
          <a:p>
            <a:r>
              <a:rPr lang="en-US" sz="1400" dirty="0"/>
              <a:t>};</a:t>
            </a:r>
            <a:endParaRPr lang="en-US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ounded Rectangular Callout 10">
            <a:extLst>
              <a:ext uri="{FF2B5EF4-FFF2-40B4-BE49-F238E27FC236}">
                <a16:creationId xmlns:a16="http://schemas.microsoft.com/office/drawing/2014/main" id="{AD55BDE1-DD71-4770-8853-AE10823479DE}"/>
              </a:ext>
            </a:extLst>
          </p:cNvPr>
          <p:cNvSpPr/>
          <p:nvPr/>
        </p:nvSpPr>
        <p:spPr>
          <a:xfrm>
            <a:off x="3810000" y="1625024"/>
            <a:ext cx="1607820" cy="371891"/>
          </a:xfrm>
          <a:prstGeom prst="wedgeRoundRectCallout">
            <a:avLst>
              <a:gd name="adj1" fmla="val -74658"/>
              <a:gd name="adj2" fmla="val 5185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obecný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istream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id="{B34E81CD-9252-41BC-9086-B87EFA9A6698}"/>
              </a:ext>
            </a:extLst>
          </p:cNvPr>
          <p:cNvSpPr/>
          <p:nvPr/>
        </p:nvSpPr>
        <p:spPr>
          <a:xfrm>
            <a:off x="3794760" y="2315104"/>
            <a:ext cx="2026920" cy="490746"/>
          </a:xfrm>
          <a:prstGeom prst="wedgeRoundRectCallout">
            <a:avLst>
              <a:gd name="adj1" fmla="val -76460"/>
              <a:gd name="adj2" fmla="val -5616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krátké metody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inline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26D985-519E-4F8D-8909-617B69512A96}"/>
              </a:ext>
            </a:extLst>
          </p:cNvPr>
          <p:cNvSpPr txBox="1"/>
          <p:nvPr/>
        </p:nvSpPr>
        <p:spPr>
          <a:xfrm>
            <a:off x="533400" y="4721661"/>
            <a:ext cx="4495800" cy="1169551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main</a:t>
            </a:r>
            <a:r>
              <a:rPr lang="cs-CZ" sz="1400" dirty="0"/>
              <a:t>() {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/>
              <a:t>Pocitadlo</a:t>
            </a:r>
            <a:r>
              <a:rPr lang="cs-CZ" sz="1400" dirty="0"/>
              <a:t> p;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p.spocitej</a:t>
            </a:r>
            <a:r>
              <a:rPr lang="cs-CZ" sz="1400" dirty="0"/>
              <a:t>(</a:t>
            </a:r>
            <a:r>
              <a:rPr lang="cs-CZ" sz="1400" dirty="0" err="1"/>
              <a:t>cin</a:t>
            </a:r>
            <a:r>
              <a:rPr lang="cs-CZ" sz="1400" dirty="0"/>
              <a:t>);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cout</a:t>
            </a:r>
            <a:r>
              <a:rPr lang="cs-CZ" sz="1400" dirty="0"/>
              <a:t> &lt;&lt; </a:t>
            </a:r>
            <a:r>
              <a:rPr lang="cs-CZ" sz="1400" dirty="0" err="1"/>
              <a:t>p.soucet</a:t>
            </a:r>
            <a:r>
              <a:rPr lang="cs-CZ" sz="1400" dirty="0"/>
              <a:t>() &lt;&lt; " " &lt;&lt; </a:t>
            </a:r>
            <a:r>
              <a:rPr lang="cs-CZ" sz="1400" dirty="0" err="1"/>
              <a:t>p.pocet</a:t>
            </a:r>
            <a:r>
              <a:rPr lang="cs-CZ" sz="1400" dirty="0"/>
              <a:t>() &lt;&lt; </a:t>
            </a:r>
            <a:r>
              <a:rPr lang="cs-CZ" sz="1400" dirty="0" err="1"/>
              <a:t>endl</a:t>
            </a:r>
            <a:r>
              <a:rPr lang="cs-CZ" sz="1400" dirty="0"/>
              <a:t>;</a:t>
            </a:r>
            <a:br>
              <a:rPr lang="cs-CZ" sz="1400" dirty="0"/>
            </a:br>
            <a:r>
              <a:rPr lang="cs-CZ" sz="1400" dirty="0"/>
              <a:t>};</a:t>
            </a:r>
            <a:endParaRPr lang="en-US" sz="1400" dirty="0"/>
          </a:p>
        </p:txBody>
      </p:sp>
      <p:sp>
        <p:nvSpPr>
          <p:cNvPr id="9" name="Rounded Rectangular Callout 10">
            <a:extLst>
              <a:ext uri="{FF2B5EF4-FFF2-40B4-BE49-F238E27FC236}">
                <a16:creationId xmlns:a16="http://schemas.microsoft.com/office/drawing/2014/main" id="{B4E7A8E1-8B02-4C9D-9933-61191D95FC3A}"/>
              </a:ext>
            </a:extLst>
          </p:cNvPr>
          <p:cNvSpPr/>
          <p:nvPr/>
        </p:nvSpPr>
        <p:spPr>
          <a:xfrm>
            <a:off x="3276600" y="4667112"/>
            <a:ext cx="2438400" cy="520256"/>
          </a:xfrm>
          <a:prstGeom prst="wedgeRoundRectCallout">
            <a:avLst>
              <a:gd name="adj1" fmla="val -74346"/>
              <a:gd name="adj2" fmla="val 6649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konkrétní vstup a výstup řešen až v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mainu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11">
            <a:extLst>
              <a:ext uri="{FF2B5EF4-FFF2-40B4-BE49-F238E27FC236}">
                <a16:creationId xmlns:a16="http://schemas.microsoft.com/office/drawing/2014/main" id="{DA02EA24-1D02-42AF-8268-034F12A31C29}"/>
              </a:ext>
            </a:extLst>
          </p:cNvPr>
          <p:cNvSpPr/>
          <p:nvPr/>
        </p:nvSpPr>
        <p:spPr>
          <a:xfrm>
            <a:off x="3810000" y="3074220"/>
            <a:ext cx="2026920" cy="778504"/>
          </a:xfrm>
          <a:prstGeom prst="wedgeRoundRectCallout">
            <a:avLst>
              <a:gd name="adj1" fmla="val -78340"/>
              <a:gd name="adj2" fmla="val -3442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privátní metody a datové položky (zpočátku vše 0)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0295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D36739-3C13-4393-89A9-9F09CEE51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„Nejdelší posloupnost alfanumerických znaků“ znamená nejdelší možná</a:t>
            </a:r>
          </a:p>
          <a:p>
            <a:pPr lvl="1"/>
            <a:r>
              <a:rPr lang="cs-CZ" dirty="0"/>
              <a:t>V </a:t>
            </a:r>
            <a:r>
              <a:rPr lang="cs-CZ" dirty="0">
                <a:latin typeface="Consolas" panose="020B0609020204030204" pitchFamily="49" charset="0"/>
              </a:rPr>
              <a:t>"lor34em_ipsum"</a:t>
            </a:r>
            <a:r>
              <a:rPr lang="cs-CZ" dirty="0"/>
              <a:t> jsou slova </a:t>
            </a:r>
            <a:r>
              <a:rPr lang="cs-CZ" dirty="0">
                <a:latin typeface="Consolas" panose="020B0609020204030204" pitchFamily="49" charset="0"/>
              </a:rPr>
              <a:t>"lor34em"</a:t>
            </a:r>
            <a:r>
              <a:rPr lang="cs-CZ" dirty="0"/>
              <a:t> a </a:t>
            </a:r>
            <a:r>
              <a:rPr lang="cs-CZ" dirty="0">
                <a:latin typeface="Consolas" panose="020B0609020204030204" pitchFamily="49" charset="0"/>
              </a:rPr>
              <a:t>"</a:t>
            </a:r>
            <a:r>
              <a:rPr lang="cs-CZ" dirty="0" err="1">
                <a:latin typeface="Consolas" panose="020B0609020204030204" pitchFamily="49" charset="0"/>
              </a:rPr>
              <a:t>ipsum</a:t>
            </a:r>
            <a:r>
              <a:rPr lang="cs-CZ" dirty="0">
                <a:latin typeface="Consolas" panose="020B0609020204030204" pitchFamily="49" charset="0"/>
              </a:rPr>
              <a:t>"</a:t>
            </a:r>
            <a:r>
              <a:rPr lang="cs-CZ" dirty="0"/>
              <a:t>, nikoliv </a:t>
            </a:r>
            <a:r>
              <a:rPr lang="cs-CZ" dirty="0">
                <a:latin typeface="Consolas" panose="020B0609020204030204" pitchFamily="49" charset="0"/>
              </a:rPr>
              <a:t>"or3"</a:t>
            </a:r>
            <a:r>
              <a:rPr lang="cs-CZ" dirty="0"/>
              <a:t> či </a:t>
            </a:r>
            <a:r>
              <a:rPr lang="cs-CZ" dirty="0">
                <a:latin typeface="Consolas" panose="020B0609020204030204" pitchFamily="49" charset="0"/>
              </a:rPr>
              <a:t>"</a:t>
            </a:r>
            <a:r>
              <a:rPr lang="cs-CZ" dirty="0" err="1">
                <a:latin typeface="Consolas" panose="020B0609020204030204" pitchFamily="49" charset="0"/>
              </a:rPr>
              <a:t>ip</a:t>
            </a:r>
            <a:r>
              <a:rPr lang="cs-CZ" dirty="0">
                <a:latin typeface="Consolas" panose="020B0609020204030204" pitchFamily="49" charset="0"/>
              </a:rPr>
              <a:t>"</a:t>
            </a:r>
          </a:p>
          <a:p>
            <a:endParaRPr lang="cs-CZ" dirty="0"/>
          </a:p>
          <a:p>
            <a:r>
              <a:rPr lang="cs-CZ" dirty="0"/>
              <a:t>Častá chyba</a:t>
            </a:r>
            <a:r>
              <a:rPr lang="en-GB" dirty="0"/>
              <a:t> z </a:t>
            </a:r>
            <a:r>
              <a:rPr lang="cs-CZ" dirty="0"/>
              <a:t>minulých let: příliš mnoho slov</a:t>
            </a:r>
          </a:p>
          <a:p>
            <a:pPr lvl="1"/>
            <a:r>
              <a:rPr lang="cs-CZ" dirty="0"/>
              <a:t>Pozor na definici slova dle zadání!</a:t>
            </a:r>
          </a:p>
          <a:p>
            <a:endParaRPr lang="cs-CZ" dirty="0"/>
          </a:p>
          <a:p>
            <a:r>
              <a:rPr lang="cs-CZ" dirty="0"/>
              <a:t>Vytvořte si testovací vstupy a ověřte si to na nich</a:t>
            </a:r>
          </a:p>
          <a:p>
            <a:endParaRPr lang="cs-CZ" dirty="0"/>
          </a:p>
          <a:p>
            <a:r>
              <a:rPr lang="cs-CZ" dirty="0"/>
              <a:t>Pořádně si rozmyslete, v jakých stavech se může počítadlo nacházet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3F0E20-2D81-4680-8B15-E7CFF35B1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Rady k úloze „Počítání oveček“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2498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Struktura souborů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86400" y="990599"/>
            <a:ext cx="32004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en-US" sz="1400" b="1" dirty="0" err="1">
                <a:solidFill>
                  <a:srgbClr val="008000"/>
                </a:solidFill>
              </a:rPr>
              <a:t>ovecky.h</a:t>
            </a:r>
            <a:r>
              <a:rPr lang="cs-CZ" sz="1400" dirty="0"/>
              <a:t>"</a:t>
            </a:r>
          </a:p>
          <a:p>
            <a:r>
              <a:rPr lang="cs-CZ" sz="1400" dirty="0" err="1"/>
              <a:t>using</a:t>
            </a:r>
            <a:r>
              <a:rPr lang="cs-CZ" sz="1400" dirty="0"/>
              <a:t> </a:t>
            </a:r>
            <a:r>
              <a:rPr lang="cs-CZ" sz="1400" dirty="0" err="1"/>
              <a:t>namespace</a:t>
            </a:r>
            <a:r>
              <a:rPr lang="cs-CZ" sz="1400" dirty="0"/>
              <a:t> </a:t>
            </a:r>
            <a:r>
              <a:rPr lang="cs-CZ" sz="1400" dirty="0" err="1"/>
              <a:t>std</a:t>
            </a:r>
            <a:r>
              <a:rPr lang="cs-CZ" sz="1400" dirty="0"/>
              <a:t>;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>
                <a:solidFill>
                  <a:srgbClr val="0033CC"/>
                </a:solidFill>
              </a:rPr>
              <a:t>Ovecky</a:t>
            </a:r>
            <a:r>
              <a:rPr lang="en-US" sz="1400" dirty="0"/>
              <a:t>::</a:t>
            </a:r>
            <a:r>
              <a:rPr lang="en-US" sz="1400" dirty="0" err="1"/>
              <a:t>zpracuj_znak</a:t>
            </a:r>
            <a:r>
              <a:rPr lang="en-US" sz="1400" dirty="0"/>
              <a:t>( ....)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....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>
                <a:solidFill>
                  <a:srgbClr val="0033CC"/>
                </a:solidFill>
              </a:rPr>
              <a:t>Ovecky</a:t>
            </a:r>
            <a:r>
              <a:rPr lang="en-US" sz="1400" dirty="0"/>
              <a:t>::</a:t>
            </a:r>
            <a:r>
              <a:rPr lang="en-US" sz="1400" dirty="0" err="1"/>
              <a:t>spocitej</a:t>
            </a:r>
            <a:r>
              <a:rPr lang="en-US" sz="1400" dirty="0"/>
              <a:t>( </a:t>
            </a:r>
            <a:r>
              <a:rPr lang="en-US" sz="1400" dirty="0" err="1"/>
              <a:t>istream</a:t>
            </a:r>
            <a:r>
              <a:rPr lang="en-US" sz="1400" dirty="0"/>
              <a:t>&amp; s)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....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0" y="4191000"/>
            <a:ext cx="32004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&lt;</a:t>
            </a:r>
            <a:r>
              <a:rPr lang="en-US" sz="1400" dirty="0" err="1"/>
              <a:t>iostream</a:t>
            </a:r>
            <a:r>
              <a:rPr lang="en-US" sz="1400" dirty="0"/>
              <a:t>&gt;</a:t>
            </a:r>
          </a:p>
          <a:p>
            <a:r>
              <a:rPr lang="en-US" sz="1400" dirty="0"/>
              <a:t>#include "</a:t>
            </a:r>
            <a:r>
              <a:rPr lang="en-US" sz="1400" b="1" dirty="0" err="1">
                <a:solidFill>
                  <a:srgbClr val="008000"/>
                </a:solidFill>
              </a:rPr>
              <a:t>ovecky.h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en-US" sz="1400" dirty="0" err="1"/>
              <a:t>int</a:t>
            </a:r>
            <a:r>
              <a:rPr lang="en-US" sz="1400" dirty="0"/>
              <a:t> main()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>
                <a:solidFill>
                  <a:srgbClr val="0033CC"/>
                </a:solidFill>
              </a:rPr>
              <a:t>Ovecky</a:t>
            </a:r>
            <a:r>
              <a:rPr lang="en-US" sz="1400" dirty="0"/>
              <a:t> </a:t>
            </a:r>
            <a:r>
              <a:rPr lang="en-US" sz="1400" dirty="0" err="1"/>
              <a:t>ov</a:t>
            </a:r>
            <a:r>
              <a:rPr lang="en-US" sz="1400" dirty="0"/>
              <a:t>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ov.spocitej</a:t>
            </a:r>
            <a:r>
              <a:rPr lang="en-US" sz="1400" dirty="0"/>
              <a:t>( </a:t>
            </a:r>
            <a:r>
              <a:rPr lang="en-US" sz="1400" dirty="0" err="1"/>
              <a:t>cin</a:t>
            </a:r>
            <a:r>
              <a:rPr lang="en-US" sz="1400" dirty="0"/>
              <a:t>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cout</a:t>
            </a:r>
            <a:r>
              <a:rPr lang="en-US" sz="1400" dirty="0"/>
              <a:t> &lt;&lt; </a:t>
            </a:r>
            <a:r>
              <a:rPr lang="en-US" sz="1400" dirty="0" err="1"/>
              <a:t>ov.pocet</a:t>
            </a:r>
            <a:r>
              <a:rPr lang="en-US" sz="1400" dirty="0"/>
              <a:t>();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715629"/>
            <a:ext cx="2971800" cy="375487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</a:t>
            </a:r>
            <a:r>
              <a:rPr lang="en-US" sz="1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ifndef</a:t>
            </a:r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OVECKY_H_</a:t>
            </a:r>
          </a:p>
          <a:p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#define OVECKY_H_</a:t>
            </a:r>
          </a:p>
          <a:p>
            <a:endParaRPr lang="en-US" sz="1400" dirty="0"/>
          </a:p>
          <a:p>
            <a:r>
              <a:rPr lang="en-US" sz="1400" dirty="0"/>
              <a:t>#include &lt;iostream&gt;</a:t>
            </a:r>
          </a:p>
          <a:p>
            <a:endParaRPr lang="en-US" sz="1400" dirty="0"/>
          </a:p>
          <a:p>
            <a:r>
              <a:rPr lang="cs-CZ" sz="1400" dirty="0" err="1"/>
              <a:t>class</a:t>
            </a:r>
            <a:r>
              <a:rPr lang="cs-CZ" sz="1400" dirty="0"/>
              <a:t> </a:t>
            </a:r>
            <a:r>
              <a:rPr lang="en-US" sz="1400" dirty="0">
                <a:solidFill>
                  <a:srgbClr val="0033CC"/>
                </a:solidFill>
              </a:rPr>
              <a:t>O</a:t>
            </a:r>
            <a:r>
              <a:rPr lang="cs-CZ" sz="1400" dirty="0">
                <a:solidFill>
                  <a:srgbClr val="0033CC"/>
                </a:solidFill>
              </a:rPr>
              <a:t>vecky</a:t>
            </a:r>
            <a:r>
              <a:rPr lang="cs-CZ" sz="1400" dirty="0"/>
              <a:t> </a:t>
            </a:r>
            <a:r>
              <a:rPr lang="en-US" sz="1400" dirty="0"/>
              <a:t>{</a:t>
            </a:r>
            <a:endParaRPr lang="cs-CZ" sz="1400" dirty="0"/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cs-CZ" sz="1400" dirty="0"/>
              <a:t>void zpracuj</a:t>
            </a:r>
            <a:r>
              <a:rPr lang="en-US" sz="1400" dirty="0"/>
              <a:t>_</a:t>
            </a:r>
            <a:r>
              <a:rPr lang="cs-CZ" sz="1400" dirty="0"/>
              <a:t>znak</a:t>
            </a:r>
            <a:r>
              <a:rPr lang="en-US" sz="1400" dirty="0"/>
              <a:t>( char c);</a:t>
            </a:r>
          </a:p>
          <a:p>
            <a:r>
              <a:rPr lang="en-US" sz="1400" dirty="0"/>
              <a:t>  void </a:t>
            </a:r>
            <a:r>
              <a:rPr lang="en-US" sz="1400" dirty="0" err="1"/>
              <a:t>spocitej</a:t>
            </a:r>
            <a:r>
              <a:rPr lang="en-US" sz="1400" dirty="0"/>
              <a:t>( </a:t>
            </a:r>
            <a:r>
              <a:rPr lang="en-US" sz="1400" dirty="0" err="1"/>
              <a:t>std</a:t>
            </a:r>
            <a:r>
              <a:rPr lang="en-US" sz="1400" dirty="0"/>
              <a:t>::</a:t>
            </a:r>
            <a:r>
              <a:rPr lang="en-US" sz="1400" dirty="0" err="1"/>
              <a:t>istream</a:t>
            </a:r>
            <a:r>
              <a:rPr lang="en-US" sz="1400" dirty="0"/>
              <a:t>&amp; s);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pocet_znaku</a:t>
            </a:r>
            <a:r>
              <a:rPr lang="en-US" sz="1400" dirty="0"/>
              <a:t>() { return ..; }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pocet_slov</a:t>
            </a:r>
            <a:r>
              <a:rPr lang="en-US" sz="1400" dirty="0"/>
              <a:t>() { return ..; } private:</a:t>
            </a:r>
          </a:p>
          <a:p>
            <a:r>
              <a:rPr lang="en-US" sz="1400" dirty="0"/>
              <a:t>  </a:t>
            </a:r>
            <a:r>
              <a:rPr lang="cs-CZ" sz="1400" dirty="0"/>
              <a:t>int pocet</a:t>
            </a:r>
            <a:r>
              <a:rPr lang="en-US" sz="1400" dirty="0"/>
              <a:t>_</a:t>
            </a:r>
            <a:r>
              <a:rPr lang="en-US" sz="1400" dirty="0" err="1"/>
              <a:t>znaku</a:t>
            </a:r>
            <a:r>
              <a:rPr lang="en-US" sz="1400" dirty="0"/>
              <a:t>_;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pocet_slov</a:t>
            </a:r>
            <a:r>
              <a:rPr lang="en-US" sz="1400" dirty="0"/>
              <a:t>_;</a:t>
            </a:r>
          </a:p>
          <a:p>
            <a:r>
              <a:rPr lang="en-US" sz="1400" dirty="0"/>
              <a:t>};</a:t>
            </a:r>
          </a:p>
          <a:p>
            <a:endParaRPr lang="en-US" sz="1400" dirty="0"/>
          </a:p>
          <a:p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</a:t>
            </a:r>
            <a:r>
              <a:rPr lang="en-US" sz="1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endif</a:t>
            </a:r>
            <a:endParaRPr lang="en-US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276600" y="996612"/>
            <a:ext cx="2209800" cy="719017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3276600" y="1715629"/>
            <a:ext cx="2209800" cy="2475371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86000" y="1407852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ovecky.h</a:t>
            </a:r>
            <a:endParaRPr lang="cs-CZ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7543800" y="682823"/>
            <a:ext cx="11430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ovecky.cpp</a:t>
            </a:r>
            <a:endParaRPr lang="cs-CZ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7696200" y="3888469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main.cpp</a:t>
            </a:r>
            <a:endParaRPr lang="cs-CZ" sz="1400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328572" y="1015606"/>
            <a:ext cx="914400" cy="371891"/>
          </a:xfrm>
          <a:prstGeom prst="wedgeRoundRectCallout">
            <a:avLst>
              <a:gd name="adj1" fmla="val 322"/>
              <a:gd name="adj2" fmla="val 1461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guard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3610407" y="4471005"/>
            <a:ext cx="914400" cy="381000"/>
          </a:xfrm>
          <a:prstGeom prst="wedgeRoundRectCallout">
            <a:avLst>
              <a:gd name="adj1" fmla="val -109110"/>
              <a:gd name="adj2" fmla="val -1726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inline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3605212" y="2619375"/>
            <a:ext cx="1552576" cy="381000"/>
          </a:xfrm>
          <a:prstGeom prst="wedgeRoundRectCallout">
            <a:avLst>
              <a:gd name="adj1" fmla="val -92327"/>
              <a:gd name="adj2" fmla="val 1235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deklarace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3605212" y="2212300"/>
            <a:ext cx="1552576" cy="381000"/>
          </a:xfrm>
          <a:prstGeom prst="wedgeRoundRectCallout">
            <a:avLst>
              <a:gd name="adj1" fmla="val 77976"/>
              <a:gd name="adj2" fmla="val -689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implementace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1650422" y="5852130"/>
            <a:ext cx="3035878" cy="381000"/>
          </a:xfrm>
          <a:prstGeom prst="wedgeRoundRectCallout">
            <a:avLst>
              <a:gd name="adj1" fmla="val -41498"/>
              <a:gd name="adj2" fmla="val -24080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using namespace </a:t>
            </a:r>
            <a:r>
              <a:rPr lang="en-US" sz="1400" b="1" dirty="0">
                <a:solidFill>
                  <a:schemeClr val="tx1"/>
                </a:solidFill>
              </a:rPr>
              <a:t>NIKDY!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v .h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Rounded Rectangular Callout 10">
            <a:extLst>
              <a:ext uri="{FF2B5EF4-FFF2-40B4-BE49-F238E27FC236}">
                <a16:creationId xmlns:a16="http://schemas.microsoft.com/office/drawing/2014/main" id="{DC8D3961-BAF3-4E79-8EF9-4E0577D16E0D}"/>
              </a:ext>
            </a:extLst>
          </p:cNvPr>
          <p:cNvSpPr/>
          <p:nvPr/>
        </p:nvSpPr>
        <p:spPr>
          <a:xfrm>
            <a:off x="1332633" y="847935"/>
            <a:ext cx="3021078" cy="428979"/>
          </a:xfrm>
          <a:prstGeom prst="wedgeRoundRectCallout">
            <a:avLst>
              <a:gd name="adj1" fmla="val 23694"/>
              <a:gd name="adj2" fmla="val -3517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</a:rPr>
              <a:t>#pragma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</a:rPr>
              <a:t>once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není ve standardu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5499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667000" y="1143000"/>
            <a:ext cx="2667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>
                <a:solidFill>
                  <a:srgbClr val="FF0000"/>
                </a:solidFill>
              </a:rPr>
              <a:t>Trida</a:t>
            </a:r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0033CC"/>
                </a:solidFill>
              </a:rPr>
              <a:t>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67000" y="2895600"/>
            <a:ext cx="2667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{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</a:t>
            </a:r>
            <a:r>
              <a:rPr lang="cs-CZ" sz="1400" dirty="0">
                <a:solidFill>
                  <a:srgbClr val="FF0000"/>
                </a:solidFill>
              </a:rPr>
              <a:t>Trida</a:t>
            </a:r>
            <a:r>
              <a:rPr lang="cs-CZ" sz="1400" dirty="0"/>
              <a:t> </a:t>
            </a:r>
            <a:r>
              <a:rPr lang="cs-CZ" sz="1400" dirty="0">
                <a:solidFill>
                  <a:srgbClr val="00B050"/>
                </a:solidFill>
              </a:rPr>
              <a:t>objekt</a:t>
            </a:r>
            <a:r>
              <a:rPr lang="en-US" sz="1400" dirty="0"/>
              <a:t>;</a:t>
            </a:r>
          </a:p>
          <a:p>
            <a:r>
              <a:rPr lang="en-US" sz="1400" dirty="0">
                <a:solidFill>
                  <a:srgbClr val="00B050"/>
                </a:solidFill>
              </a:rPr>
              <a:t>  objekt.</a:t>
            </a:r>
            <a:r>
              <a:rPr lang="en-US" sz="1400" dirty="0">
                <a:solidFill>
                  <a:srgbClr val="0033CC"/>
                </a:solidFill>
              </a:rPr>
              <a:t>fce</a:t>
            </a:r>
            <a:r>
              <a:rPr lang="en-US" sz="1400" dirty="0"/>
              <a:t>( 1);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</a:t>
            </a:r>
            <a:r>
              <a:rPr lang="cs-CZ" dirty="0"/>
              <a:t>čka a čtyřtečka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67000" y="2362200"/>
            <a:ext cx="2667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FF0000"/>
                </a:solidFill>
              </a:rPr>
              <a:t>Trida</a:t>
            </a:r>
            <a:r>
              <a:rPr lang="en-US" sz="1400" dirty="0">
                <a:solidFill>
                  <a:srgbClr val="FF0000"/>
                </a:solidFill>
              </a:rPr>
              <a:t>::</a:t>
            </a:r>
            <a:r>
              <a:rPr lang="en-US" sz="1400" dirty="0" err="1">
                <a:solidFill>
                  <a:srgbClr val="0033CC"/>
                </a:solidFill>
              </a:rPr>
              <a:t>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 { ... }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4953000" y="4114800"/>
            <a:ext cx="2667000" cy="381000"/>
          </a:xfrm>
          <a:prstGeom prst="wedgeRoundRectCallout">
            <a:avLst>
              <a:gd name="adj1" fmla="val -82586"/>
              <a:gd name="adj2" fmla="val -27046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C00000"/>
                </a:solidFill>
              </a:rPr>
              <a:t>Trida</a:t>
            </a:r>
            <a:r>
              <a:rPr lang="en-US" sz="1400" dirty="0">
                <a:solidFill>
                  <a:srgbClr val="C00000"/>
                </a:solidFill>
              </a:rPr>
              <a:t> </a:t>
            </a:r>
            <a:r>
              <a:rPr lang="en-US" sz="1400" dirty="0" err="1">
                <a:solidFill>
                  <a:srgbClr val="C00000"/>
                </a:solidFill>
              </a:rPr>
              <a:t>objekt</a:t>
            </a:r>
            <a:r>
              <a:rPr lang="en-US" sz="1400" dirty="0">
                <a:solidFill>
                  <a:srgbClr val="C00000"/>
                </a:solidFill>
              </a:rPr>
              <a:t> = new </a:t>
            </a:r>
            <a:r>
              <a:rPr lang="en-US" sz="1400" dirty="0" err="1">
                <a:solidFill>
                  <a:srgbClr val="C00000"/>
                </a:solidFill>
              </a:rPr>
              <a:t>Trida</a:t>
            </a:r>
            <a:r>
              <a:rPr lang="en-US" sz="1400" dirty="0">
                <a:solidFill>
                  <a:srgbClr val="C00000"/>
                </a:solidFill>
              </a:rPr>
              <a:t>();</a:t>
            </a:r>
            <a:endParaRPr lang="cs-CZ" sz="1400" dirty="0">
              <a:solidFill>
                <a:srgbClr val="C00000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2667000" y="4876800"/>
            <a:ext cx="2438400" cy="762000"/>
          </a:xfrm>
          <a:prstGeom prst="wedgeRoundRectCallout">
            <a:avLst>
              <a:gd name="adj1" fmla="val -17607"/>
              <a:gd name="adj2" fmla="val -21800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.  operátor přístupu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 položce objektu</a:t>
            </a:r>
          </a:p>
          <a:p>
            <a:pPr algn="ctr"/>
            <a:r>
              <a:rPr lang="cs-CZ" sz="1400" dirty="0">
                <a:solidFill>
                  <a:srgbClr val="0033CC"/>
                </a:solidFill>
              </a:rPr>
              <a:t>nalevo vždy proměnná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867400" y="3733800"/>
            <a:ext cx="990600" cy="1066800"/>
            <a:chOff x="3352800" y="3962400"/>
            <a:chExt cx="990600" cy="1066800"/>
          </a:xfrm>
        </p:grpSpPr>
        <p:cxnSp>
          <p:nvCxnSpPr>
            <p:cNvPr id="22" name="Straight Connector 21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ounded Rectangular Callout 25"/>
          <p:cNvSpPr/>
          <p:nvPr/>
        </p:nvSpPr>
        <p:spPr>
          <a:xfrm>
            <a:off x="4724400" y="1600200"/>
            <a:ext cx="1981200" cy="609600"/>
          </a:xfrm>
          <a:prstGeom prst="wedgeRoundRectCallout">
            <a:avLst>
              <a:gd name="adj1" fmla="val -105783"/>
              <a:gd name="adj2" fmla="val 7761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::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kvalifikátor</a:t>
            </a:r>
          </a:p>
          <a:p>
            <a:pPr algn="ctr"/>
            <a:r>
              <a:rPr lang="cs-CZ" sz="1400" dirty="0">
                <a:solidFill>
                  <a:srgbClr val="0033CC"/>
                </a:solidFill>
              </a:rPr>
              <a:t>nalevo vždy typ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81000" y="1066800"/>
            <a:ext cx="3276600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endParaRPr lang="en-US" sz="1400" dirty="0"/>
          </a:p>
          <a:p>
            <a:r>
              <a:rPr lang="en-US" sz="1400" dirty="0"/>
              <a:t>{</a:t>
            </a:r>
          </a:p>
          <a:p>
            <a:r>
              <a:rPr lang="en-US" sz="1400" dirty="0">
                <a:solidFill>
                  <a:srgbClr val="0033CC"/>
                </a:solidFill>
              </a:rPr>
              <a:t>  std::string</a:t>
            </a:r>
            <a:r>
              <a:rPr lang="cs-CZ" sz="1400" dirty="0">
                <a:solidFill>
                  <a:srgbClr val="0033CC"/>
                </a:solidFill>
              </a:rPr>
              <a:t> </a:t>
            </a:r>
            <a:r>
              <a:rPr lang="cs-CZ" sz="1400" dirty="0">
                <a:solidFill>
                  <a:srgbClr val="00B050"/>
                </a:solidFill>
              </a:rPr>
              <a:t>getResult</a:t>
            </a:r>
            <a:r>
              <a:rPr lang="en-US" sz="1400" dirty="0"/>
              <a:t> () { </a:t>
            </a:r>
            <a:r>
              <a:rPr lang="en-US" sz="1400" dirty="0">
                <a:solidFill>
                  <a:srgbClr val="00B050"/>
                </a:solidFill>
              </a:rPr>
              <a:t>return r;</a:t>
            </a:r>
            <a:r>
              <a:rPr lang="en-US" sz="1400" dirty="0"/>
              <a:t> }</a:t>
            </a:r>
          </a:p>
          <a:p>
            <a:r>
              <a:rPr lang="en-US" sz="1400" dirty="0"/>
              <a:t>  </a:t>
            </a:r>
            <a:r>
              <a:rPr lang="en-US" sz="1400" dirty="0">
                <a:solidFill>
                  <a:srgbClr val="0033CC"/>
                </a:solidFill>
              </a:rPr>
              <a:t>std::string </a:t>
            </a:r>
            <a:r>
              <a:rPr lang="en-US" sz="1400" dirty="0" err="1">
                <a:solidFill>
                  <a:srgbClr val="7030A0"/>
                </a:solidFill>
              </a:rPr>
              <a:t>slozitaFce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FF0000"/>
                </a:solidFill>
              </a:rPr>
              <a:t>jinaFce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{ </a:t>
            </a:r>
            <a:r>
              <a:rPr lang="en-US" sz="1400" dirty="0" err="1">
                <a:solidFill>
                  <a:srgbClr val="FF0000"/>
                </a:solidFill>
              </a:rPr>
              <a:t>int</a:t>
            </a:r>
            <a:r>
              <a:rPr lang="en-US" sz="1400" dirty="0">
                <a:solidFill>
                  <a:srgbClr val="FF0000"/>
                </a:solidFill>
              </a:rPr>
              <a:t>  y = -1;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  for( </a:t>
            </a:r>
            <a:r>
              <a:rPr lang="en-US" sz="1400" dirty="0" err="1">
                <a:solidFill>
                  <a:srgbClr val="FF0000"/>
                </a:solidFill>
              </a:rPr>
              <a:t>i</a:t>
            </a:r>
            <a:r>
              <a:rPr lang="en-US" sz="1400" dirty="0">
                <a:solidFill>
                  <a:srgbClr val="FF0000"/>
                </a:solidFill>
              </a:rPr>
              <a:t> = 0; </a:t>
            </a:r>
            <a:r>
              <a:rPr lang="en-US" sz="1400" dirty="0" err="1">
                <a:solidFill>
                  <a:srgbClr val="FF0000"/>
                </a:solidFill>
              </a:rPr>
              <a:t>i</a:t>
            </a:r>
            <a:r>
              <a:rPr lang="en-US" sz="1400" dirty="0">
                <a:solidFill>
                  <a:srgbClr val="FF0000"/>
                </a:solidFill>
              </a:rPr>
              <a:t> &lt; 10; ++</a:t>
            </a:r>
            <a:r>
              <a:rPr lang="en-US" sz="1400" dirty="0" err="1">
                <a:solidFill>
                  <a:srgbClr val="FF0000"/>
                </a:solidFill>
              </a:rPr>
              <a:t>i</a:t>
            </a:r>
            <a:r>
              <a:rPr lang="en-US" sz="1400" dirty="0">
                <a:solidFill>
                  <a:srgbClr val="FF0000"/>
                </a:solidFill>
              </a:rPr>
              <a:t>)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    ....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}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81600" y="2057400"/>
            <a:ext cx="22860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en-US" sz="1400" dirty="0" err="1"/>
              <a:t>trida.h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en-US" sz="1400" dirty="0"/>
              <a:t>{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</a:t>
            </a:r>
            <a:r>
              <a:rPr lang="cs-CZ" sz="1400" dirty="0"/>
              <a:t>Trida ob</a:t>
            </a:r>
            <a:r>
              <a:rPr lang="en-US" sz="1400" dirty="0"/>
              <a:t>;</a:t>
            </a:r>
          </a:p>
          <a:p>
            <a:r>
              <a:rPr lang="en-US" sz="1400" dirty="0"/>
              <a:t>  string s;</a:t>
            </a:r>
          </a:p>
          <a:p>
            <a:r>
              <a:rPr lang="en-US" sz="1400" dirty="0"/>
              <a:t>  s = </a:t>
            </a:r>
            <a:r>
              <a:rPr lang="en-US" sz="1400" dirty="0" err="1"/>
              <a:t>ob.</a:t>
            </a:r>
            <a:r>
              <a:rPr lang="en-US" sz="1400" dirty="0" err="1">
                <a:solidFill>
                  <a:srgbClr val="00B050"/>
                </a:solidFill>
              </a:rPr>
              <a:t>getResult</a:t>
            </a:r>
            <a:r>
              <a:rPr lang="en-US" sz="1400" dirty="0"/>
              <a:t>();</a:t>
            </a:r>
          </a:p>
          <a:p>
            <a:r>
              <a:rPr lang="en-US" sz="1400" dirty="0"/>
              <a:t>  s = </a:t>
            </a:r>
            <a:r>
              <a:rPr lang="en-US" sz="1400" dirty="0" err="1"/>
              <a:t>ob.</a:t>
            </a:r>
            <a:r>
              <a:rPr lang="en-US" sz="1400" dirty="0" err="1">
                <a:solidFill>
                  <a:srgbClr val="7030A0"/>
                </a:solidFill>
              </a:rPr>
              <a:t>slozitaFce</a:t>
            </a:r>
            <a:r>
              <a:rPr lang="en-US" sz="1400" dirty="0"/>
              <a:t>( 1);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z = </a:t>
            </a:r>
            <a:r>
              <a:rPr lang="en-US" sz="1400" dirty="0" err="1">
                <a:solidFill>
                  <a:srgbClr val="FF0000"/>
                </a:solidFill>
              </a:rPr>
              <a:t>jinaFce</a:t>
            </a:r>
            <a:r>
              <a:rPr lang="en-US" sz="1400" dirty="0"/>
              <a:t>( 2);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Inline a ne-inline </a:t>
            </a:r>
            <a:r>
              <a:rPr lang="en-US" dirty="0" err="1"/>
              <a:t>metody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581400"/>
            <a:ext cx="32766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en-US" sz="1400" dirty="0" err="1"/>
              <a:t>trida.h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en-US" sz="1400" dirty="0">
                <a:solidFill>
                  <a:srgbClr val="0033CC"/>
                </a:solidFill>
              </a:rPr>
              <a:t>string</a:t>
            </a:r>
            <a:r>
              <a:rPr lang="en-US" sz="1400" dirty="0"/>
              <a:t> </a:t>
            </a:r>
            <a:r>
              <a:rPr lang="en-US" sz="1400" dirty="0" err="1"/>
              <a:t>Trida</a:t>
            </a:r>
            <a:r>
              <a:rPr lang="en-US" sz="1400" dirty="0"/>
              <a:t>::</a:t>
            </a:r>
            <a:r>
              <a:rPr lang="en-US" sz="1400" dirty="0" err="1">
                <a:solidFill>
                  <a:srgbClr val="7030A0"/>
                </a:solidFill>
              </a:rPr>
              <a:t>slozitaFce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</a:t>
            </a:r>
            <a:r>
              <a:rPr lang="en-US" sz="1400" dirty="0" err="1">
                <a:solidFill>
                  <a:srgbClr val="7030A0"/>
                </a:solidFill>
              </a:rPr>
              <a:t>int</a:t>
            </a:r>
            <a:r>
              <a:rPr lang="en-US" sz="1400" dirty="0">
                <a:solidFill>
                  <a:srgbClr val="7030A0"/>
                </a:solidFill>
              </a:rPr>
              <a:t> y;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for( </a:t>
            </a:r>
            <a:r>
              <a:rPr lang="en-US" sz="1400" dirty="0" err="1">
                <a:solidFill>
                  <a:srgbClr val="7030A0"/>
                </a:solidFill>
              </a:rPr>
              <a:t>i</a:t>
            </a:r>
            <a:r>
              <a:rPr lang="en-US" sz="1400" dirty="0">
                <a:solidFill>
                  <a:srgbClr val="7030A0"/>
                </a:solidFill>
              </a:rPr>
              <a:t> = 0; </a:t>
            </a:r>
            <a:r>
              <a:rPr lang="en-US" sz="1400" dirty="0" err="1">
                <a:solidFill>
                  <a:srgbClr val="7030A0"/>
                </a:solidFill>
              </a:rPr>
              <a:t>i</a:t>
            </a:r>
            <a:r>
              <a:rPr lang="en-US" sz="1400" dirty="0">
                <a:solidFill>
                  <a:srgbClr val="7030A0"/>
                </a:solidFill>
              </a:rPr>
              <a:t> &lt; 10; ++</a:t>
            </a:r>
            <a:r>
              <a:rPr lang="en-US" sz="1400" dirty="0" err="1">
                <a:solidFill>
                  <a:srgbClr val="7030A0"/>
                </a:solidFill>
              </a:rPr>
              <a:t>i</a:t>
            </a:r>
            <a:r>
              <a:rPr lang="en-US" sz="1400" dirty="0">
                <a:solidFill>
                  <a:srgbClr val="7030A0"/>
                </a:solidFill>
              </a:rPr>
              <a:t>) {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    ....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}</a:t>
            </a:r>
          </a:p>
          <a:p>
            <a:r>
              <a:rPr lang="en-US" sz="1400" dirty="0"/>
              <a:t>}</a:t>
            </a:r>
          </a:p>
        </p:txBody>
      </p:sp>
      <p:grpSp>
        <p:nvGrpSpPr>
          <p:cNvPr id="2" name="Group 17"/>
          <p:cNvGrpSpPr/>
          <p:nvPr/>
        </p:nvGrpSpPr>
        <p:grpSpPr>
          <a:xfrm>
            <a:off x="762000" y="2209800"/>
            <a:ext cx="1600200" cy="762000"/>
            <a:chOff x="3352800" y="3962400"/>
            <a:chExt cx="990600" cy="1066800"/>
          </a:xfrm>
        </p:grpSpPr>
        <p:cxnSp>
          <p:nvCxnSpPr>
            <p:cNvPr id="22" name="Straight Connector 21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ounded Rectangular Callout 16"/>
          <p:cNvSpPr/>
          <p:nvPr/>
        </p:nvSpPr>
        <p:spPr>
          <a:xfrm>
            <a:off x="6553200" y="990600"/>
            <a:ext cx="2362200" cy="838200"/>
          </a:xfrm>
          <a:prstGeom prst="wedgeRoundRectCallout">
            <a:avLst>
              <a:gd name="adj1" fmla="val -173038"/>
              <a:gd name="adj2" fmla="val 2648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 =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ob.r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2590800" y="1066800"/>
            <a:ext cx="1066800" cy="381000"/>
          </a:xfrm>
          <a:prstGeom prst="wedgeRoundRectCallout">
            <a:avLst>
              <a:gd name="adj1" fmla="val -47241"/>
              <a:gd name="adj2" fmla="val 693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trida.h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" name="Rounded Rectangular Callout 19"/>
          <p:cNvSpPr/>
          <p:nvPr/>
        </p:nvSpPr>
        <p:spPr>
          <a:xfrm>
            <a:off x="2590800" y="3581400"/>
            <a:ext cx="1066800" cy="381000"/>
          </a:xfrm>
          <a:prstGeom prst="wedgeRoundRectCallout">
            <a:avLst>
              <a:gd name="adj1" fmla="val -48540"/>
              <a:gd name="adj2" fmla="val 51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trida.cpp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Rounded Rectangular Callout 23"/>
          <p:cNvSpPr/>
          <p:nvPr/>
        </p:nvSpPr>
        <p:spPr>
          <a:xfrm>
            <a:off x="3810000" y="4800600"/>
            <a:ext cx="2667000" cy="1066800"/>
          </a:xfrm>
          <a:prstGeom prst="wedgeRoundRectCallout">
            <a:avLst>
              <a:gd name="adj1" fmla="val -75404"/>
              <a:gd name="adj2" fmla="val -10574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push 1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 = call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ob.slozitaFce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5" name="Rounded Rectangular Callout 24"/>
          <p:cNvSpPr/>
          <p:nvPr/>
        </p:nvSpPr>
        <p:spPr>
          <a:xfrm>
            <a:off x="6553200" y="990600"/>
            <a:ext cx="2362200" cy="838200"/>
          </a:xfrm>
          <a:prstGeom prst="wedgeRoundRectCallout">
            <a:avLst>
              <a:gd name="adj1" fmla="val -41511"/>
              <a:gd name="adj2" fmla="val 20216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inline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metoda</a:t>
            </a:r>
          </a:p>
          <a:p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rozvinut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 místo volání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rgbClr val="0033CC"/>
                </a:solidFill>
              </a:rPr>
              <a:t>s = </a:t>
            </a:r>
            <a:r>
              <a:rPr lang="en-US" sz="1400" dirty="0" err="1">
                <a:solidFill>
                  <a:srgbClr val="0033CC"/>
                </a:solidFill>
              </a:rPr>
              <a:t>ob.r</a:t>
            </a:r>
            <a:endParaRPr lang="cs-CZ" sz="1400" dirty="0">
              <a:solidFill>
                <a:srgbClr val="0033CC"/>
              </a:solidFill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3810000" y="4800600"/>
            <a:ext cx="2667000" cy="1085850"/>
          </a:xfrm>
          <a:prstGeom prst="wedgeRoundRectCallout">
            <a:avLst>
              <a:gd name="adj1" fmla="val -133"/>
              <a:gd name="adj2" fmla="val -16636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předání parametrů a volání</a:t>
            </a:r>
          </a:p>
          <a:p>
            <a:r>
              <a:rPr lang="en-US" sz="1400" dirty="0">
                <a:solidFill>
                  <a:srgbClr val="0033CC"/>
                </a:solidFill>
              </a:rPr>
              <a:t>push 1</a:t>
            </a:r>
          </a:p>
          <a:p>
            <a:r>
              <a:rPr lang="en-US" sz="1400" dirty="0">
                <a:solidFill>
                  <a:srgbClr val="0033CC"/>
                </a:solidFill>
              </a:rPr>
              <a:t>s = call </a:t>
            </a:r>
            <a:r>
              <a:rPr lang="en-US" sz="1400" dirty="0" err="1">
                <a:solidFill>
                  <a:srgbClr val="0033CC"/>
                </a:solidFill>
              </a:rPr>
              <a:t>ob.slozitaFce</a:t>
            </a:r>
            <a:endParaRPr lang="cs-CZ" sz="1400" dirty="0">
              <a:solidFill>
                <a:srgbClr val="0033CC"/>
              </a:solidFill>
            </a:endParaRPr>
          </a:p>
          <a:p>
            <a:r>
              <a:rPr lang="cs-CZ" sz="1400" dirty="0">
                <a:solidFill>
                  <a:srgbClr val="0033CC"/>
                </a:solidFill>
              </a:rPr>
              <a:t>add esp, 8</a:t>
            </a:r>
          </a:p>
        </p:txBody>
      </p:sp>
      <p:sp>
        <p:nvSpPr>
          <p:cNvPr id="27" name="Rounded Rectangular Callout 26"/>
          <p:cNvSpPr/>
          <p:nvPr/>
        </p:nvSpPr>
        <p:spPr>
          <a:xfrm>
            <a:off x="6781800" y="4572000"/>
            <a:ext cx="2057400" cy="2133600"/>
          </a:xfrm>
          <a:prstGeom prst="wedgeRoundRectCallout">
            <a:avLst>
              <a:gd name="adj1" fmla="val -55605"/>
              <a:gd name="adj2" fmla="val -8382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33CC"/>
                </a:solidFill>
              </a:rPr>
              <a:t>push 2</a:t>
            </a:r>
          </a:p>
          <a:p>
            <a:r>
              <a:rPr lang="en-US" sz="1400" dirty="0">
                <a:solidFill>
                  <a:srgbClr val="0033CC"/>
                </a:solidFill>
              </a:rPr>
              <a:t>y = -1</a:t>
            </a:r>
          </a:p>
          <a:p>
            <a:r>
              <a:rPr lang="en-US" sz="1400" dirty="0" err="1">
                <a:solidFill>
                  <a:srgbClr val="0033CC"/>
                </a:solidFill>
              </a:rPr>
              <a:t>i</a:t>
            </a:r>
            <a:r>
              <a:rPr lang="en-US" sz="1400" dirty="0">
                <a:solidFill>
                  <a:srgbClr val="0033CC"/>
                </a:solidFill>
              </a:rPr>
              <a:t> = 0</a:t>
            </a:r>
          </a:p>
          <a:p>
            <a:r>
              <a:rPr lang="en-US" sz="1400" dirty="0">
                <a:solidFill>
                  <a:srgbClr val="0033CC"/>
                </a:solidFill>
              </a:rPr>
              <a:t>loop: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if( </a:t>
            </a:r>
            <a:r>
              <a:rPr lang="en-US" sz="1400" dirty="0" err="1">
                <a:solidFill>
                  <a:srgbClr val="0033CC"/>
                </a:solidFill>
              </a:rPr>
              <a:t>i</a:t>
            </a:r>
            <a:r>
              <a:rPr lang="en-US" sz="1400" dirty="0">
                <a:solidFill>
                  <a:srgbClr val="0033CC"/>
                </a:solidFill>
              </a:rPr>
              <a:t> &gt;= 10) </a:t>
            </a:r>
            <a:r>
              <a:rPr lang="en-US" sz="1400" dirty="0" err="1">
                <a:solidFill>
                  <a:srgbClr val="0033CC"/>
                </a:solidFill>
              </a:rPr>
              <a:t>goto</a:t>
            </a:r>
            <a:r>
              <a:rPr lang="en-US" sz="1400" dirty="0">
                <a:solidFill>
                  <a:srgbClr val="0033CC"/>
                </a:solidFill>
              </a:rPr>
              <a:t> ...</a:t>
            </a:r>
          </a:p>
          <a:p>
            <a:r>
              <a:rPr lang="en-US" sz="1400" dirty="0">
                <a:solidFill>
                  <a:srgbClr val="0033CC"/>
                </a:solidFill>
              </a:rPr>
              <a:t>...</a:t>
            </a:r>
          </a:p>
          <a:p>
            <a:r>
              <a:rPr lang="en-US" sz="1400" dirty="0">
                <a:solidFill>
                  <a:srgbClr val="0033CC"/>
                </a:solidFill>
              </a:rPr>
              <a:t>++</a:t>
            </a:r>
            <a:r>
              <a:rPr lang="en-US" sz="1400" dirty="0" err="1">
                <a:solidFill>
                  <a:srgbClr val="0033CC"/>
                </a:solidFill>
              </a:rPr>
              <a:t>i</a:t>
            </a:r>
            <a:endParaRPr lang="en-US" sz="1400" dirty="0">
              <a:solidFill>
                <a:srgbClr val="0033CC"/>
              </a:solidFill>
            </a:endParaRPr>
          </a:p>
          <a:p>
            <a:r>
              <a:rPr lang="en-US" sz="1400" dirty="0" err="1">
                <a:solidFill>
                  <a:srgbClr val="0033CC"/>
                </a:solidFill>
              </a:rPr>
              <a:t>goto</a:t>
            </a:r>
            <a:r>
              <a:rPr lang="en-US" sz="1400" dirty="0">
                <a:solidFill>
                  <a:srgbClr val="0033CC"/>
                </a:solidFill>
              </a:rPr>
              <a:t> loop</a:t>
            </a:r>
            <a:endParaRPr lang="cs-CZ" sz="1400" dirty="0">
              <a:solidFill>
                <a:srgbClr val="0033CC"/>
              </a:solidFill>
            </a:endParaRPr>
          </a:p>
        </p:txBody>
      </p:sp>
      <p:grpSp>
        <p:nvGrpSpPr>
          <p:cNvPr id="28" name="Group 17"/>
          <p:cNvGrpSpPr/>
          <p:nvPr/>
        </p:nvGrpSpPr>
        <p:grpSpPr>
          <a:xfrm>
            <a:off x="6667500" y="4648200"/>
            <a:ext cx="2209800" cy="2057400"/>
            <a:chOff x="3352800" y="3962400"/>
            <a:chExt cx="990600" cy="1066800"/>
          </a:xfrm>
        </p:grpSpPr>
        <p:cxnSp>
          <p:nvCxnSpPr>
            <p:cNvPr id="29" name="Straight Connector 28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ounded Rectangular Callout 18"/>
          <p:cNvSpPr/>
          <p:nvPr/>
        </p:nvSpPr>
        <p:spPr>
          <a:xfrm>
            <a:off x="381000" y="5886450"/>
            <a:ext cx="2743200" cy="838200"/>
          </a:xfrm>
          <a:prstGeom prst="wedgeRoundRectCallout">
            <a:avLst>
              <a:gd name="adj1" fmla="val 23812"/>
              <a:gd name="adj2" fmla="val 4648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ale: </a:t>
            </a:r>
            <a:r>
              <a:rPr lang="cs-CZ" sz="1400" b="1" dirty="0">
                <a:solidFill>
                  <a:srgbClr val="FF0000"/>
                </a:solidFill>
              </a:rPr>
              <a:t>š</a:t>
            </a:r>
            <a:r>
              <a:rPr lang="en-US" sz="1400" b="1" dirty="0" err="1">
                <a:solidFill>
                  <a:srgbClr val="FF0000"/>
                </a:solidFill>
              </a:rPr>
              <a:t>ablony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nutná definice při kompilaci</a:t>
            </a: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  <a:latin typeface="Arial Unicode MS"/>
                <a:ea typeface="Arial Unicode MS"/>
                <a:cs typeface="Arial Unicode MS"/>
              </a:rPr>
              <a:t>⇒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vše v headeru</a:t>
            </a:r>
            <a:endParaRPr lang="cs-CZ" sz="14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Inicializace</a:t>
            </a:r>
            <a:r>
              <a:rPr lang="en-US" dirty="0"/>
              <a:t> a reference / </a:t>
            </a:r>
            <a:r>
              <a:rPr lang="en-US" dirty="0" err="1"/>
              <a:t>const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574178"/>
            <a:ext cx="21336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() { 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int x</a:t>
            </a:r>
            <a:r>
              <a:rPr lang="en-US" sz="1400" b="1" dirty="0"/>
              <a:t>_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00B050"/>
                </a:solidFill>
              </a:rPr>
              <a:t>{ 0 }</a:t>
            </a:r>
            <a:r>
              <a:rPr lang="en-US" sz="1400" dirty="0"/>
              <a:t>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066800"/>
            <a:ext cx="21336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() { </a:t>
            </a:r>
            <a:r>
              <a:rPr lang="en-US" sz="1400" b="1" dirty="0">
                <a:solidFill>
                  <a:srgbClr val="00B050"/>
                </a:solidFill>
              </a:rPr>
              <a:t>x_ = 0; </a:t>
            </a:r>
            <a:r>
              <a:rPr lang="en-US" sz="1400" dirty="0"/>
              <a:t>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2819400"/>
            <a:ext cx="21336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() </a:t>
            </a:r>
            <a:r>
              <a:rPr lang="en-US" sz="1400" b="1" dirty="0">
                <a:solidFill>
                  <a:srgbClr val="00B050"/>
                </a:solidFill>
              </a:rPr>
              <a:t>: x_( 0) </a:t>
            </a:r>
            <a:r>
              <a:rPr lang="en-US" sz="1400" dirty="0"/>
              <a:t>{ 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2895600" y="980897"/>
            <a:ext cx="1752600" cy="617976"/>
          </a:xfrm>
          <a:prstGeom prst="wedgeRoundRectCallout">
            <a:avLst>
              <a:gd name="adj1" fmla="val -85246"/>
              <a:gd name="adj2" fmla="val 3978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ód konstruktoru</a:t>
            </a: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přiřazení</a:t>
            </a:r>
            <a:r>
              <a:rPr lang="en-US" sz="1400" i="1" dirty="0">
                <a:solidFill>
                  <a:schemeClr val="accent2">
                    <a:lumMod val="50000"/>
                  </a:schemeClr>
                </a:solidFill>
              </a:rPr>
              <a:t> !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895600" y="3442395"/>
            <a:ext cx="1752600" cy="762000"/>
          </a:xfrm>
          <a:prstGeom prst="wedgeRoundRectCallout">
            <a:avLst>
              <a:gd name="adj1" fmla="val -98662"/>
              <a:gd name="adj2" fmla="val -3845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seznam inicializátorů</a:t>
            </a: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inicializace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2895600" y="5438317"/>
            <a:ext cx="1752600" cy="609600"/>
          </a:xfrm>
          <a:prstGeom prst="wedgeRoundRectCallout">
            <a:avLst>
              <a:gd name="adj1" fmla="val -101271"/>
              <a:gd name="adj2" fmla="val -2538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C++14</a:t>
            </a: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inicializace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86400" y="1066799"/>
            <a:ext cx="32766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</a:t>
            </a:r>
            <a:r>
              <a:rPr lang="cs-CZ" sz="1400" dirty="0"/>
              <a:t> Y</a:t>
            </a:r>
            <a:r>
              <a:rPr lang="en-US" sz="1400" dirty="0"/>
              <a:t>&amp;</a:t>
            </a:r>
            <a:r>
              <a:rPr lang="cs-CZ" sz="1400" dirty="0"/>
              <a:t> y</a:t>
            </a:r>
            <a:r>
              <a:rPr lang="en-US" sz="1400" dirty="0"/>
              <a:t>) { </a:t>
            </a:r>
            <a:r>
              <a:rPr lang="en-US" sz="1400" b="1" dirty="0">
                <a:solidFill>
                  <a:srgbClr val="00B050"/>
                </a:solidFill>
              </a:rPr>
              <a:t>x_ = 0; </a:t>
            </a:r>
            <a:r>
              <a:rPr lang="cs-CZ" sz="1400" b="1" dirty="0">
                <a:solidFill>
                  <a:srgbClr val="FF0000"/>
                </a:solidFill>
              </a:rPr>
              <a:t>y_ </a:t>
            </a:r>
            <a:r>
              <a:rPr lang="en-US" sz="1400" b="1" dirty="0">
                <a:solidFill>
                  <a:srgbClr val="FF0000"/>
                </a:solidFill>
              </a:rPr>
              <a:t>= y; </a:t>
            </a:r>
            <a:r>
              <a:rPr lang="en-US" sz="1400" dirty="0"/>
              <a:t>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x_;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cs-CZ" sz="1400" b="1" dirty="0">
                <a:solidFill>
                  <a:srgbClr val="FF0000"/>
                </a:solidFill>
              </a:rPr>
              <a:t>Y</a:t>
            </a:r>
            <a:r>
              <a:rPr lang="en-US" sz="1400" b="1" dirty="0">
                <a:solidFill>
                  <a:srgbClr val="FF0000"/>
                </a:solidFill>
              </a:rPr>
              <a:t>&amp;</a:t>
            </a:r>
            <a:r>
              <a:rPr lang="cs-CZ" sz="1400" b="1" dirty="0">
                <a:solidFill>
                  <a:srgbClr val="FF0000"/>
                </a:solidFill>
              </a:rPr>
              <a:t> y</a:t>
            </a:r>
            <a:r>
              <a:rPr lang="en-US" sz="1400" b="1" dirty="0">
                <a:solidFill>
                  <a:srgbClr val="FF0000"/>
                </a:solidFill>
              </a:rPr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6400" y="2819400"/>
            <a:ext cx="32766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 </a:t>
            </a:r>
            <a:r>
              <a:rPr lang="cs-CZ" sz="1400" dirty="0"/>
              <a:t>Y</a:t>
            </a:r>
            <a:r>
              <a:rPr lang="en-US" sz="1400" dirty="0"/>
              <a:t>&amp;</a:t>
            </a:r>
            <a:r>
              <a:rPr lang="cs-CZ" sz="1400" dirty="0"/>
              <a:t> y</a:t>
            </a:r>
            <a:r>
              <a:rPr lang="en-US" sz="1400" dirty="0"/>
              <a:t>) </a:t>
            </a:r>
            <a:r>
              <a:rPr lang="en-US" sz="1400" b="1" dirty="0">
                <a:solidFill>
                  <a:srgbClr val="00B050"/>
                </a:solidFill>
              </a:rPr>
              <a:t>: x_( 0), y_( y) </a:t>
            </a:r>
            <a:r>
              <a:rPr lang="en-US" sz="1400" dirty="0"/>
              <a:t>{ 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x_;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00B050"/>
                </a:solidFill>
              </a:rPr>
              <a:t>Y</a:t>
            </a:r>
            <a:r>
              <a:rPr lang="en-US" sz="1400" b="1" dirty="0">
                <a:solidFill>
                  <a:srgbClr val="00B050"/>
                </a:solidFill>
              </a:rPr>
              <a:t>&amp;</a:t>
            </a:r>
            <a:r>
              <a:rPr lang="cs-CZ" sz="1400" b="1" dirty="0">
                <a:solidFill>
                  <a:srgbClr val="00B050"/>
                </a:solidFill>
              </a:rPr>
              <a:t> y</a:t>
            </a:r>
            <a:r>
              <a:rPr lang="en-US" sz="1400" b="1" dirty="0">
                <a:solidFill>
                  <a:srgbClr val="00B050"/>
                </a:solidFill>
              </a:rPr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86400" y="4572001"/>
            <a:ext cx="32766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 </a:t>
            </a:r>
            <a:r>
              <a:rPr lang="cs-CZ" sz="1400" dirty="0"/>
              <a:t>Y</a:t>
            </a:r>
            <a:r>
              <a:rPr lang="en-US" sz="1400" dirty="0"/>
              <a:t>&amp;</a:t>
            </a:r>
            <a:r>
              <a:rPr lang="cs-CZ" sz="1400" dirty="0"/>
              <a:t> y</a:t>
            </a:r>
            <a:r>
              <a:rPr lang="en-US" sz="1400" dirty="0"/>
              <a:t>) </a:t>
            </a:r>
            <a:r>
              <a:rPr lang="en-US" sz="1400" b="1" dirty="0">
                <a:solidFill>
                  <a:srgbClr val="00B050"/>
                </a:solidFill>
              </a:rPr>
              <a:t>: y_( y) </a:t>
            </a:r>
            <a:r>
              <a:rPr lang="en-US" sz="1400" dirty="0"/>
              <a:t>{ 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</a:t>
            </a:r>
            <a:r>
              <a:rPr lang="en-US" sz="1400" b="1" dirty="0"/>
              <a:t>_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00B050"/>
                </a:solidFill>
              </a:rPr>
              <a:t>= 0</a:t>
            </a:r>
            <a:r>
              <a:rPr lang="en-US" sz="1400" dirty="0"/>
              <a:t>;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00B050"/>
                </a:solidFill>
              </a:rPr>
              <a:t>Y</a:t>
            </a:r>
            <a:r>
              <a:rPr lang="en-US" sz="1400" b="1" dirty="0">
                <a:solidFill>
                  <a:srgbClr val="00B050"/>
                </a:solidFill>
              </a:rPr>
              <a:t>&amp;</a:t>
            </a:r>
            <a:r>
              <a:rPr lang="cs-CZ" sz="1400" b="1" dirty="0">
                <a:solidFill>
                  <a:srgbClr val="00B050"/>
                </a:solidFill>
              </a:rPr>
              <a:t> y</a:t>
            </a:r>
            <a:r>
              <a:rPr lang="en-US" sz="1400" b="1" dirty="0">
                <a:solidFill>
                  <a:srgbClr val="00B050"/>
                </a:solidFill>
              </a:rPr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6" name="Rounded Rectangular Callout 15"/>
          <p:cNvSpPr/>
          <p:nvPr/>
        </p:nvSpPr>
        <p:spPr>
          <a:xfrm>
            <a:off x="3124200" y="1778136"/>
            <a:ext cx="2094411" cy="617976"/>
          </a:xfrm>
          <a:prstGeom prst="wedgeRoundRectCallout">
            <a:avLst>
              <a:gd name="adj1" fmla="val 69724"/>
              <a:gd name="adj2" fmla="val -6590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kop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írování referencí</a:t>
            </a:r>
          </a:p>
          <a:p>
            <a:pPr algn="ctr"/>
            <a:r>
              <a:rPr lang="cs-CZ" sz="1400" b="1" i="1" dirty="0">
                <a:solidFill>
                  <a:srgbClr val="FF0000"/>
                </a:solidFill>
              </a:rPr>
              <a:t>nelze inicializovat </a:t>
            </a:r>
            <a:r>
              <a:rPr lang="en-US" sz="1400" b="1" i="1" dirty="0">
                <a:solidFill>
                  <a:srgbClr val="FF0000"/>
                </a:solidFill>
              </a:rPr>
              <a:t>!</a:t>
            </a:r>
            <a:endParaRPr lang="cs-CZ" sz="1400" b="1" i="1" dirty="0">
              <a:solidFill>
                <a:srgbClr val="FF0000"/>
              </a:solidFill>
            </a:endParaRPr>
          </a:p>
        </p:txBody>
      </p:sp>
      <p:grpSp>
        <p:nvGrpSpPr>
          <p:cNvPr id="17" name="Group 17"/>
          <p:cNvGrpSpPr/>
          <p:nvPr/>
        </p:nvGrpSpPr>
        <p:grpSpPr>
          <a:xfrm>
            <a:off x="7657011" y="1436534"/>
            <a:ext cx="533400" cy="430484"/>
            <a:chOff x="3352800" y="3962400"/>
            <a:chExt cx="990600" cy="1066800"/>
          </a:xfrm>
        </p:grpSpPr>
        <p:cxnSp>
          <p:nvCxnSpPr>
            <p:cNvPr id="18" name="Straight Connector 17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ounded Rectangular Callout 19"/>
          <p:cNvSpPr/>
          <p:nvPr/>
        </p:nvSpPr>
        <p:spPr>
          <a:xfrm>
            <a:off x="3466011" y="2714968"/>
            <a:ext cx="1752600" cy="414912"/>
          </a:xfrm>
          <a:prstGeom prst="wedgeRoundRectCallout">
            <a:avLst>
              <a:gd name="adj1" fmla="val 73139"/>
              <a:gd name="adj2" fmla="val 11391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inicializ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ace - OK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3466011" y="4503211"/>
            <a:ext cx="1752600" cy="622591"/>
          </a:xfrm>
          <a:prstGeom prst="wedgeRoundRectCallout">
            <a:avLst>
              <a:gd name="adj1" fmla="val 69040"/>
              <a:gd name="adj2" fmla="val 12335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inicializace na různých místech 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7148649" y="2090441"/>
            <a:ext cx="1752600" cy="414912"/>
          </a:xfrm>
          <a:prstGeom prst="wedgeRoundRectCallout">
            <a:avLst>
              <a:gd name="adj1" fmla="val 9412"/>
              <a:gd name="adj2" fmla="val 4937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tot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éž pro const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FAE9D30-557F-4094-84C5-DA64D4EDAB0F}"/>
              </a:ext>
            </a:extLst>
          </p:cNvPr>
          <p:cNvSpPr txBox="1"/>
          <p:nvPr/>
        </p:nvSpPr>
        <p:spPr>
          <a:xfrm>
            <a:off x="365760" y="6268300"/>
            <a:ext cx="46482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„Reference ve třídě“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76260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B6176D-7E83-433A-9305-6BA79F72E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Přihlašte</a:t>
            </a:r>
            <a:r>
              <a:rPr lang="cs-CZ" dirty="0"/>
              <a:t> se do skupiny</a:t>
            </a:r>
            <a:br>
              <a:rPr lang="cs-CZ" dirty="0"/>
            </a:br>
            <a:r>
              <a:rPr lang="cs-CZ" b="1" dirty="0"/>
              <a:t>Programování v C++ (Út, 15:40, SW2)</a:t>
            </a:r>
          </a:p>
          <a:p>
            <a:endParaRPr lang="cs-CZ" b="1" dirty="0"/>
          </a:p>
          <a:p>
            <a:r>
              <a:rPr lang="cs-CZ" dirty="0"/>
              <a:t>Úkoly je potřeba odevzdat do dne předcházejícímu následujícímu cvičení (abych si je před ním mohl ještě projít a na cvičení okomentovat)</a:t>
            </a:r>
          </a:p>
          <a:p>
            <a:endParaRPr lang="cs-CZ" dirty="0"/>
          </a:p>
          <a:p>
            <a:r>
              <a:rPr lang="cs-CZ" dirty="0"/>
              <a:t>Smyslem těchto úkolů je procvičit aktuálně probíraná témata</a:t>
            </a:r>
          </a:p>
          <a:p>
            <a:endParaRPr lang="cs-CZ" dirty="0"/>
          </a:p>
          <a:p>
            <a:r>
              <a:rPr lang="cs-CZ" dirty="0"/>
              <a:t>Kompilátor GCC, občas trochu striktnější než </a:t>
            </a:r>
            <a:r>
              <a:rPr lang="cs-CZ" dirty="0" err="1"/>
              <a:t>Visual</a:t>
            </a:r>
            <a:r>
              <a:rPr lang="cs-CZ" dirty="0"/>
              <a:t> Studio (uvidíte sami..)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12E2410-C437-4A29-A0EC-C289A5DB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ReCoDex</a:t>
            </a:r>
            <a:r>
              <a:rPr lang="cs-CZ" dirty="0"/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81705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5. cvičení:</a:t>
            </a:r>
            <a:br>
              <a:rPr lang="cs-CZ" dirty="0"/>
            </a:br>
            <a:r>
              <a:rPr lang="cs-CZ" dirty="0"/>
              <a:t>Kontejnery, </a:t>
            </a:r>
            <a:r>
              <a:rPr lang="cs-CZ" dirty="0" err="1"/>
              <a:t>iterátory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27. 10. </a:t>
            </a:r>
            <a:r>
              <a:rPr lang="en-GB" dirty="0"/>
              <a:t>20</a:t>
            </a:r>
            <a:r>
              <a:rPr lang="cs-CZ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8100730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AE5839-EE59-43BB-9E51-485A7F0A7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Pozor na pochopení zadání</a:t>
            </a:r>
          </a:p>
          <a:p>
            <a:pPr lvl="1"/>
            <a:r>
              <a:rPr lang="cs-CZ" dirty="0"/>
              <a:t>Vždy je lepší se třikrát zeptat, než to naprogramovat se špatnými předpoklady a pak to muset celé předělávat </a:t>
            </a:r>
          </a:p>
          <a:p>
            <a:pPr lvl="1"/>
            <a:r>
              <a:rPr lang="cs-CZ" dirty="0"/>
              <a:t>V praxi to platí několikanásobně!</a:t>
            </a:r>
          </a:p>
          <a:p>
            <a:endParaRPr lang="cs-CZ" dirty="0"/>
          </a:p>
          <a:p>
            <a:r>
              <a:rPr lang="cs-CZ" dirty="0"/>
              <a:t>Ne všechno je (a může být) testováno </a:t>
            </a:r>
            <a:r>
              <a:rPr lang="cs-CZ" dirty="0" err="1"/>
              <a:t>ReCodExem</a:t>
            </a:r>
            <a:endParaRPr lang="cs-CZ" dirty="0"/>
          </a:p>
          <a:p>
            <a:pPr lvl="1"/>
            <a:r>
              <a:rPr lang="cs-CZ" dirty="0"/>
              <a:t>V domácích úkolech pak za nesplněné věci můžou být body dolů</a:t>
            </a:r>
          </a:p>
          <a:p>
            <a:pPr lvl="1"/>
            <a:r>
              <a:rPr lang="cs-CZ" dirty="0"/>
              <a:t>Například řada lidí zde nenaimplementovala načítání vstupu ze souborů zadaných v příkazové řádce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25AD24A-A033-4445-A865-C3C15B081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„Počítání oveček“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4670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2F1CF3C-38E3-4B68-9631-7E6422B5A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/>
              <a:t>Cílem</a:t>
            </a:r>
            <a:r>
              <a:rPr lang="en-GB" dirty="0"/>
              <a:t> </a:t>
            </a:r>
            <a:r>
              <a:rPr lang="en-GB" dirty="0" err="1"/>
              <a:t>rozdělení</a:t>
            </a:r>
            <a:r>
              <a:rPr lang="en-GB" dirty="0"/>
              <a:t> </a:t>
            </a:r>
            <a:r>
              <a:rPr lang="en-GB" dirty="0" err="1"/>
              <a:t>kódu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více</a:t>
            </a:r>
            <a:r>
              <a:rPr lang="en-GB" dirty="0"/>
              <a:t> </a:t>
            </a:r>
            <a:r>
              <a:rPr lang="en-GB" dirty="0" err="1"/>
              <a:t>částí</a:t>
            </a:r>
            <a:r>
              <a:rPr lang="en-GB" dirty="0"/>
              <a:t> je </a:t>
            </a:r>
            <a:r>
              <a:rPr lang="en-GB" dirty="0" err="1"/>
              <a:t>zvýšení</a:t>
            </a:r>
            <a:r>
              <a:rPr lang="en-GB" dirty="0"/>
              <a:t> </a:t>
            </a:r>
            <a:r>
              <a:rPr lang="en-GB" dirty="0" err="1"/>
              <a:t>přehlednosti</a:t>
            </a:r>
            <a:r>
              <a:rPr lang="en-GB" dirty="0"/>
              <a:t>, </a:t>
            </a:r>
            <a:r>
              <a:rPr lang="en-GB" dirty="0" err="1"/>
              <a:t>možné</a:t>
            </a:r>
            <a:r>
              <a:rPr lang="en-GB" dirty="0"/>
              <a:t> </a:t>
            </a:r>
            <a:r>
              <a:rPr lang="en-GB" dirty="0" err="1"/>
              <a:t>řešení</a:t>
            </a:r>
            <a:r>
              <a:rPr lang="en-GB" dirty="0"/>
              <a:t>:</a:t>
            </a:r>
          </a:p>
          <a:p>
            <a:pPr lvl="1"/>
            <a:r>
              <a:rPr lang="en-GB" dirty="0" err="1"/>
              <a:t>Logika</a:t>
            </a:r>
            <a:r>
              <a:rPr lang="en-GB" dirty="0"/>
              <a:t> </a:t>
            </a:r>
            <a:r>
              <a:rPr lang="en-GB" dirty="0" err="1"/>
              <a:t>zpracování</a:t>
            </a:r>
            <a:r>
              <a:rPr lang="en-GB" dirty="0"/>
              <a:t> </a:t>
            </a:r>
            <a:r>
              <a:rPr lang="en-GB" dirty="0" err="1"/>
              <a:t>streamu</a:t>
            </a:r>
            <a:r>
              <a:rPr lang="en-GB" dirty="0"/>
              <a:t> a </a:t>
            </a:r>
            <a:r>
              <a:rPr lang="en-GB" dirty="0" err="1"/>
              <a:t>uložení</a:t>
            </a:r>
            <a:r>
              <a:rPr lang="en-GB" dirty="0"/>
              <a:t> </a:t>
            </a:r>
            <a:r>
              <a:rPr lang="en-GB" dirty="0" err="1"/>
              <a:t>výsledků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třídě</a:t>
            </a:r>
            <a:r>
              <a:rPr lang="en-GB" dirty="0"/>
              <a:t> </a:t>
            </a:r>
            <a:r>
              <a:rPr lang="en-GB" dirty="0" err="1">
                <a:latin typeface="Consolas" panose="020B0609020204030204" pitchFamily="49" charset="0"/>
              </a:rPr>
              <a:t>Pocitadlo</a:t>
            </a:r>
            <a:r>
              <a:rPr lang="en-GB" dirty="0"/>
              <a:t> (</a:t>
            </a:r>
            <a:r>
              <a:rPr lang="en-GB" dirty="0" err="1"/>
              <a:t>stav</a:t>
            </a:r>
            <a:r>
              <a:rPr lang="en-GB" dirty="0"/>
              <a:t> se </a:t>
            </a:r>
            <a:r>
              <a:rPr lang="en-GB" dirty="0" err="1"/>
              <a:t>vhodně</a:t>
            </a:r>
            <a:r>
              <a:rPr lang="en-GB" dirty="0"/>
              <a:t> </a:t>
            </a:r>
            <a:r>
              <a:rPr lang="en-GB" dirty="0" err="1"/>
              <a:t>sdílí</a:t>
            </a:r>
            <a:r>
              <a:rPr lang="en-GB" dirty="0"/>
              <a:t> </a:t>
            </a:r>
            <a:r>
              <a:rPr lang="en-GB" dirty="0" err="1"/>
              <a:t>napříč</a:t>
            </a:r>
            <a:r>
              <a:rPr lang="en-GB" dirty="0"/>
              <a:t> </a:t>
            </a:r>
            <a:r>
              <a:rPr lang="en-GB" dirty="0" err="1"/>
              <a:t>metodami</a:t>
            </a:r>
            <a:r>
              <a:rPr lang="en-GB" dirty="0"/>
              <a:t>)</a:t>
            </a:r>
          </a:p>
          <a:p>
            <a:pPr lvl="1"/>
            <a:r>
              <a:rPr lang="en-GB" dirty="0" err="1"/>
              <a:t>Logika</a:t>
            </a:r>
            <a:r>
              <a:rPr lang="en-GB" dirty="0"/>
              <a:t> </a:t>
            </a:r>
            <a:r>
              <a:rPr lang="en-GB" dirty="0" err="1"/>
              <a:t>výběru</a:t>
            </a:r>
            <a:r>
              <a:rPr lang="en-GB" dirty="0"/>
              <a:t> </a:t>
            </a:r>
            <a:r>
              <a:rPr lang="en-GB" dirty="0" err="1"/>
              <a:t>streamu</a:t>
            </a:r>
            <a:r>
              <a:rPr lang="en-GB" dirty="0"/>
              <a:t> a </a:t>
            </a:r>
            <a:r>
              <a:rPr lang="en-GB" dirty="0" err="1"/>
              <a:t>výpis</a:t>
            </a:r>
            <a:r>
              <a:rPr lang="en-GB" dirty="0"/>
              <a:t> </a:t>
            </a:r>
            <a:r>
              <a:rPr lang="en-GB" dirty="0" err="1"/>
              <a:t>výsledků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funkci</a:t>
            </a:r>
            <a:r>
              <a:rPr lang="en-GB" dirty="0"/>
              <a:t> </a:t>
            </a:r>
            <a:r>
              <a:rPr lang="en-GB" dirty="0">
                <a:latin typeface="Consolas" panose="020B0609020204030204" pitchFamily="49" charset="0"/>
              </a:rPr>
              <a:t>main</a:t>
            </a:r>
          </a:p>
          <a:p>
            <a:endParaRPr lang="en-GB" dirty="0"/>
          </a:p>
          <a:p>
            <a:r>
              <a:rPr lang="en-GB" dirty="0" err="1"/>
              <a:t>Velikost</a:t>
            </a:r>
            <a:r>
              <a:rPr lang="en-GB" dirty="0"/>
              <a:t> </a:t>
            </a:r>
            <a:r>
              <a:rPr lang="en-GB" dirty="0" err="1"/>
              <a:t>kódu</a:t>
            </a:r>
            <a:r>
              <a:rPr lang="en-GB" dirty="0"/>
              <a:t> </a:t>
            </a:r>
            <a:r>
              <a:rPr lang="cs-CZ" dirty="0"/>
              <a:t>a</a:t>
            </a:r>
            <a:r>
              <a:rPr lang="en-GB" dirty="0"/>
              <a:t>le </a:t>
            </a:r>
            <a:r>
              <a:rPr lang="en-GB" dirty="0" err="1"/>
              <a:t>nesmí</a:t>
            </a:r>
            <a:r>
              <a:rPr lang="en-GB" dirty="0"/>
              <a:t> </a:t>
            </a:r>
            <a:r>
              <a:rPr lang="en-GB" b="1" dirty="0" err="1"/>
              <a:t>zbytečně</a:t>
            </a:r>
            <a:r>
              <a:rPr lang="en-GB" dirty="0"/>
              <a:t> </a:t>
            </a:r>
            <a:r>
              <a:rPr lang="en-GB" dirty="0" err="1"/>
              <a:t>bobtnat</a:t>
            </a:r>
            <a:r>
              <a:rPr lang="en-GB" dirty="0"/>
              <a:t>!</a:t>
            </a:r>
          </a:p>
          <a:p>
            <a:pPr lvl="1"/>
            <a:r>
              <a:rPr lang="en-GB" i="1" dirty="0"/>
              <a:t>“Measuring programming progress by LoC is like measuring aircraft building progress by weight.”</a:t>
            </a:r>
            <a:br>
              <a:rPr lang="en-GB" dirty="0"/>
            </a:br>
            <a:r>
              <a:rPr lang="en-GB" dirty="0"/>
              <a:t>– Bill Gates</a:t>
            </a:r>
          </a:p>
          <a:p>
            <a:pPr lvl="1"/>
            <a:r>
              <a:rPr lang="en-GB" dirty="0" err="1"/>
              <a:t>Pokud</a:t>
            </a:r>
            <a:r>
              <a:rPr lang="en-GB" dirty="0"/>
              <a:t> </a:t>
            </a:r>
            <a:r>
              <a:rPr lang="en-GB" dirty="0" err="1"/>
              <a:t>budu</a:t>
            </a:r>
            <a:r>
              <a:rPr lang="en-GB" dirty="0"/>
              <a:t> </a:t>
            </a:r>
            <a:r>
              <a:rPr lang="en-GB" dirty="0" err="1"/>
              <a:t>každou</a:t>
            </a:r>
            <a:r>
              <a:rPr lang="en-GB" dirty="0"/>
              <a:t> </a:t>
            </a:r>
            <a:r>
              <a:rPr lang="en-GB" dirty="0" err="1"/>
              <a:t>část</a:t>
            </a:r>
            <a:r>
              <a:rPr lang="en-GB" dirty="0"/>
              <a:t> </a:t>
            </a:r>
            <a:r>
              <a:rPr lang="en-GB" dirty="0" err="1"/>
              <a:t>výsledku</a:t>
            </a:r>
            <a:r>
              <a:rPr lang="en-GB" dirty="0"/>
              <a:t> </a:t>
            </a:r>
            <a:r>
              <a:rPr lang="en-GB" dirty="0" err="1"/>
              <a:t>počítat</a:t>
            </a:r>
            <a:r>
              <a:rPr lang="en-GB" dirty="0"/>
              <a:t> v </a:t>
            </a:r>
            <a:r>
              <a:rPr lang="en-GB" dirty="0" err="1"/>
              <a:t>samostatné</a:t>
            </a:r>
            <a:r>
              <a:rPr lang="en-GB" dirty="0"/>
              <a:t> </a:t>
            </a:r>
            <a:r>
              <a:rPr lang="en-GB" dirty="0" err="1"/>
              <a:t>třídě</a:t>
            </a:r>
            <a:r>
              <a:rPr lang="en-GB" dirty="0"/>
              <a:t>, </a:t>
            </a:r>
            <a:r>
              <a:rPr lang="cs-CZ" dirty="0"/>
              <a:t>přibývá mnoho</a:t>
            </a:r>
            <a:r>
              <a:rPr lang="en-GB" dirty="0"/>
              <a:t> boilerplate</a:t>
            </a:r>
            <a:r>
              <a:rPr lang="cs-CZ" dirty="0"/>
              <a:t> kódu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B3606C-C8F7-4CDB-A311-05AC76296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„Počítání oveček“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08612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D36739-3C13-4393-89A9-9F09CEE51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Často se vyplatí napsat si jen pár pomocných funkcí a psát kód stručně</a:t>
            </a:r>
          </a:p>
          <a:p>
            <a:endParaRPr lang="cs-CZ" dirty="0"/>
          </a:p>
          <a:p>
            <a:r>
              <a:rPr lang="cs-CZ" dirty="0"/>
              <a:t>Namísto explicitního volání metody </a:t>
            </a:r>
            <a:r>
              <a:rPr lang="cs-CZ" dirty="0">
                <a:latin typeface="Consolas" panose="020B0609020204030204" pitchFamily="49" charset="0"/>
              </a:rPr>
              <a:t>reset</a:t>
            </a:r>
            <a:r>
              <a:rPr lang="cs-CZ" dirty="0"/>
              <a:t> je v OOP přirozené vytvořit nový objekt s prázdným stavem</a:t>
            </a:r>
          </a:p>
          <a:p>
            <a:endParaRPr lang="cs-CZ" dirty="0"/>
          </a:p>
          <a:p>
            <a:r>
              <a:rPr lang="cs-CZ" dirty="0"/>
              <a:t>Může být vhodné si nějakou konvencí oddělit názvy lokálních proměnných od </a:t>
            </a:r>
            <a:r>
              <a:rPr lang="cs-CZ" dirty="0" err="1"/>
              <a:t>fieldů</a:t>
            </a:r>
            <a:r>
              <a:rPr lang="cs-CZ" dirty="0"/>
              <a:t> (třeba koncové </a:t>
            </a:r>
            <a:r>
              <a:rPr lang="cs-CZ" dirty="0">
                <a:latin typeface="Consolas" panose="020B0609020204030204" pitchFamily="49" charset="0"/>
              </a:rPr>
              <a:t>_</a:t>
            </a:r>
            <a:r>
              <a:rPr lang="cs-CZ" dirty="0"/>
              <a:t>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3F0E20-2D81-4680-8B15-E7CFF35B1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„Počítání oveček“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1151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C6EF8B-DEA2-49D1-B0CE-CB22C8903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Kontejner – datová struktura</a:t>
            </a:r>
          </a:p>
          <a:p>
            <a:pPr lvl="1"/>
            <a:r>
              <a:rPr lang="cs-CZ" dirty="0"/>
              <a:t>Sekvenční</a:t>
            </a:r>
          </a:p>
          <a:p>
            <a:pPr lvl="1"/>
            <a:r>
              <a:rPr lang="cs-CZ" dirty="0"/>
              <a:t>Asociativní</a:t>
            </a:r>
          </a:p>
          <a:p>
            <a:pPr lvl="1"/>
            <a:endParaRPr lang="cs-CZ" dirty="0"/>
          </a:p>
          <a:p>
            <a:r>
              <a:rPr lang="cs-CZ" dirty="0" err="1"/>
              <a:t>Iterátor</a:t>
            </a:r>
            <a:r>
              <a:rPr lang="cs-CZ" dirty="0"/>
              <a:t> – odkaz na prvky kontejneru a </a:t>
            </a:r>
            <a:r>
              <a:rPr lang="cs-CZ"/>
              <a:t>operace na nich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7AC783-0EFF-4EDE-9AD6-8C80A4E3A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Kontejnery a </a:t>
            </a:r>
            <a:r>
              <a:rPr lang="cs-CZ" dirty="0" err="1"/>
              <a:t>iterátory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01800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417512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 err="1"/>
              <a:t>Sekven</a:t>
            </a:r>
            <a:r>
              <a:rPr lang="cs-CZ" sz="3200" dirty="0"/>
              <a:t>ční kontejnery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616575"/>
          </a:xfrm>
        </p:spPr>
        <p:txBody>
          <a:bodyPr/>
          <a:lstStyle/>
          <a:p>
            <a:r>
              <a:rPr lang="cs-CZ" sz="2000" b="1" dirty="0"/>
              <a:t>vector</a:t>
            </a:r>
            <a:r>
              <a:rPr lang="cs-CZ" sz="2000" dirty="0"/>
              <a:t> - pole prvků s přidáváním zprava</a:t>
            </a:r>
            <a:endParaRPr lang="en-US" sz="2000" dirty="0"/>
          </a:p>
          <a:p>
            <a:pPr lvl="1"/>
            <a:r>
              <a:rPr lang="cs-CZ" sz="1600" dirty="0"/>
              <a:t>celočíselně indexováno, </a:t>
            </a:r>
            <a:r>
              <a:rPr lang="en-US" sz="1600" dirty="0"/>
              <a:t>v</a:t>
            </a:r>
            <a:r>
              <a:rPr lang="cs-CZ" sz="1600" dirty="0"/>
              <a:t>ždy od 0</a:t>
            </a:r>
          </a:p>
          <a:p>
            <a:pPr lvl="1"/>
            <a:r>
              <a:rPr lang="en-US" sz="1600" dirty="0"/>
              <a:t>v</a:t>
            </a:r>
            <a:r>
              <a:rPr lang="cs-CZ" sz="1600" dirty="0"/>
              <a:t>š</a:t>
            </a:r>
            <a:r>
              <a:rPr lang="en-US" sz="1600" dirty="0" err="1"/>
              <a:t>echny</a:t>
            </a:r>
            <a:r>
              <a:rPr lang="en-US" sz="1600" dirty="0"/>
              <a:t> </a:t>
            </a:r>
            <a:r>
              <a:rPr lang="en-US" sz="1600" dirty="0" err="1"/>
              <a:t>prvky</a:t>
            </a:r>
            <a:r>
              <a:rPr lang="en-US" sz="1600" dirty="0"/>
              <a:t> </a:t>
            </a:r>
            <a:r>
              <a:rPr lang="cs-CZ" sz="1600" dirty="0"/>
              <a:t>umístěny v paměti </a:t>
            </a:r>
            <a:r>
              <a:rPr lang="cs-CZ" sz="1600" b="1" dirty="0"/>
              <a:t>souvisle</a:t>
            </a:r>
            <a:r>
              <a:rPr lang="cs-CZ" sz="1600" dirty="0"/>
              <a:t> za sebou</a:t>
            </a:r>
            <a:endParaRPr lang="en-US" sz="1600" dirty="0"/>
          </a:p>
          <a:p>
            <a:pPr lvl="1"/>
            <a:r>
              <a:rPr lang="cs-CZ" sz="1600" dirty="0"/>
              <a:t>při přidání možná změna lokace, </a:t>
            </a:r>
            <a:r>
              <a:rPr lang="cs-CZ" sz="1600" b="1" dirty="0">
                <a:solidFill>
                  <a:srgbClr val="FF0000"/>
                </a:solidFill>
              </a:rPr>
              <a:t>neplatnost iterátorů</a:t>
            </a:r>
            <a:r>
              <a:rPr lang="en-US" sz="1600" b="1" dirty="0">
                <a:solidFill>
                  <a:srgbClr val="FF0000"/>
                </a:solidFill>
              </a:rPr>
              <a:t>!</a:t>
            </a:r>
          </a:p>
          <a:p>
            <a:pPr lvl="1"/>
            <a:r>
              <a:rPr lang="cs-CZ" sz="1600" dirty="0"/>
              <a:t>odvozené: queue, stack</a:t>
            </a:r>
          </a:p>
          <a:p>
            <a:pPr eaLnBrk="1" hangingPunct="1"/>
            <a:r>
              <a:rPr lang="cs-CZ" sz="2000" b="1" dirty="0"/>
              <a:t>deque</a:t>
            </a:r>
            <a:r>
              <a:rPr lang="cs-CZ" sz="2000" dirty="0"/>
              <a:t> </a:t>
            </a:r>
            <a:r>
              <a:rPr lang="en-US" sz="2000" dirty="0"/>
              <a:t>[</a:t>
            </a:r>
            <a:r>
              <a:rPr lang="en-US" sz="2000" dirty="0" err="1"/>
              <a:t>dek</a:t>
            </a:r>
            <a:r>
              <a:rPr lang="en-US" sz="2000" dirty="0"/>
              <a:t>] - </a:t>
            </a:r>
            <a:r>
              <a:rPr lang="cs-CZ" sz="2000" dirty="0"/>
              <a:t>fronta s přidáváním a odebíráním z obou stran</a:t>
            </a:r>
          </a:p>
          <a:p>
            <a:pPr lvl="1"/>
            <a:r>
              <a:rPr lang="en-US" sz="1600" dirty="0"/>
              <a:t>double-ended queue</a:t>
            </a:r>
          </a:p>
          <a:p>
            <a:pPr lvl="1"/>
            <a:r>
              <a:rPr lang="cs-CZ" sz="1600" dirty="0"/>
              <a:t>prvky nemusí být umístěny v paměti souvisle</a:t>
            </a:r>
          </a:p>
          <a:p>
            <a:pPr lvl="1"/>
            <a:r>
              <a:rPr lang="cs-CZ" sz="1600" dirty="0"/>
              <a:t>lze přidávat i doleva</a:t>
            </a:r>
          </a:p>
          <a:p>
            <a:r>
              <a:rPr lang="cs-CZ" sz="2000" b="1" dirty="0"/>
              <a:t>list</a:t>
            </a:r>
            <a:r>
              <a:rPr lang="cs-CZ" sz="2000" dirty="0"/>
              <a:t> - obousměrně vázaný seznam</a:t>
            </a:r>
          </a:p>
          <a:p>
            <a:pPr lvl="1"/>
            <a:r>
              <a:rPr lang="cs-CZ" sz="1600" dirty="0"/>
              <a:t>vždy zachovává umístění prvků</a:t>
            </a:r>
          </a:p>
          <a:p>
            <a:pPr lvl="1"/>
            <a:r>
              <a:rPr lang="cs-CZ" sz="1600" dirty="0"/>
              <a:t>nepodporuje přímou indexaci</a:t>
            </a:r>
          </a:p>
          <a:p>
            <a:r>
              <a:rPr lang="en-US" sz="2000" b="1" dirty="0"/>
              <a:t>forward_</a:t>
            </a:r>
            <a:r>
              <a:rPr lang="cs-CZ" sz="2000" b="1" dirty="0"/>
              <a:t>list</a:t>
            </a:r>
            <a:r>
              <a:rPr lang="cs-CZ" sz="2000" dirty="0"/>
              <a:t> - </a:t>
            </a:r>
            <a:r>
              <a:rPr lang="en-US" sz="2000" dirty="0" err="1"/>
              <a:t>jednosm</a:t>
            </a:r>
            <a:r>
              <a:rPr lang="cs-CZ" sz="2000" dirty="0"/>
              <a:t>ěrně vázaný seznam</a:t>
            </a:r>
          </a:p>
          <a:p>
            <a:pPr eaLnBrk="1" hangingPunct="1"/>
            <a:r>
              <a:rPr lang="cs-CZ" sz="2000" b="1" dirty="0" err="1"/>
              <a:t>basic_string</a:t>
            </a:r>
            <a:r>
              <a:rPr lang="cs-CZ" sz="2000" dirty="0"/>
              <a:t> –</a:t>
            </a:r>
            <a:r>
              <a:rPr lang="en-GB" sz="2000" dirty="0"/>
              <a:t> string, </a:t>
            </a:r>
            <a:r>
              <a:rPr lang="en-GB" sz="2000" dirty="0" err="1"/>
              <a:t>wstring</a:t>
            </a:r>
            <a:endParaRPr lang="en-US" sz="1600" dirty="0"/>
          </a:p>
          <a:p>
            <a:r>
              <a:rPr lang="en-US" sz="2000" b="1" dirty="0"/>
              <a:t>array</a:t>
            </a:r>
            <a:r>
              <a:rPr lang="en-US" sz="2000" dirty="0"/>
              <a:t> - pole </a:t>
            </a:r>
            <a:r>
              <a:rPr lang="en-US" sz="2000" dirty="0" err="1"/>
              <a:t>pevn</a:t>
            </a:r>
            <a:r>
              <a:rPr lang="cs-CZ" sz="2000" dirty="0"/>
              <a:t>é velikosti</a:t>
            </a:r>
          </a:p>
          <a:p>
            <a:endParaRPr lang="cs-CZ" sz="2000" dirty="0"/>
          </a:p>
          <a:p>
            <a:pPr eaLnBrk="1" hangingPunct="1"/>
            <a:endParaRPr lang="en-US" sz="8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705600" y="2905125"/>
            <a:ext cx="2209800" cy="552450"/>
          </a:xfrm>
          <a:prstGeom prst="wedgeRoundRectCallout">
            <a:avLst>
              <a:gd name="adj1" fmla="val -49700"/>
              <a:gd name="adj2" fmla="val 2733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[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dekj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ú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] ≈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deque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ue</a:t>
            </a:r>
            <a:endParaRPr lang="en-US" sz="1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400" i="1" dirty="0" err="1">
                <a:solidFill>
                  <a:schemeClr val="accent2">
                    <a:lumMod val="50000"/>
                  </a:schemeClr>
                </a:solidFill>
              </a:rPr>
              <a:t>odebrat</a:t>
            </a:r>
            <a:r>
              <a:rPr lang="en-US" sz="1400" i="1" dirty="0">
                <a:solidFill>
                  <a:schemeClr val="accent2">
                    <a:lumMod val="50000"/>
                  </a:schemeClr>
                </a:solidFill>
              </a:rPr>
              <a:t> z </a:t>
            </a:r>
            <a:r>
              <a:rPr lang="en-US" sz="1400" i="1" dirty="0" err="1">
                <a:solidFill>
                  <a:schemeClr val="accent2">
                    <a:lumMod val="50000"/>
                  </a:schemeClr>
                </a:solidFill>
              </a:rPr>
              <a:t>fronty</a:t>
            </a:r>
            <a:endParaRPr lang="cs-CZ" sz="1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05600" y="1143000"/>
            <a:ext cx="22098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vector&lt;</a:t>
            </a:r>
            <a:r>
              <a:rPr lang="en-US" sz="1400" dirty="0" err="1"/>
              <a:t>int</a:t>
            </a:r>
            <a:r>
              <a:rPr lang="en-US" sz="1400" dirty="0"/>
              <a:t>&gt; vi;</a:t>
            </a:r>
          </a:p>
          <a:p>
            <a:r>
              <a:rPr lang="en-US" sz="1400" dirty="0"/>
              <a:t>list&lt;string&gt; </a:t>
            </a:r>
            <a:r>
              <a:rPr lang="en-US" sz="1400" dirty="0" err="1"/>
              <a:t>ls</a:t>
            </a:r>
            <a:r>
              <a:rPr lang="en-US" sz="1400" dirty="0"/>
              <a:t>;</a:t>
            </a:r>
          </a:p>
          <a:p>
            <a:r>
              <a:rPr lang="en-US" sz="1400" dirty="0"/>
              <a:t>array&lt;</a:t>
            </a:r>
            <a:r>
              <a:rPr lang="en-US" sz="1400" dirty="0" err="1"/>
              <a:t>MyClass</a:t>
            </a:r>
            <a:r>
              <a:rPr lang="en-US" sz="1400" dirty="0"/>
              <a:t>, 8&gt; am;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324378" y="4648200"/>
            <a:ext cx="762444" cy="227034"/>
          </a:xfrm>
          <a:prstGeom prst="wedgeRoundRectCallout">
            <a:avLst>
              <a:gd name="adj1" fmla="val 50290"/>
              <a:gd name="adj2" fmla="val -10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C++11</a:t>
            </a:r>
            <a:endParaRPr lang="cs-CZ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419600" y="5328264"/>
            <a:ext cx="762444" cy="227034"/>
          </a:xfrm>
          <a:prstGeom prst="wedgeRoundRectCallout">
            <a:avLst>
              <a:gd name="adj1" fmla="val 50290"/>
              <a:gd name="adj2" fmla="val -10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C++11</a:t>
            </a:r>
            <a:endParaRPr lang="cs-CZ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6705600" y="5555298"/>
            <a:ext cx="2209800" cy="838200"/>
          </a:xfrm>
          <a:prstGeom prst="wedgeRoundRectCallout">
            <a:avLst>
              <a:gd name="adj1" fmla="val 49830"/>
              <a:gd name="adj2" fmla="val -843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kontejnery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obsahuj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</a:t>
            </a:r>
            <a:br>
              <a:rPr lang="en-US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vždy hodnoty</a:t>
            </a:r>
          </a:p>
          <a:p>
            <a:pPr algn="ctr"/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vložení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 = 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kopie</a:t>
            </a:r>
            <a:endParaRPr lang="cs-CZ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binaryTree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066800"/>
            <a:ext cx="2519294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417512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/>
              <a:t>A</a:t>
            </a:r>
            <a:r>
              <a:rPr lang="cs-CZ" sz="3200" dirty="0"/>
              <a:t>sociativní kontejnery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616575"/>
          </a:xfrm>
        </p:spPr>
        <p:txBody>
          <a:bodyPr/>
          <a:lstStyle/>
          <a:p>
            <a:r>
              <a:rPr lang="en-US" sz="2000" b="1" dirty="0"/>
              <a:t>set</a:t>
            </a:r>
            <a:r>
              <a:rPr lang="cs-CZ" sz="2000" b="1" dirty="0"/>
              <a:t>říděné</a:t>
            </a:r>
          </a:p>
          <a:p>
            <a:pPr lvl="1"/>
            <a:r>
              <a:rPr lang="cs-CZ" sz="1600" dirty="0"/>
              <a:t>setříděné podle operátoru </a:t>
            </a:r>
            <a:r>
              <a:rPr lang="en-US" sz="1600" b="1" dirty="0"/>
              <a:t>&lt;</a:t>
            </a:r>
          </a:p>
          <a:p>
            <a:pPr lvl="2"/>
            <a:r>
              <a:rPr lang="en-US" sz="1400" dirty="0"/>
              <a:t>pro </a:t>
            </a:r>
            <a:r>
              <a:rPr lang="en-US" sz="1400" dirty="0" err="1"/>
              <a:t>neprimitivn</a:t>
            </a:r>
            <a:r>
              <a:rPr lang="cs-CZ" sz="1400" dirty="0"/>
              <a:t>í</a:t>
            </a:r>
            <a:r>
              <a:rPr lang="en-US" sz="1400" dirty="0"/>
              <a:t> </a:t>
            </a:r>
            <a:r>
              <a:rPr lang="en-US" sz="1400" dirty="0" err="1"/>
              <a:t>typy</a:t>
            </a:r>
            <a:r>
              <a:rPr lang="en-US" sz="1400" dirty="0"/>
              <a:t> </a:t>
            </a:r>
            <a:r>
              <a:rPr lang="cs-CZ" sz="1400" dirty="0"/>
              <a:t>(třídy) nadefinovat operator</a:t>
            </a:r>
            <a:r>
              <a:rPr lang="en-US" sz="1400" dirty="0"/>
              <a:t>&lt;</a:t>
            </a:r>
          </a:p>
          <a:p>
            <a:pPr lvl="1"/>
            <a:r>
              <a:rPr lang="cs-CZ" sz="1600" b="1" dirty="0"/>
              <a:t>set</a:t>
            </a:r>
            <a:r>
              <a:rPr lang="cs-CZ" sz="1600" dirty="0"/>
              <a:t>&lt;T&gt; - množina</a:t>
            </a:r>
          </a:p>
          <a:p>
            <a:pPr lvl="1"/>
            <a:r>
              <a:rPr lang="cs-CZ" sz="1600" b="1" dirty="0"/>
              <a:t>multiset</a:t>
            </a:r>
            <a:r>
              <a:rPr lang="cs-CZ" sz="1600" dirty="0"/>
              <a:t>&lt;T&gt; - množina s opakováním</a:t>
            </a:r>
          </a:p>
          <a:p>
            <a:pPr lvl="1"/>
            <a:r>
              <a:rPr lang="cs-CZ" sz="1600" b="1" dirty="0"/>
              <a:t>map</a:t>
            </a:r>
            <a:r>
              <a:rPr lang="cs-CZ" sz="1600" dirty="0"/>
              <a:t>&lt;K,T&gt; - asociativní pole</a:t>
            </a:r>
            <a:r>
              <a:rPr lang="en-US" sz="1600" dirty="0"/>
              <a:t> -</a:t>
            </a:r>
            <a:r>
              <a:rPr lang="cs-CZ" sz="1600" dirty="0"/>
              <a:t> parciální zobrazení K -&gt; T</a:t>
            </a:r>
          </a:p>
          <a:p>
            <a:pPr lvl="1"/>
            <a:r>
              <a:rPr lang="cs-CZ" sz="1600" b="1" dirty="0"/>
              <a:t>multimap</a:t>
            </a:r>
            <a:r>
              <a:rPr lang="cs-CZ" sz="1600" dirty="0"/>
              <a:t>&lt;K,T&gt; - relace s rychlým vyhledáváním podle klíče K</a:t>
            </a:r>
            <a:endParaRPr lang="en-US" sz="1600" dirty="0"/>
          </a:p>
          <a:p>
            <a:pPr lvl="1"/>
            <a:r>
              <a:rPr lang="cs-CZ" sz="1600" dirty="0"/>
              <a:t>pair&lt;A,B&gt; - pomocná šablona </a:t>
            </a:r>
            <a:r>
              <a:rPr lang="en-US" sz="1600" dirty="0"/>
              <a:t>- </a:t>
            </a:r>
            <a:r>
              <a:rPr lang="cs-CZ" sz="1600" dirty="0"/>
              <a:t>uspořádané dvojice</a:t>
            </a:r>
            <a:endParaRPr lang="en-US" sz="1600" dirty="0"/>
          </a:p>
          <a:p>
            <a:pPr lvl="2"/>
            <a:r>
              <a:rPr lang="en-US" sz="1400" dirty="0"/>
              <a:t>polo</a:t>
            </a:r>
            <a:r>
              <a:rPr lang="cs-CZ" sz="1400" dirty="0"/>
              <a:t>žky first, second</a:t>
            </a:r>
          </a:p>
          <a:p>
            <a:pPr lvl="2"/>
            <a:r>
              <a:rPr lang="cs-CZ" sz="1400" dirty="0"/>
              <a:t>šablona funkce make</a:t>
            </a:r>
            <a:r>
              <a:rPr lang="en-US" sz="1400" dirty="0"/>
              <a:t>_pair( </a:t>
            </a:r>
            <a:r>
              <a:rPr lang="en-US" sz="1400" dirty="0" err="1"/>
              <a:t>f,s</a:t>
            </a:r>
            <a:r>
              <a:rPr lang="en-US" sz="1400" dirty="0"/>
              <a:t>)</a:t>
            </a:r>
          </a:p>
          <a:p>
            <a:pPr lvl="5"/>
            <a:endParaRPr lang="en-US" sz="1100" b="1" dirty="0"/>
          </a:p>
          <a:p>
            <a:r>
              <a:rPr lang="cs-CZ" sz="2000" b="1" dirty="0"/>
              <a:t>nesetříděné</a:t>
            </a:r>
          </a:p>
          <a:p>
            <a:pPr lvl="1"/>
            <a:r>
              <a:rPr lang="en-US" sz="1600" b="1" dirty="0" err="1"/>
              <a:t>unordered_set</a:t>
            </a:r>
            <a:r>
              <a:rPr lang="en-US" sz="1600" b="1" dirty="0"/>
              <a:t>/m</a:t>
            </a:r>
            <a:r>
              <a:rPr lang="cs-CZ" sz="1600" b="1" dirty="0"/>
              <a:t>ulti</a:t>
            </a:r>
            <a:r>
              <a:rPr lang="en-US" sz="1600" b="1" dirty="0"/>
              <a:t>s</a:t>
            </a:r>
            <a:r>
              <a:rPr lang="cs-CZ" sz="1600" b="1" dirty="0"/>
              <a:t>et</a:t>
            </a:r>
            <a:r>
              <a:rPr lang="en-US" sz="1600" b="1" dirty="0"/>
              <a:t>/m</a:t>
            </a:r>
            <a:r>
              <a:rPr lang="cs-CZ" sz="1600" b="1" dirty="0"/>
              <a:t>ap</a:t>
            </a:r>
            <a:r>
              <a:rPr lang="en-US" sz="1600" b="1" dirty="0"/>
              <a:t>/m</a:t>
            </a:r>
            <a:r>
              <a:rPr lang="cs-CZ" sz="1600" b="1" dirty="0"/>
              <a:t>ulti</a:t>
            </a:r>
            <a:r>
              <a:rPr lang="en-US" sz="1600" b="1" dirty="0"/>
              <a:t>m</a:t>
            </a:r>
            <a:r>
              <a:rPr lang="cs-CZ" sz="1600" b="1" dirty="0"/>
              <a:t>ap</a:t>
            </a:r>
            <a:r>
              <a:rPr lang="en-US" sz="1600" b="1" dirty="0"/>
              <a:t> </a:t>
            </a:r>
            <a:endParaRPr lang="cs-CZ" sz="1600" b="1" dirty="0"/>
          </a:p>
          <a:p>
            <a:pPr lvl="1"/>
            <a:r>
              <a:rPr lang="en-US" sz="1600" dirty="0"/>
              <a:t>hash table - ne</a:t>
            </a:r>
            <a:r>
              <a:rPr lang="cs-CZ" sz="1600" dirty="0"/>
              <a:t>setříděné, vyhledávání </a:t>
            </a:r>
            <a:r>
              <a:rPr lang="en-US" sz="1600" dirty="0" err="1"/>
              <a:t>pouze</a:t>
            </a:r>
            <a:r>
              <a:rPr lang="en-US" sz="1600" dirty="0"/>
              <a:t> </a:t>
            </a:r>
            <a:r>
              <a:rPr lang="cs-CZ" sz="1600" dirty="0"/>
              <a:t>na </a:t>
            </a:r>
            <a:r>
              <a:rPr lang="en-US" sz="1600" b="1" dirty="0"/>
              <a:t>==</a:t>
            </a:r>
          </a:p>
          <a:p>
            <a:pPr lvl="1"/>
            <a:r>
              <a:rPr lang="en-US" sz="1600" dirty="0"/>
              <a:t>pro </a:t>
            </a:r>
            <a:r>
              <a:rPr lang="en-US" sz="1600" dirty="0" err="1"/>
              <a:t>neprimitivn</a:t>
            </a:r>
            <a:r>
              <a:rPr lang="cs-CZ" sz="1600" dirty="0"/>
              <a:t>í</a:t>
            </a:r>
            <a:r>
              <a:rPr lang="en-US" sz="1600" dirty="0"/>
              <a:t> </a:t>
            </a:r>
            <a:r>
              <a:rPr lang="en-US" sz="1600" dirty="0" err="1"/>
              <a:t>typy</a:t>
            </a:r>
            <a:r>
              <a:rPr lang="en-US" sz="1600" dirty="0"/>
              <a:t> </a:t>
            </a:r>
            <a:r>
              <a:rPr lang="cs-CZ" sz="1600" dirty="0"/>
              <a:t>(třídy) nadefinovat</a:t>
            </a:r>
            <a:endParaRPr lang="en-US" sz="1600" dirty="0"/>
          </a:p>
          <a:p>
            <a:pPr lvl="2"/>
            <a:r>
              <a:rPr lang="en-US" sz="1400" dirty="0" err="1"/>
              <a:t>porovn</a:t>
            </a:r>
            <a:r>
              <a:rPr lang="cs-CZ" sz="1400" dirty="0"/>
              <a:t>ání: bool </a:t>
            </a:r>
            <a:r>
              <a:rPr lang="cs-CZ" sz="1400" b="1" dirty="0"/>
              <a:t>operator</a:t>
            </a:r>
            <a:r>
              <a:rPr lang="en-US" sz="1400" b="1" dirty="0"/>
              <a:t>==</a:t>
            </a:r>
            <a:r>
              <a:rPr lang="en-US" sz="1400" dirty="0"/>
              <a:t> ( </a:t>
            </a:r>
            <a:r>
              <a:rPr lang="en-US" sz="1400" dirty="0" err="1"/>
              <a:t>const</a:t>
            </a:r>
            <a:r>
              <a:rPr lang="en-US" sz="1400" dirty="0"/>
              <a:t> X&amp;)</a:t>
            </a:r>
          </a:p>
          <a:p>
            <a:pPr lvl="2"/>
            <a:r>
              <a:rPr lang="en-US" sz="1400" dirty="0" err="1"/>
              <a:t>hashovac</a:t>
            </a:r>
            <a:r>
              <a:rPr lang="cs-CZ" sz="1400" dirty="0"/>
              <a:t>í funkci</a:t>
            </a:r>
            <a:r>
              <a:rPr lang="en-US" sz="1400" dirty="0"/>
              <a:t>: </a:t>
            </a:r>
            <a:r>
              <a:rPr lang="cs-CZ" sz="1400" dirty="0"/>
              <a:t>size</a:t>
            </a:r>
            <a:r>
              <a:rPr lang="en-US" sz="1400" dirty="0"/>
              <a:t>_t </a:t>
            </a:r>
            <a:r>
              <a:rPr lang="en-US" sz="1400" b="1" dirty="0"/>
              <a:t>hash</a:t>
            </a:r>
            <a:r>
              <a:rPr lang="en-US" sz="1400" dirty="0"/>
              <a:t>&lt;X&gt;( </a:t>
            </a:r>
            <a:r>
              <a:rPr lang="cs-CZ" sz="1400" dirty="0"/>
              <a:t>const X &amp;</a:t>
            </a:r>
            <a:r>
              <a:rPr lang="en-US" sz="1400" dirty="0"/>
              <a:t>)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562600" y="4191000"/>
            <a:ext cx="914400" cy="381000"/>
          </a:xfrm>
          <a:prstGeom prst="wedgeRoundRectCallout">
            <a:avLst>
              <a:gd name="adj1" fmla="val -50160"/>
              <a:gd name="adj2" fmla="val 2825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C++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11</a:t>
            </a:r>
            <a:endParaRPr lang="cs-CZ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http://people.cs.uchicago.edu/~amr/122/labs/images/HashTab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3962400"/>
            <a:ext cx="1814792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766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Struktura kontejnerů</a:t>
            </a:r>
          </a:p>
        </p:txBody>
      </p:sp>
      <p:pic>
        <p:nvPicPr>
          <p:cNvPr id="4099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90599" y="990600"/>
            <a:ext cx="6934200" cy="3010170"/>
          </a:xfrm>
          <a:solidFill>
            <a:srgbClr val="FFFFCC">
              <a:alpha val="50195"/>
            </a:srgbClr>
          </a:solidFill>
        </p:spPr>
      </p:pic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3019425" y="5695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599" y="4525168"/>
            <a:ext cx="6149961" cy="1541463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</p:pic>
      <p:sp>
        <p:nvSpPr>
          <p:cNvPr id="6" name="Rounded Rectangular Callout 5"/>
          <p:cNvSpPr/>
          <p:nvPr/>
        </p:nvSpPr>
        <p:spPr>
          <a:xfrm>
            <a:off x="7229475" y="5295899"/>
            <a:ext cx="1524000" cy="533400"/>
          </a:xfrm>
          <a:prstGeom prst="wedgeRoundRectCallout">
            <a:avLst>
              <a:gd name="adj1" fmla="val -74049"/>
              <a:gd name="adj2" fmla="val 2468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polo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otevřený interval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err="1"/>
              <a:t>Iter</a:t>
            </a:r>
            <a:r>
              <a:rPr lang="cs-CZ" sz="2800" dirty="0"/>
              <a:t>átory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 b="1" dirty="0"/>
              <a:t>Iterátor</a:t>
            </a:r>
          </a:p>
          <a:p>
            <a:pPr lvl="1">
              <a:lnSpc>
                <a:spcPct val="90000"/>
              </a:lnSpc>
            </a:pPr>
            <a:r>
              <a:rPr lang="pl-PL" sz="1600" dirty="0"/>
              <a:t>objekt reprezentující odkazy na prvky kontejneru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operátory pro přístup k prvkům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operátory pro procházení kontejneru</a:t>
            </a:r>
          </a:p>
          <a:p>
            <a:pPr>
              <a:lnSpc>
                <a:spcPct val="90000"/>
              </a:lnSpc>
            </a:pPr>
            <a:endParaRPr lang="cs-CZ" sz="2000" i="1" dirty="0"/>
          </a:p>
          <a:p>
            <a:pPr>
              <a:lnSpc>
                <a:spcPct val="90000"/>
              </a:lnSpc>
            </a:pPr>
            <a:r>
              <a:rPr lang="cs-CZ" sz="2000" dirty="0"/>
              <a:t>Deklarace</a:t>
            </a:r>
          </a:p>
          <a:p>
            <a:pPr lvl="1">
              <a:lnSpc>
                <a:spcPct val="90000"/>
              </a:lnSpc>
            </a:pPr>
            <a:r>
              <a:rPr lang="cs-CZ" sz="1600" i="1" dirty="0"/>
              <a:t>konte</a:t>
            </a:r>
            <a:r>
              <a:rPr lang="en-US" sz="1600" i="1" dirty="0" err="1"/>
              <a:t>jn</a:t>
            </a:r>
            <a:r>
              <a:rPr lang="cs-CZ" sz="1600" i="1" dirty="0"/>
              <a:t>e</a:t>
            </a:r>
            <a:r>
              <a:rPr lang="en-US" sz="1600" i="1" dirty="0"/>
              <a:t>r</a:t>
            </a:r>
            <a:r>
              <a:rPr lang="en-US" sz="1600" dirty="0"/>
              <a:t>&lt;T&gt;::iterator	</a:t>
            </a:r>
            <a:r>
              <a:rPr lang="en-US" sz="1600" dirty="0" err="1"/>
              <a:t>iter</a:t>
            </a:r>
            <a:r>
              <a:rPr lang="cs-CZ" sz="1600" dirty="0"/>
              <a:t>átor příslušného kontejneru</a:t>
            </a:r>
          </a:p>
          <a:p>
            <a:pPr lvl="1">
              <a:lnSpc>
                <a:spcPct val="90000"/>
              </a:lnSpc>
            </a:pPr>
            <a:r>
              <a:rPr lang="cs-CZ" sz="1600" i="1" dirty="0"/>
              <a:t>konte</a:t>
            </a:r>
            <a:r>
              <a:rPr lang="en-US" sz="1600" i="1" dirty="0" err="1"/>
              <a:t>jn</a:t>
            </a:r>
            <a:r>
              <a:rPr lang="cs-CZ" sz="1600" i="1" dirty="0"/>
              <a:t>e</a:t>
            </a:r>
            <a:r>
              <a:rPr lang="en-US" sz="1600" i="1" dirty="0"/>
              <a:t>r</a:t>
            </a:r>
            <a:r>
              <a:rPr lang="en-US" sz="1600" dirty="0"/>
              <a:t>&lt;T&gt;::</a:t>
            </a:r>
            <a:r>
              <a:rPr lang="cs-CZ" sz="1600" dirty="0"/>
              <a:t>const</a:t>
            </a:r>
            <a:r>
              <a:rPr lang="en-US" sz="1600" dirty="0"/>
              <a:t>_iterator	</a:t>
            </a:r>
            <a:r>
              <a:rPr lang="en-US" sz="1600" dirty="0" err="1"/>
              <a:t>konstantn</a:t>
            </a:r>
            <a:r>
              <a:rPr lang="cs-CZ" sz="1600" dirty="0"/>
              <a:t>í </a:t>
            </a:r>
            <a:r>
              <a:rPr lang="en-US" sz="1600" dirty="0" err="1"/>
              <a:t>iter</a:t>
            </a:r>
            <a:r>
              <a:rPr lang="cs-CZ" sz="1600" dirty="0"/>
              <a:t>átor - </a:t>
            </a:r>
            <a:r>
              <a:rPr lang="cs-CZ" sz="1600" b="1" dirty="0"/>
              <a:t>používejte</a:t>
            </a:r>
            <a:r>
              <a:rPr lang="en-US" sz="1600" b="1" dirty="0"/>
              <a:t>!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Vytvoření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k.</a:t>
            </a:r>
            <a:r>
              <a:rPr lang="en-US" sz="1600" dirty="0"/>
              <a:t>begin(), </a:t>
            </a:r>
            <a:r>
              <a:rPr lang="cs-CZ" sz="1600" dirty="0"/>
              <a:t>k.</a:t>
            </a:r>
            <a:r>
              <a:rPr lang="en-US" sz="1600" dirty="0"/>
              <a:t>end()	</a:t>
            </a:r>
            <a:r>
              <a:rPr lang="cs-CZ" sz="1600" dirty="0"/>
              <a:t>	iterátor na začátek </a:t>
            </a:r>
            <a:r>
              <a:rPr lang="en-US" sz="1600" dirty="0"/>
              <a:t>/</a:t>
            </a:r>
            <a:r>
              <a:rPr lang="cs-CZ" sz="1600" dirty="0"/>
              <a:t> </a:t>
            </a:r>
            <a:r>
              <a:rPr lang="cs-CZ" sz="1600" b="1" dirty="0"/>
              <a:t>za</a:t>
            </a:r>
            <a:r>
              <a:rPr lang="en-US" sz="1600" dirty="0"/>
              <a:t>(!) </a:t>
            </a:r>
            <a:r>
              <a:rPr lang="en-US" sz="1600" dirty="0" err="1"/>
              <a:t>konec</a:t>
            </a:r>
            <a:r>
              <a:rPr lang="en-US" sz="1600" dirty="0"/>
              <a:t> </a:t>
            </a:r>
            <a:r>
              <a:rPr lang="en-US" sz="1600" dirty="0" err="1"/>
              <a:t>kontejneru</a:t>
            </a:r>
            <a:endParaRPr lang="en-US" sz="1200" dirty="0"/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Operátory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*</a:t>
            </a:r>
            <a:r>
              <a:rPr lang="cs-CZ" sz="1600" i="1" dirty="0"/>
              <a:t>it</a:t>
            </a:r>
            <a:r>
              <a:rPr lang="cs-CZ" sz="1600" dirty="0"/>
              <a:t>, </a:t>
            </a:r>
            <a:r>
              <a:rPr lang="en-US" sz="1600" dirty="0"/>
              <a:t> </a:t>
            </a:r>
            <a:r>
              <a:rPr lang="cs-CZ" sz="1600" i="1" dirty="0"/>
              <a:t>it</a:t>
            </a:r>
            <a:r>
              <a:rPr lang="en-US" sz="1600" dirty="0"/>
              <a:t>-&gt;</a:t>
            </a:r>
            <a:r>
              <a:rPr lang="cs-CZ" sz="1600" dirty="0"/>
              <a:t>x		</a:t>
            </a:r>
            <a:r>
              <a:rPr lang="en-US" sz="1600" dirty="0"/>
              <a:t>	p</a:t>
            </a:r>
            <a:r>
              <a:rPr lang="cs-CZ" sz="1600" dirty="0"/>
              <a:t>řístup k prvku</a:t>
            </a:r>
            <a:r>
              <a:rPr lang="en-US" sz="1600" dirty="0"/>
              <a:t>/polo</a:t>
            </a:r>
            <a:r>
              <a:rPr lang="cs-CZ" sz="1600" dirty="0"/>
              <a:t>žce přes iterátor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/>
              <a:t>++</a:t>
            </a:r>
            <a:r>
              <a:rPr lang="cs-CZ" sz="1600" i="1" dirty="0"/>
              <a:t>it</a:t>
            </a:r>
            <a:r>
              <a:rPr lang="cs-CZ" sz="1600" dirty="0"/>
              <a:t> 			posun na následující prvek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+</a:t>
            </a:r>
            <a:r>
              <a:rPr lang="en-US" sz="1600" dirty="0"/>
              <a:t>(</a:t>
            </a:r>
            <a:r>
              <a:rPr lang="en-US" sz="1600" i="1" dirty="0" err="1"/>
              <a:t>int</a:t>
            </a:r>
            <a:r>
              <a:rPr lang="en-US" sz="1600" dirty="0"/>
              <a:t>) </a:t>
            </a:r>
            <a:r>
              <a:rPr lang="cs-CZ" sz="1600" dirty="0"/>
              <a:t>  </a:t>
            </a:r>
            <a:r>
              <a:rPr lang="en-US" sz="1600" dirty="0"/>
              <a:t>-(</a:t>
            </a:r>
            <a:r>
              <a:rPr lang="en-US" sz="1600" i="1" dirty="0" err="1"/>
              <a:t>int</a:t>
            </a:r>
            <a:r>
              <a:rPr lang="en-US" sz="1600" dirty="0"/>
              <a:t>)</a:t>
            </a:r>
            <a:r>
              <a:rPr lang="cs-CZ" sz="1600" dirty="0"/>
              <a:t>	</a:t>
            </a:r>
            <a:r>
              <a:rPr lang="en-US" sz="1600" dirty="0"/>
              <a:t>	</a:t>
            </a:r>
            <a:r>
              <a:rPr lang="en-US" sz="1600" dirty="0" err="1"/>
              <a:t>posun</a:t>
            </a:r>
            <a:r>
              <a:rPr lang="en-US" sz="1600" dirty="0"/>
              <a:t> </a:t>
            </a:r>
            <a:r>
              <a:rPr lang="en-US" sz="1600" dirty="0" err="1"/>
              <a:t>iter</a:t>
            </a:r>
            <a:r>
              <a:rPr lang="cs-CZ" sz="1600" dirty="0"/>
              <a:t>á</a:t>
            </a:r>
            <a:r>
              <a:rPr lang="en-US" sz="1600" dirty="0" err="1"/>
              <a:t>toru</a:t>
            </a:r>
            <a:endParaRPr lang="cs-CZ" sz="1600" dirty="0"/>
          </a:p>
          <a:p>
            <a:pPr eaLnBrk="1" hangingPunct="1">
              <a:lnSpc>
                <a:spcPct val="90000"/>
              </a:lnSpc>
            </a:pPr>
            <a:endParaRPr lang="en-US" sz="900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5389945"/>
            <a:ext cx="4191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/>
              <a:t>vector</a:t>
            </a:r>
            <a:r>
              <a:rPr lang="cs-CZ" sz="1400" dirty="0"/>
              <a:t>&lt;int&gt; pole</a:t>
            </a:r>
            <a:r>
              <a:rPr lang="en-US" sz="1400" dirty="0"/>
              <a:t> { 10, 11, 20 };</a:t>
            </a:r>
          </a:p>
          <a:p>
            <a:r>
              <a:rPr lang="cs-CZ" sz="1400" dirty="0"/>
              <a:t>vector&lt;int&gt;</a:t>
            </a:r>
            <a:r>
              <a:rPr lang="cs-CZ" sz="1400" b="1" dirty="0"/>
              <a:t>::</a:t>
            </a:r>
            <a:r>
              <a:rPr lang="en-US" sz="1400" b="1" dirty="0"/>
              <a:t>const_</a:t>
            </a:r>
            <a:r>
              <a:rPr lang="cs-CZ" sz="1400" b="1" dirty="0"/>
              <a:t>iterator</a:t>
            </a:r>
            <a:r>
              <a:rPr lang="cs-CZ" sz="1400" dirty="0"/>
              <a:t> i;</a:t>
            </a:r>
          </a:p>
          <a:p>
            <a:r>
              <a:rPr lang="cs-CZ" sz="1400" dirty="0"/>
              <a:t>for( i = pole.</a:t>
            </a:r>
            <a:r>
              <a:rPr lang="cs-CZ" sz="1400" b="1" dirty="0"/>
              <a:t>begin</a:t>
            </a:r>
            <a:r>
              <a:rPr lang="cs-CZ" sz="1400" dirty="0"/>
              <a:t>();  i != pole.</a:t>
            </a:r>
            <a:r>
              <a:rPr lang="cs-CZ" sz="1400" b="1" dirty="0"/>
              <a:t>end</a:t>
            </a:r>
            <a:r>
              <a:rPr lang="cs-CZ" sz="1400" dirty="0"/>
              <a:t>(); 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</a:t>
            </a:r>
            <a:r>
              <a:rPr lang="cs-CZ" sz="1400" b="1" dirty="0"/>
              <a:t>*i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838200" y="5415417"/>
            <a:ext cx="2114550" cy="913599"/>
          </a:xfrm>
          <a:prstGeom prst="wedgeRoundRectCallout">
            <a:avLst>
              <a:gd name="adj1" fmla="val -48824"/>
              <a:gd name="adj2" fmla="val -1180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const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vector::iterator</a:t>
            </a:r>
          </a:p>
          <a:p>
            <a:pPr algn="ctr"/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≠</a:t>
            </a:r>
          </a:p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vector::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const_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iterator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029200" y="1905000"/>
            <a:ext cx="2209800" cy="457200"/>
          </a:xfrm>
          <a:prstGeom prst="wedgeRoundRectCallout">
            <a:avLst>
              <a:gd name="adj1" fmla="val -120411"/>
              <a:gd name="adj2" fmla="val 9574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iter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átor vždy typovaný</a:t>
            </a:r>
          </a:p>
        </p:txBody>
      </p:sp>
    </p:spTree>
    <p:extLst>
      <p:ext uri="{BB962C8B-B14F-4D97-AF65-F5344CB8AC3E}">
        <p14:creationId xmlns:p14="http://schemas.microsoft.com/office/powerpoint/2010/main" val="9732431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Z</a:t>
            </a:r>
            <a:r>
              <a:rPr lang="cs-CZ" sz="2800" dirty="0"/>
              <a:t>ákladní metody</a:t>
            </a:r>
            <a:r>
              <a:rPr lang="en-US" sz="2800" dirty="0"/>
              <a:t> </a:t>
            </a:r>
            <a:r>
              <a:rPr lang="en-US" sz="2800" dirty="0" err="1"/>
              <a:t>kontejner</a:t>
            </a:r>
            <a:r>
              <a:rPr lang="cs-CZ" sz="2800" dirty="0"/>
              <a:t>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1800" dirty="0"/>
              <a:t>jednotné rozhraní nezávislé na typu kontejneru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b="1" dirty="0">
                <a:solidFill>
                  <a:srgbClr val="FF0000"/>
                </a:solidFill>
              </a:rPr>
              <a:t>ALE:</a:t>
            </a:r>
            <a:r>
              <a:rPr lang="cs-CZ" sz="1800" dirty="0"/>
              <a:t> ne všechny kontejnery podporují vše</a:t>
            </a:r>
            <a:r>
              <a:rPr lang="en-US" sz="1800" dirty="0"/>
              <a:t>!</a:t>
            </a:r>
            <a:endParaRPr lang="cs-CZ" sz="1800" dirty="0"/>
          </a:p>
          <a:p>
            <a:pPr eaLnBrk="1" hangingPunct="1">
              <a:lnSpc>
                <a:spcPct val="90000"/>
              </a:lnSpc>
            </a:pPr>
            <a:endParaRPr lang="cs-CZ" sz="1000" dirty="0"/>
          </a:p>
          <a:p>
            <a:pPr eaLnBrk="1" hangingPunct="1">
              <a:lnSpc>
                <a:spcPct val="90000"/>
              </a:lnSpc>
            </a:pPr>
            <a:r>
              <a:rPr lang="en-US" sz="1800" dirty="0" err="1"/>
              <a:t>push_back</a:t>
            </a:r>
            <a:r>
              <a:rPr lang="en-US" sz="1800" dirty="0"/>
              <a:t>(T)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bg1">
                    <a:lumMod val="50000"/>
                  </a:schemeClr>
                </a:solidFill>
              </a:rPr>
              <a:t>push_front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(T)</a:t>
            </a:r>
            <a:r>
              <a:rPr lang="cs-CZ" sz="1800" dirty="0"/>
              <a:t>	</a:t>
            </a:r>
            <a:r>
              <a:rPr lang="en-US" sz="1800" dirty="0"/>
              <a:t>p</a:t>
            </a:r>
            <a:r>
              <a:rPr lang="cs-CZ" sz="1800" dirty="0"/>
              <a:t>řidání prvku na konec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/ </a:t>
            </a:r>
            <a:r>
              <a:rPr lang="en-US" sz="18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čátek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1800" dirty="0"/>
              <a:t>p</a:t>
            </a:r>
            <a:r>
              <a:rPr lang="cs-CZ" sz="1800" dirty="0"/>
              <a:t>op</a:t>
            </a:r>
            <a:r>
              <a:rPr lang="en-US" sz="1800" dirty="0"/>
              <a:t>_front(), p</a:t>
            </a:r>
            <a:r>
              <a:rPr lang="cs-CZ" sz="1800" dirty="0"/>
              <a:t>op</a:t>
            </a:r>
            <a:r>
              <a:rPr lang="en-US" sz="1800" dirty="0"/>
              <a:t>_back()</a:t>
            </a:r>
            <a:r>
              <a:rPr lang="cs-CZ" sz="1800" dirty="0"/>
              <a:t>	odebrání ze začátku / konce</a:t>
            </a:r>
          </a:p>
          <a:p>
            <a:pPr lvl="1">
              <a:lnSpc>
                <a:spcPct val="90000"/>
              </a:lnSpc>
            </a:pPr>
            <a:r>
              <a:rPr lang="cs-CZ" sz="1400" dirty="0"/>
              <a:t>nevrací hodnotu, jen odebírá</a:t>
            </a:r>
            <a:r>
              <a:rPr lang="en-US" sz="1400" dirty="0"/>
              <a:t>!</a:t>
            </a:r>
            <a:endParaRPr lang="cs-CZ" sz="1400" dirty="0"/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front</a:t>
            </a:r>
            <a:r>
              <a:rPr lang="en-US" sz="1800" dirty="0"/>
              <a:t>(), back()		</a:t>
            </a:r>
            <a:r>
              <a:rPr lang="en-US" sz="1800" dirty="0" err="1"/>
              <a:t>prv</a:t>
            </a:r>
            <a:r>
              <a:rPr lang="cs-CZ" sz="1800" dirty="0"/>
              <a:t>e</a:t>
            </a:r>
            <a:r>
              <a:rPr lang="en-US" sz="1800" dirty="0"/>
              <a:t>k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cs-CZ" sz="1800" dirty="0"/>
              <a:t>čá</a:t>
            </a:r>
            <a:r>
              <a:rPr lang="en-US" sz="1800" dirty="0" err="1"/>
              <a:t>tku</a:t>
            </a:r>
            <a:r>
              <a:rPr lang="cs-CZ" sz="1800" dirty="0"/>
              <a:t> / konci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operator</a:t>
            </a:r>
            <a:r>
              <a:rPr lang="en-US" sz="1800" dirty="0"/>
              <a:t>[], at()		</a:t>
            </a:r>
            <a:r>
              <a:rPr lang="cs-CZ" sz="1800" dirty="0"/>
              <a:t>přímý přístup k prvku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400" dirty="0" err="1"/>
              <a:t>bez</a:t>
            </a:r>
            <a:r>
              <a:rPr lang="en-US" sz="1400" dirty="0"/>
              <a:t> </a:t>
            </a:r>
            <a:r>
              <a:rPr lang="en-US" sz="1400" dirty="0" err="1"/>
              <a:t>kontroly</a:t>
            </a:r>
            <a:r>
              <a:rPr lang="en-US" sz="1400" dirty="0"/>
              <a:t>, s </a:t>
            </a:r>
            <a:r>
              <a:rPr lang="en-US" sz="1400" dirty="0" err="1"/>
              <a:t>kontrolou</a:t>
            </a:r>
            <a:r>
              <a:rPr lang="en-US" sz="1400" dirty="0"/>
              <a:t> </a:t>
            </a:r>
            <a:r>
              <a:rPr lang="cs-CZ" sz="1400" dirty="0"/>
              <a:t>(výjimka)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insert</a:t>
            </a:r>
            <a:r>
              <a:rPr lang="en-US" sz="1800" dirty="0"/>
              <a:t> (T), (</a:t>
            </a:r>
            <a:r>
              <a:rPr lang="cs-CZ" sz="1800" dirty="0"/>
              <a:t>it, </a:t>
            </a:r>
            <a:r>
              <a:rPr lang="en-US" sz="1800" dirty="0"/>
              <a:t>T)</a:t>
            </a:r>
            <a:r>
              <a:rPr lang="cs-CZ" sz="1800" dirty="0"/>
              <a:t>	 </a:t>
            </a:r>
            <a:r>
              <a:rPr lang="en-US" sz="1800" dirty="0"/>
              <a:t>	</a:t>
            </a:r>
            <a:r>
              <a:rPr lang="cs-CZ" sz="1800" dirty="0"/>
              <a:t>vložení prvku</a:t>
            </a:r>
            <a:r>
              <a:rPr lang="en-US" sz="1800" dirty="0"/>
              <a:t>,</a:t>
            </a:r>
            <a:r>
              <a:rPr lang="cs-CZ" sz="1800" dirty="0"/>
              <a:t> před prvek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insert</a:t>
            </a:r>
            <a:r>
              <a:rPr lang="en-US" sz="1800" dirty="0"/>
              <a:t> (it,</a:t>
            </a:r>
            <a:r>
              <a:rPr lang="cs-CZ" sz="1800" dirty="0"/>
              <a:t> </a:t>
            </a:r>
            <a:r>
              <a:rPr lang="en-US" sz="1800" dirty="0"/>
              <a:t>it b,</a:t>
            </a:r>
            <a:r>
              <a:rPr lang="cs-CZ" sz="1800" dirty="0"/>
              <a:t> </a:t>
            </a:r>
            <a:r>
              <a:rPr lang="en-US" sz="1800" dirty="0"/>
              <a:t>it e)	</a:t>
            </a:r>
            <a:r>
              <a:rPr lang="cs-CZ" sz="1800" dirty="0"/>
              <a:t>	vložení intervalu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insert</a:t>
            </a:r>
            <a:r>
              <a:rPr lang="en-US" sz="1800" dirty="0"/>
              <a:t>(</a:t>
            </a:r>
            <a:r>
              <a:rPr lang="en-US" sz="1800" dirty="0" err="1"/>
              <a:t>make_pair</a:t>
            </a:r>
            <a:r>
              <a:rPr lang="en-US" sz="1800" dirty="0"/>
              <a:t>(K,T)) 	</a:t>
            </a:r>
            <a:r>
              <a:rPr lang="cs-CZ" sz="1800" dirty="0"/>
              <a:t>vložení </a:t>
            </a:r>
            <a:r>
              <a:rPr lang="en-US" sz="1800" dirty="0"/>
              <a:t>do </a:t>
            </a:r>
            <a:r>
              <a:rPr lang="en-US" sz="1800" dirty="0" err="1"/>
              <a:t>mapy</a:t>
            </a:r>
            <a:r>
              <a:rPr lang="cs-CZ" sz="1800" dirty="0"/>
              <a:t> - klíč, hodnota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erase</a:t>
            </a:r>
            <a:r>
              <a:rPr lang="en-US" sz="1800" dirty="0"/>
              <a:t>(it), erase(it b, it e)	</a:t>
            </a:r>
            <a:r>
              <a:rPr lang="en-US" sz="1800" dirty="0" err="1"/>
              <a:t>smaz</a:t>
            </a:r>
            <a:r>
              <a:rPr lang="cs-CZ" sz="1800" dirty="0"/>
              <a:t>ání prvku, intervalu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find(T)			</a:t>
            </a:r>
            <a:r>
              <a:rPr lang="cs-CZ" sz="1800" dirty="0"/>
              <a:t>vy</a:t>
            </a:r>
            <a:r>
              <a:rPr lang="en-US" sz="1800" dirty="0" err="1"/>
              <a:t>hled</a:t>
            </a:r>
            <a:r>
              <a:rPr lang="cs-CZ" sz="1800" dirty="0"/>
              <a:t>ání prvku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size(), empty()</a:t>
            </a:r>
            <a:r>
              <a:rPr lang="cs-CZ" sz="1800" dirty="0"/>
              <a:t>	 </a:t>
            </a:r>
            <a:r>
              <a:rPr lang="en-US" sz="1800" dirty="0"/>
              <a:t>	</a:t>
            </a:r>
            <a:r>
              <a:rPr lang="en-US" sz="1800" dirty="0" err="1"/>
              <a:t>velikost</a:t>
            </a:r>
            <a:r>
              <a:rPr lang="en-US" sz="1800" dirty="0"/>
              <a:t> /</a:t>
            </a:r>
            <a:r>
              <a:rPr lang="cs-CZ" sz="1800" dirty="0"/>
              <a:t> neprázdost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clear</a:t>
            </a:r>
            <a:r>
              <a:rPr lang="en-US" sz="1800" dirty="0"/>
              <a:t>()</a:t>
            </a:r>
            <a:r>
              <a:rPr lang="cs-CZ" sz="1800" dirty="0"/>
              <a:t>		</a:t>
            </a:r>
            <a:r>
              <a:rPr lang="en-US" sz="1800" dirty="0"/>
              <a:t>	</a:t>
            </a:r>
            <a:r>
              <a:rPr lang="cs-CZ" sz="1800" dirty="0"/>
              <a:t>smazání kontejneru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err="1"/>
              <a:t>upper_bound</a:t>
            </a:r>
            <a:r>
              <a:rPr lang="en-US" sz="1800" dirty="0"/>
              <a:t>, </a:t>
            </a:r>
            <a:r>
              <a:rPr lang="en-US" sz="1800" dirty="0" err="1"/>
              <a:t>lower_bound</a:t>
            </a:r>
            <a:r>
              <a:rPr lang="cs-CZ" sz="1800" dirty="0"/>
              <a:t>	hledání v multi</a:t>
            </a:r>
            <a:r>
              <a:rPr lang="en-US" sz="1800" dirty="0" err="1"/>
              <a:t>setu</a:t>
            </a:r>
            <a:r>
              <a:rPr lang="en-US" sz="1800" dirty="0"/>
              <a:t>/</a:t>
            </a:r>
            <a:r>
              <a:rPr lang="cs-CZ" sz="1800" dirty="0" err="1"/>
              <a:t>multimapě</a:t>
            </a:r>
            <a:endParaRPr lang="cs-CZ" sz="1800" dirty="0"/>
          </a:p>
          <a:p>
            <a:pPr lvl="1">
              <a:lnSpc>
                <a:spcPct val="90000"/>
              </a:lnSpc>
            </a:pPr>
            <a:r>
              <a:rPr lang="cs-CZ" sz="1400" i="1" dirty="0"/>
              <a:t>... a mnoho dalších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813F2A-B248-4087-A41A-A146F043E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 odevzdání zápočtových programů a příp. rozpracované úkoly ze cvičení</a:t>
            </a:r>
          </a:p>
          <a:p>
            <a:endParaRPr lang="cs-CZ" dirty="0"/>
          </a:p>
          <a:p>
            <a:r>
              <a:rPr lang="cs-CZ" dirty="0" err="1"/>
              <a:t>Přihlašte</a:t>
            </a:r>
            <a:r>
              <a:rPr lang="cs-CZ" dirty="0"/>
              <a:t> se MFF loginem na </a:t>
            </a:r>
            <a:r>
              <a:rPr lang="cs-CZ" dirty="0">
                <a:hlinkClick r:id="rId2"/>
              </a:rPr>
              <a:t>https://gitlab.mff.cuni.cz</a:t>
            </a:r>
            <a:endParaRPr lang="cs-CZ" dirty="0"/>
          </a:p>
          <a:p>
            <a:endParaRPr lang="cs-CZ" dirty="0"/>
          </a:p>
          <a:p>
            <a:r>
              <a:rPr lang="cs-CZ" dirty="0"/>
              <a:t>Do příštího cvičení zpřístupním každému vlastní </a:t>
            </a:r>
            <a:r>
              <a:rPr lang="cs-CZ" dirty="0" err="1"/>
              <a:t>repo</a:t>
            </a:r>
            <a:endParaRPr lang="cs-CZ" dirty="0"/>
          </a:p>
          <a:p>
            <a:endParaRPr lang="cs-CZ" dirty="0"/>
          </a:p>
          <a:p>
            <a:r>
              <a:rPr lang="cs-CZ" dirty="0"/>
              <a:t>Pro práci s </a:t>
            </a:r>
            <a:r>
              <a:rPr lang="cs-CZ" dirty="0" err="1"/>
              <a:t>Gitem</a:t>
            </a:r>
            <a:r>
              <a:rPr lang="cs-CZ" dirty="0"/>
              <a:t> lze použít </a:t>
            </a:r>
            <a:r>
              <a:rPr lang="cs-CZ" dirty="0" err="1"/>
              <a:t>TortoiseGit</a:t>
            </a:r>
            <a:r>
              <a:rPr lang="cs-CZ" dirty="0"/>
              <a:t>, </a:t>
            </a:r>
            <a:r>
              <a:rPr lang="cs-CZ" dirty="0" err="1"/>
              <a:t>Visual</a:t>
            </a:r>
            <a:r>
              <a:rPr lang="cs-CZ" dirty="0"/>
              <a:t> Studio, GitHub Desktop apod.</a:t>
            </a:r>
          </a:p>
          <a:p>
            <a:endParaRPr lang="cs-CZ" dirty="0"/>
          </a:p>
          <a:p>
            <a:r>
              <a:rPr lang="cs-CZ" dirty="0" err="1"/>
              <a:t>Necommitujte</a:t>
            </a:r>
            <a:r>
              <a:rPr lang="cs-CZ" dirty="0"/>
              <a:t> dočasné a generované soubory (.</a:t>
            </a:r>
            <a:r>
              <a:rPr lang="cs-CZ" dirty="0" err="1"/>
              <a:t>obj</a:t>
            </a:r>
            <a:r>
              <a:rPr lang="cs-CZ" dirty="0"/>
              <a:t>, .</a:t>
            </a:r>
            <a:r>
              <a:rPr lang="cs-CZ" dirty="0" err="1"/>
              <a:t>dbg</a:t>
            </a:r>
            <a:r>
              <a:rPr lang="cs-CZ" dirty="0"/>
              <a:t>, .</a:t>
            </a:r>
            <a:r>
              <a:rPr lang="cs-CZ" dirty="0" err="1"/>
              <a:t>exe</a:t>
            </a:r>
            <a:r>
              <a:rPr lang="cs-CZ" dirty="0"/>
              <a:t> apod.)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FAEAB4-50E3-43C0-BE25-893190BB9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Gitlab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52161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P</a:t>
            </a:r>
            <a:r>
              <a:rPr lang="cs-CZ" sz="2800" dirty="0"/>
              <a:t>rá</a:t>
            </a:r>
            <a:r>
              <a:rPr lang="en-US" sz="2800" dirty="0" err="1"/>
              <a:t>ce</a:t>
            </a:r>
            <a:r>
              <a:rPr lang="en-US" sz="2800" dirty="0"/>
              <a:t> s </a:t>
            </a:r>
            <a:r>
              <a:rPr lang="en-US" sz="2800" dirty="0" err="1"/>
              <a:t>kontejnery</a:t>
            </a:r>
            <a:endParaRPr lang="cs-CZ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056144"/>
            <a:ext cx="4495800" cy="289310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&lt;</a:t>
            </a:r>
            <a:r>
              <a:rPr lang="en-US" sz="1400" b="1" dirty="0"/>
              <a:t>vector</a:t>
            </a:r>
            <a:r>
              <a:rPr lang="en-US" sz="1400" dirty="0"/>
              <a:t>&gt; </a:t>
            </a:r>
            <a:r>
              <a:rPr lang="cs-CZ" sz="1400" dirty="0"/>
              <a:t> </a:t>
            </a:r>
            <a:r>
              <a:rPr lang="cs-CZ" sz="1400" i="1" dirty="0"/>
              <a:t>.. </a:t>
            </a:r>
            <a:r>
              <a:rPr lang="en-US" sz="1400" i="1" dirty="0"/>
              <a:t>map, </a:t>
            </a:r>
            <a:r>
              <a:rPr lang="en-US" sz="1400" i="1" dirty="0" err="1"/>
              <a:t>unordered_map</a:t>
            </a:r>
            <a:r>
              <a:rPr lang="en-US" sz="1400" i="1" dirty="0"/>
              <a:t>, ..</a:t>
            </a:r>
          </a:p>
          <a:p>
            <a:endParaRPr lang="en-US" sz="1400" b="1" dirty="0"/>
          </a:p>
          <a:p>
            <a:r>
              <a:rPr lang="cs-CZ" sz="1400" b="1" dirty="0"/>
              <a:t>vector</a:t>
            </a:r>
            <a:r>
              <a:rPr lang="cs-CZ" sz="1400" dirty="0"/>
              <a:t>&lt;int&gt; pole</a:t>
            </a:r>
            <a:r>
              <a:rPr lang="en-US" sz="1400" dirty="0"/>
              <a:t> { 10, 11, 20 };</a:t>
            </a:r>
          </a:p>
          <a:p>
            <a:r>
              <a:rPr lang="en-US" sz="1400" dirty="0" err="1"/>
              <a:t>pole.</a:t>
            </a:r>
            <a:r>
              <a:rPr lang="en-US" sz="1400" b="1" dirty="0" err="1"/>
              <a:t>push_back</a:t>
            </a:r>
            <a:r>
              <a:rPr lang="en-US" sz="1400" dirty="0"/>
              <a:t>( 30);</a:t>
            </a:r>
          </a:p>
          <a:p>
            <a:r>
              <a:rPr lang="en-US" sz="1400" dirty="0"/>
              <a:t>x = pole[3];</a:t>
            </a:r>
          </a:p>
          <a:p>
            <a:endParaRPr lang="en-US" sz="1400" dirty="0"/>
          </a:p>
          <a:p>
            <a:r>
              <a:rPr lang="cs-CZ" sz="1400" dirty="0"/>
              <a:t>vector&lt;int&gt;</a:t>
            </a:r>
            <a:r>
              <a:rPr lang="cs-CZ" sz="1400" b="1" dirty="0"/>
              <a:t>::</a:t>
            </a:r>
            <a:r>
              <a:rPr lang="en-US" sz="1400" b="1" dirty="0"/>
              <a:t>const_</a:t>
            </a:r>
            <a:r>
              <a:rPr lang="cs-CZ" sz="1400" b="1" dirty="0"/>
              <a:t>iterator</a:t>
            </a:r>
            <a:r>
              <a:rPr lang="cs-CZ" sz="1400" dirty="0"/>
              <a:t> i;</a:t>
            </a:r>
          </a:p>
          <a:p>
            <a:r>
              <a:rPr lang="cs-CZ" sz="1400" dirty="0"/>
              <a:t>for( i = pole.</a:t>
            </a:r>
            <a:r>
              <a:rPr lang="cs-CZ" sz="1400" b="1" dirty="0"/>
              <a:t>begin</a:t>
            </a:r>
            <a:r>
              <a:rPr lang="cs-CZ" sz="1400" dirty="0"/>
              <a:t>();  i != pole.</a:t>
            </a:r>
            <a:r>
              <a:rPr lang="cs-CZ" sz="1400" b="1" dirty="0"/>
              <a:t>end</a:t>
            </a:r>
            <a:r>
              <a:rPr lang="cs-CZ" sz="1400" dirty="0"/>
              <a:t>(); 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"[" &lt;&lt; </a:t>
            </a:r>
            <a:r>
              <a:rPr lang="cs-CZ" sz="1400" b="1" dirty="0"/>
              <a:t>*i</a:t>
            </a:r>
            <a:r>
              <a:rPr lang="cs-CZ" sz="1400" dirty="0"/>
              <a:t> &lt;&lt; "]";</a:t>
            </a:r>
            <a:endParaRPr lang="en-US" sz="1400" dirty="0"/>
          </a:p>
          <a:p>
            <a:endParaRPr lang="en-US" sz="1400" dirty="0"/>
          </a:p>
          <a:p>
            <a:r>
              <a:rPr lang="en-US" sz="1400" b="1" dirty="0"/>
              <a:t>map</a:t>
            </a:r>
            <a:r>
              <a:rPr lang="en-US" sz="1400" dirty="0"/>
              <a:t>&lt;</a:t>
            </a:r>
            <a:r>
              <a:rPr lang="en-US" sz="1400" dirty="0" err="1"/>
              <a:t>string,int</a:t>
            </a:r>
            <a:r>
              <a:rPr lang="en-US" sz="1400" dirty="0"/>
              <a:t>&gt; m;</a:t>
            </a:r>
          </a:p>
          <a:p>
            <a:r>
              <a:rPr lang="en-US" sz="1400" dirty="0" err="1"/>
              <a:t>m.</a:t>
            </a:r>
            <a:r>
              <a:rPr lang="en-US" sz="1400" b="1" dirty="0" err="1"/>
              <a:t>insert</a:t>
            </a:r>
            <a:r>
              <a:rPr lang="en-US" sz="1400" dirty="0"/>
              <a:t>( </a:t>
            </a:r>
            <a:r>
              <a:rPr lang="en-US" sz="1400" b="1" dirty="0" err="1"/>
              <a:t>make_pair</a:t>
            </a:r>
            <a:r>
              <a:rPr lang="en-US" sz="1400" dirty="0"/>
              <a:t>( "</a:t>
            </a:r>
            <a:r>
              <a:rPr lang="en-US" sz="1400" dirty="0" err="1"/>
              <a:t>jedna</a:t>
            </a:r>
            <a:r>
              <a:rPr lang="en-US" sz="1400" dirty="0"/>
              <a:t>", 1));</a:t>
            </a:r>
          </a:p>
          <a:p>
            <a:r>
              <a:rPr lang="en-US" sz="1400" dirty="0" err="1"/>
              <a:t>cout</a:t>
            </a:r>
            <a:r>
              <a:rPr lang="en-US" sz="1400" dirty="0"/>
              <a:t> &lt;&lt; m["</a:t>
            </a:r>
            <a:r>
              <a:rPr lang="en-US" sz="1400" dirty="0" err="1"/>
              <a:t>jedna</a:t>
            </a:r>
            <a:r>
              <a:rPr lang="en-US" sz="1400" dirty="0"/>
              <a:t>"];</a:t>
            </a:r>
            <a:endParaRPr lang="cs-CZ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5781676" y="5334000"/>
            <a:ext cx="28194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cs-CZ" sz="1400" b="1" dirty="0"/>
              <a:t>auto</a:t>
            </a:r>
            <a:r>
              <a:rPr lang="en-US" sz="1400" b="1" dirty="0"/>
              <a:t>&amp;&amp; </a:t>
            </a:r>
            <a:r>
              <a:rPr lang="cs-CZ" sz="1400" b="1" dirty="0"/>
              <a:t>i</a:t>
            </a:r>
            <a:r>
              <a:rPr lang="cs-CZ" sz="1400" dirty="0"/>
              <a:t> </a:t>
            </a:r>
            <a:r>
              <a:rPr lang="en-US" sz="1400" dirty="0"/>
              <a:t>: </a:t>
            </a:r>
            <a:r>
              <a:rPr lang="cs-CZ" sz="1400" dirty="0"/>
              <a:t>pole)</a:t>
            </a:r>
          </a:p>
          <a:p>
            <a:r>
              <a:rPr lang="cs-CZ" sz="1400" dirty="0"/>
              <a:t>    cout &lt;&lt; "[" &lt;&lt; </a:t>
            </a:r>
            <a:r>
              <a:rPr lang="cs-CZ" sz="1400" b="1" dirty="0"/>
              <a:t>i</a:t>
            </a:r>
            <a:r>
              <a:rPr lang="cs-CZ" sz="1400" dirty="0"/>
              <a:t> &lt;&lt; "]";</a:t>
            </a:r>
            <a:endParaRPr lang="en-US" sz="1400" dirty="0"/>
          </a:p>
        </p:txBody>
      </p:sp>
      <p:sp>
        <p:nvSpPr>
          <p:cNvPr id="16" name="Rounded Rectangular Callout 15"/>
          <p:cNvSpPr/>
          <p:nvPr/>
        </p:nvSpPr>
        <p:spPr>
          <a:xfrm>
            <a:off x="5419725" y="858270"/>
            <a:ext cx="2400300" cy="457200"/>
          </a:xfrm>
          <a:prstGeom prst="wedgeRoundRectCallout">
            <a:avLst>
              <a:gd name="adj1" fmla="val -132554"/>
              <a:gd name="adj2" fmla="val 10468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Initializers (C++11)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5419725" y="1539869"/>
            <a:ext cx="2400300" cy="457200"/>
          </a:xfrm>
          <a:prstGeom prst="wedgeRoundRectCallout">
            <a:avLst>
              <a:gd name="adj1" fmla="val -136647"/>
              <a:gd name="adj2" fmla="val 1544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id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na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konec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5419725" y="2221468"/>
            <a:ext cx="2400300" cy="457200"/>
          </a:xfrm>
          <a:prstGeom prst="wedgeRoundRectCallout">
            <a:avLst>
              <a:gd name="adj1" fmla="val -92236"/>
              <a:gd name="adj2" fmla="val 5117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Cyklus s iterátory</a:t>
            </a:r>
          </a:p>
        </p:txBody>
      </p:sp>
      <p:sp>
        <p:nvSpPr>
          <p:cNvPr id="23" name="Rounded Rectangular Callout 22"/>
          <p:cNvSpPr/>
          <p:nvPr/>
        </p:nvSpPr>
        <p:spPr>
          <a:xfrm>
            <a:off x="5422726" y="2903067"/>
            <a:ext cx="2806874" cy="701669"/>
          </a:xfrm>
          <a:prstGeom prst="wedgeRoundRectCallout">
            <a:avLst>
              <a:gd name="adj1" fmla="val -116976"/>
              <a:gd name="adj2" fmla="val 410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Přidání do mapy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Vytvo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ření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pairu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Reference </a:t>
            </a: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hodnoty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dle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klíče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3038476" y="5844064"/>
            <a:ext cx="1990726" cy="457200"/>
          </a:xfrm>
          <a:prstGeom prst="wedgeRoundRectCallout">
            <a:avLst>
              <a:gd name="adj1" fmla="val 88265"/>
              <a:gd name="adj2" fmla="val -7305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Range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based for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05145" y="4355068"/>
            <a:ext cx="4505326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cs-CZ" sz="1400" b="1" dirty="0"/>
              <a:t>auto</a:t>
            </a:r>
            <a:r>
              <a:rPr lang="en-US" sz="1400" b="1" dirty="0"/>
              <a:t> </a:t>
            </a:r>
            <a:r>
              <a:rPr lang="cs-CZ" sz="1400" b="1" dirty="0"/>
              <a:t>i</a:t>
            </a:r>
            <a:r>
              <a:rPr lang="cs-CZ" sz="1400" dirty="0"/>
              <a:t> = pole.</a:t>
            </a:r>
            <a:r>
              <a:rPr lang="cs-CZ" sz="1400" b="1" dirty="0"/>
              <a:t>begin</a:t>
            </a:r>
            <a:r>
              <a:rPr lang="cs-CZ" sz="1400" dirty="0"/>
              <a:t>();  i != pole.</a:t>
            </a:r>
            <a:r>
              <a:rPr lang="cs-CZ" sz="1400" b="1" dirty="0"/>
              <a:t>end</a:t>
            </a:r>
            <a:r>
              <a:rPr lang="cs-CZ" sz="1400" dirty="0"/>
              <a:t>(); 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"[" &lt;&lt; </a:t>
            </a:r>
            <a:r>
              <a:rPr lang="en-US" sz="1400" dirty="0"/>
              <a:t>*</a:t>
            </a:r>
            <a:r>
              <a:rPr lang="cs-CZ" sz="1400" b="1" dirty="0"/>
              <a:t>i</a:t>
            </a:r>
            <a:r>
              <a:rPr lang="cs-CZ" sz="1400" dirty="0"/>
              <a:t> &lt;&lt; "]";</a:t>
            </a:r>
            <a:endParaRPr lang="en-US" sz="1400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1276221" y="4583668"/>
            <a:ext cx="1990726" cy="457200"/>
          </a:xfrm>
          <a:prstGeom prst="wedgeRoundRectCallout">
            <a:avLst>
              <a:gd name="adj1" fmla="val 104064"/>
              <a:gd name="adj2" fmla="val 742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Typová infere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ce</a:t>
            </a:r>
          </a:p>
        </p:txBody>
      </p:sp>
      <p:sp>
        <p:nvSpPr>
          <p:cNvPr id="26" name="Rounded Rectangular Callout 25"/>
          <p:cNvSpPr/>
          <p:nvPr/>
        </p:nvSpPr>
        <p:spPr>
          <a:xfrm>
            <a:off x="7848027" y="4241551"/>
            <a:ext cx="762444" cy="227034"/>
          </a:xfrm>
          <a:prstGeom prst="wedgeRoundRectCallout">
            <a:avLst>
              <a:gd name="adj1" fmla="val 50290"/>
              <a:gd name="adj2" fmla="val -10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C++11</a:t>
            </a:r>
            <a:endParaRPr lang="cs-CZ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P</a:t>
            </a:r>
            <a:r>
              <a:rPr lang="cs-CZ" sz="2800" dirty="0"/>
              <a:t>rochá</a:t>
            </a:r>
            <a:r>
              <a:rPr lang="en-US" sz="2800" dirty="0" err="1"/>
              <a:t>zen</a:t>
            </a:r>
            <a:r>
              <a:rPr lang="cs-CZ" sz="2800" dirty="0"/>
              <a:t>í</a:t>
            </a:r>
            <a:r>
              <a:rPr lang="en-US" sz="2800" dirty="0"/>
              <a:t> </a:t>
            </a:r>
            <a:r>
              <a:rPr lang="en-US" sz="2800" dirty="0" err="1"/>
              <a:t>kontejner</a:t>
            </a:r>
            <a:r>
              <a:rPr lang="cs-CZ" sz="2800" dirty="0"/>
              <a:t>ů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0666" y="1120802"/>
            <a:ext cx="4038471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/>
              <a:t>vector</a:t>
            </a:r>
            <a:r>
              <a:rPr lang="cs-CZ" sz="1400" dirty="0"/>
              <a:t>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vector&lt;int&gt;</a:t>
            </a:r>
            <a:r>
              <a:rPr lang="cs-CZ" sz="1400" b="1" dirty="0"/>
              <a:t>::</a:t>
            </a:r>
            <a:r>
              <a:rPr lang="en-US" sz="1400" b="1" dirty="0"/>
              <a:t>const_</a:t>
            </a:r>
            <a:r>
              <a:rPr lang="cs-CZ" sz="1400" b="1" dirty="0"/>
              <a:t>iterator</a:t>
            </a:r>
            <a:r>
              <a:rPr lang="cs-CZ" sz="1400" dirty="0"/>
              <a:t> i;</a:t>
            </a:r>
          </a:p>
          <a:p>
            <a:r>
              <a:rPr lang="cs-CZ" sz="1400" dirty="0"/>
              <a:t>for( i = pole.</a:t>
            </a:r>
            <a:r>
              <a:rPr lang="cs-CZ" sz="1400" b="1" dirty="0"/>
              <a:t>cbegin</a:t>
            </a:r>
            <a:r>
              <a:rPr lang="cs-CZ" sz="1400" dirty="0"/>
              <a:t>();  i != pole.</a:t>
            </a:r>
            <a:r>
              <a:rPr lang="en-US" sz="1400" dirty="0"/>
              <a:t>c</a:t>
            </a:r>
            <a:r>
              <a:rPr lang="cs-CZ" sz="1400" b="1" dirty="0"/>
              <a:t>end</a:t>
            </a:r>
            <a:r>
              <a:rPr lang="cs-CZ" sz="1400" dirty="0"/>
              <a:t>(); 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</a:t>
            </a:r>
            <a:r>
              <a:rPr lang="cs-CZ" sz="1400" b="1" dirty="0"/>
              <a:t>*i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4953000" y="3333009"/>
            <a:ext cx="197547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cs-CZ" sz="1400" b="1" dirty="0"/>
              <a:t>auto</a:t>
            </a:r>
            <a:r>
              <a:rPr lang="en-US" sz="1400" b="1" dirty="0"/>
              <a:t>&amp;&amp; x</a:t>
            </a:r>
            <a:r>
              <a:rPr lang="cs-CZ" sz="1400" dirty="0"/>
              <a:t> </a:t>
            </a:r>
            <a:r>
              <a:rPr lang="en-US" sz="1400" dirty="0"/>
              <a:t>: </a:t>
            </a:r>
            <a:r>
              <a:rPr lang="cs-CZ" sz="1400" dirty="0"/>
              <a:t>pole)</a:t>
            </a:r>
          </a:p>
          <a:p>
            <a:r>
              <a:rPr lang="cs-CZ" sz="1400" dirty="0"/>
              <a:t>    cout &lt;&lt; </a:t>
            </a:r>
            <a:r>
              <a:rPr lang="en-US" sz="1400" b="1" dirty="0"/>
              <a:t>x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22" name="Rounded Rectangular Callout 21"/>
          <p:cNvSpPr/>
          <p:nvPr/>
        </p:nvSpPr>
        <p:spPr>
          <a:xfrm>
            <a:off x="3319463" y="931110"/>
            <a:ext cx="1828800" cy="457200"/>
          </a:xfrm>
          <a:prstGeom prst="wedgeRoundRectCallout">
            <a:avLst>
              <a:gd name="adj1" fmla="val -54736"/>
              <a:gd name="adj2" fmla="val 8895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cyklus s iterátory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2285999" y="3506484"/>
            <a:ext cx="2407169" cy="556736"/>
          </a:xfrm>
          <a:prstGeom prst="wedgeRoundRectCallout">
            <a:avLst>
              <a:gd name="adj1" fmla="val 61145"/>
              <a:gd name="adj2" fmla="val -198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range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based for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pouze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pro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cel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ý kontejner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67471" y="2348141"/>
            <a:ext cx="4505326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cs-CZ" sz="1400" b="1" dirty="0"/>
              <a:t>auto</a:t>
            </a:r>
            <a:r>
              <a:rPr lang="en-US" sz="1400" b="1" dirty="0"/>
              <a:t> </a:t>
            </a:r>
            <a:r>
              <a:rPr lang="cs-CZ" sz="1400" b="1" dirty="0"/>
              <a:t>i</a:t>
            </a:r>
            <a:r>
              <a:rPr lang="cs-CZ" sz="1400" dirty="0"/>
              <a:t> = pole.</a:t>
            </a:r>
            <a:r>
              <a:rPr lang="cs-CZ" sz="1400" b="1" dirty="0"/>
              <a:t>cbegin</a:t>
            </a:r>
            <a:r>
              <a:rPr lang="cs-CZ" sz="1400" dirty="0"/>
              <a:t>();  i != pole.</a:t>
            </a:r>
            <a:r>
              <a:rPr lang="cs-CZ" sz="1400" b="1" dirty="0"/>
              <a:t>cend</a:t>
            </a:r>
            <a:r>
              <a:rPr lang="cs-CZ" sz="1400" dirty="0"/>
              <a:t>(); 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</a:t>
            </a:r>
            <a:r>
              <a:rPr lang="en-US" sz="1400" dirty="0"/>
              <a:t>*</a:t>
            </a:r>
            <a:r>
              <a:rPr lang="cs-CZ" sz="1400" b="1" dirty="0"/>
              <a:t>i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251572" y="3219469"/>
            <a:ext cx="1647697" cy="556736"/>
          </a:xfrm>
          <a:prstGeom prst="wedgeRoundRectCallout">
            <a:avLst>
              <a:gd name="adj1" fmla="val 64760"/>
              <a:gd name="adj2" fmla="val -12009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auto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typová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deduk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2398" y="4423209"/>
            <a:ext cx="2976602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map</a:t>
            </a:r>
            <a:r>
              <a:rPr lang="cs-CZ" sz="1400" dirty="0"/>
              <a:t>&lt;</a:t>
            </a:r>
            <a:r>
              <a:rPr lang="en-US" sz="1400" dirty="0"/>
              <a:t>string,</a:t>
            </a:r>
            <a:r>
              <a:rPr lang="cs-CZ" sz="1400" dirty="0"/>
              <a:t>int&gt; </a:t>
            </a:r>
            <a:r>
              <a:rPr lang="en-US" sz="1400" dirty="0" err="1"/>
              <a:t>mapa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cs-CZ" sz="1400" b="1" dirty="0"/>
              <a:t>auto</a:t>
            </a:r>
            <a:r>
              <a:rPr lang="en-US" sz="1400" b="1" dirty="0"/>
              <a:t>&amp;&amp; x</a:t>
            </a:r>
            <a:r>
              <a:rPr lang="cs-CZ" sz="1400" dirty="0"/>
              <a:t> </a:t>
            </a:r>
            <a:r>
              <a:rPr lang="en-US" sz="1400" dirty="0"/>
              <a:t>: </a:t>
            </a:r>
            <a:r>
              <a:rPr lang="en-US" sz="1400" dirty="0" err="1"/>
              <a:t>mapa</a:t>
            </a:r>
            <a:r>
              <a:rPr lang="cs-CZ" sz="1400" dirty="0"/>
              <a:t>)</a:t>
            </a:r>
          </a:p>
          <a:p>
            <a:r>
              <a:rPr lang="cs-CZ" sz="1400" dirty="0"/>
              <a:t>    cout &lt;&lt; </a:t>
            </a:r>
            <a:r>
              <a:rPr lang="en-US" sz="1400" b="1" dirty="0" err="1"/>
              <a:t>x.first</a:t>
            </a:r>
            <a:r>
              <a:rPr lang="en-US" sz="1400" b="1" dirty="0"/>
              <a:t> &lt;&lt; </a:t>
            </a:r>
            <a:r>
              <a:rPr lang="en-US" sz="1400" b="1" dirty="0" err="1"/>
              <a:t>x.second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5676900" y="5545731"/>
            <a:ext cx="29337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map</a:t>
            </a:r>
            <a:r>
              <a:rPr lang="cs-CZ" sz="1400" dirty="0"/>
              <a:t>&lt;</a:t>
            </a:r>
            <a:r>
              <a:rPr lang="en-US" sz="1400" dirty="0"/>
              <a:t>string,</a:t>
            </a:r>
            <a:r>
              <a:rPr lang="cs-CZ" sz="1400" dirty="0"/>
              <a:t>int&gt; </a:t>
            </a:r>
            <a:r>
              <a:rPr lang="en-US" sz="1400" dirty="0" err="1"/>
              <a:t>mapa</a:t>
            </a:r>
            <a:r>
              <a:rPr lang="en-US" sz="1400" dirty="0"/>
              <a:t>;</a:t>
            </a:r>
          </a:p>
          <a:p>
            <a:r>
              <a:rPr lang="cs-CZ" sz="1400" dirty="0"/>
              <a:t>for( auto</a:t>
            </a:r>
            <a:r>
              <a:rPr lang="en-US" sz="1400" dirty="0"/>
              <a:t>&amp;&amp; </a:t>
            </a:r>
            <a:r>
              <a:rPr lang="en-US" sz="1400" b="1" dirty="0"/>
              <a:t>[key, value]</a:t>
            </a:r>
            <a:r>
              <a:rPr lang="cs-CZ" sz="1400" dirty="0"/>
              <a:t> </a:t>
            </a:r>
            <a:r>
              <a:rPr lang="en-US" sz="1400" dirty="0"/>
              <a:t>: </a:t>
            </a:r>
            <a:r>
              <a:rPr lang="en-US" sz="1400" dirty="0" err="1"/>
              <a:t>mapa</a:t>
            </a:r>
            <a:r>
              <a:rPr lang="cs-CZ" sz="1400" dirty="0"/>
              <a:t>)</a:t>
            </a:r>
          </a:p>
          <a:p>
            <a:r>
              <a:rPr lang="cs-CZ" sz="1400" dirty="0"/>
              <a:t>    cout &lt;&lt; </a:t>
            </a:r>
            <a:r>
              <a:rPr lang="en-US" sz="1400" b="1" dirty="0"/>
              <a:t>key &lt;&lt; value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3214558" y="5471384"/>
            <a:ext cx="1933705" cy="394865"/>
          </a:xfrm>
          <a:prstGeom prst="wedgeRoundRectCallout">
            <a:avLst>
              <a:gd name="adj1" fmla="val 77532"/>
              <a:gd name="adj2" fmla="val 5100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structur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ed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bindings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3900034" y="4514173"/>
            <a:ext cx="2245115" cy="556736"/>
          </a:xfrm>
          <a:prstGeom prst="wedgeRoundRectCallout">
            <a:avLst>
              <a:gd name="adj1" fmla="val -74593"/>
              <a:gd name="adj2" fmla="val 3334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prvkem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mapy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je pair</a:t>
            </a:r>
          </a:p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ždy first, second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1757363" y="6020955"/>
            <a:ext cx="3390900" cy="556736"/>
          </a:xfrm>
          <a:prstGeom prst="wedgeRoundRectCallout">
            <a:avLst>
              <a:gd name="adj1" fmla="val 65579"/>
              <a:gd name="adj2" fmla="val -6543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Project / Properties / C++ / Language / Standard / ISO C++17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23430" y="3538076"/>
            <a:ext cx="17526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for( </a:t>
            </a:r>
            <a:r>
              <a:rPr lang="cs-CZ" sz="1400" b="1" dirty="0">
                <a:solidFill>
                  <a:srgbClr val="C00000"/>
                </a:solidFill>
              </a:rPr>
              <a:t>auto</a:t>
            </a:r>
            <a:r>
              <a:rPr lang="en-US" sz="1400" b="1" dirty="0">
                <a:solidFill>
                  <a:srgbClr val="C00000"/>
                </a:solidFill>
              </a:rPr>
              <a:t> x</a:t>
            </a:r>
            <a:r>
              <a:rPr lang="cs-CZ" sz="1400" dirty="0"/>
              <a:t> </a:t>
            </a:r>
            <a:r>
              <a:rPr lang="en-US" sz="1400" dirty="0"/>
              <a:t>: </a:t>
            </a:r>
            <a:r>
              <a:rPr lang="cs-CZ" sz="1400" dirty="0"/>
              <a:t>pole)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03850" y="1336245"/>
            <a:ext cx="34290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en-US" sz="1400" b="1" dirty="0" err="1"/>
              <a:t>size_t</a:t>
            </a:r>
            <a:r>
              <a:rPr lang="en-US" sz="1400" b="1" dirty="0"/>
              <a:t> </a:t>
            </a:r>
            <a:r>
              <a:rPr lang="cs-CZ" sz="1400" b="1" dirty="0"/>
              <a:t>i</a:t>
            </a:r>
            <a:r>
              <a:rPr lang="cs-CZ" sz="1400" dirty="0"/>
              <a:t> = </a:t>
            </a:r>
            <a:r>
              <a:rPr lang="en-US" sz="1400" dirty="0"/>
              <a:t>0</a:t>
            </a:r>
            <a:r>
              <a:rPr lang="cs-CZ" sz="1400" dirty="0"/>
              <a:t>;  i </a:t>
            </a:r>
            <a:r>
              <a:rPr lang="en-US" sz="1400" dirty="0"/>
              <a:t>&lt;</a:t>
            </a:r>
            <a:r>
              <a:rPr lang="cs-CZ" sz="1400" dirty="0"/>
              <a:t> pole.</a:t>
            </a:r>
            <a:r>
              <a:rPr lang="en-US" sz="1400" b="1" dirty="0"/>
              <a:t>size</a:t>
            </a:r>
            <a:r>
              <a:rPr lang="cs-CZ" sz="1400" dirty="0"/>
              <a:t>();</a:t>
            </a:r>
            <a:r>
              <a:rPr lang="en-US" sz="1400" dirty="0"/>
              <a:t>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</a:t>
            </a:r>
            <a:r>
              <a:rPr lang="en-US" sz="1400" b="1" dirty="0">
                <a:solidFill>
                  <a:srgbClr val="C00000"/>
                </a:solidFill>
              </a:rPr>
              <a:t>pole[</a:t>
            </a:r>
            <a:r>
              <a:rPr lang="cs-CZ" sz="1400" b="1" dirty="0">
                <a:solidFill>
                  <a:srgbClr val="C00000"/>
                </a:solidFill>
              </a:rPr>
              <a:t>i</a:t>
            </a:r>
            <a:r>
              <a:rPr lang="en-US" sz="1400" b="1" dirty="0">
                <a:solidFill>
                  <a:srgbClr val="C00000"/>
                </a:solidFill>
              </a:rPr>
              <a:t>]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21" name="Rounded Rectangular Callout 20"/>
          <p:cNvSpPr/>
          <p:nvPr/>
        </p:nvSpPr>
        <p:spPr>
          <a:xfrm>
            <a:off x="7924800" y="2685548"/>
            <a:ext cx="913130" cy="457200"/>
          </a:xfrm>
          <a:prstGeom prst="wedgeRoundRectCallout">
            <a:avLst>
              <a:gd name="adj1" fmla="val -56075"/>
              <a:gd name="adj2" fmla="val 14006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kopie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31" name="Group 17">
            <a:extLst>
              <a:ext uri="{FF2B5EF4-FFF2-40B4-BE49-F238E27FC236}">
                <a16:creationId xmlns:a16="http://schemas.microsoft.com/office/drawing/2014/main" id="{BC923E85-2494-4FF2-B569-6D0270734161}"/>
              </a:ext>
            </a:extLst>
          </p:cNvPr>
          <p:cNvGrpSpPr/>
          <p:nvPr/>
        </p:nvGrpSpPr>
        <p:grpSpPr>
          <a:xfrm>
            <a:off x="6673466" y="1016858"/>
            <a:ext cx="1368936" cy="1295400"/>
            <a:chOff x="3352800" y="3962400"/>
            <a:chExt cx="990600" cy="106680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DB51BC-789E-40C7-88A3-FEDB00DD974D}"/>
                </a:ext>
              </a:extLst>
            </p:cNvPr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B5C31B9-8770-4BC1-8A8A-0881B1868A74}"/>
                </a:ext>
              </a:extLst>
            </p:cNvPr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17">
            <a:extLst>
              <a:ext uri="{FF2B5EF4-FFF2-40B4-BE49-F238E27FC236}">
                <a16:creationId xmlns:a16="http://schemas.microsoft.com/office/drawing/2014/main" id="{0BAEFDD4-A605-4B39-BA97-8E151876EA06}"/>
              </a:ext>
            </a:extLst>
          </p:cNvPr>
          <p:cNvGrpSpPr/>
          <p:nvPr/>
        </p:nvGrpSpPr>
        <p:grpSpPr>
          <a:xfrm>
            <a:off x="7402836" y="3259924"/>
            <a:ext cx="913130" cy="864079"/>
            <a:chOff x="3352800" y="3962400"/>
            <a:chExt cx="990600" cy="106680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17964D7-5597-4D0F-904F-9169CDD73F0C}"/>
                </a:ext>
              </a:extLst>
            </p:cNvPr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2F8158F-924F-42C7-BA82-781B54D19175}"/>
                </a:ext>
              </a:extLst>
            </p:cNvPr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5595598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DE8BEF0-CAA8-44AC-96BB-8A8EECBDB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Pojmenování typů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04BD04-1DEB-4E91-817C-7A4CEE486B6C}"/>
              </a:ext>
            </a:extLst>
          </p:cNvPr>
          <p:cNvSpPr txBox="1"/>
          <p:nvPr/>
        </p:nvSpPr>
        <p:spPr>
          <a:xfrm>
            <a:off x="619125" y="2744408"/>
            <a:ext cx="32766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b="1" dirty="0"/>
              <a:t>map&lt;</a:t>
            </a:r>
            <a:r>
              <a:rPr lang="en-US" sz="1400" b="1" dirty="0" err="1"/>
              <a:t>string,int</a:t>
            </a:r>
            <a:r>
              <a:rPr lang="en-US" sz="1400" b="1" dirty="0"/>
              <a:t>&gt;</a:t>
            </a:r>
            <a:r>
              <a:rPr lang="en-US" sz="1400" dirty="0"/>
              <a:t> </a:t>
            </a:r>
            <a:r>
              <a:rPr lang="en-US" sz="1400" dirty="0" err="1"/>
              <a:t>mapa</a:t>
            </a:r>
            <a:r>
              <a:rPr lang="en-US" sz="1400" dirty="0"/>
              <a:t>;</a:t>
            </a:r>
          </a:p>
          <a:p>
            <a:r>
              <a:rPr lang="en-US" sz="1400" b="1" dirty="0"/>
              <a:t>map&lt;</a:t>
            </a:r>
            <a:r>
              <a:rPr lang="en-US" sz="1400" b="1" dirty="0" err="1"/>
              <a:t>string,int</a:t>
            </a:r>
            <a:r>
              <a:rPr lang="en-US" sz="1400" b="1" dirty="0"/>
              <a:t>&gt;</a:t>
            </a:r>
            <a:r>
              <a:rPr lang="en-US" sz="1400" dirty="0"/>
              <a:t>::</a:t>
            </a:r>
            <a:r>
              <a:rPr lang="en-US" sz="1400" dirty="0" err="1"/>
              <a:t>const_iterator</a:t>
            </a:r>
            <a:r>
              <a:rPr lang="en-US" sz="1400" dirty="0"/>
              <a:t> it;</a:t>
            </a:r>
          </a:p>
          <a:p>
            <a:r>
              <a:rPr lang="en-US" sz="1400" dirty="0" err="1"/>
              <a:t>fce</a:t>
            </a:r>
            <a:r>
              <a:rPr lang="en-US" sz="1400" dirty="0"/>
              <a:t>( </a:t>
            </a:r>
            <a:r>
              <a:rPr lang="en-US" sz="1400" b="1" dirty="0"/>
              <a:t>map&lt;</a:t>
            </a:r>
            <a:r>
              <a:rPr lang="en-US" sz="1400" b="1" dirty="0" err="1"/>
              <a:t>string,int</a:t>
            </a:r>
            <a:r>
              <a:rPr lang="en-US" sz="1400" b="1" dirty="0"/>
              <a:t>&gt;</a:t>
            </a:r>
            <a:r>
              <a:rPr lang="en-US" sz="1400" dirty="0"/>
              <a:t>&amp; mm);</a:t>
            </a:r>
            <a:endParaRPr lang="cs-CZ" sz="1400" dirty="0"/>
          </a:p>
        </p:txBody>
      </p:sp>
      <p:grpSp>
        <p:nvGrpSpPr>
          <p:cNvPr id="5" name="Group 17">
            <a:extLst>
              <a:ext uri="{FF2B5EF4-FFF2-40B4-BE49-F238E27FC236}">
                <a16:creationId xmlns:a16="http://schemas.microsoft.com/office/drawing/2014/main" id="{ED31E045-557B-47A3-B845-40A467A0D753}"/>
              </a:ext>
            </a:extLst>
          </p:cNvPr>
          <p:cNvGrpSpPr/>
          <p:nvPr/>
        </p:nvGrpSpPr>
        <p:grpSpPr>
          <a:xfrm>
            <a:off x="1539122" y="2439608"/>
            <a:ext cx="1368936" cy="1295400"/>
            <a:chOff x="3352800" y="3962400"/>
            <a:chExt cx="990600" cy="10668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C485095-44E3-4071-9E6D-A8FC144D8E2D}"/>
                </a:ext>
              </a:extLst>
            </p:cNvPr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DDB3CB7-4057-43FC-9C96-0FDB026B1102}"/>
                </a:ext>
              </a:extLst>
            </p:cNvPr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16D4A92-B666-4D61-BBF5-42393A12DAB1}"/>
              </a:ext>
            </a:extLst>
          </p:cNvPr>
          <p:cNvSpPr txBox="1"/>
          <p:nvPr/>
        </p:nvSpPr>
        <p:spPr>
          <a:xfrm>
            <a:off x="5105399" y="3658808"/>
            <a:ext cx="3364009" cy="107721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008000"/>
                </a:solidFill>
              </a:rPr>
              <a:t>typedef</a:t>
            </a:r>
            <a:r>
              <a:rPr lang="cs-CZ" sz="1400" dirty="0"/>
              <a:t> </a:t>
            </a:r>
            <a:r>
              <a:rPr lang="en-US" sz="1400" dirty="0"/>
              <a:t>map&lt;</a:t>
            </a:r>
            <a:r>
              <a:rPr lang="en-US" sz="1400" dirty="0" err="1"/>
              <a:t>string,int</a:t>
            </a:r>
            <a:r>
              <a:rPr lang="en-US" sz="1400" dirty="0"/>
              <a:t>&gt; </a:t>
            </a:r>
            <a:r>
              <a:rPr lang="en-US" sz="1400" b="1" dirty="0" err="1">
                <a:solidFill>
                  <a:srgbClr val="0000FF"/>
                </a:solidFill>
              </a:rPr>
              <a:t>Mapka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cs-CZ" sz="1400" b="1" dirty="0">
                <a:solidFill>
                  <a:srgbClr val="008000"/>
                </a:solidFill>
              </a:rPr>
              <a:t>using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0000FF"/>
                </a:solidFill>
              </a:rPr>
              <a:t>Mapka</a:t>
            </a:r>
            <a:r>
              <a:rPr lang="cs-CZ" sz="1400" dirty="0"/>
              <a:t> = </a:t>
            </a:r>
            <a:r>
              <a:rPr lang="en-US" sz="1400" dirty="0"/>
              <a:t>map&lt;</a:t>
            </a:r>
            <a:r>
              <a:rPr lang="en-US" sz="1400" dirty="0" err="1"/>
              <a:t>string,int</a:t>
            </a:r>
            <a:r>
              <a:rPr lang="en-US" sz="1400" dirty="0"/>
              <a:t>&gt;;</a:t>
            </a:r>
          </a:p>
          <a:p>
            <a:endParaRPr lang="en-US" sz="800" dirty="0"/>
          </a:p>
          <a:p>
            <a:r>
              <a:rPr lang="en-US" sz="1400" b="1" dirty="0" err="1">
                <a:solidFill>
                  <a:srgbClr val="0000FF"/>
                </a:solidFill>
              </a:rPr>
              <a:t>Mapka</a:t>
            </a:r>
            <a:r>
              <a:rPr lang="en-US" sz="1400" dirty="0"/>
              <a:t>::</a:t>
            </a:r>
            <a:r>
              <a:rPr lang="en-US" sz="1400" dirty="0" err="1"/>
              <a:t>const_iterator</a:t>
            </a:r>
            <a:r>
              <a:rPr lang="en-US" sz="1400" dirty="0"/>
              <a:t> it;</a:t>
            </a:r>
          </a:p>
          <a:p>
            <a:r>
              <a:rPr lang="en-US" sz="1400" dirty="0" err="1"/>
              <a:t>fce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</a:t>
            </a:r>
            <a:r>
              <a:rPr lang="en-US" sz="1400" b="1" dirty="0" err="1">
                <a:solidFill>
                  <a:srgbClr val="0000FF"/>
                </a:solidFill>
              </a:rPr>
              <a:t>Mapka</a:t>
            </a:r>
            <a:r>
              <a:rPr lang="en-US" sz="1400" dirty="0"/>
              <a:t>&amp; mm);</a:t>
            </a:r>
            <a:endParaRPr lang="cs-CZ" sz="1400" dirty="0"/>
          </a:p>
        </p:txBody>
      </p:sp>
      <p:sp>
        <p:nvSpPr>
          <p:cNvPr id="9" name="Rounded Rectangular Callout 11">
            <a:extLst>
              <a:ext uri="{FF2B5EF4-FFF2-40B4-BE49-F238E27FC236}">
                <a16:creationId xmlns:a16="http://schemas.microsoft.com/office/drawing/2014/main" id="{005982B7-C1A3-4540-9412-6A7E72228A60}"/>
              </a:ext>
            </a:extLst>
          </p:cNvPr>
          <p:cNvSpPr/>
          <p:nvPr/>
        </p:nvSpPr>
        <p:spPr>
          <a:xfrm>
            <a:off x="1539122" y="4077908"/>
            <a:ext cx="1771884" cy="533400"/>
          </a:xfrm>
          <a:prstGeom prst="wedgeRoundRectCallout">
            <a:avLst>
              <a:gd name="adj1" fmla="val -21987"/>
              <a:gd name="adj2" fmla="val -13781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neopisujte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le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deklarace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12">
            <a:extLst>
              <a:ext uri="{FF2B5EF4-FFF2-40B4-BE49-F238E27FC236}">
                <a16:creationId xmlns:a16="http://schemas.microsoft.com/office/drawing/2014/main" id="{3B79454A-4352-476B-BD1B-4E9A1446E19C}"/>
              </a:ext>
            </a:extLst>
          </p:cNvPr>
          <p:cNvSpPr/>
          <p:nvPr/>
        </p:nvSpPr>
        <p:spPr>
          <a:xfrm>
            <a:off x="5105400" y="2286000"/>
            <a:ext cx="3364009" cy="1237448"/>
          </a:xfrm>
          <a:prstGeom prst="wedgeRoundRectCallout">
            <a:avLst>
              <a:gd name="adj1" fmla="val -64"/>
              <a:gd name="adj2" fmla="val -4674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Proč: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neupíšu se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změna druhu nebo typu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rozlišení logicky různých typů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čitelnost</a:t>
            </a:r>
          </a:p>
        </p:txBody>
      </p:sp>
      <p:sp>
        <p:nvSpPr>
          <p:cNvPr id="11" name="Rounded Rectangular Callout 15">
            <a:extLst>
              <a:ext uri="{FF2B5EF4-FFF2-40B4-BE49-F238E27FC236}">
                <a16:creationId xmlns:a16="http://schemas.microsoft.com/office/drawing/2014/main" id="{AB14946B-490D-43E2-9130-463CF8B426A0}"/>
              </a:ext>
            </a:extLst>
          </p:cNvPr>
          <p:cNvSpPr/>
          <p:nvPr/>
        </p:nvSpPr>
        <p:spPr>
          <a:xfrm>
            <a:off x="4368007" y="3927988"/>
            <a:ext cx="762444" cy="227034"/>
          </a:xfrm>
          <a:prstGeom prst="wedgeRoundRectCallout">
            <a:avLst>
              <a:gd name="adj1" fmla="val 50290"/>
              <a:gd name="adj2" fmla="val -10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C++11</a:t>
            </a:r>
            <a:endParaRPr lang="cs-CZ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1261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</a:t>
            </a:r>
            <a:r>
              <a:rPr lang="cs-CZ" sz="2800" dirty="0"/>
              <a:t>rá</a:t>
            </a:r>
            <a:r>
              <a:rPr lang="en-US" sz="2800" dirty="0" err="1"/>
              <a:t>ce</a:t>
            </a:r>
            <a:r>
              <a:rPr lang="en-US" sz="2800" dirty="0"/>
              <a:t> s </a:t>
            </a:r>
            <a:r>
              <a:rPr lang="en-US" sz="2800" dirty="0" err="1"/>
              <a:t>kontejnery</a:t>
            </a:r>
            <a:endParaRPr lang="cs-CZ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944383" y="1942724"/>
            <a:ext cx="2524242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add </a:t>
            </a:r>
            <a:r>
              <a:rPr lang="en-US" sz="1400" dirty="0" err="1"/>
              <a:t>slovo</a:t>
            </a:r>
            <a:r>
              <a:rPr lang="en-US" sz="1400" dirty="0"/>
              <a:t> </a:t>
            </a:r>
            <a:r>
              <a:rPr lang="en-US" sz="1400" dirty="0" err="1"/>
              <a:t>cizi</a:t>
            </a:r>
            <a:endParaRPr lang="en-US" sz="1400" dirty="0"/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del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slovo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cizi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del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slovo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400" dirty="0"/>
              <a:t>find </a:t>
            </a:r>
            <a:r>
              <a:rPr lang="en-US" sz="1400" dirty="0" err="1"/>
              <a:t>slovo</a:t>
            </a:r>
            <a:r>
              <a:rPr lang="cs-CZ" sz="1400" dirty="0"/>
              <a:t> </a:t>
            </a:r>
            <a:r>
              <a:rPr lang="en-US" sz="1400" dirty="0">
                <a:solidFill>
                  <a:srgbClr val="7030A0"/>
                </a:solidFill>
              </a:rPr>
              <a:t>-&gt;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endParaRPr lang="cs-CZ" sz="1400" dirty="0">
              <a:solidFill>
                <a:srgbClr val="7030A0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495300" y="1946006"/>
            <a:ext cx="5181600" cy="2481414"/>
          </a:xfrm>
          <a:prstGeom prst="wedgeRoundRectCallout">
            <a:avLst>
              <a:gd name="adj1" fmla="val 49960"/>
              <a:gd name="adj2" fmla="val 864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Překladový slovník</a:t>
            </a:r>
          </a:p>
          <a:p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(k jednomu slovu může být více překladů)</a:t>
            </a:r>
            <a:endParaRPr lang="en-US" sz="1400" i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řidat slovo a jeho překlad(y)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odebrat jeden překlad slova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odebrat všechny překlady slova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nalézt všechny překlady slova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rgbClr val="008000"/>
                </a:solidFill>
              </a:rPr>
              <a:t>nalézt všechny překlady slov začínajících prefixem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rgbClr val="008000"/>
                </a:solidFill>
              </a:rPr>
              <a:t>nalézt slovo když znáte překlad</a:t>
            </a:r>
          </a:p>
          <a:p>
            <a:r>
              <a:rPr lang="cs-CZ" sz="1400" dirty="0">
                <a:solidFill>
                  <a:schemeClr val="tx1"/>
                </a:solidFill>
              </a:rPr>
              <a:t>POZN.: Použijte kontejnery tak, aby byla implementace efektivní (tj. všechny operace lepší než lineární k celkovému počtu slov v průměrném případě)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39620" y="3039143"/>
            <a:ext cx="2533767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pfind</a:t>
            </a:r>
            <a:r>
              <a:rPr lang="en-US" sz="1400" dirty="0"/>
              <a:t> </a:t>
            </a:r>
            <a:r>
              <a:rPr lang="en-US" sz="1400" dirty="0" err="1"/>
              <a:t>slovo</a:t>
            </a:r>
            <a:r>
              <a:rPr lang="cs-CZ" sz="1400" dirty="0"/>
              <a:t> </a:t>
            </a:r>
            <a:r>
              <a:rPr lang="en-US" sz="1400" dirty="0">
                <a:solidFill>
                  <a:srgbClr val="7030A0"/>
                </a:solidFill>
              </a:rPr>
              <a:t>-&gt; </a:t>
            </a:r>
          </a:p>
          <a:p>
            <a:r>
              <a:rPr lang="en-US" sz="1400" dirty="0" err="1">
                <a:solidFill>
                  <a:srgbClr val="7030A0"/>
                </a:solidFill>
              </a:rPr>
              <a:t>slovoxxx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</a:p>
          <a:p>
            <a:r>
              <a:rPr lang="en-US" sz="1400" dirty="0" err="1">
                <a:solidFill>
                  <a:srgbClr val="7030A0"/>
                </a:solidFill>
              </a:rPr>
              <a:t>slovoyyy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endParaRPr lang="en-US" sz="1400" dirty="0">
              <a:solidFill>
                <a:srgbClr val="7030A0"/>
              </a:solidFill>
            </a:endParaRPr>
          </a:p>
          <a:p>
            <a:r>
              <a:rPr lang="en-US" sz="1400" dirty="0" err="1">
                <a:solidFill>
                  <a:srgbClr val="7030A0"/>
                </a:solidFill>
              </a:rPr>
              <a:t>slovozzz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endParaRPr lang="en-US" sz="1400" dirty="0">
              <a:solidFill>
                <a:srgbClr val="7030A0"/>
              </a:solidFill>
            </a:endParaRPr>
          </a:p>
          <a:p>
            <a:endParaRPr lang="en-US" sz="1400" dirty="0"/>
          </a:p>
          <a:p>
            <a:r>
              <a:rPr lang="en-US" sz="1400" dirty="0" err="1"/>
              <a:t>rfind</a:t>
            </a:r>
            <a:r>
              <a:rPr lang="en-US" sz="1400" dirty="0"/>
              <a:t> </a:t>
            </a:r>
            <a:r>
              <a:rPr lang="en-US" sz="1400" dirty="0" err="1"/>
              <a:t>cizi</a:t>
            </a:r>
            <a:r>
              <a:rPr lang="en-US" sz="1400" dirty="0"/>
              <a:t> -&gt; </a:t>
            </a:r>
            <a:r>
              <a:rPr lang="en-US" sz="1400" dirty="0" err="1">
                <a:solidFill>
                  <a:srgbClr val="7030A0"/>
                </a:solidFill>
              </a:rPr>
              <a:t>slovo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slovo</a:t>
            </a:r>
            <a:endParaRPr lang="cs-CZ" sz="1400" dirty="0">
              <a:solidFill>
                <a:srgbClr val="7030A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511ACAA-23FA-459E-90B8-6DE39B3DF90D}"/>
              </a:ext>
            </a:extLst>
          </p:cNvPr>
          <p:cNvSpPr txBox="1"/>
          <p:nvPr/>
        </p:nvSpPr>
        <p:spPr>
          <a:xfrm>
            <a:off x="762000" y="1371600"/>
            <a:ext cx="46482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„Překladový slovník“</a:t>
            </a:r>
            <a:endParaRPr lang="en-GB" sz="2400" dirty="0"/>
          </a:p>
        </p:txBody>
      </p:sp>
      <p:sp>
        <p:nvSpPr>
          <p:cNvPr id="18" name="Rounded Rectangular Callout 7">
            <a:extLst>
              <a:ext uri="{FF2B5EF4-FFF2-40B4-BE49-F238E27FC236}">
                <a16:creationId xmlns:a16="http://schemas.microsoft.com/office/drawing/2014/main" id="{84F11788-FBAD-441A-B2F5-F33F74E8B958}"/>
              </a:ext>
            </a:extLst>
          </p:cNvPr>
          <p:cNvSpPr/>
          <p:nvPr/>
        </p:nvSpPr>
        <p:spPr>
          <a:xfrm>
            <a:off x="489488" y="4950270"/>
            <a:ext cx="2570818" cy="4572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err="1">
                <a:solidFill>
                  <a:schemeClr val="accent2">
                    <a:lumMod val="50000"/>
                  </a:schemeClr>
                </a:solidFill>
              </a:rPr>
              <a:t>getline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(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istream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&amp;,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string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&amp;)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C397F5-9BFD-4E93-860B-D015A9B27326}"/>
              </a:ext>
            </a:extLst>
          </p:cNvPr>
          <p:cNvSpPr txBox="1"/>
          <p:nvPr/>
        </p:nvSpPr>
        <p:spPr>
          <a:xfrm>
            <a:off x="3657600" y="4963180"/>
            <a:ext cx="1076455" cy="52322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string s;</a:t>
            </a:r>
          </a:p>
          <a:p>
            <a:r>
              <a:rPr lang="cs-CZ" sz="1400" dirty="0"/>
              <a:t>cin </a:t>
            </a:r>
            <a:r>
              <a:rPr lang="en-US" sz="1400" dirty="0"/>
              <a:t>&gt;&gt; s;</a:t>
            </a:r>
          </a:p>
        </p:txBody>
      </p:sp>
      <p:sp>
        <p:nvSpPr>
          <p:cNvPr id="21" name="Rounded Rectangular Callout 11">
            <a:extLst>
              <a:ext uri="{FF2B5EF4-FFF2-40B4-BE49-F238E27FC236}">
                <a16:creationId xmlns:a16="http://schemas.microsoft.com/office/drawing/2014/main" id="{B8F372CA-F836-492B-AFC9-3BF6FEC68CF7}"/>
              </a:ext>
            </a:extLst>
          </p:cNvPr>
          <p:cNvSpPr/>
          <p:nvPr/>
        </p:nvSpPr>
        <p:spPr>
          <a:xfrm>
            <a:off x="4734054" y="5643772"/>
            <a:ext cx="1981199" cy="838198"/>
          </a:xfrm>
          <a:prstGeom prst="wedgeRoundRectCallout">
            <a:avLst>
              <a:gd name="adj1" fmla="val -56016"/>
              <a:gd name="adj2" fmla="val -8419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jednoduch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é načtení jednoho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'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slova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'</a:t>
            </a: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z</a:t>
            </a:r>
            <a:r>
              <a:rPr lang="en-US" sz="1400" i="1" dirty="0" err="1">
                <a:solidFill>
                  <a:schemeClr val="accent2">
                    <a:lumMod val="50000"/>
                  </a:schemeClr>
                </a:solidFill>
              </a:rPr>
              <a:t>kontrol</a:t>
            </a:r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ovat</a:t>
            </a:r>
            <a:r>
              <a:rPr lang="en-US" sz="1400" i="1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1938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6. cvičení:</a:t>
            </a:r>
            <a:br>
              <a:rPr lang="cs-CZ" dirty="0"/>
            </a:br>
            <a:r>
              <a:rPr lang="cs-CZ" dirty="0"/>
              <a:t>Složitost operací, třídění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3. 11. </a:t>
            </a:r>
            <a:r>
              <a:rPr lang="en-GB" dirty="0"/>
              <a:t>20</a:t>
            </a:r>
            <a:r>
              <a:rPr lang="cs-CZ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31421166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141D0C-62FE-4946-996C-B9CF2B3EB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Pozor na pořadí vkládání </a:t>
            </a:r>
            <a:r>
              <a:rPr lang="cs-CZ" dirty="0" err="1"/>
              <a:t>headerů</a:t>
            </a:r>
            <a:endParaRPr lang="cs-CZ" dirty="0"/>
          </a:p>
          <a:p>
            <a:pPr lvl="1"/>
            <a:r>
              <a:rPr lang="cs-CZ" dirty="0"/>
              <a:t>Vhodné vložit všechny knihovní </a:t>
            </a:r>
            <a:r>
              <a:rPr lang="cs-CZ" dirty="0" err="1"/>
              <a:t>headery</a:t>
            </a:r>
            <a:r>
              <a:rPr lang="cs-CZ" dirty="0"/>
              <a:t> na začátku vlastních </a:t>
            </a:r>
            <a:r>
              <a:rPr lang="cs-CZ" dirty="0" err="1"/>
              <a:t>headerů</a:t>
            </a:r>
            <a:endParaRPr lang="cs-CZ" dirty="0"/>
          </a:p>
          <a:p>
            <a:endParaRPr lang="cs-CZ" dirty="0"/>
          </a:p>
          <a:p>
            <a:r>
              <a:rPr lang="cs-CZ" dirty="0"/>
              <a:t>Možný objektový návrh: jedna třída </a:t>
            </a:r>
            <a:r>
              <a:rPr lang="cs-CZ" dirty="0" err="1"/>
              <a:t>zabalující</a:t>
            </a:r>
            <a:r>
              <a:rPr lang="cs-CZ" dirty="0"/>
              <a:t> logiku slovníku, cyklus přímo ve funkci </a:t>
            </a:r>
            <a:r>
              <a:rPr lang="cs-CZ" dirty="0" err="1">
                <a:latin typeface="Consolas" panose="020B0609020204030204" pitchFamily="49" charset="0"/>
              </a:rPr>
              <a:t>main</a:t>
            </a:r>
            <a:endParaRPr lang="en-GB" dirty="0">
              <a:latin typeface="Consolas" panose="020B0609020204030204" pitchFamily="49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9B45566-8F24-4BB0-BBA1-EE2D332C8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„Překladový slovník“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9187C3-10F8-4A80-9484-355362A59BEF}"/>
              </a:ext>
            </a:extLst>
          </p:cNvPr>
          <p:cNvSpPr txBox="1"/>
          <p:nvPr/>
        </p:nvSpPr>
        <p:spPr>
          <a:xfrm>
            <a:off x="2247900" y="1295400"/>
            <a:ext cx="4648200" cy="12003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„Překladový slovník“</a:t>
            </a:r>
          </a:p>
          <a:p>
            <a:endParaRPr lang="cs-CZ" sz="2400" dirty="0"/>
          </a:p>
          <a:p>
            <a:r>
              <a:rPr lang="cs-CZ" sz="2400" dirty="0"/>
              <a:t>Deadline prodloužený o týden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022514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EAC5C4-1359-45FA-8791-4B1FF2039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b="1" dirty="0"/>
              <a:t>Nepoužívat sekvenční prohledávání na asociativních kontejnerech, pokud můžu použít </a:t>
            </a:r>
            <a:r>
              <a:rPr lang="cs-CZ" b="1" dirty="0" err="1"/>
              <a:t>find</a:t>
            </a:r>
            <a:r>
              <a:rPr lang="cs-CZ" b="1" dirty="0"/>
              <a:t>()</a:t>
            </a:r>
          </a:p>
          <a:p>
            <a:pPr lvl="1"/>
            <a:endParaRPr lang="cs-CZ" dirty="0"/>
          </a:p>
          <a:p>
            <a:r>
              <a:rPr lang="cs-CZ" dirty="0"/>
              <a:t>Dopředný překlad a hledání – vhodné:</a:t>
            </a:r>
          </a:p>
          <a:p>
            <a:pPr lvl="1"/>
            <a:r>
              <a:rPr lang="cs-CZ" dirty="0"/>
              <a:t>map&lt;</a:t>
            </a:r>
            <a:r>
              <a:rPr lang="cs-CZ" dirty="0" err="1"/>
              <a:t>string</a:t>
            </a:r>
            <a:r>
              <a:rPr lang="cs-CZ" dirty="0"/>
              <a:t>, </a:t>
            </a:r>
            <a:r>
              <a:rPr lang="cs-CZ" dirty="0" err="1"/>
              <a:t>vector</a:t>
            </a:r>
            <a:r>
              <a:rPr lang="cs-CZ" dirty="0"/>
              <a:t>&lt;</a:t>
            </a:r>
            <a:r>
              <a:rPr lang="cs-CZ" dirty="0" err="1"/>
              <a:t>string</a:t>
            </a:r>
            <a:r>
              <a:rPr lang="cs-CZ" dirty="0"/>
              <a:t>&gt;&gt;</a:t>
            </a:r>
          </a:p>
          <a:p>
            <a:pPr lvl="1"/>
            <a:r>
              <a:rPr lang="cs-CZ" dirty="0" err="1"/>
              <a:t>multimap</a:t>
            </a:r>
            <a:r>
              <a:rPr lang="cs-CZ" dirty="0"/>
              <a:t>&lt;</a:t>
            </a:r>
            <a:r>
              <a:rPr lang="cs-CZ" dirty="0" err="1"/>
              <a:t>string</a:t>
            </a:r>
            <a:r>
              <a:rPr lang="cs-CZ" dirty="0"/>
              <a:t>, </a:t>
            </a:r>
            <a:r>
              <a:rPr lang="cs-CZ" dirty="0" err="1"/>
              <a:t>string</a:t>
            </a:r>
            <a:r>
              <a:rPr lang="cs-CZ" dirty="0"/>
              <a:t>&gt;</a:t>
            </a:r>
          </a:p>
          <a:p>
            <a:pPr lvl="1"/>
            <a:endParaRPr lang="cs-CZ" dirty="0"/>
          </a:p>
          <a:p>
            <a:r>
              <a:rPr lang="cs-CZ" b="1" dirty="0"/>
              <a:t>Efektivní </a:t>
            </a:r>
            <a:r>
              <a:rPr lang="cs-CZ" b="1" dirty="0" err="1"/>
              <a:t>rfind</a:t>
            </a:r>
            <a:r>
              <a:rPr lang="cs-CZ" b="1" dirty="0"/>
              <a:t> nešlo udělat bez druhé mapy se zpětným překladem, např.:</a:t>
            </a:r>
          </a:p>
          <a:p>
            <a:pPr lvl="1"/>
            <a:r>
              <a:rPr lang="cs-CZ" dirty="0"/>
              <a:t>map&lt;</a:t>
            </a:r>
            <a:r>
              <a:rPr lang="cs-CZ" dirty="0" err="1"/>
              <a:t>string</a:t>
            </a:r>
            <a:r>
              <a:rPr lang="cs-CZ" dirty="0"/>
              <a:t>, set&lt;</a:t>
            </a:r>
            <a:r>
              <a:rPr lang="cs-CZ" dirty="0" err="1"/>
              <a:t>string</a:t>
            </a:r>
            <a:r>
              <a:rPr lang="cs-CZ" dirty="0"/>
              <a:t>&gt;&gt;</a:t>
            </a:r>
            <a:endParaRPr lang="cs-CZ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10250CF-1F38-4E87-BF30-191753EF6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„Překladový slovník“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9749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D36739-3C13-4393-89A9-9F09CEE51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>
                <a:latin typeface="Consolas" panose="020B0609020204030204" pitchFamily="49" charset="0"/>
              </a:rPr>
              <a:t>pfind</a:t>
            </a:r>
            <a:r>
              <a:rPr lang="cs-CZ" dirty="0"/>
              <a:t> šlo hezky vyřešit pomocí </a:t>
            </a:r>
            <a:r>
              <a:rPr lang="cs-CZ" dirty="0" err="1">
                <a:latin typeface="Consolas" panose="020B0609020204030204" pitchFamily="49" charset="0"/>
              </a:rPr>
              <a:t>lower_bound</a:t>
            </a:r>
            <a:endParaRPr lang="cs-CZ" dirty="0">
              <a:latin typeface="Consolas" panose="020B0609020204030204" pitchFamily="49" charset="0"/>
            </a:endParaRPr>
          </a:p>
          <a:p>
            <a:endParaRPr lang="cs-CZ" dirty="0"/>
          </a:p>
          <a:p>
            <a:r>
              <a:rPr lang="cs-CZ" dirty="0" err="1"/>
              <a:t>Parsování</a:t>
            </a:r>
            <a:r>
              <a:rPr lang="cs-CZ" dirty="0"/>
              <a:t> lze mnohdy zjednodušit použitím </a:t>
            </a:r>
            <a:r>
              <a:rPr lang="cs-CZ" dirty="0" err="1"/>
              <a:t>getline</a:t>
            </a:r>
            <a:r>
              <a:rPr lang="cs-CZ" dirty="0"/>
              <a:t>() a </a:t>
            </a:r>
            <a:r>
              <a:rPr lang="cs-CZ" dirty="0" err="1"/>
              <a:t>stringstream</a:t>
            </a:r>
            <a:r>
              <a:rPr lang="cs-CZ" dirty="0"/>
              <a:t> &gt;&gt; </a:t>
            </a:r>
            <a:r>
              <a:rPr lang="cs-CZ" dirty="0" err="1"/>
              <a:t>string</a:t>
            </a:r>
            <a:endParaRPr lang="cs-CZ" dirty="0"/>
          </a:p>
          <a:p>
            <a:pPr lvl="1"/>
            <a:r>
              <a:rPr lang="cs-CZ" dirty="0"/>
              <a:t>Buď rozsekat do </a:t>
            </a:r>
            <a:r>
              <a:rPr lang="cs-CZ" dirty="0" err="1"/>
              <a:t>vectoru</a:t>
            </a:r>
            <a:r>
              <a:rPr lang="cs-CZ" dirty="0"/>
              <a:t>, nebo tahat postupně</a:t>
            </a:r>
          </a:p>
          <a:p>
            <a:endParaRPr lang="cs-CZ" dirty="0"/>
          </a:p>
          <a:p>
            <a:r>
              <a:rPr lang="cs-CZ" dirty="0"/>
              <a:t>Pozor na mazání položek z kontejneru, kterým aktuálně iteruji</a:t>
            </a:r>
          </a:p>
          <a:p>
            <a:endParaRPr lang="cs-CZ" dirty="0"/>
          </a:p>
          <a:p>
            <a:r>
              <a:rPr lang="cs-CZ" dirty="0"/>
              <a:t>Pozor na předávání hodnotou ve </a:t>
            </a:r>
            <a:r>
              <a:rPr lang="cs-CZ" dirty="0" err="1"/>
              <a:t>for</a:t>
            </a:r>
            <a:r>
              <a:rPr lang="cs-CZ" dirty="0"/>
              <a:t> (auto t : c)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3F0E20-2D81-4680-8B15-E7CFF35B1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„Překladový slovník“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62888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Slo</a:t>
            </a:r>
            <a:r>
              <a:rPr lang="cs-CZ" sz="2800"/>
              <a:t>žitost operací</a:t>
            </a:r>
          </a:p>
        </p:txBody>
      </p:sp>
      <p:graphicFrame>
        <p:nvGraphicFramePr>
          <p:cNvPr id="8326" name="Group 13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0245809"/>
              </p:ext>
            </p:extLst>
          </p:nvPr>
        </p:nvGraphicFramePr>
        <p:xfrm>
          <a:off x="457200" y="1066800"/>
          <a:ext cx="8435975" cy="4378008"/>
        </p:xfrm>
        <a:graphic>
          <a:graphicData uri="http://schemas.openxmlformats.org/drawingml/2006/table">
            <a:tbl>
              <a:tblPr/>
              <a:tblGrid>
                <a:gridCol w="946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5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9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složitost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řidání </a:t>
                      </a: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 na začátku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 </a:t>
                      </a:r>
                      <a:r>
                        <a:rPr kumimoji="0" lang="en-US" sz="1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-t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 pozici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 prvků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konci</a:t>
                      </a:r>
                      <a:endParaRPr kumimoji="0" lang="cs-CZ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nalezení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i-tého prvku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funkce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sh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_front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pop_front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insert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erase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insert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erase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push</a:t>
                      </a: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back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pop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back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begin()</a:t>
                      </a: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+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]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konst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b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splice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v 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někt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případech</a:t>
                      </a:r>
                      <a:endParaRPr kumimoji="0" lang="cs-CZ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neex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deque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min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(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 - 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 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min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(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 - 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vector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neex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- 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 + 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-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asocia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tivní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klicem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klicem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 +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nalezení podle hodnoty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8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unsorted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P</a:t>
            </a:r>
            <a:r>
              <a:rPr lang="cs-CZ" sz="2800" dirty="0" err="1"/>
              <a:t>říklady</a:t>
            </a:r>
            <a:endParaRPr lang="en-US" sz="28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 err="1"/>
              <a:t>prolezen</a:t>
            </a:r>
            <a:r>
              <a:rPr lang="cs-CZ" sz="1800" dirty="0"/>
              <a:t>í</a:t>
            </a:r>
            <a:r>
              <a:rPr lang="en-US" sz="1800" dirty="0"/>
              <a:t> pole </a:t>
            </a:r>
            <a:r>
              <a:rPr lang="en-US" sz="1800" dirty="0" err="1"/>
              <a:t>dopředu</a:t>
            </a:r>
            <a:endParaRPr lang="en-US" sz="1800" dirty="0"/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1800" dirty="0" err="1"/>
              <a:t>pozpátku</a:t>
            </a:r>
            <a:endParaRPr lang="en-US" sz="1800" dirty="0"/>
          </a:p>
          <a:p>
            <a:pPr eaLnBrk="1" hangingPunct="1">
              <a:buFontTx/>
              <a:buNone/>
            </a:pPr>
            <a:endParaRPr lang="en-US" sz="1800" dirty="0"/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/>
          </a:p>
          <a:p>
            <a:pPr eaLnBrk="1" hangingPunct="1">
              <a:buFontTx/>
              <a:buNone/>
            </a:pPr>
            <a:r>
              <a:rPr lang="cs-CZ" sz="1800" dirty="0"/>
              <a:t>úkol:</a:t>
            </a:r>
            <a:endParaRPr lang="en-US" sz="1800" dirty="0"/>
          </a:p>
          <a:p>
            <a:pPr eaLnBrk="1" hangingPunct="1">
              <a:buFontTx/>
              <a:buNone/>
            </a:pPr>
            <a:r>
              <a:rPr lang="cs-CZ" sz="1800" dirty="0"/>
              <a:t>načíst </a:t>
            </a:r>
            <a:r>
              <a:rPr lang="en-US" sz="1800" dirty="0"/>
              <a:t>z </a:t>
            </a:r>
            <a:r>
              <a:rPr lang="en-US" sz="1800" dirty="0" err="1"/>
              <a:t>cin</a:t>
            </a:r>
            <a:r>
              <a:rPr lang="en-US" sz="1800" dirty="0"/>
              <a:t> a </a:t>
            </a:r>
            <a:r>
              <a:rPr lang="en-US" sz="1800" dirty="0" err="1"/>
              <a:t>vypsat</a:t>
            </a:r>
            <a:r>
              <a:rPr lang="en-US" sz="1800" dirty="0"/>
              <a:t> </a:t>
            </a:r>
            <a:r>
              <a:rPr lang="en-US" sz="1800" dirty="0" err="1"/>
              <a:t>odzadu</a:t>
            </a:r>
            <a:r>
              <a:rPr lang="en-US" sz="1800" dirty="0"/>
              <a:t> po </a:t>
            </a:r>
            <a:r>
              <a:rPr lang="en-US" sz="1800" dirty="0" err="1"/>
              <a:t>dvou</a:t>
            </a:r>
            <a:r>
              <a:rPr lang="en-US" sz="1800" dirty="0"/>
              <a:t>, </a:t>
            </a:r>
            <a:r>
              <a:rPr lang="en-US" sz="1800" dirty="0" err="1"/>
              <a:t>pak</a:t>
            </a:r>
            <a:r>
              <a:rPr lang="en-US" sz="1800" dirty="0"/>
              <a:t> </a:t>
            </a:r>
            <a:r>
              <a:rPr lang="en-US" sz="1800" dirty="0" err="1"/>
              <a:t>zase</a:t>
            </a:r>
            <a:r>
              <a:rPr lang="en-US" sz="1800" dirty="0"/>
              <a:t> </a:t>
            </a:r>
            <a:r>
              <a:rPr lang="en-US" sz="1800" dirty="0" err="1"/>
              <a:t>zepředu</a:t>
            </a:r>
            <a:endParaRPr lang="cs-CZ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371600"/>
            <a:ext cx="3429000" cy="1169551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v;</a:t>
            </a:r>
          </a:p>
          <a:p>
            <a:r>
              <a:rPr lang="cs-CZ" sz="1400" dirty="0"/>
              <a:t>...</a:t>
            </a:r>
          </a:p>
          <a:p>
            <a:r>
              <a:rPr lang="cs-CZ" sz="1400" dirty="0"/>
              <a:t>vector&lt;int&gt;::</a:t>
            </a:r>
            <a:r>
              <a:rPr lang="en-US" sz="1400" dirty="0"/>
              <a:t>const_</a:t>
            </a:r>
            <a:r>
              <a:rPr lang="cs-CZ" sz="1400" dirty="0"/>
              <a:t>iterator i;</a:t>
            </a:r>
          </a:p>
          <a:p>
            <a:r>
              <a:rPr lang="cs-CZ" sz="1400" dirty="0"/>
              <a:t>for( i = v.begin(); i != v.end(); ++i)</a:t>
            </a:r>
          </a:p>
          <a:p>
            <a:r>
              <a:rPr lang="en-US" sz="1400" dirty="0"/>
              <a:t>  </a:t>
            </a:r>
            <a:r>
              <a:rPr lang="cs-CZ" sz="1400" dirty="0"/>
              <a:t>cout &lt;&lt; *i &lt;&lt; " ";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3352800"/>
            <a:ext cx="34290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vector&lt;int&gt;::reverse_iterator i;</a:t>
            </a:r>
          </a:p>
          <a:p>
            <a:r>
              <a:rPr lang="cs-CZ" sz="1400" dirty="0"/>
              <a:t>for( i = v.rbegin(); i != v.rend(); </a:t>
            </a:r>
            <a:r>
              <a:rPr lang="en-US" sz="1400" dirty="0"/>
              <a:t>++</a:t>
            </a:r>
            <a:r>
              <a:rPr lang="cs-CZ" sz="1400" dirty="0"/>
              <a:t>i)</a:t>
            </a:r>
          </a:p>
          <a:p>
            <a:r>
              <a:rPr lang="en-US" sz="1400" dirty="0"/>
              <a:t>  </a:t>
            </a:r>
            <a:r>
              <a:rPr lang="cs-CZ" sz="1400" dirty="0"/>
              <a:t>cout &lt;&lt; *i &lt;&lt; " ";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7800" y="5562600"/>
            <a:ext cx="28575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1 2 3 4 5 6 7  </a:t>
            </a:r>
            <a:r>
              <a:rPr lang="en-US" sz="1400" dirty="0">
                <a:sym typeface="Wingdings"/>
              </a:rPr>
              <a:t> </a:t>
            </a:r>
            <a:r>
              <a:rPr lang="en-US" sz="1400" dirty="0"/>
              <a:t> </a:t>
            </a:r>
            <a:r>
              <a:rPr lang="cs-CZ" sz="1400" dirty="0"/>
              <a:t>7 5 3 1 2 4 6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9B671B-F193-4DEF-B1F2-0E909076C0FF}"/>
              </a:ext>
            </a:extLst>
          </p:cNvPr>
          <p:cNvSpPr txBox="1"/>
          <p:nvPr/>
        </p:nvSpPr>
        <p:spPr>
          <a:xfrm>
            <a:off x="4114800" y="6057156"/>
            <a:ext cx="46482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„Odzadu a zepředu“</a:t>
            </a:r>
            <a:endParaRPr lang="en-GB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92986CA-8799-4246-AF1A-CFB074029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Pro diskuzi mimo čas cvičení (kdy použijeme Zoom chat)</a:t>
            </a:r>
          </a:p>
          <a:p>
            <a:endParaRPr lang="cs-CZ" dirty="0"/>
          </a:p>
          <a:p>
            <a:r>
              <a:rPr lang="cs-CZ" dirty="0" err="1"/>
              <a:t>Přihlašte</a:t>
            </a:r>
            <a:r>
              <a:rPr lang="cs-CZ" dirty="0"/>
              <a:t> se pomocí linku na Nástěnce předmětu v </a:t>
            </a:r>
            <a:r>
              <a:rPr lang="cs-CZ" dirty="0" err="1"/>
              <a:t>SISu</a:t>
            </a:r>
            <a:endParaRPr lang="cs-CZ" dirty="0"/>
          </a:p>
          <a:p>
            <a:endParaRPr lang="cs-CZ" dirty="0"/>
          </a:p>
          <a:p>
            <a:r>
              <a:rPr lang="cs-CZ" dirty="0"/>
              <a:t>Přidejte si kanál nprg041-cpp-husak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33F944-31EE-44FE-8E9C-51B4DACFC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Slack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901080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24400" y="762000"/>
            <a:ext cx="3962400" cy="3657600"/>
          </a:xfrm>
        </p:spPr>
        <p:txBody>
          <a:bodyPr/>
          <a:lstStyle/>
          <a:p>
            <a:endParaRPr lang="en-US" dirty="0"/>
          </a:p>
          <a:p>
            <a:r>
              <a:rPr lang="cs-CZ" sz="2400" dirty="0"/>
              <a:t>opatrně</a:t>
            </a:r>
          </a:p>
          <a:p>
            <a:pPr lvl="1"/>
            <a:r>
              <a:rPr lang="cs-CZ" sz="2000" dirty="0"/>
              <a:t>pozor na korektnost</a:t>
            </a:r>
          </a:p>
          <a:p>
            <a:endParaRPr lang="en-US" sz="2400" dirty="0"/>
          </a:p>
          <a:p>
            <a:r>
              <a:rPr lang="cs-CZ" sz="2400" dirty="0"/>
              <a:t>inteligentnější řešení</a:t>
            </a:r>
          </a:p>
          <a:p>
            <a:pPr lvl="1"/>
            <a:r>
              <a:rPr lang="cs-CZ" sz="2000" dirty="0"/>
              <a:t>rovnou při čtení rozhazovat na strany</a:t>
            </a:r>
          </a:p>
          <a:p>
            <a:pPr lvl="1"/>
            <a:r>
              <a:rPr lang="cs-CZ" sz="2000" dirty="0"/>
              <a:t>deque</a:t>
            </a:r>
            <a:r>
              <a:rPr lang="en-US" sz="2000" dirty="0"/>
              <a:t> (</a:t>
            </a:r>
            <a:r>
              <a:rPr lang="en-US" sz="2000" dirty="0" err="1"/>
              <a:t>nebo</a:t>
            </a:r>
            <a:r>
              <a:rPr lang="en-US" sz="2000" dirty="0"/>
              <a:t> list)</a:t>
            </a:r>
            <a:endParaRPr lang="cs-CZ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Odzadu a zase zepředu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066800"/>
            <a:ext cx="3810000" cy="4708981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void vypis( vector&lt;int&gt; &amp; v)</a:t>
            </a:r>
          </a:p>
          <a:p>
            <a:r>
              <a:rPr lang="cs-CZ" sz="1200" dirty="0"/>
              <a:t>{  vector&lt;int&gt;::const</a:t>
            </a:r>
            <a:r>
              <a:rPr lang="en-US" sz="1200" dirty="0"/>
              <a:t>_</a:t>
            </a:r>
            <a:r>
              <a:rPr lang="cs-CZ" sz="1200" dirty="0"/>
              <a:t>iterator i;</a:t>
            </a:r>
          </a:p>
          <a:p>
            <a:r>
              <a:rPr lang="cs-CZ" sz="1200" dirty="0"/>
              <a:t>   i = v.end();</a:t>
            </a:r>
          </a:p>
          <a:p>
            <a:r>
              <a:rPr lang="cs-CZ" sz="1200" dirty="0"/>
              <a:t>   if( i == v.begin())</a:t>
            </a:r>
          </a:p>
          <a:p>
            <a:r>
              <a:rPr lang="cs-CZ" sz="1200" dirty="0"/>
              <a:t>      return;</a:t>
            </a:r>
          </a:p>
          <a:p>
            <a:r>
              <a:rPr lang="cs-CZ" sz="1200" dirty="0"/>
              <a:t>   --i;</a:t>
            </a:r>
          </a:p>
          <a:p>
            <a:r>
              <a:rPr lang="cs-CZ" sz="1200" dirty="0"/>
              <a:t> </a:t>
            </a:r>
          </a:p>
          <a:p>
            <a:r>
              <a:rPr lang="cs-CZ" sz="1200" dirty="0"/>
              <a:t>   for(;;) {</a:t>
            </a:r>
          </a:p>
          <a:p>
            <a:r>
              <a:rPr lang="cs-CZ" sz="1200" dirty="0"/>
              <a:t>      cout &lt;&lt; *i &lt;&lt; ", ";</a:t>
            </a:r>
          </a:p>
          <a:p>
            <a:r>
              <a:rPr lang="cs-CZ" sz="1200" dirty="0"/>
              <a:t>      if( i == v.begin() || i-1 == v.begin())</a:t>
            </a:r>
          </a:p>
          <a:p>
            <a:r>
              <a:rPr lang="cs-CZ" sz="1200" dirty="0"/>
              <a:t>         break;</a:t>
            </a:r>
          </a:p>
          <a:p>
            <a:r>
              <a:rPr lang="cs-CZ" sz="1200" dirty="0"/>
              <a:t>      i -= 2;</a:t>
            </a:r>
          </a:p>
          <a:p>
            <a:r>
              <a:rPr lang="cs-CZ" sz="1200" dirty="0"/>
              <a:t>   }</a:t>
            </a:r>
          </a:p>
          <a:p>
            <a:r>
              <a:rPr lang="cs-CZ" sz="1200" dirty="0"/>
              <a:t>   if( i == v.begin())</a:t>
            </a:r>
          </a:p>
          <a:p>
            <a:r>
              <a:rPr lang="cs-CZ" sz="1200" dirty="0"/>
              <a:t>      ++i;	    </a:t>
            </a:r>
            <a:r>
              <a:rPr lang="cs-CZ" sz="1200" i="1" dirty="0">
                <a:solidFill>
                  <a:schemeClr val="bg1">
                    <a:lumMod val="50000"/>
                  </a:schemeClr>
                </a:solidFill>
              </a:rPr>
              <a:t>// vytisteno [0] -&gt; [1]</a:t>
            </a:r>
          </a:p>
          <a:p>
            <a:r>
              <a:rPr lang="cs-CZ" sz="1200" dirty="0"/>
              <a:t>   else</a:t>
            </a:r>
          </a:p>
          <a:p>
            <a:r>
              <a:rPr lang="cs-CZ" sz="1200" dirty="0"/>
              <a:t>      --i;	    </a:t>
            </a:r>
            <a:r>
              <a:rPr lang="cs-CZ" sz="1200" i="1" dirty="0">
                <a:solidFill>
                  <a:schemeClr val="bg1">
                    <a:lumMod val="50000"/>
                  </a:schemeClr>
                </a:solidFill>
              </a:rPr>
              <a:t>// vytisteno [1] -&gt; [0]</a:t>
            </a:r>
          </a:p>
          <a:p>
            <a:r>
              <a:rPr lang="cs-CZ" sz="1200" dirty="0"/>
              <a:t>   for(;;) {</a:t>
            </a:r>
          </a:p>
          <a:p>
            <a:r>
              <a:rPr lang="cs-CZ" sz="1200" dirty="0"/>
              <a:t>      cout &lt;&lt; *i &lt;&lt; "; ";</a:t>
            </a:r>
          </a:p>
          <a:p>
            <a:r>
              <a:rPr lang="cs-CZ" sz="1200" dirty="0"/>
              <a:t>      if( i+1 == v.end() || i+2 == v.end())</a:t>
            </a:r>
          </a:p>
          <a:p>
            <a:r>
              <a:rPr lang="cs-CZ" sz="1200" dirty="0"/>
              <a:t>         break;</a:t>
            </a:r>
          </a:p>
          <a:p>
            <a:r>
              <a:rPr lang="cs-CZ" sz="1200" dirty="0"/>
              <a:t>      i += 2;</a:t>
            </a:r>
          </a:p>
          <a:p>
            <a:r>
              <a:rPr lang="cs-CZ" sz="1200" dirty="0"/>
              <a:t>   }</a:t>
            </a:r>
          </a:p>
          <a:p>
            <a:r>
              <a:rPr lang="cs-CZ" sz="1200" dirty="0"/>
              <a:t>   cout &lt;&lt; endl;</a:t>
            </a:r>
          </a:p>
          <a:p>
            <a:r>
              <a:rPr lang="cs-CZ" sz="1200" dirty="0"/>
              <a:t>}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K</a:t>
            </a:r>
            <a:r>
              <a:rPr lang="en-US" sz="2800" dirty="0" err="1"/>
              <a:t>ontejnery</a:t>
            </a:r>
            <a:r>
              <a:rPr lang="en-US" sz="2800" dirty="0"/>
              <a:t>,</a:t>
            </a:r>
            <a:r>
              <a:rPr lang="cs-CZ" sz="2800" dirty="0"/>
              <a:t> </a:t>
            </a:r>
            <a:r>
              <a:rPr lang="en-US" sz="2800" dirty="0" err="1"/>
              <a:t>konstruktory</a:t>
            </a:r>
            <a:r>
              <a:rPr lang="cs-CZ" sz="2800" dirty="0"/>
              <a:t> a velké objekty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48100" y="1371600"/>
            <a:ext cx="4343400" cy="181588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MyClass {</a:t>
            </a:r>
          </a:p>
          <a:p>
            <a:r>
              <a:rPr lang="en-US" sz="1400" dirty="0"/>
              <a:t> </a:t>
            </a:r>
            <a:r>
              <a:rPr lang="cs-CZ" sz="1400" dirty="0"/>
              <a:t> MyClass( xx</a:t>
            </a:r>
            <a:r>
              <a:rPr lang="en-US" sz="1400" dirty="0"/>
              <a:t>, </a:t>
            </a:r>
            <a:r>
              <a:rPr lang="en-US" sz="1400" dirty="0" err="1"/>
              <a:t>yy</a:t>
            </a:r>
            <a:r>
              <a:rPr lang="cs-CZ" sz="1400" dirty="0"/>
              <a:t>);</a:t>
            </a:r>
          </a:p>
          <a:p>
            <a:r>
              <a:rPr lang="en-US" sz="1400" dirty="0"/>
              <a:t> </a:t>
            </a:r>
            <a:r>
              <a:rPr lang="cs-CZ" sz="1400" dirty="0"/>
              <a:t> MyClass(const </a:t>
            </a:r>
            <a:r>
              <a:rPr lang="en-US" sz="1400" dirty="0"/>
              <a:t> </a:t>
            </a:r>
            <a:r>
              <a:rPr lang="cs-CZ" sz="1400" dirty="0"/>
              <a:t>MyClass&amp; mc);</a:t>
            </a:r>
          </a:p>
          <a:p>
            <a:r>
              <a:rPr lang="cs-CZ" sz="1400" dirty="0"/>
              <a:t>  MyClass(MyClass</a:t>
            </a:r>
            <a:r>
              <a:rPr lang="cs-CZ" sz="1400" b="1" dirty="0"/>
              <a:t>&amp;&amp;</a:t>
            </a:r>
            <a:r>
              <a:rPr lang="cs-CZ" sz="1400" dirty="0"/>
              <a:t> mc) </a:t>
            </a:r>
            <a:r>
              <a:rPr lang="cs-CZ" sz="1400" b="1" dirty="0"/>
              <a:t>noexcept</a:t>
            </a:r>
            <a:r>
              <a:rPr lang="cs-CZ" sz="1400" dirty="0"/>
              <a:t>;</a:t>
            </a:r>
          </a:p>
          <a:p>
            <a:r>
              <a:rPr lang="cs-CZ" sz="1400" dirty="0"/>
              <a:t>  MyClass&amp; operator=(const MyClass&amp; mc);</a:t>
            </a:r>
          </a:p>
          <a:p>
            <a:r>
              <a:rPr lang="cs-CZ" sz="1400" dirty="0"/>
              <a:t>  MyClass&amp; operator=(MyClass</a:t>
            </a:r>
            <a:r>
              <a:rPr lang="cs-CZ" sz="1400" b="1" dirty="0"/>
              <a:t>&amp;&amp;</a:t>
            </a:r>
            <a:r>
              <a:rPr lang="cs-CZ" sz="1400" dirty="0"/>
              <a:t> mc) </a:t>
            </a:r>
            <a:r>
              <a:rPr lang="cs-CZ" sz="1400" b="1" dirty="0"/>
              <a:t>noexcept</a:t>
            </a:r>
            <a:r>
              <a:rPr lang="cs-CZ" sz="1400" dirty="0"/>
              <a:t>;</a:t>
            </a:r>
          </a:p>
          <a:p>
            <a:r>
              <a:rPr lang="cs-CZ" sz="1400" dirty="0"/>
              <a:t>  ~MyClass();</a:t>
            </a:r>
          </a:p>
          <a:p>
            <a:r>
              <a:rPr lang="cs-CZ" sz="1400" dirty="0"/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52500" y="2664262"/>
            <a:ext cx="1981200" cy="52322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vector&lt;MyClass&gt; v;</a:t>
            </a:r>
          </a:p>
          <a:p>
            <a:r>
              <a:rPr lang="cs-CZ" sz="1400" dirty="0"/>
              <a:t>MyClass m{ </a:t>
            </a:r>
            <a:r>
              <a:rPr lang="en-US" sz="1400" dirty="0"/>
              <a:t>xx, </a:t>
            </a:r>
            <a:r>
              <a:rPr lang="en-US" sz="1400" dirty="0" err="1"/>
              <a:t>yy</a:t>
            </a:r>
            <a:r>
              <a:rPr lang="cs-CZ" sz="1400" dirty="0"/>
              <a:t> };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52500" y="3886200"/>
          <a:ext cx="7239000" cy="168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/>
                        <a:t>push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v.push_back</a:t>
                      </a:r>
                      <a:r>
                        <a:rPr lang="en-US" sz="1600" dirty="0"/>
                        <a:t>( 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v.emplace_back</a:t>
                      </a:r>
                      <a:r>
                        <a:rPr lang="en-US" sz="1600" dirty="0"/>
                        <a:t>( 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</a:t>
                      </a:r>
                      <a:r>
                        <a:rPr lang="en-US" sz="1600" dirty="0" err="1"/>
                        <a:t>ctor</a:t>
                      </a:r>
                      <a:r>
                        <a:rPr lang="en-US" sz="1600" dirty="0"/>
                        <a:t>) </a:t>
                      </a:r>
                      <a:r>
                        <a:rPr lang="en-US" sz="1600" dirty="0" err="1"/>
                        <a:t>copy_ctor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v.push_back</a:t>
                      </a:r>
                      <a:r>
                        <a:rPr lang="en-US" sz="1600" dirty="0"/>
                        <a:t>(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  </a:t>
                      </a:r>
                      <a:r>
                        <a:rPr lang="en-US" sz="1600" dirty="0" err="1"/>
                        <a:t>MyClass</a:t>
                      </a:r>
                      <a:r>
                        <a:rPr lang="en-US" sz="1600" dirty="0"/>
                        <a:t>( xx, </a:t>
                      </a:r>
                      <a:r>
                        <a:rPr lang="en-US" sz="1600" dirty="0" err="1"/>
                        <a:t>yy</a:t>
                      </a:r>
                      <a:r>
                        <a:rPr lang="en-US" sz="1600" dirty="0"/>
                        <a:t>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v.emplace_back</a:t>
                      </a:r>
                      <a:r>
                        <a:rPr lang="en-US" sz="1600" dirty="0"/>
                        <a:t>(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  </a:t>
                      </a:r>
                      <a:r>
                        <a:rPr lang="en-US" sz="1600" dirty="0" err="1"/>
                        <a:t>MyClass</a:t>
                      </a:r>
                      <a:r>
                        <a:rPr lang="en-US" sz="1600" dirty="0"/>
                        <a:t>( xx, </a:t>
                      </a:r>
                      <a:r>
                        <a:rPr lang="en-US" sz="1600" dirty="0" err="1"/>
                        <a:t>yy</a:t>
                      </a:r>
                      <a:r>
                        <a:rPr lang="en-US" sz="1600" dirty="0"/>
                        <a:t>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ctor</a:t>
                      </a:r>
                      <a:r>
                        <a:rPr lang="en-US" sz="1600" dirty="0"/>
                        <a:t>,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move_ctor</a:t>
                      </a:r>
                      <a:r>
                        <a:rPr lang="en-US" sz="1600" baseline="0" dirty="0"/>
                        <a:t>, </a:t>
                      </a:r>
                      <a:r>
                        <a:rPr lang="en-US" sz="1600" baseline="0" dirty="0" err="1"/>
                        <a:t>dtor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</a:t>
                      </a:r>
                      <a:endParaRPr lang="en-US" sz="16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v.emplace_back</a:t>
                      </a:r>
                      <a:r>
                        <a:rPr lang="en-US" sz="1600" dirty="0"/>
                        <a:t>( xx, </a:t>
                      </a:r>
                      <a:r>
                        <a:rPr lang="en-US" sz="1600" dirty="0" err="1"/>
                        <a:t>yy</a:t>
                      </a:r>
                      <a:r>
                        <a:rPr lang="en-US" sz="16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8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1600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ounded Rectangular Callout 7">
            <a:extLst>
              <a:ext uri="{FF2B5EF4-FFF2-40B4-BE49-F238E27FC236}">
                <a16:creationId xmlns:a16="http://schemas.microsoft.com/office/drawing/2014/main" id="{711D8090-D6E7-42A1-ADDD-5A26A938356B}"/>
              </a:ext>
            </a:extLst>
          </p:cNvPr>
          <p:cNvSpPr/>
          <p:nvPr/>
        </p:nvSpPr>
        <p:spPr>
          <a:xfrm>
            <a:off x="6019800" y="5905976"/>
            <a:ext cx="1257300" cy="3810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efektivita!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Rounded Rectangular Callout 11">
            <a:extLst>
              <a:ext uri="{FF2B5EF4-FFF2-40B4-BE49-F238E27FC236}">
                <a16:creationId xmlns:a16="http://schemas.microsoft.com/office/drawing/2014/main" id="{083C4D43-962C-48AB-8877-4B964D8A3650}"/>
              </a:ext>
            </a:extLst>
          </p:cNvPr>
          <p:cNvSpPr/>
          <p:nvPr/>
        </p:nvSpPr>
        <p:spPr>
          <a:xfrm>
            <a:off x="5791200" y="2895600"/>
            <a:ext cx="1981199" cy="838198"/>
          </a:xfrm>
          <a:prstGeom prst="wedgeRoundRectCallout">
            <a:avLst>
              <a:gd name="adj1" fmla="val 38639"/>
              <a:gd name="adj2" fmla="val -6939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err="1">
                <a:solidFill>
                  <a:schemeClr val="accent2">
                    <a:lumMod val="50000"/>
                  </a:schemeClr>
                </a:solidFill>
              </a:rPr>
              <a:t>noexcept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potřeba pro použití v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resize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vectoru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79691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Kontejnery</a:t>
            </a:r>
            <a:r>
              <a:rPr lang="en-US" sz="2800" dirty="0"/>
              <a:t> a t</a:t>
            </a:r>
            <a:r>
              <a:rPr lang="cs-CZ" sz="2800" dirty="0"/>
              <a:t>řídění</a:t>
            </a:r>
            <a:r>
              <a:rPr lang="en-US" sz="2800" dirty="0"/>
              <a:t> </a:t>
            </a:r>
            <a:r>
              <a:rPr lang="cs-CZ" sz="2800" dirty="0"/>
              <a:t>- </a:t>
            </a:r>
            <a:r>
              <a:rPr lang="en-US" sz="2800" dirty="0"/>
              <a:t>vector, list, set</a:t>
            </a:r>
            <a:endParaRPr lang="cs-CZ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066800"/>
            <a:ext cx="2286000" cy="40010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#include &lt;vector&gt;</a:t>
            </a:r>
          </a:p>
          <a:p>
            <a:r>
              <a:rPr lang="cs-CZ" sz="1400" dirty="0"/>
              <a:t>#include &lt;algorithm&gt;</a:t>
            </a:r>
          </a:p>
          <a:p>
            <a:endParaRPr lang="cs-CZ" sz="800" dirty="0"/>
          </a:p>
          <a:p>
            <a:r>
              <a:rPr lang="cs-CZ" sz="1400" dirty="0"/>
              <a:t>int main()</a:t>
            </a:r>
          </a:p>
          <a:p>
            <a:r>
              <a:rPr lang="cs-CZ" sz="1400" dirty="0"/>
              <a:t>{</a:t>
            </a:r>
          </a:p>
          <a:p>
            <a:r>
              <a:rPr lang="en-US" sz="1400" dirty="0"/>
              <a:t>  </a:t>
            </a:r>
            <a:r>
              <a:rPr lang="cs-CZ" sz="1400" dirty="0"/>
              <a:t>string s;</a:t>
            </a:r>
          </a:p>
          <a:p>
            <a:r>
              <a:rPr lang="en-US" sz="1400" dirty="0"/>
              <a:t>  </a:t>
            </a:r>
            <a:r>
              <a:rPr lang="cs-CZ" sz="1400" b="1" dirty="0">
                <a:solidFill>
                  <a:srgbClr val="0033CC"/>
                </a:solidFill>
              </a:rPr>
              <a:t>vector</a:t>
            </a:r>
            <a:r>
              <a:rPr lang="cs-CZ" sz="1400" dirty="0"/>
              <a:t>&lt;string&gt; v;</a:t>
            </a:r>
          </a:p>
          <a:p>
            <a:r>
              <a:rPr lang="en-US" sz="1400" dirty="0"/>
              <a:t>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for(;;) {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cin &gt;&gt; s;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if( cin.fail())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break;</a:t>
            </a:r>
          </a:p>
          <a:p>
            <a:r>
              <a:rPr lang="en-US" sz="1400" dirty="0"/>
              <a:t>      </a:t>
            </a:r>
            <a:r>
              <a:rPr lang="cs-CZ" sz="1400" dirty="0"/>
              <a:t>v.push</a:t>
            </a:r>
            <a:r>
              <a:rPr lang="en-US" sz="1400" dirty="0"/>
              <a:t>_</a:t>
            </a:r>
            <a:r>
              <a:rPr lang="cs-CZ" sz="1400" dirty="0"/>
              <a:t>back(s);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}</a:t>
            </a:r>
          </a:p>
          <a:p>
            <a:r>
              <a:rPr lang="en-US" sz="1400" dirty="0"/>
              <a:t>  </a:t>
            </a:r>
            <a:r>
              <a:rPr lang="cs-CZ" sz="1400" b="1" dirty="0"/>
              <a:t>sort</a:t>
            </a:r>
            <a:r>
              <a:rPr lang="cs-CZ" sz="1400" dirty="0"/>
              <a:t>(</a:t>
            </a:r>
            <a:r>
              <a:rPr lang="en-US" sz="1400" dirty="0"/>
              <a:t> </a:t>
            </a:r>
            <a:r>
              <a:rPr lang="cs-CZ" sz="1400" dirty="0"/>
              <a:t>v.begin(),v.end());</a:t>
            </a:r>
          </a:p>
          <a:p>
            <a:endParaRPr lang="en-US" sz="800" dirty="0"/>
          </a:p>
          <a:p>
            <a:r>
              <a:rPr lang="en-US" sz="1400" dirty="0"/>
              <a:t>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for(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....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cout &lt;&lt;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....;</a:t>
            </a: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cout &lt;&lt; endl;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57600" y="1072662"/>
            <a:ext cx="48768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0033CC"/>
                </a:solidFill>
              </a:rPr>
              <a:t>list</a:t>
            </a:r>
            <a:r>
              <a:rPr lang="cs-CZ" sz="1400" dirty="0"/>
              <a:t>&lt;string&gt; v;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for(;;) {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cin &gt;&gt; s;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if( cin.fail())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break;</a:t>
            </a:r>
          </a:p>
          <a:p>
            <a:r>
              <a:rPr lang="en-US" sz="1400" dirty="0"/>
              <a:t>    </a:t>
            </a:r>
            <a:r>
              <a:rPr lang="cs-CZ" sz="1400" dirty="0"/>
              <a:t>for( </a:t>
            </a:r>
            <a:r>
              <a:rPr lang="en-US" sz="1400" dirty="0"/>
              <a:t>auto </a:t>
            </a:r>
            <a:r>
              <a:rPr lang="cs-CZ" sz="1400" dirty="0"/>
              <a:t>i = v.begin(); i != v.end() &amp;&amp; *i &lt;= s; ++i)</a:t>
            </a:r>
          </a:p>
          <a:p>
            <a:r>
              <a:rPr lang="en-US" sz="1400" dirty="0"/>
              <a:t>        </a:t>
            </a:r>
            <a:r>
              <a:rPr lang="cs-CZ" sz="1400" dirty="0"/>
              <a:t>;</a:t>
            </a:r>
          </a:p>
          <a:p>
            <a:r>
              <a:rPr lang="en-US" sz="1400" dirty="0"/>
              <a:t>    </a:t>
            </a:r>
            <a:r>
              <a:rPr lang="cs-CZ" sz="1400" dirty="0"/>
              <a:t>v.</a:t>
            </a:r>
            <a:r>
              <a:rPr lang="cs-CZ" sz="1400" b="1" dirty="0"/>
              <a:t>insert</a:t>
            </a:r>
            <a:r>
              <a:rPr lang="cs-CZ" sz="1400" dirty="0"/>
              <a:t>( i, s);		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34200" y="3581400"/>
            <a:ext cx="1600200" cy="181588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string s;</a:t>
            </a:r>
          </a:p>
          <a:p>
            <a:r>
              <a:rPr lang="cs-CZ" sz="1400" b="1" dirty="0">
                <a:solidFill>
                  <a:srgbClr val="0033CC"/>
                </a:solidFill>
              </a:rPr>
              <a:t>set</a:t>
            </a:r>
            <a:r>
              <a:rPr lang="cs-CZ" sz="1400" dirty="0"/>
              <a:t>&lt;string&gt; v;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for(;;) {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cin &gt;&gt; s;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if( cin.fail())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break;</a:t>
            </a:r>
          </a:p>
          <a:p>
            <a:r>
              <a:rPr lang="en-US" sz="1400" dirty="0"/>
              <a:t>    </a:t>
            </a:r>
            <a:r>
              <a:rPr lang="cs-CZ" sz="1400" dirty="0"/>
              <a:t>v.</a:t>
            </a:r>
            <a:r>
              <a:rPr lang="cs-CZ" sz="1400" b="1" dirty="0"/>
              <a:t>insert</a:t>
            </a:r>
            <a:r>
              <a:rPr lang="cs-CZ" sz="1400" dirty="0"/>
              <a:t>(s);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}</a:t>
            </a:r>
          </a:p>
        </p:txBody>
      </p:sp>
      <p:sp>
        <p:nvSpPr>
          <p:cNvPr id="10" name="Text Placeholder 7"/>
          <p:cNvSpPr txBox="1">
            <a:spLocks/>
          </p:cNvSpPr>
          <p:nvPr/>
        </p:nvSpPr>
        <p:spPr>
          <a:xfrm>
            <a:off x="4800600" y="4134299"/>
            <a:ext cx="1828800" cy="381000"/>
          </a:xfrm>
          <a:prstGeom prst="wedgeRoundRectCallout">
            <a:avLst>
              <a:gd name="adj1" fmla="val 77659"/>
              <a:gd name="adj2" fmla="val 16954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set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řídit?</a:t>
            </a:r>
            <a:r>
              <a:rPr kumimoji="0" lang="cs-CZ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1400" b="1" i="0" u="none" strike="noStrike" kern="1200" cap="none" spc="0" normalizeH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/>
              </a:rPr>
              <a:t></a:t>
            </a: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A8FF08-A4E8-46DA-B5B3-3AE41D56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Dva problémy</a:t>
            </a:r>
          </a:p>
          <a:p>
            <a:pPr lvl="1"/>
            <a:r>
              <a:rPr lang="en-GB" dirty="0" err="1"/>
              <a:t>chci</a:t>
            </a:r>
            <a:r>
              <a:rPr lang="en-GB" dirty="0"/>
              <a:t> </a:t>
            </a:r>
            <a:r>
              <a:rPr lang="en-GB" dirty="0" err="1"/>
              <a:t>jiné</a:t>
            </a:r>
            <a:r>
              <a:rPr lang="en-GB" dirty="0"/>
              <a:t> </a:t>
            </a:r>
            <a:r>
              <a:rPr lang="en-GB" dirty="0" err="1"/>
              <a:t>setřídění</a:t>
            </a:r>
            <a:r>
              <a:rPr lang="en-GB" dirty="0"/>
              <a:t> </a:t>
            </a:r>
            <a:r>
              <a:rPr lang="en-GB" dirty="0" err="1"/>
              <a:t>než</a:t>
            </a:r>
            <a:r>
              <a:rPr lang="en-GB" dirty="0"/>
              <a:t> </a:t>
            </a:r>
            <a:r>
              <a:rPr lang="en-GB" dirty="0" err="1"/>
              <a:t>standardní</a:t>
            </a:r>
            <a:endParaRPr lang="en-GB" dirty="0"/>
          </a:p>
          <a:p>
            <a:pPr lvl="2"/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řetězce</a:t>
            </a:r>
            <a:r>
              <a:rPr lang="en-GB" dirty="0"/>
              <a:t> </a:t>
            </a:r>
            <a:r>
              <a:rPr lang="en-GB" dirty="0" err="1"/>
              <a:t>primárně</a:t>
            </a:r>
            <a:r>
              <a:rPr lang="en-GB" dirty="0"/>
              <a:t> </a:t>
            </a:r>
            <a:r>
              <a:rPr lang="en-GB" dirty="0" err="1"/>
              <a:t>dle</a:t>
            </a:r>
            <a:r>
              <a:rPr lang="en-GB" dirty="0"/>
              <a:t> </a:t>
            </a:r>
            <a:r>
              <a:rPr lang="en-GB" dirty="0" err="1"/>
              <a:t>délky</a:t>
            </a:r>
            <a:endParaRPr lang="en-GB" dirty="0"/>
          </a:p>
          <a:p>
            <a:pPr lvl="1"/>
            <a:r>
              <a:rPr lang="en-GB" dirty="0" err="1"/>
              <a:t>kontejner</a:t>
            </a:r>
            <a:r>
              <a:rPr lang="en-GB" dirty="0"/>
              <a:t> </a:t>
            </a:r>
            <a:r>
              <a:rPr lang="en-GB" dirty="0" err="1"/>
              <a:t>složených</a:t>
            </a:r>
            <a:r>
              <a:rPr lang="en-GB" dirty="0"/>
              <a:t> </a:t>
            </a:r>
            <a:r>
              <a:rPr lang="en-GB" dirty="0" err="1"/>
              <a:t>typů</a:t>
            </a:r>
            <a:endParaRPr lang="en-GB" dirty="0"/>
          </a:p>
          <a:p>
            <a:pPr lvl="2"/>
            <a:r>
              <a:rPr lang="en-GB" dirty="0" err="1"/>
              <a:t>není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něm</a:t>
            </a:r>
            <a:r>
              <a:rPr lang="en-GB" dirty="0"/>
              <a:t> </a:t>
            </a:r>
            <a:r>
              <a:rPr lang="en-GB" dirty="0" err="1"/>
              <a:t>definován</a:t>
            </a:r>
            <a:r>
              <a:rPr lang="en-GB" dirty="0"/>
              <a:t> operator &lt;</a:t>
            </a:r>
            <a:r>
              <a:rPr lang="cs-CZ" dirty="0"/>
              <a:t> (</a:t>
            </a:r>
            <a:r>
              <a:rPr lang="en-GB" dirty="0" err="1"/>
              <a:t>standardní</a:t>
            </a:r>
            <a:r>
              <a:rPr lang="en-GB" dirty="0"/>
              <a:t> </a:t>
            </a:r>
            <a:r>
              <a:rPr lang="en-GB" dirty="0" err="1"/>
              <a:t>porovnání</a:t>
            </a:r>
            <a:r>
              <a:rPr lang="cs-CZ" dirty="0"/>
              <a:t>)</a:t>
            </a:r>
            <a:endParaRPr lang="en-GB" dirty="0"/>
          </a:p>
          <a:p>
            <a:pPr lvl="2"/>
            <a:r>
              <a:rPr lang="en-GB" dirty="0" err="1"/>
              <a:t>struktury</a:t>
            </a:r>
            <a:r>
              <a:rPr lang="en-GB" dirty="0"/>
              <a:t>, </a:t>
            </a:r>
            <a:r>
              <a:rPr lang="en-GB" dirty="0" err="1"/>
              <a:t>objekty</a:t>
            </a:r>
            <a:r>
              <a:rPr lang="en-GB" dirty="0"/>
              <a:t>, ...</a:t>
            </a:r>
          </a:p>
          <a:p>
            <a:pPr lvl="1"/>
            <a:endParaRPr lang="cs-CZ" dirty="0"/>
          </a:p>
          <a:p>
            <a:r>
              <a:rPr lang="cs-CZ" dirty="0"/>
              <a:t>Řešení – vlastní komparátor</a:t>
            </a:r>
          </a:p>
          <a:p>
            <a:pPr lvl="1"/>
            <a:r>
              <a:rPr lang="cs-CZ" dirty="0" err="1"/>
              <a:t>operator</a:t>
            </a:r>
            <a:r>
              <a:rPr lang="cs-CZ" dirty="0"/>
              <a:t>&lt;</a:t>
            </a:r>
          </a:p>
          <a:p>
            <a:pPr lvl="1"/>
            <a:r>
              <a:rPr lang="cs-CZ" dirty="0"/>
              <a:t>externí komparátor – funkce</a:t>
            </a:r>
          </a:p>
          <a:p>
            <a:pPr lvl="1"/>
            <a:r>
              <a:rPr lang="cs-CZ" dirty="0"/>
              <a:t>externí komparátor - funktor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58BD35-EBF1-40D6-A340-5A35253A8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Třídění – vlastní kritéria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735686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Třídění - vlastní kritéria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5066743"/>
            <a:ext cx="4495800" cy="153888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bool </a:t>
            </a:r>
            <a:r>
              <a:rPr lang="cs-CZ" sz="1400" b="1" dirty="0">
                <a:solidFill>
                  <a:srgbClr val="0033CC"/>
                </a:solidFill>
              </a:rPr>
              <a:t>mysort</a:t>
            </a:r>
            <a:r>
              <a:rPr lang="en-US" sz="1400" dirty="0"/>
              <a:t>(</a:t>
            </a:r>
            <a:r>
              <a:rPr lang="cs-CZ" sz="1400" dirty="0"/>
              <a:t> const</a:t>
            </a:r>
            <a:r>
              <a:rPr lang="en-US" sz="1400" dirty="0"/>
              <a:t> string&amp; s1, </a:t>
            </a:r>
            <a:r>
              <a:rPr lang="en-US" sz="1400" dirty="0" err="1"/>
              <a:t>const</a:t>
            </a:r>
            <a:r>
              <a:rPr lang="en-US" sz="1400" dirty="0"/>
              <a:t> string&amp; s2) {</a:t>
            </a:r>
          </a:p>
          <a:p>
            <a:r>
              <a:rPr lang="en-US" sz="1400" dirty="0"/>
              <a:t>    return s1.size() &lt; s2.size() ? true : </a:t>
            </a:r>
          </a:p>
          <a:p>
            <a:r>
              <a:rPr lang="en-US" sz="1400" dirty="0"/>
              <a:t>               (s2.size() &lt; s1.size() ? false : s1 &lt; s2)</a:t>
            </a:r>
          </a:p>
          <a:p>
            <a:r>
              <a:rPr lang="en-US" sz="1400" dirty="0"/>
              <a:t>}</a:t>
            </a:r>
            <a:endParaRPr lang="cs-CZ" sz="1400" dirty="0"/>
          </a:p>
          <a:p>
            <a:endParaRPr lang="cs-CZ" sz="800" dirty="0"/>
          </a:p>
          <a:p>
            <a:r>
              <a:rPr lang="cs-CZ" sz="1400" dirty="0"/>
              <a:t>vector&lt;string&gt; v;</a:t>
            </a:r>
          </a:p>
          <a:p>
            <a:r>
              <a:rPr lang="cs-CZ" sz="1400" b="1" dirty="0"/>
              <a:t>sort</a:t>
            </a:r>
            <a:r>
              <a:rPr lang="cs-CZ" sz="1400" dirty="0"/>
              <a:t>(</a:t>
            </a:r>
            <a:r>
              <a:rPr lang="en-US" sz="1400" dirty="0"/>
              <a:t> </a:t>
            </a:r>
            <a:r>
              <a:rPr lang="cs-CZ" sz="1400" dirty="0"/>
              <a:t>v.begin(),v.end()</a:t>
            </a:r>
            <a:r>
              <a:rPr lang="en-US" sz="1400" dirty="0"/>
              <a:t>, </a:t>
            </a:r>
            <a:r>
              <a:rPr lang="en-US" sz="1400" b="1" dirty="0" err="1">
                <a:solidFill>
                  <a:srgbClr val="0033CC"/>
                </a:solidFill>
              </a:rPr>
              <a:t>mysort</a:t>
            </a:r>
            <a:r>
              <a:rPr lang="cs-CZ" sz="1400" dirty="0"/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81600" y="2791510"/>
            <a:ext cx="3733800" cy="172354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T</a:t>
            </a:r>
            <a:r>
              <a:rPr lang="en-US" sz="1400" dirty="0"/>
              <a:t> { </a:t>
            </a:r>
          </a:p>
          <a:p>
            <a:r>
              <a:rPr lang="en-US" sz="1400" dirty="0"/>
              <a:t>  string s;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;</a:t>
            </a:r>
          </a:p>
          <a:p>
            <a:r>
              <a:rPr lang="en-US" sz="1400" dirty="0"/>
              <a:t>  bool </a:t>
            </a:r>
            <a:r>
              <a:rPr lang="en-US" sz="1400" b="1" dirty="0">
                <a:solidFill>
                  <a:srgbClr val="0033CC"/>
                </a:solidFill>
              </a:rPr>
              <a:t>operator&lt;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</a:t>
            </a:r>
            <a:r>
              <a:rPr lang="cs-CZ" sz="1400" dirty="0"/>
              <a:t>T</a:t>
            </a:r>
            <a:r>
              <a:rPr lang="en-US" sz="1400" dirty="0"/>
              <a:t>&amp; y) </a:t>
            </a:r>
            <a:r>
              <a:rPr lang="en-US" sz="1400" dirty="0" err="1"/>
              <a:t>const</a:t>
            </a:r>
            <a:endParaRPr lang="en-US" sz="1400" dirty="0"/>
          </a:p>
          <a:p>
            <a:r>
              <a:rPr lang="en-US" sz="1400" dirty="0"/>
              <a:t>    { return this-&gt;</a:t>
            </a:r>
            <a:r>
              <a:rPr lang="en-US" sz="1400" dirty="0" err="1"/>
              <a:t>i</a:t>
            </a:r>
            <a:r>
              <a:rPr lang="en-US" sz="1400" dirty="0"/>
              <a:t>&lt;</a:t>
            </a:r>
            <a:r>
              <a:rPr lang="en-US" sz="1400" dirty="0" err="1"/>
              <a:t>y.i</a:t>
            </a:r>
            <a:r>
              <a:rPr lang="en-US" sz="1400" dirty="0"/>
              <a:t> &amp;&amp; this-&gt;s&lt;</a:t>
            </a:r>
            <a:r>
              <a:rPr lang="en-US" sz="1400" dirty="0" err="1"/>
              <a:t>y.s</a:t>
            </a:r>
            <a:r>
              <a:rPr lang="en-US" sz="1400" dirty="0"/>
              <a:t>; }</a:t>
            </a:r>
          </a:p>
          <a:p>
            <a:r>
              <a:rPr lang="en-US" sz="1400" dirty="0"/>
              <a:t>};</a:t>
            </a:r>
            <a:endParaRPr lang="cs-CZ" sz="1400" dirty="0"/>
          </a:p>
          <a:p>
            <a:endParaRPr lang="en-US" sz="800" dirty="0"/>
          </a:p>
          <a:p>
            <a:r>
              <a:rPr lang="cs-CZ" sz="1400" b="1" dirty="0">
                <a:solidFill>
                  <a:srgbClr val="0033CC"/>
                </a:solidFill>
              </a:rPr>
              <a:t>set</a:t>
            </a:r>
            <a:r>
              <a:rPr lang="cs-CZ" sz="1400" dirty="0"/>
              <a:t>&lt;T&gt; v;</a:t>
            </a:r>
          </a:p>
          <a:p>
            <a:r>
              <a:rPr lang="cs-CZ" sz="1400" dirty="0"/>
              <a:t>v.insert(</a:t>
            </a:r>
            <a:r>
              <a:rPr lang="en-US" sz="1400" dirty="0"/>
              <a:t> </a:t>
            </a:r>
            <a:r>
              <a:rPr lang="cs-CZ" sz="1400" dirty="0"/>
              <a:t>T</a:t>
            </a:r>
            <a:r>
              <a:rPr lang="en-US" sz="1400" dirty="0"/>
              <a:t> {"</a:t>
            </a:r>
            <a:r>
              <a:rPr lang="en-US" sz="1400" dirty="0" err="1"/>
              <a:t>jedna</a:t>
            </a:r>
            <a:r>
              <a:rPr lang="en-US" sz="1400" dirty="0"/>
              <a:t>", 1}</a:t>
            </a:r>
            <a:r>
              <a:rPr lang="cs-CZ" sz="1400" dirty="0"/>
              <a:t>);</a:t>
            </a:r>
          </a:p>
        </p:txBody>
      </p:sp>
      <p:sp>
        <p:nvSpPr>
          <p:cNvPr id="12" name="Text Placeholder 7"/>
          <p:cNvSpPr txBox="1">
            <a:spLocks/>
          </p:cNvSpPr>
          <p:nvPr/>
        </p:nvSpPr>
        <p:spPr>
          <a:xfrm>
            <a:off x="5791200" y="1471241"/>
            <a:ext cx="3124200" cy="751136"/>
          </a:xfrm>
          <a:prstGeom prst="wedgeRoundRectCallout">
            <a:avLst>
              <a:gd name="adj1" fmla="val 16715"/>
              <a:gd name="adj2" fmla="val 5002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Autofit/>
          </a:bodyPr>
          <a:lstStyle/>
          <a:p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fi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l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mov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á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datab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á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ze</a:t>
            </a:r>
            <a:endParaRPr lang="en-US" sz="14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název filmu, režisér, rok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setřiďte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dle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roku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a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názvu filmu</a:t>
            </a:r>
            <a:endParaRPr lang="en-US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228600" y="838200"/>
            <a:ext cx="4876800" cy="5867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sz="2400" dirty="0"/>
              <a:t>Vlastní komparátor</a:t>
            </a:r>
          </a:p>
          <a:p>
            <a:pPr lvl="1"/>
            <a:r>
              <a:rPr lang="cs-CZ" sz="1800" dirty="0"/>
              <a:t>operator</a:t>
            </a:r>
            <a:r>
              <a:rPr lang="en-US" sz="1800" dirty="0"/>
              <a:t>&lt;</a:t>
            </a:r>
          </a:p>
          <a:p>
            <a:pPr lvl="2"/>
            <a:r>
              <a:rPr lang="cs-CZ" sz="16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cs-CZ" sz="1600" dirty="0"/>
              <a:t>lze u funkce i šablony kontejneru</a:t>
            </a:r>
          </a:p>
          <a:p>
            <a:pPr lvl="2"/>
            <a:r>
              <a:rPr lang="en-US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sz="1600" dirty="0">
                <a:sym typeface="Wingdings" panose="05000000000000000000" pitchFamily="2" charset="2"/>
              </a:rPr>
              <a:t> </a:t>
            </a:r>
            <a:r>
              <a:rPr lang="en-US" sz="1600" dirty="0" err="1"/>
              <a:t>lze</a:t>
            </a:r>
            <a:r>
              <a:rPr lang="en-US" sz="1600" dirty="0"/>
              <a:t> </a:t>
            </a:r>
            <a:r>
              <a:rPr lang="cs-CZ" sz="1600" dirty="0"/>
              <a:t>jen jeden, nelze měnit pro primitivních typy</a:t>
            </a:r>
            <a:endParaRPr lang="en-US" sz="1600" dirty="0"/>
          </a:p>
          <a:p>
            <a:pPr lvl="1"/>
            <a:r>
              <a:rPr lang="en-US" sz="1800" dirty="0"/>
              <a:t>extern</a:t>
            </a:r>
            <a:r>
              <a:rPr lang="cs-CZ" sz="1800" dirty="0"/>
              <a:t>í</a:t>
            </a:r>
            <a:r>
              <a:rPr lang="en-US" sz="1800" dirty="0"/>
              <a:t> </a:t>
            </a:r>
            <a:r>
              <a:rPr lang="en-US" sz="1800" dirty="0" err="1"/>
              <a:t>kompar</a:t>
            </a:r>
            <a:r>
              <a:rPr lang="cs-CZ" sz="1800" dirty="0"/>
              <a:t>á</a:t>
            </a:r>
            <a:r>
              <a:rPr lang="en-US" sz="1800" dirty="0"/>
              <a:t>tor - </a:t>
            </a:r>
            <a:r>
              <a:rPr lang="en-US" sz="1800" dirty="0" err="1"/>
              <a:t>funkce</a:t>
            </a:r>
            <a:endParaRPr lang="cs-CZ" sz="1800" dirty="0"/>
          </a:p>
          <a:p>
            <a:pPr lvl="2"/>
            <a:r>
              <a:rPr lang="cs-CZ" sz="16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cs-CZ" sz="1600" dirty="0"/>
              <a:t>může jich být několik</a:t>
            </a:r>
          </a:p>
          <a:p>
            <a:pPr lvl="2"/>
            <a:r>
              <a:rPr lang="en-US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sz="1600" dirty="0">
                <a:sym typeface="Wingdings" panose="05000000000000000000" pitchFamily="2" charset="2"/>
              </a:rPr>
              <a:t> </a:t>
            </a:r>
            <a:r>
              <a:rPr lang="cs-CZ" sz="1600" dirty="0"/>
              <a:t>nelze jako parametr šablony kontejneru</a:t>
            </a:r>
          </a:p>
          <a:p>
            <a:pPr lvl="1"/>
            <a:r>
              <a:rPr lang="cs-CZ" sz="1800" dirty="0"/>
              <a:t>externí komparátor - funktor</a:t>
            </a:r>
          </a:p>
          <a:p>
            <a:pPr lvl="2"/>
            <a:r>
              <a:rPr lang="cs-CZ" sz="16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cs-CZ" sz="1600" dirty="0"/>
              <a:t>nejobecnější, může jich být několik</a:t>
            </a:r>
          </a:p>
          <a:p>
            <a:pPr lvl="2"/>
            <a:r>
              <a:rPr lang="en-US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sz="1600" dirty="0">
                <a:sym typeface="Wingdings" panose="05000000000000000000" pitchFamily="2" charset="2"/>
              </a:rPr>
              <a:t> </a:t>
            </a:r>
            <a:r>
              <a:rPr lang="cs-CZ" sz="1600" dirty="0"/>
              <a:t>malililinko složitější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81600" y="4882077"/>
            <a:ext cx="3733800" cy="172354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T</a:t>
            </a:r>
            <a:r>
              <a:rPr lang="en-US" sz="1400" dirty="0"/>
              <a:t> { string s;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; }; </a:t>
            </a:r>
          </a:p>
          <a:p>
            <a:r>
              <a:rPr lang="en-US" sz="1400" dirty="0" err="1"/>
              <a:t>struct</a:t>
            </a:r>
            <a:r>
              <a:rPr lang="en-US" sz="1400" dirty="0"/>
              <a:t> </a:t>
            </a:r>
            <a:r>
              <a:rPr lang="en-US" sz="1400" b="1" dirty="0" err="1">
                <a:solidFill>
                  <a:srgbClr val="0033CC"/>
                </a:solidFill>
              </a:rPr>
              <a:t>cmp</a:t>
            </a:r>
            <a:r>
              <a:rPr lang="en-US" sz="1400" dirty="0"/>
              <a:t> {</a:t>
            </a:r>
          </a:p>
          <a:p>
            <a:r>
              <a:rPr lang="en-US" sz="1400" dirty="0"/>
              <a:t>  bool </a:t>
            </a:r>
            <a:r>
              <a:rPr lang="en-US" sz="1400" b="1" dirty="0">
                <a:solidFill>
                  <a:srgbClr val="0033CC"/>
                </a:solidFill>
              </a:rPr>
              <a:t>operator()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</a:t>
            </a:r>
            <a:r>
              <a:rPr lang="cs-CZ" sz="1400" dirty="0"/>
              <a:t>T</a:t>
            </a:r>
            <a:r>
              <a:rPr lang="en-US" sz="1400" dirty="0"/>
              <a:t>&amp; x, </a:t>
            </a:r>
            <a:r>
              <a:rPr lang="en-US" sz="1400" dirty="0" err="1"/>
              <a:t>const</a:t>
            </a:r>
            <a:r>
              <a:rPr lang="en-US" sz="1400" dirty="0"/>
              <a:t> </a:t>
            </a:r>
            <a:r>
              <a:rPr lang="cs-CZ" sz="1400" dirty="0"/>
              <a:t>T</a:t>
            </a:r>
            <a:r>
              <a:rPr lang="en-US" sz="1400" dirty="0"/>
              <a:t>&amp; y)</a:t>
            </a:r>
          </a:p>
          <a:p>
            <a:r>
              <a:rPr lang="en-US" sz="1400" dirty="0"/>
              <a:t>    { return </a:t>
            </a:r>
            <a:r>
              <a:rPr lang="en-US" sz="1400" dirty="0" err="1"/>
              <a:t>x.i</a:t>
            </a:r>
            <a:r>
              <a:rPr lang="en-US" sz="1400" dirty="0"/>
              <a:t>&lt;</a:t>
            </a:r>
            <a:r>
              <a:rPr lang="en-US" sz="1400" dirty="0" err="1"/>
              <a:t>y.i</a:t>
            </a:r>
            <a:r>
              <a:rPr lang="en-US" sz="1400" dirty="0"/>
              <a:t> &amp;&amp; </a:t>
            </a:r>
            <a:r>
              <a:rPr lang="en-US" sz="1400" dirty="0" err="1"/>
              <a:t>x.s</a:t>
            </a:r>
            <a:r>
              <a:rPr lang="en-US" sz="1400" dirty="0"/>
              <a:t>&lt;</a:t>
            </a:r>
            <a:r>
              <a:rPr lang="en-US" sz="1400" dirty="0" err="1"/>
              <a:t>y.s</a:t>
            </a:r>
            <a:r>
              <a:rPr lang="en-US" sz="1400" dirty="0"/>
              <a:t>; }</a:t>
            </a:r>
          </a:p>
          <a:p>
            <a:r>
              <a:rPr lang="en-US" sz="1400" dirty="0"/>
              <a:t>};</a:t>
            </a:r>
            <a:endParaRPr lang="cs-CZ" sz="1400" dirty="0"/>
          </a:p>
          <a:p>
            <a:endParaRPr lang="en-US" sz="800" dirty="0"/>
          </a:p>
          <a:p>
            <a:r>
              <a:rPr lang="cs-CZ" sz="1400" b="1" dirty="0">
                <a:solidFill>
                  <a:srgbClr val="0033CC"/>
                </a:solidFill>
              </a:rPr>
              <a:t>set</a:t>
            </a:r>
            <a:r>
              <a:rPr lang="cs-CZ" sz="1400" dirty="0"/>
              <a:t>&lt;T, </a:t>
            </a:r>
            <a:r>
              <a:rPr lang="en-US" sz="1400" b="1" dirty="0" err="1">
                <a:solidFill>
                  <a:srgbClr val="0033CC"/>
                </a:solidFill>
              </a:rPr>
              <a:t>cmp</a:t>
            </a:r>
            <a:r>
              <a:rPr lang="cs-CZ" sz="1400" dirty="0"/>
              <a:t>&gt; v;</a:t>
            </a:r>
          </a:p>
          <a:p>
            <a:r>
              <a:rPr lang="cs-CZ" sz="1400" dirty="0"/>
              <a:t>v.insert( T</a:t>
            </a:r>
            <a:r>
              <a:rPr lang="en-US" sz="1400" dirty="0"/>
              <a:t> {"</a:t>
            </a:r>
            <a:r>
              <a:rPr lang="en-US" sz="1400" dirty="0" err="1"/>
              <a:t>jedna</a:t>
            </a:r>
            <a:r>
              <a:rPr lang="en-US" sz="1400" dirty="0"/>
              <a:t>", 1}</a:t>
            </a:r>
            <a:r>
              <a:rPr lang="cs-CZ" sz="1400" dirty="0"/>
              <a:t>);</a:t>
            </a:r>
          </a:p>
        </p:txBody>
      </p:sp>
      <p:sp>
        <p:nvSpPr>
          <p:cNvPr id="15" name="Text Placeholder 7"/>
          <p:cNvSpPr txBox="1">
            <a:spLocks/>
          </p:cNvSpPr>
          <p:nvPr/>
        </p:nvSpPr>
        <p:spPr>
          <a:xfrm>
            <a:off x="7217079" y="5867400"/>
            <a:ext cx="1088721" cy="381000"/>
          </a:xfrm>
          <a:prstGeom prst="wedgeRoundRectCallout">
            <a:avLst>
              <a:gd name="adj1" fmla="val -65472"/>
              <a:gd name="adj2" fmla="val -6254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funktor</a:t>
            </a: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923210-A38C-486D-A353-DF58B012D4D5}"/>
              </a:ext>
            </a:extLst>
          </p:cNvPr>
          <p:cNvSpPr txBox="1"/>
          <p:nvPr/>
        </p:nvSpPr>
        <p:spPr>
          <a:xfrm>
            <a:off x="4419600" y="837471"/>
            <a:ext cx="44958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„Filmová databáze“</a:t>
            </a:r>
            <a:endParaRPr lang="en-GB" sz="2400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8EF6D420-0F6D-4BFD-B45D-1C9D7A67E313}"/>
              </a:ext>
            </a:extLst>
          </p:cNvPr>
          <p:cNvSpPr txBox="1">
            <a:spLocks/>
          </p:cNvSpPr>
          <p:nvPr/>
        </p:nvSpPr>
        <p:spPr>
          <a:xfrm>
            <a:off x="6819900" y="2667000"/>
            <a:ext cx="2171700" cy="381000"/>
          </a:xfrm>
          <a:prstGeom prst="wedgeRoundRectCallout">
            <a:avLst>
              <a:gd name="adj1" fmla="val -46917"/>
              <a:gd name="adj2" fmla="val 8999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přetížení operátoru</a:t>
            </a: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233403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7. cvičení:</a:t>
            </a:r>
            <a:br>
              <a:rPr lang="cs-CZ" dirty="0"/>
            </a:br>
            <a:r>
              <a:rPr lang="cs-CZ" dirty="0"/>
              <a:t>Algoritmy, funktory, 1. DÚ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</a:t>
            </a:r>
            <a:r>
              <a:rPr lang="en-GB" dirty="0"/>
              <a:t>0. 11. 20</a:t>
            </a:r>
            <a:r>
              <a:rPr lang="cs-CZ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420220014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EAC5C4-1359-45FA-8791-4B1FF2039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Nenechávejte ve finálních řešeních velké </a:t>
            </a:r>
            <a:r>
              <a:rPr lang="cs-CZ" dirty="0" err="1"/>
              <a:t>zakomentované</a:t>
            </a:r>
            <a:r>
              <a:rPr lang="cs-CZ" dirty="0"/>
              <a:t> bloky kódu</a:t>
            </a:r>
          </a:p>
          <a:p>
            <a:pPr lvl="1"/>
            <a:r>
              <a:rPr lang="cs-CZ" dirty="0"/>
              <a:t>V bodovaných úkolech (či závěrečných pracích) to nevypadá dobře</a:t>
            </a:r>
          </a:p>
          <a:p>
            <a:endParaRPr lang="cs-CZ" dirty="0"/>
          </a:p>
          <a:p>
            <a:r>
              <a:rPr lang="cs-CZ" dirty="0"/>
              <a:t>Případné nesrovnalosti mezi chováním ve VS a </a:t>
            </a:r>
            <a:r>
              <a:rPr lang="cs-CZ" dirty="0" err="1"/>
              <a:t>ReCodExu</a:t>
            </a:r>
            <a:r>
              <a:rPr lang="cs-CZ" dirty="0"/>
              <a:t> doporučuji vyzkoušet přímo na GCC</a:t>
            </a:r>
          </a:p>
          <a:p>
            <a:pPr lvl="1"/>
            <a:r>
              <a:rPr lang="cs-CZ" dirty="0"/>
              <a:t>VS umožňuje i vzdálené ladění, třeba na WSL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10250CF-1F38-4E87-BF30-191753EF6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</a:t>
            </a:r>
            <a:r>
              <a:rPr lang="cs-CZ" dirty="0" err="1"/>
              <a:t>oznatky</a:t>
            </a:r>
            <a:r>
              <a:rPr lang="cs-CZ" dirty="0"/>
              <a:t> z úlohy „Překladový slovník“</a:t>
            </a:r>
            <a:r>
              <a:rPr lang="en-GB" dirty="0"/>
              <a:t> #2</a:t>
            </a:r>
          </a:p>
        </p:txBody>
      </p:sp>
    </p:spTree>
    <p:extLst>
      <p:ext uri="{BB962C8B-B14F-4D97-AF65-F5344CB8AC3E}">
        <p14:creationId xmlns:p14="http://schemas.microsoft.com/office/powerpoint/2010/main" val="122407640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612E0E7-5D83-4421-AD7A-95C22721A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Na jednu úlohu existuje mnoho různých řešení</a:t>
            </a:r>
          </a:p>
          <a:p>
            <a:pPr lvl="1"/>
            <a:r>
              <a:rPr lang="cs-CZ" dirty="0"/>
              <a:t>Rozhazování na strany </a:t>
            </a:r>
            <a:r>
              <a:rPr lang="cs-CZ" dirty="0" err="1"/>
              <a:t>deque</a:t>
            </a:r>
            <a:r>
              <a:rPr lang="cs-CZ" dirty="0"/>
              <a:t> elegantnější, explicitní řešení (s </a:t>
            </a:r>
            <a:r>
              <a:rPr lang="cs-CZ" dirty="0" err="1"/>
              <a:t>iterátory</a:t>
            </a:r>
            <a:r>
              <a:rPr lang="cs-CZ" dirty="0"/>
              <a:t> namísto indexů) přehlednější</a:t>
            </a:r>
          </a:p>
          <a:p>
            <a:endParaRPr lang="cs-CZ" dirty="0"/>
          </a:p>
          <a:p>
            <a:r>
              <a:rPr lang="cs-CZ" dirty="0"/>
              <a:t>Nebylo nutné používat OOP (pro procvičení OK)</a:t>
            </a:r>
          </a:p>
          <a:p>
            <a:endParaRPr lang="cs-CZ" dirty="0"/>
          </a:p>
          <a:p>
            <a:r>
              <a:rPr lang="cs-CZ" dirty="0"/>
              <a:t>Zbytečné </a:t>
            </a:r>
            <a:r>
              <a:rPr lang="cs-CZ" dirty="0" err="1"/>
              <a:t>parsování</a:t>
            </a:r>
            <a:r>
              <a:rPr lang="cs-CZ" dirty="0"/>
              <a:t> znaků – jednoduchý vstup: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579A87-64A6-43DF-B874-F4D5A3F6E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„Odzadu a zepředu“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266F99-0446-43E7-8CF2-672C4C423795}"/>
              </a:ext>
            </a:extLst>
          </p:cNvPr>
          <p:cNvSpPr txBox="1"/>
          <p:nvPr/>
        </p:nvSpPr>
        <p:spPr>
          <a:xfrm>
            <a:off x="3581400" y="4724400"/>
            <a:ext cx="19812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x;</a:t>
            </a:r>
          </a:p>
          <a:p>
            <a:r>
              <a:rPr lang="cs-CZ" sz="1400" dirty="0" err="1"/>
              <a:t>while</a:t>
            </a:r>
            <a:r>
              <a:rPr lang="cs-CZ" sz="1400" dirty="0"/>
              <a:t> (</a:t>
            </a:r>
            <a:r>
              <a:rPr lang="cs-CZ" sz="1400" dirty="0" err="1"/>
              <a:t>cin</a:t>
            </a:r>
            <a:r>
              <a:rPr lang="cs-CZ" sz="1400" dirty="0"/>
              <a:t> &gt;&gt; x) {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v.push_back</a:t>
            </a:r>
            <a:r>
              <a:rPr lang="cs-CZ" sz="1400" dirty="0"/>
              <a:t>(x);</a:t>
            </a:r>
          </a:p>
          <a:p>
            <a:r>
              <a:rPr lang="cs-CZ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516726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47E5F16-4A3E-4977-A23F-ECC93C580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/>
              <a:t>Vyplatí</a:t>
            </a:r>
            <a:r>
              <a:rPr lang="en-GB" dirty="0"/>
              <a:t> se </a:t>
            </a:r>
            <a:r>
              <a:rPr lang="en-GB" dirty="0" err="1"/>
              <a:t>znát</a:t>
            </a:r>
            <a:r>
              <a:rPr lang="en-GB" dirty="0"/>
              <a:t> </a:t>
            </a:r>
            <a:r>
              <a:rPr lang="en-GB" dirty="0" err="1"/>
              <a:t>různé</a:t>
            </a:r>
            <a:r>
              <a:rPr lang="en-GB" dirty="0"/>
              <a:t> </a:t>
            </a:r>
            <a:r>
              <a:rPr lang="en-GB" dirty="0" err="1"/>
              <a:t>kontejnery</a:t>
            </a:r>
            <a:r>
              <a:rPr lang="en-GB" dirty="0"/>
              <a:t> a </a:t>
            </a:r>
            <a:r>
              <a:rPr lang="en-GB" dirty="0" err="1"/>
              <a:t>způsoby</a:t>
            </a:r>
            <a:r>
              <a:rPr lang="en-GB" dirty="0"/>
              <a:t> </a:t>
            </a:r>
            <a:r>
              <a:rPr lang="en-GB" dirty="0" err="1"/>
              <a:t>práce</a:t>
            </a:r>
            <a:r>
              <a:rPr lang="en-GB" dirty="0"/>
              <a:t> s </a:t>
            </a:r>
            <a:r>
              <a:rPr lang="en-GB" dirty="0" err="1"/>
              <a:t>nimi</a:t>
            </a:r>
            <a:endParaRPr lang="en-GB" dirty="0"/>
          </a:p>
          <a:p>
            <a:pPr lvl="1"/>
            <a:r>
              <a:rPr lang="en-GB" dirty="0" err="1"/>
              <a:t>Zde</a:t>
            </a:r>
            <a:r>
              <a:rPr lang="en-GB" dirty="0"/>
              <a:t> se </a:t>
            </a:r>
            <a:r>
              <a:rPr lang="en-GB" dirty="0" err="1"/>
              <a:t>hodil</a:t>
            </a:r>
            <a:r>
              <a:rPr lang="en-GB" dirty="0"/>
              <a:t> </a:t>
            </a:r>
            <a:r>
              <a:rPr lang="en-GB" dirty="0" err="1"/>
              <a:t>např</a:t>
            </a:r>
            <a:r>
              <a:rPr lang="en-GB" dirty="0"/>
              <a:t>. deque a </a:t>
            </a:r>
            <a:r>
              <a:rPr lang="en-GB" dirty="0" err="1"/>
              <a:t>reverse_iterator</a:t>
            </a:r>
            <a:endParaRPr lang="cs-CZ" dirty="0"/>
          </a:p>
          <a:p>
            <a:endParaRPr lang="en-GB" dirty="0"/>
          </a:p>
          <a:p>
            <a:r>
              <a:rPr lang="en-GB" dirty="0"/>
              <a:t>Pro </a:t>
            </a:r>
            <a:r>
              <a:rPr lang="en-GB" dirty="0" err="1"/>
              <a:t>průchod</a:t>
            </a:r>
            <a:r>
              <a:rPr lang="en-GB" dirty="0"/>
              <a:t> </a:t>
            </a:r>
            <a:r>
              <a:rPr lang="en-GB" dirty="0" err="1"/>
              <a:t>odzadu</a:t>
            </a:r>
            <a:r>
              <a:rPr lang="en-GB" dirty="0"/>
              <a:t> se </a:t>
            </a:r>
            <a:r>
              <a:rPr lang="en-GB" dirty="0" err="1"/>
              <a:t>většinou</a:t>
            </a:r>
            <a:r>
              <a:rPr lang="en-GB" dirty="0"/>
              <a:t> </a:t>
            </a:r>
            <a:r>
              <a:rPr lang="en-GB" dirty="0" err="1"/>
              <a:t>hodí</a:t>
            </a:r>
            <a:r>
              <a:rPr lang="en-GB" dirty="0"/>
              <a:t> </a:t>
            </a:r>
            <a:r>
              <a:rPr lang="en-GB" dirty="0" err="1"/>
              <a:t>reverse_iterator</a:t>
            </a:r>
            <a:endParaRPr lang="en-GB" dirty="0"/>
          </a:p>
          <a:p>
            <a:pPr lvl="1"/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není</a:t>
            </a:r>
            <a:r>
              <a:rPr lang="en-GB" dirty="0"/>
              <a:t> </a:t>
            </a:r>
            <a:r>
              <a:rPr lang="en-GB" dirty="0" err="1"/>
              <a:t>potřeba</a:t>
            </a:r>
            <a:r>
              <a:rPr lang="en-GB" dirty="0"/>
              <a:t> </a:t>
            </a:r>
            <a:r>
              <a:rPr lang="en-GB" dirty="0" err="1"/>
              <a:t>zvlášť</a:t>
            </a:r>
            <a:r>
              <a:rPr lang="en-GB" dirty="0"/>
              <a:t> </a:t>
            </a:r>
            <a:r>
              <a:rPr lang="en-GB" dirty="0" err="1"/>
              <a:t>ošetřovat</a:t>
            </a:r>
            <a:r>
              <a:rPr lang="en-GB" dirty="0"/>
              <a:t> </a:t>
            </a:r>
            <a:r>
              <a:rPr lang="en-GB" dirty="0" err="1"/>
              <a:t>prázdný</a:t>
            </a:r>
            <a:r>
              <a:rPr lang="en-GB" dirty="0"/>
              <a:t> </a:t>
            </a:r>
            <a:r>
              <a:rPr lang="en-GB" dirty="0" err="1"/>
              <a:t>kontejner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u </a:t>
            </a:r>
            <a:r>
              <a:rPr lang="en-GB" dirty="0" err="1"/>
              <a:t>dekrementace</a:t>
            </a:r>
            <a:r>
              <a:rPr lang="en-GB" dirty="0"/>
              <a:t> .end()</a:t>
            </a:r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4214CC-6BE7-4D1C-AE48-CB82593C7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</a:t>
            </a:r>
            <a:r>
              <a:rPr lang="cs-CZ" dirty="0" err="1"/>
              <a:t>oznatky</a:t>
            </a:r>
            <a:r>
              <a:rPr lang="cs-CZ" dirty="0"/>
              <a:t> z úlohy „</a:t>
            </a:r>
            <a:r>
              <a:rPr lang="en-GB" dirty="0" err="1"/>
              <a:t>Odzadu</a:t>
            </a:r>
            <a:r>
              <a:rPr lang="en-GB" dirty="0"/>
              <a:t> a </a:t>
            </a:r>
            <a:r>
              <a:rPr lang="en-GB" dirty="0" err="1"/>
              <a:t>zepředu</a:t>
            </a:r>
            <a:r>
              <a:rPr lang="cs-CZ" dirty="0"/>
              <a:t>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2781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3EADEA-A062-4411-B57B-E13D71C6C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Opět mnoho různých řešení</a:t>
            </a:r>
          </a:p>
          <a:p>
            <a:pPr lvl="1"/>
            <a:r>
              <a:rPr lang="cs-CZ" dirty="0"/>
              <a:t>Výběr konkrétního v praxi by záležel na okolnostech, např. operátor &lt; na třídě určuje její „kanonické“ uspořádání</a:t>
            </a:r>
          </a:p>
          <a:p>
            <a:pPr lvl="1"/>
            <a:endParaRPr lang="cs-CZ" dirty="0"/>
          </a:p>
          <a:p>
            <a:r>
              <a:rPr lang="cs-CZ" dirty="0"/>
              <a:t>„</a:t>
            </a:r>
            <a:r>
              <a:rPr lang="cs-CZ" dirty="0" err="1"/>
              <a:t>Keep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simple</a:t>
            </a:r>
            <a:r>
              <a:rPr lang="cs-CZ" dirty="0"/>
              <a:t>, </a:t>
            </a:r>
            <a:r>
              <a:rPr lang="cs-CZ" dirty="0" err="1"/>
              <a:t>stupid</a:t>
            </a:r>
            <a:r>
              <a:rPr lang="cs-CZ" dirty="0"/>
              <a:t>“ (KISS) princip</a:t>
            </a:r>
          </a:p>
          <a:p>
            <a:pPr lvl="1"/>
            <a:r>
              <a:rPr lang="cs-CZ" dirty="0"/>
              <a:t>Šlo udělat hezké řešení pod 50 řádků</a:t>
            </a:r>
          </a:p>
          <a:p>
            <a:pPr lvl="1"/>
            <a:r>
              <a:rPr lang="cs-CZ" dirty="0"/>
              <a:t>Nebylo potřeba číst po znacích – lepší je stream &gt;&gt; val</a:t>
            </a:r>
            <a:endParaRPr lang="en-GB" dirty="0"/>
          </a:p>
          <a:p>
            <a:pPr lvl="1"/>
            <a:endParaRPr lang="cs-CZ" dirty="0"/>
          </a:p>
          <a:p>
            <a:r>
              <a:rPr lang="cs-CZ" dirty="0"/>
              <a:t>Správná signatura operátoru &lt; na třídě:</a:t>
            </a:r>
          </a:p>
          <a:p>
            <a:pPr lvl="1"/>
            <a:endParaRPr lang="cs-CZ" dirty="0"/>
          </a:p>
          <a:p>
            <a:r>
              <a:rPr lang="cs-CZ" dirty="0"/>
              <a:t>Příp. funkce:</a:t>
            </a:r>
          </a:p>
          <a:p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889126-B4CC-40E0-8B93-42BFABB66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„Filmová databáze“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8C8C3E-BA4E-41C2-9C1F-8746EFB7B1A4}"/>
              </a:ext>
            </a:extLst>
          </p:cNvPr>
          <p:cNvSpPr txBox="1"/>
          <p:nvPr/>
        </p:nvSpPr>
        <p:spPr>
          <a:xfrm>
            <a:off x="3009900" y="5410200"/>
            <a:ext cx="31242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bool</a:t>
            </a:r>
            <a:r>
              <a:rPr lang="cs-CZ" sz="1400" dirty="0"/>
              <a:t> </a:t>
            </a:r>
            <a:r>
              <a:rPr lang="cs-CZ" sz="1400" dirty="0" err="1"/>
              <a:t>operator</a:t>
            </a:r>
            <a:r>
              <a:rPr lang="cs-CZ" sz="1400" dirty="0"/>
              <a:t>&lt;(</a:t>
            </a:r>
            <a:r>
              <a:rPr lang="cs-CZ" sz="1400" dirty="0" err="1"/>
              <a:t>const</a:t>
            </a:r>
            <a:r>
              <a:rPr lang="cs-CZ" sz="1400" dirty="0"/>
              <a:t> T&amp; y) </a:t>
            </a:r>
            <a:r>
              <a:rPr lang="cs-CZ" sz="1400" dirty="0" err="1"/>
              <a:t>const</a:t>
            </a:r>
            <a:endParaRPr lang="cs-CZ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93108C-CBB7-4175-AA3E-C3B48980176B}"/>
              </a:ext>
            </a:extLst>
          </p:cNvPr>
          <p:cNvSpPr txBox="1"/>
          <p:nvPr/>
        </p:nvSpPr>
        <p:spPr>
          <a:xfrm>
            <a:off x="2762250" y="6242005"/>
            <a:ext cx="36195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bool</a:t>
            </a:r>
            <a:r>
              <a:rPr lang="cs-CZ" sz="1400" dirty="0"/>
              <a:t> </a:t>
            </a:r>
            <a:r>
              <a:rPr lang="cs-CZ" sz="1400" dirty="0" err="1"/>
              <a:t>operator</a:t>
            </a:r>
            <a:r>
              <a:rPr lang="cs-CZ" sz="1400" dirty="0"/>
              <a:t>&lt;(</a:t>
            </a:r>
            <a:r>
              <a:rPr lang="cs-CZ" sz="1400" dirty="0" err="1"/>
              <a:t>const</a:t>
            </a:r>
            <a:r>
              <a:rPr lang="cs-CZ" sz="1400" dirty="0"/>
              <a:t> T&amp; x, </a:t>
            </a:r>
            <a:r>
              <a:rPr lang="cs-CZ" sz="1400" dirty="0" err="1"/>
              <a:t>const</a:t>
            </a:r>
            <a:r>
              <a:rPr lang="cs-CZ" sz="1400" dirty="0"/>
              <a:t> T&amp; y)</a:t>
            </a:r>
          </a:p>
        </p:txBody>
      </p:sp>
    </p:spTree>
    <p:extLst>
      <p:ext uri="{BB962C8B-B14F-4D97-AF65-F5344CB8AC3E}">
        <p14:creationId xmlns:p14="http://schemas.microsoft.com/office/powerpoint/2010/main" val="3799971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Můj první C++ program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2600" y="1932235"/>
            <a:ext cx="5638800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#</a:t>
            </a:r>
            <a:r>
              <a:rPr lang="cs-CZ" sz="2000" b="1" dirty="0">
                <a:solidFill>
                  <a:srgbClr val="7030A0"/>
                </a:solidFill>
              </a:rPr>
              <a:t>include </a:t>
            </a:r>
            <a:r>
              <a:rPr lang="en-US" sz="2000" b="1" dirty="0">
                <a:solidFill>
                  <a:srgbClr val="7030A0"/>
                </a:solidFill>
              </a:rPr>
              <a:t>&lt;</a:t>
            </a:r>
            <a:r>
              <a:rPr lang="en-US" sz="2000" b="1" dirty="0" err="1">
                <a:solidFill>
                  <a:srgbClr val="FC1021"/>
                </a:solidFill>
              </a:rPr>
              <a:t>iostream</a:t>
            </a:r>
            <a:r>
              <a:rPr lang="en-US" sz="2000" b="1" dirty="0">
                <a:solidFill>
                  <a:srgbClr val="7030A0"/>
                </a:solidFill>
              </a:rPr>
              <a:t>&gt;</a:t>
            </a:r>
          </a:p>
          <a:p>
            <a:endParaRPr lang="cs-CZ" sz="2000" b="1" dirty="0"/>
          </a:p>
          <a:p>
            <a:r>
              <a:rPr lang="cs-CZ" sz="2000" b="1" dirty="0">
                <a:solidFill>
                  <a:srgbClr val="00B050"/>
                </a:solidFill>
              </a:rPr>
              <a:t>int</a:t>
            </a:r>
            <a:r>
              <a:rPr lang="cs-CZ" sz="2000" b="1" dirty="0"/>
              <a:t> main()</a:t>
            </a:r>
          </a:p>
          <a:p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{</a:t>
            </a:r>
          </a:p>
          <a:p>
            <a:r>
              <a:rPr lang="en-US" sz="2000" b="1" dirty="0"/>
              <a:t>    </a:t>
            </a:r>
            <a:r>
              <a:rPr lang="en-US" sz="2000" b="1" dirty="0">
                <a:solidFill>
                  <a:srgbClr val="FF9900"/>
                </a:solidFill>
              </a:rPr>
              <a:t>std::</a:t>
            </a:r>
            <a:r>
              <a:rPr lang="cs-CZ" sz="2000" b="1" dirty="0">
                <a:solidFill>
                  <a:srgbClr val="FC1021"/>
                </a:solidFill>
              </a:rPr>
              <a:t>cout </a:t>
            </a:r>
            <a:r>
              <a:rPr lang="cs-CZ" sz="2000" b="1" dirty="0">
                <a:solidFill>
                  <a:schemeClr val="accent2">
                    <a:lumMod val="50000"/>
                  </a:schemeClr>
                </a:solidFill>
              </a:rPr>
              <a:t>&lt;&lt;</a:t>
            </a:r>
            <a:r>
              <a:rPr lang="cs-CZ" sz="2000" b="1" dirty="0"/>
              <a:t> </a:t>
            </a:r>
            <a:r>
              <a:rPr lang="cs-CZ" sz="2000" b="1" dirty="0">
                <a:solidFill>
                  <a:srgbClr val="0000FF"/>
                </a:solidFill>
              </a:rPr>
              <a:t>"</a:t>
            </a:r>
            <a:r>
              <a:rPr lang="en-US" sz="2000" b="1" dirty="0">
                <a:solidFill>
                  <a:srgbClr val="0000FF"/>
                </a:solidFill>
              </a:rPr>
              <a:t>Hello </a:t>
            </a:r>
            <a:r>
              <a:rPr lang="cs-CZ" sz="2000" b="1" dirty="0">
                <a:solidFill>
                  <a:srgbClr val="0000FF"/>
                </a:solidFill>
              </a:rPr>
              <a:t>W</a:t>
            </a:r>
            <a:r>
              <a:rPr lang="en-US" sz="2000" b="1" dirty="0" err="1">
                <a:solidFill>
                  <a:srgbClr val="0000FF"/>
                </a:solidFill>
              </a:rPr>
              <a:t>orld</a:t>
            </a:r>
            <a:r>
              <a:rPr lang="cs-CZ" sz="2000" b="1" dirty="0">
                <a:solidFill>
                  <a:srgbClr val="0000FF"/>
                </a:solidFill>
              </a:rPr>
              <a:t>" </a:t>
            </a:r>
            <a:r>
              <a:rPr lang="cs-CZ" sz="2000" b="1" dirty="0">
                <a:solidFill>
                  <a:schemeClr val="accent2">
                    <a:lumMod val="50000"/>
                  </a:schemeClr>
                </a:solidFill>
              </a:rPr>
              <a:t>&lt;&lt;</a:t>
            </a:r>
            <a:r>
              <a:rPr lang="cs-CZ" sz="2000" b="1" dirty="0"/>
              <a:t> </a:t>
            </a:r>
            <a:r>
              <a:rPr lang="en-US" sz="2000" b="1" dirty="0" err="1">
                <a:solidFill>
                  <a:srgbClr val="FF9900"/>
                </a:solidFill>
              </a:rPr>
              <a:t>std</a:t>
            </a:r>
            <a:r>
              <a:rPr lang="en-US" sz="2000" b="1" dirty="0">
                <a:solidFill>
                  <a:srgbClr val="FF9900"/>
                </a:solidFill>
              </a:rPr>
              <a:t>::</a:t>
            </a:r>
            <a:r>
              <a:rPr lang="cs-CZ" sz="2000" b="1" dirty="0">
                <a:solidFill>
                  <a:srgbClr val="FC1021"/>
                </a:solidFill>
              </a:rPr>
              <a:t>endl</a:t>
            </a:r>
            <a:r>
              <a:rPr lang="cs-CZ" sz="2000" b="1" dirty="0"/>
              <a:t>;</a:t>
            </a:r>
          </a:p>
          <a:p>
            <a:r>
              <a:rPr lang="cs-CZ" sz="2000" b="1" dirty="0">
                <a:solidFill>
                  <a:srgbClr val="00B050"/>
                </a:solidFill>
              </a:rPr>
              <a:t>    </a:t>
            </a:r>
            <a:r>
              <a:rPr lang="cs-CZ" sz="2000" b="1" dirty="0">
                <a:solidFill>
                  <a:srgbClr val="008000"/>
                </a:solidFill>
              </a:rPr>
              <a:t>return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>
                <a:solidFill>
                  <a:srgbClr val="00B050"/>
                </a:solidFill>
              </a:rPr>
              <a:t>0</a:t>
            </a:r>
            <a:r>
              <a:rPr lang="cs-CZ" sz="2000" b="1" dirty="0">
                <a:solidFill>
                  <a:srgbClr val="00B050"/>
                </a:solidFill>
              </a:rPr>
              <a:t>;</a:t>
            </a:r>
          </a:p>
          <a:p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} </a:t>
            </a:r>
          </a:p>
        </p:txBody>
      </p:sp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B3E1778A-FAEA-4BF8-9EF5-DBF11791ACDD}"/>
              </a:ext>
            </a:extLst>
          </p:cNvPr>
          <p:cNvSpPr/>
          <p:nvPr/>
        </p:nvSpPr>
        <p:spPr>
          <a:xfrm>
            <a:off x="3276600" y="5044439"/>
            <a:ext cx="2590800" cy="4572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www.cppreference.com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Nejpoužívanější algoritmy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1800" dirty="0"/>
              <a:t>#</a:t>
            </a:r>
            <a:r>
              <a:rPr lang="cs-CZ" sz="1800" dirty="0"/>
              <a:t>include </a:t>
            </a:r>
            <a:r>
              <a:rPr lang="en-US" sz="1800" dirty="0"/>
              <a:t>&lt;algorithm&gt;</a:t>
            </a:r>
          </a:p>
          <a:p>
            <a:endParaRPr lang="cs-CZ" sz="1800" dirty="0"/>
          </a:p>
          <a:p>
            <a:r>
              <a:rPr lang="cs-CZ" sz="1800" dirty="0"/>
              <a:t>it </a:t>
            </a:r>
            <a:r>
              <a:rPr lang="cs-CZ" sz="1800" b="1" dirty="0"/>
              <a:t>find</a:t>
            </a:r>
            <a:r>
              <a:rPr lang="cs-CZ" sz="1800" dirty="0"/>
              <a:t>( it first, it last, T&amp;)</a:t>
            </a:r>
            <a:endParaRPr lang="en-GB" sz="1800" dirty="0"/>
          </a:p>
          <a:p>
            <a:pPr lvl="1"/>
            <a:r>
              <a:rPr lang="en-GB" sz="1400" dirty="0" err="1"/>
              <a:t>asociativní</a:t>
            </a:r>
            <a:r>
              <a:rPr lang="en-GB" sz="1400" dirty="0"/>
              <a:t> </a:t>
            </a:r>
            <a:r>
              <a:rPr lang="en-GB" sz="1400" dirty="0" err="1"/>
              <a:t>kontejnery</a:t>
            </a:r>
            <a:r>
              <a:rPr lang="en-GB" sz="1400" dirty="0"/>
              <a:t>: </a:t>
            </a:r>
            <a:r>
              <a:rPr lang="en-GB" sz="1400" dirty="0" err="1"/>
              <a:t>k.find</a:t>
            </a:r>
            <a:r>
              <a:rPr lang="en-GB" sz="1400" dirty="0"/>
              <a:t>(T&amp;)</a:t>
            </a:r>
            <a:endParaRPr lang="cs-CZ" sz="1400" dirty="0"/>
          </a:p>
          <a:p>
            <a:r>
              <a:rPr lang="cs-CZ" sz="1800" dirty="0"/>
              <a:t>int </a:t>
            </a:r>
            <a:r>
              <a:rPr lang="cs-CZ" sz="1800" b="1" dirty="0"/>
              <a:t>count</a:t>
            </a:r>
            <a:r>
              <a:rPr lang="cs-CZ" sz="1800" dirty="0"/>
              <a:t>( it first, it last, T&amp;)</a:t>
            </a:r>
          </a:p>
          <a:p>
            <a:r>
              <a:rPr lang="cs-CZ" sz="1800" b="1" dirty="0"/>
              <a:t>for_each</a:t>
            </a:r>
            <a:r>
              <a:rPr lang="cs-CZ" sz="1800" dirty="0"/>
              <a:t>(</a:t>
            </a:r>
            <a:r>
              <a:rPr lang="en-US" sz="1800" dirty="0"/>
              <a:t> </a:t>
            </a:r>
            <a:r>
              <a:rPr lang="cs-CZ" sz="1800" dirty="0"/>
              <a:t>it first, it last, fnc( T&amp;))</a:t>
            </a:r>
          </a:p>
          <a:p>
            <a:r>
              <a:rPr lang="cs-CZ" sz="1800" b="1" dirty="0"/>
              <a:t>copy</a:t>
            </a:r>
            <a:r>
              <a:rPr lang="cs-CZ" sz="1800" dirty="0"/>
              <a:t>(</a:t>
            </a:r>
            <a:r>
              <a:rPr lang="en-US" sz="1800" dirty="0"/>
              <a:t> </a:t>
            </a:r>
            <a:r>
              <a:rPr lang="cs-CZ" sz="1800" dirty="0"/>
              <a:t>it first, it last, output_it out)</a:t>
            </a:r>
          </a:p>
          <a:p>
            <a:r>
              <a:rPr lang="cs-CZ" sz="1800" b="1" dirty="0"/>
              <a:t>sort</a:t>
            </a:r>
            <a:r>
              <a:rPr lang="cs-CZ" sz="1800" dirty="0"/>
              <a:t>( begin, end, sort_fnc(x&amp;, y&amp;))</a:t>
            </a:r>
          </a:p>
          <a:p>
            <a:r>
              <a:rPr lang="cs-CZ" sz="1800" dirty="0"/>
              <a:t>find</a:t>
            </a:r>
            <a:r>
              <a:rPr lang="cs-CZ" sz="1800" b="1" dirty="0"/>
              <a:t>_if</a:t>
            </a:r>
            <a:r>
              <a:rPr lang="cs-CZ" sz="1800" dirty="0"/>
              <a:t>, count_if, remove_if( it first, it last, </a:t>
            </a:r>
            <a:r>
              <a:rPr lang="cs-CZ" sz="1800" b="1" dirty="0"/>
              <a:t>pred</a:t>
            </a:r>
            <a:r>
              <a:rPr lang="en-US" sz="1800" dirty="0"/>
              <a:t>&amp;</a:t>
            </a:r>
            <a:r>
              <a:rPr lang="cs-CZ" sz="1800" dirty="0"/>
              <a:t> p)</a:t>
            </a:r>
            <a:endParaRPr lang="en-GB" sz="1800" dirty="0"/>
          </a:p>
          <a:p>
            <a:r>
              <a:rPr lang="cs-CZ" sz="1800" b="1" dirty="0" err="1"/>
              <a:t>transform</a:t>
            </a:r>
            <a:r>
              <a:rPr lang="cs-CZ" sz="1800" dirty="0"/>
              <a:t>(</a:t>
            </a:r>
            <a:r>
              <a:rPr lang="en-US" sz="1800" dirty="0"/>
              <a:t> </a:t>
            </a:r>
            <a:r>
              <a:rPr lang="cs-CZ" sz="1800" dirty="0" err="1"/>
              <a:t>it</a:t>
            </a:r>
            <a:r>
              <a:rPr lang="cs-CZ" sz="1800" dirty="0"/>
              <a:t> </a:t>
            </a:r>
            <a:r>
              <a:rPr lang="cs-CZ" sz="1800" dirty="0" err="1"/>
              <a:t>first</a:t>
            </a:r>
            <a:r>
              <a:rPr lang="cs-CZ" sz="1800" dirty="0"/>
              <a:t>, </a:t>
            </a:r>
            <a:r>
              <a:rPr lang="cs-CZ" sz="1800" dirty="0" err="1"/>
              <a:t>it</a:t>
            </a:r>
            <a:r>
              <a:rPr lang="cs-CZ" sz="1800" dirty="0"/>
              <a:t> last, </a:t>
            </a:r>
            <a:r>
              <a:rPr lang="cs-CZ" sz="1800" dirty="0" err="1"/>
              <a:t>output_it</a:t>
            </a:r>
            <a:r>
              <a:rPr lang="cs-CZ" sz="1800" dirty="0"/>
              <a:t> </a:t>
            </a:r>
            <a:r>
              <a:rPr lang="cs-CZ" sz="1800" dirty="0" err="1"/>
              <a:t>out</a:t>
            </a:r>
            <a:r>
              <a:rPr lang="cs-CZ" sz="1800" dirty="0"/>
              <a:t>, </a:t>
            </a:r>
            <a:r>
              <a:rPr lang="cs-CZ" sz="1800" dirty="0" err="1"/>
              <a:t>fnc</a:t>
            </a:r>
            <a:r>
              <a:rPr lang="cs-CZ" sz="1800" dirty="0"/>
              <a:t>( T&amp;))</a:t>
            </a:r>
          </a:p>
          <a:p>
            <a:r>
              <a:rPr lang="cs-CZ" sz="1800" b="1" dirty="0" err="1"/>
              <a:t>transform</a:t>
            </a:r>
            <a:r>
              <a:rPr lang="cs-CZ" sz="1800" dirty="0"/>
              <a:t>(</a:t>
            </a:r>
            <a:r>
              <a:rPr lang="en-US" sz="1800" dirty="0"/>
              <a:t> </a:t>
            </a:r>
            <a:r>
              <a:rPr lang="cs-CZ" sz="1800" dirty="0" err="1">
                <a:solidFill>
                  <a:schemeClr val="bg1">
                    <a:lumMod val="50000"/>
                  </a:schemeClr>
                </a:solidFill>
              </a:rPr>
              <a:t>it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50000"/>
                  </a:schemeClr>
                </a:solidFill>
              </a:rPr>
              <a:t>first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cs-CZ" sz="1800" dirty="0" err="1">
                <a:solidFill>
                  <a:schemeClr val="bg1">
                    <a:lumMod val="50000"/>
                  </a:schemeClr>
                </a:solidFill>
              </a:rPr>
              <a:t>it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 last, </a:t>
            </a:r>
            <a:r>
              <a:rPr lang="en-US" sz="1800" dirty="0"/>
              <a:t>it </a:t>
            </a:r>
            <a:r>
              <a:rPr lang="en-US" sz="1800" b="1" dirty="0"/>
              <a:t>first2</a:t>
            </a:r>
            <a:r>
              <a:rPr lang="en-US" sz="1800" dirty="0"/>
              <a:t>, </a:t>
            </a:r>
            <a:r>
              <a:rPr lang="en-US" sz="1800" dirty="0" err="1"/>
              <a:t>i</a:t>
            </a:r>
            <a:r>
              <a:rPr lang="cs-CZ" sz="1800" dirty="0"/>
              <a:t>t </a:t>
            </a:r>
            <a:r>
              <a:rPr lang="cs-CZ" sz="1800" dirty="0" err="1"/>
              <a:t>out</a:t>
            </a:r>
            <a:r>
              <a:rPr lang="cs-CZ" sz="1800" dirty="0"/>
              <a:t>, </a:t>
            </a:r>
            <a:r>
              <a:rPr lang="cs-CZ" sz="1800" dirty="0" err="1"/>
              <a:t>fnc</a:t>
            </a:r>
            <a:r>
              <a:rPr lang="cs-CZ" sz="1800" dirty="0"/>
              <a:t>( T&amp;</a:t>
            </a:r>
            <a:r>
              <a:rPr lang="en-US" sz="1800" dirty="0"/>
              <a:t>x, </a:t>
            </a:r>
            <a:r>
              <a:rPr lang="en-US" sz="1800" dirty="0" err="1"/>
              <a:t>T&amp;y</a:t>
            </a:r>
            <a:r>
              <a:rPr lang="cs-CZ" sz="1800" dirty="0"/>
              <a:t>))</a:t>
            </a:r>
            <a:endParaRPr lang="en-US" sz="1800" dirty="0"/>
          </a:p>
          <a:p>
            <a:pPr lvl="1"/>
            <a:r>
              <a:rPr lang="en-US" sz="1400" dirty="0" err="1"/>
              <a:t>vkl</a:t>
            </a:r>
            <a:r>
              <a:rPr lang="cs-CZ" sz="1400" dirty="0" err="1"/>
              <a:t>ádání</a:t>
            </a:r>
            <a:r>
              <a:rPr lang="cs-CZ" sz="1400" dirty="0"/>
              <a:t> za konec kontejneru: </a:t>
            </a:r>
            <a:r>
              <a:rPr lang="cs-CZ" sz="1400" dirty="0" err="1"/>
              <a:t>back</a:t>
            </a:r>
            <a:r>
              <a:rPr lang="en-US" sz="1400" dirty="0"/>
              <a:t>_</a:t>
            </a:r>
            <a:r>
              <a:rPr lang="cs-CZ" sz="1400" dirty="0" err="1"/>
              <a:t>inserter</a:t>
            </a:r>
            <a:r>
              <a:rPr lang="en-US" sz="1400" dirty="0"/>
              <a:t>( </a:t>
            </a:r>
            <a:r>
              <a:rPr lang="en-US" sz="1400" dirty="0" err="1"/>
              <a:t>kont</a:t>
            </a:r>
            <a:r>
              <a:rPr lang="en-US" sz="1400" dirty="0"/>
              <a:t>)</a:t>
            </a:r>
            <a:endParaRPr lang="cs-CZ" sz="1400" dirty="0"/>
          </a:p>
          <a:p>
            <a:endParaRPr lang="en-GB" sz="1800" dirty="0"/>
          </a:p>
          <a:p>
            <a:r>
              <a:rPr lang="en-US" sz="1800" b="1" dirty="0"/>
              <a:t>remove</a:t>
            </a:r>
            <a:r>
              <a:rPr lang="en-US" sz="1800" dirty="0"/>
              <a:t>, </a:t>
            </a:r>
            <a:r>
              <a:rPr lang="en-US" sz="1800" b="1" dirty="0" err="1"/>
              <a:t>remove</a:t>
            </a:r>
            <a:r>
              <a:rPr lang="en-US" sz="1800" dirty="0" err="1"/>
              <a:t>_if</a:t>
            </a:r>
            <a:r>
              <a:rPr lang="en-US" sz="1800" dirty="0"/>
              <a:t> - </a:t>
            </a:r>
            <a:r>
              <a:rPr lang="cs-CZ" sz="1800" dirty="0"/>
              <a:t>přesun (</a:t>
            </a:r>
            <a:r>
              <a:rPr lang="en-US" sz="1800" dirty="0"/>
              <a:t>move-assign</a:t>
            </a:r>
            <a:r>
              <a:rPr lang="cs-CZ" sz="1800" dirty="0"/>
              <a:t>m</a:t>
            </a:r>
            <a:r>
              <a:rPr lang="en-US" sz="1800" dirty="0" err="1"/>
              <a:t>en</a:t>
            </a:r>
            <a:r>
              <a:rPr lang="cs-CZ" sz="1800" dirty="0"/>
              <a:t>t)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konec</a:t>
            </a:r>
            <a:r>
              <a:rPr lang="en-US" sz="1800" dirty="0"/>
              <a:t>, </a:t>
            </a:r>
            <a:r>
              <a:rPr lang="en-US" sz="1800" b="1" dirty="0" err="1"/>
              <a:t>nic</a:t>
            </a:r>
            <a:r>
              <a:rPr lang="en-US" sz="1800" b="1" dirty="0"/>
              <a:t> </a:t>
            </a:r>
            <a:r>
              <a:rPr lang="en-US" sz="1800" b="1" dirty="0" err="1"/>
              <a:t>nema</a:t>
            </a:r>
            <a:r>
              <a:rPr lang="cs-CZ" sz="1800" b="1" dirty="0"/>
              <a:t>že</a:t>
            </a:r>
            <a:r>
              <a:rPr lang="en-US" sz="1800" b="1" dirty="0"/>
              <a:t>!</a:t>
            </a:r>
          </a:p>
          <a:p>
            <a:r>
              <a:rPr lang="en-US" sz="1800" b="1" dirty="0"/>
              <a:t>unique</a:t>
            </a:r>
            <a:r>
              <a:rPr lang="en-US" sz="1800" dirty="0"/>
              <a:t> - </a:t>
            </a:r>
            <a:r>
              <a:rPr lang="en-US" sz="1800" dirty="0" err="1"/>
              <a:t>zjednozna</a:t>
            </a:r>
            <a:r>
              <a:rPr lang="cs-CZ" sz="1800" dirty="0"/>
              <a:t>čnění - přesun </a:t>
            </a:r>
            <a:r>
              <a:rPr lang="cs-CZ" sz="1800" b="1" dirty="0"/>
              <a:t>následných</a:t>
            </a:r>
            <a:r>
              <a:rPr lang="cs-CZ" sz="1800" dirty="0"/>
              <a:t> duplicit na konec</a:t>
            </a:r>
          </a:p>
          <a:p>
            <a:pPr lvl="1"/>
            <a:r>
              <a:rPr lang="en-US" sz="1400" b="1" dirty="0" err="1"/>
              <a:t>kontejner</a:t>
            </a:r>
            <a:r>
              <a:rPr lang="en-US" sz="1400" b="1" dirty="0"/>
              <a:t>.</a:t>
            </a:r>
            <a:r>
              <a:rPr lang="cs-CZ" sz="1400" b="1" dirty="0" err="1"/>
              <a:t>erase</a:t>
            </a:r>
            <a:r>
              <a:rPr lang="cs-CZ" sz="1400" dirty="0"/>
              <a:t> - skutečné smazání</a:t>
            </a:r>
          </a:p>
          <a:p>
            <a:endParaRPr lang="cs-CZ" sz="1800" dirty="0"/>
          </a:p>
          <a:p>
            <a:pPr eaLnBrk="1" hangingPunct="1">
              <a:buFontTx/>
              <a:buNone/>
            </a:pPr>
            <a:endParaRPr lang="en-US" sz="12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b="1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5982346" y="2055162"/>
            <a:ext cx="2895600" cy="505475"/>
          </a:xfrm>
          <a:prstGeom prst="wedgeRoundRectCallout">
            <a:avLst>
              <a:gd name="adj1" fmla="val -104235"/>
              <a:gd name="adj2" fmla="val 3445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 fontScale="92500" lnSpcReduction="10000"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funkce modifikuje</a:t>
            </a:r>
            <a:r>
              <a:rPr kumimoji="0" lang="cs-CZ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argument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kopie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funktoru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vrácena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7010400" y="3581400"/>
            <a:ext cx="1905000" cy="762000"/>
          </a:xfrm>
          <a:prstGeom prst="wedgeRoundRectCallout">
            <a:avLst>
              <a:gd name="adj1" fmla="val -72709"/>
              <a:gd name="adj2" fmla="val -1002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 fontScale="92500"/>
          </a:bodyPr>
          <a:lstStyle/>
          <a:p>
            <a:pPr algn="ctr">
              <a:buClr>
                <a:schemeClr val="accent1"/>
              </a:buClr>
              <a:buSzPct val="68000"/>
              <a:defRPr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vrací modifikovaný argument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,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možnost jiného kontejneru</a:t>
            </a:r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6019800" y="2895600"/>
            <a:ext cx="2895600" cy="381000"/>
          </a:xfrm>
          <a:prstGeom prst="wedgeRoundRectCallout">
            <a:avLst>
              <a:gd name="adj1" fmla="val -62963"/>
              <a:gd name="adj2" fmla="val 5068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algn="ctr"/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predikát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: bool fnc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( const T&amp;)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E85F83C-15A3-4A77-8E83-D7B9AC3A7920}"/>
              </a:ext>
            </a:extLst>
          </p:cNvPr>
          <p:cNvSpPr txBox="1">
            <a:spLocks/>
          </p:cNvSpPr>
          <p:nvPr/>
        </p:nvSpPr>
        <p:spPr>
          <a:xfrm>
            <a:off x="5562600" y="1508919"/>
            <a:ext cx="2895600" cy="381000"/>
          </a:xfrm>
          <a:prstGeom prst="wedgeRoundRectCallout">
            <a:avLst>
              <a:gd name="adj1" fmla="val -104235"/>
              <a:gd name="adj2" fmla="val 2497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 fontScale="92500"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specializovaná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metoda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rychlejší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ounded Rectangular Callout 3">
            <a:extLst>
              <a:ext uri="{FF2B5EF4-FFF2-40B4-BE49-F238E27FC236}">
                <a16:creationId xmlns:a16="http://schemas.microsoft.com/office/drawing/2014/main" id="{1842523F-8E42-4A45-A38B-32DFDA8186D2}"/>
              </a:ext>
            </a:extLst>
          </p:cNvPr>
          <p:cNvSpPr/>
          <p:nvPr/>
        </p:nvSpPr>
        <p:spPr>
          <a:xfrm>
            <a:off x="5943600" y="330778"/>
            <a:ext cx="2590800" cy="4572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www.cppreference.com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6348AB14-36A9-43DA-A982-DEBBBDCB14A6}"/>
              </a:ext>
            </a:extLst>
          </p:cNvPr>
          <p:cNvSpPr txBox="1">
            <a:spLocks/>
          </p:cNvSpPr>
          <p:nvPr/>
        </p:nvSpPr>
        <p:spPr>
          <a:xfrm>
            <a:off x="5715000" y="5943600"/>
            <a:ext cx="2895600" cy="381000"/>
          </a:xfrm>
          <a:prstGeom prst="wedgeRoundRectCallout">
            <a:avLst>
              <a:gd name="adj1" fmla="val -32514"/>
              <a:gd name="adj2" fmla="val -13367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stejná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hodnota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nebo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predikát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Algoritmy - použití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853857"/>
            <a:ext cx="44958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&lt;algorithm&gt;</a:t>
            </a:r>
          </a:p>
          <a:p>
            <a:r>
              <a:rPr lang="cs-CZ" sz="1400" dirty="0"/>
              <a:t>vector&lt;int&gt; v</a:t>
            </a:r>
            <a:r>
              <a:rPr lang="en-US" sz="1400" dirty="0"/>
              <a:t> { 1, 3, 5, 7, 9 }</a:t>
            </a:r>
            <a:r>
              <a:rPr lang="cs-CZ" sz="1400" dirty="0"/>
              <a:t>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//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vector&lt;int&gt;::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const_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iterator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result;</a:t>
            </a:r>
          </a:p>
          <a:p>
            <a:r>
              <a:rPr lang="cs-CZ" sz="1400" dirty="0"/>
              <a:t>auto </a:t>
            </a:r>
            <a:r>
              <a:rPr lang="en-US" sz="1400" dirty="0"/>
              <a:t>result </a:t>
            </a:r>
            <a:r>
              <a:rPr lang="cs-CZ" sz="1400" dirty="0"/>
              <a:t>= find( v.begin(), v.end(), 5);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1905000"/>
            <a:ext cx="4495800" cy="187743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bool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0033CC"/>
                </a:solidFill>
              </a:rPr>
              <a:t>greater10</a:t>
            </a:r>
            <a:r>
              <a:rPr lang="en-US" sz="1400" dirty="0"/>
              <a:t> ( </a:t>
            </a:r>
            <a:r>
              <a:rPr lang="en-US" sz="1400" dirty="0" err="1"/>
              <a:t>int</a:t>
            </a:r>
            <a:r>
              <a:rPr lang="en-US" sz="1400" dirty="0"/>
              <a:t> value ) {</a:t>
            </a:r>
            <a:endParaRPr lang="cs-CZ" sz="1400" dirty="0"/>
          </a:p>
          <a:p>
            <a:r>
              <a:rPr lang="en-US" sz="1400" dirty="0"/>
              <a:t>   return value &gt;10;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  <a:p>
            <a:endParaRPr lang="cs-CZ" sz="400" dirty="0"/>
          </a:p>
          <a:p>
            <a:r>
              <a:rPr lang="en-US" sz="1400" dirty="0"/>
              <a:t>result = </a:t>
            </a:r>
            <a:r>
              <a:rPr lang="en-US" sz="1400" dirty="0" err="1"/>
              <a:t>find_if</a:t>
            </a:r>
            <a:r>
              <a:rPr lang="en-US" sz="1400" dirty="0"/>
              <a:t>( </a:t>
            </a:r>
            <a:r>
              <a:rPr lang="en-US" sz="1400" dirty="0" err="1"/>
              <a:t>v.begin</a:t>
            </a:r>
            <a:r>
              <a:rPr lang="en-US" sz="1400" dirty="0"/>
              <a:t>( ), </a:t>
            </a:r>
            <a:r>
              <a:rPr lang="en-US" sz="1400" dirty="0" err="1"/>
              <a:t>v.end</a:t>
            </a:r>
            <a:r>
              <a:rPr lang="en-US" sz="1400" dirty="0"/>
              <a:t>( ), &amp;</a:t>
            </a:r>
            <a:r>
              <a:rPr lang="en-US" sz="1400" dirty="0">
                <a:solidFill>
                  <a:srgbClr val="0033CC"/>
                </a:solidFill>
              </a:rPr>
              <a:t>greater10</a:t>
            </a:r>
            <a:r>
              <a:rPr lang="en-US" sz="1400" dirty="0"/>
              <a:t> );</a:t>
            </a:r>
            <a:endParaRPr lang="cs-CZ" sz="1400" dirty="0"/>
          </a:p>
          <a:p>
            <a:r>
              <a:rPr lang="en-US" sz="1400" dirty="0"/>
              <a:t>if ( result == </a:t>
            </a:r>
            <a:r>
              <a:rPr lang="en-US" sz="1400" dirty="0" err="1"/>
              <a:t>v.end</a:t>
            </a:r>
            <a:r>
              <a:rPr lang="en-US" sz="1400" dirty="0"/>
              <a:t>( ) )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"Nothing"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en-US" sz="1400" dirty="0"/>
              <a:t>else</a:t>
            </a:r>
            <a:endParaRPr lang="cs-CZ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"Found: " &lt;&lt;  *result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5257800" y="1752600"/>
            <a:ext cx="1752600" cy="533400"/>
          </a:xfrm>
          <a:prstGeom prst="wedgeRoundRectCallout">
            <a:avLst>
              <a:gd name="adj1" fmla="val -170691"/>
              <a:gd name="adj2" fmla="val 722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predik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át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00600" y="4038600"/>
            <a:ext cx="41148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for_each( begin, end, fnc( T&amp;))</a:t>
            </a:r>
          </a:p>
          <a:p>
            <a:r>
              <a:rPr lang="en-US" sz="1400" dirty="0">
                <a:solidFill>
                  <a:srgbClr val="0033CC"/>
                </a:solidFill>
              </a:rPr>
              <a:t>// </a:t>
            </a:r>
            <a:r>
              <a:rPr lang="cs-CZ" sz="1400" dirty="0">
                <a:solidFill>
                  <a:srgbClr val="0033CC"/>
                </a:solidFill>
              </a:rPr>
              <a:t>vynásobit všechny prvky 2</a:t>
            </a:r>
          </a:p>
          <a:p>
            <a:endParaRPr lang="cs-CZ" sz="1400" dirty="0"/>
          </a:p>
          <a:p>
            <a:r>
              <a:rPr lang="cs-CZ" sz="1400" dirty="0">
                <a:solidFill>
                  <a:srgbClr val="0033CC"/>
                </a:solidFill>
              </a:rPr>
              <a:t>// přičíst ke všem prvkům +1, +2, +3, ...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00600" y="5105400"/>
            <a:ext cx="19812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void mul2( </a:t>
            </a:r>
            <a:r>
              <a:rPr lang="en-US" sz="1400" dirty="0" err="1"/>
              <a:t>int</a:t>
            </a:r>
            <a:r>
              <a:rPr lang="en-US" sz="1400" dirty="0"/>
              <a:t>&amp; x) {</a:t>
            </a:r>
          </a:p>
          <a:p>
            <a:r>
              <a:rPr lang="en-US" sz="1400" dirty="0"/>
              <a:t>  x *= 2;</a:t>
            </a:r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5276850" y="2577018"/>
            <a:ext cx="1733550" cy="533400"/>
          </a:xfrm>
          <a:prstGeom prst="wedgeRoundRectCallout">
            <a:avLst>
              <a:gd name="adj1" fmla="val -113953"/>
              <a:gd name="adj2" fmla="val 1793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ždy</a:t>
            </a:r>
            <a:r>
              <a:rPr kumimoji="0" lang="cs-CZ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otestovat</a:t>
            </a:r>
            <a:r>
              <a:rPr kumimoji="0" lang="en-US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Algoritmy - použití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853857"/>
            <a:ext cx="44958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&lt;algorithm&gt;</a:t>
            </a:r>
          </a:p>
          <a:p>
            <a:r>
              <a:rPr lang="cs-CZ" sz="1400" dirty="0"/>
              <a:t>vector&lt;int&gt; v</a:t>
            </a:r>
            <a:r>
              <a:rPr lang="en-US" sz="1400" dirty="0"/>
              <a:t> { 1, 3, 5, 7, 9 }</a:t>
            </a:r>
            <a:r>
              <a:rPr lang="cs-CZ" sz="1400" dirty="0"/>
              <a:t>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//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vector&lt;int&gt;::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const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_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iterator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result;</a:t>
            </a:r>
          </a:p>
          <a:p>
            <a:r>
              <a:rPr lang="cs-CZ" sz="1400" dirty="0"/>
              <a:t>auto </a:t>
            </a:r>
            <a:r>
              <a:rPr lang="en-US" sz="1400" dirty="0"/>
              <a:t>result </a:t>
            </a:r>
            <a:r>
              <a:rPr lang="cs-CZ" sz="1400" dirty="0"/>
              <a:t>= find( v.begin(), v.end(), 5);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1905000"/>
            <a:ext cx="4495800" cy="187743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bool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0033CC"/>
                </a:solidFill>
              </a:rPr>
              <a:t>greater10</a:t>
            </a:r>
            <a:r>
              <a:rPr lang="en-US" sz="1400" dirty="0"/>
              <a:t> ( </a:t>
            </a:r>
            <a:r>
              <a:rPr lang="en-US" sz="1400" dirty="0" err="1"/>
              <a:t>int</a:t>
            </a:r>
            <a:r>
              <a:rPr lang="en-US" sz="1400" dirty="0"/>
              <a:t> value ) {</a:t>
            </a:r>
            <a:endParaRPr lang="cs-CZ" sz="1400" dirty="0"/>
          </a:p>
          <a:p>
            <a:r>
              <a:rPr lang="en-US" sz="1400" dirty="0"/>
              <a:t>   return value &gt;10;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  <a:p>
            <a:endParaRPr lang="cs-CZ" sz="400" dirty="0"/>
          </a:p>
          <a:p>
            <a:r>
              <a:rPr lang="en-US" sz="1400" dirty="0"/>
              <a:t>result = </a:t>
            </a:r>
            <a:r>
              <a:rPr lang="en-US" sz="1400" dirty="0" err="1"/>
              <a:t>find_if</a:t>
            </a:r>
            <a:r>
              <a:rPr lang="en-US" sz="1400" dirty="0"/>
              <a:t>( </a:t>
            </a:r>
            <a:r>
              <a:rPr lang="en-US" sz="1400" dirty="0" err="1"/>
              <a:t>v.begin</a:t>
            </a:r>
            <a:r>
              <a:rPr lang="en-US" sz="1400" dirty="0"/>
              <a:t>( ), </a:t>
            </a:r>
            <a:r>
              <a:rPr lang="en-US" sz="1400" dirty="0" err="1"/>
              <a:t>v.end</a:t>
            </a:r>
            <a:r>
              <a:rPr lang="en-US" sz="1400" dirty="0"/>
              <a:t>( ), &amp;</a:t>
            </a:r>
            <a:r>
              <a:rPr lang="en-US" sz="1400" dirty="0">
                <a:solidFill>
                  <a:srgbClr val="0033CC"/>
                </a:solidFill>
              </a:rPr>
              <a:t>greater10</a:t>
            </a:r>
            <a:r>
              <a:rPr lang="en-US" sz="1400" dirty="0"/>
              <a:t> );</a:t>
            </a:r>
            <a:endParaRPr lang="cs-CZ" sz="1400" dirty="0"/>
          </a:p>
          <a:p>
            <a:r>
              <a:rPr lang="en-US" sz="1400" dirty="0"/>
              <a:t>if ( result == </a:t>
            </a:r>
            <a:r>
              <a:rPr lang="en-US" sz="1400" dirty="0" err="1"/>
              <a:t>v.end</a:t>
            </a:r>
            <a:r>
              <a:rPr lang="en-US" sz="1400" dirty="0"/>
              <a:t>( ) )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"Nothing"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en-US" sz="1400" dirty="0"/>
              <a:t>else</a:t>
            </a:r>
            <a:endParaRPr lang="cs-CZ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"Found: " &lt;&lt;  *result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800600" y="4038600"/>
            <a:ext cx="41148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for_each( begin, end, fnc( T&amp;))</a:t>
            </a:r>
          </a:p>
          <a:p>
            <a:r>
              <a:rPr lang="en-US" sz="1400" dirty="0">
                <a:solidFill>
                  <a:srgbClr val="0033CC"/>
                </a:solidFill>
              </a:rPr>
              <a:t>// </a:t>
            </a:r>
            <a:r>
              <a:rPr lang="cs-CZ" sz="1400" dirty="0">
                <a:solidFill>
                  <a:srgbClr val="0033CC"/>
                </a:solidFill>
              </a:rPr>
              <a:t>vynásobit všechny prvky 2</a:t>
            </a:r>
          </a:p>
          <a:p>
            <a:endParaRPr lang="cs-CZ" sz="1400" dirty="0"/>
          </a:p>
          <a:p>
            <a:r>
              <a:rPr lang="cs-CZ" sz="1400" dirty="0">
                <a:solidFill>
                  <a:srgbClr val="0033CC"/>
                </a:solidFill>
              </a:rPr>
              <a:t>// přičíst ke všem prvkům +1, +2, +3, ...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 err="1">
                <a:solidFill>
                  <a:srgbClr val="FF0000"/>
                </a:solidFill>
              </a:rPr>
              <a:t>void</a:t>
            </a:r>
            <a:r>
              <a:rPr lang="cs-CZ" sz="1400" dirty="0">
                <a:solidFill>
                  <a:srgbClr val="FF0000"/>
                </a:solidFill>
              </a:rPr>
              <a:t> fce( int&amp; x) {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 static int qq = 0;</a:t>
            </a:r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cs-CZ" sz="1400" dirty="0">
                <a:solidFill>
                  <a:srgbClr val="FF0000"/>
                </a:solidFill>
              </a:rPr>
              <a:t> x += (qq +=1);</a:t>
            </a:r>
          </a:p>
          <a:p>
            <a:r>
              <a:rPr lang="cs-CZ" sz="1400" dirty="0">
                <a:solidFill>
                  <a:srgbClr val="FF0000"/>
                </a:solidFill>
              </a:rPr>
              <a:t>}</a:t>
            </a:r>
          </a:p>
          <a:p>
            <a:endParaRPr lang="cs-CZ" sz="1400" dirty="0">
              <a:solidFill>
                <a:srgbClr val="FF0000"/>
              </a:solidFill>
            </a:endParaRPr>
          </a:p>
          <a:p>
            <a:r>
              <a:rPr lang="cs-CZ" sz="1400" dirty="0">
                <a:solidFill>
                  <a:srgbClr val="FF0000"/>
                </a:solidFill>
              </a:rPr>
              <a:t>for_each( v.begin(), v.end(), fce);</a:t>
            </a:r>
          </a:p>
          <a:p>
            <a:r>
              <a:rPr lang="cs-CZ" sz="1400" dirty="0">
                <a:solidFill>
                  <a:srgbClr val="FF0000"/>
                </a:solidFill>
              </a:rPr>
              <a:t>for_each( v.rbegin(), v.rend(), fce);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endParaRPr lang="cs-CZ" sz="1400" dirty="0">
              <a:solidFill>
                <a:srgbClr val="0033CC"/>
              </a:solidFill>
            </a:endParaRPr>
          </a:p>
        </p:txBody>
      </p:sp>
      <p:sp>
        <p:nvSpPr>
          <p:cNvPr id="11" name="Content Placeholder 6"/>
          <p:cNvSpPr>
            <a:spLocks noGrp="1"/>
          </p:cNvSpPr>
          <p:nvPr>
            <p:ph idx="1"/>
          </p:nvPr>
        </p:nvSpPr>
        <p:spPr>
          <a:xfrm>
            <a:off x="5257800" y="2743200"/>
            <a:ext cx="1905000" cy="533400"/>
          </a:xfrm>
          <a:prstGeom prst="wedgeRoundRectCallout">
            <a:avLst>
              <a:gd name="adj1" fmla="val -86155"/>
              <a:gd name="adj2" fmla="val -434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>
              <a:buNone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jak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parametrick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Content Placeholder 6"/>
          <p:cNvSpPr txBox="1">
            <a:spLocks/>
          </p:cNvSpPr>
          <p:nvPr/>
        </p:nvSpPr>
        <p:spPr>
          <a:xfrm>
            <a:off x="1981200" y="5181600"/>
            <a:ext cx="2362200" cy="718572"/>
          </a:xfrm>
          <a:prstGeom prst="wedgeRoundRectCallout">
            <a:avLst>
              <a:gd name="adj1" fmla="val 71005"/>
              <a:gd name="adj2" fmla="val 11215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zrestartovat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jak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krok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parametricky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Funktory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838200"/>
            <a:ext cx="49530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ftor 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ftor</a:t>
            </a:r>
            <a:r>
              <a:rPr lang="cs-CZ" sz="1400" b="1" dirty="0">
                <a:solidFill>
                  <a:srgbClr val="0033CC"/>
                </a:solidFill>
              </a:rPr>
              <a:t>( int step) </a:t>
            </a:r>
            <a:r>
              <a:rPr lang="cs-CZ" sz="1400" dirty="0"/>
              <a:t>: step</a:t>
            </a:r>
            <a:r>
              <a:rPr lang="en-US" sz="1400" dirty="0"/>
              <a:t>_</a:t>
            </a:r>
            <a:r>
              <a:rPr lang="cs-CZ" sz="1400" dirty="0"/>
              <a:t>(step), qq</a:t>
            </a:r>
            <a:r>
              <a:rPr lang="en-US" sz="1400" dirty="0"/>
              <a:t>_</a:t>
            </a:r>
            <a:r>
              <a:rPr lang="cs-CZ" sz="1400" dirty="0"/>
              <a:t>(0) {}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void</a:t>
            </a:r>
            <a:r>
              <a:rPr lang="cs-CZ" sz="1400" dirty="0"/>
              <a:t> operator</a:t>
            </a:r>
            <a:r>
              <a:rPr lang="cs-CZ" sz="1400" dirty="0">
                <a:solidFill>
                  <a:srgbClr val="00B050"/>
                </a:solidFill>
              </a:rPr>
              <a:t>() (int&amp; x) </a:t>
            </a:r>
            <a:r>
              <a:rPr lang="cs-CZ" sz="1400" dirty="0"/>
              <a:t>{ x += (qq</a:t>
            </a:r>
            <a:r>
              <a:rPr lang="en-US" sz="1400" dirty="0"/>
              <a:t>_</a:t>
            </a:r>
            <a:r>
              <a:rPr lang="cs-CZ" sz="1400" dirty="0"/>
              <a:t> += step</a:t>
            </a:r>
            <a:r>
              <a:rPr lang="en-US" sz="1400" dirty="0"/>
              <a:t>_</a:t>
            </a:r>
            <a:r>
              <a:rPr lang="cs-CZ" sz="1400" dirty="0"/>
              <a:t>); }</a:t>
            </a:r>
          </a:p>
          <a:p>
            <a:r>
              <a:rPr lang="cs-CZ" sz="1400" dirty="0"/>
              <a:t>private:</a:t>
            </a:r>
          </a:p>
          <a:p>
            <a:r>
              <a:rPr lang="cs-CZ" sz="1400" dirty="0"/>
              <a:t>  int step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  int qq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>
                <a:solidFill>
                  <a:srgbClr val="00B050"/>
                </a:solidFill>
              </a:rPr>
              <a:t>for_each</a:t>
            </a:r>
            <a:r>
              <a:rPr lang="cs-CZ" sz="1400" dirty="0"/>
              <a:t>( v.begin(), v.end(), ftor</a:t>
            </a:r>
            <a:r>
              <a:rPr lang="cs-CZ" sz="1400" b="1" dirty="0">
                <a:solidFill>
                  <a:srgbClr val="0033CC"/>
                </a:solidFill>
              </a:rPr>
              <a:t>(2)</a:t>
            </a:r>
            <a:r>
              <a:rPr lang="cs-CZ" sz="1400" dirty="0"/>
              <a:t>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62400" y="3581400"/>
            <a:ext cx="49530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= find_if( bi, ei, fnc);</a:t>
            </a:r>
          </a:p>
          <a:p>
            <a:endParaRPr lang="cs-CZ" sz="1400" dirty="0"/>
          </a:p>
          <a:p>
            <a:r>
              <a:rPr lang="cs-CZ" sz="1400" dirty="0"/>
              <a:t>class cmp 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cmp</a:t>
            </a:r>
            <a:r>
              <a:rPr lang="cs-CZ" sz="1400" b="1" dirty="0">
                <a:solidFill>
                  <a:srgbClr val="0033CC"/>
                </a:solidFill>
              </a:rPr>
              <a:t>( int cmp) </a:t>
            </a:r>
            <a:r>
              <a:rPr lang="cs-CZ" sz="1400" dirty="0"/>
              <a:t>: n</a:t>
            </a:r>
            <a:r>
              <a:rPr lang="en-US" sz="1400" dirty="0"/>
              <a:t>_</a:t>
            </a:r>
            <a:r>
              <a:rPr lang="cs-CZ" sz="1400" dirty="0"/>
              <a:t>(cmp) {}</a:t>
            </a:r>
          </a:p>
          <a:p>
            <a:r>
              <a:rPr lang="cs-CZ" sz="1400" dirty="0"/>
              <a:t>  bool operator() </a:t>
            </a:r>
            <a:r>
              <a:rPr lang="cs-CZ" sz="1400" dirty="0">
                <a:solidFill>
                  <a:srgbClr val="00B050"/>
                </a:solidFill>
              </a:rPr>
              <a:t>(int&amp; x) </a:t>
            </a:r>
            <a:r>
              <a:rPr lang="cs-CZ" sz="1400" dirty="0"/>
              <a:t>{ return x &gt; n</a:t>
            </a:r>
            <a:r>
              <a:rPr lang="en-US" sz="1400" dirty="0"/>
              <a:t>_</a:t>
            </a:r>
            <a:r>
              <a:rPr lang="cs-CZ" sz="1400" dirty="0"/>
              <a:t>; }</a:t>
            </a:r>
          </a:p>
          <a:p>
            <a:r>
              <a:rPr lang="cs-CZ" sz="1400" dirty="0"/>
              <a:t>private:</a:t>
            </a:r>
          </a:p>
          <a:p>
            <a:r>
              <a:rPr lang="cs-CZ" sz="1400" dirty="0"/>
              <a:t>  int n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 </a:t>
            </a:r>
          </a:p>
          <a:p>
            <a:r>
              <a:rPr lang="en-US" sz="1400" dirty="0"/>
              <a:t>auto </a:t>
            </a:r>
            <a:r>
              <a:rPr lang="cs-CZ" sz="1400" dirty="0"/>
              <a:t>fnd = </a:t>
            </a:r>
            <a:r>
              <a:rPr lang="cs-CZ" sz="1400" dirty="0">
                <a:solidFill>
                  <a:srgbClr val="00B050"/>
                </a:solidFill>
              </a:rPr>
              <a:t>find_if</a:t>
            </a:r>
            <a:r>
              <a:rPr lang="cs-CZ" sz="1400" dirty="0"/>
              <a:t>( v.begin(), v.end(), cmp</a:t>
            </a:r>
            <a:r>
              <a:rPr lang="cs-CZ" sz="1400" b="1" dirty="0">
                <a:solidFill>
                  <a:srgbClr val="0033CC"/>
                </a:solidFill>
              </a:rPr>
              <a:t>(9)</a:t>
            </a:r>
            <a:r>
              <a:rPr lang="cs-CZ" sz="1400" dirty="0"/>
              <a:t>);</a:t>
            </a:r>
          </a:p>
          <a:p>
            <a:r>
              <a:rPr lang="cs-CZ" sz="1400" dirty="0"/>
              <a:t>cout &lt;&lt; ( ( fnd == v.end()) ? -1 : *fnd) &lt;&lt; endl;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5638800" y="838200"/>
            <a:ext cx="2590800" cy="533400"/>
          </a:xfrm>
          <a:prstGeom prst="wedgeRoundRectCallout">
            <a:avLst>
              <a:gd name="adj1" fmla="val -79487"/>
              <a:gd name="adj2" fmla="val 2407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Přičíst ke všem prvkům 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+n, +2n, +3n, ...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1546860" y="3098125"/>
            <a:ext cx="2057400" cy="533400"/>
          </a:xfrm>
          <a:prstGeom prst="wedgeRoundRectCallout">
            <a:avLst>
              <a:gd name="adj1" fmla="val 72959"/>
              <a:gd name="adj2" fmla="val 11849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najít v kontejneru 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prvek větší než n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5638800" y="1600200"/>
            <a:ext cx="2590800" cy="533400"/>
          </a:xfrm>
          <a:prstGeom prst="wedgeRoundRectCallout">
            <a:avLst>
              <a:gd name="adj1" fmla="val -72261"/>
              <a:gd name="adj2" fmla="val -3947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>
                <a:solidFill>
                  <a:schemeClr val="accent2">
                    <a:lumMod val="50000"/>
                  </a:schemeClr>
                </a:solidFill>
              </a:rPr>
              <a:t>Funktor – třída s</a:t>
            </a:r>
            <a:br>
              <a:rPr lang="pl-PL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dirty="0">
                <a:solidFill>
                  <a:schemeClr val="accent2">
                    <a:lumMod val="50000"/>
                  </a:schemeClr>
                </a:solidFill>
              </a:rPr>
              <a:t>přetíženým operátorem ()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638800" y="2286000"/>
            <a:ext cx="2590800" cy="533400"/>
          </a:xfrm>
          <a:prstGeom prst="wedgeRoundRectCallout">
            <a:avLst>
              <a:gd name="adj1" fmla="val -129766"/>
              <a:gd name="adj2" fmla="val 2851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>
                <a:solidFill>
                  <a:schemeClr val="accent2">
                    <a:lumMod val="50000"/>
                  </a:schemeClr>
                </a:solidFill>
              </a:rPr>
              <a:t>oddělení inicializace a běhového parametru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914400" y="1752600"/>
            <a:ext cx="1066800" cy="838200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ular Callout 10"/>
          <p:cNvSpPr/>
          <p:nvPr/>
        </p:nvSpPr>
        <p:spPr>
          <a:xfrm>
            <a:off x="571500" y="3906945"/>
            <a:ext cx="2895600" cy="1941970"/>
          </a:xfrm>
          <a:prstGeom prst="wedgeRoundRectCallout">
            <a:avLst>
              <a:gd name="adj1" fmla="val -24158"/>
              <a:gd name="adj2" fmla="val -4987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najít prvek odlišný od předch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oz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ího alespoň o n</a:t>
            </a:r>
          </a:p>
          <a:p>
            <a:pPr>
              <a:buFont typeface="Arial" pitchFamily="34" charset="0"/>
              <a:buChar char="•"/>
            </a:pPr>
            <a:endParaRPr lang="cs-CZ" sz="8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najít číslo za největší dírou (rozdíl sousedních hodnot)</a:t>
            </a:r>
          </a:p>
          <a:p>
            <a:pPr>
              <a:buFont typeface="Arial" pitchFamily="34" charset="0"/>
              <a:buChar char="•"/>
            </a:pP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inkrementovat čísla v zadaném rozsahu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hodnot</a:t>
            </a:r>
            <a:br>
              <a:rPr lang="pl-PL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dirty="0">
                <a:solidFill>
                  <a:schemeClr val="accent2">
                    <a:lumMod val="50000"/>
                  </a:schemeClr>
                </a:solidFill>
              </a:rPr>
              <a:t>(první +1, druhé +2, ...)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990600" y="1524000"/>
            <a:ext cx="2057400" cy="1028700"/>
          </a:xfrm>
          <a:prstGeom prst="straightConnector1">
            <a:avLst/>
          </a:prstGeom>
          <a:ln w="28575">
            <a:solidFill>
              <a:srgbClr val="0000FF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19D751B-650C-42C5-A494-6E52E31452AB}"/>
              </a:ext>
            </a:extLst>
          </p:cNvPr>
          <p:cNvSpPr txBox="1"/>
          <p:nvPr/>
        </p:nvSpPr>
        <p:spPr>
          <a:xfrm>
            <a:off x="327660" y="6046425"/>
            <a:ext cx="32766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„Funktory“</a:t>
            </a:r>
            <a:endParaRPr lang="en-GB" sz="2400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</a:t>
            </a:r>
            <a:r>
              <a:rPr lang="cs-CZ" dirty="0"/>
              <a:t>á</a:t>
            </a:r>
            <a:r>
              <a:rPr lang="en-US" dirty="0" err="1"/>
              <a:t>vratov</a:t>
            </a:r>
            <a:r>
              <a:rPr lang="cs-CZ" dirty="0"/>
              <a:t>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/>
              <a:t>for_each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3810000" y="2209800"/>
            <a:ext cx="5105400" cy="246221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scitacka {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public:</a:t>
            </a:r>
          </a:p>
          <a:p>
            <a:r>
              <a:rPr lang="cs-CZ" sz="1400" dirty="0"/>
              <a:t>  scitacka</a:t>
            </a:r>
            <a:r>
              <a:rPr lang="cs-CZ" sz="1400" b="1" dirty="0">
                <a:solidFill>
                  <a:srgbClr val="0033CC"/>
                </a:solidFill>
              </a:rPr>
              <a:t>( int limit) </a:t>
            </a:r>
            <a:r>
              <a:rPr lang="cs-CZ" sz="1400" dirty="0"/>
              <a:t>: limit</a:t>
            </a:r>
            <a:r>
              <a:rPr lang="en-US" sz="1400" dirty="0"/>
              <a:t>_</a:t>
            </a:r>
            <a:r>
              <a:rPr lang="cs-CZ" sz="1400" dirty="0"/>
              <a:t>(limit), vysledek</a:t>
            </a:r>
            <a:r>
              <a:rPr lang="en-US" sz="1400" dirty="0"/>
              <a:t>_</a:t>
            </a:r>
            <a:r>
              <a:rPr lang="cs-CZ" sz="1400" dirty="0"/>
              <a:t>(0) {}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void</a:t>
            </a:r>
            <a:r>
              <a:rPr lang="cs-CZ" sz="1400" dirty="0"/>
              <a:t> operator() (int&amp; x) { </a:t>
            </a:r>
            <a:r>
              <a:rPr lang="en-US" sz="1400" dirty="0"/>
              <a:t>if( x &gt; limit_)  </a:t>
            </a:r>
            <a:r>
              <a:rPr lang="cs-CZ" sz="1400" dirty="0"/>
              <a:t>vysledek </a:t>
            </a:r>
            <a:r>
              <a:rPr lang="en-US" sz="1400" dirty="0"/>
              <a:t>+= x</a:t>
            </a:r>
            <a:r>
              <a:rPr lang="cs-CZ" sz="1400" dirty="0"/>
              <a:t>; }</a:t>
            </a:r>
          </a:p>
          <a:p>
            <a:r>
              <a:rPr lang="en-US" sz="1400" dirty="0"/>
              <a:t>  </a:t>
            </a:r>
            <a:r>
              <a:rPr lang="cs-CZ" sz="1400" dirty="0"/>
              <a:t>int </a:t>
            </a:r>
            <a:r>
              <a:rPr lang="cs-CZ" sz="1400" dirty="0">
                <a:solidFill>
                  <a:srgbClr val="7030A0"/>
                </a:solidFill>
              </a:rPr>
              <a:t>vysledek</a:t>
            </a:r>
            <a:r>
              <a:rPr lang="en-US" sz="1400" dirty="0">
                <a:solidFill>
                  <a:srgbClr val="7030A0"/>
                </a:solidFill>
              </a:rPr>
              <a:t>_</a:t>
            </a:r>
            <a:r>
              <a:rPr lang="en-US" sz="1400" dirty="0"/>
              <a:t>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private:</a:t>
            </a:r>
          </a:p>
          <a:p>
            <a:r>
              <a:rPr lang="cs-CZ" sz="1400" dirty="0"/>
              <a:t>  int </a:t>
            </a:r>
            <a:r>
              <a:rPr lang="en-US" sz="1400" dirty="0"/>
              <a:t>limit_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endParaRPr lang="en-US" sz="1400" dirty="0">
              <a:solidFill>
                <a:srgbClr val="00B050"/>
              </a:solidFill>
            </a:endParaRPr>
          </a:p>
          <a:p>
            <a:r>
              <a:rPr lang="en-US" sz="1400" dirty="0" err="1">
                <a:solidFill>
                  <a:srgbClr val="7030A0"/>
                </a:solidFill>
              </a:rPr>
              <a:t>scitacka</a:t>
            </a:r>
            <a:r>
              <a:rPr lang="en-US" sz="1400" dirty="0">
                <a:solidFill>
                  <a:srgbClr val="7030A0"/>
                </a:solidFill>
              </a:rPr>
              <a:t> s</a:t>
            </a:r>
            <a:r>
              <a:rPr lang="en-US" sz="1400" dirty="0"/>
              <a:t> = </a:t>
            </a:r>
            <a:r>
              <a:rPr lang="cs-CZ" sz="1400" dirty="0"/>
              <a:t>for_each( v.begin(), v.end(), </a:t>
            </a:r>
            <a:r>
              <a:rPr lang="en-US" sz="1400" dirty="0" err="1"/>
              <a:t>scitacka</a:t>
            </a:r>
            <a:r>
              <a:rPr lang="cs-CZ" sz="1400" b="1" dirty="0">
                <a:solidFill>
                  <a:srgbClr val="0033CC"/>
                </a:solidFill>
              </a:rPr>
              <a:t>(10)</a:t>
            </a:r>
            <a:r>
              <a:rPr lang="cs-CZ" sz="1400" dirty="0"/>
              <a:t>);</a:t>
            </a:r>
            <a:endParaRPr lang="en-US" sz="1400" dirty="0"/>
          </a:p>
          <a:p>
            <a:r>
              <a:rPr lang="en-US" sz="1400" dirty="0" err="1"/>
              <a:t>cout</a:t>
            </a:r>
            <a:r>
              <a:rPr lang="en-US" sz="1400" dirty="0"/>
              <a:t> &lt;&lt; </a:t>
            </a:r>
            <a:r>
              <a:rPr lang="en-US" sz="1400" dirty="0" err="1">
                <a:solidFill>
                  <a:srgbClr val="7030A0"/>
                </a:solidFill>
              </a:rPr>
              <a:t>s.vysledek</a:t>
            </a:r>
            <a:r>
              <a:rPr lang="en-US" sz="1400" dirty="0">
                <a:solidFill>
                  <a:srgbClr val="7030A0"/>
                </a:solidFill>
              </a:rPr>
              <a:t>_</a:t>
            </a:r>
            <a:r>
              <a:rPr lang="en-US" sz="1400" dirty="0"/>
              <a:t>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57200" y="1524000"/>
            <a:ext cx="2667000" cy="533400"/>
          </a:xfrm>
          <a:prstGeom prst="wedgeRoundRectCallout">
            <a:avLst>
              <a:gd name="adj1" fmla="val 41830"/>
              <a:gd name="adj2" fmla="val 85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sou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čet všech čísel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větších než parametr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457200" y="3124200"/>
            <a:ext cx="2667000" cy="533400"/>
          </a:xfrm>
          <a:prstGeom prst="wedgeRoundRectCallout">
            <a:avLst>
              <a:gd name="adj1" fmla="val 77006"/>
              <a:gd name="adj2" fmla="val -3012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jak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z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ískat výsledek?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457200" y="4038600"/>
            <a:ext cx="2667000" cy="533400"/>
          </a:xfrm>
          <a:prstGeom prst="wedgeRoundRectCallout">
            <a:avLst>
              <a:gd name="adj1" fmla="val 76430"/>
              <a:gd name="adj2" fmla="val -380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po skončení hodnota použitého funktoru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457200" y="4648200"/>
            <a:ext cx="2667000" cy="533400"/>
          </a:xfrm>
          <a:prstGeom prst="wedgeRoundRectCallout">
            <a:avLst>
              <a:gd name="adj1" fmla="val 75854"/>
              <a:gd name="adj2" fmla="val -7121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pozor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nejde o identický objekt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najděte všechny prvky větší než 9</a:t>
            </a:r>
          </a:p>
          <a:p>
            <a:r>
              <a:rPr lang="cs-CZ" dirty="0"/>
              <a:t>lambda výrazy</a:t>
            </a:r>
          </a:p>
          <a:p>
            <a:pPr lvl="1"/>
            <a:r>
              <a:rPr lang="cs-CZ" dirty="0"/>
              <a:t>od C++ 11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rgbClr val="00B050"/>
                </a:solidFill>
                <a:sym typeface="Wingdings"/>
              </a:rPr>
              <a:t></a:t>
            </a:r>
            <a:r>
              <a:rPr lang="cs-CZ" dirty="0">
                <a:sym typeface="Wingdings"/>
              </a:rPr>
              <a:t> mnohem jednodušší zápis a syntaxe</a:t>
            </a:r>
          </a:p>
          <a:p>
            <a:r>
              <a:rPr lang="cs-CZ" dirty="0">
                <a:solidFill>
                  <a:srgbClr val="FF0000"/>
                </a:solidFill>
                <a:sym typeface="Wingdings"/>
              </a:rPr>
              <a:t></a:t>
            </a:r>
            <a:r>
              <a:rPr lang="cs-CZ" dirty="0">
                <a:sym typeface="Wingdings"/>
              </a:rPr>
              <a:t> vnitřní stav  funktor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Lambda výrazy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2514600"/>
            <a:ext cx="6400800" cy="1169551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find_if( v.begin(), v.end(), </a:t>
            </a:r>
            <a:r>
              <a:rPr lang="cs-CZ" dirty="0"/>
              <a:t>bind2nd( greater&lt;int&gt;(), </a:t>
            </a:r>
            <a:r>
              <a:rPr lang="cs-CZ" b="1" dirty="0">
                <a:solidFill>
                  <a:srgbClr val="33D95E"/>
                </a:solidFill>
              </a:rPr>
              <a:t>9</a:t>
            </a:r>
            <a:r>
              <a:rPr lang="cs-CZ" dirty="0"/>
              <a:t>));</a:t>
            </a:r>
          </a:p>
          <a:p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find_if( v.begin(), v.end(), </a:t>
            </a:r>
            <a:r>
              <a:rPr lang="cs-CZ" dirty="0"/>
              <a:t>greater</a:t>
            </a:r>
            <a:r>
              <a:rPr lang="en-US" dirty="0"/>
              <a:t>_</a:t>
            </a:r>
            <a:r>
              <a:rPr lang="cs-CZ" dirty="0"/>
              <a:t>than</a:t>
            </a:r>
            <a:r>
              <a:rPr lang="en-US" dirty="0"/>
              <a:t>(</a:t>
            </a:r>
            <a:r>
              <a:rPr lang="cs-CZ" dirty="0"/>
              <a:t> </a:t>
            </a:r>
            <a:r>
              <a:rPr lang="cs-CZ" b="1" dirty="0">
                <a:solidFill>
                  <a:srgbClr val="33D95E"/>
                </a:solidFill>
              </a:rPr>
              <a:t>9</a:t>
            </a:r>
            <a:r>
              <a:rPr lang="cs-CZ" dirty="0"/>
              <a:t>));</a:t>
            </a:r>
          </a:p>
          <a:p>
            <a:endParaRPr lang="cs-CZ" sz="800" dirty="0"/>
          </a:p>
          <a:p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find_if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v.begin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(),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v.end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(), </a:t>
            </a:r>
            <a:r>
              <a:rPr lang="en-US" dirty="0"/>
              <a:t>[](</a:t>
            </a:r>
            <a:r>
              <a:rPr lang="en-US" dirty="0" err="1"/>
              <a:t>int</a:t>
            </a:r>
            <a:r>
              <a:rPr lang="en-US" dirty="0"/>
              <a:t>&amp; x) { return x &gt; </a:t>
            </a:r>
            <a:r>
              <a:rPr lang="cs-CZ" b="1" dirty="0">
                <a:solidFill>
                  <a:srgbClr val="33D95E"/>
                </a:solidFill>
              </a:rPr>
              <a:t>9</a:t>
            </a:r>
            <a:r>
              <a:rPr lang="en-US" dirty="0"/>
              <a:t>; });</a:t>
            </a:r>
            <a:endParaRPr lang="cs-CZ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667500" y="4149436"/>
            <a:ext cx="1600200" cy="381000"/>
          </a:xfrm>
          <a:prstGeom prst="wedgeRoundRectCallout">
            <a:avLst>
              <a:gd name="adj1" fmla="val -86041"/>
              <a:gd name="adj2" fmla="val -17717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lambda výraz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7277100" y="2561509"/>
            <a:ext cx="990600" cy="537866"/>
          </a:xfrm>
          <a:prstGeom prst="wedgeRoundRectCallout">
            <a:avLst>
              <a:gd name="adj1" fmla="val -138988"/>
              <a:gd name="adj2" fmla="val 4101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vlastn</a:t>
            </a:r>
            <a:r>
              <a:rPr lang="cs-CZ" sz="1400" dirty="0">
                <a:solidFill>
                  <a:schemeClr val="tx1"/>
                </a:solidFill>
              </a:rPr>
              <a:t>í funktor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Nonmodyfying algorithms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for_each</a:t>
            </a:r>
            <a:r>
              <a:rPr lang="cs-CZ" sz="1800" dirty="0"/>
              <a:t>() Performs an operation for each element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count</a:t>
            </a:r>
            <a:r>
              <a:rPr lang="cs-CZ" sz="1800" dirty="0"/>
              <a:t>() Returns the number of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count_if</a:t>
            </a:r>
            <a:r>
              <a:rPr lang="cs-CZ" sz="1800" dirty="0"/>
              <a:t>() Returns the number of elements that match a criterion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min_element</a:t>
            </a:r>
            <a:r>
              <a:rPr lang="cs-CZ" sz="1800" dirty="0"/>
              <a:t>() Returns the element with the smallest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max_element</a:t>
            </a:r>
            <a:r>
              <a:rPr lang="cs-CZ" sz="1800" dirty="0"/>
              <a:t>() Returns the element with the largest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find</a:t>
            </a:r>
            <a:r>
              <a:rPr lang="cs-CZ" sz="1800" dirty="0"/>
              <a:t>() Searches for the first element with the passed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find_if</a:t>
            </a:r>
            <a:r>
              <a:rPr lang="cs-CZ" sz="1800" dirty="0"/>
              <a:t>() Searches for the first element that matches a criterion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search_n</a:t>
            </a:r>
            <a:r>
              <a:rPr lang="cs-CZ" sz="1800" dirty="0"/>
              <a:t>() Searches for the first </a:t>
            </a:r>
            <a:r>
              <a:rPr lang="cs-CZ" sz="1800" i="1" dirty="0"/>
              <a:t>n </a:t>
            </a:r>
            <a:r>
              <a:rPr lang="cs-CZ" sz="1800" dirty="0"/>
              <a:t>consecutive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search</a:t>
            </a:r>
            <a:r>
              <a:rPr lang="cs-CZ" sz="1800" dirty="0"/>
              <a:t>() Searches for the first occurrence of a subrange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find_end</a:t>
            </a:r>
            <a:r>
              <a:rPr lang="cs-CZ" sz="1800" dirty="0"/>
              <a:t>() Searches for the last occurrence of a subrange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find_first_of</a:t>
            </a:r>
            <a:r>
              <a:rPr lang="cs-CZ" sz="1800" dirty="0"/>
              <a:t>() Searches the first of several possible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adjacent_find</a:t>
            </a:r>
            <a:r>
              <a:rPr lang="cs-CZ" sz="1800" dirty="0"/>
              <a:t>() Searches for two adjacent elements that are equal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equal</a:t>
            </a:r>
            <a:r>
              <a:rPr lang="cs-CZ" sz="1800" dirty="0"/>
              <a:t>() Returns whether two ranges are equal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mismatch</a:t>
            </a:r>
            <a:r>
              <a:rPr lang="cs-CZ" sz="1800" dirty="0"/>
              <a:t>() Returns the first elements of two sequences that differ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lexicographical_compare</a:t>
            </a:r>
            <a:r>
              <a:rPr lang="cs-CZ" sz="1800" dirty="0"/>
              <a:t>() Returns whether a range is lexicogr. less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Modifying algorithms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for_each</a:t>
            </a:r>
            <a:r>
              <a:rPr lang="cs-CZ" sz="1800" dirty="0"/>
              <a:t>() Performs an operation for each element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copy</a:t>
            </a:r>
            <a:r>
              <a:rPr lang="cs-CZ" sz="1800" dirty="0"/>
              <a:t>() Copies a range starting with the first element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copy_backward</a:t>
            </a:r>
            <a:r>
              <a:rPr lang="cs-CZ" sz="1800" dirty="0"/>
              <a:t>() Copies a range starting with the last element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transform</a:t>
            </a:r>
            <a:r>
              <a:rPr lang="cs-CZ" sz="1800" dirty="0"/>
              <a:t>() Modifies and copies elements; combines two ranges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merge</a:t>
            </a:r>
            <a:r>
              <a:rPr lang="cs-CZ" sz="1800" dirty="0"/>
              <a:t>() Merges two ranges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swap_ranges</a:t>
            </a:r>
            <a:r>
              <a:rPr lang="cs-CZ" sz="1800" dirty="0"/>
              <a:t>() Swaps elements of two ranges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fill</a:t>
            </a:r>
            <a:r>
              <a:rPr lang="cs-CZ" sz="1800" dirty="0"/>
              <a:t>() Replaces each element with a given value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fill_n</a:t>
            </a:r>
            <a:r>
              <a:rPr lang="cs-CZ" sz="1800" dirty="0"/>
              <a:t>() Replaces </a:t>
            </a:r>
            <a:r>
              <a:rPr lang="cs-CZ" sz="1800" i="1" dirty="0"/>
              <a:t>n </a:t>
            </a:r>
            <a:r>
              <a:rPr lang="cs-CZ" sz="1800" dirty="0"/>
              <a:t>elements with a given value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generate</a:t>
            </a:r>
            <a:r>
              <a:rPr lang="cs-CZ" sz="1800" dirty="0"/>
              <a:t>() Replaces each element with the result of an operation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generate_n</a:t>
            </a:r>
            <a:r>
              <a:rPr lang="cs-CZ" sz="1800" dirty="0"/>
              <a:t>() Replaces </a:t>
            </a:r>
            <a:r>
              <a:rPr lang="cs-CZ" sz="1800" i="1" dirty="0"/>
              <a:t>n </a:t>
            </a:r>
            <a:r>
              <a:rPr lang="cs-CZ" sz="1800" dirty="0"/>
              <a:t>elements with the result of an operation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replace</a:t>
            </a:r>
            <a:r>
              <a:rPr lang="cs-CZ" sz="1800" dirty="0"/>
              <a:t>() Replaces elements that have a special value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replace_if</a:t>
            </a:r>
            <a:r>
              <a:rPr lang="cs-CZ" sz="1800" dirty="0"/>
              <a:t>() Replaces elements that match a criterion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replace_copy</a:t>
            </a:r>
            <a:r>
              <a:rPr lang="cs-CZ" sz="1800" dirty="0"/>
              <a:t>() Replaces elements that have a special value while copying the whole range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replace_copy_if</a:t>
            </a:r>
            <a:r>
              <a:rPr lang="cs-CZ" sz="1800" dirty="0"/>
              <a:t>() Replaces elements that match a criterion while copying the whole range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Removing algorithms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remove</a:t>
            </a:r>
            <a:r>
              <a:rPr lang="cs-CZ" sz="1800" dirty="0"/>
              <a:t>() Removes elements with a given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remove_if</a:t>
            </a:r>
            <a:r>
              <a:rPr lang="cs-CZ" sz="1800" dirty="0"/>
              <a:t>() Removes elements that match a given criterion - does </a:t>
            </a:r>
            <a:r>
              <a:rPr lang="cs-CZ" sz="1800" b="1" dirty="0"/>
              <a:t>not</a:t>
            </a:r>
            <a:r>
              <a:rPr lang="cs-CZ" sz="1800" dirty="0"/>
              <a:t> remove anything</a:t>
            </a:r>
            <a:r>
              <a:rPr lang="en-US" sz="1800" dirty="0"/>
              <a:t>!</a:t>
            </a:r>
            <a:endParaRPr lang="cs-CZ" sz="1800" dirty="0"/>
          </a:p>
          <a:p>
            <a:pPr eaLnBrk="1" hangingPunct="1">
              <a:buFontTx/>
              <a:buNone/>
            </a:pPr>
            <a:r>
              <a:rPr lang="cs-CZ" sz="1800" b="1" dirty="0"/>
              <a:t>remove_copy</a:t>
            </a:r>
            <a:r>
              <a:rPr lang="cs-CZ" sz="1800" dirty="0"/>
              <a:t>() Copies elements that do not match a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remove_copy_if</a:t>
            </a:r>
            <a:r>
              <a:rPr lang="cs-CZ" sz="1800" dirty="0"/>
              <a:t>() Copies elements that do not match a given criterion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unique</a:t>
            </a:r>
            <a:r>
              <a:rPr lang="cs-CZ" sz="1800" dirty="0"/>
              <a:t>() Removes adjacent duplicates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unique_copy</a:t>
            </a:r>
            <a:r>
              <a:rPr lang="cs-CZ" sz="1800" dirty="0"/>
              <a:t>() Copies elements while removing adjacent duplicates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Mutating algorithms</a:t>
            </a:r>
            <a:endParaRPr lang="cs-CZ" sz="28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reverse</a:t>
            </a:r>
            <a:r>
              <a:rPr lang="cs-CZ" sz="1800" dirty="0"/>
              <a:t>() Reverses the order of the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reverse_copy</a:t>
            </a:r>
            <a:r>
              <a:rPr lang="cs-CZ" sz="1800" dirty="0"/>
              <a:t>() Copies the elements while reversing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rotate</a:t>
            </a:r>
            <a:r>
              <a:rPr lang="cs-CZ" sz="1800" dirty="0"/>
              <a:t>() Rotates the order of the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rotate_copy</a:t>
            </a:r>
            <a:r>
              <a:rPr lang="cs-CZ" sz="1800" dirty="0"/>
              <a:t>() Copies the elements while rotating their order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next_permutation</a:t>
            </a:r>
            <a:r>
              <a:rPr lang="cs-CZ" sz="1800" dirty="0"/>
              <a:t>() Permutes the order of the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prev_permutation</a:t>
            </a:r>
            <a:r>
              <a:rPr lang="cs-CZ" sz="1800" dirty="0"/>
              <a:t>() Permutes the order of the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random_shuffle</a:t>
            </a:r>
            <a:r>
              <a:rPr lang="cs-CZ" sz="1800" dirty="0"/>
              <a:t>() Brings the elements into a random order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partition</a:t>
            </a:r>
            <a:r>
              <a:rPr lang="cs-CZ" sz="1800" dirty="0"/>
              <a:t>() Changes the order of the elements so that elements</a:t>
            </a:r>
            <a:r>
              <a:rPr lang="en-US" sz="1800" dirty="0"/>
              <a:t> </a:t>
            </a:r>
            <a:r>
              <a:rPr lang="cs-CZ" sz="1800" dirty="0"/>
              <a:t>that match a criterion are at the front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stable_partition</a:t>
            </a:r>
            <a:r>
              <a:rPr lang="cs-CZ" sz="1800" dirty="0"/>
              <a:t>() Same as partition(), but preserves the relative order of matching and nonmatching elements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Můj první C++ program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6240" y="3537348"/>
            <a:ext cx="4724400" cy="181588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dirty="0"/>
              <a:t>#</a:t>
            </a:r>
            <a:r>
              <a:rPr lang="cs-CZ" sz="1600" dirty="0"/>
              <a:t>include </a:t>
            </a:r>
            <a:r>
              <a:rPr lang="en-US" sz="1600" dirty="0"/>
              <a:t>&lt;</a:t>
            </a:r>
            <a:r>
              <a:rPr lang="en-US" sz="1600" dirty="0" err="1"/>
              <a:t>iostream</a:t>
            </a:r>
            <a:r>
              <a:rPr lang="en-US" sz="1600" dirty="0"/>
              <a:t>&gt;</a:t>
            </a:r>
          </a:p>
          <a:p>
            <a:endParaRPr lang="cs-CZ" sz="1600" dirty="0"/>
          </a:p>
          <a:p>
            <a:r>
              <a:rPr lang="cs-CZ" sz="1600" dirty="0"/>
              <a:t>int main()</a:t>
            </a:r>
          </a:p>
          <a:p>
            <a:r>
              <a:rPr lang="cs-CZ" sz="1600" dirty="0"/>
              <a:t>{</a:t>
            </a:r>
          </a:p>
          <a:p>
            <a:r>
              <a:rPr lang="en-US" sz="1600" dirty="0"/>
              <a:t>    std::</a:t>
            </a:r>
            <a:r>
              <a:rPr lang="cs-CZ" sz="1600" dirty="0"/>
              <a:t>cout &lt;&lt; "</a:t>
            </a:r>
            <a:r>
              <a:rPr lang="en-US" sz="1600" dirty="0"/>
              <a:t>Hello </a:t>
            </a:r>
            <a:r>
              <a:rPr lang="cs-CZ" sz="1600" dirty="0"/>
              <a:t>W</a:t>
            </a:r>
            <a:r>
              <a:rPr lang="en-US" sz="1600" dirty="0" err="1"/>
              <a:t>orld</a:t>
            </a:r>
            <a:r>
              <a:rPr lang="cs-CZ" sz="1600" dirty="0"/>
              <a:t>" &lt;&lt; </a:t>
            </a:r>
            <a:r>
              <a:rPr lang="en-US" sz="1600" dirty="0" err="1"/>
              <a:t>std</a:t>
            </a:r>
            <a:r>
              <a:rPr lang="en-US" sz="1600" dirty="0"/>
              <a:t>::</a:t>
            </a:r>
            <a:r>
              <a:rPr lang="cs-CZ" sz="1600" dirty="0"/>
              <a:t>endl;</a:t>
            </a:r>
          </a:p>
          <a:p>
            <a:r>
              <a:rPr lang="cs-CZ" sz="1600" dirty="0"/>
              <a:t>    return </a:t>
            </a:r>
            <a:r>
              <a:rPr lang="en-US" sz="1600" dirty="0"/>
              <a:t>0</a:t>
            </a:r>
            <a:r>
              <a:rPr lang="cs-CZ" sz="1600" dirty="0"/>
              <a:t>;</a:t>
            </a:r>
          </a:p>
          <a:p>
            <a:r>
              <a:rPr lang="cs-CZ" sz="1600" dirty="0"/>
              <a:t>} 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381000" y="1387674"/>
            <a:ext cx="3733800" cy="12954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VS 201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9</a:t>
            </a:r>
          </a:p>
          <a:p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Create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a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new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project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Language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: C++</a:t>
            </a:r>
          </a:p>
          <a:p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Console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App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&gt;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Next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Name,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Location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&gt;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Create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876800" y="1387674"/>
            <a:ext cx="3733800" cy="1507926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Solution Explorer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Solution / Project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Source Files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Add New/Existing Item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Visual C++ / C++ File (.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cpp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(Header Files)</a:t>
            </a:r>
          </a:p>
          <a:p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6206836" y="3604340"/>
            <a:ext cx="2403764" cy="25146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ctrl-shift-B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F5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ctrl-F5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F10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F11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F9</a:t>
            </a:r>
          </a:p>
          <a:p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Debug / Window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Watch, Auto, Locals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Call Stack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6C318F-9561-4AF6-A5B6-6ED4FEEF8875}"/>
              </a:ext>
            </a:extLst>
          </p:cNvPr>
          <p:cNvSpPr txBox="1"/>
          <p:nvPr/>
        </p:nvSpPr>
        <p:spPr>
          <a:xfrm>
            <a:off x="381000" y="5768304"/>
            <a:ext cx="37338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„Hello </a:t>
            </a:r>
            <a:r>
              <a:rPr lang="cs-CZ" sz="2400" dirty="0" err="1"/>
              <a:t>World</a:t>
            </a:r>
            <a:r>
              <a:rPr lang="cs-CZ" sz="2400" dirty="0"/>
              <a:t>“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9356552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Sorting algorithms</a:t>
            </a:r>
            <a:endParaRPr lang="cs-CZ" sz="28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sort</a:t>
            </a:r>
            <a:r>
              <a:rPr lang="cs-CZ" sz="1800" dirty="0"/>
              <a:t>() Sorts all elements </a:t>
            </a:r>
            <a:endParaRPr lang="en-US" sz="1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stable_sort</a:t>
            </a:r>
            <a:r>
              <a:rPr lang="cs-CZ" sz="1800" dirty="0"/>
              <a:t>() Sorts while preserving order of equal elements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partial_sort</a:t>
            </a:r>
            <a:r>
              <a:rPr lang="cs-CZ" sz="1800" dirty="0"/>
              <a:t>() Sorts until the first </a:t>
            </a:r>
            <a:r>
              <a:rPr lang="cs-CZ" sz="1800" i="1" dirty="0"/>
              <a:t>n </a:t>
            </a:r>
            <a:r>
              <a:rPr lang="cs-CZ" sz="1800" dirty="0"/>
              <a:t>elements are correct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partial_sort_copy</a:t>
            </a:r>
            <a:r>
              <a:rPr lang="cs-CZ" sz="1800" dirty="0"/>
              <a:t>() Copies elements in sorted order </a:t>
            </a:r>
            <a:endParaRPr lang="en-US" sz="1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nth_element</a:t>
            </a:r>
            <a:r>
              <a:rPr lang="cs-CZ" sz="1800" dirty="0"/>
              <a:t>() Sorts according to the </a:t>
            </a:r>
            <a:r>
              <a:rPr lang="cs-CZ" sz="1800" i="1" dirty="0"/>
              <a:t>n</a:t>
            </a:r>
            <a:r>
              <a:rPr lang="cs-CZ" sz="1800" dirty="0"/>
              <a:t>th position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partition</a:t>
            </a:r>
            <a:r>
              <a:rPr lang="cs-CZ" sz="1800" dirty="0"/>
              <a:t>() Changes the order of the elements so that elements that match a criterion are at the front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stable_partition</a:t>
            </a:r>
            <a:r>
              <a:rPr lang="cs-CZ" sz="1800" dirty="0"/>
              <a:t>() Same as partition(), but preserves the relative order</a:t>
            </a:r>
            <a:r>
              <a:rPr lang="en-US" sz="1800" dirty="0"/>
              <a:t> </a:t>
            </a:r>
            <a:r>
              <a:rPr lang="cs-CZ" sz="1800" dirty="0"/>
              <a:t>of matching and nonmatching elements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make_heap</a:t>
            </a:r>
            <a:r>
              <a:rPr lang="cs-CZ" sz="1800" dirty="0"/>
              <a:t>() Converts a range into a heap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push_heap</a:t>
            </a:r>
            <a:r>
              <a:rPr lang="cs-CZ" sz="1800" dirty="0"/>
              <a:t>() Adds an element to a heap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pop_heap</a:t>
            </a:r>
            <a:r>
              <a:rPr lang="cs-CZ" sz="1800" dirty="0"/>
              <a:t>() Removes an element from a heap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sort_heap</a:t>
            </a:r>
            <a:r>
              <a:rPr lang="cs-CZ" sz="1800" dirty="0"/>
              <a:t>() Sorts the heap (it is no longer a heap after the call)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Algorithms for Sorted Ranges</a:t>
            </a:r>
            <a:r>
              <a:rPr lang="en-US" sz="2800"/>
              <a:t> </a:t>
            </a:r>
            <a:endParaRPr lang="cs-CZ" sz="280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binary_search</a:t>
            </a:r>
            <a:r>
              <a:rPr lang="cs-CZ" sz="1800" dirty="0"/>
              <a:t>() Returns whether the range contains an element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includes</a:t>
            </a:r>
            <a:r>
              <a:rPr lang="cs-CZ" sz="1800" dirty="0"/>
              <a:t>() Returns whether each element of a range is also</a:t>
            </a:r>
            <a:r>
              <a:rPr lang="en-US" sz="1800" dirty="0"/>
              <a:t> </a:t>
            </a:r>
            <a:r>
              <a:rPr lang="cs-CZ" sz="1800" dirty="0"/>
              <a:t>an element of another range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lower_bound</a:t>
            </a:r>
            <a:r>
              <a:rPr lang="cs-CZ" sz="1800" dirty="0"/>
              <a:t>() Finds the first element greater than or equal to</a:t>
            </a:r>
            <a:r>
              <a:rPr lang="en-US" sz="1800" dirty="0"/>
              <a:t> </a:t>
            </a:r>
            <a:r>
              <a:rPr lang="cs-CZ" sz="1800" dirty="0"/>
              <a:t>a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upper_bound</a:t>
            </a:r>
            <a:r>
              <a:rPr lang="cs-CZ" sz="1800" dirty="0"/>
              <a:t>() Finds the first element greater than a given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equal_range</a:t>
            </a:r>
            <a:r>
              <a:rPr lang="cs-CZ" sz="1800" dirty="0"/>
              <a:t>() Returns the range of elements equal to a given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merge</a:t>
            </a:r>
            <a:r>
              <a:rPr lang="cs-CZ" sz="1800" dirty="0"/>
              <a:t>() Merges the elements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set_union</a:t>
            </a:r>
            <a:r>
              <a:rPr lang="cs-CZ" sz="1800" dirty="0"/>
              <a:t>() Processes the sorted union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set_intersection</a:t>
            </a:r>
            <a:r>
              <a:rPr lang="cs-CZ" sz="1800" dirty="0"/>
              <a:t>() Processes the sorted intersection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set_difference</a:t>
            </a:r>
            <a:r>
              <a:rPr lang="cs-CZ" sz="1800" dirty="0"/>
              <a:t>() Processes a sorted range that contains all elements</a:t>
            </a:r>
            <a:r>
              <a:rPr lang="en-US" sz="1800" dirty="0"/>
              <a:t> </a:t>
            </a:r>
            <a:r>
              <a:rPr lang="cs-CZ" sz="1800" dirty="0"/>
              <a:t>of a range that are not part of another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set_symmetric_difference</a:t>
            </a:r>
            <a:r>
              <a:rPr lang="cs-CZ" sz="1800" dirty="0"/>
              <a:t>() Processes a sorted range that contains all elements</a:t>
            </a:r>
            <a:r>
              <a:rPr lang="en-US" sz="1800" dirty="0"/>
              <a:t> </a:t>
            </a:r>
            <a:r>
              <a:rPr lang="cs-CZ" sz="1800" dirty="0"/>
              <a:t>that are in exactly one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inplace_merge</a:t>
            </a:r>
            <a:r>
              <a:rPr lang="cs-CZ" sz="1800" dirty="0"/>
              <a:t>() Merges two consecutive sorted ranges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Numeric algorithms</a:t>
            </a:r>
            <a:endParaRPr lang="cs-CZ" sz="28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accumulate</a:t>
            </a:r>
            <a:r>
              <a:rPr lang="cs-CZ" sz="1800" dirty="0"/>
              <a:t>() Combines all element values (processes sum, product, </a:t>
            </a:r>
            <a:r>
              <a:rPr lang="en-US" sz="1800" dirty="0"/>
              <a:t>...</a:t>
            </a:r>
            <a:r>
              <a:rPr lang="cs-CZ" sz="1800" dirty="0"/>
              <a:t>)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inner_product</a:t>
            </a:r>
            <a:r>
              <a:rPr lang="cs-CZ" sz="1800" dirty="0"/>
              <a:t>() Combines all elements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adjacent_difference</a:t>
            </a:r>
            <a:r>
              <a:rPr lang="cs-CZ" sz="1800" dirty="0"/>
              <a:t>() Combines each element with its predecessor; converts absolute values to relative values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partial_sum</a:t>
            </a:r>
            <a:r>
              <a:rPr lang="cs-CZ" sz="1800" dirty="0"/>
              <a:t>() Combines each element with all of its predecessors; converts relative values to absolute values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897CF9-1B27-433C-BBE7-E70BC0460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cs-CZ" dirty="0"/>
              <a:t>Fulltextové vyhledávání v databázi článků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76FCEA2-796C-4B3E-9F63-2C77C4E18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Zadání 1. DÚ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B77920-09B4-4F18-8F9F-7F59753DD749}"/>
              </a:ext>
            </a:extLst>
          </p:cNvPr>
          <p:cNvSpPr txBox="1"/>
          <p:nvPr/>
        </p:nvSpPr>
        <p:spPr>
          <a:xfrm>
            <a:off x="609600" y="3541067"/>
            <a:ext cx="79248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Domácí úkoly &gt;  „Fulltextové vyhledávání“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2931637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D659DB-90FD-4273-9BA1-00A6F5A42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Automatické testy v </a:t>
            </a:r>
            <a:r>
              <a:rPr lang="cs-CZ" dirty="0" err="1"/>
              <a:t>ReCodExu</a:t>
            </a:r>
            <a:r>
              <a:rPr lang="cs-CZ" dirty="0"/>
              <a:t>:</a:t>
            </a:r>
          </a:p>
          <a:p>
            <a:pPr lvl="1"/>
            <a:r>
              <a:rPr lang="cs-CZ" dirty="0">
                <a:solidFill>
                  <a:srgbClr val="0000FF"/>
                </a:solidFill>
              </a:rPr>
              <a:t>8</a:t>
            </a:r>
            <a:r>
              <a:rPr lang="cs-CZ" dirty="0"/>
              <a:t> bodů za základní funkcionalitu</a:t>
            </a:r>
          </a:p>
          <a:p>
            <a:pPr lvl="1"/>
            <a:r>
              <a:rPr lang="cs-CZ" dirty="0">
                <a:solidFill>
                  <a:srgbClr val="0000FF"/>
                </a:solidFill>
              </a:rPr>
              <a:t>2</a:t>
            </a:r>
            <a:r>
              <a:rPr lang="cs-CZ" dirty="0"/>
              <a:t> body za stabilitu (argumenty programu, dotazy)</a:t>
            </a:r>
          </a:p>
          <a:p>
            <a:r>
              <a:rPr lang="cs-CZ" dirty="0"/>
              <a:t>Ruční hodnocení (SIS - studijní mezivýsledky):</a:t>
            </a:r>
          </a:p>
          <a:p>
            <a:pPr lvl="1"/>
            <a:r>
              <a:rPr lang="cs-CZ" dirty="0"/>
              <a:t>musí fungovat alespoň základní veřejný test, jinak </a:t>
            </a:r>
            <a:r>
              <a:rPr lang="cs-CZ" dirty="0">
                <a:solidFill>
                  <a:srgbClr val="FF0000"/>
                </a:solidFill>
              </a:rPr>
              <a:t>0</a:t>
            </a:r>
          </a:p>
          <a:p>
            <a:pPr lvl="1"/>
            <a:r>
              <a:rPr lang="en-GB" dirty="0">
                <a:solidFill>
                  <a:srgbClr val="0000FF"/>
                </a:solidFill>
              </a:rPr>
              <a:t>4</a:t>
            </a:r>
            <a:r>
              <a:rPr lang="cs-CZ" dirty="0"/>
              <a:t> body za</a:t>
            </a:r>
            <a:r>
              <a:rPr lang="en-GB" dirty="0"/>
              <a:t> </a:t>
            </a:r>
            <a:r>
              <a:rPr lang="en-GB" dirty="0" err="1"/>
              <a:t>souběžný</a:t>
            </a:r>
            <a:r>
              <a:rPr lang="en-GB" dirty="0"/>
              <a:t> </a:t>
            </a:r>
            <a:r>
              <a:rPr lang="en-GB" dirty="0" err="1"/>
              <a:t>průnik</a:t>
            </a:r>
            <a:r>
              <a:rPr lang="cs-CZ" dirty="0"/>
              <a:t> seřazených seznamů</a:t>
            </a:r>
            <a:r>
              <a:rPr lang="en-GB" dirty="0"/>
              <a:t> </a:t>
            </a:r>
            <a:r>
              <a:rPr lang="en-GB" dirty="0" err="1"/>
              <a:t>dle</a:t>
            </a:r>
            <a:r>
              <a:rPr lang="en-GB" dirty="0"/>
              <a:t> </a:t>
            </a:r>
            <a:r>
              <a:rPr lang="en-GB" dirty="0" err="1"/>
              <a:t>zadání</a:t>
            </a:r>
            <a:endParaRPr lang="cs-CZ" dirty="0">
              <a:solidFill>
                <a:srgbClr val="0000FF"/>
              </a:solidFill>
            </a:endParaRPr>
          </a:p>
          <a:p>
            <a:pPr lvl="1"/>
            <a:r>
              <a:rPr lang="cs-CZ" dirty="0">
                <a:solidFill>
                  <a:srgbClr val="FF0000"/>
                </a:solidFill>
              </a:rPr>
              <a:t>-2</a:t>
            </a:r>
            <a:r>
              <a:rPr lang="cs-CZ" dirty="0">
                <a:solidFill>
                  <a:srgbClr val="0000FF"/>
                </a:solidFill>
              </a:rPr>
              <a:t> </a:t>
            </a:r>
            <a:r>
              <a:rPr lang="cs-CZ" dirty="0"/>
              <a:t>..</a:t>
            </a:r>
            <a:r>
              <a:rPr lang="cs-CZ" dirty="0">
                <a:solidFill>
                  <a:srgbClr val="0000FF"/>
                </a:solidFill>
              </a:rPr>
              <a:t> +</a:t>
            </a:r>
            <a:r>
              <a:rPr lang="en-GB" dirty="0">
                <a:solidFill>
                  <a:srgbClr val="0000FF"/>
                </a:solidFill>
              </a:rPr>
              <a:t>1</a:t>
            </a:r>
            <a:r>
              <a:rPr lang="cs-CZ" dirty="0"/>
              <a:t> bod za štábní kulturu a přehlednost kódu</a:t>
            </a:r>
          </a:p>
          <a:p>
            <a:r>
              <a:rPr lang="cs-CZ" dirty="0"/>
              <a:t>Maximálně tedy </a:t>
            </a:r>
            <a:r>
              <a:rPr lang="cs-CZ" dirty="0">
                <a:solidFill>
                  <a:srgbClr val="0000FF"/>
                </a:solidFill>
              </a:rPr>
              <a:t>15 bodů	</a:t>
            </a:r>
          </a:p>
          <a:p>
            <a:endParaRPr lang="cs-CZ" dirty="0"/>
          </a:p>
          <a:p>
            <a:r>
              <a:rPr lang="cs-CZ" dirty="0"/>
              <a:t>Deadline: </a:t>
            </a:r>
            <a:r>
              <a:rPr lang="cs-CZ" b="1" u="sng" dirty="0"/>
              <a:t>29.11.2020 23:59</a:t>
            </a:r>
          </a:p>
          <a:p>
            <a:r>
              <a:rPr lang="cs-CZ" dirty="0"/>
              <a:t>Za každý započatý týden zpoždění </a:t>
            </a:r>
            <a:r>
              <a:rPr lang="cs-CZ" dirty="0">
                <a:solidFill>
                  <a:srgbClr val="FF0000"/>
                </a:solidFill>
              </a:rPr>
              <a:t>-5 bodů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166514-0D24-49B1-9625-1B0DCE21D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Hodnocení 1.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78832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8. cvičení:</a:t>
            </a:r>
            <a:br>
              <a:rPr lang="cs-CZ" dirty="0"/>
            </a:br>
            <a:r>
              <a:rPr lang="cs-CZ" dirty="0"/>
              <a:t>Polymorfní datové struktury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24. 11. </a:t>
            </a:r>
            <a:r>
              <a:rPr lang="en-GB" dirty="0"/>
              <a:t>20</a:t>
            </a:r>
            <a:r>
              <a:rPr lang="cs-CZ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45517660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34314F-FCF5-4FA2-903A-F3282DAFE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Nedávalo moc smysl to udělat v jednom funktoru, šlo o tři oddělené věci</a:t>
            </a:r>
          </a:p>
          <a:p>
            <a:pPr lvl="1"/>
            <a:r>
              <a:rPr lang="cs-CZ" dirty="0"/>
              <a:t>A už vůbec nedávalo smysl funktory nepoužít a iterovat prvky ručně</a:t>
            </a:r>
          </a:p>
          <a:p>
            <a:pPr lvl="3"/>
            <a:endParaRPr lang="cs-CZ" dirty="0"/>
          </a:p>
          <a:p>
            <a:r>
              <a:rPr lang="cs-CZ" dirty="0"/>
              <a:t>Jak řešit „čekání“ na druhý prvek u prvních dvou funktorů?</a:t>
            </a:r>
          </a:p>
          <a:p>
            <a:pPr lvl="1"/>
            <a:r>
              <a:rPr lang="cs-CZ" dirty="0"/>
              <a:t>„Kouzelná“ počáteční hodnota </a:t>
            </a:r>
            <a:r>
              <a:rPr lang="cs-CZ" dirty="0" err="1"/>
              <a:t>alá</a:t>
            </a:r>
            <a:r>
              <a:rPr lang="cs-CZ" dirty="0"/>
              <a:t> </a:t>
            </a:r>
            <a:r>
              <a:rPr lang="cs-CZ" dirty="0">
                <a:latin typeface="Consolas" panose="020B0609020204030204" pitchFamily="49" charset="0"/>
              </a:rPr>
              <a:t>-1</a:t>
            </a:r>
            <a:r>
              <a:rPr lang="cs-CZ" dirty="0"/>
              <a:t> – co když bude ve vstupu?</a:t>
            </a:r>
          </a:p>
          <a:p>
            <a:pPr lvl="1"/>
            <a:r>
              <a:rPr lang="cs-CZ" dirty="0"/>
              <a:t>Předání prvního prvku v konstruktoru – stěžuje použití</a:t>
            </a:r>
          </a:p>
          <a:p>
            <a:pPr lvl="1"/>
            <a:r>
              <a:rPr lang="cs-CZ" dirty="0" err="1"/>
              <a:t>Boolean</a:t>
            </a:r>
            <a:r>
              <a:rPr lang="cs-CZ" dirty="0"/>
              <a:t> flag</a:t>
            </a:r>
          </a:p>
          <a:p>
            <a:pPr lvl="1"/>
            <a:r>
              <a:rPr lang="cs-CZ" dirty="0" err="1">
                <a:latin typeface="Consolas" panose="020B0609020204030204" pitchFamily="49" charset="0"/>
              </a:rPr>
              <a:t>std</a:t>
            </a:r>
            <a:r>
              <a:rPr lang="cs-CZ" dirty="0">
                <a:latin typeface="Consolas" panose="020B0609020204030204" pitchFamily="49" charset="0"/>
              </a:rPr>
              <a:t>::</a:t>
            </a:r>
            <a:r>
              <a:rPr lang="cs-CZ" dirty="0" err="1">
                <a:latin typeface="Consolas" panose="020B0609020204030204" pitchFamily="49" charset="0"/>
              </a:rPr>
              <a:t>optional</a:t>
            </a:r>
            <a:endParaRPr lang="cs-CZ" dirty="0">
              <a:latin typeface="Consolas" panose="020B0609020204030204" pitchFamily="49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FD88310-56F2-4773-A6E3-73DCE93E6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„Funktory“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7496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8E274D-0616-44BA-88DA-D67D2C294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Vypsání raději zvlášť (single </a:t>
            </a:r>
            <a:r>
              <a:rPr lang="cs-CZ" dirty="0" err="1"/>
              <a:t>responsibility</a:t>
            </a:r>
            <a:r>
              <a:rPr lang="cs-CZ" dirty="0"/>
              <a:t>)</a:t>
            </a:r>
          </a:p>
          <a:p>
            <a:r>
              <a:rPr lang="cs-CZ" dirty="0"/>
              <a:t>Možné použití ve funkcích z </a:t>
            </a:r>
            <a:r>
              <a:rPr lang="cs-CZ" dirty="0" err="1"/>
              <a:t>algorithm.h</a:t>
            </a:r>
            <a:r>
              <a:rPr lang="cs-CZ" dirty="0"/>
              <a:t>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3EC342-1D69-46BF-90E1-81D91ED3E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</a:t>
            </a:r>
            <a:r>
              <a:rPr lang="en-GB" dirty="0"/>
              <a:t> z </a:t>
            </a:r>
            <a:r>
              <a:rPr lang="en-GB" dirty="0" err="1"/>
              <a:t>úlohy</a:t>
            </a:r>
            <a:r>
              <a:rPr lang="cs-CZ" dirty="0"/>
              <a:t> „Funktory“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C546E0-ADF1-40BD-BD32-662AE958DF7A}"/>
              </a:ext>
            </a:extLst>
          </p:cNvPr>
          <p:cNvSpPr txBox="1"/>
          <p:nvPr/>
        </p:nvSpPr>
        <p:spPr>
          <a:xfrm>
            <a:off x="1028700" y="1981200"/>
            <a:ext cx="7086600" cy="397031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auto f1 = std::</a:t>
            </a:r>
            <a:r>
              <a:rPr lang="cs-CZ" dirty="0" err="1"/>
              <a:t>find_if</a:t>
            </a:r>
            <a:r>
              <a:rPr lang="en-GB" dirty="0"/>
              <a:t>(</a:t>
            </a:r>
            <a:r>
              <a:rPr lang="en-GB" dirty="0" err="1"/>
              <a:t>v.begin</a:t>
            </a:r>
            <a:r>
              <a:rPr lang="en-GB" dirty="0"/>
              <a:t>(), </a:t>
            </a:r>
            <a:r>
              <a:rPr lang="en-GB" dirty="0" err="1"/>
              <a:t>v.end</a:t>
            </a:r>
            <a:r>
              <a:rPr lang="en-GB" dirty="0"/>
              <a:t>(), </a:t>
            </a:r>
            <a:r>
              <a:rPr lang="en-GB" b="1" dirty="0" err="1"/>
              <a:t>greater_by</a:t>
            </a:r>
            <a:r>
              <a:rPr lang="en-GB" dirty="0"/>
              <a:t>(4));</a:t>
            </a:r>
          </a:p>
          <a:p>
            <a:r>
              <a:rPr lang="en-GB" dirty="0"/>
              <a:t>if(f1</a:t>
            </a:r>
            <a:r>
              <a:rPr lang="cs-CZ" dirty="0"/>
              <a:t> != </a:t>
            </a:r>
            <a:r>
              <a:rPr lang="cs-CZ" dirty="0" err="1"/>
              <a:t>v.end</a:t>
            </a:r>
            <a:r>
              <a:rPr lang="cs-CZ" dirty="0"/>
              <a:t>()</a:t>
            </a:r>
            <a:r>
              <a:rPr lang="en-GB" dirty="0"/>
              <a:t>)</a:t>
            </a:r>
            <a:r>
              <a:rPr lang="cs-CZ" dirty="0"/>
              <a:t> {</a:t>
            </a:r>
            <a:endParaRPr lang="en-GB" dirty="0"/>
          </a:p>
          <a:p>
            <a:r>
              <a:rPr lang="cs-CZ" dirty="0"/>
              <a:t>    </a:t>
            </a:r>
            <a:r>
              <a:rPr lang="en-GB" dirty="0"/>
              <a:t>std::</a:t>
            </a:r>
            <a:r>
              <a:rPr lang="en-GB" dirty="0" err="1"/>
              <a:t>cout</a:t>
            </a:r>
            <a:r>
              <a:rPr lang="en-GB" dirty="0"/>
              <a:t> &lt;&lt; </a:t>
            </a:r>
            <a:r>
              <a:rPr lang="cs-CZ" dirty="0"/>
              <a:t>*</a:t>
            </a:r>
            <a:r>
              <a:rPr lang="en-GB" dirty="0"/>
              <a:t>f1;</a:t>
            </a:r>
            <a:endParaRPr lang="cs-CZ" dirty="0"/>
          </a:p>
          <a:p>
            <a:r>
              <a:rPr lang="cs-CZ" dirty="0"/>
              <a:t>}</a:t>
            </a:r>
            <a:endParaRPr lang="en-GB" dirty="0"/>
          </a:p>
          <a:p>
            <a:r>
              <a:rPr lang="en-GB" dirty="0"/>
              <a:t>std::</a:t>
            </a:r>
            <a:r>
              <a:rPr lang="en-GB" dirty="0" err="1"/>
              <a:t>cout</a:t>
            </a:r>
            <a:r>
              <a:rPr lang="en-GB" dirty="0"/>
              <a:t> &lt;&lt; std::</a:t>
            </a:r>
            <a:r>
              <a:rPr lang="en-GB" dirty="0" err="1"/>
              <a:t>endl</a:t>
            </a:r>
            <a:r>
              <a:rPr lang="en-GB" dirty="0"/>
              <a:t>;</a:t>
            </a:r>
          </a:p>
          <a:p>
            <a:r>
              <a:rPr lang="en-GB" dirty="0"/>
              <a:t>    </a:t>
            </a:r>
          </a:p>
          <a:p>
            <a:r>
              <a:rPr lang="en-GB" dirty="0"/>
              <a:t>auto f2 = std::</a:t>
            </a:r>
            <a:r>
              <a:rPr lang="en-GB" dirty="0" err="1"/>
              <a:t>for_each</a:t>
            </a:r>
            <a:r>
              <a:rPr lang="en-GB" dirty="0"/>
              <a:t>(</a:t>
            </a:r>
            <a:r>
              <a:rPr lang="en-GB" dirty="0" err="1"/>
              <a:t>v.begin</a:t>
            </a:r>
            <a:r>
              <a:rPr lang="en-GB" dirty="0"/>
              <a:t>(), </a:t>
            </a:r>
            <a:r>
              <a:rPr lang="en-GB" dirty="0" err="1"/>
              <a:t>v.end</a:t>
            </a:r>
            <a:r>
              <a:rPr lang="en-GB" dirty="0"/>
              <a:t>(), </a:t>
            </a:r>
            <a:r>
              <a:rPr lang="en-GB" b="1" dirty="0" err="1"/>
              <a:t>biggest_diff</a:t>
            </a:r>
            <a:r>
              <a:rPr lang="en-GB" dirty="0"/>
              <a:t>());</a:t>
            </a:r>
          </a:p>
          <a:p>
            <a:r>
              <a:rPr lang="cs-CZ" dirty="0"/>
              <a:t>s</a:t>
            </a:r>
            <a:r>
              <a:rPr lang="en-GB" dirty="0"/>
              <a:t>td::</a:t>
            </a:r>
            <a:r>
              <a:rPr lang="en-GB" dirty="0" err="1"/>
              <a:t>cout</a:t>
            </a:r>
            <a:r>
              <a:rPr lang="en-GB" dirty="0"/>
              <a:t> &lt;&lt; f2.res</a:t>
            </a:r>
            <a:r>
              <a:rPr lang="cs-CZ" dirty="0" err="1"/>
              <a:t>ult</a:t>
            </a:r>
            <a:r>
              <a:rPr lang="en-GB" dirty="0"/>
              <a:t> &lt;&lt; std::</a:t>
            </a:r>
            <a:r>
              <a:rPr lang="en-GB" dirty="0" err="1"/>
              <a:t>endl</a:t>
            </a:r>
            <a:r>
              <a:rPr lang="en-GB" dirty="0"/>
              <a:t>;</a:t>
            </a:r>
          </a:p>
          <a:p>
            <a:r>
              <a:rPr lang="en-GB" dirty="0"/>
              <a:t>    </a:t>
            </a:r>
          </a:p>
          <a:p>
            <a:r>
              <a:rPr lang="en-GB" dirty="0"/>
              <a:t>std::</a:t>
            </a:r>
            <a:r>
              <a:rPr lang="en-GB" dirty="0" err="1"/>
              <a:t>for_each</a:t>
            </a:r>
            <a:r>
              <a:rPr lang="en-GB" dirty="0"/>
              <a:t>(</a:t>
            </a:r>
            <a:r>
              <a:rPr lang="en-GB" dirty="0" err="1"/>
              <a:t>v.begin</a:t>
            </a:r>
            <a:r>
              <a:rPr lang="en-GB" dirty="0"/>
              <a:t>(), </a:t>
            </a:r>
            <a:r>
              <a:rPr lang="en-GB" dirty="0" err="1"/>
              <a:t>v.end</a:t>
            </a:r>
            <a:r>
              <a:rPr lang="en-GB" dirty="0"/>
              <a:t>(), </a:t>
            </a:r>
            <a:r>
              <a:rPr lang="en-GB" b="1" dirty="0" err="1"/>
              <a:t>grow_inc</a:t>
            </a:r>
            <a:r>
              <a:rPr lang="en-GB" dirty="0"/>
              <a:t>());</a:t>
            </a:r>
            <a:endParaRPr lang="cs-CZ" dirty="0"/>
          </a:p>
          <a:p>
            <a:r>
              <a:rPr lang="en-GB" dirty="0"/>
              <a:t>for(auto a: v)</a:t>
            </a:r>
            <a:r>
              <a:rPr lang="cs-CZ" dirty="0"/>
              <a:t> </a:t>
            </a:r>
            <a:r>
              <a:rPr lang="en-GB" dirty="0"/>
              <a:t>{</a:t>
            </a:r>
          </a:p>
          <a:p>
            <a:r>
              <a:rPr lang="cs-CZ" dirty="0"/>
              <a:t>    </a:t>
            </a:r>
            <a:r>
              <a:rPr lang="en-GB" dirty="0"/>
              <a:t>std::</a:t>
            </a:r>
            <a:r>
              <a:rPr lang="en-GB" dirty="0" err="1"/>
              <a:t>cout</a:t>
            </a:r>
            <a:r>
              <a:rPr lang="en-GB" dirty="0"/>
              <a:t> &lt;&lt; a &lt;&lt; " ";</a:t>
            </a:r>
          </a:p>
          <a:p>
            <a:r>
              <a:rPr lang="en-GB" dirty="0"/>
              <a:t>}</a:t>
            </a:r>
          </a:p>
          <a:p>
            <a:r>
              <a:rPr lang="en-GB" dirty="0"/>
              <a:t>std::</a:t>
            </a:r>
            <a:r>
              <a:rPr lang="en-GB" dirty="0" err="1"/>
              <a:t>cout</a:t>
            </a:r>
            <a:r>
              <a:rPr lang="en-GB" dirty="0"/>
              <a:t> &lt;&lt; std::</a:t>
            </a:r>
            <a:r>
              <a:rPr lang="en-GB" dirty="0" err="1"/>
              <a:t>endl</a:t>
            </a:r>
            <a:r>
              <a:rPr lang="en-GB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47602688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34314F-FCF5-4FA2-903A-F3282DAFE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Pozor na „</a:t>
            </a:r>
            <a:r>
              <a:rPr lang="cs-CZ" dirty="0" err="1"/>
              <a:t>one-linery</a:t>
            </a:r>
            <a:r>
              <a:rPr lang="cs-CZ" dirty="0"/>
              <a:t>“: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FD88310-56F2-4773-A6E3-73DCE93E6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„Funktory“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452D77-802A-4965-812B-D1F43400F050}"/>
              </a:ext>
            </a:extLst>
          </p:cNvPr>
          <p:cNvSpPr txBox="1"/>
          <p:nvPr/>
        </p:nvSpPr>
        <p:spPr>
          <a:xfrm>
            <a:off x="381000" y="1871861"/>
            <a:ext cx="8382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sz="1400" dirty="0"/>
              <a:t>bool operator()(int &amp; a){if(</a:t>
            </a:r>
            <a:r>
              <a:rPr lang="en-GB" sz="1400" dirty="0" err="1"/>
              <a:t>prev</a:t>
            </a:r>
            <a:r>
              <a:rPr lang="en-GB" sz="1400" dirty="0"/>
              <a:t> != 0 &amp;&amp; abs(a-</a:t>
            </a:r>
            <a:r>
              <a:rPr lang="en-GB" sz="1400" dirty="0" err="1"/>
              <a:t>prev</a:t>
            </a:r>
            <a:r>
              <a:rPr lang="en-GB" sz="1400" dirty="0"/>
              <a:t>)&gt;=4){return true;}else{</a:t>
            </a:r>
            <a:r>
              <a:rPr lang="en-GB" sz="1400" dirty="0" err="1"/>
              <a:t>prev</a:t>
            </a:r>
            <a:r>
              <a:rPr lang="en-GB" sz="1400" dirty="0"/>
              <a:t>=</a:t>
            </a:r>
            <a:r>
              <a:rPr lang="en-GB" sz="1400" dirty="0" err="1"/>
              <a:t>a;return</a:t>
            </a:r>
            <a:r>
              <a:rPr lang="en-GB" sz="1400" dirty="0"/>
              <a:t> false;}}</a:t>
            </a:r>
            <a:endParaRPr lang="cs-CZ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9FCA89-89E2-4C06-8FAD-945B19D555DF}"/>
              </a:ext>
            </a:extLst>
          </p:cNvPr>
          <p:cNvSpPr txBox="1"/>
          <p:nvPr/>
        </p:nvSpPr>
        <p:spPr>
          <a:xfrm>
            <a:off x="2934345" y="2832318"/>
            <a:ext cx="3275308" cy="181588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sz="1400" dirty="0"/>
              <a:t>bool operator()(int &amp; a)</a:t>
            </a:r>
            <a:r>
              <a:rPr lang="cs-CZ" sz="1400" dirty="0"/>
              <a:t> </a:t>
            </a:r>
            <a:r>
              <a:rPr lang="en-GB" sz="1400" dirty="0"/>
              <a:t>{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en-GB" sz="1400" dirty="0"/>
              <a:t>if</a:t>
            </a:r>
            <a:r>
              <a:rPr lang="cs-CZ" sz="1400" dirty="0"/>
              <a:t> </a:t>
            </a:r>
            <a:r>
              <a:rPr lang="en-GB" sz="1400" dirty="0"/>
              <a:t>(</a:t>
            </a:r>
            <a:r>
              <a:rPr lang="en-GB" sz="1400" dirty="0" err="1"/>
              <a:t>prev</a:t>
            </a:r>
            <a:r>
              <a:rPr lang="en-GB" sz="1400" dirty="0"/>
              <a:t> != 0 &amp;&amp; abs(a-</a:t>
            </a:r>
            <a:r>
              <a:rPr lang="en-GB" sz="1400" dirty="0" err="1"/>
              <a:t>prev</a:t>
            </a:r>
            <a:r>
              <a:rPr lang="en-GB" sz="1400" dirty="0"/>
              <a:t>)&gt;=4)</a:t>
            </a:r>
            <a:r>
              <a:rPr lang="cs-CZ" sz="1400" dirty="0"/>
              <a:t> </a:t>
            </a:r>
            <a:r>
              <a:rPr lang="en-GB" sz="1400" dirty="0"/>
              <a:t>{</a:t>
            </a:r>
            <a:endParaRPr lang="cs-CZ" sz="1400" dirty="0"/>
          </a:p>
          <a:p>
            <a:r>
              <a:rPr lang="cs-CZ" sz="1400" dirty="0"/>
              <a:t>    </a:t>
            </a:r>
            <a:r>
              <a:rPr lang="en-GB" sz="1400" dirty="0"/>
              <a:t>return true;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en-GB" sz="1400" dirty="0"/>
              <a:t>}</a:t>
            </a:r>
            <a:r>
              <a:rPr lang="cs-CZ" sz="1400" dirty="0"/>
              <a:t> </a:t>
            </a:r>
            <a:r>
              <a:rPr lang="en-GB" sz="1400" dirty="0"/>
              <a:t>else</a:t>
            </a:r>
            <a:r>
              <a:rPr lang="cs-CZ" sz="1400" dirty="0"/>
              <a:t> </a:t>
            </a:r>
            <a:r>
              <a:rPr lang="en-GB" sz="1400" dirty="0"/>
              <a:t>{</a:t>
            </a:r>
            <a:endParaRPr lang="cs-CZ" sz="1400" dirty="0"/>
          </a:p>
          <a:p>
            <a:r>
              <a:rPr lang="cs-CZ" sz="1400" dirty="0"/>
              <a:t>    </a:t>
            </a:r>
            <a:r>
              <a:rPr lang="en-GB" sz="1400" dirty="0" err="1"/>
              <a:t>prev</a:t>
            </a:r>
            <a:r>
              <a:rPr lang="en-GB" sz="1400" dirty="0"/>
              <a:t>=a;</a:t>
            </a:r>
            <a:endParaRPr lang="cs-CZ" sz="1400" dirty="0"/>
          </a:p>
          <a:p>
            <a:r>
              <a:rPr lang="cs-CZ" sz="1400" dirty="0"/>
              <a:t>    </a:t>
            </a:r>
            <a:r>
              <a:rPr lang="en-GB" sz="1400" dirty="0"/>
              <a:t>return false;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en-GB" sz="1400" dirty="0"/>
              <a:t>}</a:t>
            </a:r>
            <a:endParaRPr lang="cs-CZ" sz="1400" dirty="0"/>
          </a:p>
          <a:p>
            <a:r>
              <a:rPr lang="en-GB" sz="1400" dirty="0"/>
              <a:t>}</a:t>
            </a:r>
            <a:endParaRPr lang="cs-CZ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092BDA-1B4F-446D-A89C-0E80D437C133}"/>
              </a:ext>
            </a:extLst>
          </p:cNvPr>
          <p:cNvSpPr txBox="1"/>
          <p:nvPr/>
        </p:nvSpPr>
        <p:spPr>
          <a:xfrm>
            <a:off x="4324175" y="2343706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576523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4D976C-59E3-484C-AE09-148514BBE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Pro úpravu prvků na místě stačí </a:t>
            </a:r>
            <a:r>
              <a:rPr lang="cs-CZ" dirty="0" err="1"/>
              <a:t>for_each</a:t>
            </a:r>
            <a:endParaRPr lang="cs-CZ" dirty="0"/>
          </a:p>
          <a:p>
            <a:pPr lvl="1"/>
            <a:r>
              <a:rPr lang="cs-CZ" dirty="0"/>
              <a:t>Není potřeba </a:t>
            </a:r>
            <a:r>
              <a:rPr lang="cs-CZ" dirty="0" err="1"/>
              <a:t>transform</a:t>
            </a:r>
            <a:r>
              <a:rPr lang="cs-CZ" dirty="0"/>
              <a:t>, ten je i pro přesun</a:t>
            </a:r>
          </a:p>
          <a:p>
            <a:endParaRPr lang="cs-CZ" dirty="0"/>
          </a:p>
          <a:p>
            <a:r>
              <a:rPr lang="cs-CZ" dirty="0"/>
              <a:t>Návratová hodnota funktoru ve </a:t>
            </a:r>
            <a:r>
              <a:rPr lang="cs-CZ" dirty="0" err="1"/>
              <a:t>for_each</a:t>
            </a:r>
            <a:r>
              <a:rPr lang="cs-CZ" dirty="0"/>
              <a:t> se ignoruje</a:t>
            </a:r>
          </a:p>
          <a:p>
            <a:pPr lvl="1"/>
            <a:r>
              <a:rPr lang="cs-CZ" dirty="0"/>
              <a:t>Pro modifikaci potřeba upravit argument</a:t>
            </a:r>
            <a:br>
              <a:rPr lang="cs-CZ" dirty="0"/>
            </a:br>
            <a:r>
              <a:rPr lang="cs-CZ" dirty="0"/>
              <a:t>(předáván referencí)</a:t>
            </a:r>
          </a:p>
          <a:p>
            <a:endParaRPr lang="cs-CZ" dirty="0"/>
          </a:p>
          <a:p>
            <a:r>
              <a:rPr lang="cs-CZ" dirty="0"/>
              <a:t>Zbytečné </a:t>
            </a:r>
            <a:r>
              <a:rPr lang="cs-CZ" dirty="0" err="1"/>
              <a:t>parsování</a:t>
            </a:r>
            <a:r>
              <a:rPr lang="cs-CZ" dirty="0"/>
              <a:t> znaků – jednoduchý vstup: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2B9D7A-8869-477B-B1E5-C909677CA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„Funktory“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D527B5-8E84-4B80-BB69-41C6999F322D}"/>
              </a:ext>
            </a:extLst>
          </p:cNvPr>
          <p:cNvSpPr txBox="1"/>
          <p:nvPr/>
        </p:nvSpPr>
        <p:spPr>
          <a:xfrm>
            <a:off x="3581400" y="5410200"/>
            <a:ext cx="19812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x;</a:t>
            </a:r>
          </a:p>
          <a:p>
            <a:r>
              <a:rPr lang="cs-CZ" sz="1400" dirty="0" err="1"/>
              <a:t>while</a:t>
            </a:r>
            <a:r>
              <a:rPr lang="cs-CZ" sz="1400" dirty="0"/>
              <a:t> (</a:t>
            </a:r>
            <a:r>
              <a:rPr lang="cs-CZ" sz="1400" dirty="0" err="1"/>
              <a:t>cin</a:t>
            </a:r>
            <a:r>
              <a:rPr lang="cs-CZ" sz="1400" dirty="0"/>
              <a:t> &gt;&gt; x) {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v.push_back</a:t>
            </a:r>
            <a:r>
              <a:rPr lang="cs-CZ" sz="1400" dirty="0"/>
              <a:t>(x);</a:t>
            </a:r>
          </a:p>
          <a:p>
            <a:r>
              <a:rPr lang="cs-CZ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7770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3429000"/>
            <a:ext cx="8686800" cy="3276600"/>
          </a:xfrm>
        </p:spPr>
        <p:txBody>
          <a:bodyPr/>
          <a:lstStyle/>
          <a:p>
            <a:r>
              <a:rPr lang="cs-CZ" dirty="0"/>
              <a:t>Násobilka</a:t>
            </a:r>
            <a:endParaRPr lang="en-US" dirty="0"/>
          </a:p>
          <a:p>
            <a:pPr lvl="1"/>
            <a:r>
              <a:rPr lang="en-US" dirty="0" err="1"/>
              <a:t>funkce</a:t>
            </a:r>
            <a:r>
              <a:rPr lang="en-US" dirty="0"/>
              <a:t> (t</a:t>
            </a:r>
            <a:r>
              <a:rPr lang="cs-CZ" dirty="0"/>
              <a:t>ří</a:t>
            </a:r>
            <a:r>
              <a:rPr lang="en-US" dirty="0"/>
              <a:t>da, </a:t>
            </a:r>
            <a:r>
              <a:rPr lang="en-US" dirty="0" err="1"/>
              <a:t>metoda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parametr</a:t>
            </a:r>
          </a:p>
          <a:p>
            <a:pPr marL="109728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563562"/>
          </a:xfrm>
        </p:spPr>
        <p:txBody>
          <a:bodyPr>
            <a:normAutofit fontScale="90000"/>
          </a:bodyPr>
          <a:lstStyle/>
          <a:p>
            <a:r>
              <a:rPr lang="cs-CZ" dirty="0"/>
              <a:t>Můj </a:t>
            </a:r>
            <a:r>
              <a:rPr lang="en-US" dirty="0" err="1"/>
              <a:t>druh</a:t>
            </a:r>
            <a:r>
              <a:rPr lang="cs-CZ" dirty="0"/>
              <a:t>ý program – násobilka 7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914400"/>
            <a:ext cx="41910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 err="1"/>
              <a:t>iostream</a:t>
            </a:r>
            <a:r>
              <a:rPr lang="en-US" sz="1400" dirty="0"/>
              <a:t>&gt;</a:t>
            </a:r>
          </a:p>
          <a:p>
            <a:endParaRPr lang="cs-CZ" sz="1400" dirty="0"/>
          </a:p>
          <a:p>
            <a:r>
              <a:rPr lang="cs-CZ" sz="1400" dirty="0" err="1"/>
              <a:t>using</a:t>
            </a:r>
            <a:r>
              <a:rPr lang="cs-CZ" sz="1400" dirty="0"/>
              <a:t> </a:t>
            </a:r>
            <a:r>
              <a:rPr lang="cs-CZ" sz="1400" dirty="0" err="1"/>
              <a:t>namespace</a:t>
            </a:r>
            <a:r>
              <a:rPr lang="cs-CZ" sz="1400" dirty="0"/>
              <a:t> </a:t>
            </a:r>
            <a:r>
              <a:rPr lang="cs-CZ" sz="1400" dirty="0" err="1"/>
              <a:t>std</a:t>
            </a:r>
            <a:r>
              <a:rPr lang="cs-CZ" sz="1400" dirty="0"/>
              <a:t>;</a:t>
            </a:r>
          </a:p>
          <a:p>
            <a:endParaRPr lang="cs-CZ" sz="1400" dirty="0"/>
          </a:p>
          <a:p>
            <a:r>
              <a:rPr lang="cs-CZ" sz="1400" dirty="0"/>
              <a:t>int main()</a:t>
            </a:r>
          </a:p>
          <a:p>
            <a:r>
              <a:rPr lang="cs-CZ" sz="1400" dirty="0"/>
              <a:t>{</a:t>
            </a:r>
          </a:p>
          <a:p>
            <a:r>
              <a:rPr lang="en-US" sz="1400" dirty="0"/>
              <a:t>    </a:t>
            </a:r>
            <a:r>
              <a:rPr lang="cs-CZ" sz="1400" dirty="0" err="1"/>
              <a:t>cout</a:t>
            </a:r>
            <a:r>
              <a:rPr lang="cs-CZ" sz="1400" dirty="0"/>
              <a:t> &lt;&lt; "</a:t>
            </a:r>
            <a:r>
              <a:rPr lang="en-US" sz="1400" dirty="0"/>
              <a:t>Hello </a:t>
            </a:r>
            <a:r>
              <a:rPr lang="cs-CZ" sz="1400" dirty="0"/>
              <a:t>W</a:t>
            </a:r>
            <a:r>
              <a:rPr lang="en-US" sz="1400" dirty="0" err="1"/>
              <a:t>orld</a:t>
            </a:r>
            <a:r>
              <a:rPr lang="cs-CZ" sz="1400" dirty="0"/>
              <a:t>" &lt;&lt; </a:t>
            </a:r>
            <a:r>
              <a:rPr lang="cs-CZ" sz="1400" dirty="0" err="1"/>
              <a:t>endl</a:t>
            </a:r>
            <a:r>
              <a:rPr lang="cs-CZ" sz="1400" dirty="0"/>
              <a:t>;</a:t>
            </a:r>
          </a:p>
          <a:p>
            <a:r>
              <a:rPr lang="cs-CZ" sz="1400" dirty="0"/>
              <a:t>    return </a:t>
            </a:r>
            <a:r>
              <a:rPr lang="en-US" sz="1400" dirty="0"/>
              <a:t>0</a:t>
            </a:r>
            <a:r>
              <a:rPr lang="cs-CZ" sz="1400" dirty="0"/>
              <a:t>;</a:t>
            </a:r>
          </a:p>
          <a:p>
            <a:r>
              <a:rPr lang="cs-CZ" sz="1400" dirty="0"/>
              <a:t>}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4800600"/>
            <a:ext cx="1440873" cy="1169551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N</a:t>
            </a:r>
            <a:r>
              <a:rPr lang="cs-CZ" sz="1400" dirty="0" err="1"/>
              <a:t>asobilka</a:t>
            </a:r>
            <a:r>
              <a:rPr lang="cs-CZ" sz="1400" dirty="0"/>
              <a:t> 7:</a:t>
            </a:r>
          </a:p>
          <a:p>
            <a:r>
              <a:rPr lang="en-US" sz="1400" dirty="0"/>
              <a:t>1 * 7 = 7</a:t>
            </a:r>
          </a:p>
          <a:p>
            <a:r>
              <a:rPr lang="en-US" sz="1400" dirty="0"/>
              <a:t>2 * 7 = 14</a:t>
            </a:r>
          </a:p>
          <a:p>
            <a:r>
              <a:rPr lang="en-US" sz="1400" dirty="0"/>
              <a:t>...</a:t>
            </a:r>
          </a:p>
          <a:p>
            <a:r>
              <a:rPr lang="en-US" sz="1400" dirty="0"/>
              <a:t>10 * 7 = 70</a:t>
            </a:r>
            <a:endParaRPr lang="cs-CZ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414655" y="3723382"/>
            <a:ext cx="2019301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void </a:t>
            </a:r>
            <a:r>
              <a:rPr lang="en-US" sz="1400" dirty="0" err="1"/>
              <a:t>fnc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....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cs-CZ" sz="1400" dirty="0"/>
              <a:t>int main</a:t>
            </a:r>
            <a:r>
              <a:rPr lang="en-US" sz="1400" dirty="0"/>
              <a:t>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fnc</a:t>
            </a:r>
            <a:r>
              <a:rPr lang="en-US" sz="1400" dirty="0"/>
              <a:t>( 7);</a:t>
            </a:r>
          </a:p>
          <a:p>
            <a:r>
              <a:rPr lang="en-US" sz="1400" dirty="0"/>
              <a:t>  return 0;</a:t>
            </a:r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419600" y="4798996"/>
            <a:ext cx="1560387" cy="533400"/>
          </a:xfrm>
          <a:prstGeom prst="wedgeRoundRectCallout">
            <a:avLst>
              <a:gd name="adj1" fmla="val 83754"/>
              <a:gd name="adj2" fmla="val 4841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mainu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/>
                </a:solidFill>
              </a:rPr>
              <a:t>nikdy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nic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užitečného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8001000" y="3086100"/>
            <a:ext cx="1066800" cy="533400"/>
          </a:xfrm>
          <a:prstGeom prst="wedgeRoundRectCallout">
            <a:avLst>
              <a:gd name="adj1" fmla="val -69670"/>
              <a:gd name="adj2" fmla="val 15249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ýkonná funkce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4343400" y="3314700"/>
            <a:ext cx="1876073" cy="419100"/>
          </a:xfrm>
          <a:prstGeom prst="wedgeRoundRectCallout">
            <a:avLst>
              <a:gd name="adj1" fmla="val 62438"/>
              <a:gd name="adj2" fmla="val 10159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void ≈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'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procedura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'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7400" y="1560731"/>
            <a:ext cx="2566556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for(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= 1; </a:t>
            </a:r>
            <a:r>
              <a:rPr lang="en-US" sz="1400" dirty="0" err="1"/>
              <a:t>i</a:t>
            </a:r>
            <a:r>
              <a:rPr lang="en-US" sz="1400" dirty="0"/>
              <a:t> &lt;= 10; ++</a:t>
            </a:r>
            <a:r>
              <a:rPr lang="en-US" sz="1400" dirty="0" err="1"/>
              <a:t>i</a:t>
            </a:r>
            <a:r>
              <a:rPr lang="en-US" sz="1400" dirty="0"/>
              <a:t>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....</a:t>
            </a:r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5114573" y="925512"/>
            <a:ext cx="2209800" cy="419100"/>
          </a:xfrm>
          <a:prstGeom prst="wedgeRoundRectCallout">
            <a:avLst>
              <a:gd name="adj1" fmla="val -89729"/>
              <a:gd name="adj2" fmla="val 7184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using namespace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std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;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35076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5C901F-DFAF-4F40-933E-D76889A6E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Maximální počet bodů bude mít pouze řešení, kdy se synchronizovaně procházejí všechny seznamy najednou</a:t>
            </a:r>
          </a:p>
          <a:p>
            <a:pPr lvl="1"/>
            <a:r>
              <a:rPr lang="cs-CZ" dirty="0"/>
              <a:t>Např. postupné průniky indexů po dvou je potenciálně pomalejší kvůli </a:t>
            </a:r>
            <a:r>
              <a:rPr lang="cs-CZ" dirty="0" err="1"/>
              <a:t>cache</a:t>
            </a:r>
            <a:r>
              <a:rPr lang="cs-CZ" dirty="0"/>
              <a:t> </a:t>
            </a:r>
            <a:r>
              <a:rPr lang="cs-CZ" dirty="0" err="1"/>
              <a:t>misses</a:t>
            </a:r>
            <a:r>
              <a:rPr lang="cs-CZ" dirty="0"/>
              <a:t> u větších dat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DA5F6D4-5B9D-478A-9BE3-30A44ED48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Rady k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5147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Zadání</a:t>
            </a:r>
          </a:p>
          <a:p>
            <a:pPr lvl="1"/>
            <a:r>
              <a:rPr lang="cs-CZ" dirty="0"/>
              <a:t>kontejner obsahující hodnoty libovolného typu</a:t>
            </a:r>
          </a:p>
          <a:p>
            <a:pPr lvl="1"/>
            <a:r>
              <a:rPr lang="cs-CZ" dirty="0"/>
              <a:t>int, double, string, complex, zlomky, ...</a:t>
            </a:r>
          </a:p>
          <a:p>
            <a:r>
              <a:rPr lang="cs-CZ" dirty="0"/>
              <a:t>Technické upřesnění</a:t>
            </a:r>
          </a:p>
          <a:p>
            <a:pPr lvl="1"/>
            <a:r>
              <a:rPr lang="cs-CZ" dirty="0"/>
              <a:t>třída Seznam, operace add, print</a:t>
            </a:r>
          </a:p>
          <a:p>
            <a:pPr lvl="1"/>
            <a:r>
              <a:rPr lang="cs-CZ" dirty="0"/>
              <a:t>společný předek prvků </a:t>
            </a:r>
            <a:r>
              <a:rPr lang="cs-CZ" dirty="0">
                <a:solidFill>
                  <a:schemeClr val="accent1"/>
                </a:solidFill>
              </a:rPr>
              <a:t>AbstractVal</a:t>
            </a:r>
          </a:p>
          <a:p>
            <a:pPr lvl="1"/>
            <a:r>
              <a:rPr lang="cs-CZ" dirty="0"/>
              <a:t>konkrétní prvky </a:t>
            </a:r>
            <a:r>
              <a:rPr lang="cs-CZ" dirty="0">
                <a:solidFill>
                  <a:srgbClr val="FF0000"/>
                </a:solidFill>
              </a:rPr>
              <a:t>IntVal</a:t>
            </a:r>
            <a:r>
              <a:rPr lang="cs-CZ" dirty="0"/>
              <a:t>, </a:t>
            </a:r>
            <a:r>
              <a:rPr lang="cs-CZ" dirty="0">
                <a:solidFill>
                  <a:srgbClr val="33D95E"/>
                </a:solidFill>
              </a:rPr>
              <a:t>StringVal</a:t>
            </a:r>
            <a:r>
              <a:rPr lang="cs-CZ" dirty="0"/>
              <a:t>, ...</a:t>
            </a:r>
          </a:p>
          <a:p>
            <a:pPr lvl="1"/>
            <a:r>
              <a:rPr lang="cs-CZ" dirty="0"/>
              <a:t>stačí jednoduchá implementace vektorem</a:t>
            </a:r>
          </a:p>
          <a:p>
            <a:pPr lvl="1"/>
            <a:r>
              <a:rPr lang="cs-CZ" dirty="0"/>
              <a:t>pole objektů vs. pole </a:t>
            </a:r>
            <a:r>
              <a:rPr lang="en-US" dirty="0"/>
              <a:t>'</a:t>
            </a:r>
            <a:r>
              <a:rPr lang="cs-CZ" dirty="0"/>
              <a:t>odkazů</a:t>
            </a:r>
            <a:r>
              <a:rPr lang="en-US" dirty="0"/>
              <a:t>'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 err="1"/>
              <a:t>Polymorfn</a:t>
            </a:r>
            <a:r>
              <a:rPr lang="cs-CZ" dirty="0"/>
              <a:t>í datové struktury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4835524" y="4751389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5051424" y="4822826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5411787" y="4822826"/>
            <a:ext cx="360362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5772149" y="4822826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6130924" y="4822826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259262" y="5975351"/>
            <a:ext cx="1296987" cy="665163"/>
            <a:chOff x="4259262" y="5975351"/>
            <a:chExt cx="1296987" cy="665163"/>
          </a:xfrm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7547768" y="5949950"/>
            <a:ext cx="1296987" cy="665163"/>
            <a:chOff x="4259262" y="5975351"/>
            <a:chExt cx="1296987" cy="665163"/>
          </a:xfrm>
        </p:grpSpPr>
        <p:sp>
          <p:nvSpPr>
            <p:cNvPr id="32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3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5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5915024" y="5040314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8" name="Line 25"/>
          <p:cNvSpPr>
            <a:spLocks noChangeShapeType="1"/>
          </p:cNvSpPr>
          <p:nvPr/>
        </p:nvSpPr>
        <p:spPr bwMode="auto">
          <a:xfrm flipH="1">
            <a:off x="4548187" y="5040314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grpSp>
        <p:nvGrpSpPr>
          <p:cNvPr id="43" name="Group 42"/>
          <p:cNvGrpSpPr/>
          <p:nvPr/>
        </p:nvGrpSpPr>
        <p:grpSpPr>
          <a:xfrm>
            <a:off x="5915024" y="5949950"/>
            <a:ext cx="1296987" cy="665163"/>
            <a:chOff x="5915024" y="5949950"/>
            <a:chExt cx="1296987" cy="665163"/>
          </a:xfrm>
        </p:grpSpPr>
        <p:sp>
          <p:nvSpPr>
            <p:cNvPr id="38" name="Text Box 4"/>
            <p:cNvSpPr txBox="1">
              <a:spLocks noChangeArrowheads="1"/>
            </p:cNvSpPr>
            <p:nvPr/>
          </p:nvSpPr>
          <p:spPr bwMode="auto">
            <a:xfrm>
              <a:off x="5915024" y="5949950"/>
              <a:ext cx="1296987" cy="533400"/>
            </a:xfrm>
            <a:prstGeom prst="rect">
              <a:avLst/>
            </a:prstGeom>
            <a:solidFill>
              <a:srgbClr val="33D95E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cs-CZ" sz="1400" b="1" i="1" dirty="0">
                  <a:latin typeface="Courier New" pitchFamily="49" charset="0"/>
                </a:rPr>
                <a:t>SV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9" name="Text Box 5"/>
            <p:cNvSpPr txBox="1">
              <a:spLocks noChangeArrowheads="1"/>
            </p:cNvSpPr>
            <p:nvPr/>
          </p:nvSpPr>
          <p:spPr bwMode="auto">
            <a:xfrm>
              <a:off x="6851649" y="6094413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cs-CZ" sz="1400" b="1" dirty="0">
                  <a:latin typeface="Courier New" pitchFamily="49" charset="0"/>
                </a:rPr>
                <a:t>s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40" name="Text Box 6"/>
            <p:cNvSpPr txBox="1">
              <a:spLocks noChangeArrowheads="1"/>
            </p:cNvSpPr>
            <p:nvPr/>
          </p:nvSpPr>
          <p:spPr bwMode="auto">
            <a:xfrm>
              <a:off x="6203949" y="6051550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41" name="Rectangle 8"/>
            <p:cNvSpPr>
              <a:spLocks noChangeArrowheads="1"/>
            </p:cNvSpPr>
            <p:nvPr/>
          </p:nvSpPr>
          <p:spPr bwMode="auto">
            <a:xfrm>
              <a:off x="6491286" y="6165850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" name="Line 9"/>
            <p:cNvSpPr>
              <a:spLocks noChangeShapeType="1"/>
            </p:cNvSpPr>
            <p:nvPr/>
          </p:nvSpPr>
          <p:spPr bwMode="auto">
            <a:xfrm>
              <a:off x="6562724" y="6310313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9" name="Line 27"/>
          <p:cNvSpPr>
            <a:spLocks noChangeShapeType="1"/>
          </p:cNvSpPr>
          <p:nvPr/>
        </p:nvSpPr>
        <p:spPr bwMode="auto">
          <a:xfrm>
            <a:off x="5554662" y="5040314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EBC8386-54D3-4D8C-ACFB-ECE0A216C2DE}"/>
              </a:ext>
            </a:extLst>
          </p:cNvPr>
          <p:cNvSpPr txBox="1"/>
          <p:nvPr/>
        </p:nvSpPr>
        <p:spPr>
          <a:xfrm>
            <a:off x="685642" y="5040314"/>
            <a:ext cx="3318509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</a:t>
            </a:r>
            <a:br>
              <a:rPr lang="cs-CZ" sz="2400" dirty="0"/>
            </a:br>
            <a:r>
              <a:rPr lang="cs-CZ" sz="2400" dirty="0"/>
              <a:t>Polymorfní kontejner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2466814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/>
              <a:t>PDS - </a:t>
            </a:r>
            <a:r>
              <a:rPr lang="cs-CZ" dirty="0"/>
              <a:t>základní </a:t>
            </a:r>
            <a:r>
              <a:rPr lang="en-US" dirty="0"/>
              <a:t>ide</a:t>
            </a:r>
            <a:r>
              <a:rPr lang="cs-CZ" dirty="0"/>
              <a:t>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3609975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</a:t>
            </a:r>
            <a:r>
              <a:rPr lang="cs-CZ" sz="1600" b="1" dirty="0"/>
              <a:t>AbstractVal</a:t>
            </a:r>
            <a:r>
              <a:rPr lang="cs-CZ" sz="1600" dirty="0"/>
              <a:t>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virtual</a:t>
            </a:r>
            <a:r>
              <a:rPr lang="cs-CZ" sz="1600" dirty="0"/>
              <a:t> </a:t>
            </a:r>
            <a:r>
              <a:rPr lang="cs-CZ" sz="1600" b="1" dirty="0"/>
              <a:t>~</a:t>
            </a:r>
            <a:r>
              <a:rPr lang="cs-CZ" sz="1600" b="1" dirty="0" err="1"/>
              <a:t>AbstractVal</a:t>
            </a:r>
            <a:r>
              <a:rPr lang="cs-CZ" sz="1600" dirty="0"/>
              <a:t>() {}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virtual</a:t>
            </a:r>
            <a:r>
              <a:rPr lang="cs-CZ" sz="1600" dirty="0"/>
              <a:t> </a:t>
            </a:r>
            <a:r>
              <a:rPr lang="cs-CZ" sz="1600" dirty="0" err="1"/>
              <a:t>void</a:t>
            </a:r>
            <a:r>
              <a:rPr lang="cs-CZ" sz="1600" dirty="0"/>
              <a:t> </a:t>
            </a:r>
            <a:r>
              <a:rPr lang="cs-CZ" sz="1600" b="1" dirty="0" err="1"/>
              <a:t>print</a:t>
            </a:r>
            <a:r>
              <a:rPr lang="cs-CZ" sz="1600" dirty="0"/>
              <a:t>() = 0;</a:t>
            </a:r>
          </a:p>
          <a:p>
            <a:r>
              <a:rPr lang="cs-CZ" sz="1600" dirty="0"/>
              <a:t>};</a:t>
            </a:r>
            <a:endParaRPr lang="en-US" sz="1600" dirty="0"/>
          </a:p>
          <a:p>
            <a:endParaRPr lang="en-US" sz="1600" dirty="0"/>
          </a:p>
          <a:p>
            <a:r>
              <a:rPr lang="cs-CZ" sz="1600" dirty="0" err="1"/>
              <a:t>using</a:t>
            </a:r>
            <a:r>
              <a:rPr lang="cs-CZ" sz="1600" dirty="0"/>
              <a:t> </a:t>
            </a:r>
            <a:r>
              <a:rPr lang="en-US" sz="1600" b="1" dirty="0" err="1"/>
              <a:t>valptr</a:t>
            </a:r>
            <a:r>
              <a:rPr lang="en-US" sz="1600" dirty="0"/>
              <a:t> </a:t>
            </a:r>
            <a:r>
              <a:rPr lang="cs-CZ" sz="1600" dirty="0"/>
              <a:t>= </a:t>
            </a:r>
            <a:r>
              <a:rPr lang="en-US" sz="1600" b="1" dirty="0"/>
              <a:t>???</a:t>
            </a:r>
            <a:r>
              <a:rPr lang="en-US" sz="1600" dirty="0"/>
              <a:t>&lt;</a:t>
            </a:r>
            <a:r>
              <a:rPr lang="en-US" sz="1600" dirty="0" err="1"/>
              <a:t>AbstractVal</a:t>
            </a:r>
            <a:r>
              <a:rPr lang="en-US" sz="1600" dirty="0"/>
              <a:t>&gt;;</a:t>
            </a:r>
            <a:endParaRPr lang="cs-CZ" sz="16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57200" y="3272463"/>
            <a:ext cx="1600200" cy="537537"/>
          </a:xfrm>
          <a:prstGeom prst="wedgeRoundRectCallout">
            <a:avLst>
              <a:gd name="adj1" fmla="val 62173"/>
              <a:gd name="adj2" fmla="val -8714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typ odkazu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00700" y="1295400"/>
            <a:ext cx="266700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  <a:r>
              <a:rPr lang="en-US" sz="1600" dirty="0"/>
              <a:t> </a:t>
            </a:r>
            <a:r>
              <a:rPr lang="cs-CZ" sz="1600" dirty="0"/>
              <a:t>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void </a:t>
            </a:r>
            <a:r>
              <a:rPr lang="cs-CZ" sz="1600" b="1" dirty="0"/>
              <a:t>add</a:t>
            </a:r>
            <a:r>
              <a:rPr lang="cs-CZ" sz="1600" dirty="0"/>
              <a:t>( </a:t>
            </a:r>
            <a:r>
              <a:rPr lang="en-US" sz="1600" dirty="0" err="1"/>
              <a:t>valptr</a:t>
            </a:r>
            <a:r>
              <a:rPr lang="cs-CZ" sz="1600" dirty="0"/>
              <a:t> p )</a:t>
            </a:r>
            <a:r>
              <a:rPr lang="en-US" sz="1600" dirty="0"/>
              <a:t>;</a:t>
            </a:r>
            <a:endParaRPr lang="cs-CZ" sz="1600" dirty="0"/>
          </a:p>
          <a:p>
            <a:r>
              <a:rPr lang="cs-CZ" sz="1600" dirty="0"/>
              <a:t>    void </a:t>
            </a:r>
            <a:r>
              <a:rPr lang="cs-CZ" sz="1600" b="1" dirty="0"/>
              <a:t>print</a:t>
            </a:r>
            <a:r>
              <a:rPr lang="cs-CZ" sz="1600" dirty="0"/>
              <a:t>()</a:t>
            </a:r>
            <a:r>
              <a:rPr lang="en-US" sz="1600" dirty="0"/>
              <a:t>;</a:t>
            </a:r>
            <a:endParaRPr lang="cs-CZ" sz="1600" dirty="0"/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vector&lt;</a:t>
            </a:r>
            <a:r>
              <a:rPr lang="en-US" sz="1600" b="1" dirty="0" err="1"/>
              <a:t>valptr</a:t>
            </a:r>
            <a:r>
              <a:rPr lang="cs-CZ" sz="1600" b="1" dirty="0"/>
              <a:t>&gt; </a:t>
            </a:r>
            <a:r>
              <a:rPr lang="cs-CZ" sz="1600" dirty="0"/>
              <a:t>pole;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4378036"/>
            <a:ext cx="3609975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s;</a:t>
            </a:r>
          </a:p>
          <a:p>
            <a:r>
              <a:rPr lang="cs-CZ" sz="1600" dirty="0"/>
              <a:t>    s.add( ....&lt;</a:t>
            </a:r>
            <a:r>
              <a:rPr lang="cs-CZ" sz="1600" dirty="0" err="1"/>
              <a:t>IntVal</a:t>
            </a:r>
            <a:r>
              <a:rPr lang="cs-CZ" sz="1600" dirty="0"/>
              <a:t>&gt;(123));</a:t>
            </a:r>
          </a:p>
          <a:p>
            <a:r>
              <a:rPr lang="cs-CZ" sz="1600" dirty="0"/>
              <a:t>    s.add( ....&lt;</a:t>
            </a:r>
            <a:r>
              <a:rPr lang="cs-CZ" sz="1600" dirty="0" err="1"/>
              <a:t>StringVal</a:t>
            </a:r>
            <a:r>
              <a:rPr lang="cs-CZ" sz="1600" dirty="0"/>
              <a:t>&gt;("</a:t>
            </a:r>
            <a:r>
              <a:rPr lang="en-US" sz="1600" dirty="0" err="1"/>
              <a:t>abc</a:t>
            </a:r>
            <a:r>
              <a:rPr lang="cs-CZ" sz="1600" dirty="0"/>
              <a:t>"));</a:t>
            </a:r>
          </a:p>
          <a:p>
            <a:r>
              <a:rPr lang="cs-CZ" sz="1600" dirty="0"/>
              <a:t>    s.print();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2362200" y="3272463"/>
            <a:ext cx="2895600" cy="519321"/>
          </a:xfrm>
          <a:prstGeom prst="wedgeRoundRectCallout">
            <a:avLst>
              <a:gd name="adj1" fmla="val 174"/>
              <a:gd name="adj2" fmla="val -25439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abstraktní předek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umí existovat a vytisknout se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6096000" y="3456025"/>
            <a:ext cx="2038350" cy="350830"/>
          </a:xfrm>
          <a:prstGeom prst="wedgeRoundRectCallout">
            <a:avLst>
              <a:gd name="adj1" fmla="val 8837"/>
              <a:gd name="adj2" fmla="val -210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vektor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odkaz</a:t>
            </a:r>
            <a:r>
              <a:rPr lang="cs-CZ" sz="1400" dirty="0">
                <a:solidFill>
                  <a:schemeClr val="tx1"/>
                </a:solidFill>
              </a:rPr>
              <a:t>ů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3000375" y="6086475"/>
            <a:ext cx="1066800" cy="350830"/>
          </a:xfrm>
          <a:prstGeom prst="wedgeRoundRectCallout">
            <a:avLst>
              <a:gd name="adj1" fmla="val -69434"/>
              <a:gd name="adj2" fmla="val -20006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použití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419600" y="4038600"/>
            <a:ext cx="4572000" cy="2667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??? </a:t>
            </a:r>
            <a:r>
              <a:rPr lang="cs-CZ" dirty="0"/>
              <a:t>valptr</a:t>
            </a:r>
          </a:p>
          <a:p>
            <a:pPr lvl="1"/>
            <a:r>
              <a:rPr lang="cs-CZ" dirty="0"/>
              <a:t>AbstractVal </a:t>
            </a:r>
            <a:r>
              <a:rPr lang="en-US" dirty="0"/>
              <a:t>*</a:t>
            </a:r>
          </a:p>
          <a:p>
            <a:pPr lvl="1"/>
            <a:r>
              <a:rPr lang="en-US" dirty="0" err="1"/>
              <a:t>AbstractVal</a:t>
            </a:r>
            <a:r>
              <a:rPr lang="en-US" dirty="0"/>
              <a:t> &amp;</a:t>
            </a:r>
          </a:p>
          <a:p>
            <a:pPr lvl="1"/>
            <a:r>
              <a:rPr lang="en-US" dirty="0" err="1"/>
              <a:t>unique_ptr</a:t>
            </a:r>
            <a:r>
              <a:rPr lang="en-US" dirty="0"/>
              <a:t>&lt;</a:t>
            </a:r>
            <a:r>
              <a:rPr lang="en-US" dirty="0" err="1"/>
              <a:t>AbstractVal</a:t>
            </a:r>
            <a:r>
              <a:rPr lang="en-US" dirty="0"/>
              <a:t>&gt;</a:t>
            </a:r>
          </a:p>
          <a:p>
            <a:pPr lvl="1"/>
            <a:r>
              <a:rPr lang="en-US" dirty="0" err="1"/>
              <a:t>shared_ptr</a:t>
            </a:r>
            <a:r>
              <a:rPr lang="en-US" dirty="0"/>
              <a:t>&lt;</a:t>
            </a:r>
            <a:r>
              <a:rPr lang="en-US" dirty="0" err="1"/>
              <a:t>AbstractVal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iterator</a:t>
            </a:r>
            <a:endParaRPr lang="cs-CZ" dirty="0"/>
          </a:p>
          <a:p>
            <a:pPr lvl="1"/>
            <a:r>
              <a:rPr lang="en-US" dirty="0"/>
              <a:t>... ?</a:t>
            </a:r>
            <a:endParaRPr lang="cs-CZ" dirty="0"/>
          </a:p>
        </p:txBody>
      </p:sp>
      <p:sp>
        <p:nvSpPr>
          <p:cNvPr id="13" name="Rounded Rectangular Callout 5">
            <a:extLst>
              <a:ext uri="{FF2B5EF4-FFF2-40B4-BE49-F238E27FC236}">
                <a16:creationId xmlns:a16="http://schemas.microsoft.com/office/drawing/2014/main" id="{E1B80610-44D3-4A5B-B2DE-5625355554BD}"/>
              </a:ext>
            </a:extLst>
          </p:cNvPr>
          <p:cNvSpPr/>
          <p:nvPr/>
        </p:nvSpPr>
        <p:spPr>
          <a:xfrm>
            <a:off x="3143250" y="1371600"/>
            <a:ext cx="2038350" cy="350830"/>
          </a:xfrm>
          <a:prstGeom prst="wedgeRoundRectCallout">
            <a:avLst>
              <a:gd name="adj1" fmla="val -77432"/>
              <a:gd name="adj2" fmla="val 7477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virtuální destruktor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25874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implementace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4495800" cy="5847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AbstractVal;</a:t>
            </a:r>
            <a:endParaRPr lang="en-US" sz="1600" dirty="0"/>
          </a:p>
          <a:p>
            <a:r>
              <a:rPr lang="cs-CZ" sz="1600" dirty="0" err="1"/>
              <a:t>using</a:t>
            </a:r>
            <a:r>
              <a:rPr lang="en-US" sz="1600" dirty="0"/>
              <a:t> </a:t>
            </a:r>
            <a:r>
              <a:rPr lang="cs-CZ" sz="1600" dirty="0"/>
              <a:t>v</a:t>
            </a:r>
            <a:r>
              <a:rPr lang="en-US" sz="1600" dirty="0" err="1"/>
              <a:t>alptr</a:t>
            </a:r>
            <a:r>
              <a:rPr lang="cs-CZ" sz="1600" dirty="0"/>
              <a:t> = </a:t>
            </a:r>
            <a:r>
              <a:rPr lang="cs-CZ" sz="1600" b="1" dirty="0" err="1"/>
              <a:t>unique</a:t>
            </a:r>
            <a:r>
              <a:rPr lang="en-US" sz="1600" b="1" dirty="0"/>
              <a:t>_</a:t>
            </a:r>
            <a:r>
              <a:rPr lang="en-US" sz="1600" b="1" dirty="0" err="1"/>
              <a:t>ptr</a:t>
            </a:r>
            <a:r>
              <a:rPr lang="en-US" sz="1600" dirty="0"/>
              <a:t>&lt;</a:t>
            </a:r>
            <a:r>
              <a:rPr lang="en-US" sz="1600" dirty="0" err="1"/>
              <a:t>AbstractVal</a:t>
            </a:r>
            <a:r>
              <a:rPr lang="en-US" sz="1600" dirty="0"/>
              <a:t>&gt;;</a:t>
            </a:r>
            <a:endParaRPr lang="cs-CZ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2105674"/>
            <a:ext cx="5791200" cy="206210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  <a:r>
              <a:rPr lang="en-US" sz="1600" dirty="0"/>
              <a:t> </a:t>
            </a:r>
            <a:r>
              <a:rPr lang="cs-CZ" sz="1600" dirty="0"/>
              <a:t>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void add( </a:t>
            </a:r>
            <a:r>
              <a:rPr lang="en-US" sz="1600" dirty="0" err="1"/>
              <a:t>valptr</a:t>
            </a:r>
            <a:r>
              <a:rPr lang="cs-CZ" sz="1600" dirty="0"/>
              <a:t> p )</a:t>
            </a:r>
            <a:r>
              <a:rPr lang="en-US" sz="1600" dirty="0"/>
              <a:t> </a:t>
            </a:r>
            <a:r>
              <a:rPr lang="cs-CZ" sz="1600" dirty="0"/>
              <a:t>{ pole.</a:t>
            </a:r>
            <a:r>
              <a:rPr lang="cs-CZ" sz="1600" b="1" dirty="0"/>
              <a:t>push_back</a:t>
            </a:r>
            <a:r>
              <a:rPr lang="cs-CZ" sz="1600" dirty="0"/>
              <a:t>( move( p)); }</a:t>
            </a:r>
          </a:p>
          <a:p>
            <a:r>
              <a:rPr lang="cs-CZ" sz="1600" dirty="0"/>
              <a:t>    void </a:t>
            </a:r>
            <a:r>
              <a:rPr lang="cs-CZ" sz="1600" dirty="0" err="1"/>
              <a:t>print</a:t>
            </a:r>
            <a:r>
              <a:rPr lang="cs-CZ" sz="1600" dirty="0"/>
              <a:t>()</a:t>
            </a:r>
          </a:p>
          <a:p>
            <a:r>
              <a:rPr lang="cs-CZ" sz="1600" dirty="0"/>
              <a:t>        { for(auto</a:t>
            </a:r>
            <a:r>
              <a:rPr lang="en-US" sz="1600" dirty="0"/>
              <a:t>&amp;</a:t>
            </a:r>
            <a:r>
              <a:rPr lang="cs-CZ" sz="1600" dirty="0"/>
              <a:t>&amp; x : pole )</a:t>
            </a:r>
            <a:r>
              <a:rPr lang="cs-CZ" sz="1600" b="1" dirty="0"/>
              <a:t> { x-&gt;</a:t>
            </a:r>
            <a:r>
              <a:rPr lang="cs-CZ" sz="1600" b="1" dirty="0" err="1"/>
              <a:t>print</a:t>
            </a:r>
            <a:r>
              <a:rPr lang="cs-CZ" sz="1600" dirty="0"/>
              <a:t>(); </a:t>
            </a:r>
            <a:r>
              <a:rPr lang="cs-CZ" sz="1600" dirty="0" err="1"/>
              <a:t>cout</a:t>
            </a:r>
            <a:r>
              <a:rPr lang="cs-CZ" sz="1600" dirty="0"/>
              <a:t> &lt;&lt; </a:t>
            </a:r>
            <a:r>
              <a:rPr lang="cs-CZ" sz="1600" dirty="0" err="1"/>
              <a:t>endl</a:t>
            </a:r>
            <a:r>
              <a:rPr lang="cs-CZ" sz="1600" dirty="0"/>
              <a:t>;} }</a:t>
            </a:r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vector&lt;</a:t>
            </a:r>
            <a:r>
              <a:rPr lang="en-US" sz="1600" b="1" dirty="0" err="1"/>
              <a:t>valptr</a:t>
            </a:r>
            <a:r>
              <a:rPr lang="cs-CZ" sz="1600" b="1" dirty="0"/>
              <a:t>&gt;</a:t>
            </a:r>
            <a:r>
              <a:rPr lang="cs-CZ" sz="1600" dirty="0"/>
              <a:t> pole;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4378036"/>
            <a:ext cx="4495800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s;</a:t>
            </a:r>
          </a:p>
          <a:p>
            <a:r>
              <a:rPr lang="cs-CZ" sz="1600" dirty="0"/>
              <a:t>    s.add( </a:t>
            </a:r>
            <a:r>
              <a:rPr lang="en-US" sz="1600" b="1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s.add( </a:t>
            </a:r>
            <a:r>
              <a:rPr lang="en-US" sz="1600" b="1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"456"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152400" y="2514600"/>
            <a:ext cx="2286000" cy="350830"/>
          </a:xfrm>
          <a:prstGeom prst="wedgeRoundRectCallout">
            <a:avLst>
              <a:gd name="adj1" fmla="val 11462"/>
              <a:gd name="adj2" fmla="val -24395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#include &lt;memory&gt;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5791200" y="4495800"/>
            <a:ext cx="1828800" cy="350830"/>
          </a:xfrm>
          <a:prstGeom prst="wedgeRoundRectCallout">
            <a:avLst>
              <a:gd name="adj1" fmla="val -22355"/>
              <a:gd name="adj2" fmla="val -37869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pro</a:t>
            </a:r>
            <a:r>
              <a:rPr lang="cs-CZ" sz="1400" dirty="0">
                <a:solidFill>
                  <a:schemeClr val="tx1"/>
                </a:solidFill>
              </a:rPr>
              <a:t>č </a:t>
            </a:r>
            <a:r>
              <a:rPr lang="en-US" sz="1400" dirty="0">
                <a:solidFill>
                  <a:schemeClr val="tx1"/>
                </a:solidFill>
              </a:rPr>
              <a:t>'-&gt;' 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7010400" y="5410200"/>
            <a:ext cx="18288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konstruktory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</a:p>
          <a:p>
            <a:pPr algn="ctr"/>
            <a:r>
              <a:rPr lang="en-US" sz="1400" dirty="0" err="1">
                <a:ln w="19050">
                  <a:noFill/>
                </a:ln>
                <a:solidFill>
                  <a:schemeClr val="tx1"/>
                </a:solidFill>
              </a:rPr>
              <a:t>destruktory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152400" y="2514600"/>
            <a:ext cx="2286000" cy="350830"/>
          </a:xfrm>
          <a:prstGeom prst="wedgeRoundRectCallout">
            <a:avLst>
              <a:gd name="adj1" fmla="val 26984"/>
              <a:gd name="adj2" fmla="val 59826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#include &lt;memory&gt;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07270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ular Callout 14"/>
          <p:cNvSpPr/>
          <p:nvPr/>
        </p:nvSpPr>
        <p:spPr>
          <a:xfrm>
            <a:off x="5248275" y="3111282"/>
            <a:ext cx="2590800" cy="350830"/>
          </a:xfrm>
          <a:prstGeom prst="wedgeRoundRectCallout">
            <a:avLst>
              <a:gd name="adj1" fmla="val -85298"/>
              <a:gd name="adj2" fmla="val -300518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5257800" y="3111282"/>
            <a:ext cx="2590800" cy="350830"/>
          </a:xfrm>
          <a:prstGeom prst="wedgeRoundRectCallout">
            <a:avLst>
              <a:gd name="adj1" fmla="val -89342"/>
              <a:gd name="adj2" fmla="val 22619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Čím se to liší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 err="1"/>
              <a:t>konkr</a:t>
            </a:r>
            <a:r>
              <a:rPr lang="cs-CZ" dirty="0"/>
              <a:t>étní</a:t>
            </a:r>
            <a:r>
              <a:rPr lang="en-US" dirty="0"/>
              <a:t> </a:t>
            </a:r>
            <a:r>
              <a:rPr lang="en-US" dirty="0" err="1"/>
              <a:t>datov</a:t>
            </a:r>
            <a:r>
              <a:rPr lang="cs-CZ" dirty="0"/>
              <a:t>é</a:t>
            </a:r>
            <a:r>
              <a:rPr lang="en-US" dirty="0"/>
              <a:t> </a:t>
            </a:r>
            <a:r>
              <a:rPr lang="en-US" dirty="0" err="1"/>
              <a:t>typy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396240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IntVal : public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IntVal( </a:t>
            </a:r>
            <a:r>
              <a:rPr lang="cs-CZ" sz="1600" b="1" dirty="0"/>
              <a:t>int</a:t>
            </a:r>
            <a:r>
              <a:rPr lang="cs-CZ" sz="1600" dirty="0"/>
              <a:t> x) : x_( x) {}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void</a:t>
            </a:r>
            <a:r>
              <a:rPr lang="cs-CZ" sz="1600" dirty="0"/>
              <a:t> </a:t>
            </a:r>
            <a:r>
              <a:rPr lang="cs-CZ" sz="1600" dirty="0" err="1"/>
              <a:t>print</a:t>
            </a:r>
            <a:r>
              <a:rPr lang="cs-CZ" sz="1600" dirty="0"/>
              <a:t>() </a:t>
            </a:r>
            <a:r>
              <a:rPr lang="cs-CZ" sz="1600" dirty="0" err="1"/>
              <a:t>override</a:t>
            </a:r>
            <a:r>
              <a:rPr lang="cs-CZ" sz="1600" dirty="0"/>
              <a:t> { cout &lt;&lt; x_; }</a:t>
            </a:r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int</a:t>
            </a:r>
            <a:r>
              <a:rPr lang="cs-CZ" sz="1600" dirty="0"/>
              <a:t> x_;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3352800"/>
            <a:ext cx="396240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StringVal : public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StringVal( </a:t>
            </a:r>
            <a:r>
              <a:rPr lang="en-US" sz="1600" b="1" dirty="0"/>
              <a:t>string</a:t>
            </a:r>
            <a:r>
              <a:rPr lang="en-US" sz="1600" dirty="0"/>
              <a:t> </a:t>
            </a:r>
            <a:r>
              <a:rPr lang="cs-CZ" sz="1600" dirty="0"/>
              <a:t>x) : x_( x) {}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void</a:t>
            </a:r>
            <a:r>
              <a:rPr lang="cs-CZ" sz="1600" dirty="0"/>
              <a:t> </a:t>
            </a:r>
            <a:r>
              <a:rPr lang="cs-CZ" sz="1600" dirty="0" err="1"/>
              <a:t>print</a:t>
            </a:r>
            <a:r>
              <a:rPr lang="cs-CZ" sz="1600" dirty="0"/>
              <a:t>() </a:t>
            </a:r>
            <a:r>
              <a:rPr lang="cs-CZ" sz="1600" dirty="0" err="1"/>
              <a:t>override</a:t>
            </a:r>
            <a:r>
              <a:rPr lang="cs-CZ" sz="1600" dirty="0"/>
              <a:t> { cout &lt;&lt; x_; }</a:t>
            </a:r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string</a:t>
            </a:r>
            <a:r>
              <a:rPr lang="cs-CZ" sz="1600" dirty="0"/>
              <a:t> x_;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5582794"/>
            <a:ext cx="4038600" cy="83099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</a:t>
            </a:r>
            <a:r>
              <a:rPr lang="en-US" sz="1600" dirty="0"/>
              <a:t>Double</a:t>
            </a:r>
            <a:r>
              <a:rPr lang="cs-CZ" sz="1600" dirty="0"/>
              <a:t>Val : public AbstractVal</a:t>
            </a:r>
            <a:r>
              <a:rPr lang="en-US" sz="1600" dirty="0"/>
              <a:t>;</a:t>
            </a:r>
          </a:p>
          <a:p>
            <a:r>
              <a:rPr lang="cs-CZ" sz="1600" dirty="0"/>
              <a:t>class </a:t>
            </a:r>
            <a:r>
              <a:rPr lang="en-US" sz="1600" dirty="0"/>
              <a:t>Complex</a:t>
            </a:r>
            <a:r>
              <a:rPr lang="cs-CZ" sz="1600" dirty="0"/>
              <a:t>Val : public </a:t>
            </a:r>
            <a:r>
              <a:rPr lang="cs-CZ" sz="1600" dirty="0" err="1"/>
              <a:t>AbstractVal</a:t>
            </a:r>
            <a:r>
              <a:rPr lang="en-US" sz="1600" dirty="0"/>
              <a:t>; </a:t>
            </a:r>
            <a:r>
              <a:rPr lang="cs-CZ" sz="1600" dirty="0" err="1"/>
              <a:t>class</a:t>
            </a:r>
            <a:r>
              <a:rPr lang="cs-CZ" sz="1600" dirty="0"/>
              <a:t> </a:t>
            </a:r>
            <a:r>
              <a:rPr lang="en-US" sz="1600" dirty="0"/>
              <a:t>Fraction</a:t>
            </a:r>
            <a:r>
              <a:rPr lang="cs-CZ" sz="1600" dirty="0"/>
              <a:t>Val : public AbstractVal</a:t>
            </a:r>
            <a:r>
              <a:rPr lang="en-US" sz="16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26757702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581525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</a:t>
            </a:r>
            <a:r>
              <a:rPr lang="en-US" sz="1600" dirty="0"/>
              <a:t>1</a:t>
            </a:r>
            <a:r>
              <a:rPr lang="cs-CZ" sz="1600" dirty="0"/>
              <a:t>, </a:t>
            </a:r>
            <a:r>
              <a:rPr lang="en-US" sz="1600" dirty="0"/>
              <a:t>s2</a:t>
            </a:r>
            <a:r>
              <a:rPr lang="cs-CZ" sz="1600" dirty="0"/>
              <a:t>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.add( </a:t>
            </a:r>
            <a:r>
              <a:rPr lang="en-US" sz="1600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.add( </a:t>
            </a:r>
            <a:r>
              <a:rPr lang="en-US" sz="1600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"456"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endParaRPr lang="en-US" sz="1600" dirty="0"/>
          </a:p>
          <a:p>
            <a:r>
              <a:rPr lang="en-US" sz="1600" b="1" dirty="0"/>
              <a:t>    s2 = s1;</a:t>
            </a:r>
            <a:endParaRPr lang="cs-CZ" sz="1600" b="1" dirty="0"/>
          </a:p>
          <a:p>
            <a:r>
              <a:rPr lang="cs-CZ" sz="1600" dirty="0"/>
              <a:t>    s</a:t>
            </a:r>
            <a:r>
              <a:rPr lang="en-US" sz="1600" dirty="0"/>
              <a:t>2</a:t>
            </a:r>
            <a:r>
              <a:rPr lang="cs-CZ" sz="1600" dirty="0"/>
              <a:t>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čím je to zajímavé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387584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581525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</a:t>
            </a:r>
            <a:r>
              <a:rPr lang="en-US" sz="1600" dirty="0"/>
              <a:t>1</a:t>
            </a:r>
            <a:r>
              <a:rPr lang="cs-CZ" sz="1600" dirty="0"/>
              <a:t>, </a:t>
            </a:r>
            <a:r>
              <a:rPr lang="en-US" sz="1600" dirty="0"/>
              <a:t>s2</a:t>
            </a:r>
            <a:r>
              <a:rPr lang="cs-CZ" sz="1600" dirty="0"/>
              <a:t>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.add( </a:t>
            </a:r>
            <a:r>
              <a:rPr lang="en-US" sz="1600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.add( </a:t>
            </a:r>
            <a:r>
              <a:rPr lang="en-US" sz="1600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"456"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endParaRPr lang="en-US" sz="1600" dirty="0"/>
          </a:p>
          <a:p>
            <a:r>
              <a:rPr lang="en-US" sz="1600" b="1" dirty="0"/>
              <a:t>    s2 = s1;</a:t>
            </a:r>
            <a:endParaRPr lang="cs-CZ" sz="1600" b="1" dirty="0"/>
          </a:p>
          <a:p>
            <a:r>
              <a:rPr lang="cs-CZ" sz="1600" dirty="0"/>
              <a:t>    s</a:t>
            </a:r>
            <a:r>
              <a:rPr lang="en-US" sz="1600" dirty="0"/>
              <a:t>2</a:t>
            </a:r>
            <a:r>
              <a:rPr lang="cs-CZ" sz="1600" dirty="0"/>
              <a:t>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čím je to zajímavé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compiler error:</a:t>
            </a:r>
          </a:p>
          <a:p>
            <a:pPr algn="ctr"/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XXXX </a:t>
            </a:r>
            <a:r>
              <a:rPr lang="en-US" sz="1400" dirty="0" err="1">
                <a:ln w="19050">
                  <a:noFill/>
                </a:ln>
                <a:solidFill>
                  <a:schemeClr val="tx1"/>
                </a:solidFill>
              </a:rPr>
              <a:t>unique_ptr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 XXX attempting to reference a deleted function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7671" y="4343400"/>
            <a:ext cx="5267329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  <a:r>
              <a:rPr lang="en-US" sz="1600" dirty="0"/>
              <a:t> </a:t>
            </a:r>
            <a:r>
              <a:rPr lang="cs-CZ" sz="1600" dirty="0"/>
              <a:t>{</a:t>
            </a:r>
          </a:p>
          <a:p>
            <a:r>
              <a:rPr lang="en-US" sz="1600" dirty="0"/>
              <a:t>....</a:t>
            </a:r>
            <a:endParaRPr lang="cs-CZ" sz="1600" dirty="0"/>
          </a:p>
          <a:p>
            <a:r>
              <a:rPr lang="en-US" sz="1600" b="1" dirty="0"/>
              <a:t>    </a:t>
            </a:r>
            <a:r>
              <a:rPr lang="pl-PL" sz="1600" b="1" dirty="0"/>
              <a:t>Seznam</a:t>
            </a:r>
            <a:r>
              <a:rPr lang="pl-PL" sz="1600" dirty="0"/>
              <a:t>( const Seznam&amp; s)</a:t>
            </a:r>
            <a:r>
              <a:rPr lang="en-US" sz="1600" dirty="0"/>
              <a:t> </a:t>
            </a:r>
            <a:r>
              <a:rPr lang="en-US" sz="1600" b="1" dirty="0"/>
              <a:t>= delete</a:t>
            </a:r>
            <a:r>
              <a:rPr lang="en-US" sz="1600" dirty="0"/>
              <a:t>;</a:t>
            </a:r>
            <a:endParaRPr lang="pl-PL" sz="1600" dirty="0"/>
          </a:p>
          <a:p>
            <a:r>
              <a:rPr lang="en-US" sz="1600" dirty="0"/>
              <a:t>    </a:t>
            </a:r>
            <a:r>
              <a:rPr lang="pl-PL" sz="1600" dirty="0"/>
              <a:t>Seznam&amp; </a:t>
            </a:r>
            <a:r>
              <a:rPr lang="pl-PL" sz="1600" b="1" dirty="0"/>
              <a:t>operator=</a:t>
            </a:r>
            <a:r>
              <a:rPr lang="pl-PL" sz="1600" dirty="0"/>
              <a:t>(const Seznam&amp; s)</a:t>
            </a:r>
            <a:r>
              <a:rPr lang="en-US" sz="1600" dirty="0"/>
              <a:t> </a:t>
            </a:r>
            <a:r>
              <a:rPr lang="en-US" sz="1600" b="1" dirty="0"/>
              <a:t>= delete</a:t>
            </a:r>
            <a:r>
              <a:rPr lang="en-US" sz="1600" dirty="0"/>
              <a:t>;</a:t>
            </a:r>
            <a:endParaRPr lang="cs-CZ" sz="1600" dirty="0"/>
          </a:p>
          <a:p>
            <a:r>
              <a:rPr lang="cs-CZ" sz="1600" dirty="0"/>
              <a:t>};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172200" y="4191000"/>
            <a:ext cx="2438400" cy="457200"/>
          </a:xfrm>
          <a:prstGeom prst="wedgeRoundRectCallout">
            <a:avLst>
              <a:gd name="adj1" fmla="val -115312"/>
              <a:gd name="adj2" fmla="val 8251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možné řešení: </a:t>
            </a:r>
            <a:r>
              <a:rPr lang="cs-CZ" sz="1400" b="1" dirty="0">
                <a:solidFill>
                  <a:srgbClr val="C00000"/>
                </a:solidFill>
              </a:rPr>
              <a:t>zakázat</a:t>
            </a:r>
            <a:r>
              <a:rPr lang="en-US" sz="1400" b="1" dirty="0">
                <a:solidFill>
                  <a:srgbClr val="C00000"/>
                </a:solidFill>
              </a:rPr>
              <a:t> !!!</a:t>
            </a:r>
            <a:endParaRPr lang="cs-CZ" sz="1400" b="1" dirty="0">
              <a:ln w="19050">
                <a:noFill/>
              </a:ln>
              <a:solidFill>
                <a:srgbClr val="C0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172200" y="4822507"/>
            <a:ext cx="2438400" cy="825282"/>
          </a:xfrm>
          <a:prstGeom prst="wedgeRoundRectCallout">
            <a:avLst>
              <a:gd name="adj1" fmla="val -75859"/>
              <a:gd name="adj2" fmla="val -2256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copy constructor</a:t>
            </a:r>
          </a:p>
          <a:p>
            <a:pPr algn="ctr"/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a operator=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by se měly chovat stejně</a:t>
            </a:r>
            <a:endParaRPr lang="cs-CZ" sz="1400" dirty="0">
              <a:ln w="19050">
                <a:noFill/>
              </a:ln>
              <a:solidFill>
                <a:srgbClr val="C00000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3733800" y="59436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</a:t>
            </a:r>
            <a:r>
              <a:rPr lang="cs-CZ" sz="1400" dirty="0">
                <a:solidFill>
                  <a:schemeClr val="tx1"/>
                </a:solidFill>
              </a:rPr>
              <a:t>řed C++11: private: operator=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14757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2: operator</a:t>
            </a:r>
            <a:r>
              <a:rPr lang="en-US" dirty="0"/>
              <a:t>=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886327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pole.clear</a:t>
            </a:r>
            <a:r>
              <a:rPr lang="cs-CZ" sz="1600" dirty="0"/>
              <a:t>();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b="1" dirty="0"/>
              <a:t>auto</a:t>
            </a:r>
            <a:r>
              <a:rPr lang="en-US" sz="1600" b="1" dirty="0"/>
              <a:t>&amp;</a:t>
            </a:r>
            <a:r>
              <a:rPr lang="cs-CZ" sz="1600" b="1" dirty="0"/>
              <a:t>&amp; x </a:t>
            </a:r>
            <a:r>
              <a:rPr lang="cs-CZ" sz="1600" dirty="0"/>
              <a:t>: s.pole)</a:t>
            </a:r>
          </a:p>
          <a:p>
            <a:r>
              <a:rPr lang="cs-CZ" sz="1600" dirty="0"/>
              <a:t>        pole.push_back( </a:t>
            </a:r>
            <a:r>
              <a:rPr lang="cs-CZ" sz="1600" b="1" dirty="0"/>
              <a:t>x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93990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2: operator</a:t>
            </a:r>
            <a:r>
              <a:rPr lang="en-US" dirty="0"/>
              <a:t>=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886327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pole.clear</a:t>
            </a:r>
            <a:r>
              <a:rPr lang="cs-CZ" sz="1600" dirty="0"/>
              <a:t>();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b="1" dirty="0"/>
              <a:t>auto</a:t>
            </a:r>
            <a:r>
              <a:rPr lang="en-US" sz="1600" b="1" dirty="0"/>
              <a:t>&amp;</a:t>
            </a:r>
            <a:r>
              <a:rPr lang="cs-CZ" sz="1600" b="1" dirty="0"/>
              <a:t>&amp; x </a:t>
            </a:r>
            <a:r>
              <a:rPr lang="cs-CZ" sz="1600" dirty="0"/>
              <a:t>: s.pole)</a:t>
            </a:r>
          </a:p>
          <a:p>
            <a:r>
              <a:rPr lang="cs-CZ" sz="1600" dirty="0"/>
              <a:t>        pole.push_back( </a:t>
            </a:r>
            <a:r>
              <a:rPr lang="cs-CZ" sz="1600" b="1" dirty="0"/>
              <a:t>x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compiler error:</a:t>
            </a:r>
          </a:p>
          <a:p>
            <a:pPr algn="ctr"/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XXXX </a:t>
            </a:r>
            <a:r>
              <a:rPr lang="en-US" sz="1400" dirty="0" err="1">
                <a:ln w="19050">
                  <a:noFill/>
                </a:ln>
                <a:solidFill>
                  <a:schemeClr val="tx1"/>
                </a:solidFill>
              </a:rPr>
              <a:t>unique_ptr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 XXX attempting to reference a deleted function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93807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 err="1"/>
              <a:t>make_unique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886327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pole.clear</a:t>
            </a:r>
            <a:r>
              <a:rPr lang="cs-CZ" sz="1600" dirty="0"/>
              <a:t>();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</a:p>
          <a:p>
            <a:r>
              <a:rPr lang="cs-CZ" sz="1600" dirty="0"/>
              <a:t>        pole.push_back( </a:t>
            </a:r>
            <a:r>
              <a:rPr lang="cs-CZ" sz="1600" b="1" dirty="0"/>
              <a:t>make</a:t>
            </a:r>
            <a:r>
              <a:rPr lang="en-US" sz="1600" b="1" dirty="0"/>
              <a:t>_</a:t>
            </a:r>
            <a:r>
              <a:rPr lang="cs-CZ" sz="1600" b="1" dirty="0"/>
              <a:t>unique</a:t>
            </a:r>
            <a:r>
              <a:rPr lang="en-US" sz="1600" dirty="0"/>
              <a:t>&lt;...&gt;(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67200" y="4572000"/>
            <a:ext cx="4495800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s;</a:t>
            </a:r>
          </a:p>
          <a:p>
            <a:r>
              <a:rPr lang="cs-CZ" sz="1600" dirty="0"/>
              <a:t>    s.add( </a:t>
            </a:r>
            <a:r>
              <a:rPr lang="en-US" sz="1600" b="1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s.add( </a:t>
            </a:r>
            <a:r>
              <a:rPr lang="en-US" sz="1600" b="1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</a:t>
            </a:r>
            <a:r>
              <a:rPr lang="en-US" sz="1600" dirty="0" err="1"/>
              <a:t>abc</a:t>
            </a:r>
            <a:r>
              <a:rPr lang="cs-CZ" sz="1600" dirty="0"/>
              <a:t>"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5943600" y="3581400"/>
            <a:ext cx="1981200" cy="575334"/>
          </a:xfrm>
          <a:prstGeom prst="wedgeRoundRectCallout">
            <a:avLst>
              <a:gd name="adj1" fmla="val -44939"/>
              <a:gd name="adj2" fmla="val 215343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motivace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581400"/>
            <a:ext cx="2743200" cy="685800"/>
          </a:xfrm>
          <a:prstGeom prst="wedgeRoundRectCallout">
            <a:avLst>
              <a:gd name="adj1" fmla="val 53512"/>
              <a:gd name="adj2" fmla="val -20243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nechci kopírovat ukazatel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chci vytvořit </a:t>
            </a:r>
            <a:r>
              <a:rPr lang="cs-CZ" sz="1400" b="1" dirty="0">
                <a:ln w="19050">
                  <a:noFill/>
                </a:ln>
                <a:solidFill>
                  <a:schemeClr val="tx1"/>
                </a:solidFill>
              </a:rPr>
              <a:t>nový</a:t>
            </a:r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 objekt</a:t>
            </a:r>
          </a:p>
        </p:txBody>
      </p:sp>
    </p:spTree>
    <p:extLst>
      <p:ext uri="{BB962C8B-B14F-4D97-AF65-F5344CB8AC3E}">
        <p14:creationId xmlns:p14="http://schemas.microsoft.com/office/powerpoint/2010/main" val="33295994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13546</TotalTime>
  <Words>18535</Words>
  <Application>Microsoft Office PowerPoint</Application>
  <PresentationFormat>On-screen Show (4:3)</PresentationFormat>
  <Paragraphs>3289</Paragraphs>
  <Slides>175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175</vt:i4>
      </vt:variant>
    </vt:vector>
  </HeadingPairs>
  <TitlesOfParts>
    <vt:vector size="187" baseType="lpstr">
      <vt:lpstr>Arial</vt:lpstr>
      <vt:lpstr>Arial Unicode MS</vt:lpstr>
      <vt:lpstr>Calibri</vt:lpstr>
      <vt:lpstr>Consolas</vt:lpstr>
      <vt:lpstr>Courier New</vt:lpstr>
      <vt:lpstr>Lucida Sans Unicode</vt:lpstr>
      <vt:lpstr>Tahoma</vt:lpstr>
      <vt:lpstr>Verdana</vt:lpstr>
      <vt:lpstr>Wingdings</vt:lpstr>
      <vt:lpstr>Wingdings 2</vt:lpstr>
      <vt:lpstr>Wingdings 3</vt:lpstr>
      <vt:lpstr>Concourse</vt:lpstr>
      <vt:lpstr>Programování v C++</vt:lpstr>
      <vt:lpstr>1. cvičení: Úvod, nároky, syntaxe, I/O</vt:lpstr>
      <vt:lpstr>Povinnosti k získání zápočtu a zkoušky</vt:lpstr>
      <vt:lpstr>ReCoDex </vt:lpstr>
      <vt:lpstr>Gitlab</vt:lpstr>
      <vt:lpstr>Slack</vt:lpstr>
      <vt:lpstr>Můj první C++ program </vt:lpstr>
      <vt:lpstr>Můj první C++ program </vt:lpstr>
      <vt:lpstr>Můj druhý program – násobilka 7 </vt:lpstr>
      <vt:lpstr>Užitečné kousky kódu </vt:lpstr>
      <vt:lpstr>Výpis parametrů </vt:lpstr>
      <vt:lpstr>2. cvičení: Stringy, znaky, streamy</vt:lpstr>
      <vt:lpstr>Organizace – připomenutí</vt:lpstr>
      <vt:lpstr>Zápočtové programy – aktuální info</vt:lpstr>
      <vt:lpstr>Poznatky z úlohy „Násobilka“</vt:lpstr>
      <vt:lpstr>Poznatky z úlohy „Násobilka“</vt:lpstr>
      <vt:lpstr>Poznatky z úlohy „Násobilka“</vt:lpstr>
      <vt:lpstr>Řetězce a stringy</vt:lpstr>
      <vt:lpstr>Nepoužívejte char*</vt:lpstr>
      <vt:lpstr>Čísla a řetězce</vt:lpstr>
      <vt:lpstr>Streamy a soubory</vt:lpstr>
      <vt:lpstr>3. cvičení: Hlavičky, třídy, objekty</vt:lpstr>
      <vt:lpstr>Poznatky z úlohy „Součet“</vt:lpstr>
      <vt:lpstr>Poznatky z úlohy „Součet“</vt:lpstr>
      <vt:lpstr>Poznatky z úlohy „Součet“</vt:lpstr>
      <vt:lpstr>Poznatky z úlohy „Součet“</vt:lpstr>
      <vt:lpstr>Překlad více modulů</vt:lpstr>
      <vt:lpstr>Třídy, objekty, metody</vt:lpstr>
      <vt:lpstr>Počítadlo</vt:lpstr>
      <vt:lpstr>Počítání oveček</vt:lpstr>
      <vt:lpstr>4. cvičení: Třídy, objekty - pokračování</vt:lpstr>
      <vt:lpstr>Poznatky z úlohy „Hello OOP World“</vt:lpstr>
      <vt:lpstr>Poznatky z úlohy „Hello OOP World“</vt:lpstr>
      <vt:lpstr>Poznatky z úlohy „Počítadlo“</vt:lpstr>
      <vt:lpstr>Rady k úloze „Počítání oveček“</vt:lpstr>
      <vt:lpstr>Struktura souborů</vt:lpstr>
      <vt:lpstr>Tečka a čtyřtečka</vt:lpstr>
      <vt:lpstr>Inline a ne-inline metody</vt:lpstr>
      <vt:lpstr>Inicializace a reference / const</vt:lpstr>
      <vt:lpstr>5. cvičení: Kontejnery, iterátory</vt:lpstr>
      <vt:lpstr>Poznatky z úlohy „Počítání oveček“</vt:lpstr>
      <vt:lpstr>Poznatky z úlohy „Počítání oveček“</vt:lpstr>
      <vt:lpstr>Poznatky z úlohy „Počítání oveček“</vt:lpstr>
      <vt:lpstr>Kontejnery a iterátory</vt:lpstr>
      <vt:lpstr>Sekvenční kontejnery</vt:lpstr>
      <vt:lpstr>Asociativní kontejnery</vt:lpstr>
      <vt:lpstr>Struktura kontejnerů</vt:lpstr>
      <vt:lpstr>Iterátory</vt:lpstr>
      <vt:lpstr>Základní metody kontejnerů</vt:lpstr>
      <vt:lpstr>Práce s kontejnery</vt:lpstr>
      <vt:lpstr>Procházení kontejnerů</vt:lpstr>
      <vt:lpstr>Pojmenování typů</vt:lpstr>
      <vt:lpstr>Práce s kontejnery</vt:lpstr>
      <vt:lpstr>6. cvičení: Složitost operací, třídění</vt:lpstr>
      <vt:lpstr>Poznatky z úlohy „Překladový slovník“</vt:lpstr>
      <vt:lpstr>Poznatky z úlohy „Překladový slovník“</vt:lpstr>
      <vt:lpstr>Poznatky z úlohy „Překladový slovník“</vt:lpstr>
      <vt:lpstr>Složitost operací</vt:lpstr>
      <vt:lpstr>Příklady</vt:lpstr>
      <vt:lpstr>Odzadu a zase zepředu</vt:lpstr>
      <vt:lpstr>Kontejnery, konstruktory a velké objekty</vt:lpstr>
      <vt:lpstr>Kontejnery a třídění - vector, list, set</vt:lpstr>
      <vt:lpstr>Třídění – vlastní kritéria</vt:lpstr>
      <vt:lpstr>Třídění - vlastní kritéria</vt:lpstr>
      <vt:lpstr>7. cvičení: Algoritmy, funktory, 1. DÚ</vt:lpstr>
      <vt:lpstr>Poznatky z úlohy „Překladový slovník“ #2</vt:lpstr>
      <vt:lpstr>Poznatky z úlohy „Odzadu a zepředu“</vt:lpstr>
      <vt:lpstr>Poznatky z úlohy „Odzadu a zepředu“</vt:lpstr>
      <vt:lpstr>Poznatky z úlohy „Filmová databáze“</vt:lpstr>
      <vt:lpstr>Nejpoužívanější algoritmy</vt:lpstr>
      <vt:lpstr>Algoritmy - použití</vt:lpstr>
      <vt:lpstr>Algoritmy - použití</vt:lpstr>
      <vt:lpstr>Funktory</vt:lpstr>
      <vt:lpstr>Návratová hodnota for_each</vt:lpstr>
      <vt:lpstr>Lambda výrazy</vt:lpstr>
      <vt:lpstr>Nonmodyfying algorithms</vt:lpstr>
      <vt:lpstr>Modifying algorithms</vt:lpstr>
      <vt:lpstr>Removing algorithms</vt:lpstr>
      <vt:lpstr>Mutating algorithms</vt:lpstr>
      <vt:lpstr>Sorting algorithms</vt:lpstr>
      <vt:lpstr>Algorithms for Sorted Ranges </vt:lpstr>
      <vt:lpstr>Numeric algorithms</vt:lpstr>
      <vt:lpstr>Zadání 1. DÚ</vt:lpstr>
      <vt:lpstr>Hodnocení 1. DÚ</vt:lpstr>
      <vt:lpstr>8. cvičení: Polymorfní datové struktury</vt:lpstr>
      <vt:lpstr>Poznatky z úlohy „Funktory“</vt:lpstr>
      <vt:lpstr>Poznatky z úlohy „Funktory“</vt:lpstr>
      <vt:lpstr>Poznatky z úlohy „Funktory“</vt:lpstr>
      <vt:lpstr>Poznatky z úlohy „Funktory“</vt:lpstr>
      <vt:lpstr>Rady k DÚ</vt:lpstr>
      <vt:lpstr>Polymorfní datové struktury</vt:lpstr>
      <vt:lpstr>PDS - základní idea</vt:lpstr>
      <vt:lpstr>PDS - implementace</vt:lpstr>
      <vt:lpstr>PDS - konkrétní datové typy</vt:lpstr>
      <vt:lpstr>PDS - přiřazení</vt:lpstr>
      <vt:lpstr>PDS - přiřazení</vt:lpstr>
      <vt:lpstr>PDS - přiřazení 2: operator=</vt:lpstr>
      <vt:lpstr>PDS - přiřazení 2: operator=</vt:lpstr>
      <vt:lpstr>PDS - přiřazení 3: make_unique</vt:lpstr>
      <vt:lpstr>PDS - přiřazení 3: make_unique</vt:lpstr>
      <vt:lpstr>PDS - přiřazení 3: make_unique</vt:lpstr>
      <vt:lpstr>PDS - přiřazení 3: make_unique</vt:lpstr>
      <vt:lpstr>PDS - přiřazení 3: slicing</vt:lpstr>
      <vt:lpstr>PDS - přiřazení 4: kopie podle typu</vt:lpstr>
      <vt:lpstr>PDS - přiřazení 4: kopie podle typu</vt:lpstr>
      <vt:lpstr>PDS - přiřazení 5: klonování</vt:lpstr>
      <vt:lpstr>PDS - přiřazení 6: copy constructor</vt:lpstr>
      <vt:lpstr>PDS - přiřazení 7: self-assignment</vt:lpstr>
      <vt:lpstr>PDS - přiřazení 7: self-assignment</vt:lpstr>
      <vt:lpstr>Polymorfní datové struktury s přiřazením</vt:lpstr>
      <vt:lpstr>Připomenutí: zápočtový program</vt:lpstr>
      <vt:lpstr>9. cvičení: Šablony</vt:lpstr>
      <vt:lpstr>Poznatky: „Polymorfní datové struktury“</vt:lpstr>
      <vt:lpstr>Šablony</vt:lpstr>
      <vt:lpstr>10. cvičení: Kontejner, 2. DÚ</vt:lpstr>
      <vt:lpstr>Oprava 1. DÚ</vt:lpstr>
      <vt:lpstr>Oprava 1. DÚ</vt:lpstr>
      <vt:lpstr>Oprava 1. DÚ</vt:lpstr>
      <vt:lpstr>Poznatky z úlohy „Šablony funktorů“</vt:lpstr>
      <vt:lpstr>Gumové pole</vt:lpstr>
      <vt:lpstr>Gumové pole</vt:lpstr>
      <vt:lpstr>Gumové pole</vt:lpstr>
      <vt:lpstr>Zadání 2. DÚ</vt:lpstr>
      <vt:lpstr>Poznámky ke 2. DÚ</vt:lpstr>
      <vt:lpstr>11. cvičení: Virtuální metody, double dispatch</vt:lpstr>
      <vt:lpstr>Poznatky: „Gumové pole“ (ještě do 16.12.)</vt:lpstr>
      <vt:lpstr>Poznatky: „Gumové pole“ (ještě do 16.12.)</vt:lpstr>
      <vt:lpstr>Poznatky: „Gumové pole“ (ještě do 16.12.)</vt:lpstr>
      <vt:lpstr>Konstruktory a destruktory</vt:lpstr>
      <vt:lpstr>Virtuální metody</vt:lpstr>
      <vt:lpstr>Double dispatch</vt:lpstr>
      <vt:lpstr>12. cvičení: Výjimky, streamy a manipulátory</vt:lpstr>
      <vt:lpstr>Poznatky: „Polymorfní konverze“</vt:lpstr>
      <vt:lpstr>Poznatky: „Polymorfní konverze“</vt:lpstr>
      <vt:lpstr>Výjimky / exceptions</vt:lpstr>
      <vt:lpstr>Výjimky při inicializaci a destrukci</vt:lpstr>
      <vt:lpstr>Vlastní typ výjimky</vt:lpstr>
      <vt:lpstr>Výjimky</vt:lpstr>
      <vt:lpstr>Streamy</vt:lpstr>
      <vt:lpstr>operátor &lt;&lt;</vt:lpstr>
      <vt:lpstr>Stream manipulátory</vt:lpstr>
      <vt:lpstr>Bezparametrický manipulátor</vt:lpstr>
      <vt:lpstr>Parametrický manipulátor</vt:lpstr>
      <vt:lpstr>Parametrický manipulátor</vt:lpstr>
      <vt:lpstr>PowerPoint Presentation</vt:lpstr>
      <vt:lpstr>Zkouška - pravidla</vt:lpstr>
      <vt:lpstr>13. cvičení: Oprava 2. DÚ</vt:lpstr>
      <vt:lpstr>Oprava 2. DÚ</vt:lpstr>
      <vt:lpstr>Příprava na zkoušku</vt:lpstr>
      <vt:lpstr>Příprava na zkoušku</vt:lpstr>
      <vt:lpstr>Dodatek: přehled způsobů čtení vstupu</vt:lpstr>
      <vt:lpstr>PowerPoint Presentation</vt:lpstr>
      <vt:lpstr>PowerPoint Presentation</vt:lpstr>
      <vt:lpstr>PowerPoint Presentation</vt:lpstr>
      <vt:lpstr>PowerPoint Presentation</vt:lpstr>
      <vt:lpstr>Dodatek: implementace PDS pomocí raw pointers</vt:lpstr>
      <vt:lpstr>Polymorfní datové struktury - raw pointers</vt:lpstr>
      <vt:lpstr>Polymorfní datové struktury - raw pointers</vt:lpstr>
      <vt:lpstr>PDS - implementace metod</vt:lpstr>
      <vt:lpstr>PDS - konkrétní datové typy</vt:lpstr>
      <vt:lpstr>PDS - konstruktor const položek</vt:lpstr>
      <vt:lpstr>PDS - přiřazení</vt:lpstr>
      <vt:lpstr>PDS - přiřazení</vt:lpstr>
      <vt:lpstr>PDS - přiřazení</vt:lpstr>
      <vt:lpstr>PDS - copy konstruktor</vt:lpstr>
      <vt:lpstr>PDS - přiřazení</vt:lpstr>
      <vt:lpstr>PDS - kopie prvků</vt:lpstr>
      <vt:lpstr>PDS - úklid starého stavu</vt:lpstr>
      <vt:lpstr>PDS - generování nových prvků</vt:lpstr>
      <vt:lpstr>PDS - zrušení abstraktnosti</vt:lpstr>
      <vt:lpstr>PDS - vytvoření správných typů</vt:lpstr>
      <vt:lpstr>PDS - vytvoření správných typů</vt:lpstr>
      <vt:lpstr>PDS - klonování</vt:lpstr>
      <vt:lpstr>PDS - přiřazení sebe sama</vt:lpstr>
      <vt:lpstr>PDS - přiřazení sebe sama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Programování v C++</dc:title>
  <dc:creator>Filip</dc:creator>
  <cp:lastModifiedBy>Robert Husák</cp:lastModifiedBy>
  <cp:revision>946</cp:revision>
  <dcterms:created xsi:type="dcterms:W3CDTF">2006-08-16T00:00:00Z</dcterms:created>
  <dcterms:modified xsi:type="dcterms:W3CDTF">2021-01-05T14:35:04Z</dcterms:modified>
</cp:coreProperties>
</file>